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67" r:id="rId4"/>
    <p:sldId id="266" r:id="rId5"/>
    <p:sldId id="269" r:id="rId6"/>
    <p:sldId id="286" r:id="rId7"/>
    <p:sldId id="283" r:id="rId8"/>
    <p:sldId id="268" r:id="rId9"/>
    <p:sldId id="270" r:id="rId10"/>
    <p:sldId id="272" r:id="rId11"/>
    <p:sldId id="277" r:id="rId12"/>
    <p:sldId id="279" r:id="rId13"/>
    <p:sldId id="274" r:id="rId14"/>
    <p:sldId id="275" r:id="rId15"/>
    <p:sldId id="276" r:id="rId16"/>
    <p:sldId id="280" r:id="rId17"/>
    <p:sldId id="284" r:id="rId18"/>
    <p:sldId id="285" r:id="rId19"/>
    <p:sldId id="281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90799E-1D57-7244-A26E-B7CD86419924}">
          <p14:sldIdLst>
            <p14:sldId id="256"/>
          </p14:sldIdLst>
        </p14:section>
        <p14:section name="Parameter Setup" id="{9734D1BB-7AFA-BA49-A7BC-975BFF80EA01}">
          <p14:sldIdLst>
            <p14:sldId id="265"/>
            <p14:sldId id="267"/>
            <p14:sldId id="266"/>
            <p14:sldId id="269"/>
            <p14:sldId id="286"/>
            <p14:sldId id="283"/>
          </p14:sldIdLst>
        </p14:section>
        <p14:section name="Model Dynamics" id="{8A366847-6A16-0747-B8BA-3D620C1D41BE}">
          <p14:sldIdLst>
            <p14:sldId id="268"/>
            <p14:sldId id="270"/>
            <p14:sldId id="272"/>
            <p14:sldId id="277"/>
            <p14:sldId id="279"/>
            <p14:sldId id="274"/>
            <p14:sldId id="275"/>
            <p14:sldId id="276"/>
          </p14:sldIdLst>
        </p14:section>
        <p14:section name="Demographic Parameter Validity" id="{10A47F90-F01D-AD43-9575-CF19F43D2069}">
          <p14:sldIdLst>
            <p14:sldId id="280"/>
            <p14:sldId id="284"/>
            <p14:sldId id="285"/>
            <p14:sldId id="281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3D93E-C55A-8F4C-ADF7-D48296939624}" v="139" dt="2023-11-15T16:16:25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7"/>
    <p:restoredTop sz="88040"/>
  </p:normalViewPr>
  <p:slideViewPr>
    <p:cSldViewPr snapToGrid="0">
      <p:cViewPr>
        <p:scale>
          <a:sx n="78" d="100"/>
          <a:sy n="78" d="100"/>
        </p:scale>
        <p:origin x="255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28.7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24,'70'0,"0"0,-2 0,-19 0,-42 0,5 0,3 0,-1 0,1 0,-3 0,0 0,2 0,1 0,0 0,-3 0,0 0,2 0,-1 0,4 0,-7 0,7 3,-7-2,5 2,-1-3,-4 0,6 0,-6 0,8 0,-6 0,4 0,-4 0,0 0,3 0,-3 0,2 0,-2 0,5 0,-6 0,6 0,-7 0,2 0,2 0,-2 0,5 0,-3 0,-2 0,2 0,-4 0,5 0,-1 0,-4 0,6 0,-6 0,4 0,1 0,-5 0,6 0,-4 0,0 0,4 0,-7 0,5 0,0 0,-2 0,3 0,-4 0,7 0,-5 0,2 0,-2 0,-1 0,1 0,1 0,-3 0,4 0,-2 0,2 0,-2 0,-2 0,3 0,-1 0,1 0,-2 0,2 0,-2 0,3 0,-3 0,0 0,1 0,0-3,-1 3,3-3,-3 0,2 0,-2 0,1-3,-1 5,1-4,1 4,-2-2,2 3,-3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50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19,'40'0,"-5"0,-25 0,2 0,4 0,-1 0,12 0,-12 0,3 0,-5 0,-1 0,4 0,-3 0,2 0,-2 0,0 0,2 0,0 0,-4 0,4 0,-3 0,2 0,4 0,-7 0,4 0,-3-2,1 1,2-2,-3 3,0 0,5 0,-6 0,6 0,-5 0,0 0,2 0,-2 0,0 0,3 0,2 0,-4 0,2 0,-3 0,4 0,-2 0,3 0,-4 0,0 0,2 0,-3 0,1 0,1 0,-2 0,0 0,6 0,-7 0,7 0,-8 0,3 0,3 0,-2 0,-2 0,3 0,-4 0,7 0,-4 0,-2 0,3 0,-5-3,6 3,-4-3,0 3,2 0,-2 0,5 0,-4 0,3 0,-3 0,3 0,1 0,0 0,-1 0,-2 0,-1 0,3 0,-2 0,3-3,-4 2,0-2,0 3,0 0,0 0,3 0,-6 0,7 0,-7 0,4 0,0 0,-2 0,2 0,0 0,-3 0,3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7C2EF-2732-634F-9FED-CCA8A4A0710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6335A-3E5D-EE4F-A441-94744DC5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6335A-3E5D-EE4F-A441-94744DC5AC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3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6922-F10C-CD3F-72AC-1FC1B1554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1F0B7-FA30-0D65-D410-5308E8978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860E-EF2E-48B3-5396-18B1C987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AA02-B820-C5D9-4621-B3B462EB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B0751-86A7-EF05-6D50-7A0B6607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8A58-6A72-BB17-D915-788BB43F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F0354-BC66-B9A6-3E66-86FD34019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ABB0-B203-1E62-AD2F-F92D88E4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38EB-6539-1916-596C-627BFE59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339D-2D3E-2D66-98DB-415088D5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0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2FC3B-9B87-328F-B27F-D0ABBC00E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05314-2C28-C0C6-E143-F7ADFB32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EB53C-76C4-091B-4847-5C6B4147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6F5F-FE96-AAC8-34AC-0631F134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DB4B-031B-BDB6-981D-A7BDEFC7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8CF8-7E30-99C4-2B1B-CB14D67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E9E1-F007-5EFC-E6ED-953BC063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4B3C-4034-6C30-2A04-B01F3D75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95C2-8E35-3790-B3D8-776EA3D7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A1BA-0041-5085-8076-A5F83BA5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3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5F51-1959-1D99-D83C-16679592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6278A-5C6C-B727-419F-1D4984C75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5BB3-4A22-EB30-4E7F-3B36A04A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21B1-2706-AD72-1AEA-5C2A0F5F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C49E-EFA7-D814-8E2B-7B93F273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1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F5EB-C213-9C45-34D7-257CFB1E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A7E7-E6A9-139A-4172-317EBABF9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16821-3496-2745-058E-3A5A39F56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C0654-4B73-EB19-15B4-B3AC8E59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B1EF-5D45-E39B-09DC-BB1B470C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E25D4-1492-CE04-BF88-90158F51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FED3-E97F-85DD-28A2-91B680B1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589D-3609-60F6-406B-8E97FE93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AD4F4-6342-A4CC-2EDC-FA402566E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498F4-A5B3-71DD-E1F0-5900E2203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9697B-DC44-4625-E517-70BF139E7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C147-F6E1-807F-DFBA-0ADB4F79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5F7A7-591A-6B65-2ECD-70621E0B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693E5-BFEC-B36A-C6F6-4FED35EE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1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A3C7-EEDC-4B9B-FFA4-220787D9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83748-15F1-2BE2-28C6-B6C0E63E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2A505-EB2D-28BB-29D0-7FCF42A7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0863F-7CAA-913B-E0D5-1B69094E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E50E5-44B0-E64A-FD63-AFDBE29E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4D3C6-43A7-82D5-78DF-B66702E5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C54A-A52B-6CF5-D46C-B8CBD098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B55-2686-B042-F821-8EDCB17A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2844-6289-6912-D374-5EDCC723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749D4-6961-71EC-FE45-DCC1638E8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7C5F-94A9-CE93-C29D-DC9F4BAA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4CAEF-3002-05CE-5DCD-91DE35B7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A66B1-C86E-97F5-FE19-8DEE90F0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ED76-5810-6E95-CBBA-B009A0B1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ED9F1-3B40-8EC2-EE6B-F0AE1E039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3FF72-9B8B-6DC2-9176-C94B661F9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1A67-1378-DF28-B652-9EFCB64F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47B2A-36DF-A133-DC32-9426401E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C7A8-8F2C-D500-307C-DAF64E12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1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BC2AB-55C2-40B9-5C84-6E3A52FF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DC27-CA96-4B07-BCA0-DD66BB0B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AC7C-91AF-5CFF-FEF6-9CC04DF18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B4E0-9E28-8853-5ED1-4F61571FF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8F56-7F04-A395-869C-B3EB6F6E1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408D-4DD5-E8EA-B7B5-E8741C94C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Flock Dynamics: </a:t>
            </a:r>
            <a:br>
              <a:rPr lang="en-US" dirty="0"/>
            </a:br>
            <a:r>
              <a:rPr lang="en-US" dirty="0"/>
              <a:t>Applied Examples – Data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45971-E50D-3693-B6CD-DB01E3FB7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Summary stats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902D6E-7EBA-34D9-2107-D2C34705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5453"/>
            <a:ext cx="6098582" cy="3106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707050-B1BE-CE6A-EEB1-F5761811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576" y="1432291"/>
            <a:ext cx="4883782" cy="22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2013E1-81D6-BBEC-64A9-7A7CA8E9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357" y="3942862"/>
            <a:ext cx="4769791" cy="2659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AF1E2E-0014-930D-EA34-5039F0170A72}"/>
              </a:ext>
            </a:extLst>
          </p:cNvPr>
          <p:cNvSpPr txBox="1"/>
          <p:nvPr/>
        </p:nvSpPr>
        <p:spPr>
          <a:xfrm>
            <a:off x="1143000" y="143229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Growth rates: final year, </a:t>
            </a:r>
            <a:r>
              <a:rPr lang="en-US" dirty="0" err="1"/>
              <a:t>midyr</a:t>
            </a:r>
            <a:r>
              <a:rPr lang="en-US" dirty="0"/>
              <a:t> (10yr), and total (20y)</a:t>
            </a:r>
          </a:p>
          <a:p>
            <a:r>
              <a:rPr lang="en-US" dirty="0"/>
              <a:t>Distribution of final year growth</a:t>
            </a:r>
          </a:p>
          <a:p>
            <a:r>
              <a:rPr lang="en-US" dirty="0"/>
              <a:t>Stable age-sex structure </a:t>
            </a:r>
          </a:p>
          <a:p>
            <a:r>
              <a:rPr lang="en-US" dirty="0"/>
              <a:t>	- approx. 50% </a:t>
            </a:r>
            <a:r>
              <a:rPr lang="en-US" dirty="0" err="1"/>
              <a:t>Adu_F</a:t>
            </a:r>
            <a:r>
              <a:rPr lang="en-US" dirty="0"/>
              <a:t>, approx. 10% </a:t>
            </a:r>
            <a:r>
              <a:rPr lang="en-US" dirty="0" err="1"/>
              <a:t>Adu_M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6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70B1C9-08D9-66A4-09AE-05DFDBDD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7771" cy="3595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 any </a:t>
            </a:r>
            <a:r>
              <a:rPr lang="en-US" dirty="0" err="1"/>
              <a:t>Lesnoff</a:t>
            </a:r>
            <a:r>
              <a:rPr lang="en-US" dirty="0"/>
              <a:t> parameter sets meet the growth and age-sex structure criteria used for RSA &amp; GSA analysis?</a:t>
            </a:r>
          </a:p>
          <a:p>
            <a:r>
              <a:rPr lang="en-US" dirty="0"/>
              <a:t>Growth criteria: +/-15% for 10y period</a:t>
            </a:r>
          </a:p>
          <a:p>
            <a:r>
              <a:rPr lang="en-US" dirty="0"/>
              <a:t>Age-Sex Structure&gt;&gt;&gt;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Results, tally &gt;&gt;&gt;</a:t>
            </a:r>
          </a:p>
          <a:p>
            <a:pPr lvl="1"/>
            <a:r>
              <a:rPr lang="en-US" dirty="0"/>
              <a:t>35/1000 parameter sets are “valid”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B47852-50A4-94D8-3C16-2122C13D3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42459"/>
              </p:ext>
            </p:extLst>
          </p:nvPr>
        </p:nvGraphicFramePr>
        <p:xfrm>
          <a:off x="7353237" y="1043441"/>
          <a:ext cx="4000564" cy="3388360"/>
        </p:xfrm>
        <a:graphic>
          <a:graphicData uri="http://schemas.openxmlformats.org/drawingml/2006/table">
            <a:tbl>
              <a:tblPr/>
              <a:tblGrid>
                <a:gridCol w="2000282">
                  <a:extLst>
                    <a:ext uri="{9D8B030D-6E8A-4147-A177-3AD203B41FA5}">
                      <a16:colId xmlns:a16="http://schemas.microsoft.com/office/drawing/2014/main" val="682512536"/>
                    </a:ext>
                  </a:extLst>
                </a:gridCol>
                <a:gridCol w="2000282">
                  <a:extLst>
                    <a:ext uri="{9D8B030D-6E8A-4147-A177-3AD203B41FA5}">
                      <a16:colId xmlns:a16="http://schemas.microsoft.com/office/drawing/2014/main" val="405294771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Conditions for output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66925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Population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+/- 15%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9209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%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0.5-0.8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32497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2780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44471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996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07508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739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21-62%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90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1A3AFE-533D-EB1C-E3B9-22E159DC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39411"/>
              </p:ext>
            </p:extLst>
          </p:nvPr>
        </p:nvGraphicFramePr>
        <p:xfrm>
          <a:off x="7353237" y="4856859"/>
          <a:ext cx="4000563" cy="1636016"/>
        </p:xfrm>
        <a:graphic>
          <a:graphicData uri="http://schemas.openxmlformats.org/drawingml/2006/table">
            <a:tbl>
              <a:tblPr/>
              <a:tblGrid>
                <a:gridCol w="1333521">
                  <a:extLst>
                    <a:ext uri="{9D8B030D-6E8A-4147-A177-3AD203B41FA5}">
                      <a16:colId xmlns:a16="http://schemas.microsoft.com/office/drawing/2014/main" val="32825509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282207025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1447154116"/>
                    </a:ext>
                  </a:extLst>
                </a:gridCol>
              </a:tblGrid>
              <a:tr h="4090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midyr_15age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midyr_05age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48863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458279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18600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44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29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9A94-F773-359B-852F-8B9D7667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AC764-0DDC-CDC4-7231-82A2C79C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326" y="1502229"/>
            <a:ext cx="8780022" cy="4990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116064-C822-842C-6A19-88E002805134}"/>
              </a:ext>
            </a:extLst>
          </p:cNvPr>
          <p:cNvSpPr txBox="1"/>
          <p:nvPr/>
        </p:nvSpPr>
        <p:spPr>
          <a:xfrm>
            <a:off x="838200" y="1690688"/>
            <a:ext cx="20341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clear parameter dependencies 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NET_offtake_y</a:t>
            </a:r>
            <a:r>
              <a:rPr lang="en-US" dirty="0"/>
              <a:t> &amp; </a:t>
            </a:r>
            <a:r>
              <a:rPr lang="en-US" dirty="0" err="1"/>
              <a:t>NET_offtake_F</a:t>
            </a:r>
            <a:r>
              <a:rPr lang="en-US" dirty="0"/>
              <a:t> negatively correlated? </a:t>
            </a:r>
          </a:p>
          <a:p>
            <a:r>
              <a:rPr lang="en-US" dirty="0"/>
              <a:t>- </a:t>
            </a:r>
            <a:r>
              <a:rPr lang="en-US" dirty="0" err="1"/>
              <a:t>Mort_A</a:t>
            </a:r>
            <a:r>
              <a:rPr lang="en-US" dirty="0"/>
              <a:t> and </a:t>
            </a:r>
            <a:r>
              <a:rPr lang="en-US" dirty="0" err="1"/>
              <a:t>Net_off_F</a:t>
            </a:r>
            <a:r>
              <a:rPr lang="en-US" dirty="0"/>
              <a:t> negatively correlated?</a:t>
            </a:r>
          </a:p>
          <a:p>
            <a:r>
              <a:rPr lang="en-US" dirty="0"/>
              <a:t>- Birth and </a:t>
            </a:r>
            <a:r>
              <a:rPr lang="en-US" dirty="0" err="1"/>
              <a:t>net_off_F</a:t>
            </a:r>
            <a:r>
              <a:rPr lang="en-US" dirty="0"/>
              <a:t> positively correlated?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1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F9270-D882-A62E-99F4-9798CF27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588" y="317360"/>
            <a:ext cx="3864211" cy="4117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EE212-B8B9-B5CD-695B-8659E602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171" y="4482135"/>
            <a:ext cx="3186405" cy="2296617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906B2A1-F441-D51E-9A1C-80A78115F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101442" cy="3595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Are any parameter sets within the growth range reported in </a:t>
            </a:r>
            <a:r>
              <a:rPr lang="en-US" dirty="0" err="1"/>
              <a:t>Lesnoff</a:t>
            </a:r>
            <a:r>
              <a:rPr lang="en-US" dirty="0"/>
              <a:t> 1999 paper</a:t>
            </a:r>
          </a:p>
          <a:p>
            <a:r>
              <a:rPr lang="en-US" b="1" dirty="0"/>
              <a:t>Table 1: </a:t>
            </a:r>
            <a:r>
              <a:rPr lang="en-US" dirty="0"/>
              <a:t> reported 2y multiplication rates for F and M for each period in 1985-1992</a:t>
            </a:r>
          </a:p>
          <a:p>
            <a:r>
              <a:rPr lang="en-US" b="1" dirty="0"/>
              <a:t>Table 2: </a:t>
            </a:r>
            <a:r>
              <a:rPr lang="en-US" dirty="0"/>
              <a:t>Reported bootstrap estimates of population multiplication rate over whole period.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015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2E4771-85B4-87E9-6C07-041F328F7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9597"/>
              </p:ext>
            </p:extLst>
          </p:nvPr>
        </p:nvGraphicFramePr>
        <p:xfrm>
          <a:off x="6340658" y="2204517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842BF-C36C-4D83-CF87-142938B4736A}"/>
              </a:ext>
            </a:extLst>
          </p:cNvPr>
          <p:cNvSpPr txBox="1"/>
          <p:nvPr/>
        </p:nvSpPr>
        <p:spPr>
          <a:xfrm>
            <a:off x="5875920" y="1446624"/>
            <a:ext cx="631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 “total” growth: </a:t>
            </a:r>
            <a:r>
              <a:rPr lang="en-US" dirty="0" err="1">
                <a:solidFill>
                  <a:srgbClr val="FF0000"/>
                </a:solidFill>
              </a:rPr>
              <a:t>F_growth</a:t>
            </a:r>
            <a:r>
              <a:rPr lang="en-US" dirty="0">
                <a:solidFill>
                  <a:srgbClr val="FF0000"/>
                </a:solidFill>
              </a:rPr>
              <a:t> * pF, and </a:t>
            </a:r>
            <a:r>
              <a:rPr lang="en-US" dirty="0" err="1">
                <a:solidFill>
                  <a:srgbClr val="FF0000"/>
                </a:solidFill>
              </a:rPr>
              <a:t>M_growth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 err="1">
                <a:solidFill>
                  <a:srgbClr val="FF0000"/>
                </a:solidFill>
              </a:rPr>
              <a:t>pM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 Assumed pF = 0.7 from stable age-sex structure (</a:t>
            </a:r>
            <a:r>
              <a:rPr lang="en-US" dirty="0" err="1">
                <a:solidFill>
                  <a:srgbClr val="FF0000"/>
                </a:solidFill>
              </a:rPr>
              <a:t>prev</a:t>
            </a:r>
            <a:r>
              <a:rPr lang="en-US" dirty="0">
                <a:solidFill>
                  <a:srgbClr val="FF0000"/>
                </a:solidFill>
              </a:rPr>
              <a:t> result)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C9455-E26A-58DD-A4E1-E41AFDC78E54}"/>
              </a:ext>
            </a:extLst>
          </p:cNvPr>
          <p:cNvSpPr txBox="1"/>
          <p:nvPr/>
        </p:nvSpPr>
        <p:spPr>
          <a:xfrm>
            <a:off x="838155" y="1344398"/>
            <a:ext cx="4386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Table 1</a:t>
            </a:r>
            <a:r>
              <a:rPr lang="en-US" sz="1600" dirty="0"/>
              <a:t>: 2y multiplication rate for F &amp; M over 7y study period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582CA-297E-B471-DE21-96A3A1EBAA06}"/>
              </a:ext>
            </a:extLst>
          </p:cNvPr>
          <p:cNvGrpSpPr/>
          <p:nvPr/>
        </p:nvGrpSpPr>
        <p:grpSpPr>
          <a:xfrm>
            <a:off x="838155" y="2114790"/>
            <a:ext cx="3355121" cy="3578979"/>
            <a:chOff x="845304" y="1742142"/>
            <a:chExt cx="4051852" cy="43169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EF9270-D882-A62E-99F4-9798CF270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304" y="1742142"/>
              <a:ext cx="4051852" cy="431692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FC5BAE-DFA0-2DA5-3060-2992FB847E0C}"/>
                    </a:ext>
                  </a:extLst>
                </p14:cNvPr>
                <p14:cNvContentPartPr/>
                <p14:nvPr/>
              </p14:nvContentPartPr>
              <p14:xfrm>
                <a:off x="2131926" y="4974563"/>
                <a:ext cx="673920" cy="13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FC5BAE-DFA0-2DA5-3060-2992FB847E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66750" y="4846313"/>
                  <a:ext cx="803838" cy="269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27EE835-6223-7F8D-2706-EDDE9468D97B}"/>
                    </a:ext>
                  </a:extLst>
                </p14:cNvPr>
                <p14:cNvContentPartPr/>
                <p14:nvPr/>
              </p14:nvContentPartPr>
              <p14:xfrm>
                <a:off x="3438616" y="5793443"/>
                <a:ext cx="651240" cy="8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27EE835-6223-7F8D-2706-EDDE9468D9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73840" y="5663843"/>
                  <a:ext cx="781227" cy="26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2DEEFA1-8E02-F61A-64C8-05ADBCA1ACF0}"/>
              </a:ext>
            </a:extLst>
          </p:cNvPr>
          <p:cNvSpPr txBox="1"/>
          <p:nvPr/>
        </p:nvSpPr>
        <p:spPr>
          <a:xfrm>
            <a:off x="465721" y="5876046"/>
            <a:ext cx="5630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Also reported F multiplication rate for 7y: R = 1.074 (+/- 0.022) </a:t>
            </a:r>
          </a:p>
          <a:p>
            <a:r>
              <a:rPr lang="en-US" sz="1400" dirty="0"/>
              <a:t>Asymptotic multiplication rate for 7y: 1.079 (+/-0.021) </a:t>
            </a:r>
          </a:p>
          <a:p>
            <a:r>
              <a:rPr lang="en-US" sz="1400" dirty="0"/>
              <a:t>~ 7 % growth over 7 years</a:t>
            </a:r>
          </a:p>
        </p:txBody>
      </p:sp>
    </p:spTree>
    <p:extLst>
      <p:ext uri="{BB962C8B-B14F-4D97-AF65-F5344CB8AC3E}">
        <p14:creationId xmlns:p14="http://schemas.microsoft.com/office/powerpoint/2010/main" val="388010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374ED-2A43-F0A3-DD05-62CDDEDA1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946" y="1391921"/>
            <a:ext cx="3327854" cy="2159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F59174-83F9-3FDE-3C70-35D1AB25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04562"/>
              </p:ext>
            </p:extLst>
          </p:nvPr>
        </p:nvGraphicFramePr>
        <p:xfrm>
          <a:off x="6121737" y="1460864"/>
          <a:ext cx="1593546" cy="1968136"/>
        </p:xfrm>
        <a:graphic>
          <a:graphicData uri="http://schemas.openxmlformats.org/drawingml/2006/table">
            <a:tbl>
              <a:tblPr/>
              <a:tblGrid>
                <a:gridCol w="796773">
                  <a:extLst>
                    <a:ext uri="{9D8B030D-6E8A-4147-A177-3AD203B41FA5}">
                      <a16:colId xmlns:a16="http://schemas.microsoft.com/office/drawing/2014/main" val="2898175118"/>
                    </a:ext>
                  </a:extLst>
                </a:gridCol>
                <a:gridCol w="796773">
                  <a:extLst>
                    <a:ext uri="{9D8B030D-6E8A-4147-A177-3AD203B41FA5}">
                      <a16:colId xmlns:a16="http://schemas.microsoft.com/office/drawing/2014/main" val="2154026550"/>
                    </a:ext>
                  </a:extLst>
                </a:gridCol>
              </a:tblGrid>
              <a:tr h="2460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Model Est. 2y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538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44926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Min.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62833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73034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1.0626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234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55652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1.2952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436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Max.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1.8557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957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9AD7D-1F1F-5087-4D8E-56F67DD31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21071"/>
              </p:ext>
            </p:extLst>
          </p:nvPr>
        </p:nvGraphicFramePr>
        <p:xfrm>
          <a:off x="518610" y="1690688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1935148-8C60-2A96-475E-874C2290645E}"/>
              </a:ext>
            </a:extLst>
          </p:cNvPr>
          <p:cNvSpPr txBox="1"/>
          <p:nvPr/>
        </p:nvSpPr>
        <p:spPr>
          <a:xfrm>
            <a:off x="518610" y="5526504"/>
            <a:ext cx="525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Female, R = 1.074 (+/- 0.022) for 7y period</a:t>
            </a:r>
          </a:p>
          <a:p>
            <a:r>
              <a:rPr lang="en-US" dirty="0"/>
              <a:t>Asymptotic multiplication rate: 1.079 (+/-0.021) for 7y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79B3E-ADE5-CF0C-9226-EAB5C827FFB2}"/>
              </a:ext>
            </a:extLst>
          </p:cNvPr>
          <p:cNvSpPr txBox="1"/>
          <p:nvPr/>
        </p:nvSpPr>
        <p:spPr>
          <a:xfrm>
            <a:off x="6096000" y="3549110"/>
            <a:ext cx="5841663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Lesnoff</a:t>
            </a:r>
            <a:r>
              <a:rPr lang="en-US" dirty="0"/>
              <a:t> paper reports multiplication rate over 2y intervals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0.92 – 1.17 (Total Growth),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0.86-1.236 (M &amp; F growth),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outputs (excluding fadeout) indicate 2y growth (final year)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0.65 – 1.85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1.06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1.08 (total population)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FC597-3053-6455-BDA1-0D952E02AA14}"/>
              </a:ext>
            </a:extLst>
          </p:cNvPr>
          <p:cNvSpPr txBox="1"/>
          <p:nvPr/>
        </p:nvSpPr>
        <p:spPr>
          <a:xfrm>
            <a:off x="6525986" y="272964"/>
            <a:ext cx="584166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Haven’t had time to see how many parameter sets are within growth range but histogram overlaps the valid range</a:t>
            </a:r>
          </a:p>
        </p:txBody>
      </p:sp>
    </p:spTree>
    <p:extLst>
      <p:ext uri="{BB962C8B-B14F-4D97-AF65-F5344CB8AC3E}">
        <p14:creationId xmlns:p14="http://schemas.microsoft.com/office/powerpoint/2010/main" val="124226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Parameter Rates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B44DE-1FDB-7C23-5E08-A1943EE86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589" y="1220465"/>
            <a:ext cx="3862160" cy="4998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318415"/>
            <a:ext cx="4182824" cy="48021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251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from </a:t>
            </a:r>
            <a:r>
              <a:rPr lang="en-US" sz="1200" dirty="0" err="1"/>
              <a:t>Lesnoff</a:t>
            </a:r>
            <a:r>
              <a:rPr lang="en-US" sz="1200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4581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Parameter Targets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6385556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Calculate ALL Offtake (</a:t>
            </a:r>
            <a:r>
              <a:rPr lang="en-US" sz="1400" i="1" dirty="0" err="1">
                <a:solidFill>
                  <a:srgbClr val="FF0000"/>
                </a:solidFill>
              </a:rPr>
              <a:t>slaughter+commercial</a:t>
            </a:r>
            <a:r>
              <a:rPr lang="en-US" sz="1400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13917"/>
              </p:ext>
            </p:extLst>
          </p:nvPr>
        </p:nvGraphicFramePr>
        <p:xfrm>
          <a:off x="838200" y="1027906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A4ED588-A741-5E88-4F86-EFFFBF564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080105"/>
              </p:ext>
            </p:extLst>
          </p:nvPr>
        </p:nvGraphicFramePr>
        <p:xfrm>
          <a:off x="6439275" y="1664133"/>
          <a:ext cx="559608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30">
                  <a:extLst>
                    <a:ext uri="{9D8B030D-6E8A-4147-A177-3AD203B41FA5}">
                      <a16:colId xmlns:a16="http://schemas.microsoft.com/office/drawing/2014/main" val="3724156623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079904082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782304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350088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lesnoff.ft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targ.min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targ.max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+/- 10%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F&lt;12m offtake of 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F&gt;12m offtake of 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8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5867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8B0225-27B5-8C1B-EA5B-8960913808FC}"/>
              </a:ext>
            </a:extLst>
          </p:cNvPr>
          <p:cNvSpPr txBox="1"/>
          <p:nvPr/>
        </p:nvSpPr>
        <p:spPr>
          <a:xfrm>
            <a:off x="6310036" y="913080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Define parameter age-sex target, with target range calculated as +/-10%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44106-20D7-0D03-8FB2-14AE558F9631}"/>
              </a:ext>
            </a:extLst>
          </p:cNvPr>
          <p:cNvSpPr txBox="1"/>
          <p:nvPr/>
        </p:nvSpPr>
        <p:spPr>
          <a:xfrm>
            <a:off x="6439275" y="1288606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TARGET, Fortnightly rates</a:t>
            </a:r>
          </a:p>
        </p:txBody>
      </p:sp>
    </p:spTree>
    <p:extLst>
      <p:ext uri="{BB962C8B-B14F-4D97-AF65-F5344CB8AC3E}">
        <p14:creationId xmlns:p14="http://schemas.microsoft.com/office/powerpoint/2010/main" val="423300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Parameter Targets and Input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94D33B-FF12-36D9-AE2C-6A28D3BC9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070394"/>
              </p:ext>
            </p:extLst>
          </p:nvPr>
        </p:nvGraphicFramePr>
        <p:xfrm>
          <a:off x="499918" y="1463675"/>
          <a:ext cx="559608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30">
                  <a:extLst>
                    <a:ext uri="{9D8B030D-6E8A-4147-A177-3AD203B41FA5}">
                      <a16:colId xmlns:a16="http://schemas.microsoft.com/office/drawing/2014/main" val="3724156623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079904082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782304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350088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lesnoff.ft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targ.min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targ.max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+/- 10%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F&lt;12m offtake of 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F&gt;12m offtake of 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8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5867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093D0AC-0FBD-E8E5-7C50-7836B6F74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321026"/>
              </p:ext>
            </p:extLst>
          </p:nvPr>
        </p:nvGraphicFramePr>
        <p:xfrm>
          <a:off x="6449899" y="3101681"/>
          <a:ext cx="4903901" cy="33775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3425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843425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803447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41360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Off &lt;6m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-0.0053 – 0.0213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(F&lt;12m, M&lt;6m)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 Off &gt; min. age (6m)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-0.0009 – 0.0213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(F&lt;12m, F&gt;12m)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 Off &gt; 24m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0.0276-0.0835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(M&gt;6m)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/>
                        <a:t>Off_M2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 Off &gt;</a:t>
                      </a:r>
                      <a:r>
                        <a:rPr lang="en-US" sz="1200" dirty="0" err="1"/>
                        <a:t>min.age</a:t>
                      </a:r>
                      <a:r>
                        <a:rPr lang="en-US" sz="1200" dirty="0"/>
                        <a:t> (6m-24m)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0.0276-0.0835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Range: min-max (M&gt;6m)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990C70-9E4D-D9AD-9405-57C6DD192185}"/>
              </a:ext>
            </a:extLst>
          </p:cNvPr>
          <p:cNvSpPr txBox="1"/>
          <p:nvPr/>
        </p:nvSpPr>
        <p:spPr>
          <a:xfrm>
            <a:off x="6434282" y="1415055"/>
            <a:ext cx="57305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Define parameter range for Model LHS (see </a:t>
            </a:r>
            <a:r>
              <a:rPr lang="en-US" sz="1600" dirty="0" err="1"/>
              <a:t>prev</a:t>
            </a:r>
            <a:r>
              <a:rPr lang="en-US" sz="1600" dirty="0"/>
              <a:t>):</a:t>
            </a:r>
          </a:p>
          <a:p>
            <a:r>
              <a:rPr lang="en-US" sz="1600" dirty="0"/>
              <a:t>- Add minimum and maximum for each parameter required in the model:</a:t>
            </a:r>
          </a:p>
          <a:p>
            <a:r>
              <a:rPr lang="en-US" sz="1600" dirty="0"/>
              <a:t>- Based on minimum and maximum of all possible values for each parameter e.g.</a:t>
            </a:r>
          </a:p>
          <a:p>
            <a:r>
              <a:rPr lang="en-US" sz="1600" dirty="0"/>
              <a:t>	- </a:t>
            </a:r>
            <a:r>
              <a:rPr lang="en-US" sz="1600" dirty="0" err="1"/>
              <a:t>NET_offtake_y</a:t>
            </a:r>
            <a:r>
              <a:rPr lang="en-US" sz="1600" dirty="0"/>
              <a:t> = min-max of F&lt;12m &amp; M&lt;6m, </a:t>
            </a:r>
          </a:p>
          <a:p>
            <a:r>
              <a:rPr lang="en-US" sz="1600" dirty="0"/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888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60" y="1494786"/>
            <a:ext cx="2989240" cy="386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98" y="1528541"/>
            <a:ext cx="3310694" cy="38009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3911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</a:t>
            </a:r>
            <a:r>
              <a:rPr lang="en-US" dirty="0" err="1"/>
              <a:t>Lesnoff</a:t>
            </a:r>
            <a:r>
              <a:rPr lang="en-US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50584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Mortality Rate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968B1F-6E84-3DDE-E1C7-04BFEB0F0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969460"/>
              </p:ext>
            </p:extLst>
          </p:nvPr>
        </p:nvGraphicFramePr>
        <p:xfrm>
          <a:off x="6330045" y="2986973"/>
          <a:ext cx="5257797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1586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208026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AB7143-5ADB-3795-7877-AAC63350B48C}"/>
              </a:ext>
            </a:extLst>
          </p:cNvPr>
          <p:cNvSpPr txBox="1"/>
          <p:nvPr/>
        </p:nvSpPr>
        <p:spPr>
          <a:xfrm>
            <a:off x="838200" y="1828800"/>
            <a:ext cx="50237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Model with LHS on target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Targets: </a:t>
            </a:r>
            <a:r>
              <a:rPr lang="en-US" dirty="0" err="1"/>
              <a:t>F_mort</a:t>
            </a:r>
            <a:r>
              <a:rPr lang="en-US" dirty="0"/>
              <a:t>&lt;12m, </a:t>
            </a:r>
            <a:r>
              <a:rPr lang="en-US" dirty="0" err="1"/>
              <a:t>F_mort</a:t>
            </a:r>
            <a:r>
              <a:rPr lang="en-US" dirty="0"/>
              <a:t>&gt;12m,M_mort&lt;6m,M_mort&gt;6m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  <a:r>
              <a:rPr lang="en-US" dirty="0" err="1"/>
              <a:t>mortality_y</a:t>
            </a:r>
            <a:r>
              <a:rPr lang="en-US" dirty="0"/>
              <a:t>, </a:t>
            </a:r>
            <a:r>
              <a:rPr lang="en-US" dirty="0" err="1"/>
              <a:t>mortality_a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no other demographic processes occur during the period (only mortality)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annual mortality for each age-sex category: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F&lt;12m, F&gt;12m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M&lt;6m, M&lt;12m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whether model output for mortality stats is within range of reported mortality rates </a:t>
            </a:r>
          </a:p>
        </p:txBody>
      </p:sp>
    </p:spTree>
    <p:extLst>
      <p:ext uri="{BB962C8B-B14F-4D97-AF65-F5344CB8AC3E}">
        <p14:creationId xmlns:p14="http://schemas.microsoft.com/office/powerpoint/2010/main" val="308490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Rate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4351338"/>
          </a:xfrm>
        </p:spPr>
        <p:txBody>
          <a:bodyPr/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Of which 41 parameter sets were within range of reported stats for all </a:t>
            </a:r>
            <a:r>
              <a:rPr lang="en-US"/>
              <a:t>age-sex groups 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478739"/>
              </p:ext>
            </p:extLst>
          </p:nvPr>
        </p:nvGraphicFramePr>
        <p:xfrm>
          <a:off x="6776470" y="1566796"/>
          <a:ext cx="4903901" cy="11830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3425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843425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803447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41360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325855"/>
              </p:ext>
            </p:extLst>
          </p:nvPr>
        </p:nvGraphicFramePr>
        <p:xfrm>
          <a:off x="6776470" y="2892359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2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6586780" y="153122"/>
            <a:ext cx="548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Calculate ALL Offtake (</a:t>
            </a:r>
            <a:r>
              <a:rPr lang="en-US" i="1" dirty="0" err="1">
                <a:solidFill>
                  <a:srgbClr val="FF0000"/>
                </a:solidFill>
              </a:rPr>
              <a:t>slaughter+commercial</a:t>
            </a:r>
            <a:r>
              <a:rPr lang="en-US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73824"/>
              </p:ext>
            </p:extLst>
          </p:nvPr>
        </p:nvGraphicFramePr>
        <p:xfrm>
          <a:off x="710818" y="1404482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3A8E95-A1A5-4980-DA3A-CE9DF11D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01699"/>
              </p:ext>
            </p:extLst>
          </p:nvPr>
        </p:nvGraphicFramePr>
        <p:xfrm>
          <a:off x="6586780" y="1061993"/>
          <a:ext cx="4894403" cy="5642885"/>
        </p:xfrm>
        <a:graphic>
          <a:graphicData uri="http://schemas.openxmlformats.org/drawingml/2006/table">
            <a:tbl>
              <a:tblPr/>
              <a:tblGrid>
                <a:gridCol w="886253">
                  <a:extLst>
                    <a:ext uri="{9D8B030D-6E8A-4147-A177-3AD203B41FA5}">
                      <a16:colId xmlns:a16="http://schemas.microsoft.com/office/drawing/2014/main" val="3479959394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193216680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70192187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00452006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472874675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75207197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914480071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860578561"/>
                    </a:ext>
                  </a:extLst>
                </a:gridCol>
                <a:gridCol w="526035">
                  <a:extLst>
                    <a:ext uri="{9D8B030D-6E8A-4147-A177-3AD203B41FA5}">
                      <a16:colId xmlns:a16="http://schemas.microsoft.com/office/drawing/2014/main" val="1871557084"/>
                    </a:ext>
                  </a:extLst>
                </a:gridCol>
              </a:tblGrid>
              <a:tr h="17468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Demographic rates for cycles 1985–91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10736"/>
                  </a:ext>
                </a:extLst>
              </a:tr>
              <a:tr h="479847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Each annual cycle was defined from July of the year considered to June of the next year. Fertility and prolificacy rates were calculated for females older than 9 months. Rates were estimated for Dataset 1 and referred to 2-week phases (all values in the table have to be multiplied by 10−2).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68470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Year-Cycle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28229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1990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5734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Fertility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3.31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4475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Prolificacy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108.1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139873"/>
                  </a:ext>
                </a:extLst>
              </a:tr>
              <a:tr h="40960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Weighted residuals for newborns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7.4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−4.4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−10.2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−0.5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892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380.512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340.599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359.145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381.372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373.996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369.77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5665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47094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84770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58199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47163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3836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205350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8606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641446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2446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9263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00669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2.81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784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5533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18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6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455B6C-2600-8B72-EEF0-A29F5ACD5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37240"/>
              </p:ext>
            </p:extLst>
          </p:nvPr>
        </p:nvGraphicFramePr>
        <p:xfrm>
          <a:off x="8474820" y="1690688"/>
          <a:ext cx="3252848" cy="4465943"/>
        </p:xfrm>
        <a:graphic>
          <a:graphicData uri="http://schemas.openxmlformats.org/drawingml/2006/table">
            <a:tbl>
              <a:tblPr/>
              <a:tblGrid>
                <a:gridCol w="707077">
                  <a:extLst>
                    <a:ext uri="{9D8B030D-6E8A-4147-A177-3AD203B41FA5}">
                      <a16:colId xmlns:a16="http://schemas.microsoft.com/office/drawing/2014/main" val="1456867201"/>
                    </a:ext>
                  </a:extLst>
                </a:gridCol>
                <a:gridCol w="919347">
                  <a:extLst>
                    <a:ext uri="{9D8B030D-6E8A-4147-A177-3AD203B41FA5}">
                      <a16:colId xmlns:a16="http://schemas.microsoft.com/office/drawing/2014/main" val="624266887"/>
                    </a:ext>
                  </a:extLst>
                </a:gridCol>
                <a:gridCol w="813212">
                  <a:extLst>
                    <a:ext uri="{9D8B030D-6E8A-4147-A177-3AD203B41FA5}">
                      <a16:colId xmlns:a16="http://schemas.microsoft.com/office/drawing/2014/main" val="729883307"/>
                    </a:ext>
                  </a:extLst>
                </a:gridCol>
                <a:gridCol w="813212">
                  <a:extLst>
                    <a:ext uri="{9D8B030D-6E8A-4147-A177-3AD203B41FA5}">
                      <a16:colId xmlns:a16="http://schemas.microsoft.com/office/drawing/2014/main" val="341194634"/>
                    </a:ext>
                  </a:extLst>
                </a:gridCol>
              </a:tblGrid>
              <a:tr h="9658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TRANSFORMED DATA - Annual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16243"/>
                  </a:ext>
                </a:extLst>
              </a:tr>
              <a:tr h="9658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Transformation Formulas: Fortnightly to Annual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4728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1-(1-mort_F)^26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35231"/>
                  </a:ext>
                </a:extLst>
              </a:tr>
              <a:tr h="3114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Offtake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1-(1-mort_F)^26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44889"/>
                  </a:ext>
                </a:extLst>
              </a:tr>
              <a:tr h="1333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42858"/>
                  </a:ext>
                </a:extLst>
              </a:tr>
              <a:tr h="13831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ANNUAL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8144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0.23800547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0.0630088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0.42866702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45973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0.1290463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-0.0236652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0.22590195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148325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0.07272912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-0.1473284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0.21361369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199619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0.80693779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0.51697601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0.89637985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158487"/>
                  </a:ext>
                </a:extLst>
              </a:tr>
              <a:tr h="3114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94060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0.15595683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0.1267669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0.17345107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88586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0.07755284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0.0432734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0.13131999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906016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0.21773047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0.19693727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0.23197664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1374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0.07995565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0.02821019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0.14707674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07443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95387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30067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22730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461279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28143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0.16036348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0.13585025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0.20113797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42989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0.57185317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0.45970031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0.67316805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40665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893596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0.1013118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0.03073646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0.1403578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51603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0.15152796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0.04077855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0.22182652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129508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47562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914384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0171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84760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Birthrate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birth_F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3580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49032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37244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0.9365096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0.80964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0.9915672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183340"/>
                  </a:ext>
                </a:extLst>
              </a:tr>
            </a:tbl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EDDA5871-56C1-EC3E-DC6A-0E287D2C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Data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28F30-9C78-3FB3-858A-32BBA33B148D}"/>
              </a:ext>
            </a:extLst>
          </p:cNvPr>
          <p:cNvSpPr txBox="1"/>
          <p:nvPr/>
        </p:nvSpPr>
        <p:spPr>
          <a:xfrm>
            <a:off x="381965" y="1400537"/>
            <a:ext cx="103246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Compute the min and max for each parameter &amp; age-sex group: </a:t>
            </a:r>
          </a:p>
          <a:p>
            <a:r>
              <a:rPr lang="en-US" sz="1400" dirty="0"/>
              <a:t>	- based on minimum and maximum fortnightly rates across seasons (offtake/mortality - table 4)</a:t>
            </a:r>
          </a:p>
          <a:p>
            <a:r>
              <a:rPr lang="en-US" sz="1400" dirty="0"/>
              <a:t>	- based on reported fortnightly rates over all years (reproduction - table 3)</a:t>
            </a:r>
          </a:p>
          <a:p>
            <a:r>
              <a:rPr lang="en-US" sz="1400" dirty="0"/>
              <a:t>- Convert raw data into true fortnightly rates (*0.01)</a:t>
            </a:r>
          </a:p>
          <a:p>
            <a:r>
              <a:rPr lang="en-US" sz="1400" dirty="0"/>
              <a:t>- Convert fortnightly rates to annual rates (see below)</a:t>
            </a:r>
          </a:p>
          <a:p>
            <a:r>
              <a:rPr lang="en-US" sz="1400" dirty="0"/>
              <a:t>	- mortality &amp; offtake: 1-(1-X)^26</a:t>
            </a:r>
          </a:p>
          <a:p>
            <a:r>
              <a:rPr lang="en-US" sz="1400" dirty="0"/>
              <a:t>	- birth rate: </a:t>
            </a:r>
            <a:r>
              <a:rPr lang="en-US" sz="1400" dirty="0" err="1"/>
              <a:t>birth_r</a:t>
            </a:r>
            <a:r>
              <a:rPr lang="en-US" sz="1400" dirty="0"/>
              <a:t>*26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371CB60-12D7-2E81-FAE8-81E8C1B1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2376"/>
              </p:ext>
            </p:extLst>
          </p:nvPr>
        </p:nvGraphicFramePr>
        <p:xfrm>
          <a:off x="1334311" y="3000975"/>
          <a:ext cx="5722458" cy="3709286"/>
        </p:xfrm>
        <a:graphic>
          <a:graphicData uri="http://schemas.openxmlformats.org/drawingml/2006/table">
            <a:tbl>
              <a:tblPr/>
              <a:tblGrid>
                <a:gridCol w="679791">
                  <a:extLst>
                    <a:ext uri="{9D8B030D-6E8A-4147-A177-3AD203B41FA5}">
                      <a16:colId xmlns:a16="http://schemas.microsoft.com/office/drawing/2014/main" val="3661782843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2803404089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580222350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596316038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250264039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285142216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1361301440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3673841087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620439139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RAW DATA - Fortnightly Rates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93011"/>
                  </a:ext>
                </a:extLst>
              </a:tr>
              <a:tr h="79458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859286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3: Offtake &amp; Mortality by Age&amp;Sex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Fortnightly Rates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37716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85834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592908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19545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327888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352130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63006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41985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335016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327357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003424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4926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462602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7841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793528"/>
                  </a:ext>
                </a:extLst>
              </a:tr>
              <a:tr h="86492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546427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Offtake &amp; Mortality by Sex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Fortnightly Rates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41407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0234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53374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3471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455490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Mortality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Mortality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28171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687537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8338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411140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767672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588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84266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Fecundity for 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Fecundity for 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649745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= Prolificacy * Fertility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*( 0.01)^2 = 1*10^-4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8851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46318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381.372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0.0360196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22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03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LHS model parameter ranges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1ED3FA-B4E7-2C9E-0AA4-B62050E8D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68047"/>
              </p:ext>
            </p:extLst>
          </p:nvPr>
        </p:nvGraphicFramePr>
        <p:xfrm>
          <a:off x="1013867" y="2653707"/>
          <a:ext cx="5672969" cy="3839168"/>
        </p:xfrm>
        <a:graphic>
          <a:graphicData uri="http://schemas.openxmlformats.org/drawingml/2006/table">
            <a:tbl>
              <a:tblPr/>
              <a:tblGrid>
                <a:gridCol w="1090836">
                  <a:extLst>
                    <a:ext uri="{9D8B030D-6E8A-4147-A177-3AD203B41FA5}">
                      <a16:colId xmlns:a16="http://schemas.microsoft.com/office/drawing/2014/main" val="1858735894"/>
                    </a:ext>
                  </a:extLst>
                </a:gridCol>
                <a:gridCol w="872460">
                  <a:extLst>
                    <a:ext uri="{9D8B030D-6E8A-4147-A177-3AD203B41FA5}">
                      <a16:colId xmlns:a16="http://schemas.microsoft.com/office/drawing/2014/main" val="3705066505"/>
                    </a:ext>
                  </a:extLst>
                </a:gridCol>
                <a:gridCol w="896463">
                  <a:extLst>
                    <a:ext uri="{9D8B030D-6E8A-4147-A177-3AD203B41FA5}">
                      <a16:colId xmlns:a16="http://schemas.microsoft.com/office/drawing/2014/main" val="1581913082"/>
                    </a:ext>
                  </a:extLst>
                </a:gridCol>
                <a:gridCol w="2813210">
                  <a:extLst>
                    <a:ext uri="{9D8B030D-6E8A-4147-A177-3AD203B41FA5}">
                      <a16:colId xmlns:a16="http://schemas.microsoft.com/office/drawing/2014/main" val="952298544"/>
                    </a:ext>
                  </a:extLst>
                </a:gridCol>
              </a:tblGrid>
              <a:tr h="1371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YEARLY MIN-MAX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1986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lesnoff.yr.min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81297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-0.1473284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27296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867308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00906"/>
                  </a:ext>
                </a:extLst>
              </a:tr>
              <a:tr h="24201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-0.0236652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073226"/>
                  </a:ext>
                </a:extLst>
              </a:tr>
              <a:tr h="240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0.1267669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0.23197664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1632"/>
                  </a:ext>
                </a:extLst>
              </a:tr>
              <a:tr h="2367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0.02821019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0.14707674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31585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286506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0.9915672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541597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7310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9899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391980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3748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780682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0563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DA2D1-B3B7-7539-721F-ECB4D915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90813"/>
              </p:ext>
            </p:extLst>
          </p:nvPr>
        </p:nvGraphicFramePr>
        <p:xfrm>
          <a:off x="7603786" y="1367464"/>
          <a:ext cx="4486302" cy="5118475"/>
        </p:xfrm>
        <a:graphic>
          <a:graphicData uri="http://schemas.openxmlformats.org/drawingml/2006/table">
            <a:tbl>
              <a:tblPr/>
              <a:tblGrid>
                <a:gridCol w="1617785">
                  <a:extLst>
                    <a:ext uri="{9D8B030D-6E8A-4147-A177-3AD203B41FA5}">
                      <a16:colId xmlns:a16="http://schemas.microsoft.com/office/drawing/2014/main" val="233242776"/>
                    </a:ext>
                  </a:extLst>
                </a:gridCol>
                <a:gridCol w="867877">
                  <a:extLst>
                    <a:ext uri="{9D8B030D-6E8A-4147-A177-3AD203B41FA5}">
                      <a16:colId xmlns:a16="http://schemas.microsoft.com/office/drawing/2014/main" val="2302165333"/>
                    </a:ext>
                  </a:extLst>
                </a:gridCol>
                <a:gridCol w="709381">
                  <a:extLst>
                    <a:ext uri="{9D8B030D-6E8A-4147-A177-3AD203B41FA5}">
                      <a16:colId xmlns:a16="http://schemas.microsoft.com/office/drawing/2014/main" val="1477887603"/>
                    </a:ext>
                  </a:extLst>
                </a:gridCol>
                <a:gridCol w="1291259">
                  <a:extLst>
                    <a:ext uri="{9D8B030D-6E8A-4147-A177-3AD203B41FA5}">
                      <a16:colId xmlns:a16="http://schemas.microsoft.com/office/drawing/2014/main" val="3323028445"/>
                    </a:ext>
                  </a:extLst>
                </a:gridCol>
              </a:tblGrid>
              <a:tr h="1965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FRTNTLY MIN-MAX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78047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lesnoff.ft.min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4070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60557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86069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3856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F&gt;12m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79363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50325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67742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9346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8491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289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47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1230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4752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5255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70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2980A33-39BA-F7CF-72CB-081D4736F7AC}"/>
              </a:ext>
            </a:extLst>
          </p:cNvPr>
          <p:cNvSpPr txBox="1"/>
          <p:nvPr/>
        </p:nvSpPr>
        <p:spPr>
          <a:xfrm>
            <a:off x="978200" y="1066130"/>
            <a:ext cx="5744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minimum and maximum for each parameter required in the model:</a:t>
            </a:r>
          </a:p>
          <a:p>
            <a:r>
              <a:rPr lang="en-US" dirty="0"/>
              <a:t>- Based on minimum and maximum of all possible values </a:t>
            </a:r>
            <a:r>
              <a:rPr lang="en-US" dirty="0" err="1"/>
              <a:t>ofr</a:t>
            </a:r>
            <a:r>
              <a:rPr lang="en-US" dirty="0"/>
              <a:t> each parameter e.g.</a:t>
            </a:r>
          </a:p>
          <a:p>
            <a:r>
              <a:rPr lang="en-US" dirty="0"/>
              <a:t>	- </a:t>
            </a:r>
            <a:r>
              <a:rPr lang="en-US" dirty="0" err="1"/>
              <a:t>NET_offtake_y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3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LHS model parameter ranges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DA2D1-B3B7-7539-721F-ECB4D915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43127"/>
              </p:ext>
            </p:extLst>
          </p:nvPr>
        </p:nvGraphicFramePr>
        <p:xfrm>
          <a:off x="1064078" y="2092857"/>
          <a:ext cx="10063843" cy="3532475"/>
        </p:xfrm>
        <a:graphic>
          <a:graphicData uri="http://schemas.openxmlformats.org/drawingml/2006/table">
            <a:tbl>
              <a:tblPr/>
              <a:tblGrid>
                <a:gridCol w="3629077">
                  <a:extLst>
                    <a:ext uri="{9D8B030D-6E8A-4147-A177-3AD203B41FA5}">
                      <a16:colId xmlns:a16="http://schemas.microsoft.com/office/drawing/2014/main" val="233242776"/>
                    </a:ext>
                  </a:extLst>
                </a:gridCol>
                <a:gridCol w="1946855">
                  <a:extLst>
                    <a:ext uri="{9D8B030D-6E8A-4147-A177-3AD203B41FA5}">
                      <a16:colId xmlns:a16="http://schemas.microsoft.com/office/drawing/2014/main" val="2302165333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1477887603"/>
                    </a:ext>
                  </a:extLst>
                </a:gridCol>
                <a:gridCol w="2896601">
                  <a:extLst>
                    <a:ext uri="{9D8B030D-6E8A-4147-A177-3AD203B41FA5}">
                      <a16:colId xmlns:a16="http://schemas.microsoft.com/office/drawing/2014/main" val="3323028445"/>
                    </a:ext>
                  </a:extLst>
                </a:gridCol>
              </a:tblGrid>
              <a:tr h="13794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FRTNTLY MIN-MAX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78047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lesnoff.ft.min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4070"/>
                  </a:ext>
                </a:extLst>
              </a:tr>
              <a:tr h="18610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60557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86069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3856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F&gt;12m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79363"/>
                  </a:ext>
                </a:extLst>
              </a:tr>
              <a:tr h="40363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50325"/>
                  </a:ext>
                </a:extLst>
              </a:tr>
              <a:tr h="193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67742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93460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84918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2898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470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1230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4752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5255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70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56F07E4-6B62-2820-9F1A-00C4A8F22BB3}"/>
              </a:ext>
            </a:extLst>
          </p:cNvPr>
          <p:cNvSpPr txBox="1"/>
          <p:nvPr/>
        </p:nvSpPr>
        <p:spPr>
          <a:xfrm>
            <a:off x="1064078" y="1362948"/>
            <a:ext cx="116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fortnightly</a:t>
            </a:r>
          </a:p>
        </p:txBody>
      </p:sp>
    </p:spTree>
    <p:extLst>
      <p:ext uri="{BB962C8B-B14F-4D97-AF65-F5344CB8AC3E}">
        <p14:creationId xmlns:p14="http://schemas.microsoft.com/office/powerpoint/2010/main" val="390706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Compare ranges to RSA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70684-6D62-3F18-6631-1ADD7336D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439"/>
          <a:stretch/>
        </p:blipFill>
        <p:spPr>
          <a:xfrm>
            <a:off x="838200" y="1211636"/>
            <a:ext cx="10662905" cy="3784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C644E-E2E5-3CFD-D6CB-14031FCEE04E}"/>
              </a:ext>
            </a:extLst>
          </p:cNvPr>
          <p:cNvSpPr txBox="1"/>
          <p:nvPr/>
        </p:nvSpPr>
        <p:spPr>
          <a:xfrm>
            <a:off x="1045029" y="5042118"/>
            <a:ext cx="4784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Points to note: </a:t>
            </a:r>
          </a:p>
          <a:p>
            <a:r>
              <a:rPr lang="en-US" sz="1600" dirty="0"/>
              <a:t>- min age offtake and min age of reproduction are both below the range used for RSA (based on </a:t>
            </a:r>
            <a:r>
              <a:rPr lang="en-US" sz="1600" dirty="0" err="1"/>
              <a:t>E.Africa</a:t>
            </a:r>
            <a:r>
              <a:rPr lang="en-US" sz="1600" dirty="0"/>
              <a:t> Pastoral flocks)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min_age_offtake</a:t>
            </a:r>
            <a:r>
              <a:rPr lang="en-US" sz="1600" dirty="0"/>
              <a:t> based on age-breaks used for males in paper. 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87622-FB7F-3AA6-3950-3B7034CD316F}"/>
              </a:ext>
            </a:extLst>
          </p:cNvPr>
          <p:cNvSpPr txBox="1"/>
          <p:nvPr/>
        </p:nvSpPr>
        <p:spPr>
          <a:xfrm>
            <a:off x="6169652" y="4935114"/>
            <a:ext cx="4784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Points to note: </a:t>
            </a:r>
          </a:p>
          <a:p>
            <a:r>
              <a:rPr lang="en-US" sz="1600" dirty="0"/>
              <a:t>- Birth rate is relatively low compared to RSA range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NET_offtake_m</a:t>
            </a:r>
            <a:r>
              <a:rPr lang="en-US" sz="1600" dirty="0"/>
              <a:t> is higher than RSA range – because we are grouping m&gt;6m together (not splitting &gt;24m)</a:t>
            </a:r>
          </a:p>
          <a:p>
            <a:r>
              <a:rPr lang="en-US" sz="1600" dirty="0"/>
              <a:t>- Much wider range for youth offtake (because upper limit  includes F&lt;12m range)</a:t>
            </a:r>
          </a:p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655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6DE6E6-5FDE-1833-0D5A-D6910DCF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D23268-6699-C1E4-B6FA-443D694C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  <a:p>
            <a:r>
              <a:rPr lang="en-US" dirty="0"/>
              <a:t>1000 parameter combinations (time efficiency)</a:t>
            </a:r>
          </a:p>
          <a:p>
            <a:r>
              <a:rPr lang="en-US" dirty="0"/>
              <a:t>Sample of 10 used to explore complete population dynamics</a:t>
            </a:r>
          </a:p>
          <a:p>
            <a:r>
              <a:rPr lang="en-US" dirty="0"/>
              <a:t>Full 1000 sets used for population growth and age-sex summary statistics</a:t>
            </a:r>
          </a:p>
          <a:p>
            <a:r>
              <a:rPr lang="en-US" dirty="0"/>
              <a:t>Parameter outputs (age-sex &amp; population growth) verified against: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Original model conditions</a:t>
            </a:r>
          </a:p>
          <a:p>
            <a:pPr lvl="1"/>
            <a:r>
              <a:rPr lang="en-US" dirty="0"/>
              <a:t>(ii) </a:t>
            </a:r>
            <a:r>
              <a:rPr lang="en-US" dirty="0" err="1"/>
              <a:t>Lesnoff</a:t>
            </a:r>
            <a:r>
              <a:rPr lang="en-US" dirty="0"/>
              <a:t> reported annual growth rates</a:t>
            </a:r>
          </a:p>
        </p:txBody>
      </p:sp>
    </p:spTree>
    <p:extLst>
      <p:ext uri="{BB962C8B-B14F-4D97-AF65-F5344CB8AC3E}">
        <p14:creationId xmlns:p14="http://schemas.microsoft.com/office/powerpoint/2010/main" val="116822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3F3B4-3EEF-FD17-6C61-C9C2FE8B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74551"/>
            <a:ext cx="5026796" cy="3227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7E06D-F4A7-2F1C-8833-1FDE55F4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74551"/>
            <a:ext cx="5307279" cy="3407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804B0B-CD03-106A-27A7-11CBE394DDB3}"/>
              </a:ext>
            </a:extLst>
          </p:cNvPr>
          <p:cNvSpPr txBox="1"/>
          <p:nvPr/>
        </p:nvSpPr>
        <p:spPr>
          <a:xfrm>
            <a:off x="6096000" y="6048907"/>
            <a:ext cx="444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Age-Sex structure equilibrates within first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EBB-8AB1-277D-F087-1A23E0239004}"/>
              </a:ext>
            </a:extLst>
          </p:cNvPr>
          <p:cNvSpPr txBox="1"/>
          <p:nvPr/>
        </p:nvSpPr>
        <p:spPr>
          <a:xfrm>
            <a:off x="990599" y="6048907"/>
            <a:ext cx="44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Monotonic function (always increasing)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6D619-D308-53A6-FE83-0E29F8E4F685}"/>
              </a:ext>
            </a:extLst>
          </p:cNvPr>
          <p:cNvSpPr txBox="1"/>
          <p:nvPr/>
        </p:nvSpPr>
        <p:spPr>
          <a:xfrm>
            <a:off x="990599" y="1594860"/>
            <a:ext cx="1013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parameter sets sampled from 1000 sets (LHS)</a:t>
            </a:r>
          </a:p>
        </p:txBody>
      </p:sp>
    </p:spTree>
    <p:extLst>
      <p:ext uri="{BB962C8B-B14F-4D97-AF65-F5344CB8AC3E}">
        <p14:creationId xmlns:p14="http://schemas.microsoft.com/office/powerpoint/2010/main" val="177184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24921</TotalTime>
  <Words>4291</Words>
  <Application>Microsoft Macintosh PowerPoint</Application>
  <PresentationFormat>Widescreen</PresentationFormat>
  <Paragraphs>1493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Flock Dynamics:  Applied Examples – Data validation</vt:lpstr>
      <vt:lpstr>PowerPoint Presentation</vt:lpstr>
      <vt:lpstr>PowerPoint Presentation</vt:lpstr>
      <vt:lpstr>Lesnoff 1999 – Data Transformation</vt:lpstr>
      <vt:lpstr>PowerPoint Presentation</vt:lpstr>
      <vt:lpstr>PowerPoint Presentation</vt:lpstr>
      <vt:lpstr>PowerPoint Presentation</vt:lpstr>
      <vt:lpstr>Model</vt:lpstr>
      <vt:lpstr>Population Growth &amp; Age-Sex Dynamics</vt:lpstr>
      <vt:lpstr>Population Growth &amp; Age-Sex Summary stats</vt:lpstr>
      <vt:lpstr>“Valid” Parameter Sets (1)</vt:lpstr>
      <vt:lpstr>Valid Parameter Sets (1)</vt:lpstr>
      <vt:lpstr>“Valid” Parameter Sets (2)</vt:lpstr>
      <vt:lpstr>“Valid” Parameter Sets (2)</vt:lpstr>
      <vt:lpstr>Valid Parameter Sets (2)</vt:lpstr>
      <vt:lpstr>Check Parameter Rates</vt:lpstr>
      <vt:lpstr>PowerPoint Presentation</vt:lpstr>
      <vt:lpstr>PowerPoint Presentation</vt:lpstr>
      <vt:lpstr>Lesnoff 1999 – Parameter Targets and Input</vt:lpstr>
      <vt:lpstr>Lesnoff 1999 – Mortality Rate</vt:lpstr>
      <vt:lpstr>Mortality Rate -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 Profiles</dc:title>
  <dc:creator>Savagar, Bethan Alice</dc:creator>
  <cp:lastModifiedBy>Beth Savagar</cp:lastModifiedBy>
  <cp:revision>3</cp:revision>
  <dcterms:created xsi:type="dcterms:W3CDTF">2023-10-09T08:28:11Z</dcterms:created>
  <dcterms:modified xsi:type="dcterms:W3CDTF">2023-11-15T16:17:13Z</dcterms:modified>
</cp:coreProperties>
</file>