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84" dt="2023-11-16T12:57:0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7"/>
    <p:restoredTop sz="88040"/>
  </p:normalViewPr>
  <p:slideViewPr>
    <p:cSldViewPr snapToGrid="0">
      <p:cViewPr>
        <p:scale>
          <a:sx n="95" d="100"/>
          <a:sy n="95" d="100"/>
        </p:scale>
        <p:origin x="19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40717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</a:t>
                      </a:r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Sl+CommercialNetFlow+LoanNetFlow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Lesnoff – Parameter Validation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25504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Use mortality and offtake output to parameterize model and review population dynamics. </a:t>
            </a:r>
          </a:p>
          <a:p>
            <a:r>
              <a:rPr lang="en-US" sz="2000" dirty="0"/>
              <a:t>Mortality: 41 valid parameter combinations for </a:t>
            </a:r>
            <a:r>
              <a:rPr lang="en-US" sz="2000" dirty="0" err="1"/>
              <a:t>mort_A</a:t>
            </a:r>
            <a:r>
              <a:rPr lang="en-US" sz="2000" dirty="0"/>
              <a:t> and </a:t>
            </a:r>
            <a:r>
              <a:rPr lang="en-US" sz="2000" dirty="0" err="1"/>
              <a:t>mort_Y</a:t>
            </a:r>
            <a:endParaRPr lang="en-US" sz="2000" dirty="0"/>
          </a:p>
          <a:p>
            <a:r>
              <a:rPr lang="en-US" sz="2000" dirty="0"/>
              <a:t>Offtake: 1 valid parameter set for </a:t>
            </a:r>
            <a:r>
              <a:rPr lang="en-US" sz="2000" dirty="0" err="1"/>
              <a:t>off_y</a:t>
            </a:r>
            <a:r>
              <a:rPr lang="en-US" sz="2000" dirty="0"/>
              <a:t>, </a:t>
            </a:r>
            <a:r>
              <a:rPr lang="en-US" sz="2000" dirty="0" err="1"/>
              <a:t>off_f</a:t>
            </a:r>
            <a:r>
              <a:rPr lang="en-US" sz="2000" dirty="0"/>
              <a:t>, </a:t>
            </a:r>
            <a:r>
              <a:rPr lang="en-US" sz="2000" dirty="0" err="1"/>
              <a:t>off_m</a:t>
            </a:r>
            <a:r>
              <a:rPr lang="en-US" sz="2000" dirty="0"/>
              <a:t>, off_m2.</a:t>
            </a:r>
          </a:p>
          <a:p>
            <a:r>
              <a:rPr lang="en-US" sz="2000" dirty="0"/>
              <a:t>Combine valid offtake and mortality for 41 parameter sets</a:t>
            </a:r>
          </a:p>
          <a:p>
            <a:r>
              <a:rPr lang="en-US" sz="2000" dirty="0"/>
              <a:t>Set birth rate to the mean reported birth rate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min_age_repro</a:t>
            </a:r>
            <a:r>
              <a:rPr lang="en-US" sz="2000" dirty="0"/>
              <a:t> and </a:t>
            </a:r>
            <a:r>
              <a:rPr lang="en-US" sz="2000" dirty="0" err="1"/>
              <a:t>min_age_exchange</a:t>
            </a:r>
            <a:r>
              <a:rPr lang="en-US" sz="2000" dirty="0"/>
              <a:t> to 6m &amp; 9m (based on age categories in the model). 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max_age_F</a:t>
            </a:r>
            <a:r>
              <a:rPr lang="en-US" sz="2000" dirty="0"/>
              <a:t> and </a:t>
            </a:r>
            <a:r>
              <a:rPr lang="en-US" sz="2000" dirty="0" err="1"/>
              <a:t>max_age_M</a:t>
            </a:r>
            <a:r>
              <a:rPr lang="en-US" sz="2000" dirty="0"/>
              <a:t> to 9 and 4, as approximate midpoints of original range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1319F-C895-003D-243F-26511558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9114"/>
              </p:ext>
            </p:extLst>
          </p:nvPr>
        </p:nvGraphicFramePr>
        <p:xfrm>
          <a:off x="1301107" y="4870222"/>
          <a:ext cx="8855264" cy="14739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3188">
                  <a:extLst>
                    <a:ext uri="{9D8B030D-6E8A-4147-A177-3AD203B41FA5}">
                      <a16:colId xmlns:a16="http://schemas.microsoft.com/office/drawing/2014/main" val="1816685819"/>
                    </a:ext>
                  </a:extLst>
                </a:gridCol>
                <a:gridCol w="787993">
                  <a:extLst>
                    <a:ext uri="{9D8B030D-6E8A-4147-A177-3AD203B41FA5}">
                      <a16:colId xmlns:a16="http://schemas.microsoft.com/office/drawing/2014/main" val="3039515998"/>
                    </a:ext>
                  </a:extLst>
                </a:gridCol>
                <a:gridCol w="982588">
                  <a:extLst>
                    <a:ext uri="{9D8B030D-6E8A-4147-A177-3AD203B41FA5}">
                      <a16:colId xmlns:a16="http://schemas.microsoft.com/office/drawing/2014/main" val="3882620608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8736311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42906219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3344568453"/>
                    </a:ext>
                  </a:extLst>
                </a:gridCol>
                <a:gridCol w="473276">
                  <a:extLst>
                    <a:ext uri="{9D8B030D-6E8A-4147-A177-3AD203B41FA5}">
                      <a16:colId xmlns:a16="http://schemas.microsoft.com/office/drawing/2014/main" val="3037625663"/>
                    </a:ext>
                  </a:extLst>
                </a:gridCol>
                <a:gridCol w="535738">
                  <a:extLst>
                    <a:ext uri="{9D8B030D-6E8A-4147-A177-3AD203B41FA5}">
                      <a16:colId xmlns:a16="http://schemas.microsoft.com/office/drawing/2014/main" val="3999550592"/>
                    </a:ext>
                  </a:extLst>
                </a:gridCol>
                <a:gridCol w="566971">
                  <a:extLst>
                    <a:ext uri="{9D8B030D-6E8A-4147-A177-3AD203B41FA5}">
                      <a16:colId xmlns:a16="http://schemas.microsoft.com/office/drawing/2014/main" val="1527542831"/>
                    </a:ext>
                  </a:extLst>
                </a:gridCol>
                <a:gridCol w="735140">
                  <a:extLst>
                    <a:ext uri="{9D8B030D-6E8A-4147-A177-3AD203B41FA5}">
                      <a16:colId xmlns:a16="http://schemas.microsoft.com/office/drawing/2014/main" val="2489932769"/>
                    </a:ext>
                  </a:extLst>
                </a:gridCol>
                <a:gridCol w="715921">
                  <a:extLst>
                    <a:ext uri="{9D8B030D-6E8A-4147-A177-3AD203B41FA5}">
                      <a16:colId xmlns:a16="http://schemas.microsoft.com/office/drawing/2014/main" val="3340251119"/>
                    </a:ext>
                  </a:extLst>
                </a:gridCol>
              </a:tblGrid>
              <a:tr h="48855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NET_offtake_m2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Min_off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438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0.1691054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0.1264694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493144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0.1817255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0.0313126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26440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0.213232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0.0642168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8B4DD-A5D2-2E20-FFC0-E6A8F89E832E}"/>
              </a:ext>
            </a:extLst>
          </p:cNvPr>
          <p:cNvSpPr txBox="1"/>
          <p:nvPr/>
        </p:nvSpPr>
        <p:spPr>
          <a:xfrm>
            <a:off x="1005203" y="1918807"/>
            <a:ext cx="493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Finyr</a:t>
            </a:r>
            <a:r>
              <a:rPr lang="en-US" dirty="0"/>
              <a:t> growth within 1 – 1.15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10y growth between 1.3 – 3.6 which is much higher than reported 7y growth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results are consistent with age-sex structure and +/- 15% growth conditions used for RSA &amp; GSA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AE665-C508-192F-785D-EC6136E0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35221"/>
              </p:ext>
            </p:extLst>
          </p:nvPr>
        </p:nvGraphicFramePr>
        <p:xfrm>
          <a:off x="1005203" y="3944123"/>
          <a:ext cx="4216228" cy="17543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4057">
                  <a:extLst>
                    <a:ext uri="{9D8B030D-6E8A-4147-A177-3AD203B41FA5}">
                      <a16:colId xmlns:a16="http://schemas.microsoft.com/office/drawing/2014/main" val="1630426001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539814082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2299359278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199320912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1000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45263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276579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33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983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4125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380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E04FEC-2C4D-82D9-1EE0-1A1DA61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75" y="807044"/>
            <a:ext cx="3617332" cy="50955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8D75A-0DBF-748E-1545-99011D6E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45854"/>
              </p:ext>
            </p:extLst>
          </p:nvPr>
        </p:nvGraphicFramePr>
        <p:xfrm>
          <a:off x="5938866" y="3740923"/>
          <a:ext cx="1651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578643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749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meanProp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21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:-----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---------: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05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0.4812468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989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0.098537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916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0.1058999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978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0.082248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08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727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0.695818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88042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5C0629D-EC60-16D0-93E2-20747823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Lesnoff-Validation_Output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4495" cy="1325563"/>
          </a:xfrm>
        </p:spPr>
        <p:txBody>
          <a:bodyPr/>
          <a:lstStyle/>
          <a:p>
            <a:r>
              <a:rPr lang="en-US" dirty="0"/>
              <a:t>Valid Parameter Sets (2)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0568"/>
              </p:ext>
            </p:extLst>
          </p:nvPr>
        </p:nvGraphicFramePr>
        <p:xfrm>
          <a:off x="5274130" y="1460864"/>
          <a:ext cx="1751024" cy="1968136"/>
        </p:xfrm>
        <a:graphic>
          <a:graphicData uri="http://schemas.openxmlformats.org/drawingml/2006/table">
            <a:tbl>
              <a:tblPr/>
              <a:tblGrid>
                <a:gridCol w="73550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1015521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071"/>
              </p:ext>
            </p:extLst>
          </p:nvPr>
        </p:nvGraphicFramePr>
        <p:xfrm>
          <a:off x="556588" y="1690688"/>
          <a:ext cx="4374641" cy="3716845"/>
        </p:xfrm>
        <a:graphic>
          <a:graphicData uri="http://schemas.openxmlformats.org/drawingml/2006/table">
            <a:tbl>
              <a:tblPr/>
              <a:tblGrid>
                <a:gridCol w="117956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54108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5274130" y="3549110"/>
            <a:ext cx="666353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1.05 – 1.29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1.168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1.166 (total population)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B499-859E-B1D2-086C-BB31A9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55" y="1287847"/>
            <a:ext cx="4161318" cy="226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704C2-3057-7997-D951-3DC08F224F12}"/>
              </a:ext>
            </a:extLst>
          </p:cNvPr>
          <p:cNvSpPr txBox="1"/>
          <p:nvPr/>
        </p:nvSpPr>
        <p:spPr>
          <a:xfrm>
            <a:off x="361620" y="5603911"/>
            <a:ext cx="45696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23/41 parameters are within the reported range for 2y multiplication rate</a:t>
            </a:r>
          </a:p>
        </p:txBody>
      </p:sp>
    </p:spTree>
    <p:extLst>
      <p:ext uri="{BB962C8B-B14F-4D97-AF65-F5344CB8AC3E}">
        <p14:creationId xmlns:p14="http://schemas.microsoft.com/office/powerpoint/2010/main" val="131451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263D-226A-CC4B-601D-0A0F389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</a:t>
            </a:r>
            <a:r>
              <a:rPr lang="en-US" dirty="0" err="1"/>
              <a:t>Lesnoff</a:t>
            </a:r>
            <a:r>
              <a:rPr lang="en-US" dirty="0"/>
              <a:t> vs RSA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8C01-5F3A-0B38-5879-C58EEBA9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" y="1845856"/>
            <a:ext cx="11147420" cy="45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4BDA-739F-2349-8A9D-378F306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1DB51-F13A-ED44-4DCD-0ADC02F5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365125"/>
            <a:ext cx="7772400" cy="4269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4B3CA-5F77-94C1-B051-9D6BD597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807" y="4905375"/>
            <a:ext cx="6007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C8C-9B03-B079-831E-412CA83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9EBB4-BE9F-FA8F-8E1D-2DE420FA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926"/>
            <a:ext cx="7772400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29171</TotalTime>
  <Words>5499</Words>
  <Application>Microsoft Macintosh PowerPoint</Application>
  <PresentationFormat>Widescreen</PresentationFormat>
  <Paragraphs>1823</Paragraphs>
  <Slides>30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  <vt:lpstr>Lesnoff-Validation_Output</vt:lpstr>
      <vt:lpstr>Valid Parameter Sets (2)</vt:lpstr>
      <vt:lpstr>Valid Lesnoff vs RSA range: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Savagar, Bethan Alice</cp:lastModifiedBy>
  <cp:revision>3</cp:revision>
  <dcterms:created xsi:type="dcterms:W3CDTF">2023-10-09T08:28:11Z</dcterms:created>
  <dcterms:modified xsi:type="dcterms:W3CDTF">2023-11-18T15:06:49Z</dcterms:modified>
</cp:coreProperties>
</file>