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7" r:id="rId4"/>
    <p:sldId id="266" r:id="rId5"/>
    <p:sldId id="269" r:id="rId6"/>
    <p:sldId id="283" r:id="rId7"/>
    <p:sldId id="268" r:id="rId8"/>
    <p:sldId id="270" r:id="rId9"/>
    <p:sldId id="272" r:id="rId10"/>
    <p:sldId id="277" r:id="rId11"/>
    <p:sldId id="279" r:id="rId12"/>
    <p:sldId id="274" r:id="rId13"/>
    <p:sldId id="275" r:id="rId14"/>
    <p:sldId id="276" r:id="rId15"/>
    <p:sldId id="280" r:id="rId16"/>
    <p:sldId id="284" r:id="rId17"/>
    <p:sldId id="285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3D93E-C55A-8F4C-ADF7-D48296939624}" v="99" dt="2023-11-15T11:34:56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6"/>
    <p:restoredTop sz="92651"/>
  </p:normalViewPr>
  <p:slideViewPr>
    <p:cSldViewPr snapToGrid="0">
      <p:cViewPr>
        <p:scale>
          <a:sx n="123" d="100"/>
          <a:sy n="123" d="100"/>
        </p:scale>
        <p:origin x="-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28.7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29,'85'0,"0"0,-3 0,-24 0,-49 0,5 0,5 0,-2 0,1 0,-4 0,0 0,4 0,0 0,-1 0,-2 0,-1 0,4 0,-3 0,6 0,-9 0,9 4,-9-3,6 2,-1-3,-5 0,7 0,-7 0,9 0,-5 0,2 0,-3 0,0 0,2 0,-2 0,2 0,-3 0,7 0,-8 0,8 0,-10 0,4 0,2 0,-2 0,6 0,-5 0,-1 0,2 0,-5 0,5 0,1 0,-6 0,7 0,-7 0,6 0,-1 0,-5 0,7 0,-4 0,-1 0,5 0,-7 0,5 0,0 0,-3 0,4 0,-4 0,7 0,-5 0,3 0,-5 0,1 0,0 0,2 0,-3 0,4 0,-2 0,2 0,-3 0,-1 0,3 0,-2 0,3 0,-4 0,3 0,-2 0,2 0,-2 0,0 0,1 0,-1-3,0 2,2-2,-2 0,2-1,-2 0,0-3,0 6,0-6,2 7,-2-4,2 4,-4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50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23,'49'0,"-7"0,-30 0,3 0,4 0,-2 0,16 0,-14 0,3 0,-8 0,1 0,5 0,-4 0,2 0,-3 0,1 0,3 0,-1 0,-5 0,4 0,-1 0,0 0,6 0,-9 0,5 0,-4-3,3 2,0-2,-2 3,-1 0,8 0,-10 0,9 0,-7 0,1 0,2 0,-3 0,1 0,3 0,2 0,-4 0,2 0,-3 0,4 0,-3 0,5 0,-5 0,0 0,2 0,-3 0,0 0,2 0,-3 0,1 0,7 0,-8 0,7 0,-9 0,4 0,3 0,-3 0,-1 0,3 0,-5 0,9 0,-5 0,-2 0,3 0,-6-3,7 2,-4-3,-1 4,3 0,-3 0,7 0,-5 0,3 0,-3 0,3 0,2 0,-1 0,0 0,-4 0,0 0,4 0,-3 0,3-3,-4 2,0-3,-1 4,1 0,0 0,3 0,-7 0,9 0,-10 0,6 0,0 0,-2 0,2 0,-1 0,-2 0,2 0,-2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7C2EF-2732-634F-9FED-CCA8A4A0710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335A-3E5D-EE4F-A441-94744DC5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6922-F10C-CD3F-72AC-1FC1B155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1F0B7-FA30-0D65-D410-5308E8978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860E-EF2E-48B3-5396-18B1C987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AA02-B820-C5D9-4621-B3B462EB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0751-86A7-EF05-6D50-7A0B6607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8A58-6A72-BB17-D915-788BB43F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0354-BC66-B9A6-3E66-86FD34019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ABB0-B203-1E62-AD2F-F92D88E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38EB-6539-1916-596C-627BFE59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339D-2D3E-2D66-98DB-415088D5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2FC3B-9B87-328F-B27F-D0ABBC00E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05314-2C28-C0C6-E143-F7ADFB32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EB53C-76C4-091B-4847-5C6B4147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6F5F-FE96-AAC8-34AC-0631F134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DB4B-031B-BDB6-981D-A7BDEFC7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8CF8-7E30-99C4-2B1B-CB14D67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E9E1-F007-5EFC-E6ED-953BC063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4B3C-4034-6C30-2A04-B01F3D7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95C2-8E35-3790-B3D8-776EA3D7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A1BA-0041-5085-8076-A5F83BA5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5F51-1959-1D99-D83C-16679592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6278A-5C6C-B727-419F-1D4984C75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5BB3-4A22-EB30-4E7F-3B36A04A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21B1-2706-AD72-1AEA-5C2A0F5F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C49E-EFA7-D814-8E2B-7B93F273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F5EB-C213-9C45-34D7-257CFB1E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A7E7-E6A9-139A-4172-317EBABF9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16821-3496-2745-058E-3A5A39F5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C0654-4B73-EB19-15B4-B3AC8E59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B1EF-5D45-E39B-09DC-BB1B470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25D4-1492-CE04-BF88-90158F51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FED3-E97F-85DD-28A2-91B680B1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589D-3609-60F6-406B-8E97FE93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AD4F4-6342-A4CC-2EDC-FA402566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498F4-A5B3-71DD-E1F0-5900E2203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9697B-DC44-4625-E517-70BF139E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C147-F6E1-807F-DFBA-0ADB4F79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5F7A7-591A-6B65-2ECD-70621E0B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93E5-BFEC-B36A-C6F6-4FED35EE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1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A3C7-EEDC-4B9B-FFA4-220787D9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83748-15F1-2BE2-28C6-B6C0E63E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A505-EB2D-28BB-29D0-7FCF42A7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0863F-7CAA-913B-E0D5-1B69094E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E50E5-44B0-E64A-FD63-AFDBE29E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4D3C6-43A7-82D5-78DF-B66702E5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C54A-A52B-6CF5-D46C-B8CBD098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B55-2686-B042-F821-8EDCB17A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2844-6289-6912-D374-5EDCC723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49D4-6961-71EC-FE45-DCC1638E8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7C5F-94A9-CE93-C29D-DC9F4BAA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CAEF-3002-05CE-5DCD-91DE35B7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A66B1-C86E-97F5-FE19-8DEE90F0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ED76-5810-6E95-CBBA-B009A0B1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ED9F1-3B40-8EC2-EE6B-F0AE1E039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3FF72-9B8B-6DC2-9176-C94B661F9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1A67-1378-DF28-B652-9EFCB64F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47B2A-36DF-A133-DC32-9426401E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C7A8-8F2C-D500-307C-DAF64E12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BC2AB-55C2-40B9-5C84-6E3A52FF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DC27-CA96-4B07-BCA0-DD66BB0B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AC7C-91AF-5CFF-FEF6-9CC04DF1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B4E0-9E28-8853-5ED1-4F61571F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8F56-7F04-A395-869C-B3EB6F6E1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408D-4DD5-E8EA-B7B5-E8741C94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Flock Dynamics: </a:t>
            </a:r>
            <a:br>
              <a:rPr lang="en-US" dirty="0"/>
            </a:br>
            <a:r>
              <a:rPr lang="en-US" dirty="0"/>
              <a:t>Applied Examples – Data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45971-E50D-3693-B6CD-DB01E3FB7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70B1C9-08D9-66A4-09AE-05DFDBDD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0851" cy="2822575"/>
          </a:xfrm>
        </p:spPr>
        <p:txBody>
          <a:bodyPr>
            <a:normAutofit/>
          </a:bodyPr>
          <a:lstStyle/>
          <a:p>
            <a:r>
              <a:rPr lang="en-US" dirty="0"/>
              <a:t>Do any </a:t>
            </a:r>
            <a:r>
              <a:rPr lang="en-US" dirty="0" err="1"/>
              <a:t>Lesnoff</a:t>
            </a:r>
            <a:r>
              <a:rPr lang="en-US" dirty="0"/>
              <a:t> parameter sets meet the growth and age-sex structure criteria used for RSA &amp; GSA analysis?</a:t>
            </a:r>
          </a:p>
          <a:p>
            <a:r>
              <a:rPr lang="en-US" dirty="0"/>
              <a:t>Growth criteria: +/-15% for 10 year growth period</a:t>
            </a:r>
          </a:p>
          <a:p>
            <a:r>
              <a:rPr lang="en-US" dirty="0"/>
              <a:t>Age-Sex Structure&gt;&gt;&gt;</a:t>
            </a:r>
          </a:p>
          <a:p>
            <a:r>
              <a:rPr lang="en-US" dirty="0"/>
              <a:t>Results, tally: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B47852-50A4-94D8-3C16-2122C13D32FA}"/>
              </a:ext>
            </a:extLst>
          </p:cNvPr>
          <p:cNvGraphicFramePr>
            <a:graphicFrameLocks noGrp="1"/>
          </p:cNvGraphicFramePr>
          <p:nvPr/>
        </p:nvGraphicFramePr>
        <p:xfrm>
          <a:off x="8679051" y="1372452"/>
          <a:ext cx="2882686" cy="3725545"/>
        </p:xfrm>
        <a:graphic>
          <a:graphicData uri="http://schemas.openxmlformats.org/drawingml/2006/table">
            <a:tbl>
              <a:tblPr/>
              <a:tblGrid>
                <a:gridCol w="1441343">
                  <a:extLst>
                    <a:ext uri="{9D8B030D-6E8A-4147-A177-3AD203B41FA5}">
                      <a16:colId xmlns:a16="http://schemas.microsoft.com/office/drawing/2014/main" val="682512536"/>
                    </a:ext>
                  </a:extLst>
                </a:gridCol>
                <a:gridCol w="1441343">
                  <a:extLst>
                    <a:ext uri="{9D8B030D-6E8A-4147-A177-3AD203B41FA5}">
                      <a16:colId xmlns:a16="http://schemas.microsoft.com/office/drawing/2014/main" val="405294771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Conditions for output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6692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Population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+/- 15%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9209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0.5-0.8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32497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780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4471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996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07508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739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21-62%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0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1A3AFE-533D-EB1C-E3B9-22E159DC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25494"/>
              </p:ext>
            </p:extLst>
          </p:nvPr>
        </p:nvGraphicFramePr>
        <p:xfrm>
          <a:off x="1127760" y="4783137"/>
          <a:ext cx="4000563" cy="1636016"/>
        </p:xfrm>
        <a:graphic>
          <a:graphicData uri="http://schemas.openxmlformats.org/drawingml/2006/table">
            <a:tbl>
              <a:tblPr/>
              <a:tblGrid>
                <a:gridCol w="1333521">
                  <a:extLst>
                    <a:ext uri="{9D8B030D-6E8A-4147-A177-3AD203B41FA5}">
                      <a16:colId xmlns:a16="http://schemas.microsoft.com/office/drawing/2014/main" val="32825509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282207025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1447154116"/>
                    </a:ext>
                  </a:extLst>
                </a:gridCol>
              </a:tblGrid>
              <a:tr h="4090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midyr_15age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midyr_05age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48863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458279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418600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4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29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9A94-F773-359B-852F-8B9D7667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AC764-0DDC-CDC4-7231-82A2C79C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29648"/>
            <a:ext cx="7772400" cy="44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1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F9270-D882-A62E-99F4-9798CF27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15" y="1690688"/>
            <a:ext cx="3864211" cy="4117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EE212-B8B9-B5CD-695B-8659E602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187983" cy="30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5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F9270-D882-A62E-99F4-9798CF27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04" y="1742142"/>
            <a:ext cx="4051852" cy="431692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2E4771-85B4-87E9-6C07-041F328F7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11794"/>
              </p:ext>
            </p:extLst>
          </p:nvPr>
        </p:nvGraphicFramePr>
        <p:xfrm>
          <a:off x="6103148" y="2342224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842BF-C36C-4D83-CF87-142938B4736A}"/>
              </a:ext>
            </a:extLst>
          </p:cNvPr>
          <p:cNvSpPr txBox="1"/>
          <p:nvPr/>
        </p:nvSpPr>
        <p:spPr>
          <a:xfrm>
            <a:off x="6095999" y="1347083"/>
            <a:ext cx="525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 total growth as </a:t>
            </a:r>
            <a:r>
              <a:rPr lang="en-US" dirty="0" err="1">
                <a:solidFill>
                  <a:srgbClr val="FF0000"/>
                </a:solidFill>
              </a:rPr>
              <a:t>F_growth</a:t>
            </a:r>
            <a:r>
              <a:rPr lang="en-US" dirty="0">
                <a:solidFill>
                  <a:srgbClr val="FF0000"/>
                </a:solidFill>
              </a:rPr>
              <a:t> * pF, and </a:t>
            </a:r>
            <a:r>
              <a:rPr lang="en-US" dirty="0" err="1">
                <a:solidFill>
                  <a:srgbClr val="FF0000"/>
                </a:solidFill>
              </a:rPr>
              <a:t>M_growth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 err="1">
                <a:solidFill>
                  <a:srgbClr val="FF0000"/>
                </a:solidFill>
              </a:rPr>
              <a:t>pM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Assume pF = 0.7 from stable age-sex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C9455-E26A-58DD-A4E1-E41AFDC78E54}"/>
              </a:ext>
            </a:extLst>
          </p:cNvPr>
          <p:cNvSpPr txBox="1"/>
          <p:nvPr/>
        </p:nvSpPr>
        <p:spPr>
          <a:xfrm>
            <a:off x="808620" y="1347083"/>
            <a:ext cx="468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multiplication rate for 2 year intervals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AFC5BAE-DFA0-2DA5-3060-2992FB847E0C}"/>
                  </a:ext>
                </a:extLst>
              </p14:cNvPr>
              <p14:cNvContentPartPr/>
              <p14:nvPr/>
            </p14:nvContentPartPr>
            <p14:xfrm>
              <a:off x="2131926" y="4974563"/>
              <a:ext cx="673920" cy="13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AFC5BAE-DFA0-2DA5-3060-2992FB847E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7926" y="4866563"/>
                <a:ext cx="7815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7EE835-6223-7F8D-2706-EDDE9468D97B}"/>
                  </a:ext>
                </a:extLst>
              </p14:cNvPr>
              <p14:cNvContentPartPr/>
              <p14:nvPr/>
            </p14:nvContentPartPr>
            <p14:xfrm>
              <a:off x="3438616" y="5793443"/>
              <a:ext cx="651240" cy="8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7EE835-6223-7F8D-2706-EDDE9468D9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84976" y="5685443"/>
                <a:ext cx="758880" cy="2242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2DEEFA1-8E02-F61A-64C8-05ADBCA1ACF0}"/>
              </a:ext>
            </a:extLst>
          </p:cNvPr>
          <p:cNvSpPr txBox="1"/>
          <p:nvPr/>
        </p:nvSpPr>
        <p:spPr>
          <a:xfrm>
            <a:off x="686700" y="6164149"/>
            <a:ext cx="639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Female, R = 1.074 (+/- 0.022) for 7y period</a:t>
            </a:r>
          </a:p>
          <a:p>
            <a:r>
              <a:rPr lang="en-US" dirty="0"/>
              <a:t>Asymptotic multiplication rate: 1.079 (+/-0.021) for 7y period</a:t>
            </a:r>
          </a:p>
        </p:txBody>
      </p:sp>
    </p:spTree>
    <p:extLst>
      <p:ext uri="{BB962C8B-B14F-4D97-AF65-F5344CB8AC3E}">
        <p14:creationId xmlns:p14="http://schemas.microsoft.com/office/powerpoint/2010/main" val="388010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374ED-2A43-F0A3-DD05-62CDDEDA1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946" y="1391921"/>
            <a:ext cx="3327854" cy="2159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F59174-83F9-3FDE-3C70-35D1AB25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04562"/>
              </p:ext>
            </p:extLst>
          </p:nvPr>
        </p:nvGraphicFramePr>
        <p:xfrm>
          <a:off x="6121737" y="1460864"/>
          <a:ext cx="1593546" cy="1968136"/>
        </p:xfrm>
        <a:graphic>
          <a:graphicData uri="http://schemas.openxmlformats.org/drawingml/2006/table">
            <a:tbl>
              <a:tblPr/>
              <a:tblGrid>
                <a:gridCol w="796773">
                  <a:extLst>
                    <a:ext uri="{9D8B030D-6E8A-4147-A177-3AD203B41FA5}">
                      <a16:colId xmlns:a16="http://schemas.microsoft.com/office/drawing/2014/main" val="2898175118"/>
                    </a:ext>
                  </a:extLst>
                </a:gridCol>
                <a:gridCol w="796773">
                  <a:extLst>
                    <a:ext uri="{9D8B030D-6E8A-4147-A177-3AD203B41FA5}">
                      <a16:colId xmlns:a16="http://schemas.microsoft.com/office/drawing/2014/main" val="2154026550"/>
                    </a:ext>
                  </a:extLst>
                </a:gridCol>
              </a:tblGrid>
              <a:tr h="2460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Model Est. 2y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38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44926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62833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73034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1.0626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234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652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1.2952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436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Max.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1.8557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57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9AD7D-1F1F-5087-4D8E-56F67DD3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21071"/>
              </p:ext>
            </p:extLst>
          </p:nvPr>
        </p:nvGraphicFramePr>
        <p:xfrm>
          <a:off x="518610" y="1690688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1935148-8C60-2A96-475E-874C2290645E}"/>
              </a:ext>
            </a:extLst>
          </p:cNvPr>
          <p:cNvSpPr txBox="1"/>
          <p:nvPr/>
        </p:nvSpPr>
        <p:spPr>
          <a:xfrm>
            <a:off x="518610" y="5526504"/>
            <a:ext cx="525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Female, R = 1.074 (+/- 0.022) for 7y period</a:t>
            </a:r>
          </a:p>
          <a:p>
            <a:r>
              <a:rPr lang="en-US" dirty="0"/>
              <a:t>Asymptotic multiplication rate: 1.079 (+/-0.021) for 7y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79B3E-ADE5-CF0C-9226-EAB5C827FFB2}"/>
              </a:ext>
            </a:extLst>
          </p:cNvPr>
          <p:cNvSpPr txBox="1"/>
          <p:nvPr/>
        </p:nvSpPr>
        <p:spPr>
          <a:xfrm>
            <a:off x="6096000" y="3549110"/>
            <a:ext cx="5841663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Lesnoff</a:t>
            </a:r>
            <a:r>
              <a:rPr lang="en-US" dirty="0"/>
              <a:t> paper reports multiplication rate over 2y intervals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0.92 – 1.17 (Total Growth),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0.86-1.236 (M &amp; F growth),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outputs (excluding fadeout) indicate 2y growth ranging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0.65 – 1.85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1.06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1.08 (total population)</a:t>
            </a:r>
          </a:p>
        </p:txBody>
      </p:sp>
    </p:spTree>
    <p:extLst>
      <p:ext uri="{BB962C8B-B14F-4D97-AF65-F5344CB8AC3E}">
        <p14:creationId xmlns:p14="http://schemas.microsoft.com/office/powerpoint/2010/main" val="1242267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Parameter Rates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B44DE-1FDB-7C23-5E08-A1943EE86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589" y="1220465"/>
            <a:ext cx="3862160" cy="4998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318415"/>
            <a:ext cx="4182824" cy="48021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251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from </a:t>
            </a:r>
            <a:r>
              <a:rPr lang="en-US" sz="1200" dirty="0" err="1"/>
              <a:t>Lesnoff</a:t>
            </a:r>
            <a:r>
              <a:rPr lang="en-US" sz="1200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45816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6586780" y="153122"/>
            <a:ext cx="548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Calculate ALL Offtake (</a:t>
            </a:r>
            <a:r>
              <a:rPr lang="en-US" i="1" dirty="0" err="1">
                <a:solidFill>
                  <a:srgbClr val="FF0000"/>
                </a:solidFill>
              </a:rPr>
              <a:t>slaughter+commercial</a:t>
            </a:r>
            <a:r>
              <a:rPr lang="en-US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/>
        </p:nvGraphicFramePr>
        <p:xfrm>
          <a:off x="710818" y="1404482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A4518E-04F5-8E35-3C65-2B0D33D8F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54097"/>
              </p:ext>
            </p:extLst>
          </p:nvPr>
        </p:nvGraphicFramePr>
        <p:xfrm>
          <a:off x="6586780" y="1916979"/>
          <a:ext cx="520699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647">
                  <a:extLst>
                    <a:ext uri="{9D8B030D-6E8A-4147-A177-3AD203B41FA5}">
                      <a16:colId xmlns:a16="http://schemas.microsoft.com/office/drawing/2014/main" val="1594821165"/>
                    </a:ext>
                  </a:extLst>
                </a:gridCol>
                <a:gridCol w="942631">
                  <a:extLst>
                    <a:ext uri="{9D8B030D-6E8A-4147-A177-3AD203B41FA5}">
                      <a16:colId xmlns:a16="http://schemas.microsoft.com/office/drawing/2014/main" val="1723992421"/>
                    </a:ext>
                  </a:extLst>
                </a:gridCol>
                <a:gridCol w="2831720">
                  <a:extLst>
                    <a:ext uri="{9D8B030D-6E8A-4147-A177-3AD203B41FA5}">
                      <a16:colId xmlns:a16="http://schemas.microsoft.com/office/drawing/2014/main" val="4073995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9199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F_off</a:t>
                      </a:r>
                      <a:r>
                        <a:rPr lang="en-US" sz="1200" dirty="0"/>
                        <a:t> &lt;12m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1.04 (0.0095-0.0115)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8842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F_off</a:t>
                      </a:r>
                      <a:r>
                        <a:rPr lang="en-US" sz="1200" dirty="0"/>
                        <a:t> &gt;12m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0.53 (0.0045-0.006)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693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M_off</a:t>
                      </a:r>
                      <a:r>
                        <a:rPr lang="en-US" sz="1200" dirty="0"/>
                        <a:t> &lt;6m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08166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M_off</a:t>
                      </a:r>
                      <a:r>
                        <a:rPr lang="en-US" sz="1200" dirty="0"/>
                        <a:t> &gt;6m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23351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F_mort</a:t>
                      </a:r>
                      <a:r>
                        <a:rPr lang="en-US" sz="1200" dirty="0"/>
                        <a:t> &lt;12m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0.65 (0.006-0.007)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12631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F_mort</a:t>
                      </a:r>
                      <a:r>
                        <a:rPr lang="en-US" sz="1200" dirty="0"/>
                        <a:t> &gt;12m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0.31 (0.0025-0.0035)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3244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M_mort</a:t>
                      </a:r>
                      <a:r>
                        <a:rPr lang="en-US" sz="1200" dirty="0"/>
                        <a:t> &lt;6m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18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M_mort</a:t>
                      </a:r>
                      <a:r>
                        <a:rPr lang="en-US" sz="1200" dirty="0"/>
                        <a:t> &gt;6m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3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00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Offtake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94D33B-FF12-36D9-AE2C-6A28D3BC9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654007"/>
              </p:ext>
            </p:extLst>
          </p:nvPr>
        </p:nvGraphicFramePr>
        <p:xfrm>
          <a:off x="5757718" y="689379"/>
          <a:ext cx="559608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30">
                  <a:extLst>
                    <a:ext uri="{9D8B030D-6E8A-4147-A177-3AD203B41FA5}">
                      <a16:colId xmlns:a16="http://schemas.microsoft.com/office/drawing/2014/main" val="3724156623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079904082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82304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350088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lesnoff.ft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targ.min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targ.max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5867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093D0AC-0FBD-E8E5-7C50-7836B6F74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684202"/>
              </p:ext>
            </p:extLst>
          </p:nvPr>
        </p:nvGraphicFramePr>
        <p:xfrm>
          <a:off x="838200" y="2011680"/>
          <a:ext cx="4450166" cy="283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5387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729108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19028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Off &lt;6m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-0.0053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M&lt;6m)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 Off &gt; min. age (6m)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-0.0009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F&gt;12m)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 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-0.0278-0.0835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/>
                        <a:t>Off_M2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</a:t>
                      </a:r>
                      <a:r>
                        <a:rPr lang="en-US" sz="1200" dirty="0" err="1"/>
                        <a:t>min.age</a:t>
                      </a:r>
                      <a:r>
                        <a:rPr lang="en-US" sz="1200" dirty="0"/>
                        <a:t> (6m-24m)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-0.0278-0.0835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88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60" y="1494786"/>
            <a:ext cx="2989240" cy="386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98" y="1528541"/>
            <a:ext cx="3310694" cy="38009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3911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</a:t>
            </a:r>
            <a:r>
              <a:rPr lang="en-US" dirty="0" err="1"/>
              <a:t>Lesnoff</a:t>
            </a:r>
            <a:r>
              <a:rPr lang="en-US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50584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6586780" y="153122"/>
            <a:ext cx="548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Calculate ALL Offtake (</a:t>
            </a:r>
            <a:r>
              <a:rPr lang="en-US" i="1" dirty="0" err="1">
                <a:solidFill>
                  <a:srgbClr val="FF0000"/>
                </a:solidFill>
              </a:rPr>
              <a:t>slaughter+commercial</a:t>
            </a:r>
            <a:r>
              <a:rPr lang="en-US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73824"/>
              </p:ext>
            </p:extLst>
          </p:nvPr>
        </p:nvGraphicFramePr>
        <p:xfrm>
          <a:off x="710818" y="1404482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3A8E95-A1A5-4980-DA3A-CE9DF11D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01699"/>
              </p:ext>
            </p:extLst>
          </p:nvPr>
        </p:nvGraphicFramePr>
        <p:xfrm>
          <a:off x="6586780" y="1061993"/>
          <a:ext cx="4894403" cy="5642885"/>
        </p:xfrm>
        <a:graphic>
          <a:graphicData uri="http://schemas.openxmlformats.org/drawingml/2006/table">
            <a:tbl>
              <a:tblPr/>
              <a:tblGrid>
                <a:gridCol w="886253">
                  <a:extLst>
                    <a:ext uri="{9D8B030D-6E8A-4147-A177-3AD203B41FA5}">
                      <a16:colId xmlns:a16="http://schemas.microsoft.com/office/drawing/2014/main" val="3479959394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193216680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70192187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00452006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472874675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75207197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914480071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860578561"/>
                    </a:ext>
                  </a:extLst>
                </a:gridCol>
                <a:gridCol w="526035">
                  <a:extLst>
                    <a:ext uri="{9D8B030D-6E8A-4147-A177-3AD203B41FA5}">
                      <a16:colId xmlns:a16="http://schemas.microsoft.com/office/drawing/2014/main" val="1871557084"/>
                    </a:ext>
                  </a:extLst>
                </a:gridCol>
              </a:tblGrid>
              <a:tr h="17468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Demographic rates for cycles 1985–91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10736"/>
                  </a:ext>
                </a:extLst>
              </a:tr>
              <a:tr h="479847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Each annual cycle was defined from July of the year considered to June of the next year. Fertility and prolificacy rates were calculated for females older than 9 months. Rates were estimated for Dataset 1 and referred to 2-week phases (all values in the table have to be multiplied by 10−2).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68470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Year-Cycle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28229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1990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5734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Fertility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3.31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4475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Prolificacy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108.1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139873"/>
                  </a:ext>
                </a:extLst>
              </a:tr>
              <a:tr h="40960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Weighted residuals for newborns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7.4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−4.4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−10.2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−0.5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892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380.512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340.599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359.145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381.372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373.996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369.77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5665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7094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84770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58199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47163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3836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05350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8606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641446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2446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263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00669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2.81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84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5533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1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38DC3A-A269-A47C-C8C5-596C7BC28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08180"/>
              </p:ext>
            </p:extLst>
          </p:nvPr>
        </p:nvGraphicFramePr>
        <p:xfrm>
          <a:off x="130629" y="166255"/>
          <a:ext cx="6933265" cy="6331873"/>
        </p:xfrm>
        <a:graphic>
          <a:graphicData uri="http://schemas.openxmlformats.org/drawingml/2006/table">
            <a:tbl>
              <a:tblPr/>
              <a:tblGrid>
                <a:gridCol w="1002875">
                  <a:extLst>
                    <a:ext uri="{9D8B030D-6E8A-4147-A177-3AD203B41FA5}">
                      <a16:colId xmlns:a16="http://schemas.microsoft.com/office/drawing/2014/main" val="2069753206"/>
                    </a:ext>
                  </a:extLst>
                </a:gridCol>
                <a:gridCol w="1808336">
                  <a:extLst>
                    <a:ext uri="{9D8B030D-6E8A-4147-A177-3AD203B41FA5}">
                      <a16:colId xmlns:a16="http://schemas.microsoft.com/office/drawing/2014/main" val="4055352512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604059691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1088245648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088466339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1734250992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078419124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21433405"/>
                    </a:ext>
                  </a:extLst>
                </a:gridCol>
              </a:tblGrid>
              <a:tr h="972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RAW DATA - Fortnightly Rates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03847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21558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262830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3: Offtake &amp; Mortality by Age&amp;Sex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603193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156836"/>
                  </a:ext>
                </a:extLst>
              </a:tr>
              <a:tr h="26725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3: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60678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42762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017379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671225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047460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835238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55978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5932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668538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232084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39592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7580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48575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55781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12429"/>
                  </a:ext>
                </a:extLst>
              </a:tr>
              <a:tr h="26725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Offtake &amp; Mortality by Sex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383008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88336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13956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02916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61087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01530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09313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409107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28921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04099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80511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06168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210180"/>
                  </a:ext>
                </a:extLst>
              </a:tr>
              <a:tr h="17968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49690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= Prolificacy * Fertility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*( 0.01)^2 = 1*10^-4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329722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6626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381.372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0.0360196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11799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455B6C-2600-8B72-EEF0-A29F5ACD5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25970"/>
              </p:ext>
            </p:extLst>
          </p:nvPr>
        </p:nvGraphicFramePr>
        <p:xfrm>
          <a:off x="8675915" y="687361"/>
          <a:ext cx="2748036" cy="5696306"/>
        </p:xfrm>
        <a:graphic>
          <a:graphicData uri="http://schemas.openxmlformats.org/drawingml/2006/table">
            <a:tbl>
              <a:tblPr/>
              <a:tblGrid>
                <a:gridCol w="687009">
                  <a:extLst>
                    <a:ext uri="{9D8B030D-6E8A-4147-A177-3AD203B41FA5}">
                      <a16:colId xmlns:a16="http://schemas.microsoft.com/office/drawing/2014/main" val="1456867201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624266887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729883307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41194634"/>
                    </a:ext>
                  </a:extLst>
                </a:gridCol>
              </a:tblGrid>
              <a:tr h="972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TRANSFORMED DATA - Annual Rates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16243"/>
                  </a:ext>
                </a:extLst>
              </a:tr>
              <a:tr h="972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Transformation Formulas: Fortnightly to Annual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4728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mort_Y = 1-(1-mort_F)^26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35231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Offtake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44889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42858"/>
                  </a:ext>
                </a:extLst>
              </a:tr>
              <a:tr h="26725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ANNUAL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8144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0.23800547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0.0630088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0.42866702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45973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0.1290463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-0.0236652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0.22590195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48325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0.07272912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-0.1473284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0.21361369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199619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0.80693779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0.51697601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0.89637985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58487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9406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0.15595683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0.1267669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0.17345107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88586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0.07755284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0.0432734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0.13131999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90601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0.21773047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0.19693727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0.23197664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1374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0.07995565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0.02821019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0.14707674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07443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95387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30067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2273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09324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461279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28143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0.16036348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0.13585025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0.20113797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42989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0.57185317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0.45970031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0.67316805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0665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89359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0.1013118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0.03073646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0.1403578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51603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0.15152796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0.04077855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0.22182652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29508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47562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14384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0171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77692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84760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Birthrate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birth_F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3580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49032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37244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0.9365096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0.80964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0.9915672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1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0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Ranges for LHS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1ED3FA-B4E7-2C9E-0AA4-B62050E8D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28361"/>
              </p:ext>
            </p:extLst>
          </p:nvPr>
        </p:nvGraphicFramePr>
        <p:xfrm>
          <a:off x="501919" y="1374396"/>
          <a:ext cx="5356435" cy="5118479"/>
        </p:xfrm>
        <a:graphic>
          <a:graphicData uri="http://schemas.openxmlformats.org/drawingml/2006/table">
            <a:tbl>
              <a:tblPr/>
              <a:tblGrid>
                <a:gridCol w="1577977">
                  <a:extLst>
                    <a:ext uri="{9D8B030D-6E8A-4147-A177-3AD203B41FA5}">
                      <a16:colId xmlns:a16="http://schemas.microsoft.com/office/drawing/2014/main" val="1858735894"/>
                    </a:ext>
                  </a:extLst>
                </a:gridCol>
                <a:gridCol w="1259486">
                  <a:extLst>
                    <a:ext uri="{9D8B030D-6E8A-4147-A177-3AD203B41FA5}">
                      <a16:colId xmlns:a16="http://schemas.microsoft.com/office/drawing/2014/main" val="3705066505"/>
                    </a:ext>
                  </a:extLst>
                </a:gridCol>
                <a:gridCol w="1259486">
                  <a:extLst>
                    <a:ext uri="{9D8B030D-6E8A-4147-A177-3AD203B41FA5}">
                      <a16:colId xmlns:a16="http://schemas.microsoft.com/office/drawing/2014/main" val="1581913082"/>
                    </a:ext>
                  </a:extLst>
                </a:gridCol>
                <a:gridCol w="1259486">
                  <a:extLst>
                    <a:ext uri="{9D8B030D-6E8A-4147-A177-3AD203B41FA5}">
                      <a16:colId xmlns:a16="http://schemas.microsoft.com/office/drawing/2014/main" val="952298544"/>
                    </a:ext>
                  </a:extLst>
                </a:gridCol>
              </a:tblGrid>
              <a:tr h="1371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YEARLY MIN-MAX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1986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lesnoff.yr.min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lesnoff.yr.max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81297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-0.1473284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27296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67308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00906"/>
                  </a:ext>
                </a:extLst>
              </a:tr>
              <a:tr h="62370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-0.0236652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073226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0.1267669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0.23197664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1632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0.02821019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0.14707674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31585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286506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0.9915672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541597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7310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9899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391980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3748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780682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0563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326302"/>
              </p:ext>
            </p:extLst>
          </p:nvPr>
        </p:nvGraphicFramePr>
        <p:xfrm>
          <a:off x="6096000" y="1374396"/>
          <a:ext cx="4486302" cy="5118475"/>
        </p:xfrm>
        <a:graphic>
          <a:graphicData uri="http://schemas.openxmlformats.org/drawingml/2006/table">
            <a:tbl>
              <a:tblPr/>
              <a:tblGrid>
                <a:gridCol w="1617785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867877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709381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965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6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Compare ranges to RSA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29DDCD-35A6-81C7-071F-78B119073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1640" cy="34635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1976C1-B60B-C34E-C144-34DF02E94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01" y="3307396"/>
            <a:ext cx="4731799" cy="28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5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6DE6E6-5FDE-1833-0D5A-D6910DC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D23268-6699-C1E4-B6FA-443D694C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  <a:p>
            <a:r>
              <a:rPr lang="en-US" dirty="0"/>
              <a:t>1000 parameter combinations (time efficiency)</a:t>
            </a:r>
          </a:p>
          <a:p>
            <a:r>
              <a:rPr lang="en-US" dirty="0"/>
              <a:t>Sample of 10 used to explore complete population dynamics</a:t>
            </a:r>
          </a:p>
          <a:p>
            <a:r>
              <a:rPr lang="en-US" dirty="0"/>
              <a:t>Full 1000 sets used for population growth and age-sex summary statistics</a:t>
            </a:r>
          </a:p>
          <a:p>
            <a:r>
              <a:rPr lang="en-US" dirty="0"/>
              <a:t>Parameter outputs (age-sex &amp; population growth) verified against: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Original model conditions</a:t>
            </a:r>
          </a:p>
          <a:p>
            <a:pPr lvl="1"/>
            <a:r>
              <a:rPr lang="en-US" dirty="0"/>
              <a:t>(ii) </a:t>
            </a:r>
            <a:r>
              <a:rPr lang="en-US" dirty="0" err="1"/>
              <a:t>Lesnoff</a:t>
            </a:r>
            <a:r>
              <a:rPr lang="en-US" dirty="0"/>
              <a:t> reported annual growth rates</a:t>
            </a:r>
          </a:p>
        </p:txBody>
      </p:sp>
    </p:spTree>
    <p:extLst>
      <p:ext uri="{BB962C8B-B14F-4D97-AF65-F5344CB8AC3E}">
        <p14:creationId xmlns:p14="http://schemas.microsoft.com/office/powerpoint/2010/main" val="116822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3F3B4-3EEF-FD17-6C61-C9C2FE8B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54629"/>
            <a:ext cx="4746311" cy="3047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7E06D-F4A7-2F1C-8833-1FDE55F4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4629"/>
            <a:ext cx="5026796" cy="3227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804B0B-CD03-106A-27A7-11CBE394DDB3}"/>
              </a:ext>
            </a:extLst>
          </p:cNvPr>
          <p:cNvSpPr txBox="1"/>
          <p:nvPr/>
        </p:nvSpPr>
        <p:spPr>
          <a:xfrm>
            <a:off x="6096000" y="6048907"/>
            <a:ext cx="4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Age-Sex structure equilibrates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EBB-8AB1-277D-F087-1A23E0239004}"/>
              </a:ext>
            </a:extLst>
          </p:cNvPr>
          <p:cNvSpPr txBox="1"/>
          <p:nvPr/>
        </p:nvSpPr>
        <p:spPr>
          <a:xfrm>
            <a:off x="990599" y="6048907"/>
            <a:ext cx="4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Monotonic function (always increasing)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6D619-D308-53A6-FE83-0E29F8E4F685}"/>
              </a:ext>
            </a:extLst>
          </p:cNvPr>
          <p:cNvSpPr txBox="1"/>
          <p:nvPr/>
        </p:nvSpPr>
        <p:spPr>
          <a:xfrm>
            <a:off x="990599" y="1594860"/>
            <a:ext cx="1013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parameter sets sampled from 1000 sets (LHS)</a:t>
            </a:r>
          </a:p>
        </p:txBody>
      </p:sp>
    </p:spTree>
    <p:extLst>
      <p:ext uri="{BB962C8B-B14F-4D97-AF65-F5344CB8AC3E}">
        <p14:creationId xmlns:p14="http://schemas.microsoft.com/office/powerpoint/2010/main" val="177184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6D619-D308-53A6-FE83-0E29F8E4F685}"/>
              </a:ext>
            </a:extLst>
          </p:cNvPr>
          <p:cNvSpPr txBox="1"/>
          <p:nvPr/>
        </p:nvSpPr>
        <p:spPr>
          <a:xfrm>
            <a:off x="990599" y="1594860"/>
            <a:ext cx="1013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Summary: Population Growth (1000 LHS parameter sets).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02D6E-7EBA-34D9-2107-D2C34705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5" y="1964192"/>
            <a:ext cx="6098582" cy="310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F4811-4CF9-6344-45EB-F3FC035F78A1}"/>
              </a:ext>
            </a:extLst>
          </p:cNvPr>
          <p:cNvSpPr txBox="1"/>
          <p:nvPr/>
        </p:nvSpPr>
        <p:spPr>
          <a:xfrm>
            <a:off x="990599" y="5131012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Simulation period = 20y</a:t>
            </a:r>
          </a:p>
          <a:p>
            <a:r>
              <a:rPr lang="en-US" dirty="0" err="1"/>
              <a:t>Midyr</a:t>
            </a:r>
            <a:r>
              <a:rPr lang="en-US" dirty="0"/>
              <a:t> = 10years.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07050-B1BE-CE6A-EEB1-F5761811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576" y="1432291"/>
            <a:ext cx="4883782" cy="22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2013E1-81D6-BBEC-64A9-7A7CA8E9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357" y="3942862"/>
            <a:ext cx="4769791" cy="265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6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24639</TotalTime>
  <Words>3186</Words>
  <Application>Microsoft Macintosh PowerPoint</Application>
  <PresentationFormat>Widescreen</PresentationFormat>
  <Paragraphs>1290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Flock Dynamics:  Applied Examples – Data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</vt:lpstr>
      <vt:lpstr>Population Growth &amp; Age-Sex Dynamics</vt:lpstr>
      <vt:lpstr>Population Growth &amp; Age-Sex Dynamics</vt:lpstr>
      <vt:lpstr>“Valid” Parameter Sets (1)</vt:lpstr>
      <vt:lpstr>Valid Parameter Sets (1)</vt:lpstr>
      <vt:lpstr>“Valid” Parameter Sets (2)</vt:lpstr>
      <vt:lpstr>“Valid” Parameter Sets (2)</vt:lpstr>
      <vt:lpstr>Valid Parameter Sets (2)</vt:lpstr>
      <vt:lpstr>Check Parameter Rates</vt:lpstr>
      <vt:lpstr>PowerPoint Presentation</vt:lpstr>
      <vt:lpstr>PowerPoint Presentation</vt:lpstr>
      <vt:lpstr>Offtake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 Profiles</dc:title>
  <dc:creator>Savagar, Bethan Alice</dc:creator>
  <cp:lastModifiedBy>Beth Savagar</cp:lastModifiedBy>
  <cp:revision>3</cp:revision>
  <dcterms:created xsi:type="dcterms:W3CDTF">2023-10-09T08:28:11Z</dcterms:created>
  <dcterms:modified xsi:type="dcterms:W3CDTF">2023-11-15T11:34:56Z</dcterms:modified>
</cp:coreProperties>
</file>