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5" r:id="rId3"/>
    <p:sldId id="267" r:id="rId4"/>
    <p:sldId id="269" r:id="rId5"/>
    <p:sldId id="283" r:id="rId6"/>
    <p:sldId id="268" r:id="rId7"/>
    <p:sldId id="270" r:id="rId8"/>
    <p:sldId id="272" r:id="rId9"/>
    <p:sldId id="277" r:id="rId10"/>
    <p:sldId id="279" r:id="rId11"/>
    <p:sldId id="274" r:id="rId12"/>
    <p:sldId id="275" r:id="rId13"/>
    <p:sldId id="276" r:id="rId14"/>
    <p:sldId id="280" r:id="rId15"/>
    <p:sldId id="284" r:id="rId16"/>
    <p:sldId id="285" r:id="rId17"/>
    <p:sldId id="281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5" r:id="rId26"/>
    <p:sldId id="296" r:id="rId27"/>
    <p:sldId id="297" r:id="rId28"/>
    <p:sldId id="2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90799E-1D57-7244-A26E-B7CD86419924}">
          <p14:sldIdLst>
            <p14:sldId id="256"/>
          </p14:sldIdLst>
        </p14:section>
        <p14:section name="Parameter Setup" id="{9734D1BB-7AFA-BA49-A7BC-975BFF80EA01}">
          <p14:sldIdLst>
            <p14:sldId id="265"/>
            <p14:sldId id="267"/>
            <p14:sldId id="269"/>
            <p14:sldId id="283"/>
          </p14:sldIdLst>
        </p14:section>
        <p14:section name="Model Dynamics" id="{8A366847-6A16-0747-B8BA-3D620C1D41BE}">
          <p14:sldIdLst>
            <p14:sldId id="268"/>
            <p14:sldId id="270"/>
            <p14:sldId id="272"/>
            <p14:sldId id="277"/>
            <p14:sldId id="279"/>
            <p14:sldId id="274"/>
            <p14:sldId id="275"/>
            <p14:sldId id="276"/>
          </p14:sldIdLst>
        </p14:section>
        <p14:section name="Demographic Parameter Validity" id="{10A47F90-F01D-AD43-9575-CF19F43D2069}">
          <p14:sldIdLst>
            <p14:sldId id="280"/>
            <p14:sldId id="284"/>
            <p14:sldId id="285"/>
            <p14:sldId id="281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67"/>
    <p:restoredTop sz="88040"/>
  </p:normalViewPr>
  <p:slideViewPr>
    <p:cSldViewPr snapToGrid="0">
      <p:cViewPr varScale="1">
        <p:scale>
          <a:sx n="105" d="100"/>
          <a:sy n="105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4T13:58:28.7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24,'70'0,"0"0,-2 0,-19 0,-42 0,5 0,3 0,-1 0,1 0,-3 0,0 0,2 0,1 0,0 0,-3 0,0 0,2 0,-1 0,4 0,-7 0,7 3,-7-2,5 2,-1-3,-4 0,6 0,-6 0,8 0,-6 0,4 0,-4 0,0 0,3 0,-3 0,2 0,-2 0,5 0,-6 0,6 0,-7 0,2 0,2 0,-2 0,5 0,-3 0,-2 0,2 0,-4 0,5 0,-1 0,-4 0,6 0,-6 0,4 0,1 0,-5 0,6 0,-4 0,0 0,4 0,-7 0,5 0,0 0,-2 0,3 0,-4 0,7 0,-5 0,2 0,-2 0,-1 0,1 0,1 0,-3 0,4 0,-2 0,2 0,-2 0,-2 0,3 0,-1 0,1 0,-2 0,2 0,-2 0,3 0,-3 0,0 0,1 0,0-3,-1 3,3-3,-3 0,2 0,-2 0,1-3,-1 5,1-4,1 4,-2-2,2 3,-3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4T13:58:50.0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19,'40'0,"-5"0,-25 0,2 0,4 0,-1 0,12 0,-12 0,3 0,-5 0,-1 0,4 0,-3 0,2 0,-2 0,0 0,2 0,0 0,-4 0,4 0,-3 0,2 0,4 0,-7 0,4 0,-3-2,1 1,2-2,-3 3,0 0,5 0,-6 0,6 0,-5 0,0 0,2 0,-2 0,0 0,3 0,2 0,-4 0,2 0,-3 0,4 0,-2 0,3 0,-4 0,0 0,2 0,-3 0,1 0,1 0,-2 0,0 0,6 0,-7 0,7 0,-8 0,3 0,3 0,-2 0,-2 0,3 0,-4 0,7 0,-4 0,-2 0,3 0,-5-3,6 3,-4-3,0 3,2 0,-2 0,5 0,-4 0,3 0,-3 0,3 0,1 0,0 0,-1 0,-2 0,-1 0,3 0,-2 0,3-3,-4 2,0-2,0 3,0 0,0 0,3 0,-6 0,7 0,-7 0,4 0,0 0,-2 0,2 0,0 0,-3 0,3 0,-3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7C2EF-2732-634F-9FED-CCA8A4A0710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6335A-3E5D-EE4F-A441-94744DC5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3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6335A-3E5D-EE4F-A441-94744DC5AC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3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6335A-3E5D-EE4F-A441-94744DC5AC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6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6922-F10C-CD3F-72AC-1FC1B1554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1F0B7-FA30-0D65-D410-5308E8978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860E-EF2E-48B3-5396-18B1C987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7AA02-B820-C5D9-4621-B3B462EB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B0751-86A7-EF05-6D50-7A0B6607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0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8A58-6A72-BB17-D915-788BB43F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F0354-BC66-B9A6-3E66-86FD34019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2ABB0-B203-1E62-AD2F-F92D88E4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38EB-6539-1916-596C-627BFE59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A339D-2D3E-2D66-98DB-415088D5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0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2FC3B-9B87-328F-B27F-D0ABBC00E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05314-2C28-C0C6-E143-F7ADFB32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EB53C-76C4-091B-4847-5C6B4147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6F5F-FE96-AAC8-34AC-0631F134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DB4B-031B-BDB6-981D-A7BDEFC7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8CF8-7E30-99C4-2B1B-CB14D674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E9E1-F007-5EFC-E6ED-953BC063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74B3C-4034-6C30-2A04-B01F3D75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795C2-8E35-3790-B3D8-776EA3D7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4A1BA-0041-5085-8076-A5F83BA5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3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5F51-1959-1D99-D83C-16679592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6278A-5C6C-B727-419F-1D4984C75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F5BB3-4A22-EB30-4E7F-3B36A04A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721B1-2706-AD72-1AEA-5C2A0F5F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C49E-EFA7-D814-8E2B-7B93F273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1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F5EB-C213-9C45-34D7-257CFB1E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A7E7-E6A9-139A-4172-317EBABF9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16821-3496-2745-058E-3A5A39F56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C0654-4B73-EB19-15B4-B3AC8E59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B1EF-5D45-E39B-09DC-BB1B470C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E25D4-1492-CE04-BF88-90158F51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FED3-E97F-85DD-28A2-91B680B1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589D-3609-60F6-406B-8E97FE93D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AD4F4-6342-A4CC-2EDC-FA402566E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498F4-A5B3-71DD-E1F0-5900E2203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9697B-DC44-4625-E517-70BF139E7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BC147-F6E1-807F-DFBA-0ADB4F79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5F7A7-591A-6B65-2ECD-70621E0B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693E5-BFEC-B36A-C6F6-4FED35EE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1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A3C7-EEDC-4B9B-FFA4-220787D9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83748-15F1-2BE2-28C6-B6C0E63E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2A505-EB2D-28BB-29D0-7FCF42A7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0863F-7CAA-913B-E0D5-1B69094E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7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E50E5-44B0-E64A-FD63-AFDBE29E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4D3C6-43A7-82D5-78DF-B66702E5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AC54A-A52B-6CF5-D46C-B8CBD098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BB55-2686-B042-F821-8EDCB17A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2844-6289-6912-D374-5EDCC7236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749D4-6961-71EC-FE45-DCC1638E8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7C5F-94A9-CE93-C29D-DC9F4BAA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4CAEF-3002-05CE-5DCD-91DE35B7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A66B1-C86E-97F5-FE19-8DEE90F0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3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ED76-5810-6E95-CBBA-B009A0B1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ED9F1-3B40-8EC2-EE6B-F0AE1E039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3FF72-9B8B-6DC2-9176-C94B661F9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1A67-1378-DF28-B652-9EFCB64F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47B2A-36DF-A133-DC32-9426401E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8C7A8-8F2C-D500-307C-DAF64E12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1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BC2AB-55C2-40B9-5C84-6E3A52FF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2DC27-CA96-4B07-BCA0-DD66BB0B5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AC7C-91AF-5CFF-FEF6-9CC04DF18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2B6E-9418-694C-9E30-536EC80ABFFA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AB4E0-9E28-8853-5ED1-4F61571FF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8F56-7F04-A395-869C-B3EB6F6E1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1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308521X99000530#TBLFN3A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308521X99000530#TBLFN3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408D-4DD5-E8EA-B7B5-E8741C94C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Flock Dynamics: </a:t>
            </a:r>
            <a:br>
              <a:rPr lang="en-US" dirty="0"/>
            </a:br>
            <a:r>
              <a:rPr lang="en-US" dirty="0"/>
              <a:t>Applied Examples – Data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45971-E50D-3693-B6CD-DB01E3FB7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Otte</a:t>
            </a:r>
            <a:r>
              <a:rPr lang="en-US" dirty="0"/>
              <a:t> &amp; </a:t>
            </a:r>
            <a:r>
              <a:rPr lang="en-US" dirty="0" err="1"/>
              <a:t>Chilonda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1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9A94-F773-359B-852F-8B9D7667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Parameter Sets 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AC764-0DDC-CDC4-7231-82A2C79C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326" y="1502229"/>
            <a:ext cx="8780022" cy="4990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116064-C822-842C-6A19-88E002805134}"/>
              </a:ext>
            </a:extLst>
          </p:cNvPr>
          <p:cNvSpPr txBox="1"/>
          <p:nvPr/>
        </p:nvSpPr>
        <p:spPr>
          <a:xfrm>
            <a:off x="838200" y="1690688"/>
            <a:ext cx="20341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clear parameter dependencies 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NET_offtake_y</a:t>
            </a:r>
            <a:r>
              <a:rPr lang="en-US" dirty="0"/>
              <a:t> &amp; </a:t>
            </a:r>
            <a:r>
              <a:rPr lang="en-US" dirty="0" err="1"/>
              <a:t>NET_offtake_F</a:t>
            </a:r>
            <a:r>
              <a:rPr lang="en-US" dirty="0"/>
              <a:t> negatively correlated? </a:t>
            </a:r>
          </a:p>
          <a:p>
            <a:r>
              <a:rPr lang="en-US" dirty="0"/>
              <a:t>- </a:t>
            </a:r>
            <a:r>
              <a:rPr lang="en-US" dirty="0" err="1"/>
              <a:t>Mort_A</a:t>
            </a:r>
            <a:r>
              <a:rPr lang="en-US" dirty="0"/>
              <a:t> and </a:t>
            </a:r>
            <a:r>
              <a:rPr lang="en-US" dirty="0" err="1"/>
              <a:t>Net_off_F</a:t>
            </a:r>
            <a:r>
              <a:rPr lang="en-US" dirty="0"/>
              <a:t> negatively correlated?</a:t>
            </a:r>
          </a:p>
          <a:p>
            <a:r>
              <a:rPr lang="en-US" dirty="0"/>
              <a:t>- Birth and </a:t>
            </a:r>
            <a:r>
              <a:rPr lang="en-US" dirty="0" err="1"/>
              <a:t>net_off_F</a:t>
            </a:r>
            <a:r>
              <a:rPr lang="en-US" dirty="0"/>
              <a:t> positively correlated?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1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F9270-D882-A62E-99F4-9798CF27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588" y="317360"/>
            <a:ext cx="3864211" cy="4117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EE212-B8B9-B5CD-695B-8659E6023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171" y="4482135"/>
            <a:ext cx="3186405" cy="2296617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906B2A1-F441-D51E-9A1C-80A78115F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101442" cy="35954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Are any parameter sets within the growth range reported in </a:t>
            </a:r>
            <a:r>
              <a:rPr lang="en-US" dirty="0" err="1"/>
              <a:t>Lesnoff</a:t>
            </a:r>
            <a:r>
              <a:rPr lang="en-US" dirty="0"/>
              <a:t> 1999 paper</a:t>
            </a:r>
          </a:p>
          <a:p>
            <a:r>
              <a:rPr lang="en-US" b="1" dirty="0"/>
              <a:t>Table 1: </a:t>
            </a:r>
            <a:r>
              <a:rPr lang="en-US" dirty="0"/>
              <a:t> reported 2y multiplication rates for F and M for each period in 1985-1992</a:t>
            </a:r>
          </a:p>
          <a:p>
            <a:r>
              <a:rPr lang="en-US" b="1" dirty="0"/>
              <a:t>Table 2: </a:t>
            </a:r>
            <a:r>
              <a:rPr lang="en-US" dirty="0"/>
              <a:t>Reported bootstrap estimates of population multiplication rate over whole period.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0150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(2)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2E4771-85B4-87E9-6C07-041F328F7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59597"/>
              </p:ext>
            </p:extLst>
          </p:nvPr>
        </p:nvGraphicFramePr>
        <p:xfrm>
          <a:off x="6340658" y="2204517"/>
          <a:ext cx="5250697" cy="3716845"/>
        </p:xfrm>
        <a:graphic>
          <a:graphicData uri="http://schemas.openxmlformats.org/drawingml/2006/table">
            <a:tbl>
              <a:tblPr/>
              <a:tblGrid>
                <a:gridCol w="1642481">
                  <a:extLst>
                    <a:ext uri="{9D8B030D-6E8A-4147-A177-3AD203B41FA5}">
                      <a16:colId xmlns:a16="http://schemas.microsoft.com/office/drawing/2014/main" val="3494416912"/>
                    </a:ext>
                  </a:extLst>
                </a:gridCol>
                <a:gridCol w="725532">
                  <a:extLst>
                    <a:ext uri="{9D8B030D-6E8A-4147-A177-3AD203B41FA5}">
                      <a16:colId xmlns:a16="http://schemas.microsoft.com/office/drawing/2014/main" val="3306072616"/>
                    </a:ext>
                  </a:extLst>
                </a:gridCol>
                <a:gridCol w="960895">
                  <a:extLst>
                    <a:ext uri="{9D8B030D-6E8A-4147-A177-3AD203B41FA5}">
                      <a16:colId xmlns:a16="http://schemas.microsoft.com/office/drawing/2014/main" val="63838729"/>
                    </a:ext>
                  </a:extLst>
                </a:gridCol>
                <a:gridCol w="1921789">
                  <a:extLst>
                    <a:ext uri="{9D8B030D-6E8A-4147-A177-3AD203B41FA5}">
                      <a16:colId xmlns:a16="http://schemas.microsoft.com/office/drawing/2014/main" val="4245912182"/>
                    </a:ext>
                  </a:extLst>
                </a:gridCol>
              </a:tblGrid>
              <a:tr h="28491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1. Evolution of the estimated multiplication rate R from July 1985 to June 1996 (rates were estimated for Dataset 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3032"/>
                  </a:ext>
                </a:extLst>
              </a:tr>
              <a:tr h="8402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Period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 GROWTH </a:t>
                      </a:r>
                      <a:b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(p*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+ 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65021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85–June 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52883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86–June 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2159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87–June 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5374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88–June 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1.0386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50575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89–June 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5218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90–June 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1.1485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7627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91–June 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103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92–June 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3092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93–June 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572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94–June 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272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4180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7821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0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C842BF-C36C-4D83-CF87-142938B4736A}"/>
              </a:ext>
            </a:extLst>
          </p:cNvPr>
          <p:cNvSpPr txBox="1"/>
          <p:nvPr/>
        </p:nvSpPr>
        <p:spPr>
          <a:xfrm>
            <a:off x="5875920" y="1446624"/>
            <a:ext cx="631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Compute “total” growth: </a:t>
            </a:r>
            <a:r>
              <a:rPr lang="en-US" dirty="0" err="1">
                <a:solidFill>
                  <a:srgbClr val="FF0000"/>
                </a:solidFill>
              </a:rPr>
              <a:t>F_growth</a:t>
            </a:r>
            <a:r>
              <a:rPr lang="en-US" dirty="0">
                <a:solidFill>
                  <a:srgbClr val="FF0000"/>
                </a:solidFill>
              </a:rPr>
              <a:t> * pF, and </a:t>
            </a:r>
            <a:r>
              <a:rPr lang="en-US" dirty="0" err="1">
                <a:solidFill>
                  <a:srgbClr val="FF0000"/>
                </a:solidFill>
              </a:rPr>
              <a:t>M_growth</a:t>
            </a:r>
            <a:r>
              <a:rPr lang="en-US" dirty="0">
                <a:solidFill>
                  <a:srgbClr val="FF0000"/>
                </a:solidFill>
              </a:rPr>
              <a:t> * </a:t>
            </a:r>
            <a:r>
              <a:rPr lang="en-US" dirty="0" err="1">
                <a:solidFill>
                  <a:srgbClr val="FF0000"/>
                </a:solidFill>
              </a:rPr>
              <a:t>pM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- Assumed pF = 0.7 from stable age-sex structure (</a:t>
            </a:r>
            <a:r>
              <a:rPr lang="en-US" dirty="0" err="1">
                <a:solidFill>
                  <a:srgbClr val="FF0000"/>
                </a:solidFill>
              </a:rPr>
              <a:t>prev</a:t>
            </a:r>
            <a:r>
              <a:rPr lang="en-US" dirty="0">
                <a:solidFill>
                  <a:srgbClr val="FF0000"/>
                </a:solidFill>
              </a:rPr>
              <a:t> result)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C9455-E26A-58DD-A4E1-E41AFDC78E54}"/>
              </a:ext>
            </a:extLst>
          </p:cNvPr>
          <p:cNvSpPr txBox="1"/>
          <p:nvPr/>
        </p:nvSpPr>
        <p:spPr>
          <a:xfrm>
            <a:off x="838155" y="1344398"/>
            <a:ext cx="4386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Table 1</a:t>
            </a:r>
            <a:r>
              <a:rPr lang="en-US" sz="1600" dirty="0"/>
              <a:t>: 2y multiplication rate for F &amp; M over 7y study period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582CA-297E-B471-DE21-96A3A1EBAA06}"/>
              </a:ext>
            </a:extLst>
          </p:cNvPr>
          <p:cNvGrpSpPr/>
          <p:nvPr/>
        </p:nvGrpSpPr>
        <p:grpSpPr>
          <a:xfrm>
            <a:off x="838155" y="2114790"/>
            <a:ext cx="3355121" cy="3578979"/>
            <a:chOff x="845304" y="1742142"/>
            <a:chExt cx="4051852" cy="431692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2EF9270-D882-A62E-99F4-9798CF270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304" y="1742142"/>
              <a:ext cx="4051852" cy="4316927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AFC5BAE-DFA0-2DA5-3060-2992FB847E0C}"/>
                    </a:ext>
                  </a:extLst>
                </p14:cNvPr>
                <p14:cNvContentPartPr/>
                <p14:nvPr/>
              </p14:nvContentPartPr>
              <p14:xfrm>
                <a:off x="2131926" y="4974563"/>
                <a:ext cx="673920" cy="13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AFC5BAE-DFA0-2DA5-3060-2992FB847E0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66750" y="4846313"/>
                  <a:ext cx="803838" cy="269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27EE835-6223-7F8D-2706-EDDE9468D97B}"/>
                    </a:ext>
                  </a:extLst>
                </p14:cNvPr>
                <p14:cNvContentPartPr/>
                <p14:nvPr/>
              </p14:nvContentPartPr>
              <p14:xfrm>
                <a:off x="3438616" y="5793443"/>
                <a:ext cx="651240" cy="8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27EE835-6223-7F8D-2706-EDDE9468D97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73840" y="5663843"/>
                  <a:ext cx="781227" cy="26740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2DEEFA1-8E02-F61A-64C8-05ADBCA1ACF0}"/>
              </a:ext>
            </a:extLst>
          </p:cNvPr>
          <p:cNvSpPr txBox="1"/>
          <p:nvPr/>
        </p:nvSpPr>
        <p:spPr>
          <a:xfrm>
            <a:off x="465721" y="5876046"/>
            <a:ext cx="5630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Also reported F multiplication rate for 7y: R = 1.074 (+/- 0.022) </a:t>
            </a:r>
          </a:p>
          <a:p>
            <a:r>
              <a:rPr lang="en-US" sz="1400" dirty="0"/>
              <a:t>Asymptotic multiplication rate for 7y: 1.079 (+/-0.021) </a:t>
            </a:r>
          </a:p>
          <a:p>
            <a:r>
              <a:rPr lang="en-US" sz="1400" dirty="0"/>
              <a:t>~ 7 % growth over 7 years</a:t>
            </a:r>
          </a:p>
        </p:txBody>
      </p:sp>
    </p:spTree>
    <p:extLst>
      <p:ext uri="{BB962C8B-B14F-4D97-AF65-F5344CB8AC3E}">
        <p14:creationId xmlns:p14="http://schemas.microsoft.com/office/powerpoint/2010/main" val="388010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Parameter Sets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374ED-2A43-F0A3-DD05-62CDDEDA1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946" y="1391921"/>
            <a:ext cx="3327854" cy="21590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F59174-83F9-3FDE-3C70-35D1AB25B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804562"/>
              </p:ext>
            </p:extLst>
          </p:nvPr>
        </p:nvGraphicFramePr>
        <p:xfrm>
          <a:off x="6121737" y="1460864"/>
          <a:ext cx="1593546" cy="1968136"/>
        </p:xfrm>
        <a:graphic>
          <a:graphicData uri="http://schemas.openxmlformats.org/drawingml/2006/table">
            <a:tbl>
              <a:tblPr/>
              <a:tblGrid>
                <a:gridCol w="796773">
                  <a:extLst>
                    <a:ext uri="{9D8B030D-6E8A-4147-A177-3AD203B41FA5}">
                      <a16:colId xmlns:a16="http://schemas.microsoft.com/office/drawing/2014/main" val="2898175118"/>
                    </a:ext>
                  </a:extLst>
                </a:gridCol>
                <a:gridCol w="796773">
                  <a:extLst>
                    <a:ext uri="{9D8B030D-6E8A-4147-A177-3AD203B41FA5}">
                      <a16:colId xmlns:a16="http://schemas.microsoft.com/office/drawing/2014/main" val="2154026550"/>
                    </a:ext>
                  </a:extLst>
                </a:gridCol>
              </a:tblGrid>
              <a:tr h="2460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Model Est. 2y Growth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538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144926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Min.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662833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873034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1.0626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8234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255652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1.2952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30436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Max.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1.8557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69577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9AD7D-1F1F-5087-4D8E-56F67DD31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121071"/>
              </p:ext>
            </p:extLst>
          </p:nvPr>
        </p:nvGraphicFramePr>
        <p:xfrm>
          <a:off x="518610" y="1690688"/>
          <a:ext cx="5250697" cy="3716845"/>
        </p:xfrm>
        <a:graphic>
          <a:graphicData uri="http://schemas.openxmlformats.org/drawingml/2006/table">
            <a:tbl>
              <a:tblPr/>
              <a:tblGrid>
                <a:gridCol w="1642481">
                  <a:extLst>
                    <a:ext uri="{9D8B030D-6E8A-4147-A177-3AD203B41FA5}">
                      <a16:colId xmlns:a16="http://schemas.microsoft.com/office/drawing/2014/main" val="3494416912"/>
                    </a:ext>
                  </a:extLst>
                </a:gridCol>
                <a:gridCol w="725532">
                  <a:extLst>
                    <a:ext uri="{9D8B030D-6E8A-4147-A177-3AD203B41FA5}">
                      <a16:colId xmlns:a16="http://schemas.microsoft.com/office/drawing/2014/main" val="3306072616"/>
                    </a:ext>
                  </a:extLst>
                </a:gridCol>
                <a:gridCol w="960895">
                  <a:extLst>
                    <a:ext uri="{9D8B030D-6E8A-4147-A177-3AD203B41FA5}">
                      <a16:colId xmlns:a16="http://schemas.microsoft.com/office/drawing/2014/main" val="63838729"/>
                    </a:ext>
                  </a:extLst>
                </a:gridCol>
                <a:gridCol w="1921789">
                  <a:extLst>
                    <a:ext uri="{9D8B030D-6E8A-4147-A177-3AD203B41FA5}">
                      <a16:colId xmlns:a16="http://schemas.microsoft.com/office/drawing/2014/main" val="4245912182"/>
                    </a:ext>
                  </a:extLst>
                </a:gridCol>
              </a:tblGrid>
              <a:tr h="28491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1. Evolution of the estimated multiplication rate R from July 1985 to June 1996 (rates were estimated for Dataset 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3032"/>
                  </a:ext>
                </a:extLst>
              </a:tr>
              <a:tr h="8402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Period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 GROWTH </a:t>
                      </a:r>
                      <a:b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(p*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+ 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65021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85–June 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52883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86–June 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2159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87–June 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5374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88–June 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1.0386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50575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89–June 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5218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90–June 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1.1485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7627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91–June 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103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92–June 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3092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93–June 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572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94–June 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272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4180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7821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08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1935148-8C60-2A96-475E-874C2290645E}"/>
              </a:ext>
            </a:extLst>
          </p:cNvPr>
          <p:cNvSpPr txBox="1"/>
          <p:nvPr/>
        </p:nvSpPr>
        <p:spPr>
          <a:xfrm>
            <a:off x="518610" y="5526504"/>
            <a:ext cx="5250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Female, R = 1.074 (+/- 0.022) for 7y period</a:t>
            </a:r>
          </a:p>
          <a:p>
            <a:r>
              <a:rPr lang="en-US" dirty="0"/>
              <a:t>Asymptotic multiplication rate: 1.079 (+/-0.021) for 7y period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179B3E-ADE5-CF0C-9226-EAB5C827FFB2}"/>
              </a:ext>
            </a:extLst>
          </p:cNvPr>
          <p:cNvSpPr txBox="1"/>
          <p:nvPr/>
        </p:nvSpPr>
        <p:spPr>
          <a:xfrm>
            <a:off x="6096000" y="3549110"/>
            <a:ext cx="5841663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Lesnoff</a:t>
            </a:r>
            <a:r>
              <a:rPr lang="en-US" dirty="0"/>
              <a:t> paper reports multiplication rate over 2y intervals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0.92 – 1.17 (Total Growth),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0.86-1.236 (M &amp; F growth),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1.05.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outputs (excluding fadeout) indicate 2y growth (final year)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0.65 – 1.85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1.06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1.08 (total population)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FC597-3053-6455-BDA1-0D952E02AA14}"/>
              </a:ext>
            </a:extLst>
          </p:cNvPr>
          <p:cNvSpPr txBox="1"/>
          <p:nvPr/>
        </p:nvSpPr>
        <p:spPr>
          <a:xfrm>
            <a:off x="6525986" y="272964"/>
            <a:ext cx="5841663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 </a:t>
            </a:r>
            <a:r>
              <a:rPr lang="en-US" dirty="0">
                <a:solidFill>
                  <a:srgbClr val="FF0000"/>
                </a:solidFill>
              </a:rPr>
              <a:t>Haven’t had time to see how many parameter sets are within growth range but histogram overlaps the valid range</a:t>
            </a:r>
          </a:p>
        </p:txBody>
      </p:sp>
    </p:spTree>
    <p:extLst>
      <p:ext uri="{BB962C8B-B14F-4D97-AF65-F5344CB8AC3E}">
        <p14:creationId xmlns:p14="http://schemas.microsoft.com/office/powerpoint/2010/main" val="1242267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Parameter Rates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B44DE-1FDB-7C23-5E08-A1943EE86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6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5A08C-9233-78BD-929A-CACD7580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589" y="1220465"/>
            <a:ext cx="3862160" cy="4998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B7678-2551-CFAA-307A-AD731C53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340717"/>
            <a:ext cx="4182824" cy="48021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838200" y="1448790"/>
            <a:ext cx="251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 from </a:t>
            </a:r>
            <a:r>
              <a:rPr lang="en-US" sz="1200" dirty="0" err="1"/>
              <a:t>Lesnoff</a:t>
            </a:r>
            <a:r>
              <a:rPr lang="en-US" sz="1200" dirty="0"/>
              <a:t> 1999.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Table 4: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Fortnightly rates for each year of study, and overall fortnightly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Parameters given by sex (not 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Table 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Fortnightly rates for each season  and overall over the full 7 year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Parameters by age and sex (F&lt;12m, F&gt;12m, M&lt;6m, M&gt;6m)</a:t>
            </a:r>
          </a:p>
        </p:txBody>
      </p:sp>
    </p:spTree>
    <p:extLst>
      <p:ext uri="{BB962C8B-B14F-4D97-AF65-F5344CB8AC3E}">
        <p14:creationId xmlns:p14="http://schemas.microsoft.com/office/powerpoint/2010/main" val="245816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Parameter Targets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838200" y="6385556"/>
            <a:ext cx="719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Calculate ALL Offtake (</a:t>
            </a:r>
            <a:r>
              <a:rPr lang="en-US" sz="1400" i="1" dirty="0" err="1">
                <a:solidFill>
                  <a:srgbClr val="FF0000"/>
                </a:solidFill>
              </a:rPr>
              <a:t>slaughter+commercial</a:t>
            </a:r>
            <a:r>
              <a:rPr lang="en-US" sz="1400" i="1" dirty="0">
                <a:solidFill>
                  <a:srgbClr val="FF0000"/>
                </a:solidFill>
              </a:rPr>
              <a:t> net flow + loan net flow)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C70E79-9D9D-0D57-6B89-C8D6E0EE8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13917"/>
              </p:ext>
            </p:extLst>
          </p:nvPr>
        </p:nvGraphicFramePr>
        <p:xfrm>
          <a:off x="838200" y="1027906"/>
          <a:ext cx="5471836" cy="5248720"/>
        </p:xfrm>
        <a:graphic>
          <a:graphicData uri="http://schemas.openxmlformats.org/drawingml/2006/table">
            <a:tbl>
              <a:tblPr/>
              <a:tblGrid>
                <a:gridCol w="990811">
                  <a:extLst>
                    <a:ext uri="{9D8B030D-6E8A-4147-A177-3AD203B41FA5}">
                      <a16:colId xmlns:a16="http://schemas.microsoft.com/office/drawing/2014/main" val="270454629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187934144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62585635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522359282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9110774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48323141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255308778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588082640"/>
                    </a:ext>
                  </a:extLst>
                </a:gridCol>
                <a:gridCol w="588094">
                  <a:extLst>
                    <a:ext uri="{9D8B030D-6E8A-4147-A177-3AD203B41FA5}">
                      <a16:colId xmlns:a16="http://schemas.microsoft.com/office/drawing/2014/main" val="2006423204"/>
                    </a:ext>
                  </a:extLst>
                </a:gridCol>
              </a:tblGrid>
              <a:tr h="123854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Table 3. Mortality, slaughtering and flow rates for the period July 1985–June 1992 and for each climatic seasona</a:t>
                      </a:r>
                      <a:endParaRPr lang="en-GB" sz="900" b="0" i="0" u="sng" strike="noStrike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834087"/>
                  </a:ext>
                </a:extLst>
              </a:tr>
              <a:tr h="234900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Rain, rainy season; Dry1, cold dry season; Dry2, hot dry season. Rates were estimated for Dataset 1 and referred to 2-week phases (all values in the table have to be multiplied by 10−2).</a:t>
                      </a: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70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75452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&lt;1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&lt;6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35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6472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4269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68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8308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</a:t>
                      </a:r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183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722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6497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71919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</a:t>
                      </a:r>
                      <a:r>
                        <a:rPr lang="en-GB" sz="900" b="1" i="0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Sl+CommercialNetFlow+LoanNetFlow</a:t>
                      </a:r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86880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9194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97085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&gt;1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&gt;6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36546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90320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6118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4108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7939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1.67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4.07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2194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3787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0057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09282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6.99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0578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A4ED588-A741-5E88-4F86-EFFFBF5646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2080105"/>
              </p:ext>
            </p:extLst>
          </p:nvPr>
        </p:nvGraphicFramePr>
        <p:xfrm>
          <a:off x="6439275" y="1664133"/>
          <a:ext cx="559608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30">
                  <a:extLst>
                    <a:ext uri="{9D8B030D-6E8A-4147-A177-3AD203B41FA5}">
                      <a16:colId xmlns:a16="http://schemas.microsoft.com/office/drawing/2014/main" val="3724156623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079904082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782304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350088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lesnoff.ft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targ.min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targ.max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+/- 10%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F&lt;12m offtake of 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0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F&gt;12m offtake of 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08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15867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02113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49742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6405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1417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F8B0225-27B5-8C1B-EA5B-8960913808FC}"/>
              </a:ext>
            </a:extLst>
          </p:cNvPr>
          <p:cNvSpPr txBox="1"/>
          <p:nvPr/>
        </p:nvSpPr>
        <p:spPr>
          <a:xfrm>
            <a:off x="6310036" y="913080"/>
            <a:ext cx="719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Define parameter age-sex target, with target range calculated as +/-10%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644106-20D7-0D03-8FB2-14AE558F9631}"/>
              </a:ext>
            </a:extLst>
          </p:cNvPr>
          <p:cNvSpPr txBox="1"/>
          <p:nvPr/>
        </p:nvSpPr>
        <p:spPr>
          <a:xfrm>
            <a:off x="6439275" y="1288606"/>
            <a:ext cx="719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TARGET, Fortnightly rates</a:t>
            </a:r>
          </a:p>
        </p:txBody>
      </p:sp>
    </p:spTree>
    <p:extLst>
      <p:ext uri="{BB962C8B-B14F-4D97-AF65-F5344CB8AC3E}">
        <p14:creationId xmlns:p14="http://schemas.microsoft.com/office/powerpoint/2010/main" val="4233007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Parameter Targets and Input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94D33B-FF12-36D9-AE2C-6A28D3BC9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070394"/>
              </p:ext>
            </p:extLst>
          </p:nvPr>
        </p:nvGraphicFramePr>
        <p:xfrm>
          <a:off x="499918" y="1463675"/>
          <a:ext cx="559608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30">
                  <a:extLst>
                    <a:ext uri="{9D8B030D-6E8A-4147-A177-3AD203B41FA5}">
                      <a16:colId xmlns:a16="http://schemas.microsoft.com/office/drawing/2014/main" val="3724156623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079904082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782304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350088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lesnoff.ft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targ.min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targ.max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+/- 10%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F&lt;12m offtake of 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0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F&gt;12m offtake of 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08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15867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02113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49742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6405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1417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093D0AC-0FBD-E8E5-7C50-7836B6F74D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321026"/>
              </p:ext>
            </p:extLst>
          </p:nvPr>
        </p:nvGraphicFramePr>
        <p:xfrm>
          <a:off x="6449899" y="3101681"/>
          <a:ext cx="4903901" cy="33775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3425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843425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803447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41360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Off_y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Off &lt;6m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-0.0053 – 0.0213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Range: min-max (F&lt;12m, M&lt;6m)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02113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Off_F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 Off &gt; min. age (6m)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-0.0009 – 0.0213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Range: min-max (F&lt;12m, F&gt;12m)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49742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Off_M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 Off &gt; 24m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0.0276-0.0835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Range: min-max (M&gt;6m)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6405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/>
                        <a:t>Off_M2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 Off &gt;</a:t>
                      </a:r>
                      <a:r>
                        <a:rPr lang="en-US" sz="1200" dirty="0" err="1"/>
                        <a:t>min.age</a:t>
                      </a:r>
                      <a:r>
                        <a:rPr lang="en-US" sz="1200" dirty="0"/>
                        <a:t> (6m-24m)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0.0276-0.0835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Range: min-max (M&gt;6m)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14176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4990C70-9E4D-D9AD-9405-57C6DD192185}"/>
              </a:ext>
            </a:extLst>
          </p:cNvPr>
          <p:cNvSpPr txBox="1"/>
          <p:nvPr/>
        </p:nvSpPr>
        <p:spPr>
          <a:xfrm>
            <a:off x="6434282" y="1415055"/>
            <a:ext cx="57305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Define parameter range for Model LHS (see </a:t>
            </a:r>
            <a:r>
              <a:rPr lang="en-US" sz="1600" dirty="0" err="1"/>
              <a:t>prev</a:t>
            </a:r>
            <a:r>
              <a:rPr lang="en-US" sz="1600" dirty="0"/>
              <a:t>):</a:t>
            </a:r>
          </a:p>
          <a:p>
            <a:r>
              <a:rPr lang="en-US" sz="1600" dirty="0"/>
              <a:t>- Add minimum and maximum for each parameter required in the model:</a:t>
            </a:r>
          </a:p>
          <a:p>
            <a:r>
              <a:rPr lang="en-US" sz="1600" dirty="0"/>
              <a:t>- Based on minimum and maximum of all possible values for each parameter e.g.</a:t>
            </a:r>
          </a:p>
          <a:p>
            <a:r>
              <a:rPr lang="en-US" sz="1600" dirty="0"/>
              <a:t>	- </a:t>
            </a:r>
            <a:r>
              <a:rPr lang="en-US" sz="1600" dirty="0" err="1"/>
              <a:t>NET_offtake_y</a:t>
            </a:r>
            <a:r>
              <a:rPr lang="en-US" sz="1600" dirty="0"/>
              <a:t> = min-max of F&lt;12m &amp; M&lt;6m, </a:t>
            </a:r>
          </a:p>
          <a:p>
            <a:r>
              <a:rPr lang="en-US" sz="1600" dirty="0"/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8881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Mortality Rate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7968B1F-6E84-3DDE-E1C7-04BFEB0F0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969460"/>
              </p:ext>
            </p:extLst>
          </p:nvPr>
        </p:nvGraphicFramePr>
        <p:xfrm>
          <a:off x="6330045" y="2986973"/>
          <a:ext cx="5257797" cy="2560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1586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208026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&gt;6m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6AB7143-5ADB-3795-7877-AAC63350B48C}"/>
              </a:ext>
            </a:extLst>
          </p:cNvPr>
          <p:cNvSpPr txBox="1"/>
          <p:nvPr/>
        </p:nvSpPr>
        <p:spPr>
          <a:xfrm>
            <a:off x="838200" y="1828800"/>
            <a:ext cx="50237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Model with LHS on target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Targets: </a:t>
            </a:r>
            <a:r>
              <a:rPr lang="en-US" dirty="0" err="1"/>
              <a:t>F_mort</a:t>
            </a:r>
            <a:r>
              <a:rPr lang="en-US" dirty="0"/>
              <a:t>&lt;12m, </a:t>
            </a:r>
            <a:r>
              <a:rPr lang="en-US" dirty="0" err="1"/>
              <a:t>F_mort</a:t>
            </a:r>
            <a:r>
              <a:rPr lang="en-US" dirty="0"/>
              <a:t>&gt;12m,M_mort&lt;6m,M_mort&gt;6m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Input: </a:t>
            </a:r>
            <a:r>
              <a:rPr lang="en-US" dirty="0" err="1"/>
              <a:t>mortality_y</a:t>
            </a:r>
            <a:r>
              <a:rPr lang="en-US" dirty="0"/>
              <a:t>, </a:t>
            </a:r>
            <a:r>
              <a:rPr lang="en-US" dirty="0" err="1"/>
              <a:t>mortality_a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no other demographic processes occur during the period (only mortality)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annual mortality for each age-sex category: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F&lt;12m, F&gt;12m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M&lt;6m, M&lt;12m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whether model output for mortality stats is within range of reported mortality rates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C1D7C5-3E6C-AE70-E1B6-0CBDBA2D0A7A}"/>
              </a:ext>
            </a:extLst>
          </p:cNvPr>
          <p:cNvSpPr txBox="1"/>
          <p:nvPr/>
        </p:nvSpPr>
        <p:spPr>
          <a:xfrm>
            <a:off x="6330043" y="2324100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Mortality</a:t>
            </a:r>
          </a:p>
        </p:txBody>
      </p:sp>
    </p:spTree>
    <p:extLst>
      <p:ext uri="{BB962C8B-B14F-4D97-AF65-F5344CB8AC3E}">
        <p14:creationId xmlns:p14="http://schemas.microsoft.com/office/powerpoint/2010/main" val="308490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C5-FB27-8396-8467-D43C014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Mortality Rate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E3F-6E67-F694-7EC6-5C125EC6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3229" cy="4351338"/>
          </a:xfrm>
        </p:spPr>
        <p:txBody>
          <a:bodyPr/>
          <a:lstStyle/>
          <a:p>
            <a:r>
              <a:rPr lang="en-US" dirty="0"/>
              <a:t>10,000 parameter sets</a:t>
            </a:r>
          </a:p>
          <a:p>
            <a:r>
              <a:rPr lang="en-US" dirty="0"/>
              <a:t>Of which 41 parameter sets were within range of reported stats for all age-sex groups  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4355F2-37AE-0046-1693-ABC40200AA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478739"/>
              </p:ext>
            </p:extLst>
          </p:nvPr>
        </p:nvGraphicFramePr>
        <p:xfrm>
          <a:off x="6776470" y="1566796"/>
          <a:ext cx="4903901" cy="11830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3425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843425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803447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41360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FC826BD-A823-4C7A-05B8-46A3A2639D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507285"/>
              </p:ext>
            </p:extLst>
          </p:nvPr>
        </p:nvGraphicFramePr>
        <p:xfrm>
          <a:off x="6776470" y="3522027"/>
          <a:ext cx="4811373" cy="26549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073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672605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020549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&gt;6m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FA0EAE-474F-4FC7-4D08-7892E4B20301}"/>
              </a:ext>
            </a:extLst>
          </p:cNvPr>
          <p:cNvSpPr txBox="1"/>
          <p:nvPr/>
        </p:nvSpPr>
        <p:spPr>
          <a:xfrm>
            <a:off x="6716541" y="2966641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Mortality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67F8E-2B08-E171-FF8B-7055096DCE50}"/>
              </a:ext>
            </a:extLst>
          </p:cNvPr>
          <p:cNvSpPr txBox="1"/>
          <p:nvPr/>
        </p:nvSpPr>
        <p:spPr>
          <a:xfrm>
            <a:off x="6716541" y="980623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Mortality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449DA5-9AE3-8D0F-B170-B48470D02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78" y="3739605"/>
            <a:ext cx="3662135" cy="294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OC – Raw Data</a:t>
            </a:r>
          </a:p>
        </p:txBody>
      </p:sp>
    </p:spTree>
    <p:extLst>
      <p:ext uri="{BB962C8B-B14F-4D97-AF65-F5344CB8AC3E}">
        <p14:creationId xmlns:p14="http://schemas.microsoft.com/office/powerpoint/2010/main" val="2505849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Offtake Rate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7968B1F-6E84-3DDE-E1C7-04BFEB0F0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789603"/>
              </p:ext>
            </p:extLst>
          </p:nvPr>
        </p:nvGraphicFramePr>
        <p:xfrm>
          <a:off x="6330045" y="2986973"/>
          <a:ext cx="5257797" cy="19637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1586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208026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&lt;12m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&gt;12m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6AB7143-5ADB-3795-7877-AAC63350B48C}"/>
              </a:ext>
            </a:extLst>
          </p:cNvPr>
          <p:cNvSpPr txBox="1"/>
          <p:nvPr/>
        </p:nvSpPr>
        <p:spPr>
          <a:xfrm>
            <a:off x="838200" y="1828800"/>
            <a:ext cx="50237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Model with LHS on target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Targets: </a:t>
            </a:r>
            <a:r>
              <a:rPr lang="en-US" dirty="0" err="1"/>
              <a:t>F_off</a:t>
            </a:r>
            <a:r>
              <a:rPr lang="en-US" dirty="0"/>
              <a:t>&lt;12m, </a:t>
            </a:r>
            <a:r>
              <a:rPr lang="en-US" dirty="0" err="1"/>
              <a:t>F_off</a:t>
            </a:r>
            <a:r>
              <a:rPr lang="en-US" dirty="0"/>
              <a:t>&gt;12m,M_off&lt;6m,M_off&gt;6m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Input: </a:t>
            </a:r>
            <a:r>
              <a:rPr lang="en-US" dirty="0" err="1"/>
              <a:t>off_y</a:t>
            </a:r>
            <a:r>
              <a:rPr lang="en-US" dirty="0"/>
              <a:t>, </a:t>
            </a:r>
            <a:r>
              <a:rPr lang="en-US" dirty="0" err="1"/>
              <a:t>off_f</a:t>
            </a:r>
            <a:r>
              <a:rPr lang="en-US" dirty="0"/>
              <a:t>, </a:t>
            </a:r>
            <a:r>
              <a:rPr lang="en-US" dirty="0" err="1"/>
              <a:t>off_m</a:t>
            </a:r>
            <a:r>
              <a:rPr lang="en-US" dirty="0"/>
              <a:t>, off_m2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no other demographic processes occur during the period (only offtake)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offtake for each age-sex category: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F&lt;12m, F&gt;12m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M&lt;6m, M&lt;12m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whether model offtake stats are within range of reported offtake rates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1CE28-24EA-9909-23CC-86D9C94566B8}"/>
              </a:ext>
            </a:extLst>
          </p:cNvPr>
          <p:cNvSpPr txBox="1"/>
          <p:nvPr/>
        </p:nvSpPr>
        <p:spPr>
          <a:xfrm>
            <a:off x="6330043" y="2324100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Offtake</a:t>
            </a:r>
          </a:p>
        </p:txBody>
      </p:sp>
    </p:spTree>
    <p:extLst>
      <p:ext uri="{BB962C8B-B14F-4D97-AF65-F5344CB8AC3E}">
        <p14:creationId xmlns:p14="http://schemas.microsoft.com/office/powerpoint/2010/main" val="2826900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C5-FB27-8396-8467-D43C014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Offtake Rate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E3F-6E67-F694-7EC6-5C125EC6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3229" cy="1848304"/>
          </a:xfrm>
        </p:spPr>
        <p:txBody>
          <a:bodyPr/>
          <a:lstStyle/>
          <a:p>
            <a:r>
              <a:rPr lang="en-US" dirty="0"/>
              <a:t>10,000 parameter sets</a:t>
            </a:r>
          </a:p>
          <a:p>
            <a:r>
              <a:rPr lang="en-US" dirty="0"/>
              <a:t>Of which 2 parameter sets were within range of reported stats for all age-sex groups  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4355F2-37AE-0046-1693-ABC40200AA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745430"/>
              </p:ext>
            </p:extLst>
          </p:nvPr>
        </p:nvGraphicFramePr>
        <p:xfrm>
          <a:off x="6689272" y="928148"/>
          <a:ext cx="5502728" cy="20916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6418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946418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901558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70833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409444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815865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 - max of F&lt;12m, F&gt;12m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FC826BD-A823-4C7A-05B8-46A3A2639D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826203"/>
              </p:ext>
            </p:extLst>
          </p:nvPr>
        </p:nvGraphicFramePr>
        <p:xfrm>
          <a:off x="6877106" y="3558220"/>
          <a:ext cx="4811373" cy="26549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073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672605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020549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&gt;6m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AC96CB-C770-274B-6214-7A1BD9F91044}"/>
              </a:ext>
            </a:extLst>
          </p:cNvPr>
          <p:cNvSpPr txBox="1"/>
          <p:nvPr/>
        </p:nvSpPr>
        <p:spPr>
          <a:xfrm>
            <a:off x="6664722" y="3111911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Offtake (fortnightly)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4F17B-8006-740A-DB5D-BDBCA4175E60}"/>
              </a:ext>
            </a:extLst>
          </p:cNvPr>
          <p:cNvSpPr txBox="1"/>
          <p:nvPr/>
        </p:nvSpPr>
        <p:spPr>
          <a:xfrm>
            <a:off x="6664721" y="460178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Offtake (fortnightly)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5E6DDD-1A26-280A-3709-2968C48BB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03294"/>
              </p:ext>
            </p:extLst>
          </p:nvPr>
        </p:nvGraphicFramePr>
        <p:xfrm>
          <a:off x="256478" y="3808866"/>
          <a:ext cx="5673663" cy="760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3">
                  <a:extLst>
                    <a:ext uri="{9D8B030D-6E8A-4147-A177-3AD203B41FA5}">
                      <a16:colId xmlns:a16="http://schemas.microsoft.com/office/drawing/2014/main" val="1828808680"/>
                    </a:ext>
                  </a:extLst>
                </a:gridCol>
                <a:gridCol w="1297369">
                  <a:extLst>
                    <a:ext uri="{9D8B030D-6E8A-4147-A177-3AD203B41FA5}">
                      <a16:colId xmlns:a16="http://schemas.microsoft.com/office/drawing/2014/main" val="4020398109"/>
                    </a:ext>
                  </a:extLst>
                </a:gridCol>
                <a:gridCol w="1270381">
                  <a:extLst>
                    <a:ext uri="{9D8B030D-6E8A-4147-A177-3AD203B41FA5}">
                      <a16:colId xmlns:a16="http://schemas.microsoft.com/office/drawing/2014/main" val="2793478663"/>
                    </a:ext>
                  </a:extLst>
                </a:gridCol>
                <a:gridCol w="1365631">
                  <a:extLst>
                    <a:ext uri="{9D8B030D-6E8A-4147-A177-3AD203B41FA5}">
                      <a16:colId xmlns:a16="http://schemas.microsoft.com/office/drawing/2014/main" val="4186589472"/>
                    </a:ext>
                  </a:extLst>
                </a:gridCol>
                <a:gridCol w="1468819">
                  <a:extLst>
                    <a:ext uri="{9D8B030D-6E8A-4147-A177-3AD203B41FA5}">
                      <a16:colId xmlns:a16="http://schemas.microsoft.com/office/drawing/2014/main" val="379630186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effectLst/>
                        </a:rPr>
                        <a:t>NET_offtake_y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NET_offtake_f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NET_offtake_m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NET_offtake_m2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55983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0.4117296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0.1814705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0.5915481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0.7176708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08617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0.0287726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0.1651086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0.6631247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0.6010686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0177230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F1B9888-C777-7525-E8D4-56EBF812E82A}"/>
              </a:ext>
            </a:extLst>
          </p:cNvPr>
          <p:cNvSpPr txBox="1">
            <a:spLocks/>
          </p:cNvSpPr>
          <p:nvPr/>
        </p:nvSpPr>
        <p:spPr>
          <a:xfrm>
            <a:off x="838199" y="5009696"/>
            <a:ext cx="5693229" cy="184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</a:rPr>
              <a:t>Set 27: </a:t>
            </a:r>
            <a:r>
              <a:rPr lang="en-US" sz="1600" dirty="0" err="1">
                <a:solidFill>
                  <a:srgbClr val="FF0000"/>
                </a:solidFill>
              </a:rPr>
              <a:t>NET_off_y</a:t>
            </a:r>
            <a:r>
              <a:rPr lang="en-US" sz="1600" dirty="0">
                <a:solidFill>
                  <a:srgbClr val="FF0000"/>
                </a:solidFill>
              </a:rPr>
              <a:t> &gt;&gt; </a:t>
            </a:r>
            <a:r>
              <a:rPr lang="en-US" sz="1600" dirty="0" err="1">
                <a:solidFill>
                  <a:srgbClr val="FF0000"/>
                </a:solidFill>
              </a:rPr>
              <a:t>NET_off_F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In other literature young offtake is negligible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Set 39: </a:t>
            </a:r>
            <a:r>
              <a:rPr lang="en-US" sz="1600" dirty="0" err="1">
                <a:solidFill>
                  <a:srgbClr val="FF0000"/>
                </a:solidFill>
              </a:rPr>
              <a:t>NET_off_m</a:t>
            </a:r>
            <a:r>
              <a:rPr lang="en-US" sz="1600" dirty="0">
                <a:solidFill>
                  <a:srgbClr val="FF0000"/>
                </a:solidFill>
              </a:rPr>
              <a:t> &gt;&gt; NET_off_m2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M2 is the young male offtake rate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**Discard set 27 as </a:t>
            </a:r>
            <a:r>
              <a:rPr lang="en-US" sz="1600" dirty="0" err="1">
                <a:solidFill>
                  <a:srgbClr val="FF0000"/>
                </a:solidFill>
              </a:rPr>
              <a:t>off_y</a:t>
            </a:r>
            <a:r>
              <a:rPr lang="en-US" sz="1600" dirty="0">
                <a:solidFill>
                  <a:srgbClr val="FF0000"/>
                </a:solidFill>
              </a:rPr>
              <a:t> is too high?**</a:t>
            </a:r>
          </a:p>
        </p:txBody>
      </p:sp>
    </p:spTree>
    <p:extLst>
      <p:ext uri="{BB962C8B-B14F-4D97-AF65-F5344CB8AC3E}">
        <p14:creationId xmlns:p14="http://schemas.microsoft.com/office/powerpoint/2010/main" val="2617406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C5-FB27-8396-8467-D43C014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Offtake Rate – 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E3F-6E67-F694-7EC6-5C125EC6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3229" cy="18483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10,000 parameter sets</a:t>
            </a:r>
          </a:p>
          <a:p>
            <a:r>
              <a:rPr lang="en-US" dirty="0"/>
              <a:t>Female offtake only: 62 valid sets</a:t>
            </a:r>
          </a:p>
          <a:p>
            <a:r>
              <a:rPr lang="en-US" dirty="0"/>
              <a:t>Male offtake only: 45 valid sets</a:t>
            </a:r>
          </a:p>
          <a:p>
            <a:r>
              <a:rPr lang="en-US" i="1" dirty="0"/>
              <a:t>(filter for </a:t>
            </a:r>
            <a:r>
              <a:rPr lang="en-US" i="1" dirty="0" err="1"/>
              <a:t>off_y</a:t>
            </a:r>
            <a:r>
              <a:rPr lang="en-US" i="1" dirty="0"/>
              <a:t> &lt;&lt; </a:t>
            </a:r>
            <a:r>
              <a:rPr lang="en-US" i="1" dirty="0" err="1"/>
              <a:t>off_F</a:t>
            </a:r>
            <a:r>
              <a:rPr lang="en-US" i="1" dirty="0"/>
              <a:t> &amp; </a:t>
            </a:r>
            <a:r>
              <a:rPr lang="en-US" i="1" dirty="0" err="1"/>
              <a:t>off_m</a:t>
            </a:r>
            <a:r>
              <a:rPr lang="en-US" i="1" dirty="0"/>
              <a:t> &lt;&lt; off_m2)?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4355F2-37AE-0046-1693-ABC40200AAC0}"/>
              </a:ext>
            </a:extLst>
          </p:cNvPr>
          <p:cNvGraphicFramePr>
            <a:graphicFrameLocks/>
          </p:cNvGraphicFramePr>
          <p:nvPr/>
        </p:nvGraphicFramePr>
        <p:xfrm>
          <a:off x="6689272" y="928148"/>
          <a:ext cx="5502728" cy="20916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6418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946418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901558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70833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409444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815865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 - max of F&lt;12m, F&gt;12m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FC826BD-A823-4C7A-05B8-46A3A2639D72}"/>
              </a:ext>
            </a:extLst>
          </p:cNvPr>
          <p:cNvGraphicFramePr>
            <a:graphicFrameLocks/>
          </p:cNvGraphicFramePr>
          <p:nvPr/>
        </p:nvGraphicFramePr>
        <p:xfrm>
          <a:off x="6877106" y="3558220"/>
          <a:ext cx="4811373" cy="26549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073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672605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020549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&gt;6m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AC96CB-C770-274B-6214-7A1BD9F91044}"/>
              </a:ext>
            </a:extLst>
          </p:cNvPr>
          <p:cNvSpPr txBox="1"/>
          <p:nvPr/>
        </p:nvSpPr>
        <p:spPr>
          <a:xfrm>
            <a:off x="6664722" y="3111911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Offtake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4F17B-8006-740A-DB5D-BDBCA4175E60}"/>
              </a:ext>
            </a:extLst>
          </p:cNvPr>
          <p:cNvSpPr txBox="1"/>
          <p:nvPr/>
        </p:nvSpPr>
        <p:spPr>
          <a:xfrm>
            <a:off x="6664721" y="460178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Offtake</a:t>
            </a:r>
          </a:p>
        </p:txBody>
      </p:sp>
    </p:spTree>
    <p:extLst>
      <p:ext uri="{BB962C8B-B14F-4D97-AF65-F5344CB8AC3E}">
        <p14:creationId xmlns:p14="http://schemas.microsoft.com/office/powerpoint/2010/main" val="2427989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C5-FB27-8396-8467-D43C014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Lesnoff – Parameter Validation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E3F-6E67-F694-7EC6-5C125EC6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255043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Use mortality and offtake output to parameterize model and review population dynamics. </a:t>
            </a:r>
          </a:p>
          <a:p>
            <a:r>
              <a:rPr lang="en-US" sz="2000" dirty="0"/>
              <a:t>Mortality: 41 valid parameter combinations for </a:t>
            </a:r>
            <a:r>
              <a:rPr lang="en-US" sz="2000" dirty="0" err="1"/>
              <a:t>mort_A</a:t>
            </a:r>
            <a:r>
              <a:rPr lang="en-US" sz="2000" dirty="0"/>
              <a:t> and </a:t>
            </a:r>
            <a:r>
              <a:rPr lang="en-US" sz="2000" dirty="0" err="1"/>
              <a:t>mort_Y</a:t>
            </a:r>
            <a:endParaRPr lang="en-US" sz="2000" dirty="0"/>
          </a:p>
          <a:p>
            <a:r>
              <a:rPr lang="en-US" sz="2000" dirty="0"/>
              <a:t>Offtake: 1 valid parameter set for </a:t>
            </a:r>
            <a:r>
              <a:rPr lang="en-US" sz="2000" dirty="0" err="1"/>
              <a:t>off_y</a:t>
            </a:r>
            <a:r>
              <a:rPr lang="en-US" sz="2000" dirty="0"/>
              <a:t>, </a:t>
            </a:r>
            <a:r>
              <a:rPr lang="en-US" sz="2000" dirty="0" err="1"/>
              <a:t>off_f</a:t>
            </a:r>
            <a:r>
              <a:rPr lang="en-US" sz="2000" dirty="0"/>
              <a:t>, </a:t>
            </a:r>
            <a:r>
              <a:rPr lang="en-US" sz="2000" dirty="0" err="1"/>
              <a:t>off_m</a:t>
            </a:r>
            <a:r>
              <a:rPr lang="en-US" sz="2000" dirty="0"/>
              <a:t>, off_m2.</a:t>
            </a:r>
          </a:p>
          <a:p>
            <a:r>
              <a:rPr lang="en-US" sz="2000" dirty="0"/>
              <a:t>Combine valid offtake and mortality for 41 parameter sets</a:t>
            </a:r>
          </a:p>
          <a:p>
            <a:r>
              <a:rPr lang="en-US" sz="2000" dirty="0"/>
              <a:t>Set birth rate to the mean reported birth rate</a:t>
            </a:r>
          </a:p>
          <a:p>
            <a:r>
              <a:rPr lang="en-US" sz="2000" dirty="0"/>
              <a:t>Set </a:t>
            </a:r>
            <a:r>
              <a:rPr lang="en-US" sz="2000" dirty="0" err="1"/>
              <a:t>min_age_repro</a:t>
            </a:r>
            <a:r>
              <a:rPr lang="en-US" sz="2000" dirty="0"/>
              <a:t> and </a:t>
            </a:r>
            <a:r>
              <a:rPr lang="en-US" sz="2000" dirty="0" err="1"/>
              <a:t>min_age_exchange</a:t>
            </a:r>
            <a:r>
              <a:rPr lang="en-US" sz="2000" dirty="0"/>
              <a:t> to 6m &amp; 9m (based on age categories in the model). </a:t>
            </a:r>
          </a:p>
          <a:p>
            <a:r>
              <a:rPr lang="en-US" sz="2000" dirty="0"/>
              <a:t>Set </a:t>
            </a:r>
            <a:r>
              <a:rPr lang="en-US" sz="2000" dirty="0" err="1"/>
              <a:t>max_age_F</a:t>
            </a:r>
            <a:r>
              <a:rPr lang="en-US" sz="2000" dirty="0"/>
              <a:t> and </a:t>
            </a:r>
            <a:r>
              <a:rPr lang="en-US" sz="2000" dirty="0" err="1"/>
              <a:t>max_age_M</a:t>
            </a:r>
            <a:r>
              <a:rPr lang="en-US" sz="2000" dirty="0"/>
              <a:t> to 9 and 4, as approximate midpoints of original range</a:t>
            </a:r>
          </a:p>
          <a:p>
            <a:endParaRPr lang="en-US" sz="2000" dirty="0"/>
          </a:p>
          <a:p>
            <a:endParaRPr lang="en-US" sz="2000" i="1" dirty="0"/>
          </a:p>
          <a:p>
            <a:endParaRPr lang="en-US" sz="20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FD1319F-C895-003D-243F-265115587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109114"/>
              </p:ext>
            </p:extLst>
          </p:nvPr>
        </p:nvGraphicFramePr>
        <p:xfrm>
          <a:off x="1301107" y="4870222"/>
          <a:ext cx="8855264" cy="147398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83188">
                  <a:extLst>
                    <a:ext uri="{9D8B030D-6E8A-4147-A177-3AD203B41FA5}">
                      <a16:colId xmlns:a16="http://schemas.microsoft.com/office/drawing/2014/main" val="1816685819"/>
                    </a:ext>
                  </a:extLst>
                </a:gridCol>
                <a:gridCol w="787993">
                  <a:extLst>
                    <a:ext uri="{9D8B030D-6E8A-4147-A177-3AD203B41FA5}">
                      <a16:colId xmlns:a16="http://schemas.microsoft.com/office/drawing/2014/main" val="3039515998"/>
                    </a:ext>
                  </a:extLst>
                </a:gridCol>
                <a:gridCol w="982588">
                  <a:extLst>
                    <a:ext uri="{9D8B030D-6E8A-4147-A177-3AD203B41FA5}">
                      <a16:colId xmlns:a16="http://schemas.microsoft.com/office/drawing/2014/main" val="3882620608"/>
                    </a:ext>
                  </a:extLst>
                </a:gridCol>
                <a:gridCol w="960967">
                  <a:extLst>
                    <a:ext uri="{9D8B030D-6E8A-4147-A177-3AD203B41FA5}">
                      <a16:colId xmlns:a16="http://schemas.microsoft.com/office/drawing/2014/main" val="873631129"/>
                    </a:ext>
                  </a:extLst>
                </a:gridCol>
                <a:gridCol w="1156741">
                  <a:extLst>
                    <a:ext uri="{9D8B030D-6E8A-4147-A177-3AD203B41FA5}">
                      <a16:colId xmlns:a16="http://schemas.microsoft.com/office/drawing/2014/main" val="4290621929"/>
                    </a:ext>
                  </a:extLst>
                </a:gridCol>
                <a:gridCol w="1156741">
                  <a:extLst>
                    <a:ext uri="{9D8B030D-6E8A-4147-A177-3AD203B41FA5}">
                      <a16:colId xmlns:a16="http://schemas.microsoft.com/office/drawing/2014/main" val="3344568453"/>
                    </a:ext>
                  </a:extLst>
                </a:gridCol>
                <a:gridCol w="473276">
                  <a:extLst>
                    <a:ext uri="{9D8B030D-6E8A-4147-A177-3AD203B41FA5}">
                      <a16:colId xmlns:a16="http://schemas.microsoft.com/office/drawing/2014/main" val="3037625663"/>
                    </a:ext>
                  </a:extLst>
                </a:gridCol>
                <a:gridCol w="535738">
                  <a:extLst>
                    <a:ext uri="{9D8B030D-6E8A-4147-A177-3AD203B41FA5}">
                      <a16:colId xmlns:a16="http://schemas.microsoft.com/office/drawing/2014/main" val="3999550592"/>
                    </a:ext>
                  </a:extLst>
                </a:gridCol>
                <a:gridCol w="566971">
                  <a:extLst>
                    <a:ext uri="{9D8B030D-6E8A-4147-A177-3AD203B41FA5}">
                      <a16:colId xmlns:a16="http://schemas.microsoft.com/office/drawing/2014/main" val="1527542831"/>
                    </a:ext>
                  </a:extLst>
                </a:gridCol>
                <a:gridCol w="735140">
                  <a:extLst>
                    <a:ext uri="{9D8B030D-6E8A-4147-A177-3AD203B41FA5}">
                      <a16:colId xmlns:a16="http://schemas.microsoft.com/office/drawing/2014/main" val="2489932769"/>
                    </a:ext>
                  </a:extLst>
                </a:gridCol>
                <a:gridCol w="715921">
                  <a:extLst>
                    <a:ext uri="{9D8B030D-6E8A-4147-A177-3AD203B41FA5}">
                      <a16:colId xmlns:a16="http://schemas.microsoft.com/office/drawing/2014/main" val="3340251119"/>
                    </a:ext>
                  </a:extLst>
                </a:gridCol>
              </a:tblGrid>
              <a:tr h="48855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mortality_a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NET_offtake_y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NET_offtake_f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NET_offtake_m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NET_offtake_m2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M_max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Min_off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Min_repro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birth_rate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764387"/>
                  </a:ext>
                </a:extLst>
              </a:tr>
              <a:tr h="328479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0.1691054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0.1264694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0.0287726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0.1651086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0.6631247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0.6010686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0.9365096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3493144"/>
                  </a:ext>
                </a:extLst>
              </a:tr>
              <a:tr h="328479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0.1817255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0.0313126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0.0287726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0.1651086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0.6631247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0.6010686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0.9365096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1626440"/>
                  </a:ext>
                </a:extLst>
              </a:tr>
              <a:tr h="328479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0.213232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0.0642168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0.0287726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0.1651086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0.6631247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0.6010686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0.9365096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2957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101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C8B4DD-A5D2-2E20-FFC0-E6A8F89E832E}"/>
              </a:ext>
            </a:extLst>
          </p:cNvPr>
          <p:cNvSpPr txBox="1"/>
          <p:nvPr/>
        </p:nvSpPr>
        <p:spPr>
          <a:xfrm>
            <a:off x="1005203" y="1918807"/>
            <a:ext cx="4939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Finyr</a:t>
            </a:r>
            <a:r>
              <a:rPr lang="en-US" dirty="0"/>
              <a:t> growth within 1 – 1.15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10y growth between 1.3 – 3.6 which is much higher than reported 7y growth rates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results are consistent with age-sex structure and +/- 15% growth conditions used for RSA &amp; GSA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FAE665-C508-192F-785D-EC6136E08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035221"/>
              </p:ext>
            </p:extLst>
          </p:nvPr>
        </p:nvGraphicFramePr>
        <p:xfrm>
          <a:off x="1005203" y="3944123"/>
          <a:ext cx="4216228" cy="175432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54057">
                  <a:extLst>
                    <a:ext uri="{9D8B030D-6E8A-4147-A177-3AD203B41FA5}">
                      <a16:colId xmlns:a16="http://schemas.microsoft.com/office/drawing/2014/main" val="1630426001"/>
                    </a:ext>
                  </a:extLst>
                </a:gridCol>
                <a:gridCol w="1054057">
                  <a:extLst>
                    <a:ext uri="{9D8B030D-6E8A-4147-A177-3AD203B41FA5}">
                      <a16:colId xmlns:a16="http://schemas.microsoft.com/office/drawing/2014/main" val="539814082"/>
                    </a:ext>
                  </a:extLst>
                </a:gridCol>
                <a:gridCol w="1054057">
                  <a:extLst>
                    <a:ext uri="{9D8B030D-6E8A-4147-A177-3AD203B41FA5}">
                      <a16:colId xmlns:a16="http://schemas.microsoft.com/office/drawing/2014/main" val="2299359278"/>
                    </a:ext>
                  </a:extLst>
                </a:gridCol>
                <a:gridCol w="1054057">
                  <a:extLst>
                    <a:ext uri="{9D8B030D-6E8A-4147-A177-3AD203B41FA5}">
                      <a16:colId xmlns:a16="http://schemas.microsoft.com/office/drawing/2014/main" val="1993209124"/>
                    </a:ext>
                  </a:extLst>
                </a:gridCol>
              </a:tblGrid>
              <a:tr h="250618">
                <a:tc>
                  <a:txBody>
                    <a:bodyPr/>
                    <a:lstStyle/>
                    <a:p>
                      <a:pPr algn="r" fontAlgn="b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pop_growth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tenyr_growth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finyr_growth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4910008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Min.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452632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1st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3276579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Median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473335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698375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3rd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941250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Max.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073806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8E04FEC-2C4D-82D9-1EE0-1A1DA61A7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575" y="807044"/>
            <a:ext cx="3617332" cy="5095535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508D75A-0DBF-748E-1545-99011D6EB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045854"/>
              </p:ext>
            </p:extLst>
          </p:nvPr>
        </p:nvGraphicFramePr>
        <p:xfrm>
          <a:off x="5938866" y="3740923"/>
          <a:ext cx="1651000" cy="182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95786436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374992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par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meanProp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2109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:-----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---------: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18057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pfAdu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0.4812468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79898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pfSub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0.098537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69161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pfKid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0.1160342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7715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pmAdu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0.1058999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69787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pmSub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0.082248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35081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pmKid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0.1160342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17279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pF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0.695818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880425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95C0629D-EC60-16D0-93E2-207478238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Lesnoff-Validation_Output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13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84495" cy="1325563"/>
          </a:xfrm>
        </p:spPr>
        <p:txBody>
          <a:bodyPr/>
          <a:lstStyle/>
          <a:p>
            <a:r>
              <a:rPr lang="en-US" dirty="0"/>
              <a:t>Valid Parameter Sets (2)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F59174-83F9-3FDE-3C70-35D1AB25B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90568"/>
              </p:ext>
            </p:extLst>
          </p:nvPr>
        </p:nvGraphicFramePr>
        <p:xfrm>
          <a:off x="5274130" y="1460864"/>
          <a:ext cx="1751024" cy="1968136"/>
        </p:xfrm>
        <a:graphic>
          <a:graphicData uri="http://schemas.openxmlformats.org/drawingml/2006/table">
            <a:tbl>
              <a:tblPr/>
              <a:tblGrid>
                <a:gridCol w="735503">
                  <a:extLst>
                    <a:ext uri="{9D8B030D-6E8A-4147-A177-3AD203B41FA5}">
                      <a16:colId xmlns:a16="http://schemas.microsoft.com/office/drawing/2014/main" val="2898175118"/>
                    </a:ext>
                  </a:extLst>
                </a:gridCol>
                <a:gridCol w="1015521">
                  <a:extLst>
                    <a:ext uri="{9D8B030D-6E8A-4147-A177-3AD203B41FA5}">
                      <a16:colId xmlns:a16="http://schemas.microsoft.com/office/drawing/2014/main" val="2154026550"/>
                    </a:ext>
                  </a:extLst>
                </a:gridCol>
              </a:tblGrid>
              <a:tr h="2460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Model Est. 2y Growth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538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twoyr_growth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144926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Min.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662833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1st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873034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8234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255652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3rd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30436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Max.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69577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9AD7D-1F1F-5087-4D8E-56F67DD31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369071"/>
              </p:ext>
            </p:extLst>
          </p:nvPr>
        </p:nvGraphicFramePr>
        <p:xfrm>
          <a:off x="556588" y="1690688"/>
          <a:ext cx="4374641" cy="3716845"/>
        </p:xfrm>
        <a:graphic>
          <a:graphicData uri="http://schemas.openxmlformats.org/drawingml/2006/table">
            <a:tbl>
              <a:tblPr/>
              <a:tblGrid>
                <a:gridCol w="1179561">
                  <a:extLst>
                    <a:ext uri="{9D8B030D-6E8A-4147-A177-3AD203B41FA5}">
                      <a16:colId xmlns:a16="http://schemas.microsoft.com/office/drawing/2014/main" val="3494416912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3306072616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63838729"/>
                    </a:ext>
                  </a:extLst>
                </a:gridCol>
                <a:gridCol w="1954108">
                  <a:extLst>
                    <a:ext uri="{9D8B030D-6E8A-4147-A177-3AD203B41FA5}">
                      <a16:colId xmlns:a16="http://schemas.microsoft.com/office/drawing/2014/main" val="4245912182"/>
                    </a:ext>
                  </a:extLst>
                </a:gridCol>
              </a:tblGrid>
              <a:tr h="28491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1. Evolution of the estimated multiplication rate R from July 1985 to June 1996 (rates were estimated for Dataset 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3032"/>
                  </a:ext>
                </a:extLst>
              </a:tr>
              <a:tr h="8402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Period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 GROWTH </a:t>
                      </a:r>
                      <a:b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(p*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+ 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65021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85–June 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52883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86–June 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2159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87–June 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5374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88–June 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1.0386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50575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89–June 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5218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90–June 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1.1485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7627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91–June 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103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92–June 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3092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93–June 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572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94–June 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272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4180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7821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08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1179B3E-ADE5-CF0C-9226-EAB5C827FFB2}"/>
              </a:ext>
            </a:extLst>
          </p:cNvPr>
          <p:cNvSpPr txBox="1"/>
          <p:nvPr/>
        </p:nvSpPr>
        <p:spPr>
          <a:xfrm>
            <a:off x="5274130" y="3549110"/>
            <a:ext cx="6663534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Lesnoff</a:t>
            </a:r>
            <a:r>
              <a:rPr lang="en-US" dirty="0"/>
              <a:t> paper reports multiplication rate over 2y intervals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0.92 – 1.17 (Total Growth),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0.86-1.236 (M &amp; F growth),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1.05.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outputs (excluding fadeout) indicate 2y growth (final year)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1.05 – 1.29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1.168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1.166 (total population)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32B499-859E-B1D2-086C-BB31A99B7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055" y="1287847"/>
            <a:ext cx="4161318" cy="2261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5704C2-3057-7997-D951-3DC08F224F12}"/>
              </a:ext>
            </a:extLst>
          </p:cNvPr>
          <p:cNvSpPr txBox="1"/>
          <p:nvPr/>
        </p:nvSpPr>
        <p:spPr>
          <a:xfrm>
            <a:off x="361620" y="5603911"/>
            <a:ext cx="4569609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23/41 parameters are within the reported range for 2y multiplication rate</a:t>
            </a:r>
          </a:p>
        </p:txBody>
      </p:sp>
    </p:spTree>
    <p:extLst>
      <p:ext uri="{BB962C8B-B14F-4D97-AF65-F5344CB8AC3E}">
        <p14:creationId xmlns:p14="http://schemas.microsoft.com/office/powerpoint/2010/main" val="1314519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263D-226A-CC4B-601D-0A0F389B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</a:t>
            </a:r>
            <a:r>
              <a:rPr lang="en-US" dirty="0" err="1"/>
              <a:t>Lesnoff</a:t>
            </a:r>
            <a:r>
              <a:rPr lang="en-US" dirty="0"/>
              <a:t> vs RSA range: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468C01-5F3A-0B38-5879-C58EEBA9C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23" y="1845856"/>
            <a:ext cx="11147420" cy="454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59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4BDA-739F-2349-8A9D-378F3062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D1DB51-F13A-ED44-4DCD-0ADC02F5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57" y="365125"/>
            <a:ext cx="7772400" cy="42690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54B3CA-5F77-94C1-B051-9D6BD5974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807" y="4905375"/>
            <a:ext cx="60071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7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6C8C-9B03-B079-831E-412CA834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89EBB4-BE9F-FA8F-8E1D-2DE420FA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77926"/>
            <a:ext cx="7772400" cy="390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3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OC– Raw 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C70E79-9D9D-0D57-6B89-C8D6E0EE8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73824"/>
              </p:ext>
            </p:extLst>
          </p:nvPr>
        </p:nvGraphicFramePr>
        <p:xfrm>
          <a:off x="710818" y="1404482"/>
          <a:ext cx="5471836" cy="5248720"/>
        </p:xfrm>
        <a:graphic>
          <a:graphicData uri="http://schemas.openxmlformats.org/drawingml/2006/table">
            <a:tbl>
              <a:tblPr/>
              <a:tblGrid>
                <a:gridCol w="990811">
                  <a:extLst>
                    <a:ext uri="{9D8B030D-6E8A-4147-A177-3AD203B41FA5}">
                      <a16:colId xmlns:a16="http://schemas.microsoft.com/office/drawing/2014/main" val="270454629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187934144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62585635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522359282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9110774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48323141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255308778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588082640"/>
                    </a:ext>
                  </a:extLst>
                </a:gridCol>
                <a:gridCol w="588094">
                  <a:extLst>
                    <a:ext uri="{9D8B030D-6E8A-4147-A177-3AD203B41FA5}">
                      <a16:colId xmlns:a16="http://schemas.microsoft.com/office/drawing/2014/main" val="2006423204"/>
                    </a:ext>
                  </a:extLst>
                </a:gridCol>
              </a:tblGrid>
              <a:tr h="123854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Table 3. Mortality, slaughtering and flow rates for the period July 1985–June 1992 and for each climatic seasona</a:t>
                      </a:r>
                      <a:endParaRPr lang="en-GB" sz="900" b="0" i="0" u="sng" strike="noStrike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834087"/>
                  </a:ext>
                </a:extLst>
              </a:tr>
              <a:tr h="234900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Rain, rainy season; Dry1, cold dry season; Dry2, hot dry season. Rates were estimated for Dataset 1 and referred to 2-week phases (all values in the table have to be multiplied by 10−2).</a:t>
                      </a: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70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75452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&lt;1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&lt;6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3543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6472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4269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68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8308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183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722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6497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71919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86880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9194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97085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&gt;1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&gt;6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36546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90320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6118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4108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7939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1.67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4.07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2194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3787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0057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09282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6.99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057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3A8E95-A1A5-4980-DA3A-CE9DF11D7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01699"/>
              </p:ext>
            </p:extLst>
          </p:nvPr>
        </p:nvGraphicFramePr>
        <p:xfrm>
          <a:off x="6586780" y="1061993"/>
          <a:ext cx="4894403" cy="5642885"/>
        </p:xfrm>
        <a:graphic>
          <a:graphicData uri="http://schemas.openxmlformats.org/drawingml/2006/table">
            <a:tbl>
              <a:tblPr/>
              <a:tblGrid>
                <a:gridCol w="886253">
                  <a:extLst>
                    <a:ext uri="{9D8B030D-6E8A-4147-A177-3AD203B41FA5}">
                      <a16:colId xmlns:a16="http://schemas.microsoft.com/office/drawing/2014/main" val="3479959394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2193216680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270192187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1004520066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472874675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752071976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1914480071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860578561"/>
                    </a:ext>
                  </a:extLst>
                </a:gridCol>
                <a:gridCol w="526035">
                  <a:extLst>
                    <a:ext uri="{9D8B030D-6E8A-4147-A177-3AD203B41FA5}">
                      <a16:colId xmlns:a16="http://schemas.microsoft.com/office/drawing/2014/main" val="1871557084"/>
                    </a:ext>
                  </a:extLst>
                </a:gridCol>
              </a:tblGrid>
              <a:tr h="17468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Demographic rates for cycles 1985–91</a:t>
                      </a: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510736"/>
                  </a:ext>
                </a:extLst>
              </a:tr>
              <a:tr h="479847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Each annual cycle was defined from July of the year considered to June of the next year. Fertility and prolificacy rates were calculated for females older than 9 months. Rates were estimated for Dataset 1 and referred to 2-week phases (all values in the table have to be multiplied by 10−2).</a:t>
                      </a: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68470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Year-Cycle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282297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1990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1991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57345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Fertility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3.52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3.31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3.66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3.61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3.59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444755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Prolificacy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108.1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102.9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103.8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103.6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139873"/>
                  </a:ext>
                </a:extLst>
              </a:tr>
              <a:tr h="40960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Weighted residuals for newborns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7.4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−4.4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−10.2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−3.1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−0.5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−3.2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−2.3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−2.2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8923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 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380.512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340.599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311.4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359.145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381.372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373.996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369.77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360.186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5665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47094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1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847702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958199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647163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738362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Loaning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205350"/>
                  </a:ext>
                </a:extLst>
              </a:tr>
              <a:tr h="67793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286063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641446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1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52446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692637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00669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2.04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2.81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4784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Loaning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35533"/>
                  </a:ext>
                </a:extLst>
              </a:tr>
              <a:tr h="67793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3.39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18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76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LHS model parameter ranges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1ED3FA-B4E7-2C9E-0AA4-B62050E8D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68047"/>
              </p:ext>
            </p:extLst>
          </p:nvPr>
        </p:nvGraphicFramePr>
        <p:xfrm>
          <a:off x="1013867" y="2653707"/>
          <a:ext cx="5672969" cy="3839168"/>
        </p:xfrm>
        <a:graphic>
          <a:graphicData uri="http://schemas.openxmlformats.org/drawingml/2006/table">
            <a:tbl>
              <a:tblPr/>
              <a:tblGrid>
                <a:gridCol w="1090836">
                  <a:extLst>
                    <a:ext uri="{9D8B030D-6E8A-4147-A177-3AD203B41FA5}">
                      <a16:colId xmlns:a16="http://schemas.microsoft.com/office/drawing/2014/main" val="1858735894"/>
                    </a:ext>
                  </a:extLst>
                </a:gridCol>
                <a:gridCol w="872460">
                  <a:extLst>
                    <a:ext uri="{9D8B030D-6E8A-4147-A177-3AD203B41FA5}">
                      <a16:colId xmlns:a16="http://schemas.microsoft.com/office/drawing/2014/main" val="3705066505"/>
                    </a:ext>
                  </a:extLst>
                </a:gridCol>
                <a:gridCol w="896463">
                  <a:extLst>
                    <a:ext uri="{9D8B030D-6E8A-4147-A177-3AD203B41FA5}">
                      <a16:colId xmlns:a16="http://schemas.microsoft.com/office/drawing/2014/main" val="1581913082"/>
                    </a:ext>
                  </a:extLst>
                </a:gridCol>
                <a:gridCol w="2813210">
                  <a:extLst>
                    <a:ext uri="{9D8B030D-6E8A-4147-A177-3AD203B41FA5}">
                      <a16:colId xmlns:a16="http://schemas.microsoft.com/office/drawing/2014/main" val="952298544"/>
                    </a:ext>
                  </a:extLst>
                </a:gridCol>
              </a:tblGrid>
              <a:tr h="13717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YEARLY MIN-MAX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419867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lesnoff.yr.min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lesnoff.yr.max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481297"/>
                  </a:ext>
                </a:extLst>
              </a:tr>
              <a:tr h="500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-0.1473284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0.42866702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27296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0.51697601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0.89637985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867308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0.51697601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0.89637985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300906"/>
                  </a:ext>
                </a:extLst>
              </a:tr>
              <a:tr h="24201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-0.0236652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0.42866702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 - max of F&lt;12m, F&gt;12m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073226"/>
                  </a:ext>
                </a:extLst>
              </a:tr>
              <a:tr h="24088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0.1267669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0.23197664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801632"/>
                  </a:ext>
                </a:extLst>
              </a:tr>
              <a:tr h="2367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0.02821019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0.14707674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31585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286506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0.80964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0.9915672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541597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97310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9899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391980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37487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780682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0563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7DA2D1-B3B7-7539-721F-ECB4D915F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090813"/>
              </p:ext>
            </p:extLst>
          </p:nvPr>
        </p:nvGraphicFramePr>
        <p:xfrm>
          <a:off x="7603786" y="1367464"/>
          <a:ext cx="4486302" cy="5118475"/>
        </p:xfrm>
        <a:graphic>
          <a:graphicData uri="http://schemas.openxmlformats.org/drawingml/2006/table">
            <a:tbl>
              <a:tblPr/>
              <a:tblGrid>
                <a:gridCol w="1617785">
                  <a:extLst>
                    <a:ext uri="{9D8B030D-6E8A-4147-A177-3AD203B41FA5}">
                      <a16:colId xmlns:a16="http://schemas.microsoft.com/office/drawing/2014/main" val="233242776"/>
                    </a:ext>
                  </a:extLst>
                </a:gridCol>
                <a:gridCol w="867877">
                  <a:extLst>
                    <a:ext uri="{9D8B030D-6E8A-4147-A177-3AD203B41FA5}">
                      <a16:colId xmlns:a16="http://schemas.microsoft.com/office/drawing/2014/main" val="2302165333"/>
                    </a:ext>
                  </a:extLst>
                </a:gridCol>
                <a:gridCol w="709381">
                  <a:extLst>
                    <a:ext uri="{9D8B030D-6E8A-4147-A177-3AD203B41FA5}">
                      <a16:colId xmlns:a16="http://schemas.microsoft.com/office/drawing/2014/main" val="1477887603"/>
                    </a:ext>
                  </a:extLst>
                </a:gridCol>
                <a:gridCol w="1291259">
                  <a:extLst>
                    <a:ext uri="{9D8B030D-6E8A-4147-A177-3AD203B41FA5}">
                      <a16:colId xmlns:a16="http://schemas.microsoft.com/office/drawing/2014/main" val="3323028445"/>
                    </a:ext>
                  </a:extLst>
                </a:gridCol>
              </a:tblGrid>
              <a:tr h="1965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FRTNTLY MIN-MAX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178047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lesnoff.ft.min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84070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260557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986069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3856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F&gt;12m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779363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250325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867742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493460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84918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552898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211470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561230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374752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595255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70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2980A33-39BA-F7CF-72CB-081D4736F7AC}"/>
              </a:ext>
            </a:extLst>
          </p:cNvPr>
          <p:cNvSpPr txBox="1"/>
          <p:nvPr/>
        </p:nvSpPr>
        <p:spPr>
          <a:xfrm>
            <a:off x="978200" y="1066130"/>
            <a:ext cx="5744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minimum and maximum for each parameter required in the model:</a:t>
            </a:r>
          </a:p>
          <a:p>
            <a:r>
              <a:rPr lang="en-US" dirty="0"/>
              <a:t>- Based on minimum and maximum of all possible values </a:t>
            </a:r>
            <a:r>
              <a:rPr lang="en-US" dirty="0" err="1"/>
              <a:t>ofr</a:t>
            </a:r>
            <a:r>
              <a:rPr lang="en-US" dirty="0"/>
              <a:t> each parameter e.g.</a:t>
            </a:r>
          </a:p>
          <a:p>
            <a:r>
              <a:rPr lang="en-US" dirty="0"/>
              <a:t>	- </a:t>
            </a:r>
            <a:r>
              <a:rPr lang="en-US" dirty="0" err="1"/>
              <a:t>NET_offtake_y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3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OC– Compare ranges to RSA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95ED2DD-993C-DBA2-2339-6EB79D530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80" y="1264552"/>
            <a:ext cx="6276942" cy="52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5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6DE6E6-5FDE-1833-0D5A-D6910DCF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D23268-6699-C1E4-B6FA-443D694C5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years</a:t>
            </a:r>
          </a:p>
          <a:p>
            <a:r>
              <a:rPr lang="en-US" dirty="0"/>
              <a:t>1000 parameter combinations (time efficiency)</a:t>
            </a:r>
          </a:p>
          <a:p>
            <a:r>
              <a:rPr lang="en-US" dirty="0"/>
              <a:t>Sample of 10 used to explore complete population dynamics</a:t>
            </a:r>
          </a:p>
          <a:p>
            <a:r>
              <a:rPr lang="en-US" dirty="0"/>
              <a:t>Full 1000 sets used for population growth and age-sex summary statistics</a:t>
            </a:r>
          </a:p>
          <a:p>
            <a:r>
              <a:rPr lang="en-US" dirty="0"/>
              <a:t>Parameter outputs (age-sex &amp; population growth) verified against: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Original model conditions</a:t>
            </a:r>
          </a:p>
          <a:p>
            <a:pPr lvl="1"/>
            <a:r>
              <a:rPr lang="en-US" dirty="0"/>
              <a:t>(ii) </a:t>
            </a:r>
            <a:r>
              <a:rPr lang="en-US" dirty="0" err="1"/>
              <a:t>Lesnoff</a:t>
            </a:r>
            <a:r>
              <a:rPr lang="en-US" dirty="0"/>
              <a:t> reported annual growth rates</a:t>
            </a:r>
          </a:p>
        </p:txBody>
      </p:sp>
    </p:spTree>
    <p:extLst>
      <p:ext uri="{BB962C8B-B14F-4D97-AF65-F5344CB8AC3E}">
        <p14:creationId xmlns:p14="http://schemas.microsoft.com/office/powerpoint/2010/main" val="116822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Growth &amp; Age-Sex Dynamics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04B0B-CD03-106A-27A7-11CBE394DDB3}"/>
              </a:ext>
            </a:extLst>
          </p:cNvPr>
          <p:cNvSpPr txBox="1"/>
          <p:nvPr/>
        </p:nvSpPr>
        <p:spPr>
          <a:xfrm>
            <a:off x="6096000" y="6048907"/>
            <a:ext cx="444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Age-Sex structure equilibrates within first year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EEBB-8AB1-277D-F087-1A23E0239004}"/>
              </a:ext>
            </a:extLst>
          </p:cNvPr>
          <p:cNvSpPr txBox="1"/>
          <p:nvPr/>
        </p:nvSpPr>
        <p:spPr>
          <a:xfrm>
            <a:off x="990599" y="6048907"/>
            <a:ext cx="44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Monotonic function (always increasing)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6D619-D308-53A6-FE83-0E29F8E4F685}"/>
              </a:ext>
            </a:extLst>
          </p:cNvPr>
          <p:cNvSpPr txBox="1"/>
          <p:nvPr/>
        </p:nvSpPr>
        <p:spPr>
          <a:xfrm>
            <a:off x="990600" y="1594860"/>
            <a:ext cx="205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parameter sets sampled from 1000 sets (LHS)</a:t>
            </a:r>
          </a:p>
        </p:txBody>
      </p:sp>
      <p:pic>
        <p:nvPicPr>
          <p:cNvPr id="13" name="Picture 12" descr="A graph of a goat&#10;&#10;Description automatically generated with medium confidence">
            <a:extLst>
              <a:ext uri="{FF2B5EF4-FFF2-40B4-BE49-F238E27FC236}">
                <a16:creationId xmlns:a16="http://schemas.microsoft.com/office/drawing/2014/main" id="{41CB4D1F-26F0-9D6F-8B14-3C1B7E6C3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6004"/>
            <a:ext cx="3567682" cy="178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45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Growth &amp; Age-Sex Summary stats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902D6E-7EBA-34D9-2107-D2C34705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5453"/>
            <a:ext cx="6098582" cy="3106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707050-B1BE-CE6A-EEB1-F57618110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576" y="1432291"/>
            <a:ext cx="4883782" cy="2277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2013E1-81D6-BBEC-64A9-7A7CA8E9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357" y="3942862"/>
            <a:ext cx="4769791" cy="2659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AF1E2E-0014-930D-EA34-5039F0170A72}"/>
              </a:ext>
            </a:extLst>
          </p:cNvPr>
          <p:cNvSpPr txBox="1"/>
          <p:nvPr/>
        </p:nvSpPr>
        <p:spPr>
          <a:xfrm>
            <a:off x="1143000" y="1432291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Growth rates: final year, </a:t>
            </a:r>
            <a:r>
              <a:rPr lang="en-US" dirty="0" err="1"/>
              <a:t>midyr</a:t>
            </a:r>
            <a:r>
              <a:rPr lang="en-US" dirty="0"/>
              <a:t> (10yr), and total (20y)</a:t>
            </a:r>
          </a:p>
          <a:p>
            <a:r>
              <a:rPr lang="en-US" dirty="0"/>
              <a:t>Distribution of final year growth</a:t>
            </a:r>
          </a:p>
          <a:p>
            <a:r>
              <a:rPr lang="en-US" dirty="0"/>
              <a:t>Stable age-sex structure </a:t>
            </a:r>
          </a:p>
          <a:p>
            <a:r>
              <a:rPr lang="en-US" dirty="0"/>
              <a:t>	- approx. 50% </a:t>
            </a:r>
            <a:r>
              <a:rPr lang="en-US" dirty="0" err="1"/>
              <a:t>Adu_F</a:t>
            </a:r>
            <a:r>
              <a:rPr lang="en-US" dirty="0"/>
              <a:t>, approx. 10% </a:t>
            </a:r>
            <a:r>
              <a:rPr lang="en-US" dirty="0" err="1"/>
              <a:t>Adu_M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6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70B1C9-08D9-66A4-09AE-05DFDBDD0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7771" cy="35954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 any </a:t>
            </a:r>
            <a:r>
              <a:rPr lang="en-US" dirty="0" err="1"/>
              <a:t>Lesnoff</a:t>
            </a:r>
            <a:r>
              <a:rPr lang="en-US" dirty="0"/>
              <a:t> parameter sets meet the growth and age-sex structure criteria used for RSA &amp; GSA analysis?</a:t>
            </a:r>
          </a:p>
          <a:p>
            <a:r>
              <a:rPr lang="en-US" dirty="0"/>
              <a:t>Growth criteria: +/-15% for 10y period</a:t>
            </a:r>
          </a:p>
          <a:p>
            <a:r>
              <a:rPr lang="en-US" dirty="0"/>
              <a:t>Age-Sex Structure&gt;&gt;&gt;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Results, tally &gt;&gt;&gt;</a:t>
            </a:r>
          </a:p>
          <a:p>
            <a:pPr lvl="1"/>
            <a:r>
              <a:rPr lang="en-US" dirty="0"/>
              <a:t>35/1000 parameter sets are “valid”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B47852-50A4-94D8-3C16-2122C13D3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42459"/>
              </p:ext>
            </p:extLst>
          </p:nvPr>
        </p:nvGraphicFramePr>
        <p:xfrm>
          <a:off x="7353237" y="1043441"/>
          <a:ext cx="4000564" cy="3388360"/>
        </p:xfrm>
        <a:graphic>
          <a:graphicData uri="http://schemas.openxmlformats.org/drawingml/2006/table">
            <a:tbl>
              <a:tblPr/>
              <a:tblGrid>
                <a:gridCol w="2000282">
                  <a:extLst>
                    <a:ext uri="{9D8B030D-6E8A-4147-A177-3AD203B41FA5}">
                      <a16:colId xmlns:a16="http://schemas.microsoft.com/office/drawing/2014/main" val="682512536"/>
                    </a:ext>
                  </a:extLst>
                </a:gridCol>
                <a:gridCol w="2000282">
                  <a:extLst>
                    <a:ext uri="{9D8B030D-6E8A-4147-A177-3AD203B41FA5}">
                      <a16:colId xmlns:a16="http://schemas.microsoft.com/office/drawing/2014/main" val="405294771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Conditions for output population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66925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Population growth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+/- 15%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92091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% 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0.5-0.8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32497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kid_m_prop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5-16%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27808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kid_f_prop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5-19%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44471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4-15%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39969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6-19%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07508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adu_m_prop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1-15%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739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adu_f_prop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21-62%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790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1A3AFE-533D-EB1C-E3B9-22E159DC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39411"/>
              </p:ext>
            </p:extLst>
          </p:nvPr>
        </p:nvGraphicFramePr>
        <p:xfrm>
          <a:off x="7353237" y="4856859"/>
          <a:ext cx="4000563" cy="1636016"/>
        </p:xfrm>
        <a:graphic>
          <a:graphicData uri="http://schemas.openxmlformats.org/drawingml/2006/table">
            <a:tbl>
              <a:tblPr/>
              <a:tblGrid>
                <a:gridCol w="1333521">
                  <a:extLst>
                    <a:ext uri="{9D8B030D-6E8A-4147-A177-3AD203B41FA5}">
                      <a16:colId xmlns:a16="http://schemas.microsoft.com/office/drawing/2014/main" val="328255096"/>
                    </a:ext>
                  </a:extLst>
                </a:gridCol>
                <a:gridCol w="1333521">
                  <a:extLst>
                    <a:ext uri="{9D8B030D-6E8A-4147-A177-3AD203B41FA5}">
                      <a16:colId xmlns:a16="http://schemas.microsoft.com/office/drawing/2014/main" val="2822070256"/>
                    </a:ext>
                  </a:extLst>
                </a:gridCol>
                <a:gridCol w="1333521">
                  <a:extLst>
                    <a:ext uri="{9D8B030D-6E8A-4147-A177-3AD203B41FA5}">
                      <a16:colId xmlns:a16="http://schemas.microsoft.com/office/drawing/2014/main" val="1447154116"/>
                    </a:ext>
                  </a:extLst>
                </a:gridCol>
              </a:tblGrid>
              <a:tr h="4090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midyr_15age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midyr_05age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48863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458279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418600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44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29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28058</TotalTime>
  <Words>4399</Words>
  <Application>Microsoft Macintosh PowerPoint</Application>
  <PresentationFormat>Widescreen</PresentationFormat>
  <Paragraphs>1373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Flock Dynamics:  Applied Examples – Data validation</vt:lpstr>
      <vt:lpstr>PowerPoint Presentation</vt:lpstr>
      <vt:lpstr>PowerPoint Presentation</vt:lpstr>
      <vt:lpstr>PowerPoint Presentation</vt:lpstr>
      <vt:lpstr>PowerPoint Presentation</vt:lpstr>
      <vt:lpstr>Model</vt:lpstr>
      <vt:lpstr>Population Growth &amp; Age-Sex Dynamics</vt:lpstr>
      <vt:lpstr>Population Growth &amp; Age-Sex Summary stats</vt:lpstr>
      <vt:lpstr>“Valid” Parameter Sets (1)</vt:lpstr>
      <vt:lpstr>Valid Parameter Sets (1)</vt:lpstr>
      <vt:lpstr>“Valid” Parameter Sets (2)</vt:lpstr>
      <vt:lpstr>“Valid” Parameter Sets (2)</vt:lpstr>
      <vt:lpstr>Valid Parameter Sets (2)</vt:lpstr>
      <vt:lpstr>Check Parameter Rates</vt:lpstr>
      <vt:lpstr>PowerPoint Presentation</vt:lpstr>
      <vt:lpstr>PowerPoint Presentation</vt:lpstr>
      <vt:lpstr>Lesnoff 1999 – Parameter Targets and Input</vt:lpstr>
      <vt:lpstr>Lesnoff 1999 – Mortality Rate</vt:lpstr>
      <vt:lpstr>Mortality Rate - Output</vt:lpstr>
      <vt:lpstr>Lesnoff 1999 – Offtake Rate</vt:lpstr>
      <vt:lpstr>Offtake Rate - Output</vt:lpstr>
      <vt:lpstr>Offtake Rate – Output </vt:lpstr>
      <vt:lpstr>Lesnoff – Parameter Validation Test</vt:lpstr>
      <vt:lpstr>Lesnoff-Validation_Output</vt:lpstr>
      <vt:lpstr>Valid Parameter Sets (2)</vt:lpstr>
      <vt:lpstr>Valid Lesnoff vs RSA range: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 Profiles</dc:title>
  <dc:creator>Savagar, Bethan Alice</dc:creator>
  <cp:lastModifiedBy>Savagar, Bethan Alice</cp:lastModifiedBy>
  <cp:revision>4</cp:revision>
  <dcterms:created xsi:type="dcterms:W3CDTF">2023-10-09T08:28:11Z</dcterms:created>
  <dcterms:modified xsi:type="dcterms:W3CDTF">2023-12-06T18:08:36Z</dcterms:modified>
</cp:coreProperties>
</file>