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E2D4-2B96-8257-920E-D1DC323CB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829C-6EB0-9E01-1546-39D51291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9F06-1BEE-D508-BD35-252E11C3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040F-C73F-4BA1-D2FE-E457D646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3816-ED69-F9D8-B447-74541E13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D29-C62D-77C8-B33D-1822005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5647D-7255-F803-60CF-E61EC7E3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D7AA-DC6A-D884-16B1-064AE748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FB5E-965C-B062-F44C-B6DB524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ACFE-FBA9-3C68-1801-58740CD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76E8-EDB5-0583-DF7A-E64842BBD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C1329-4302-B0E4-B9DC-A7E55405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DE56-3B72-185F-DDAE-F92EE59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00FF-B759-E61F-B8AB-DD70CD0A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DB8B-2380-7410-6C0B-04AAEF21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D6D2-7C7A-6114-5D96-B22B30C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0178-1401-10A7-07DD-7DA11359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91BB-41F0-4A79-F05C-9C96FFE1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0041-0F22-B511-8705-62D55DCD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C9D-4B12-CB4E-68C3-F858691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F43E-37F9-9983-2DD6-1BA47F2F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F4253-69FE-5AB8-65E2-A594AC53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EB91-C41C-3CEC-5C06-174A00D9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2428-C963-BB9B-C5B2-EF223549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40FB-4B5E-2A9D-B081-E28F685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4AE7-8345-C62F-B4DD-24235678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D803-EB91-1474-57E1-743A9D892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63002-2E4D-DA15-494F-3E06E66C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C3C1-3394-E27C-C04E-1A7E3E8D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7505-46D0-E457-6628-A6DF758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4922-5CA8-05AD-4604-D5D48B50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562A-9684-19DE-52CC-BCB783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5434-B6B7-373B-D562-D51DA5E1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1198-217A-FEF2-91D9-98BBFC38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4D9EB-64E3-782A-9A19-527390061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5E294-16BF-83A7-365D-E1A17F04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EFD75-9783-9805-9028-B21187C1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1B574-5A96-BF26-0E58-180F99A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C2FB9-A4C4-AC5F-F8A4-B1AB363D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98A-99E5-97BC-E38C-E33332D7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0576-E78C-3BA3-FF90-3F6DC78D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BD23-598F-1C61-E425-FF48333E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F7980-62A2-B4AB-5FEE-42A4A614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D198-0359-8D3A-A29C-8C5E18E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E4FA4-989F-2D15-6F35-2644AE9D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BE0B-B63B-55C3-12F2-89D4B544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870-9C72-C4CC-CF40-625E6D7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4AA-8B70-B522-6ECA-2EA1C4DD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AD1DB-A131-D06C-58BF-59BAC266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1996-5491-927A-5725-2855B90B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FEA0-5676-AF83-3FB3-AB7F343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D67BB-D801-69F5-D38F-0CA8BC28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9A35-ABAF-91BC-6A29-73A61ABD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5FBE6-6E10-E167-59F4-E4072E40B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18F0E-8B60-E7FE-2C1B-2B780596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CE14-3CDC-51E7-3291-48061A90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7763E-5809-64EB-B2CC-BBAB6198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607C-50BC-D7F3-F73C-F012C13C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AFF3-E043-60EF-1BA8-121C633B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1E5B-A407-53FF-AC92-D1CE9E53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8776-42DC-25EC-3DB3-18214C47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8614-D879-4C04-7B13-0C68A0E3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6D55-71D2-44EB-C7C5-6449D1B4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AD7-8844-25B3-9A34-62ABD49D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Seasonal Births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47DA-EB18-C470-DC63-DE1B479EB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0850-BEA1-AE42-58B2-9E93491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crude test of the model :seasonal vs non seasonal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C72D-B992-AC43-20F1-516395DC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= seasonal</a:t>
            </a:r>
          </a:p>
          <a:p>
            <a:pPr lvl="1"/>
            <a:r>
              <a:rPr lang="en-US" dirty="0"/>
              <a:t>70% all births occur in first 4 weeks of the year </a:t>
            </a:r>
          </a:p>
          <a:p>
            <a:pPr lvl="1"/>
            <a:r>
              <a:rPr lang="en-US" dirty="0"/>
              <a:t>30% in the remaining 48 weeks</a:t>
            </a:r>
          </a:p>
          <a:p>
            <a:r>
              <a:rPr lang="en-US" dirty="0"/>
              <a:t>B = non-seasonal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Starting pop of 1000</a:t>
            </a:r>
          </a:p>
          <a:p>
            <a:pPr lvl="1"/>
            <a:r>
              <a:rPr lang="en-US" dirty="0"/>
              <a:t>ONLY births (no offtake) </a:t>
            </a:r>
          </a:p>
          <a:p>
            <a:pPr lvl="1"/>
            <a:r>
              <a:rPr lang="en-US" dirty="0"/>
              <a:t>10 year simulation period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A7201-D949-2DB7-F6B1-FF0A6A40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0459"/>
            <a:ext cx="5924483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FFF8-2A7E-615D-6D35-44737ED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8956" cy="1357658"/>
          </a:xfrm>
        </p:spPr>
        <p:txBody>
          <a:bodyPr/>
          <a:lstStyle/>
          <a:p>
            <a:r>
              <a:rPr lang="en-US" dirty="0" err="1"/>
              <a:t>Otte</a:t>
            </a:r>
            <a:r>
              <a:rPr lang="en-US" dirty="0"/>
              <a:t> &amp; </a:t>
            </a:r>
            <a:r>
              <a:rPr lang="en-US" dirty="0" err="1"/>
              <a:t>Chilonda</a:t>
            </a:r>
            <a:r>
              <a:rPr lang="en-US" dirty="0"/>
              <a:t> – arid, pastoral, goat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9EEB-FC77-2C63-D3B8-F7DB5253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57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Birth peaks at month 3 each year, lasting 4 weeks .</a:t>
            </a:r>
          </a:p>
          <a:p>
            <a:pPr lvl="1"/>
            <a:r>
              <a:rPr lang="en-US" dirty="0"/>
              <a:t>Weeks 10-13 </a:t>
            </a:r>
          </a:p>
          <a:p>
            <a:r>
              <a:rPr lang="en-US" dirty="0"/>
              <a:t>OC Data – less good</a:t>
            </a:r>
          </a:p>
          <a:p>
            <a:r>
              <a:rPr lang="en-US" dirty="0"/>
              <a:t>Because proportions of animals fluctuate the actual numbers being removed from the population are larger?</a:t>
            </a:r>
          </a:p>
          <a:p>
            <a:r>
              <a:rPr lang="en-US" dirty="0"/>
              <a:t>Maybe also due to the model not being at stable state when initiated (NO &gt;&gt;&gt;)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D99B9-8A51-1D64-3401-1EA440AC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56" y="527204"/>
            <a:ext cx="5349862" cy="3116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06B04-A5EE-6AEC-2663-E0BD0FF1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5" y="3643921"/>
            <a:ext cx="4838085" cy="31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FFF8-2A7E-615D-6D35-44737ED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92417" cy="1325563"/>
          </a:xfrm>
        </p:spPr>
        <p:txBody>
          <a:bodyPr/>
          <a:lstStyle/>
          <a:p>
            <a:r>
              <a:rPr lang="en-US" dirty="0" err="1"/>
              <a:t>Otte</a:t>
            </a:r>
            <a:r>
              <a:rPr lang="en-US" dirty="0"/>
              <a:t> &amp; </a:t>
            </a:r>
            <a:r>
              <a:rPr lang="en-US" dirty="0" err="1"/>
              <a:t>Chilonda</a:t>
            </a:r>
            <a:r>
              <a:rPr lang="en-US" dirty="0"/>
              <a:t> – Immunity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9EEB-FC77-2C63-D3B8-F7DB5253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Vaccination begins at year 10</a:t>
            </a:r>
          </a:p>
          <a:p>
            <a:r>
              <a:rPr lang="en-US" dirty="0"/>
              <a:t>4 annual campaigns: y1-2: animals&gt;4m, y3-4: animals 4-12m</a:t>
            </a:r>
          </a:p>
          <a:p>
            <a:r>
              <a:rPr lang="en-US" dirty="0"/>
              <a:t>Vaccination occurs in 1</a:t>
            </a:r>
            <a:r>
              <a:rPr lang="en-US" baseline="30000" dirty="0"/>
              <a:t>st</a:t>
            </a:r>
            <a:r>
              <a:rPr lang="en-US" dirty="0"/>
              <a:t> month of year (weeks 520, 572, 624, 676) &amp; within 1 timestep (week)</a:t>
            </a:r>
          </a:p>
          <a:p>
            <a:r>
              <a:rPr lang="en-US" dirty="0"/>
              <a:t>Birth peak occurs at 3 months (week 10) ~ 9 weeks </a:t>
            </a:r>
            <a:r>
              <a:rPr lang="en-US"/>
              <a:t>post vaccination (weeks 530,582,634,686)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5EC44-2B20-E12E-A85C-0F73686E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39" y="454870"/>
            <a:ext cx="5592417" cy="30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1C04C-5382-01A7-19E7-E493E198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12" y="3555327"/>
            <a:ext cx="4615070" cy="31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Seasonal Births</vt:lpstr>
      <vt:lpstr>A crude test of the model :seasonal vs non seasonal</vt:lpstr>
      <vt:lpstr>Otte &amp; Chilonda – arid, pastoral, goat </vt:lpstr>
      <vt:lpstr>Otte &amp; Chilonda – Immunity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Births</dc:title>
  <dc:creator>Savagar, Bethan Alice</dc:creator>
  <cp:lastModifiedBy>Savagar, Bethan Alice</cp:lastModifiedBy>
  <cp:revision>2</cp:revision>
  <dcterms:created xsi:type="dcterms:W3CDTF">2023-12-06T15:45:44Z</dcterms:created>
  <dcterms:modified xsi:type="dcterms:W3CDTF">2023-12-06T18:06:49Z</dcterms:modified>
</cp:coreProperties>
</file>