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65" r:id="rId3"/>
    <p:sldId id="267" r:id="rId4"/>
    <p:sldId id="266" r:id="rId5"/>
    <p:sldId id="269" r:id="rId6"/>
    <p:sldId id="286" r:id="rId7"/>
    <p:sldId id="283" r:id="rId8"/>
    <p:sldId id="268" r:id="rId9"/>
    <p:sldId id="270" r:id="rId10"/>
    <p:sldId id="272" r:id="rId11"/>
    <p:sldId id="277" r:id="rId12"/>
    <p:sldId id="279" r:id="rId13"/>
    <p:sldId id="274" r:id="rId14"/>
    <p:sldId id="275" r:id="rId15"/>
    <p:sldId id="276" r:id="rId16"/>
    <p:sldId id="280" r:id="rId17"/>
    <p:sldId id="284" r:id="rId18"/>
    <p:sldId id="285" r:id="rId19"/>
    <p:sldId id="281" r:id="rId20"/>
    <p:sldId id="287" r:id="rId21"/>
    <p:sldId id="288" r:id="rId22"/>
    <p:sldId id="289" r:id="rId23"/>
    <p:sldId id="290" r:id="rId24"/>
    <p:sldId id="291" r:id="rId25"/>
    <p:sldId id="29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90799E-1D57-7244-A26E-B7CD86419924}">
          <p14:sldIdLst>
            <p14:sldId id="256"/>
          </p14:sldIdLst>
        </p14:section>
        <p14:section name="Parameter Setup" id="{9734D1BB-7AFA-BA49-A7BC-975BFF80EA01}">
          <p14:sldIdLst>
            <p14:sldId id="265"/>
            <p14:sldId id="267"/>
            <p14:sldId id="266"/>
            <p14:sldId id="269"/>
            <p14:sldId id="286"/>
            <p14:sldId id="283"/>
          </p14:sldIdLst>
        </p14:section>
        <p14:section name="Model Dynamics" id="{8A366847-6A16-0747-B8BA-3D620C1D41BE}">
          <p14:sldIdLst>
            <p14:sldId id="268"/>
            <p14:sldId id="270"/>
            <p14:sldId id="272"/>
            <p14:sldId id="277"/>
            <p14:sldId id="279"/>
            <p14:sldId id="274"/>
            <p14:sldId id="275"/>
            <p14:sldId id="276"/>
          </p14:sldIdLst>
        </p14:section>
        <p14:section name="Demographic Parameter Validity" id="{10A47F90-F01D-AD43-9575-CF19F43D2069}">
          <p14:sldIdLst>
            <p14:sldId id="280"/>
            <p14:sldId id="284"/>
            <p14:sldId id="285"/>
            <p14:sldId id="281"/>
            <p14:sldId id="287"/>
            <p14:sldId id="288"/>
            <p14:sldId id="289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13D93E-C55A-8F4C-ADF7-D48296939624}" v="155" dt="2023-11-15T17:24:21.9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67"/>
    <p:restoredTop sz="88040"/>
  </p:normalViewPr>
  <p:slideViewPr>
    <p:cSldViewPr snapToGrid="0">
      <p:cViewPr>
        <p:scale>
          <a:sx n="113" d="100"/>
          <a:sy n="113" d="100"/>
        </p:scale>
        <p:origin x="1216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4T13:58:28.7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24,'70'0,"0"0,-2 0,-19 0,-42 0,5 0,3 0,-1 0,1 0,-3 0,0 0,2 0,1 0,0 0,-3 0,0 0,2 0,-1 0,4 0,-7 0,7 3,-7-2,5 2,-1-3,-4 0,6 0,-6 0,8 0,-6 0,4 0,-4 0,0 0,3 0,-3 0,2 0,-2 0,5 0,-6 0,6 0,-7 0,2 0,2 0,-2 0,5 0,-3 0,-2 0,2 0,-4 0,5 0,-1 0,-4 0,6 0,-6 0,4 0,1 0,-5 0,6 0,-4 0,0 0,4 0,-7 0,5 0,0 0,-2 0,3 0,-4 0,7 0,-5 0,2 0,-2 0,-1 0,1 0,1 0,-3 0,4 0,-2 0,2 0,-2 0,-2 0,3 0,-1 0,1 0,-2 0,2 0,-2 0,3 0,-3 0,0 0,1 0,0-3,-1 3,3-3,-3 0,2 0,-2 0,1-3,-1 5,1-4,1 4,-2-2,2 3,-3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4T13:58:50.0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19,'40'0,"-5"0,-25 0,2 0,4 0,-1 0,12 0,-12 0,3 0,-5 0,-1 0,4 0,-3 0,2 0,-2 0,0 0,2 0,0 0,-4 0,4 0,-3 0,2 0,4 0,-7 0,4 0,-3-2,1 1,2-2,-3 3,0 0,5 0,-6 0,6 0,-5 0,0 0,2 0,-2 0,0 0,3 0,2 0,-4 0,2 0,-3 0,4 0,-2 0,3 0,-4 0,0 0,2 0,-3 0,1 0,1 0,-2 0,0 0,6 0,-7 0,7 0,-8 0,3 0,3 0,-2 0,-2 0,3 0,-4 0,7 0,-4 0,-2 0,3 0,-5-3,6 3,-4-3,0 3,2 0,-2 0,5 0,-4 0,3 0,-3 0,3 0,1 0,0 0,-1 0,-2 0,-1 0,3 0,-2 0,3-3,-4 2,0-2,0 3,0 0,0 0,3 0,-6 0,7 0,-7 0,4 0,0 0,-2 0,2 0,0 0,-3 0,3 0,-3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7C2EF-2732-634F-9FED-CCA8A4A07100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6335A-3E5D-EE4F-A441-94744DC5A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36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6335A-3E5D-EE4F-A441-94744DC5AC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30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6922-F10C-CD3F-72AC-1FC1B1554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1F0B7-FA30-0D65-D410-5308E8978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2860E-EF2E-48B3-5396-18B1C9870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7AA02-B820-C5D9-4621-B3B462EB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B0751-86A7-EF05-6D50-7A0B6607E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0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8A58-6A72-BB17-D915-788BB43FD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F0354-BC66-B9A6-3E66-86FD34019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2ABB0-B203-1E62-AD2F-F92D88E48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D38EB-6539-1916-596C-627BFE59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A339D-2D3E-2D66-98DB-415088D5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0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F2FC3B-9B87-328F-B27F-D0ABBC00E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05314-2C28-C0C6-E143-F7ADFB32B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EB53C-76C4-091B-4847-5C6B4147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56F5F-FE96-AAC8-34AC-0631F134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ADB4B-031B-BDB6-981D-A7BDEFC76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3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38CF8-7E30-99C4-2B1B-CB14D674A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2E9E1-F007-5EFC-E6ED-953BC063B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74B3C-4034-6C30-2A04-B01F3D75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795C2-8E35-3790-B3D8-776EA3D76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4A1BA-0041-5085-8076-A5F83BA5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3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5F51-1959-1D99-D83C-16679592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6278A-5C6C-B727-419F-1D4984C75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F5BB3-4A22-EB30-4E7F-3B36A04AB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721B1-2706-AD72-1AEA-5C2A0F5FA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9C49E-EFA7-D814-8E2B-7B93F273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16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7F5EB-C213-9C45-34D7-257CFB1E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DA7E7-E6A9-139A-4172-317EBABF9C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16821-3496-2745-058E-3A5A39F56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C0654-4B73-EB19-15B4-B3AC8E595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FB1EF-5D45-E39B-09DC-BB1B470CC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E25D4-1492-CE04-BF88-90158F51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9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FED3-E97F-85DD-28A2-91B680B1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5589D-3609-60F6-406B-8E97FE93D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AD4F4-6342-A4CC-2EDC-FA402566E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D498F4-A5B3-71DD-E1F0-5900E2203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89697B-DC44-4625-E517-70BF139E7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6BC147-F6E1-807F-DFBA-0ADB4F794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65F7A7-591A-6B65-2ECD-70621E0B3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9693E5-BFEC-B36A-C6F6-4FED35EE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1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A3C7-EEDC-4B9B-FFA4-220787D91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683748-15F1-2BE2-28C6-B6C0E63E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52A505-EB2D-28BB-29D0-7FCF42A7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0863F-7CAA-913B-E0D5-1B69094E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7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EE50E5-44B0-E64A-FD63-AFDBE29E4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F4D3C6-43A7-82D5-78DF-B66702E5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AC54A-A52B-6CF5-D46C-B8CBD098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3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BB55-2686-B042-F821-8EDCB17A1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B2844-6289-6912-D374-5EDCC7236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749D4-6961-71EC-FE45-DCC1638E8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17C5F-94A9-CE93-C29D-DC9F4BAA0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4CAEF-3002-05CE-5DCD-91DE35B78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A66B1-C86E-97F5-FE19-8DEE90F0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3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DED76-5810-6E95-CBBA-B009A0B1E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AED9F1-3B40-8EC2-EE6B-F0AE1E039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3FF72-9B8B-6DC2-9176-C94B661F9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91A67-1378-DF28-B652-9EFCB64F7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47B2A-36DF-A133-DC32-9426401E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8C7A8-8F2C-D500-307C-DAF64E12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1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1BC2AB-55C2-40B9-5C84-6E3A52FF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2DC27-CA96-4B07-BCA0-DD66BB0B5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3AC7C-91AF-5CFF-FEF6-9CC04DF18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AB4E0-9E28-8853-5ED1-4F61571FF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48F56-7F04-A395-869C-B3EB6F6E1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1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0308521X99000530#TBLFN3A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0308521X99000530#TBLFN3A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D408D-4DD5-E8EA-B7B5-E8741C94CE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Flock Dynamics: </a:t>
            </a:r>
            <a:br>
              <a:rPr lang="en-US" dirty="0"/>
            </a:br>
            <a:r>
              <a:rPr lang="en-US" dirty="0"/>
              <a:t>Applied Examples – Data 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45971-E50D-3693-B6CD-DB01E3FB7B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16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Growth &amp; Age-Sex Summary stats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902D6E-7EBA-34D9-2107-D2C347050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95453"/>
            <a:ext cx="6098582" cy="3106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707050-B1BE-CE6A-EEB1-F57618110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576" y="1432291"/>
            <a:ext cx="4883782" cy="22772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2013E1-81D6-BBEC-64A9-7A7CA8E91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357" y="3942862"/>
            <a:ext cx="4769791" cy="26594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AF1E2E-0014-930D-EA34-5039F0170A72}"/>
              </a:ext>
            </a:extLst>
          </p:cNvPr>
          <p:cNvSpPr txBox="1"/>
          <p:nvPr/>
        </p:nvSpPr>
        <p:spPr>
          <a:xfrm>
            <a:off x="1143000" y="1432291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Growth rates: final year, </a:t>
            </a:r>
            <a:r>
              <a:rPr lang="en-US" dirty="0" err="1"/>
              <a:t>midyr</a:t>
            </a:r>
            <a:r>
              <a:rPr lang="en-US" dirty="0"/>
              <a:t> (10yr), and total (20y)</a:t>
            </a:r>
          </a:p>
          <a:p>
            <a:r>
              <a:rPr lang="en-US" dirty="0"/>
              <a:t>Distribution of final year growth</a:t>
            </a:r>
          </a:p>
          <a:p>
            <a:r>
              <a:rPr lang="en-US" dirty="0"/>
              <a:t>Stable age-sex structure </a:t>
            </a:r>
          </a:p>
          <a:p>
            <a:r>
              <a:rPr lang="en-US" dirty="0"/>
              <a:t>	- approx. 50% </a:t>
            </a:r>
            <a:r>
              <a:rPr lang="en-US" dirty="0" err="1"/>
              <a:t>Adu_F</a:t>
            </a:r>
            <a:r>
              <a:rPr lang="en-US" dirty="0"/>
              <a:t>, approx. 10% </a:t>
            </a:r>
            <a:r>
              <a:rPr lang="en-US" dirty="0" err="1"/>
              <a:t>Adu_M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465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“Valid” Parameter Sets (1)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70B1C9-08D9-66A4-09AE-05DFDBDD0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17771" cy="35954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 any </a:t>
            </a:r>
            <a:r>
              <a:rPr lang="en-US" dirty="0" err="1"/>
              <a:t>Lesnoff</a:t>
            </a:r>
            <a:r>
              <a:rPr lang="en-US" dirty="0"/>
              <a:t> parameter sets meet the growth and age-sex structure criteria used for RSA &amp; GSA analysis?</a:t>
            </a:r>
          </a:p>
          <a:p>
            <a:r>
              <a:rPr lang="en-US" dirty="0"/>
              <a:t>Growth criteria: +/-15% for 10y period</a:t>
            </a:r>
          </a:p>
          <a:p>
            <a:r>
              <a:rPr lang="en-US" dirty="0"/>
              <a:t>Age-Sex Structure&gt;&gt;&gt;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Results, tally &gt;&gt;&gt;</a:t>
            </a:r>
          </a:p>
          <a:p>
            <a:pPr lvl="1"/>
            <a:r>
              <a:rPr lang="en-US" dirty="0"/>
              <a:t>35/1000 parameter sets are “valid”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1B47852-50A4-94D8-3C16-2122C13D3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842459"/>
              </p:ext>
            </p:extLst>
          </p:nvPr>
        </p:nvGraphicFramePr>
        <p:xfrm>
          <a:off x="7353237" y="1043441"/>
          <a:ext cx="4000564" cy="3388360"/>
        </p:xfrm>
        <a:graphic>
          <a:graphicData uri="http://schemas.openxmlformats.org/drawingml/2006/table">
            <a:tbl>
              <a:tblPr/>
              <a:tblGrid>
                <a:gridCol w="2000282">
                  <a:extLst>
                    <a:ext uri="{9D8B030D-6E8A-4147-A177-3AD203B41FA5}">
                      <a16:colId xmlns:a16="http://schemas.microsoft.com/office/drawing/2014/main" val="682512536"/>
                    </a:ext>
                  </a:extLst>
                </a:gridCol>
                <a:gridCol w="2000282">
                  <a:extLst>
                    <a:ext uri="{9D8B030D-6E8A-4147-A177-3AD203B41FA5}">
                      <a16:colId xmlns:a16="http://schemas.microsoft.com/office/drawing/2014/main" val="4052947711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Conditions for output population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Range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66925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Population growth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+/- 15%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92091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% female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0.5-0.8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324978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kid_m_prop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5-16%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27808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kid_f_prop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5-19%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44471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sub_m_prop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4-15%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39969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sub_f_prop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6-19%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07508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adu_m_prop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1-15%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373906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adu_f_prop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21-62%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79057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C1A3AFE-533D-EB1C-E3B9-22E159DC2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039411"/>
              </p:ext>
            </p:extLst>
          </p:nvPr>
        </p:nvGraphicFramePr>
        <p:xfrm>
          <a:off x="7353237" y="4856859"/>
          <a:ext cx="4000563" cy="1636016"/>
        </p:xfrm>
        <a:graphic>
          <a:graphicData uri="http://schemas.openxmlformats.org/drawingml/2006/table">
            <a:tbl>
              <a:tblPr/>
              <a:tblGrid>
                <a:gridCol w="1333521">
                  <a:extLst>
                    <a:ext uri="{9D8B030D-6E8A-4147-A177-3AD203B41FA5}">
                      <a16:colId xmlns:a16="http://schemas.microsoft.com/office/drawing/2014/main" val="328255096"/>
                    </a:ext>
                  </a:extLst>
                </a:gridCol>
                <a:gridCol w="1333521">
                  <a:extLst>
                    <a:ext uri="{9D8B030D-6E8A-4147-A177-3AD203B41FA5}">
                      <a16:colId xmlns:a16="http://schemas.microsoft.com/office/drawing/2014/main" val="2822070256"/>
                    </a:ext>
                  </a:extLst>
                </a:gridCol>
                <a:gridCol w="1333521">
                  <a:extLst>
                    <a:ext uri="{9D8B030D-6E8A-4147-A177-3AD203B41FA5}">
                      <a16:colId xmlns:a16="http://schemas.microsoft.com/office/drawing/2014/main" val="1447154116"/>
                    </a:ext>
                  </a:extLst>
                </a:gridCol>
              </a:tblGrid>
              <a:tr h="40900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midyr_15age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midyr_05age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48863"/>
                  </a:ext>
                </a:extLst>
              </a:tr>
              <a:tr h="409004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7458279"/>
                  </a:ext>
                </a:extLst>
              </a:tr>
              <a:tr h="409004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418600"/>
                  </a:ext>
                </a:extLst>
              </a:tr>
              <a:tr h="409004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445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297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9A94-F773-359B-852F-8B9D7667B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Parameter Sets (1)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7AC764-0DDC-CDC4-7231-82A2C79CB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326" y="1502229"/>
            <a:ext cx="8780022" cy="49906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116064-C822-842C-6A19-88E002805134}"/>
              </a:ext>
            </a:extLst>
          </p:cNvPr>
          <p:cNvSpPr txBox="1"/>
          <p:nvPr/>
        </p:nvSpPr>
        <p:spPr>
          <a:xfrm>
            <a:off x="838200" y="1690688"/>
            <a:ext cx="20341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clear parameter dependencies </a:t>
            </a:r>
          </a:p>
          <a:p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NET_offtake_y</a:t>
            </a:r>
            <a:r>
              <a:rPr lang="en-US" dirty="0"/>
              <a:t> &amp; </a:t>
            </a:r>
            <a:r>
              <a:rPr lang="en-US" dirty="0" err="1"/>
              <a:t>NET_offtake_F</a:t>
            </a:r>
            <a:r>
              <a:rPr lang="en-US" dirty="0"/>
              <a:t> negatively correlated? </a:t>
            </a:r>
          </a:p>
          <a:p>
            <a:r>
              <a:rPr lang="en-US" dirty="0"/>
              <a:t>- </a:t>
            </a:r>
            <a:r>
              <a:rPr lang="en-US" dirty="0" err="1"/>
              <a:t>Mort_A</a:t>
            </a:r>
            <a:r>
              <a:rPr lang="en-US" dirty="0"/>
              <a:t> and </a:t>
            </a:r>
            <a:r>
              <a:rPr lang="en-US" dirty="0" err="1"/>
              <a:t>Net_off_F</a:t>
            </a:r>
            <a:r>
              <a:rPr lang="en-US" dirty="0"/>
              <a:t> negatively correlated?</a:t>
            </a:r>
          </a:p>
          <a:p>
            <a:r>
              <a:rPr lang="en-US" dirty="0"/>
              <a:t>- Birth and </a:t>
            </a:r>
            <a:r>
              <a:rPr lang="en-US" dirty="0" err="1"/>
              <a:t>net_off_F</a:t>
            </a:r>
            <a:r>
              <a:rPr lang="en-US" dirty="0"/>
              <a:t> positively correlated?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10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“Valid” Parameter Sets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EF9270-D882-A62E-99F4-9798CF270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588" y="317360"/>
            <a:ext cx="3864211" cy="41170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FEE212-B8B9-B5CD-695B-8659E6023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171" y="4482135"/>
            <a:ext cx="3186405" cy="2296617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2906B2A1-F441-D51E-9A1C-80A78115F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101442" cy="35954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Are any parameter sets within the growth range reported in </a:t>
            </a:r>
            <a:r>
              <a:rPr lang="en-US" dirty="0" err="1"/>
              <a:t>Lesnoff</a:t>
            </a:r>
            <a:r>
              <a:rPr lang="en-US" dirty="0"/>
              <a:t> 1999 paper</a:t>
            </a:r>
          </a:p>
          <a:p>
            <a:r>
              <a:rPr lang="en-US" b="1" dirty="0"/>
              <a:t>Table 1: </a:t>
            </a:r>
            <a:r>
              <a:rPr lang="en-US" dirty="0"/>
              <a:t> reported 2y multiplication rates for F and M for each period in 1985-1992</a:t>
            </a:r>
          </a:p>
          <a:p>
            <a:r>
              <a:rPr lang="en-US" b="1" dirty="0"/>
              <a:t>Table 2: </a:t>
            </a:r>
            <a:r>
              <a:rPr lang="en-US" dirty="0"/>
              <a:t>Reported bootstrap estimates of population multiplication rate over whole period.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0150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“Valid” Parameter Sets (2)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F2E4771-85B4-87E9-6C07-041F328F7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859597"/>
              </p:ext>
            </p:extLst>
          </p:nvPr>
        </p:nvGraphicFramePr>
        <p:xfrm>
          <a:off x="6340658" y="2204517"/>
          <a:ext cx="5250697" cy="3716845"/>
        </p:xfrm>
        <a:graphic>
          <a:graphicData uri="http://schemas.openxmlformats.org/drawingml/2006/table">
            <a:tbl>
              <a:tblPr/>
              <a:tblGrid>
                <a:gridCol w="1642481">
                  <a:extLst>
                    <a:ext uri="{9D8B030D-6E8A-4147-A177-3AD203B41FA5}">
                      <a16:colId xmlns:a16="http://schemas.microsoft.com/office/drawing/2014/main" val="3494416912"/>
                    </a:ext>
                  </a:extLst>
                </a:gridCol>
                <a:gridCol w="725532">
                  <a:extLst>
                    <a:ext uri="{9D8B030D-6E8A-4147-A177-3AD203B41FA5}">
                      <a16:colId xmlns:a16="http://schemas.microsoft.com/office/drawing/2014/main" val="3306072616"/>
                    </a:ext>
                  </a:extLst>
                </a:gridCol>
                <a:gridCol w="960895">
                  <a:extLst>
                    <a:ext uri="{9D8B030D-6E8A-4147-A177-3AD203B41FA5}">
                      <a16:colId xmlns:a16="http://schemas.microsoft.com/office/drawing/2014/main" val="63838729"/>
                    </a:ext>
                  </a:extLst>
                </a:gridCol>
                <a:gridCol w="1921789">
                  <a:extLst>
                    <a:ext uri="{9D8B030D-6E8A-4147-A177-3AD203B41FA5}">
                      <a16:colId xmlns:a16="http://schemas.microsoft.com/office/drawing/2014/main" val="4245912182"/>
                    </a:ext>
                  </a:extLst>
                </a:gridCol>
              </a:tblGrid>
              <a:tr h="284919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1. Evolution of the estimated multiplication rate R from July 1985 to June 1996 (rates were estimated for Dataset 2)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03032"/>
                  </a:ext>
                </a:extLst>
              </a:tr>
              <a:tr h="84029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Period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 GROWTH </a:t>
                      </a:r>
                      <a:b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(p*</a:t>
                      </a:r>
                      <a:r>
                        <a:rPr lang="en-GB" sz="1200" b="1" i="1" u="none" strike="noStrike" dirty="0" err="1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F_growth</a:t>
                      </a: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 + p*</a:t>
                      </a:r>
                      <a:r>
                        <a:rPr lang="en-GB" sz="1200" b="1" i="1" u="none" strike="noStrike" dirty="0" err="1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M_growth</a:t>
                      </a: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265021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85–June 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1.1148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252883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86–June 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1.1127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221590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87–June 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0.9779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453742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88–June 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1.0386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550575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89–June 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1.1724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95218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90–June 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1.1485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576270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91–June 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0.9556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91032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92–June 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230929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93–June 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1.0779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85722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94–June 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1.0102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12722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341809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1.1724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37821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1.05309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73308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6C842BF-C36C-4D83-CF87-142938B4736A}"/>
              </a:ext>
            </a:extLst>
          </p:cNvPr>
          <p:cNvSpPr txBox="1"/>
          <p:nvPr/>
        </p:nvSpPr>
        <p:spPr>
          <a:xfrm>
            <a:off x="5875920" y="1446624"/>
            <a:ext cx="631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Compute “total” growth: </a:t>
            </a:r>
            <a:r>
              <a:rPr lang="en-US" dirty="0" err="1">
                <a:solidFill>
                  <a:srgbClr val="FF0000"/>
                </a:solidFill>
              </a:rPr>
              <a:t>F_growth</a:t>
            </a:r>
            <a:r>
              <a:rPr lang="en-US" dirty="0">
                <a:solidFill>
                  <a:srgbClr val="FF0000"/>
                </a:solidFill>
              </a:rPr>
              <a:t> * pF, and </a:t>
            </a:r>
            <a:r>
              <a:rPr lang="en-US" dirty="0" err="1">
                <a:solidFill>
                  <a:srgbClr val="FF0000"/>
                </a:solidFill>
              </a:rPr>
              <a:t>M_growth</a:t>
            </a:r>
            <a:r>
              <a:rPr lang="en-US" dirty="0">
                <a:solidFill>
                  <a:srgbClr val="FF0000"/>
                </a:solidFill>
              </a:rPr>
              <a:t> * </a:t>
            </a:r>
            <a:r>
              <a:rPr lang="en-US" dirty="0" err="1">
                <a:solidFill>
                  <a:srgbClr val="FF0000"/>
                </a:solidFill>
              </a:rPr>
              <a:t>pM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- Assumed pF = 0.7 from stable age-sex structure (</a:t>
            </a:r>
            <a:r>
              <a:rPr lang="en-US" dirty="0" err="1">
                <a:solidFill>
                  <a:srgbClr val="FF0000"/>
                </a:solidFill>
              </a:rPr>
              <a:t>prev</a:t>
            </a:r>
            <a:r>
              <a:rPr lang="en-US" dirty="0">
                <a:solidFill>
                  <a:srgbClr val="FF0000"/>
                </a:solidFill>
              </a:rPr>
              <a:t> result)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C9455-E26A-58DD-A4E1-E41AFDC78E54}"/>
              </a:ext>
            </a:extLst>
          </p:cNvPr>
          <p:cNvSpPr txBox="1"/>
          <p:nvPr/>
        </p:nvSpPr>
        <p:spPr>
          <a:xfrm>
            <a:off x="838155" y="1344398"/>
            <a:ext cx="4386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Table 1</a:t>
            </a:r>
            <a:r>
              <a:rPr lang="en-US" sz="1600" dirty="0"/>
              <a:t>: 2y multiplication rate for F &amp; M over 7y study period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0582CA-297E-B471-DE21-96A3A1EBAA06}"/>
              </a:ext>
            </a:extLst>
          </p:cNvPr>
          <p:cNvGrpSpPr/>
          <p:nvPr/>
        </p:nvGrpSpPr>
        <p:grpSpPr>
          <a:xfrm>
            <a:off x="838155" y="2114790"/>
            <a:ext cx="3355121" cy="3578979"/>
            <a:chOff x="845304" y="1742142"/>
            <a:chExt cx="4051852" cy="431692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2EF9270-D882-A62E-99F4-9798CF270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5304" y="1742142"/>
              <a:ext cx="4051852" cy="4316927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AFC5BAE-DFA0-2DA5-3060-2992FB847E0C}"/>
                    </a:ext>
                  </a:extLst>
                </p14:cNvPr>
                <p14:cNvContentPartPr/>
                <p14:nvPr/>
              </p14:nvContentPartPr>
              <p14:xfrm>
                <a:off x="2131926" y="4974563"/>
                <a:ext cx="673920" cy="13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AFC5BAE-DFA0-2DA5-3060-2992FB847E0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66750" y="4846313"/>
                  <a:ext cx="803838" cy="2697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27EE835-6223-7F8D-2706-EDDE9468D97B}"/>
                    </a:ext>
                  </a:extLst>
                </p14:cNvPr>
                <p14:cNvContentPartPr/>
                <p14:nvPr/>
              </p14:nvContentPartPr>
              <p14:xfrm>
                <a:off x="3438616" y="5793443"/>
                <a:ext cx="651240" cy="8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27EE835-6223-7F8D-2706-EDDE9468D97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73840" y="5663843"/>
                  <a:ext cx="781227" cy="267408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2DEEFA1-8E02-F61A-64C8-05ADBCA1ACF0}"/>
              </a:ext>
            </a:extLst>
          </p:cNvPr>
          <p:cNvSpPr txBox="1"/>
          <p:nvPr/>
        </p:nvSpPr>
        <p:spPr>
          <a:xfrm>
            <a:off x="465721" y="5876046"/>
            <a:ext cx="56302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Also reported F multiplication rate for 7y: R = 1.074 (+/- 0.022) </a:t>
            </a:r>
          </a:p>
          <a:p>
            <a:r>
              <a:rPr lang="en-US" sz="1400" dirty="0"/>
              <a:t>Asymptotic multiplication rate for 7y: 1.079 (+/-0.021) </a:t>
            </a:r>
          </a:p>
          <a:p>
            <a:r>
              <a:rPr lang="en-US" sz="1400" dirty="0"/>
              <a:t>~ 7 % growth over 7 years</a:t>
            </a:r>
          </a:p>
        </p:txBody>
      </p:sp>
    </p:spTree>
    <p:extLst>
      <p:ext uri="{BB962C8B-B14F-4D97-AF65-F5344CB8AC3E}">
        <p14:creationId xmlns:p14="http://schemas.microsoft.com/office/powerpoint/2010/main" val="3880100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Parameter Sets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374ED-2A43-F0A3-DD05-62CDDEDA1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5946" y="1391921"/>
            <a:ext cx="3327854" cy="215900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CF59174-83F9-3FDE-3C70-35D1AB25B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804562"/>
              </p:ext>
            </p:extLst>
          </p:nvPr>
        </p:nvGraphicFramePr>
        <p:xfrm>
          <a:off x="6121737" y="1460864"/>
          <a:ext cx="1593546" cy="1968136"/>
        </p:xfrm>
        <a:graphic>
          <a:graphicData uri="http://schemas.openxmlformats.org/drawingml/2006/table">
            <a:tbl>
              <a:tblPr/>
              <a:tblGrid>
                <a:gridCol w="796773">
                  <a:extLst>
                    <a:ext uri="{9D8B030D-6E8A-4147-A177-3AD203B41FA5}">
                      <a16:colId xmlns:a16="http://schemas.microsoft.com/office/drawing/2014/main" val="2898175118"/>
                    </a:ext>
                  </a:extLst>
                </a:gridCol>
                <a:gridCol w="796773">
                  <a:extLst>
                    <a:ext uri="{9D8B030D-6E8A-4147-A177-3AD203B41FA5}">
                      <a16:colId xmlns:a16="http://schemas.microsoft.com/office/drawing/2014/main" val="2154026550"/>
                    </a:ext>
                  </a:extLst>
                </a:gridCol>
              </a:tblGrid>
              <a:tr h="24601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Model Est. 2y Growth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153807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endParaRPr lang="en-GB" sz="1200" b="1" i="0" u="none" strike="noStrike" dirty="0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144926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Min.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662833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873034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Median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1.0626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823407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255652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3rd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1.2952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304367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Max.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1.8557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69577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709AD7D-1F1F-5087-4D8E-56F67DD31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121071"/>
              </p:ext>
            </p:extLst>
          </p:nvPr>
        </p:nvGraphicFramePr>
        <p:xfrm>
          <a:off x="518610" y="1690688"/>
          <a:ext cx="5250697" cy="3716845"/>
        </p:xfrm>
        <a:graphic>
          <a:graphicData uri="http://schemas.openxmlformats.org/drawingml/2006/table">
            <a:tbl>
              <a:tblPr/>
              <a:tblGrid>
                <a:gridCol w="1642481">
                  <a:extLst>
                    <a:ext uri="{9D8B030D-6E8A-4147-A177-3AD203B41FA5}">
                      <a16:colId xmlns:a16="http://schemas.microsoft.com/office/drawing/2014/main" val="3494416912"/>
                    </a:ext>
                  </a:extLst>
                </a:gridCol>
                <a:gridCol w="725532">
                  <a:extLst>
                    <a:ext uri="{9D8B030D-6E8A-4147-A177-3AD203B41FA5}">
                      <a16:colId xmlns:a16="http://schemas.microsoft.com/office/drawing/2014/main" val="3306072616"/>
                    </a:ext>
                  </a:extLst>
                </a:gridCol>
                <a:gridCol w="960895">
                  <a:extLst>
                    <a:ext uri="{9D8B030D-6E8A-4147-A177-3AD203B41FA5}">
                      <a16:colId xmlns:a16="http://schemas.microsoft.com/office/drawing/2014/main" val="63838729"/>
                    </a:ext>
                  </a:extLst>
                </a:gridCol>
                <a:gridCol w="1921789">
                  <a:extLst>
                    <a:ext uri="{9D8B030D-6E8A-4147-A177-3AD203B41FA5}">
                      <a16:colId xmlns:a16="http://schemas.microsoft.com/office/drawing/2014/main" val="4245912182"/>
                    </a:ext>
                  </a:extLst>
                </a:gridCol>
              </a:tblGrid>
              <a:tr h="284919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1. Evolution of the estimated multiplication rate R from July 1985 to June 1996 (rates were estimated for Dataset 2)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03032"/>
                  </a:ext>
                </a:extLst>
              </a:tr>
              <a:tr h="84029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Period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 GROWTH </a:t>
                      </a:r>
                      <a:b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(p*</a:t>
                      </a:r>
                      <a:r>
                        <a:rPr lang="en-GB" sz="1200" b="1" i="1" u="none" strike="noStrike" dirty="0" err="1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F_growth</a:t>
                      </a: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 + p*</a:t>
                      </a:r>
                      <a:r>
                        <a:rPr lang="en-GB" sz="1200" b="1" i="1" u="none" strike="noStrike" dirty="0" err="1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M_growth</a:t>
                      </a: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265021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85–June 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1.1148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252883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86–June 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1.1127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221590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87–June 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0.9779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453742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88–June 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1.0386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550575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89–June 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1.1724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95218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90–June 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1.1485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576270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91–June 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0.9556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91032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92–June 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230929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93–June 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1.0779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85722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94–June 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1.0102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12722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341809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1.1724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37821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1.05309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73308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1935148-8C60-2A96-475E-874C2290645E}"/>
              </a:ext>
            </a:extLst>
          </p:cNvPr>
          <p:cNvSpPr txBox="1"/>
          <p:nvPr/>
        </p:nvSpPr>
        <p:spPr>
          <a:xfrm>
            <a:off x="518610" y="5526504"/>
            <a:ext cx="5250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Female, R = 1.074 (+/- 0.022) for 7y period</a:t>
            </a:r>
          </a:p>
          <a:p>
            <a:r>
              <a:rPr lang="en-US" dirty="0"/>
              <a:t>Asymptotic multiplication rate: 1.079 (+/-0.021) for 7y period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179B3E-ADE5-CF0C-9226-EAB5C827FFB2}"/>
              </a:ext>
            </a:extLst>
          </p:cNvPr>
          <p:cNvSpPr txBox="1"/>
          <p:nvPr/>
        </p:nvSpPr>
        <p:spPr>
          <a:xfrm>
            <a:off x="6096000" y="3549110"/>
            <a:ext cx="5841663" cy="313932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Overview: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Lesnoff</a:t>
            </a:r>
            <a:r>
              <a:rPr lang="en-US" dirty="0"/>
              <a:t> paper reports multiplication rate over 2y intervals ranging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0.92 – 1.17 (Total Growth),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0.86-1.236 (M &amp; F growth),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of 1.05.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outputs (excluding fadeout) indicate 2y growth (final year) ranging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0.65 – 1.85 (Total population)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median of 1.06 (total population)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of 1.08 (total population)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0FC597-3053-6455-BDA1-0D952E02AA14}"/>
              </a:ext>
            </a:extLst>
          </p:cNvPr>
          <p:cNvSpPr txBox="1"/>
          <p:nvPr/>
        </p:nvSpPr>
        <p:spPr>
          <a:xfrm>
            <a:off x="6525986" y="272964"/>
            <a:ext cx="5841663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Note: </a:t>
            </a:r>
            <a:r>
              <a:rPr lang="en-US" dirty="0">
                <a:solidFill>
                  <a:srgbClr val="FF0000"/>
                </a:solidFill>
              </a:rPr>
              <a:t>Haven’t had time to see how many parameter sets are within growth range but histogram overlaps the valid range</a:t>
            </a:r>
          </a:p>
        </p:txBody>
      </p:sp>
    </p:spTree>
    <p:extLst>
      <p:ext uri="{BB962C8B-B14F-4D97-AF65-F5344CB8AC3E}">
        <p14:creationId xmlns:p14="http://schemas.microsoft.com/office/powerpoint/2010/main" val="1242267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32F0-A628-CDAE-D252-A8EB0F23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Parameter Rates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4B44DE-1FDB-7C23-5E08-A1943EE86F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06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C5A08C-9233-78BD-929A-CACD75803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589" y="1220465"/>
            <a:ext cx="3862160" cy="49980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6B7678-2551-CFAA-307A-AD731C535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318415"/>
            <a:ext cx="4182824" cy="480218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Raw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2571D3-D503-E4E9-2EC0-0662812B2FC0}"/>
              </a:ext>
            </a:extLst>
          </p:cNvPr>
          <p:cNvSpPr txBox="1"/>
          <p:nvPr/>
        </p:nvSpPr>
        <p:spPr>
          <a:xfrm>
            <a:off x="838200" y="1448790"/>
            <a:ext cx="2514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Data from </a:t>
            </a:r>
            <a:r>
              <a:rPr lang="en-US" sz="1200" dirty="0" err="1"/>
              <a:t>Lesnoff</a:t>
            </a:r>
            <a:r>
              <a:rPr lang="en-US" sz="1200" dirty="0"/>
              <a:t> 1999.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Table 4: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Fortnightly rates for each year of study, and overall fortnightly average.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Parameters given by sex (not 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b="1" dirty="0"/>
              <a:t>Table 3: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Fortnightly rates for each season  and overall over the full 7 year period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Parameters by age and sex (F&lt;12m, F&gt;12m, M&lt;6m, M&gt;6m)</a:t>
            </a:r>
          </a:p>
        </p:txBody>
      </p:sp>
    </p:spTree>
    <p:extLst>
      <p:ext uri="{BB962C8B-B14F-4D97-AF65-F5344CB8AC3E}">
        <p14:creationId xmlns:p14="http://schemas.microsoft.com/office/powerpoint/2010/main" val="245816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Parameter Targets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2571D3-D503-E4E9-2EC0-0662812B2FC0}"/>
              </a:ext>
            </a:extLst>
          </p:cNvPr>
          <p:cNvSpPr txBox="1"/>
          <p:nvPr/>
        </p:nvSpPr>
        <p:spPr>
          <a:xfrm>
            <a:off x="838200" y="6385556"/>
            <a:ext cx="7192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Calculate ALL Offtake (</a:t>
            </a:r>
            <a:r>
              <a:rPr lang="en-US" sz="1400" i="1" dirty="0" err="1">
                <a:solidFill>
                  <a:srgbClr val="FF0000"/>
                </a:solidFill>
              </a:rPr>
              <a:t>slaughter+commercial</a:t>
            </a:r>
            <a:r>
              <a:rPr lang="en-US" sz="1400" i="1" dirty="0">
                <a:solidFill>
                  <a:srgbClr val="FF0000"/>
                </a:solidFill>
              </a:rPr>
              <a:t> net flow + loan net flow)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6C70E79-9D9D-0D57-6B89-C8D6E0EE8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113917"/>
              </p:ext>
            </p:extLst>
          </p:nvPr>
        </p:nvGraphicFramePr>
        <p:xfrm>
          <a:off x="838200" y="1027906"/>
          <a:ext cx="5471836" cy="5248720"/>
        </p:xfrm>
        <a:graphic>
          <a:graphicData uri="http://schemas.openxmlformats.org/drawingml/2006/table">
            <a:tbl>
              <a:tblPr/>
              <a:tblGrid>
                <a:gridCol w="990811">
                  <a:extLst>
                    <a:ext uri="{9D8B030D-6E8A-4147-A177-3AD203B41FA5}">
                      <a16:colId xmlns:a16="http://schemas.microsoft.com/office/drawing/2014/main" val="270454629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187934144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625856356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522359282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91107741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483231411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2553087786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588082640"/>
                    </a:ext>
                  </a:extLst>
                </a:gridCol>
                <a:gridCol w="588094">
                  <a:extLst>
                    <a:ext uri="{9D8B030D-6E8A-4147-A177-3AD203B41FA5}">
                      <a16:colId xmlns:a16="http://schemas.microsoft.com/office/drawing/2014/main" val="2006423204"/>
                    </a:ext>
                  </a:extLst>
                </a:gridCol>
              </a:tblGrid>
              <a:tr h="123854"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GB" sz="900" b="0" i="0" u="sng" strike="noStrike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hlinkClick r:id="rId2"/>
                        </a:rPr>
                        <a:t>Table 3. Mortality, slaughtering and flow rates for the period July 1985–June 1992 and for each climatic seasona</a:t>
                      </a:r>
                      <a:endParaRPr lang="en-GB" sz="900" b="0" i="0" u="sng" strike="noStrike">
                        <a:solidFill>
                          <a:srgbClr val="0563C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834087"/>
                  </a:ext>
                </a:extLst>
              </a:tr>
              <a:tr h="234900"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GB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Rain, rainy season; Dry1, cold dry season; Dry2, hot dry season. Rates were estimated for Dataset 1 and referred to 2-week phases (all values in the table have to be multiplied by 10−2).</a:t>
                      </a: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5704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Rain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Rain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75452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Females &lt;1 year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Males &lt;6 months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635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264720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542694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656688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Commerical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8308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Commerical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31839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06722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66497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-0.11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71919"/>
                  </a:ext>
                </a:extLst>
              </a:tr>
              <a:tr h="34944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868801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endParaRPr lang="en-GB" sz="900" b="1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91944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970850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Females &gt;1 year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Males &gt;6 months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236546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90320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1.83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36118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5.28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541084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47939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1.67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5.59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4.07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221948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837879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390057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809282"/>
                  </a:ext>
                </a:extLst>
              </a:tr>
              <a:tr h="34944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8.35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2.76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6.99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305782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A4ED588-A741-5E88-4F86-EFFFBF5646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2080105"/>
              </p:ext>
            </p:extLst>
          </p:nvPr>
        </p:nvGraphicFramePr>
        <p:xfrm>
          <a:off x="6439275" y="1664133"/>
          <a:ext cx="559608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30">
                  <a:extLst>
                    <a:ext uri="{9D8B030D-6E8A-4147-A177-3AD203B41FA5}">
                      <a16:colId xmlns:a16="http://schemas.microsoft.com/office/drawing/2014/main" val="3724156623"/>
                    </a:ext>
                  </a:extLst>
                </a:gridCol>
                <a:gridCol w="821230">
                  <a:extLst>
                    <a:ext uri="{9D8B030D-6E8A-4147-A177-3AD203B41FA5}">
                      <a16:colId xmlns:a16="http://schemas.microsoft.com/office/drawing/2014/main" val="1079904082"/>
                    </a:ext>
                  </a:extLst>
                </a:gridCol>
                <a:gridCol w="821230">
                  <a:extLst>
                    <a:ext uri="{9D8B030D-6E8A-4147-A177-3AD203B41FA5}">
                      <a16:colId xmlns:a16="http://schemas.microsoft.com/office/drawing/2014/main" val="1106634559"/>
                    </a:ext>
                  </a:extLst>
                </a:gridCol>
                <a:gridCol w="782304">
                  <a:extLst>
                    <a:ext uri="{9D8B030D-6E8A-4147-A177-3AD203B41FA5}">
                      <a16:colId xmlns:a16="http://schemas.microsoft.com/office/drawing/2014/main" val="2442342219"/>
                    </a:ext>
                  </a:extLst>
                </a:gridCol>
                <a:gridCol w="2350088">
                  <a:extLst>
                    <a:ext uri="{9D8B030D-6E8A-4147-A177-3AD203B41FA5}">
                      <a16:colId xmlns:a16="http://schemas.microsoft.com/office/drawing/2014/main" val="5133248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lesnoff.ft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targ.min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targ.max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+/- 10%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44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F_off &lt;12m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off_y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off_F</a:t>
                      </a:r>
                      <a:r>
                        <a:rPr lang="en-US" sz="1200" dirty="0"/>
                        <a:t> produce a F&lt;12m offtake of 1.04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30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F_off &gt;12m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off_y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off_F</a:t>
                      </a:r>
                      <a:r>
                        <a:rPr lang="en-US" sz="1200" dirty="0"/>
                        <a:t> produce a F&gt;12m offtake of 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083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M_off &lt;6m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If </a:t>
                      </a:r>
                      <a:r>
                        <a:rPr lang="en-US" sz="1200" dirty="0" err="1"/>
                        <a:t>min_offtake</a:t>
                      </a:r>
                      <a:r>
                        <a:rPr lang="en-US" sz="1200" dirty="0"/>
                        <a:t> is set to 6m then this aligns with age-categories, no target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7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M_off &gt;6m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0.05517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0.06743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If </a:t>
                      </a:r>
                      <a:r>
                        <a:rPr lang="en-US" sz="1200" dirty="0" err="1"/>
                        <a:t>min_offtake</a:t>
                      </a:r>
                      <a:r>
                        <a:rPr lang="en-US" sz="1200" dirty="0"/>
                        <a:t> is set to 6m then this aligns with age-categories, no target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215867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F_mort &lt;12m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F&lt;12m mortality of 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202113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F_mort &gt;12m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249742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M_mort &lt;6m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706405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M_mort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&gt;6m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41417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F8B0225-27B5-8C1B-EA5B-8960913808FC}"/>
              </a:ext>
            </a:extLst>
          </p:cNvPr>
          <p:cNvSpPr txBox="1"/>
          <p:nvPr/>
        </p:nvSpPr>
        <p:spPr>
          <a:xfrm>
            <a:off x="6310036" y="913080"/>
            <a:ext cx="7192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Define parameter age-sex target, with target range calculated as +/-10%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644106-20D7-0D03-8FB2-14AE558F9631}"/>
              </a:ext>
            </a:extLst>
          </p:cNvPr>
          <p:cNvSpPr txBox="1"/>
          <p:nvPr/>
        </p:nvSpPr>
        <p:spPr>
          <a:xfrm>
            <a:off x="6439275" y="1288606"/>
            <a:ext cx="7192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TARGET, Fortnightly rates</a:t>
            </a:r>
          </a:p>
        </p:txBody>
      </p:sp>
    </p:spTree>
    <p:extLst>
      <p:ext uri="{BB962C8B-B14F-4D97-AF65-F5344CB8AC3E}">
        <p14:creationId xmlns:p14="http://schemas.microsoft.com/office/powerpoint/2010/main" val="4233007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32F0-A628-CDAE-D252-A8EB0F23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Lesnoff</a:t>
            </a:r>
            <a:r>
              <a:rPr lang="en-US" dirty="0"/>
              <a:t> 1999 – Parameter Targets and Input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94D33B-FF12-36D9-AE2C-6A28D3BC99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3070394"/>
              </p:ext>
            </p:extLst>
          </p:nvPr>
        </p:nvGraphicFramePr>
        <p:xfrm>
          <a:off x="499918" y="1463675"/>
          <a:ext cx="559608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30">
                  <a:extLst>
                    <a:ext uri="{9D8B030D-6E8A-4147-A177-3AD203B41FA5}">
                      <a16:colId xmlns:a16="http://schemas.microsoft.com/office/drawing/2014/main" val="3724156623"/>
                    </a:ext>
                  </a:extLst>
                </a:gridCol>
                <a:gridCol w="821230">
                  <a:extLst>
                    <a:ext uri="{9D8B030D-6E8A-4147-A177-3AD203B41FA5}">
                      <a16:colId xmlns:a16="http://schemas.microsoft.com/office/drawing/2014/main" val="1079904082"/>
                    </a:ext>
                  </a:extLst>
                </a:gridCol>
                <a:gridCol w="821230">
                  <a:extLst>
                    <a:ext uri="{9D8B030D-6E8A-4147-A177-3AD203B41FA5}">
                      <a16:colId xmlns:a16="http://schemas.microsoft.com/office/drawing/2014/main" val="1106634559"/>
                    </a:ext>
                  </a:extLst>
                </a:gridCol>
                <a:gridCol w="782304">
                  <a:extLst>
                    <a:ext uri="{9D8B030D-6E8A-4147-A177-3AD203B41FA5}">
                      <a16:colId xmlns:a16="http://schemas.microsoft.com/office/drawing/2014/main" val="2442342219"/>
                    </a:ext>
                  </a:extLst>
                </a:gridCol>
                <a:gridCol w="2350088">
                  <a:extLst>
                    <a:ext uri="{9D8B030D-6E8A-4147-A177-3AD203B41FA5}">
                      <a16:colId xmlns:a16="http://schemas.microsoft.com/office/drawing/2014/main" val="5133248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lesnoff.ft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targ.min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targ.max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+/- 10%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44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F_off &lt;12m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off_y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off_F</a:t>
                      </a:r>
                      <a:r>
                        <a:rPr lang="en-US" sz="1200" dirty="0"/>
                        <a:t> produce a F&lt;12m offtake of 1.04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30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F_off &gt;12m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off_y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off_F</a:t>
                      </a:r>
                      <a:r>
                        <a:rPr lang="en-US" sz="1200" dirty="0"/>
                        <a:t> produce a F&gt;12m offtake of 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083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M_off &lt;6m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If </a:t>
                      </a:r>
                      <a:r>
                        <a:rPr lang="en-US" sz="1200" dirty="0" err="1"/>
                        <a:t>min_offtake</a:t>
                      </a:r>
                      <a:r>
                        <a:rPr lang="en-US" sz="1200" dirty="0"/>
                        <a:t> is set to 6m then this aligns with age-categories, no target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7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M_off &gt;6m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0.05517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0.06743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If </a:t>
                      </a:r>
                      <a:r>
                        <a:rPr lang="en-US" sz="1200" dirty="0" err="1"/>
                        <a:t>min_offtake</a:t>
                      </a:r>
                      <a:r>
                        <a:rPr lang="en-US" sz="1200" dirty="0"/>
                        <a:t> is set to 6m then this aligns with age-categories, no target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215867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F_mort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&lt;12m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F&lt;12m mortality of 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202113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F_mort &gt;12m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249742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M_mort &lt;6m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706405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M_mort &gt;6m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414176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093D0AC-0FBD-E8E5-7C50-7836B6F74D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8321026"/>
              </p:ext>
            </p:extLst>
          </p:nvPr>
        </p:nvGraphicFramePr>
        <p:xfrm>
          <a:off x="6449899" y="3101681"/>
          <a:ext cx="4903901" cy="33775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43425">
                  <a:extLst>
                    <a:ext uri="{9D8B030D-6E8A-4147-A177-3AD203B41FA5}">
                      <a16:colId xmlns:a16="http://schemas.microsoft.com/office/drawing/2014/main" val="1106634559"/>
                    </a:ext>
                  </a:extLst>
                </a:gridCol>
                <a:gridCol w="843425">
                  <a:extLst>
                    <a:ext uri="{9D8B030D-6E8A-4147-A177-3AD203B41FA5}">
                      <a16:colId xmlns:a16="http://schemas.microsoft.com/office/drawing/2014/main" val="90742718"/>
                    </a:ext>
                  </a:extLst>
                </a:gridCol>
                <a:gridCol w="803447">
                  <a:extLst>
                    <a:ext uri="{9D8B030D-6E8A-4147-A177-3AD203B41FA5}">
                      <a16:colId xmlns:a16="http://schemas.microsoft.com/office/drawing/2014/main" val="2442342219"/>
                    </a:ext>
                  </a:extLst>
                </a:gridCol>
                <a:gridCol w="2413604">
                  <a:extLst>
                    <a:ext uri="{9D8B030D-6E8A-4147-A177-3AD203B41FA5}">
                      <a16:colId xmlns:a16="http://schemas.microsoft.com/office/drawing/2014/main" val="5133248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446900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r>
                        <a:rPr lang="en-US" sz="1200" dirty="0" err="1"/>
                        <a:t>Off_y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 Off &lt;6m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-0.0053 – 0.0213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Range: min-max (F&lt;12m, M&lt;6m)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202113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r>
                        <a:rPr lang="en-US" sz="1200" dirty="0" err="1"/>
                        <a:t>Off_F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 Off &gt; min. age (6m)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-0.0009 – 0.0213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Range: min-max (F&lt;12m, F&gt;12m)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249742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r>
                        <a:rPr lang="en-US" sz="1200" dirty="0" err="1"/>
                        <a:t>Off_M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 Off &gt; 24m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0.0276-0.0835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Range: min-max (M&gt;6m)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706405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r>
                        <a:rPr lang="en-US" sz="1200" dirty="0"/>
                        <a:t>Off_M2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 Off &gt;</a:t>
                      </a:r>
                      <a:r>
                        <a:rPr lang="en-US" sz="1200" dirty="0" err="1"/>
                        <a:t>min.age</a:t>
                      </a:r>
                      <a:r>
                        <a:rPr lang="en-US" sz="1200" dirty="0"/>
                        <a:t> (6m-24m)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0.0276-0.0835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Range: min-max (M&gt;6m)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414176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F&gt;12m &amp; M&gt;6m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4126348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F&lt;12m &amp; M&lt;6m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87324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4990C70-9E4D-D9AD-9405-57C6DD192185}"/>
              </a:ext>
            </a:extLst>
          </p:cNvPr>
          <p:cNvSpPr txBox="1"/>
          <p:nvPr/>
        </p:nvSpPr>
        <p:spPr>
          <a:xfrm>
            <a:off x="6434282" y="1415055"/>
            <a:ext cx="57305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Define parameter range for Model LHS (see </a:t>
            </a:r>
            <a:r>
              <a:rPr lang="en-US" sz="1600" dirty="0" err="1"/>
              <a:t>prev</a:t>
            </a:r>
            <a:r>
              <a:rPr lang="en-US" sz="1600" dirty="0"/>
              <a:t>):</a:t>
            </a:r>
          </a:p>
          <a:p>
            <a:r>
              <a:rPr lang="en-US" sz="1600" dirty="0"/>
              <a:t>- Add minimum and maximum for each parameter required in the model:</a:t>
            </a:r>
          </a:p>
          <a:p>
            <a:r>
              <a:rPr lang="en-US" sz="1600" dirty="0"/>
              <a:t>- Based on minimum and maximum of all possible values for each parameter e.g.</a:t>
            </a:r>
          </a:p>
          <a:p>
            <a:r>
              <a:rPr lang="en-US" sz="1600" dirty="0"/>
              <a:t>	- </a:t>
            </a:r>
            <a:r>
              <a:rPr lang="en-US" sz="1600" dirty="0" err="1"/>
              <a:t>NET_offtake_y</a:t>
            </a:r>
            <a:r>
              <a:rPr lang="en-US" sz="1600" dirty="0"/>
              <a:t> = min-max of F&lt;12m &amp; M&lt;6m, </a:t>
            </a:r>
          </a:p>
          <a:p>
            <a:r>
              <a:rPr lang="en-US" sz="1600" dirty="0"/>
              <a:t>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0888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C5A08C-9233-78BD-929A-CACD75803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560" y="1494786"/>
            <a:ext cx="2989240" cy="38684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6B7678-2551-CFAA-307A-AD731C535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998" y="1528541"/>
            <a:ext cx="3310694" cy="380091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Raw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2571D3-D503-E4E9-2EC0-0662812B2FC0}"/>
              </a:ext>
            </a:extLst>
          </p:cNvPr>
          <p:cNvSpPr txBox="1"/>
          <p:nvPr/>
        </p:nvSpPr>
        <p:spPr>
          <a:xfrm>
            <a:off x="838200" y="1448790"/>
            <a:ext cx="39119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from </a:t>
            </a:r>
            <a:r>
              <a:rPr lang="en-US" dirty="0" err="1"/>
              <a:t>Lesnoff</a:t>
            </a:r>
            <a:r>
              <a:rPr lang="en-US" dirty="0"/>
              <a:t> 1999.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Table 4: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Fortnightly rates for each year of study, and overall fortnightly average.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Parameters given by sex (not 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Table 3: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Fortnightly rates for each season  and overall over the full 7 year period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Parameters by age and sex (F&lt;12m, F&gt;12m, M&lt;6m, M&gt;6m)</a:t>
            </a:r>
          </a:p>
        </p:txBody>
      </p:sp>
    </p:spTree>
    <p:extLst>
      <p:ext uri="{BB962C8B-B14F-4D97-AF65-F5344CB8AC3E}">
        <p14:creationId xmlns:p14="http://schemas.microsoft.com/office/powerpoint/2010/main" val="2505849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32F0-A628-CDAE-D252-A8EB0F23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Lesnoff</a:t>
            </a:r>
            <a:r>
              <a:rPr lang="en-US" dirty="0"/>
              <a:t> 1999 – Mortality Rate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7968B1F-6E84-3DDE-E1C7-04BFEB0F08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6969460"/>
              </p:ext>
            </p:extLst>
          </p:nvPr>
        </p:nvGraphicFramePr>
        <p:xfrm>
          <a:off x="6330045" y="2986973"/>
          <a:ext cx="5257797" cy="2560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71586">
                  <a:extLst>
                    <a:ext uri="{9D8B030D-6E8A-4147-A177-3AD203B41FA5}">
                      <a16:colId xmlns:a16="http://schemas.microsoft.com/office/drawing/2014/main" val="2620691466"/>
                    </a:ext>
                  </a:extLst>
                </a:gridCol>
                <a:gridCol w="771586">
                  <a:extLst>
                    <a:ext uri="{9D8B030D-6E8A-4147-A177-3AD203B41FA5}">
                      <a16:colId xmlns:a16="http://schemas.microsoft.com/office/drawing/2014/main" val="1028165276"/>
                    </a:ext>
                  </a:extLst>
                </a:gridCol>
                <a:gridCol w="771586">
                  <a:extLst>
                    <a:ext uri="{9D8B030D-6E8A-4147-A177-3AD203B41FA5}">
                      <a16:colId xmlns:a16="http://schemas.microsoft.com/office/drawing/2014/main" val="1146196496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455470626"/>
                    </a:ext>
                  </a:extLst>
                </a:gridCol>
                <a:gridCol w="2208026">
                  <a:extLst>
                    <a:ext uri="{9D8B030D-6E8A-4147-A177-3AD203B41FA5}">
                      <a16:colId xmlns:a16="http://schemas.microsoft.com/office/drawing/2014/main" val="1625109254"/>
                    </a:ext>
                  </a:extLst>
                </a:gridCol>
              </a:tblGrid>
              <a:tr h="4909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F_mort</a:t>
                      </a: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&lt;12m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0.0065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0.00585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0.00715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F&lt;12m mortality of 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902754"/>
                  </a:ext>
                </a:extLst>
              </a:tr>
              <a:tr h="4909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F_mort &gt;12m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0.00279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0.00341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75676"/>
                  </a:ext>
                </a:extLst>
              </a:tr>
              <a:tr h="4909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M_mort &lt;6m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0.0094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0.00846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0.01034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746295"/>
                  </a:ext>
                </a:extLst>
              </a:tr>
              <a:tr h="4909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M_mort &gt;6m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0.00288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0.00352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1966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6AB7143-5ADB-3795-7877-AAC63350B48C}"/>
              </a:ext>
            </a:extLst>
          </p:cNvPr>
          <p:cNvSpPr txBox="1"/>
          <p:nvPr/>
        </p:nvSpPr>
        <p:spPr>
          <a:xfrm>
            <a:off x="838200" y="1828800"/>
            <a:ext cx="50237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Model with LHS on target parameters: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Targets: </a:t>
            </a:r>
            <a:r>
              <a:rPr lang="en-US" dirty="0" err="1"/>
              <a:t>F_mort</a:t>
            </a:r>
            <a:r>
              <a:rPr lang="en-US" dirty="0"/>
              <a:t>&lt;12m, </a:t>
            </a:r>
            <a:r>
              <a:rPr lang="en-US" dirty="0" err="1"/>
              <a:t>F_mort</a:t>
            </a:r>
            <a:r>
              <a:rPr lang="en-US" dirty="0"/>
              <a:t>&gt;12m,M_mort&lt;6m,M_mort&gt;6m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Input: </a:t>
            </a:r>
            <a:r>
              <a:rPr lang="en-US" dirty="0" err="1"/>
              <a:t>mortality_y</a:t>
            </a:r>
            <a:r>
              <a:rPr lang="en-US" dirty="0"/>
              <a:t>, </a:t>
            </a:r>
            <a:r>
              <a:rPr lang="en-US" dirty="0" err="1"/>
              <a:t>mortality_a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Assume no other demographic processes occur during the period (only mortality)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annual mortality for each age-sex category: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F&lt;12m, F&gt;12m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M&lt;6m, M&lt;12m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 whether model output for mortality stats is within range of reported mortality rates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C1D7C5-3E6C-AE70-E1B6-0CBDBA2D0A7A}"/>
              </a:ext>
            </a:extLst>
          </p:cNvPr>
          <p:cNvSpPr txBox="1"/>
          <p:nvPr/>
        </p:nvSpPr>
        <p:spPr>
          <a:xfrm>
            <a:off x="6330043" y="2324100"/>
            <a:ext cx="50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Mortality</a:t>
            </a:r>
          </a:p>
        </p:txBody>
      </p:sp>
    </p:spTree>
    <p:extLst>
      <p:ext uri="{BB962C8B-B14F-4D97-AF65-F5344CB8AC3E}">
        <p14:creationId xmlns:p14="http://schemas.microsoft.com/office/powerpoint/2010/main" val="308490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95C5-FB27-8396-8467-D43C0148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Mortality Rate -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FFE3F-6E67-F694-7EC6-5C125EC61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3229" cy="4351338"/>
          </a:xfrm>
        </p:spPr>
        <p:txBody>
          <a:bodyPr/>
          <a:lstStyle/>
          <a:p>
            <a:r>
              <a:rPr lang="en-US" dirty="0"/>
              <a:t>10,000 parameter sets</a:t>
            </a:r>
          </a:p>
          <a:p>
            <a:r>
              <a:rPr lang="en-US" dirty="0"/>
              <a:t>Of which 41 parameter sets were within range of reported stats for all age-sex groups  </a:t>
            </a:r>
          </a:p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4355F2-37AE-0046-1693-ABC40200AA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9478739"/>
              </p:ext>
            </p:extLst>
          </p:nvPr>
        </p:nvGraphicFramePr>
        <p:xfrm>
          <a:off x="6776470" y="1566796"/>
          <a:ext cx="4903901" cy="11830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43425">
                  <a:extLst>
                    <a:ext uri="{9D8B030D-6E8A-4147-A177-3AD203B41FA5}">
                      <a16:colId xmlns:a16="http://schemas.microsoft.com/office/drawing/2014/main" val="1106634559"/>
                    </a:ext>
                  </a:extLst>
                </a:gridCol>
                <a:gridCol w="843425">
                  <a:extLst>
                    <a:ext uri="{9D8B030D-6E8A-4147-A177-3AD203B41FA5}">
                      <a16:colId xmlns:a16="http://schemas.microsoft.com/office/drawing/2014/main" val="90742718"/>
                    </a:ext>
                  </a:extLst>
                </a:gridCol>
                <a:gridCol w="803447">
                  <a:extLst>
                    <a:ext uri="{9D8B030D-6E8A-4147-A177-3AD203B41FA5}">
                      <a16:colId xmlns:a16="http://schemas.microsoft.com/office/drawing/2014/main" val="2442342219"/>
                    </a:ext>
                  </a:extLst>
                </a:gridCol>
                <a:gridCol w="2413604">
                  <a:extLst>
                    <a:ext uri="{9D8B030D-6E8A-4147-A177-3AD203B41FA5}">
                      <a16:colId xmlns:a16="http://schemas.microsoft.com/office/drawing/2014/main" val="5133248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446900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F&gt;12m &amp; M&gt;6m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4126348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F&lt;12m &amp; M&lt;6m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873249"/>
                  </a:ext>
                </a:extLst>
              </a:tr>
            </a:tbl>
          </a:graphicData>
        </a:graphic>
      </p:graphicFrame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CFC826BD-A823-4C7A-05B8-46A3A2639D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3507285"/>
              </p:ext>
            </p:extLst>
          </p:nvPr>
        </p:nvGraphicFramePr>
        <p:xfrm>
          <a:off x="6776470" y="3522027"/>
          <a:ext cx="4811373" cy="26549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6073">
                  <a:extLst>
                    <a:ext uri="{9D8B030D-6E8A-4147-A177-3AD203B41FA5}">
                      <a16:colId xmlns:a16="http://schemas.microsoft.com/office/drawing/2014/main" val="2620691466"/>
                    </a:ext>
                  </a:extLst>
                </a:gridCol>
                <a:gridCol w="706073">
                  <a:extLst>
                    <a:ext uri="{9D8B030D-6E8A-4147-A177-3AD203B41FA5}">
                      <a16:colId xmlns:a16="http://schemas.microsoft.com/office/drawing/2014/main" val="1028165276"/>
                    </a:ext>
                  </a:extLst>
                </a:gridCol>
                <a:gridCol w="706073">
                  <a:extLst>
                    <a:ext uri="{9D8B030D-6E8A-4147-A177-3AD203B41FA5}">
                      <a16:colId xmlns:a16="http://schemas.microsoft.com/office/drawing/2014/main" val="1146196496"/>
                    </a:ext>
                  </a:extLst>
                </a:gridCol>
                <a:gridCol w="672605">
                  <a:extLst>
                    <a:ext uri="{9D8B030D-6E8A-4147-A177-3AD203B41FA5}">
                      <a16:colId xmlns:a16="http://schemas.microsoft.com/office/drawing/2014/main" val="2455470626"/>
                    </a:ext>
                  </a:extLst>
                </a:gridCol>
                <a:gridCol w="2020549">
                  <a:extLst>
                    <a:ext uri="{9D8B030D-6E8A-4147-A177-3AD203B41FA5}">
                      <a16:colId xmlns:a16="http://schemas.microsoft.com/office/drawing/2014/main" val="1625109254"/>
                    </a:ext>
                  </a:extLst>
                </a:gridCol>
              </a:tblGrid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F_mort</a:t>
                      </a: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&lt;12m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0.0065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0.00585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0.00715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F&lt;12m mortality of 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902754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F_mort &gt;12m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0.00279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0.00341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75676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M_mort &lt;6m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0.0094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0.00846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0.01034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746295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M_mort</a:t>
                      </a: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&gt;6m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0.00288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0.00352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1966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DFA0EAE-474F-4FC7-4D08-7892E4B20301}"/>
              </a:ext>
            </a:extLst>
          </p:cNvPr>
          <p:cNvSpPr txBox="1"/>
          <p:nvPr/>
        </p:nvSpPr>
        <p:spPr>
          <a:xfrm>
            <a:off x="6716541" y="2966641"/>
            <a:ext cx="50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Mortality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67F8E-2B08-E171-FF8B-7055096DCE50}"/>
              </a:ext>
            </a:extLst>
          </p:cNvPr>
          <p:cNvSpPr txBox="1"/>
          <p:nvPr/>
        </p:nvSpPr>
        <p:spPr>
          <a:xfrm>
            <a:off x="6716541" y="980623"/>
            <a:ext cx="50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Mortality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449DA5-9AE3-8D0F-B170-B48470D02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078" y="3739605"/>
            <a:ext cx="3662135" cy="294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1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32F0-A628-CDAE-D252-A8EB0F23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Lesnoff</a:t>
            </a:r>
            <a:r>
              <a:rPr lang="en-US" dirty="0"/>
              <a:t> 1999 – Offtake Rate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7968B1F-6E84-3DDE-E1C7-04BFEB0F08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0789603"/>
              </p:ext>
            </p:extLst>
          </p:nvPr>
        </p:nvGraphicFramePr>
        <p:xfrm>
          <a:off x="6330045" y="2986973"/>
          <a:ext cx="5257797" cy="19637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71586">
                  <a:extLst>
                    <a:ext uri="{9D8B030D-6E8A-4147-A177-3AD203B41FA5}">
                      <a16:colId xmlns:a16="http://schemas.microsoft.com/office/drawing/2014/main" val="2620691466"/>
                    </a:ext>
                  </a:extLst>
                </a:gridCol>
                <a:gridCol w="771586">
                  <a:extLst>
                    <a:ext uri="{9D8B030D-6E8A-4147-A177-3AD203B41FA5}">
                      <a16:colId xmlns:a16="http://schemas.microsoft.com/office/drawing/2014/main" val="1028165276"/>
                    </a:ext>
                  </a:extLst>
                </a:gridCol>
                <a:gridCol w="771586">
                  <a:extLst>
                    <a:ext uri="{9D8B030D-6E8A-4147-A177-3AD203B41FA5}">
                      <a16:colId xmlns:a16="http://schemas.microsoft.com/office/drawing/2014/main" val="1146196496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455470626"/>
                    </a:ext>
                  </a:extLst>
                </a:gridCol>
                <a:gridCol w="2208026">
                  <a:extLst>
                    <a:ext uri="{9D8B030D-6E8A-4147-A177-3AD203B41FA5}">
                      <a16:colId xmlns:a16="http://schemas.microsoft.com/office/drawing/2014/main" val="1625109254"/>
                    </a:ext>
                  </a:extLst>
                </a:gridCol>
              </a:tblGrid>
              <a:tr h="4909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F_off &lt;12m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F_off &lt;12m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9902754"/>
                  </a:ext>
                </a:extLst>
              </a:tr>
              <a:tr h="4909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F_off &gt;12m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F_off &gt;12m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875676"/>
                  </a:ext>
                </a:extLst>
              </a:tr>
              <a:tr h="4909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M_off &lt;6m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M_off &lt;6m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9746295"/>
                  </a:ext>
                </a:extLst>
              </a:tr>
              <a:tr h="4909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M_off &gt;6m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0.05517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0.06743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M_off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&gt;6m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301966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6AB7143-5ADB-3795-7877-AAC63350B48C}"/>
              </a:ext>
            </a:extLst>
          </p:cNvPr>
          <p:cNvSpPr txBox="1"/>
          <p:nvPr/>
        </p:nvSpPr>
        <p:spPr>
          <a:xfrm>
            <a:off x="838200" y="1828800"/>
            <a:ext cx="50237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Model with LHS on target parameters: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Targets: </a:t>
            </a:r>
            <a:r>
              <a:rPr lang="en-US" dirty="0" err="1"/>
              <a:t>F_off</a:t>
            </a:r>
            <a:r>
              <a:rPr lang="en-US" dirty="0"/>
              <a:t>&lt;12m, </a:t>
            </a:r>
            <a:r>
              <a:rPr lang="en-US" dirty="0" err="1"/>
              <a:t>F_off</a:t>
            </a:r>
            <a:r>
              <a:rPr lang="en-US" dirty="0"/>
              <a:t>&gt;12m,M_off&lt;6m,M_off&gt;6m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Input: </a:t>
            </a:r>
            <a:r>
              <a:rPr lang="en-US" dirty="0" err="1"/>
              <a:t>off_y</a:t>
            </a:r>
            <a:r>
              <a:rPr lang="en-US" dirty="0"/>
              <a:t>, </a:t>
            </a:r>
            <a:r>
              <a:rPr lang="en-US" dirty="0" err="1"/>
              <a:t>off_f</a:t>
            </a:r>
            <a:r>
              <a:rPr lang="en-US" dirty="0"/>
              <a:t>, </a:t>
            </a:r>
            <a:r>
              <a:rPr lang="en-US" dirty="0" err="1"/>
              <a:t>off_m</a:t>
            </a:r>
            <a:r>
              <a:rPr lang="en-US" dirty="0"/>
              <a:t>, off_m2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Assume no other demographic processes occur during the period (only offtake)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offtake for each age-sex category: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F&lt;12m, F&gt;12m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M&lt;6m, M&lt;12m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 whether model offtake stats are within range of reported offtake rates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E1CE28-24EA-9909-23CC-86D9C94566B8}"/>
              </a:ext>
            </a:extLst>
          </p:cNvPr>
          <p:cNvSpPr txBox="1"/>
          <p:nvPr/>
        </p:nvSpPr>
        <p:spPr>
          <a:xfrm>
            <a:off x="6330043" y="2324100"/>
            <a:ext cx="50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Offtake</a:t>
            </a:r>
          </a:p>
        </p:txBody>
      </p:sp>
    </p:spTree>
    <p:extLst>
      <p:ext uri="{BB962C8B-B14F-4D97-AF65-F5344CB8AC3E}">
        <p14:creationId xmlns:p14="http://schemas.microsoft.com/office/powerpoint/2010/main" val="2826900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95C5-FB27-8396-8467-D43C0148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Offtake Rate -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FFE3F-6E67-F694-7EC6-5C125EC61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3229" cy="1848304"/>
          </a:xfrm>
        </p:spPr>
        <p:txBody>
          <a:bodyPr/>
          <a:lstStyle/>
          <a:p>
            <a:r>
              <a:rPr lang="en-US" dirty="0"/>
              <a:t>10,000 parameter sets</a:t>
            </a:r>
          </a:p>
          <a:p>
            <a:r>
              <a:rPr lang="en-US" dirty="0"/>
              <a:t>Of which 2 parameter sets were within range of reported stats for all age-sex groups  </a:t>
            </a:r>
          </a:p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4355F2-37AE-0046-1693-ABC40200AA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2745430"/>
              </p:ext>
            </p:extLst>
          </p:nvPr>
        </p:nvGraphicFramePr>
        <p:xfrm>
          <a:off x="6689272" y="928148"/>
          <a:ext cx="5502728" cy="20916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46418">
                  <a:extLst>
                    <a:ext uri="{9D8B030D-6E8A-4147-A177-3AD203B41FA5}">
                      <a16:colId xmlns:a16="http://schemas.microsoft.com/office/drawing/2014/main" val="1106634559"/>
                    </a:ext>
                  </a:extLst>
                </a:gridCol>
                <a:gridCol w="946418">
                  <a:extLst>
                    <a:ext uri="{9D8B030D-6E8A-4147-A177-3AD203B41FA5}">
                      <a16:colId xmlns:a16="http://schemas.microsoft.com/office/drawing/2014/main" val="90742718"/>
                    </a:ext>
                  </a:extLst>
                </a:gridCol>
                <a:gridCol w="901558">
                  <a:extLst>
                    <a:ext uri="{9D8B030D-6E8A-4147-A177-3AD203B41FA5}">
                      <a16:colId xmlns:a16="http://schemas.microsoft.com/office/drawing/2014/main" val="2442342219"/>
                    </a:ext>
                  </a:extLst>
                </a:gridCol>
                <a:gridCol w="2708334">
                  <a:extLst>
                    <a:ext uri="{9D8B030D-6E8A-4147-A177-3AD203B41FA5}">
                      <a16:colId xmlns:a16="http://schemas.microsoft.com/office/drawing/2014/main" val="5133248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446900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F&lt;12m and M&lt;6m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4126348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5409444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8158658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 - max of F&lt;12m, F&gt;12m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873249"/>
                  </a:ext>
                </a:extLst>
              </a:tr>
            </a:tbl>
          </a:graphicData>
        </a:graphic>
      </p:graphicFrame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CFC826BD-A823-4C7A-05B8-46A3A2639D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8826203"/>
              </p:ext>
            </p:extLst>
          </p:nvPr>
        </p:nvGraphicFramePr>
        <p:xfrm>
          <a:off x="6877106" y="3558220"/>
          <a:ext cx="4811373" cy="26549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6073">
                  <a:extLst>
                    <a:ext uri="{9D8B030D-6E8A-4147-A177-3AD203B41FA5}">
                      <a16:colId xmlns:a16="http://schemas.microsoft.com/office/drawing/2014/main" val="2620691466"/>
                    </a:ext>
                  </a:extLst>
                </a:gridCol>
                <a:gridCol w="706073">
                  <a:extLst>
                    <a:ext uri="{9D8B030D-6E8A-4147-A177-3AD203B41FA5}">
                      <a16:colId xmlns:a16="http://schemas.microsoft.com/office/drawing/2014/main" val="1028165276"/>
                    </a:ext>
                  </a:extLst>
                </a:gridCol>
                <a:gridCol w="706073">
                  <a:extLst>
                    <a:ext uri="{9D8B030D-6E8A-4147-A177-3AD203B41FA5}">
                      <a16:colId xmlns:a16="http://schemas.microsoft.com/office/drawing/2014/main" val="1146196496"/>
                    </a:ext>
                  </a:extLst>
                </a:gridCol>
                <a:gridCol w="672605">
                  <a:extLst>
                    <a:ext uri="{9D8B030D-6E8A-4147-A177-3AD203B41FA5}">
                      <a16:colId xmlns:a16="http://schemas.microsoft.com/office/drawing/2014/main" val="2455470626"/>
                    </a:ext>
                  </a:extLst>
                </a:gridCol>
                <a:gridCol w="2020549">
                  <a:extLst>
                    <a:ext uri="{9D8B030D-6E8A-4147-A177-3AD203B41FA5}">
                      <a16:colId xmlns:a16="http://schemas.microsoft.com/office/drawing/2014/main" val="1625109254"/>
                    </a:ext>
                  </a:extLst>
                </a:gridCol>
              </a:tblGrid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F_mort</a:t>
                      </a: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&lt;12m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0.0065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0.00585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0.00715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F&lt;12m mortality of 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902754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F_mort &gt;12m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0.00279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0.00341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75676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M_mort &lt;6m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0.0094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0.00846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0.01034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746295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M_mort &gt;6m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0.00288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0.00352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1966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5AC96CB-C770-274B-6214-7A1BD9F91044}"/>
              </a:ext>
            </a:extLst>
          </p:cNvPr>
          <p:cNvSpPr txBox="1"/>
          <p:nvPr/>
        </p:nvSpPr>
        <p:spPr>
          <a:xfrm>
            <a:off x="6664722" y="3111911"/>
            <a:ext cx="50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Offtake (fortnightly)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D4F17B-8006-740A-DB5D-BDBCA4175E60}"/>
              </a:ext>
            </a:extLst>
          </p:cNvPr>
          <p:cNvSpPr txBox="1"/>
          <p:nvPr/>
        </p:nvSpPr>
        <p:spPr>
          <a:xfrm>
            <a:off x="6664721" y="460178"/>
            <a:ext cx="50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Offtake (fortnightly)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85E6DDD-1A26-280A-3709-2968C48BB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077695"/>
              </p:ext>
            </p:extLst>
          </p:nvPr>
        </p:nvGraphicFramePr>
        <p:xfrm>
          <a:off x="838199" y="3808866"/>
          <a:ext cx="4822375" cy="1003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475">
                  <a:extLst>
                    <a:ext uri="{9D8B030D-6E8A-4147-A177-3AD203B41FA5}">
                      <a16:colId xmlns:a16="http://schemas.microsoft.com/office/drawing/2014/main" val="1828808680"/>
                    </a:ext>
                  </a:extLst>
                </a:gridCol>
                <a:gridCol w="964475">
                  <a:extLst>
                    <a:ext uri="{9D8B030D-6E8A-4147-A177-3AD203B41FA5}">
                      <a16:colId xmlns:a16="http://schemas.microsoft.com/office/drawing/2014/main" val="4020398109"/>
                    </a:ext>
                  </a:extLst>
                </a:gridCol>
                <a:gridCol w="964475">
                  <a:extLst>
                    <a:ext uri="{9D8B030D-6E8A-4147-A177-3AD203B41FA5}">
                      <a16:colId xmlns:a16="http://schemas.microsoft.com/office/drawing/2014/main" val="2793478663"/>
                    </a:ext>
                  </a:extLst>
                </a:gridCol>
                <a:gridCol w="964475">
                  <a:extLst>
                    <a:ext uri="{9D8B030D-6E8A-4147-A177-3AD203B41FA5}">
                      <a16:colId xmlns:a16="http://schemas.microsoft.com/office/drawing/2014/main" val="4186589472"/>
                    </a:ext>
                  </a:extLst>
                </a:gridCol>
                <a:gridCol w="964475">
                  <a:extLst>
                    <a:ext uri="{9D8B030D-6E8A-4147-A177-3AD203B41FA5}">
                      <a16:colId xmlns:a16="http://schemas.microsoft.com/office/drawing/2014/main" val="379630186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 err="1">
                          <a:effectLst/>
                        </a:rPr>
                        <a:t>NET_offtake_y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NET_offtake_f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NET_offtake_m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NET_offtake_m2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55983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27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0.4117296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0.1814705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0.5915481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0.7176708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08617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39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0.0287726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0.1651086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0.6631247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0.6010686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0177230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F1B9888-C777-7525-E8D4-56EBF812E82A}"/>
              </a:ext>
            </a:extLst>
          </p:cNvPr>
          <p:cNvSpPr txBox="1">
            <a:spLocks/>
          </p:cNvSpPr>
          <p:nvPr/>
        </p:nvSpPr>
        <p:spPr>
          <a:xfrm>
            <a:off x="838199" y="5009696"/>
            <a:ext cx="5693229" cy="1848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FF0000"/>
                </a:solidFill>
              </a:rPr>
              <a:t>Set 27: </a:t>
            </a:r>
            <a:r>
              <a:rPr lang="en-US" sz="1600" dirty="0" err="1">
                <a:solidFill>
                  <a:srgbClr val="FF0000"/>
                </a:solidFill>
              </a:rPr>
              <a:t>NET_off_y</a:t>
            </a:r>
            <a:r>
              <a:rPr lang="en-US" sz="1600" dirty="0">
                <a:solidFill>
                  <a:srgbClr val="FF0000"/>
                </a:solidFill>
              </a:rPr>
              <a:t> &gt;&gt; </a:t>
            </a:r>
            <a:r>
              <a:rPr lang="en-US" sz="1600" dirty="0" err="1">
                <a:solidFill>
                  <a:srgbClr val="FF0000"/>
                </a:solidFill>
              </a:rPr>
              <a:t>NET_off_F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In other literature young offtake is negligible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Set 30: </a:t>
            </a:r>
            <a:r>
              <a:rPr lang="en-US" sz="1600" dirty="0" err="1">
                <a:solidFill>
                  <a:srgbClr val="FF0000"/>
                </a:solidFill>
              </a:rPr>
              <a:t>NET_off_m</a:t>
            </a:r>
            <a:r>
              <a:rPr lang="en-US" sz="1600" dirty="0">
                <a:solidFill>
                  <a:srgbClr val="FF0000"/>
                </a:solidFill>
              </a:rPr>
              <a:t> &gt;&gt; NET_off_m2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M2 is the young male offtake rate</a:t>
            </a:r>
          </a:p>
          <a:p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406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95C5-FB27-8396-8467-D43C0148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Offtake Rate – Output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FFE3F-6E67-F694-7EC6-5C125EC61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3229" cy="184830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10,000 parameter sets</a:t>
            </a:r>
          </a:p>
          <a:p>
            <a:r>
              <a:rPr lang="en-US" dirty="0"/>
              <a:t>Female offtake only: 62 valid sets</a:t>
            </a:r>
          </a:p>
          <a:p>
            <a:r>
              <a:rPr lang="en-US" dirty="0"/>
              <a:t>Male offtake only: 45 valid sets</a:t>
            </a:r>
          </a:p>
          <a:p>
            <a:r>
              <a:rPr lang="en-US" i="1" dirty="0"/>
              <a:t>(filter for </a:t>
            </a:r>
            <a:r>
              <a:rPr lang="en-US" i="1" dirty="0" err="1"/>
              <a:t>off_y</a:t>
            </a:r>
            <a:r>
              <a:rPr lang="en-US" i="1" dirty="0"/>
              <a:t> &lt;&lt; </a:t>
            </a:r>
            <a:r>
              <a:rPr lang="en-US" i="1" dirty="0" err="1"/>
              <a:t>off_F</a:t>
            </a:r>
            <a:r>
              <a:rPr lang="en-US" i="1" dirty="0"/>
              <a:t> &amp; </a:t>
            </a:r>
            <a:r>
              <a:rPr lang="en-US" i="1" dirty="0" err="1"/>
              <a:t>off_m</a:t>
            </a:r>
            <a:r>
              <a:rPr lang="en-US" i="1" dirty="0"/>
              <a:t> &lt;&lt; off_m2)?</a:t>
            </a:r>
          </a:p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4355F2-37AE-0046-1693-ABC40200AAC0}"/>
              </a:ext>
            </a:extLst>
          </p:cNvPr>
          <p:cNvGraphicFramePr>
            <a:graphicFrameLocks/>
          </p:cNvGraphicFramePr>
          <p:nvPr/>
        </p:nvGraphicFramePr>
        <p:xfrm>
          <a:off x="6689272" y="928148"/>
          <a:ext cx="5502728" cy="20916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46418">
                  <a:extLst>
                    <a:ext uri="{9D8B030D-6E8A-4147-A177-3AD203B41FA5}">
                      <a16:colId xmlns:a16="http://schemas.microsoft.com/office/drawing/2014/main" val="1106634559"/>
                    </a:ext>
                  </a:extLst>
                </a:gridCol>
                <a:gridCol w="946418">
                  <a:extLst>
                    <a:ext uri="{9D8B030D-6E8A-4147-A177-3AD203B41FA5}">
                      <a16:colId xmlns:a16="http://schemas.microsoft.com/office/drawing/2014/main" val="90742718"/>
                    </a:ext>
                  </a:extLst>
                </a:gridCol>
                <a:gridCol w="901558">
                  <a:extLst>
                    <a:ext uri="{9D8B030D-6E8A-4147-A177-3AD203B41FA5}">
                      <a16:colId xmlns:a16="http://schemas.microsoft.com/office/drawing/2014/main" val="2442342219"/>
                    </a:ext>
                  </a:extLst>
                </a:gridCol>
                <a:gridCol w="2708334">
                  <a:extLst>
                    <a:ext uri="{9D8B030D-6E8A-4147-A177-3AD203B41FA5}">
                      <a16:colId xmlns:a16="http://schemas.microsoft.com/office/drawing/2014/main" val="5133248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446900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F&lt;12m and M&lt;6m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4126348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5409444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8158658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 - max of F&lt;12m, F&gt;12m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873249"/>
                  </a:ext>
                </a:extLst>
              </a:tr>
            </a:tbl>
          </a:graphicData>
        </a:graphic>
      </p:graphicFrame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CFC826BD-A823-4C7A-05B8-46A3A2639D72}"/>
              </a:ext>
            </a:extLst>
          </p:cNvPr>
          <p:cNvGraphicFramePr>
            <a:graphicFrameLocks/>
          </p:cNvGraphicFramePr>
          <p:nvPr/>
        </p:nvGraphicFramePr>
        <p:xfrm>
          <a:off x="6877106" y="3558220"/>
          <a:ext cx="4811373" cy="26549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6073">
                  <a:extLst>
                    <a:ext uri="{9D8B030D-6E8A-4147-A177-3AD203B41FA5}">
                      <a16:colId xmlns:a16="http://schemas.microsoft.com/office/drawing/2014/main" val="2620691466"/>
                    </a:ext>
                  </a:extLst>
                </a:gridCol>
                <a:gridCol w="706073">
                  <a:extLst>
                    <a:ext uri="{9D8B030D-6E8A-4147-A177-3AD203B41FA5}">
                      <a16:colId xmlns:a16="http://schemas.microsoft.com/office/drawing/2014/main" val="1028165276"/>
                    </a:ext>
                  </a:extLst>
                </a:gridCol>
                <a:gridCol w="706073">
                  <a:extLst>
                    <a:ext uri="{9D8B030D-6E8A-4147-A177-3AD203B41FA5}">
                      <a16:colId xmlns:a16="http://schemas.microsoft.com/office/drawing/2014/main" val="1146196496"/>
                    </a:ext>
                  </a:extLst>
                </a:gridCol>
                <a:gridCol w="672605">
                  <a:extLst>
                    <a:ext uri="{9D8B030D-6E8A-4147-A177-3AD203B41FA5}">
                      <a16:colId xmlns:a16="http://schemas.microsoft.com/office/drawing/2014/main" val="2455470626"/>
                    </a:ext>
                  </a:extLst>
                </a:gridCol>
                <a:gridCol w="2020549">
                  <a:extLst>
                    <a:ext uri="{9D8B030D-6E8A-4147-A177-3AD203B41FA5}">
                      <a16:colId xmlns:a16="http://schemas.microsoft.com/office/drawing/2014/main" val="1625109254"/>
                    </a:ext>
                  </a:extLst>
                </a:gridCol>
              </a:tblGrid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F_mort</a:t>
                      </a: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&lt;12m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0.0065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0.00585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0.00715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F&lt;12m mortality of 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902754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F_mort &gt;12m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0.00279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0.00341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75676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M_mort &lt;6m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0.0094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0.00846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0.01034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746295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M_mort &gt;6m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0.00288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0.00352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1966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5AC96CB-C770-274B-6214-7A1BD9F91044}"/>
              </a:ext>
            </a:extLst>
          </p:cNvPr>
          <p:cNvSpPr txBox="1"/>
          <p:nvPr/>
        </p:nvSpPr>
        <p:spPr>
          <a:xfrm>
            <a:off x="6664722" y="3111911"/>
            <a:ext cx="50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Offtake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D4F17B-8006-740A-DB5D-BDBCA4175E60}"/>
              </a:ext>
            </a:extLst>
          </p:cNvPr>
          <p:cNvSpPr txBox="1"/>
          <p:nvPr/>
        </p:nvSpPr>
        <p:spPr>
          <a:xfrm>
            <a:off x="6664721" y="460178"/>
            <a:ext cx="50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Offtake</a:t>
            </a:r>
          </a:p>
        </p:txBody>
      </p:sp>
    </p:spTree>
    <p:extLst>
      <p:ext uri="{BB962C8B-B14F-4D97-AF65-F5344CB8AC3E}">
        <p14:creationId xmlns:p14="http://schemas.microsoft.com/office/powerpoint/2010/main" val="2427989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95C5-FB27-8396-8467-D43C0148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FFE3F-6E67-F694-7EC6-5C125EC61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3229" cy="1848304"/>
          </a:xfrm>
        </p:spPr>
        <p:txBody>
          <a:bodyPr>
            <a:normAutofit/>
          </a:bodyPr>
          <a:lstStyle/>
          <a:p>
            <a:r>
              <a:rPr lang="en-US" dirty="0"/>
              <a:t>Run example with valid offtake and mortality</a:t>
            </a:r>
          </a:p>
          <a:p>
            <a:r>
              <a:rPr lang="en-US" i="1" dirty="0" err="1"/>
              <a:t>Birth_r</a:t>
            </a:r>
            <a:r>
              <a:rPr lang="en-US" i="1" dirty="0"/>
              <a:t>= mean </a:t>
            </a:r>
            <a:r>
              <a:rPr lang="en-US" i="1" dirty="0" err="1"/>
              <a:t>birth_r</a:t>
            </a:r>
            <a:r>
              <a:rPr lang="en-US" i="1"/>
              <a:t> </a:t>
            </a:r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10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Raw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2571D3-D503-E4E9-2EC0-0662812B2FC0}"/>
              </a:ext>
            </a:extLst>
          </p:cNvPr>
          <p:cNvSpPr txBox="1"/>
          <p:nvPr/>
        </p:nvSpPr>
        <p:spPr>
          <a:xfrm>
            <a:off x="6586780" y="153122"/>
            <a:ext cx="5481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Calculate ALL Offtake (</a:t>
            </a:r>
            <a:r>
              <a:rPr lang="en-US" i="1" dirty="0" err="1">
                <a:solidFill>
                  <a:srgbClr val="FF0000"/>
                </a:solidFill>
              </a:rPr>
              <a:t>slaughter+commercial</a:t>
            </a:r>
            <a:r>
              <a:rPr lang="en-US" i="1" dirty="0">
                <a:solidFill>
                  <a:srgbClr val="FF0000"/>
                </a:solidFill>
              </a:rPr>
              <a:t> net flow + loan net flow)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6C70E79-9D9D-0D57-6B89-C8D6E0EE8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573824"/>
              </p:ext>
            </p:extLst>
          </p:nvPr>
        </p:nvGraphicFramePr>
        <p:xfrm>
          <a:off x="710818" y="1404482"/>
          <a:ext cx="5471836" cy="5248720"/>
        </p:xfrm>
        <a:graphic>
          <a:graphicData uri="http://schemas.openxmlformats.org/drawingml/2006/table">
            <a:tbl>
              <a:tblPr/>
              <a:tblGrid>
                <a:gridCol w="990811">
                  <a:extLst>
                    <a:ext uri="{9D8B030D-6E8A-4147-A177-3AD203B41FA5}">
                      <a16:colId xmlns:a16="http://schemas.microsoft.com/office/drawing/2014/main" val="270454629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187934144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625856356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522359282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91107741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483231411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2553087786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588082640"/>
                    </a:ext>
                  </a:extLst>
                </a:gridCol>
                <a:gridCol w="588094">
                  <a:extLst>
                    <a:ext uri="{9D8B030D-6E8A-4147-A177-3AD203B41FA5}">
                      <a16:colId xmlns:a16="http://schemas.microsoft.com/office/drawing/2014/main" val="2006423204"/>
                    </a:ext>
                  </a:extLst>
                </a:gridCol>
              </a:tblGrid>
              <a:tr h="123854"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GB" sz="900" b="0" i="0" u="sng" strike="noStrike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hlinkClick r:id="rId2"/>
                        </a:rPr>
                        <a:t>Table 3. Mortality, slaughtering and flow rates for the period July 1985–June 1992 and for each climatic seasona</a:t>
                      </a:r>
                      <a:endParaRPr lang="en-GB" sz="900" b="0" i="0" u="sng" strike="noStrike">
                        <a:solidFill>
                          <a:srgbClr val="0563C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834087"/>
                  </a:ext>
                </a:extLst>
              </a:tr>
              <a:tr h="234900"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GB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Rain, rainy season; Dry1, cold dry season; Dry2, hot dry season. Rates were estimated for Dataset 1 and referred to 2-week phases (all values in the table have to be multiplied by 10−2).</a:t>
                      </a: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5704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Rain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Rain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75452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Females &lt;1 year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Males &lt;6 months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635431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264720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542694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656688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Commerical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8308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Commerical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31839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06722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66497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-0.11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71919"/>
                  </a:ext>
                </a:extLst>
              </a:tr>
              <a:tr h="34944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868801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endParaRPr lang="en-GB" sz="900" b="1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91944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970850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Females &gt;1 year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Males &gt;6 months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236546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90320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1.83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36118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5.28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541084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47939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1.67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5.59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4.07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221948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837879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390057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809282"/>
                  </a:ext>
                </a:extLst>
              </a:tr>
              <a:tr h="34944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8.35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2.76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6.99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30578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33A8E95-A1A5-4980-DA3A-CE9DF11D7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401699"/>
              </p:ext>
            </p:extLst>
          </p:nvPr>
        </p:nvGraphicFramePr>
        <p:xfrm>
          <a:off x="6586780" y="1061993"/>
          <a:ext cx="4894403" cy="5642885"/>
        </p:xfrm>
        <a:graphic>
          <a:graphicData uri="http://schemas.openxmlformats.org/drawingml/2006/table">
            <a:tbl>
              <a:tblPr/>
              <a:tblGrid>
                <a:gridCol w="886253">
                  <a:extLst>
                    <a:ext uri="{9D8B030D-6E8A-4147-A177-3AD203B41FA5}">
                      <a16:colId xmlns:a16="http://schemas.microsoft.com/office/drawing/2014/main" val="3479959394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2193216680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270192187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1004520066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472874675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752071976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1914480071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860578561"/>
                    </a:ext>
                  </a:extLst>
                </a:gridCol>
                <a:gridCol w="526035">
                  <a:extLst>
                    <a:ext uri="{9D8B030D-6E8A-4147-A177-3AD203B41FA5}">
                      <a16:colId xmlns:a16="http://schemas.microsoft.com/office/drawing/2014/main" val="1871557084"/>
                    </a:ext>
                  </a:extLst>
                </a:gridCol>
              </a:tblGrid>
              <a:tr h="17468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9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Demographic rates for cycles 1985–91</a:t>
                      </a: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510736"/>
                  </a:ext>
                </a:extLst>
              </a:tr>
              <a:tr h="479847"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Each annual cycle was defined from July of the year considered to June of the next year. Fertility and prolificacy rates were calculated for females older than 9 months. Rates were estimated for Dataset 1 and referred to 2-week phases (all values in the table have to be multiplied by 10−2).</a:t>
                      </a: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968470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Year-Cycle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282297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1985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1986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1987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1988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1989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1990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1991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757345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Fertility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3.52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3.31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3.45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3.66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3.61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3.59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3.46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444755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Prolificacy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108.1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102.9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103.8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104.1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104.2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103.6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104.1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139873"/>
                  </a:ext>
                </a:extLst>
              </a:tr>
              <a:tr h="409603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Weighted residuals for newborns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7.4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−4.4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−10.2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−3.1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−0.5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−3.2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−2.3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−2.2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778923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Fecundity 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380.512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340.599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311.4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359.145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381.372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373.996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369.77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360.186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956658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470948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1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847702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958199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647163"/>
                  </a:ext>
                </a:extLst>
              </a:tr>
              <a:tr h="275437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net flow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738362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Loaning net flow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205350"/>
                  </a:ext>
                </a:extLst>
              </a:tr>
              <a:tr h="677936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286063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endParaRPr lang="en-GB" sz="900" b="1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1641446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1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524468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692637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1.32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1.32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900669"/>
                  </a:ext>
                </a:extLst>
              </a:tr>
              <a:tr h="275437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net flow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2.04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2.71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2.81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2.08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4784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Loaning net flow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35533"/>
                  </a:ext>
                </a:extLst>
              </a:tr>
              <a:tr h="677936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2.48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2.34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4.21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3.29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3.39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3.21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218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76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A455B6C-2600-8B72-EEF0-A29F5ACD5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937240"/>
              </p:ext>
            </p:extLst>
          </p:nvPr>
        </p:nvGraphicFramePr>
        <p:xfrm>
          <a:off x="8474820" y="1690688"/>
          <a:ext cx="3252848" cy="4465943"/>
        </p:xfrm>
        <a:graphic>
          <a:graphicData uri="http://schemas.openxmlformats.org/drawingml/2006/table">
            <a:tbl>
              <a:tblPr/>
              <a:tblGrid>
                <a:gridCol w="707077">
                  <a:extLst>
                    <a:ext uri="{9D8B030D-6E8A-4147-A177-3AD203B41FA5}">
                      <a16:colId xmlns:a16="http://schemas.microsoft.com/office/drawing/2014/main" val="1456867201"/>
                    </a:ext>
                  </a:extLst>
                </a:gridCol>
                <a:gridCol w="919347">
                  <a:extLst>
                    <a:ext uri="{9D8B030D-6E8A-4147-A177-3AD203B41FA5}">
                      <a16:colId xmlns:a16="http://schemas.microsoft.com/office/drawing/2014/main" val="624266887"/>
                    </a:ext>
                  </a:extLst>
                </a:gridCol>
                <a:gridCol w="813212">
                  <a:extLst>
                    <a:ext uri="{9D8B030D-6E8A-4147-A177-3AD203B41FA5}">
                      <a16:colId xmlns:a16="http://schemas.microsoft.com/office/drawing/2014/main" val="729883307"/>
                    </a:ext>
                  </a:extLst>
                </a:gridCol>
                <a:gridCol w="813212">
                  <a:extLst>
                    <a:ext uri="{9D8B030D-6E8A-4147-A177-3AD203B41FA5}">
                      <a16:colId xmlns:a16="http://schemas.microsoft.com/office/drawing/2014/main" val="341194634"/>
                    </a:ext>
                  </a:extLst>
                </a:gridCol>
              </a:tblGrid>
              <a:tr h="96587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TRANSFORMED DATA - Annual Rates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16243"/>
                  </a:ext>
                </a:extLst>
              </a:tr>
              <a:tr h="96587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Transformation Formulas: Fortnightly to Annual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147281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mort_Y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= 1-(1-mort_F)^26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535231"/>
                  </a:ext>
                </a:extLst>
              </a:tr>
              <a:tr h="31143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Offtake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off_Y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= 1-(1-mort_F)^26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144889"/>
                  </a:ext>
                </a:extLst>
              </a:tr>
              <a:tr h="1333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642858"/>
                  </a:ext>
                </a:extLst>
              </a:tr>
              <a:tr h="13831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ANNUAL RATES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781442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0.23800547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0.0630088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0.42866702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459737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0.1290463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-0.0236652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0.22590195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148325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0.07272912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-0.1473284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0.21361369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4199619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0.80693779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0.51697601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0.89637985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158487"/>
                  </a:ext>
                </a:extLst>
              </a:tr>
              <a:tr h="31143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Mortality (by age-sex group)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294060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0.15595683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0.1267669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0.17345107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885862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0.07755284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0.0432734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0.13131999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906016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0.21773047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0.19693727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0.23197664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113747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0.07995565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0.02821019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0.14707674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407443"/>
                  </a:ext>
                </a:extLst>
              </a:tr>
              <a:tr h="157718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953872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300671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022730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endParaRPr lang="en-GB" sz="7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461279"/>
                  </a:ext>
                </a:extLst>
              </a:tr>
              <a:tr h="157718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RATES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(All Offtake)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Min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Max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428143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0.16036348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0.13585025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0.20113797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6342989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0.57185317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0.45970031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0.67316805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406652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893596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0.1013118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0.03073646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0.1403578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4516032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0.15152796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0.04077855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0.22182652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129508"/>
                  </a:ext>
                </a:extLst>
              </a:tr>
              <a:tr h="157718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475627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914384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201711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184760"/>
                  </a:ext>
                </a:extLst>
              </a:tr>
              <a:tr h="157718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Birthrate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birth_Y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= </a:t>
                      </a:r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birth_F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*26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43580"/>
                  </a:ext>
                </a:extLst>
              </a:tr>
              <a:tr h="239846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Fortnightly Rates: * 0.01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49032"/>
                  </a:ext>
                </a:extLst>
              </a:tr>
              <a:tr h="157718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RATES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(All Offtake)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Min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Max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937244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F&gt;9m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0.9365096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0.80964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0.9915672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183340"/>
                  </a:ext>
                </a:extLst>
              </a:tr>
            </a:tbl>
          </a:graphicData>
        </a:graphic>
      </p:graphicFrame>
      <p:sp>
        <p:nvSpPr>
          <p:cNvPr id="10" name="Title 9">
            <a:extLst>
              <a:ext uri="{FF2B5EF4-FFF2-40B4-BE49-F238E27FC236}">
                <a16:creationId xmlns:a16="http://schemas.microsoft.com/office/drawing/2014/main" id="{EDDA5871-56C1-EC3E-DC6A-0E287D2C6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Lesnoff</a:t>
            </a:r>
            <a:r>
              <a:rPr lang="en-US" dirty="0"/>
              <a:t> 1999 – Data Transformation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028F30-9C78-3FB3-858A-32BBA33B148D}"/>
              </a:ext>
            </a:extLst>
          </p:cNvPr>
          <p:cNvSpPr txBox="1"/>
          <p:nvPr/>
        </p:nvSpPr>
        <p:spPr>
          <a:xfrm>
            <a:off x="381965" y="1400537"/>
            <a:ext cx="1032461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Compute the min and max for each parameter &amp; age-sex group: </a:t>
            </a:r>
          </a:p>
          <a:p>
            <a:r>
              <a:rPr lang="en-US" sz="1400" dirty="0"/>
              <a:t>	- based on minimum and maximum fortnightly rates across seasons (offtake/mortality - table 4)</a:t>
            </a:r>
          </a:p>
          <a:p>
            <a:r>
              <a:rPr lang="en-US" sz="1400" dirty="0"/>
              <a:t>	- based on reported fortnightly rates over all years (reproduction - table 3)</a:t>
            </a:r>
          </a:p>
          <a:p>
            <a:r>
              <a:rPr lang="en-US" sz="1400" dirty="0"/>
              <a:t>- Convert raw data into true fortnightly rates (*0.01)</a:t>
            </a:r>
          </a:p>
          <a:p>
            <a:r>
              <a:rPr lang="en-US" sz="1400" dirty="0"/>
              <a:t>- Convert fortnightly rates to annual rates (see below)</a:t>
            </a:r>
          </a:p>
          <a:p>
            <a:r>
              <a:rPr lang="en-US" sz="1400" dirty="0"/>
              <a:t>	- mortality &amp; offtake: 1-(1-X)^26</a:t>
            </a:r>
          </a:p>
          <a:p>
            <a:r>
              <a:rPr lang="en-US" sz="1400" dirty="0"/>
              <a:t>	- birth rate: </a:t>
            </a:r>
            <a:r>
              <a:rPr lang="en-US" sz="1400" dirty="0" err="1"/>
              <a:t>birth_r</a:t>
            </a:r>
            <a:r>
              <a:rPr lang="en-US" sz="1400" dirty="0"/>
              <a:t>*26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371CB60-12D7-2E81-FAE8-81E8C1B1D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612376"/>
              </p:ext>
            </p:extLst>
          </p:nvPr>
        </p:nvGraphicFramePr>
        <p:xfrm>
          <a:off x="1334311" y="3000975"/>
          <a:ext cx="5722458" cy="3709286"/>
        </p:xfrm>
        <a:graphic>
          <a:graphicData uri="http://schemas.openxmlformats.org/drawingml/2006/table">
            <a:tbl>
              <a:tblPr/>
              <a:tblGrid>
                <a:gridCol w="679791">
                  <a:extLst>
                    <a:ext uri="{9D8B030D-6E8A-4147-A177-3AD203B41FA5}">
                      <a16:colId xmlns:a16="http://schemas.microsoft.com/office/drawing/2014/main" val="3661782843"/>
                    </a:ext>
                  </a:extLst>
                </a:gridCol>
                <a:gridCol w="693068">
                  <a:extLst>
                    <a:ext uri="{9D8B030D-6E8A-4147-A177-3AD203B41FA5}">
                      <a16:colId xmlns:a16="http://schemas.microsoft.com/office/drawing/2014/main" val="2803404089"/>
                    </a:ext>
                  </a:extLst>
                </a:gridCol>
                <a:gridCol w="693068">
                  <a:extLst>
                    <a:ext uri="{9D8B030D-6E8A-4147-A177-3AD203B41FA5}">
                      <a16:colId xmlns:a16="http://schemas.microsoft.com/office/drawing/2014/main" val="580222350"/>
                    </a:ext>
                  </a:extLst>
                </a:gridCol>
                <a:gridCol w="693068">
                  <a:extLst>
                    <a:ext uri="{9D8B030D-6E8A-4147-A177-3AD203B41FA5}">
                      <a16:colId xmlns:a16="http://schemas.microsoft.com/office/drawing/2014/main" val="596316038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3250264039"/>
                    </a:ext>
                  </a:extLst>
                </a:gridCol>
                <a:gridCol w="693068">
                  <a:extLst>
                    <a:ext uri="{9D8B030D-6E8A-4147-A177-3AD203B41FA5}">
                      <a16:colId xmlns:a16="http://schemas.microsoft.com/office/drawing/2014/main" val="285142216"/>
                    </a:ext>
                  </a:extLst>
                </a:gridCol>
                <a:gridCol w="693068">
                  <a:extLst>
                    <a:ext uri="{9D8B030D-6E8A-4147-A177-3AD203B41FA5}">
                      <a16:colId xmlns:a16="http://schemas.microsoft.com/office/drawing/2014/main" val="1361301440"/>
                    </a:ext>
                  </a:extLst>
                </a:gridCol>
                <a:gridCol w="693068">
                  <a:extLst>
                    <a:ext uri="{9D8B030D-6E8A-4147-A177-3AD203B41FA5}">
                      <a16:colId xmlns:a16="http://schemas.microsoft.com/office/drawing/2014/main" val="3673841087"/>
                    </a:ext>
                  </a:extLst>
                </a:gridCol>
                <a:gridCol w="693068">
                  <a:extLst>
                    <a:ext uri="{9D8B030D-6E8A-4147-A177-3AD203B41FA5}">
                      <a16:colId xmlns:a16="http://schemas.microsoft.com/office/drawing/2014/main" val="620439139"/>
                    </a:ext>
                  </a:extLst>
                </a:gridCol>
              </a:tblGrid>
              <a:tr h="0">
                <a:tc gridSpan="9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RAW DATA - Fortnightly Rates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793011"/>
                  </a:ext>
                </a:extLst>
              </a:tr>
              <a:tr h="79458"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859286"/>
                  </a:ext>
                </a:extLst>
              </a:tr>
              <a:tr h="98555"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3: Offtake &amp; Mortality by Age&amp;Sex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Fortnightly Rates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137716"/>
                  </a:ext>
                </a:extLst>
              </a:tr>
              <a:tr h="98555"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Offtake = Slaughter + Commercial Net Flow + Loan Net Flow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Fortnightly Rates: * 0.01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985834"/>
                  </a:ext>
                </a:extLst>
              </a:tr>
              <a:tr h="98555"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(by age-sex group)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(by age-sex group)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592908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2.13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195459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-0.09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-0.0009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0.0098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327888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-0.53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352130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6.13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2.76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8.35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0.0835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63006"/>
                  </a:ext>
                </a:extLst>
              </a:tr>
              <a:tr h="98555"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Mortality (by age-sex group)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Mortality (by age-sex group)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419851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0.0065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335016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0.0017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327357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003424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049261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462602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478411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793528"/>
                  </a:ext>
                </a:extLst>
              </a:tr>
              <a:tr h="86492"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546427"/>
                  </a:ext>
                </a:extLst>
              </a:tr>
              <a:tr h="98555"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4: Offtake &amp; Mortality by Sex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Fortnightly Rates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141407"/>
                  </a:ext>
                </a:extLst>
              </a:tr>
              <a:tr h="98555"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Offtake = Slaughter + Commercial Net Flow + Loan Net Flow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Fortnightly Rates: * 0.01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0234"/>
                  </a:ext>
                </a:extLst>
              </a:tr>
              <a:tr h="98555"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(by sex)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(by sex)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153374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0.67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0.0067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34719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3.21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2.34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455490"/>
                  </a:ext>
                </a:extLst>
              </a:tr>
              <a:tr h="98555"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Mortality (by sex)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Mortality (by sex)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281719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0.0058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6687537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98338"/>
                  </a:ext>
                </a:extLst>
              </a:tr>
              <a:tr h="98555"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 (by sex)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 (by sex)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411140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767672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588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084266"/>
                  </a:ext>
                </a:extLst>
              </a:tr>
              <a:tr h="98555"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4: Fecundity for F&gt;9m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4: Fecundity for F&gt;9m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649745"/>
                  </a:ext>
                </a:extLst>
              </a:tr>
              <a:tr h="98555"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Fecundity = Prolificacy * Fertility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Fortnightly Rates: *( 0.01)^2 = 1*10^-4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888511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Fecundity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Fecundity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463181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F&gt;9m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360.196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311.4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381.372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F&gt;9m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0.0360196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0.03114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0.0381372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223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03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LHS model parameter ranges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1ED3FA-B4E7-2C9E-0AA4-B62050E8D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668047"/>
              </p:ext>
            </p:extLst>
          </p:nvPr>
        </p:nvGraphicFramePr>
        <p:xfrm>
          <a:off x="1013867" y="2653707"/>
          <a:ext cx="5672969" cy="3839168"/>
        </p:xfrm>
        <a:graphic>
          <a:graphicData uri="http://schemas.openxmlformats.org/drawingml/2006/table">
            <a:tbl>
              <a:tblPr/>
              <a:tblGrid>
                <a:gridCol w="1090836">
                  <a:extLst>
                    <a:ext uri="{9D8B030D-6E8A-4147-A177-3AD203B41FA5}">
                      <a16:colId xmlns:a16="http://schemas.microsoft.com/office/drawing/2014/main" val="1858735894"/>
                    </a:ext>
                  </a:extLst>
                </a:gridCol>
                <a:gridCol w="872460">
                  <a:extLst>
                    <a:ext uri="{9D8B030D-6E8A-4147-A177-3AD203B41FA5}">
                      <a16:colId xmlns:a16="http://schemas.microsoft.com/office/drawing/2014/main" val="3705066505"/>
                    </a:ext>
                  </a:extLst>
                </a:gridCol>
                <a:gridCol w="896463">
                  <a:extLst>
                    <a:ext uri="{9D8B030D-6E8A-4147-A177-3AD203B41FA5}">
                      <a16:colId xmlns:a16="http://schemas.microsoft.com/office/drawing/2014/main" val="1581913082"/>
                    </a:ext>
                  </a:extLst>
                </a:gridCol>
                <a:gridCol w="2813210">
                  <a:extLst>
                    <a:ext uri="{9D8B030D-6E8A-4147-A177-3AD203B41FA5}">
                      <a16:colId xmlns:a16="http://schemas.microsoft.com/office/drawing/2014/main" val="952298544"/>
                    </a:ext>
                  </a:extLst>
                </a:gridCol>
              </a:tblGrid>
              <a:tr h="13717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YEARLY MIN-MAX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419867"/>
                  </a:ext>
                </a:extLst>
              </a:tr>
              <a:tr h="253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lesnoff.yr.min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lesnoff.yr.max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481297"/>
                  </a:ext>
                </a:extLst>
              </a:tr>
              <a:tr h="5002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NET_offtake_y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-0.1473284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0.42866702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F&lt;12m and M&lt;6m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527296"/>
                  </a:ext>
                </a:extLst>
              </a:tr>
              <a:tr h="253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0.51697601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0.89637985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867308"/>
                  </a:ext>
                </a:extLst>
              </a:tr>
              <a:tr h="253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NET_offtake_m2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0.51697601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0.89637985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300906"/>
                  </a:ext>
                </a:extLst>
              </a:tr>
              <a:tr h="24201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NET_offtake_f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-0.0236652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0.42866702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 - max of F&lt;12m, F&gt;12m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073226"/>
                  </a:ext>
                </a:extLst>
              </a:tr>
              <a:tr h="24088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0.1267669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0.23197664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F&lt;12m &amp; M&lt;6m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801632"/>
                  </a:ext>
                </a:extLst>
              </a:tr>
              <a:tr h="2367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mortality_a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0.02821019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0.14707674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F&gt;12m &amp; M&gt;6m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831585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mortality_end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6286506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birth_rate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0.80964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0.9915672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4541597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ppr_mortality_y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97310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ppr_mortality_a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09899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adu_f_max_yrs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391980"/>
                  </a:ext>
                </a:extLst>
              </a:tr>
              <a:tr h="253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adu_m_max_yrs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137487"/>
                  </a:ext>
                </a:extLst>
              </a:tr>
              <a:tr h="253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min_age_offtake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780682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min_age_repro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05638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7DA2D1-B3B7-7539-721F-ECB4D915F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090813"/>
              </p:ext>
            </p:extLst>
          </p:nvPr>
        </p:nvGraphicFramePr>
        <p:xfrm>
          <a:off x="7603786" y="1367464"/>
          <a:ext cx="4486302" cy="5118475"/>
        </p:xfrm>
        <a:graphic>
          <a:graphicData uri="http://schemas.openxmlformats.org/drawingml/2006/table">
            <a:tbl>
              <a:tblPr/>
              <a:tblGrid>
                <a:gridCol w="1617785">
                  <a:extLst>
                    <a:ext uri="{9D8B030D-6E8A-4147-A177-3AD203B41FA5}">
                      <a16:colId xmlns:a16="http://schemas.microsoft.com/office/drawing/2014/main" val="233242776"/>
                    </a:ext>
                  </a:extLst>
                </a:gridCol>
                <a:gridCol w="867877">
                  <a:extLst>
                    <a:ext uri="{9D8B030D-6E8A-4147-A177-3AD203B41FA5}">
                      <a16:colId xmlns:a16="http://schemas.microsoft.com/office/drawing/2014/main" val="2302165333"/>
                    </a:ext>
                  </a:extLst>
                </a:gridCol>
                <a:gridCol w="709381">
                  <a:extLst>
                    <a:ext uri="{9D8B030D-6E8A-4147-A177-3AD203B41FA5}">
                      <a16:colId xmlns:a16="http://schemas.microsoft.com/office/drawing/2014/main" val="1477887603"/>
                    </a:ext>
                  </a:extLst>
                </a:gridCol>
                <a:gridCol w="1291259">
                  <a:extLst>
                    <a:ext uri="{9D8B030D-6E8A-4147-A177-3AD203B41FA5}">
                      <a16:colId xmlns:a16="http://schemas.microsoft.com/office/drawing/2014/main" val="3323028445"/>
                    </a:ext>
                  </a:extLst>
                </a:gridCol>
              </a:tblGrid>
              <a:tr h="19655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FRTNTLY MIN-MAX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6178047"/>
                  </a:ext>
                </a:extLst>
              </a:tr>
              <a:tr h="2865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lesnoff.ft.min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lesnoff.ft.max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84070"/>
                  </a:ext>
                </a:extLst>
              </a:tr>
              <a:tr h="57511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NET_offtake_y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F&lt;12m and M&lt;6m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260557"/>
                  </a:ext>
                </a:extLst>
              </a:tr>
              <a:tr h="38583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986069"/>
                  </a:ext>
                </a:extLst>
              </a:tr>
              <a:tr h="38583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83856"/>
                  </a:ext>
                </a:extLst>
              </a:tr>
              <a:tr h="38583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NET_offtake_f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-0.0009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F&gt;12m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779363"/>
                  </a:ext>
                </a:extLst>
              </a:tr>
              <a:tr h="57511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mortality_y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F&gt;12m &amp; M&gt;6m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250325"/>
                  </a:ext>
                </a:extLst>
              </a:tr>
              <a:tr h="57511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mortality_a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F&lt;12m &amp; M&lt;6m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867742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mortality_end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493460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birth_rate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0.03114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0.0381372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884918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ppr_mortality_y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552898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ppr_mortality_a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211470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adu_f_max_yrs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561230"/>
                  </a:ext>
                </a:extLst>
              </a:tr>
              <a:tr h="2865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adu_m_max_yrs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374752"/>
                  </a:ext>
                </a:extLst>
              </a:tr>
              <a:tr h="2865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min_age_offtake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595255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min_age_repro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25702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2980A33-39BA-F7CF-72CB-081D4736F7AC}"/>
              </a:ext>
            </a:extLst>
          </p:cNvPr>
          <p:cNvSpPr txBox="1"/>
          <p:nvPr/>
        </p:nvSpPr>
        <p:spPr>
          <a:xfrm>
            <a:off x="978200" y="1066130"/>
            <a:ext cx="57443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minimum and maximum for each parameter required in the model:</a:t>
            </a:r>
          </a:p>
          <a:p>
            <a:r>
              <a:rPr lang="en-US" dirty="0"/>
              <a:t>- Based on minimum and maximum of all possible values </a:t>
            </a:r>
            <a:r>
              <a:rPr lang="en-US" dirty="0" err="1"/>
              <a:t>ofr</a:t>
            </a:r>
            <a:r>
              <a:rPr lang="en-US" dirty="0"/>
              <a:t> each parameter e.g.</a:t>
            </a:r>
          </a:p>
          <a:p>
            <a:r>
              <a:rPr lang="en-US" dirty="0"/>
              <a:t>	- </a:t>
            </a:r>
            <a:r>
              <a:rPr lang="en-US" dirty="0" err="1"/>
              <a:t>NET_offtake_y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3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LHS model parameter ranges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7DA2D1-B3B7-7539-721F-ECB4D915F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543127"/>
              </p:ext>
            </p:extLst>
          </p:nvPr>
        </p:nvGraphicFramePr>
        <p:xfrm>
          <a:off x="1064078" y="2092857"/>
          <a:ext cx="10063843" cy="3532475"/>
        </p:xfrm>
        <a:graphic>
          <a:graphicData uri="http://schemas.openxmlformats.org/drawingml/2006/table">
            <a:tbl>
              <a:tblPr/>
              <a:tblGrid>
                <a:gridCol w="3629077">
                  <a:extLst>
                    <a:ext uri="{9D8B030D-6E8A-4147-A177-3AD203B41FA5}">
                      <a16:colId xmlns:a16="http://schemas.microsoft.com/office/drawing/2014/main" val="233242776"/>
                    </a:ext>
                  </a:extLst>
                </a:gridCol>
                <a:gridCol w="1946855">
                  <a:extLst>
                    <a:ext uri="{9D8B030D-6E8A-4147-A177-3AD203B41FA5}">
                      <a16:colId xmlns:a16="http://schemas.microsoft.com/office/drawing/2014/main" val="2302165333"/>
                    </a:ext>
                  </a:extLst>
                </a:gridCol>
                <a:gridCol w="1591310">
                  <a:extLst>
                    <a:ext uri="{9D8B030D-6E8A-4147-A177-3AD203B41FA5}">
                      <a16:colId xmlns:a16="http://schemas.microsoft.com/office/drawing/2014/main" val="1477887603"/>
                    </a:ext>
                  </a:extLst>
                </a:gridCol>
                <a:gridCol w="2896601">
                  <a:extLst>
                    <a:ext uri="{9D8B030D-6E8A-4147-A177-3AD203B41FA5}">
                      <a16:colId xmlns:a16="http://schemas.microsoft.com/office/drawing/2014/main" val="3323028445"/>
                    </a:ext>
                  </a:extLst>
                </a:gridCol>
              </a:tblGrid>
              <a:tr h="13794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FRTNTLY MIN-MAX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6178047"/>
                  </a:ext>
                </a:extLst>
              </a:tr>
              <a:tr h="20114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lesnoff.ft.min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lesnoff.ft.max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84070"/>
                  </a:ext>
                </a:extLst>
              </a:tr>
              <a:tr h="18610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NET_offtake_y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F&lt;12m and M&lt;6m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260557"/>
                  </a:ext>
                </a:extLst>
              </a:tr>
              <a:tr h="27078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986069"/>
                  </a:ext>
                </a:extLst>
              </a:tr>
              <a:tr h="27078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83856"/>
                  </a:ext>
                </a:extLst>
              </a:tr>
              <a:tr h="27078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NET_offtake_f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-0.0009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F&gt;12m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779363"/>
                  </a:ext>
                </a:extLst>
              </a:tr>
              <a:tr h="40363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mortality_y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F&gt;12m &amp; M&gt;6m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250325"/>
                  </a:ext>
                </a:extLst>
              </a:tr>
              <a:tr h="19378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mortality_a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F&lt;12m &amp; M&lt;6m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867742"/>
                  </a:ext>
                </a:extLst>
              </a:tr>
              <a:tr h="1379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mortality_end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493460"/>
                  </a:ext>
                </a:extLst>
              </a:tr>
              <a:tr h="1379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birth_rate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0.03114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0.0381372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884918"/>
                  </a:ext>
                </a:extLst>
              </a:tr>
              <a:tr h="1379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ppr_mortality_y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552898"/>
                  </a:ext>
                </a:extLst>
              </a:tr>
              <a:tr h="1379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ppr_mortality_a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211470"/>
                  </a:ext>
                </a:extLst>
              </a:tr>
              <a:tr h="1379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adu_f_max_yrs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561230"/>
                  </a:ext>
                </a:extLst>
              </a:tr>
              <a:tr h="20114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adu_m_max_yrs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374752"/>
                  </a:ext>
                </a:extLst>
              </a:tr>
              <a:tr h="20114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min_age_offtake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595255"/>
                  </a:ext>
                </a:extLst>
              </a:tr>
              <a:tr h="1379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min_age_repro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25702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56F07E4-6B62-2820-9F1A-00C4A8F22BB3}"/>
              </a:ext>
            </a:extLst>
          </p:cNvPr>
          <p:cNvSpPr txBox="1"/>
          <p:nvPr/>
        </p:nvSpPr>
        <p:spPr>
          <a:xfrm>
            <a:off x="1064078" y="1362948"/>
            <a:ext cx="1166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fortnightly</a:t>
            </a:r>
          </a:p>
        </p:txBody>
      </p:sp>
    </p:spTree>
    <p:extLst>
      <p:ext uri="{BB962C8B-B14F-4D97-AF65-F5344CB8AC3E}">
        <p14:creationId xmlns:p14="http://schemas.microsoft.com/office/powerpoint/2010/main" val="3907066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Compare ranges to RSA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270684-6D62-3F18-6631-1ADD7336DF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2439"/>
          <a:stretch/>
        </p:blipFill>
        <p:spPr>
          <a:xfrm>
            <a:off x="838200" y="1211636"/>
            <a:ext cx="10662905" cy="37849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7C644E-E2E5-3CFD-D6CB-14031FCEE04E}"/>
              </a:ext>
            </a:extLst>
          </p:cNvPr>
          <p:cNvSpPr txBox="1"/>
          <p:nvPr/>
        </p:nvSpPr>
        <p:spPr>
          <a:xfrm>
            <a:off x="1045029" y="5042118"/>
            <a:ext cx="4784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Points to note: </a:t>
            </a:r>
          </a:p>
          <a:p>
            <a:r>
              <a:rPr lang="en-US" sz="1600" dirty="0"/>
              <a:t>- min age offtake and min age of reproduction are both below the range used for RSA (based on </a:t>
            </a:r>
            <a:r>
              <a:rPr lang="en-US" sz="1600" dirty="0" err="1"/>
              <a:t>E.Africa</a:t>
            </a:r>
            <a:r>
              <a:rPr lang="en-US" sz="1600" dirty="0"/>
              <a:t> Pastoral flocks)</a:t>
            </a:r>
          </a:p>
          <a:p>
            <a:r>
              <a:rPr lang="en-US" sz="1600" dirty="0"/>
              <a:t>- </a:t>
            </a:r>
            <a:r>
              <a:rPr lang="en-US" sz="1600" dirty="0" err="1"/>
              <a:t>min_age_offtake</a:t>
            </a:r>
            <a:r>
              <a:rPr lang="en-US" sz="1600" dirty="0"/>
              <a:t> based on age-breaks used for males in paper. </a:t>
            </a:r>
          </a:p>
          <a:p>
            <a:r>
              <a:rPr lang="en-US" sz="16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887622-FB7F-3AA6-3950-3B7034CD316F}"/>
              </a:ext>
            </a:extLst>
          </p:cNvPr>
          <p:cNvSpPr txBox="1"/>
          <p:nvPr/>
        </p:nvSpPr>
        <p:spPr>
          <a:xfrm>
            <a:off x="6169652" y="4935114"/>
            <a:ext cx="4784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Points to note: </a:t>
            </a:r>
          </a:p>
          <a:p>
            <a:r>
              <a:rPr lang="en-US" sz="1600" dirty="0"/>
              <a:t>- Birth rate is relatively low compared to RSA range</a:t>
            </a:r>
          </a:p>
          <a:p>
            <a:r>
              <a:rPr lang="en-US" sz="1600" dirty="0"/>
              <a:t>- </a:t>
            </a:r>
            <a:r>
              <a:rPr lang="en-US" sz="1600" dirty="0" err="1"/>
              <a:t>NET_offtake_m</a:t>
            </a:r>
            <a:r>
              <a:rPr lang="en-US" sz="1600" dirty="0"/>
              <a:t> is higher than RSA range – because we are grouping m&gt;6m together (not splitting &gt;24m)</a:t>
            </a:r>
          </a:p>
          <a:p>
            <a:r>
              <a:rPr lang="en-US" sz="1600" dirty="0"/>
              <a:t>- Much wider range for youth offtake (because upper limit  includes F&lt;12m range)</a:t>
            </a:r>
          </a:p>
          <a:p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6551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36DE6E6-5FDE-1833-0D5A-D6910DCFB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D23268-6699-C1E4-B6FA-443D694C5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 years</a:t>
            </a:r>
          </a:p>
          <a:p>
            <a:r>
              <a:rPr lang="en-US" dirty="0"/>
              <a:t>1000 parameter combinations (time efficiency)</a:t>
            </a:r>
          </a:p>
          <a:p>
            <a:r>
              <a:rPr lang="en-US" dirty="0"/>
              <a:t>Sample of 10 used to explore complete population dynamics</a:t>
            </a:r>
          </a:p>
          <a:p>
            <a:r>
              <a:rPr lang="en-US" dirty="0"/>
              <a:t>Full 1000 sets used for population growth and age-sex summary statistics</a:t>
            </a:r>
          </a:p>
          <a:p>
            <a:r>
              <a:rPr lang="en-US" dirty="0"/>
              <a:t>Parameter outputs (age-sex &amp; population growth) verified against: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Original model conditions</a:t>
            </a:r>
          </a:p>
          <a:p>
            <a:pPr lvl="1"/>
            <a:r>
              <a:rPr lang="en-US" dirty="0"/>
              <a:t>(ii) </a:t>
            </a:r>
            <a:r>
              <a:rPr lang="en-US" dirty="0" err="1"/>
              <a:t>Lesnoff</a:t>
            </a:r>
            <a:r>
              <a:rPr lang="en-US" dirty="0"/>
              <a:t> reported annual growth rates</a:t>
            </a:r>
          </a:p>
        </p:txBody>
      </p:sp>
    </p:spTree>
    <p:extLst>
      <p:ext uri="{BB962C8B-B14F-4D97-AF65-F5344CB8AC3E}">
        <p14:creationId xmlns:p14="http://schemas.microsoft.com/office/powerpoint/2010/main" val="1168226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Growth &amp; Age-Sex Dynamics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33F3B4-3EEF-FD17-6C61-C9C2FE8B2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74551"/>
            <a:ext cx="5026796" cy="32273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B7E06D-F4A7-2F1C-8833-1FDE55F46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274551"/>
            <a:ext cx="5307279" cy="34074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804B0B-CD03-106A-27A7-11CBE394DDB3}"/>
              </a:ext>
            </a:extLst>
          </p:cNvPr>
          <p:cNvSpPr txBox="1"/>
          <p:nvPr/>
        </p:nvSpPr>
        <p:spPr>
          <a:xfrm>
            <a:off x="6096000" y="6048907"/>
            <a:ext cx="4446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Age-Sex structure equilibrates within first year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38EEBB-8AB1-277D-F087-1A23E0239004}"/>
              </a:ext>
            </a:extLst>
          </p:cNvPr>
          <p:cNvSpPr txBox="1"/>
          <p:nvPr/>
        </p:nvSpPr>
        <p:spPr>
          <a:xfrm>
            <a:off x="990599" y="6048907"/>
            <a:ext cx="444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Monotonic function (always increasing)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86D619-D308-53A6-FE83-0E29F8E4F685}"/>
              </a:ext>
            </a:extLst>
          </p:cNvPr>
          <p:cNvSpPr txBox="1"/>
          <p:nvPr/>
        </p:nvSpPr>
        <p:spPr>
          <a:xfrm>
            <a:off x="990599" y="1594860"/>
            <a:ext cx="1013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parameter sets sampled from 1000 sets (LHS)</a:t>
            </a:r>
          </a:p>
        </p:txBody>
      </p:sp>
    </p:spTree>
    <p:extLst>
      <p:ext uri="{BB962C8B-B14F-4D97-AF65-F5344CB8AC3E}">
        <p14:creationId xmlns:p14="http://schemas.microsoft.com/office/powerpoint/2010/main" val="1771845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25003</TotalTime>
  <Words>4964</Words>
  <Application>Microsoft Macintosh PowerPoint</Application>
  <PresentationFormat>Widescreen</PresentationFormat>
  <Paragraphs>1639</Paragraphs>
  <Slides>25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Office Theme</vt:lpstr>
      <vt:lpstr>Flock Dynamics:  Applied Examples – Data validation</vt:lpstr>
      <vt:lpstr>PowerPoint Presentation</vt:lpstr>
      <vt:lpstr>PowerPoint Presentation</vt:lpstr>
      <vt:lpstr>Lesnoff 1999 – Data Transformation</vt:lpstr>
      <vt:lpstr>PowerPoint Presentation</vt:lpstr>
      <vt:lpstr>PowerPoint Presentation</vt:lpstr>
      <vt:lpstr>PowerPoint Presentation</vt:lpstr>
      <vt:lpstr>Model</vt:lpstr>
      <vt:lpstr>Population Growth &amp; Age-Sex Dynamics</vt:lpstr>
      <vt:lpstr>Population Growth &amp; Age-Sex Summary stats</vt:lpstr>
      <vt:lpstr>“Valid” Parameter Sets (1)</vt:lpstr>
      <vt:lpstr>Valid Parameter Sets (1)</vt:lpstr>
      <vt:lpstr>“Valid” Parameter Sets (2)</vt:lpstr>
      <vt:lpstr>“Valid” Parameter Sets (2)</vt:lpstr>
      <vt:lpstr>Valid Parameter Sets (2)</vt:lpstr>
      <vt:lpstr>Check Parameter Rates</vt:lpstr>
      <vt:lpstr>PowerPoint Presentation</vt:lpstr>
      <vt:lpstr>PowerPoint Presentation</vt:lpstr>
      <vt:lpstr>Lesnoff 1999 – Parameter Targets and Input</vt:lpstr>
      <vt:lpstr>Lesnoff 1999 – Mortality Rate</vt:lpstr>
      <vt:lpstr>Mortality Rate - Output</vt:lpstr>
      <vt:lpstr>Lesnoff 1999 – Offtake Rate</vt:lpstr>
      <vt:lpstr>Offtake Rate - Output</vt:lpstr>
      <vt:lpstr>Offtake Rate – Output 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Flock Profiles</dc:title>
  <dc:creator>Savagar, Bethan Alice</dc:creator>
  <cp:lastModifiedBy>Beth Savagar</cp:lastModifiedBy>
  <cp:revision>3</cp:revision>
  <dcterms:created xsi:type="dcterms:W3CDTF">2023-10-09T08:28:11Z</dcterms:created>
  <dcterms:modified xsi:type="dcterms:W3CDTF">2023-11-15T17:38:43Z</dcterms:modified>
</cp:coreProperties>
</file>