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7" r:id="rId4"/>
    <p:sldId id="266" r:id="rId5"/>
    <p:sldId id="269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13D93E-C55A-8F4C-ADF7-D48296939624}" v="25" dt="2023-11-14T12:04:50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20"/>
    <p:restoredTop sz="92651"/>
  </p:normalViewPr>
  <p:slideViewPr>
    <p:cSldViewPr snapToGrid="0">
      <p:cViewPr>
        <p:scale>
          <a:sx n="83" d="100"/>
          <a:sy n="83" d="100"/>
        </p:scale>
        <p:origin x="116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7C2EF-2732-634F-9FED-CCA8A4A07100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6335A-3E5D-EE4F-A441-94744DC5A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36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6922-F10C-CD3F-72AC-1FC1B1554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1F0B7-FA30-0D65-D410-5308E8978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2860E-EF2E-48B3-5396-18B1C987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7AA02-B820-C5D9-4621-B3B462EB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B0751-86A7-EF05-6D50-7A0B6607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0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8A58-6A72-BB17-D915-788BB43F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F0354-BC66-B9A6-3E66-86FD34019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2ABB0-B203-1E62-AD2F-F92D88E4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D38EB-6539-1916-596C-627BFE59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A339D-2D3E-2D66-98DB-415088D5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0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2FC3B-9B87-328F-B27F-D0ABBC00E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05314-2C28-C0C6-E143-F7ADFB32B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EB53C-76C4-091B-4847-5C6B4147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56F5F-FE96-AAC8-34AC-0631F134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ADB4B-031B-BDB6-981D-A7BDEFC7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3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8CF8-7E30-99C4-2B1B-CB14D674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2E9E1-F007-5EFC-E6ED-953BC063B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74B3C-4034-6C30-2A04-B01F3D75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795C2-8E35-3790-B3D8-776EA3D7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4A1BA-0041-5085-8076-A5F83BA5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3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5F51-1959-1D99-D83C-16679592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6278A-5C6C-B727-419F-1D4984C75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F5BB3-4A22-EB30-4E7F-3B36A04A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721B1-2706-AD72-1AEA-5C2A0F5F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9C49E-EFA7-D814-8E2B-7B93F273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1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F5EB-C213-9C45-34D7-257CFB1E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DA7E7-E6A9-139A-4172-317EBABF9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16821-3496-2745-058E-3A5A39F56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C0654-4B73-EB19-15B4-B3AC8E595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B1EF-5D45-E39B-09DC-BB1B470C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E25D4-1492-CE04-BF88-90158F51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9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FED3-E97F-85DD-28A2-91B680B1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5589D-3609-60F6-406B-8E97FE93D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AD4F4-6342-A4CC-2EDC-FA402566E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498F4-A5B3-71DD-E1F0-5900E2203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9697B-DC44-4625-E517-70BF139E7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BC147-F6E1-807F-DFBA-0ADB4F79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5F7A7-591A-6B65-2ECD-70621E0B3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693E5-BFEC-B36A-C6F6-4FED35EE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1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A3C7-EEDC-4B9B-FFA4-220787D9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83748-15F1-2BE2-28C6-B6C0E63E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2A505-EB2D-28BB-29D0-7FCF42A7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0863F-7CAA-913B-E0D5-1B69094E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7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EE50E5-44B0-E64A-FD63-AFDBE29E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4D3C6-43A7-82D5-78DF-B66702E5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AC54A-A52B-6CF5-D46C-B8CBD098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3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BB55-2686-B042-F821-8EDCB17A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B2844-6289-6912-D374-5EDCC7236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749D4-6961-71EC-FE45-DCC1638E8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7C5F-94A9-CE93-C29D-DC9F4BAA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4CAEF-3002-05CE-5DCD-91DE35B7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A66B1-C86E-97F5-FE19-8DEE90F0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3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ED76-5810-6E95-CBBA-B009A0B1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ED9F1-3B40-8EC2-EE6B-F0AE1E039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3FF72-9B8B-6DC2-9176-C94B661F9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91A67-1378-DF28-B652-9EFCB64F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47B2A-36DF-A133-DC32-9426401E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8C7A8-8F2C-D500-307C-DAF64E12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1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BC2AB-55C2-40B9-5C84-6E3A52FF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2DC27-CA96-4B07-BCA0-DD66BB0B5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AC7C-91AF-5CFF-FEF6-9CC04DF18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AB4E0-9E28-8853-5ED1-4F61571FF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48F56-7F04-A395-869C-B3EB6F6E1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1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308521X99000530#TBLFN3A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408D-4DD5-E8EA-B7B5-E8741C94C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Flock Dynamics: </a:t>
            </a:r>
            <a:br>
              <a:rPr lang="en-US" dirty="0"/>
            </a:br>
            <a:r>
              <a:rPr lang="en-US" dirty="0"/>
              <a:t>Applied Examples – Data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45971-E50D-3693-B6CD-DB01E3FB7B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1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5A08C-9233-78BD-929A-CACD75803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560" y="1494786"/>
            <a:ext cx="2989240" cy="3868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B7678-2551-CFAA-307A-AD731C535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998" y="1528541"/>
            <a:ext cx="3310694" cy="380091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Raw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838200" y="1448790"/>
            <a:ext cx="39119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from </a:t>
            </a:r>
            <a:r>
              <a:rPr lang="en-US" dirty="0" err="1"/>
              <a:t>Lesnoff</a:t>
            </a:r>
            <a:r>
              <a:rPr lang="en-US" dirty="0"/>
              <a:t> 1999.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Table 4: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Fortnightly rates for each year of study, and overall fortnightly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 given by sex (not 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Table 3: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Fortnightly rates for each season  and overall over the full 7 year period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 by age and sex (F&lt;12m, F&gt;12m, M&lt;6m, M&gt;6m)</a:t>
            </a:r>
          </a:p>
        </p:txBody>
      </p:sp>
    </p:spTree>
    <p:extLst>
      <p:ext uri="{BB962C8B-B14F-4D97-AF65-F5344CB8AC3E}">
        <p14:creationId xmlns:p14="http://schemas.microsoft.com/office/powerpoint/2010/main" val="250584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Raw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6586780" y="153122"/>
            <a:ext cx="548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Calculate ALL Offtake (</a:t>
            </a:r>
            <a:r>
              <a:rPr lang="en-US" i="1" dirty="0" err="1">
                <a:solidFill>
                  <a:srgbClr val="FF0000"/>
                </a:solidFill>
              </a:rPr>
              <a:t>slaughter+commercial</a:t>
            </a:r>
            <a:r>
              <a:rPr lang="en-US" i="1" dirty="0">
                <a:solidFill>
                  <a:srgbClr val="FF0000"/>
                </a:solidFill>
              </a:rPr>
              <a:t> net flow + loan net flow)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C70E79-9D9D-0D57-6B89-C8D6E0EE8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573824"/>
              </p:ext>
            </p:extLst>
          </p:nvPr>
        </p:nvGraphicFramePr>
        <p:xfrm>
          <a:off x="710818" y="1404482"/>
          <a:ext cx="5471836" cy="5248720"/>
        </p:xfrm>
        <a:graphic>
          <a:graphicData uri="http://schemas.openxmlformats.org/drawingml/2006/table">
            <a:tbl>
              <a:tblPr/>
              <a:tblGrid>
                <a:gridCol w="990811">
                  <a:extLst>
                    <a:ext uri="{9D8B030D-6E8A-4147-A177-3AD203B41FA5}">
                      <a16:colId xmlns:a16="http://schemas.microsoft.com/office/drawing/2014/main" val="270454629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187934144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62585635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522359282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9110774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48323141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255308778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588082640"/>
                    </a:ext>
                  </a:extLst>
                </a:gridCol>
                <a:gridCol w="588094">
                  <a:extLst>
                    <a:ext uri="{9D8B030D-6E8A-4147-A177-3AD203B41FA5}">
                      <a16:colId xmlns:a16="http://schemas.microsoft.com/office/drawing/2014/main" val="2006423204"/>
                    </a:ext>
                  </a:extLst>
                </a:gridCol>
              </a:tblGrid>
              <a:tr h="123854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hlinkClick r:id="rId2"/>
                        </a:rPr>
                        <a:t>Table 3. Mortality, slaughtering and flow rates for the period July 1985–June 1992 and for each climatic seasona</a:t>
                      </a:r>
                      <a:endParaRPr lang="en-GB" sz="900" b="0" i="0" u="sng" strike="noStrike">
                        <a:solidFill>
                          <a:srgbClr val="0563C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834087"/>
                  </a:ext>
                </a:extLst>
              </a:tr>
              <a:tr h="234900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GB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Rain, rainy season; Dry1, cold dry season; Dry2, hot dry season. Rates were estimated for Dataset 1 and referred to 2-week phases (all values in the table have to be multiplied by 10−2).</a:t>
                      </a: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70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75452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&lt;1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&lt;6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35431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6472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54269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5668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8308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183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6722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66497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71919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868801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1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9194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97085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&gt;1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&gt;6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236546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90320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1.83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6118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54108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47939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1.67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4.07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2194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83787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390057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809282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8.35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6.99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30578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3A8E95-A1A5-4980-DA3A-CE9DF11D7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401699"/>
              </p:ext>
            </p:extLst>
          </p:nvPr>
        </p:nvGraphicFramePr>
        <p:xfrm>
          <a:off x="6586780" y="1061993"/>
          <a:ext cx="4894403" cy="5642885"/>
        </p:xfrm>
        <a:graphic>
          <a:graphicData uri="http://schemas.openxmlformats.org/drawingml/2006/table">
            <a:tbl>
              <a:tblPr/>
              <a:tblGrid>
                <a:gridCol w="886253">
                  <a:extLst>
                    <a:ext uri="{9D8B030D-6E8A-4147-A177-3AD203B41FA5}">
                      <a16:colId xmlns:a16="http://schemas.microsoft.com/office/drawing/2014/main" val="3479959394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2193216680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270192187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1004520066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472874675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752071976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1914480071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860578561"/>
                    </a:ext>
                  </a:extLst>
                </a:gridCol>
                <a:gridCol w="526035">
                  <a:extLst>
                    <a:ext uri="{9D8B030D-6E8A-4147-A177-3AD203B41FA5}">
                      <a16:colId xmlns:a16="http://schemas.microsoft.com/office/drawing/2014/main" val="1871557084"/>
                    </a:ext>
                  </a:extLst>
                </a:gridCol>
              </a:tblGrid>
              <a:tr h="17468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Demographic rates for cycles 1985–91</a:t>
                      </a: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510736"/>
                  </a:ext>
                </a:extLst>
              </a:tr>
              <a:tr h="479847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Each annual cycle was defined from July of the year considered to June of the next year. Fertility and prolificacy rates were calculated for females older than 9 months. Rates were estimated for Dataset 1 and referred to 2-week phases (all values in the table have to be multiplied by 10−2).</a:t>
                      </a: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968470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Year-Cycle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282297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1990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1991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757345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Fertility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3.52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3.31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3.66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3.61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3.59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444755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Prolificacy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108.1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102.9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103.8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104.1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104.2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103.6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104.1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139873"/>
                  </a:ext>
                </a:extLst>
              </a:tr>
              <a:tr h="40960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Weighted residuals for newborns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7.4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−4.4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−10.2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−3.1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−0.5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−3.2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−2.3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−2.2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78923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 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380.512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340.599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311.4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359.145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381.372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373.996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369.77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360.186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956658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470948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1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847702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958199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647163"/>
                  </a:ext>
                </a:extLst>
              </a:tr>
              <a:tr h="275437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738362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Loaning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205350"/>
                  </a:ext>
                </a:extLst>
              </a:tr>
              <a:tr h="677936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286063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endParaRPr lang="en-GB" sz="900" b="1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641446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1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524468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692637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900669"/>
                  </a:ext>
                </a:extLst>
              </a:tr>
              <a:tr h="275437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2.04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2.71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2.81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2.08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4784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Loaning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35533"/>
                  </a:ext>
                </a:extLst>
              </a:tr>
              <a:tr h="677936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2.48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2.34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3.39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18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76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D38DC3A-A269-A47C-C8C5-596C7BC28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608180"/>
              </p:ext>
            </p:extLst>
          </p:nvPr>
        </p:nvGraphicFramePr>
        <p:xfrm>
          <a:off x="130629" y="166255"/>
          <a:ext cx="6933265" cy="6331873"/>
        </p:xfrm>
        <a:graphic>
          <a:graphicData uri="http://schemas.openxmlformats.org/drawingml/2006/table">
            <a:tbl>
              <a:tblPr/>
              <a:tblGrid>
                <a:gridCol w="1002875">
                  <a:extLst>
                    <a:ext uri="{9D8B030D-6E8A-4147-A177-3AD203B41FA5}">
                      <a16:colId xmlns:a16="http://schemas.microsoft.com/office/drawing/2014/main" val="2069753206"/>
                    </a:ext>
                  </a:extLst>
                </a:gridCol>
                <a:gridCol w="1808336">
                  <a:extLst>
                    <a:ext uri="{9D8B030D-6E8A-4147-A177-3AD203B41FA5}">
                      <a16:colId xmlns:a16="http://schemas.microsoft.com/office/drawing/2014/main" val="4055352512"/>
                    </a:ext>
                  </a:extLst>
                </a:gridCol>
                <a:gridCol w="687009">
                  <a:extLst>
                    <a:ext uri="{9D8B030D-6E8A-4147-A177-3AD203B41FA5}">
                      <a16:colId xmlns:a16="http://schemas.microsoft.com/office/drawing/2014/main" val="604059691"/>
                    </a:ext>
                  </a:extLst>
                </a:gridCol>
                <a:gridCol w="687009">
                  <a:extLst>
                    <a:ext uri="{9D8B030D-6E8A-4147-A177-3AD203B41FA5}">
                      <a16:colId xmlns:a16="http://schemas.microsoft.com/office/drawing/2014/main" val="1088245648"/>
                    </a:ext>
                  </a:extLst>
                </a:gridCol>
                <a:gridCol w="687009">
                  <a:extLst>
                    <a:ext uri="{9D8B030D-6E8A-4147-A177-3AD203B41FA5}">
                      <a16:colId xmlns:a16="http://schemas.microsoft.com/office/drawing/2014/main" val="3088466339"/>
                    </a:ext>
                  </a:extLst>
                </a:gridCol>
                <a:gridCol w="687009">
                  <a:extLst>
                    <a:ext uri="{9D8B030D-6E8A-4147-A177-3AD203B41FA5}">
                      <a16:colId xmlns:a16="http://schemas.microsoft.com/office/drawing/2014/main" val="1734250992"/>
                    </a:ext>
                  </a:extLst>
                </a:gridCol>
                <a:gridCol w="687009">
                  <a:extLst>
                    <a:ext uri="{9D8B030D-6E8A-4147-A177-3AD203B41FA5}">
                      <a16:colId xmlns:a16="http://schemas.microsoft.com/office/drawing/2014/main" val="3078419124"/>
                    </a:ext>
                  </a:extLst>
                </a:gridCol>
                <a:gridCol w="687009">
                  <a:extLst>
                    <a:ext uri="{9D8B030D-6E8A-4147-A177-3AD203B41FA5}">
                      <a16:colId xmlns:a16="http://schemas.microsoft.com/office/drawing/2014/main" val="321433405"/>
                    </a:ext>
                  </a:extLst>
                </a:gridCol>
              </a:tblGrid>
              <a:tr h="9729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RAW DATA - Fortnightly Rates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038476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215586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262830"/>
                  </a:ext>
                </a:extLst>
              </a:tr>
              <a:tr h="35481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3: Offtake &amp; Mortality by Age&amp;Sex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603193"/>
                  </a:ext>
                </a:extLst>
              </a:tr>
              <a:tr h="442381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Offtake = Slaughter + Commercial Net Flow + Loan Net Flow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RATES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 0.01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156836"/>
                  </a:ext>
                </a:extLst>
              </a:tr>
              <a:tr h="267252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3: 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(by age-sex group)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(by age-sex group)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(All Offtake)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606781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2.13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427627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0.0098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017379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-0.53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671225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6.13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2.76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8.35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047460"/>
                  </a:ext>
                </a:extLst>
              </a:tr>
              <a:tr h="35481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Mortality (by age-sex group)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Mortality (by age-sex group)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835238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55978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59320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668538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232084"/>
                  </a:ext>
                </a:extLst>
              </a:tr>
              <a:tr h="17968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395927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175801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485750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55781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12429"/>
                  </a:ext>
                </a:extLst>
              </a:tr>
              <a:tr h="267252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4: Offtake &amp; Mortality by Sex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383008"/>
                  </a:ext>
                </a:extLst>
              </a:tr>
              <a:tr h="442381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Offtake = Slaughter + Commercial Net Flow + Loan Net Flow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 0.01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88336"/>
                  </a:ext>
                </a:extLst>
              </a:tr>
              <a:tr h="17968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RATES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(All Offtake)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139561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0.0067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029166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2.34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610870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Mortality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015307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09313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409107"/>
                  </a:ext>
                </a:extLst>
              </a:tr>
              <a:tr h="17968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289217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040997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805111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06168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210180"/>
                  </a:ext>
                </a:extLst>
              </a:tr>
              <a:tr h="17968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4: Fecundity for F&gt;9m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49690"/>
                  </a:ext>
                </a:extLst>
              </a:tr>
              <a:tr h="442381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 = Prolificacy * Fertility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*( 0.01)^2 = 1*10^-4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329722"/>
                  </a:ext>
                </a:extLst>
              </a:tr>
              <a:tr h="17968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RATES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(All Offtake)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06626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F&gt;9m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360.196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311.4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381.372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F&gt;9m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0.0360196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0.03114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0.0381372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11799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455B6C-2600-8B72-EEF0-A29F5ACD5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925970"/>
              </p:ext>
            </p:extLst>
          </p:nvPr>
        </p:nvGraphicFramePr>
        <p:xfrm>
          <a:off x="8675915" y="687361"/>
          <a:ext cx="2748036" cy="5696306"/>
        </p:xfrm>
        <a:graphic>
          <a:graphicData uri="http://schemas.openxmlformats.org/drawingml/2006/table">
            <a:tbl>
              <a:tblPr/>
              <a:tblGrid>
                <a:gridCol w="687009">
                  <a:extLst>
                    <a:ext uri="{9D8B030D-6E8A-4147-A177-3AD203B41FA5}">
                      <a16:colId xmlns:a16="http://schemas.microsoft.com/office/drawing/2014/main" val="1456867201"/>
                    </a:ext>
                  </a:extLst>
                </a:gridCol>
                <a:gridCol w="687009">
                  <a:extLst>
                    <a:ext uri="{9D8B030D-6E8A-4147-A177-3AD203B41FA5}">
                      <a16:colId xmlns:a16="http://schemas.microsoft.com/office/drawing/2014/main" val="624266887"/>
                    </a:ext>
                  </a:extLst>
                </a:gridCol>
                <a:gridCol w="687009">
                  <a:extLst>
                    <a:ext uri="{9D8B030D-6E8A-4147-A177-3AD203B41FA5}">
                      <a16:colId xmlns:a16="http://schemas.microsoft.com/office/drawing/2014/main" val="729883307"/>
                    </a:ext>
                  </a:extLst>
                </a:gridCol>
                <a:gridCol w="687009">
                  <a:extLst>
                    <a:ext uri="{9D8B030D-6E8A-4147-A177-3AD203B41FA5}">
                      <a16:colId xmlns:a16="http://schemas.microsoft.com/office/drawing/2014/main" val="341194634"/>
                    </a:ext>
                  </a:extLst>
                </a:gridCol>
              </a:tblGrid>
              <a:tr h="97293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TRANSFORMED DATA - Annual Rates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16243"/>
                  </a:ext>
                </a:extLst>
              </a:tr>
              <a:tr h="97293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Transformation Formulas: Fortnightly to Annual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147281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mort_Y = 1-(1-mort_F)^26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535231"/>
                  </a:ext>
                </a:extLst>
              </a:tr>
              <a:tr h="35481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Offtake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off_Y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= 1-(1-mort_F)^26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144889"/>
                  </a:ext>
                </a:extLst>
              </a:tr>
              <a:tr h="442381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642858"/>
                  </a:ext>
                </a:extLst>
              </a:tr>
              <a:tr h="267252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ANNUAL RATES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78144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0.23800547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0.0630088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0.42866702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459737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0.1290463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-0.0236652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0.22590195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148325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0.07272912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-0.1473284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0.21361369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199619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0.80693779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0.51697601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0.89637985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158487"/>
                  </a:ext>
                </a:extLst>
              </a:tr>
              <a:tr h="35481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Mortality (by age-sex group)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294060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0.15595683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0.1267669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0.17345107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88586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0.07755284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0.0432734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0.13131999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906016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0.21773047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0.19693727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0.23197664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13747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0.07995565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0.02821019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0.14707674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407443"/>
                  </a:ext>
                </a:extLst>
              </a:tr>
              <a:tr h="17968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95387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300671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022730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093246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461279"/>
                  </a:ext>
                </a:extLst>
              </a:tr>
              <a:tr h="17968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RATES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(All Offtake)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428143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0.16036348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0.13585025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0.20113797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342989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0.57185317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0.45970031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0.67316805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40665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893596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0.1013118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0.03073646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0.1403578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51603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0.15152796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0.04077855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0.22182652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129508"/>
                  </a:ext>
                </a:extLst>
              </a:tr>
              <a:tr h="17968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475627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914384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201711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77692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184760"/>
                  </a:ext>
                </a:extLst>
              </a:tr>
              <a:tr h="17968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Birthrate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birth_Y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= </a:t>
                      </a:r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birth_F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*26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43580"/>
                  </a:ext>
                </a:extLst>
              </a:tr>
              <a:tr h="442381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 0.01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49032"/>
                  </a:ext>
                </a:extLst>
              </a:tr>
              <a:tr h="17968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RATES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(All Offtake)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937244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F&gt;9m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0.9365096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0.80964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0.9915672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1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03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Ranges for LHS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1ED3FA-B4E7-2C9E-0AA4-B62050E8D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328361"/>
              </p:ext>
            </p:extLst>
          </p:nvPr>
        </p:nvGraphicFramePr>
        <p:xfrm>
          <a:off x="501919" y="1374396"/>
          <a:ext cx="5356435" cy="5118479"/>
        </p:xfrm>
        <a:graphic>
          <a:graphicData uri="http://schemas.openxmlformats.org/drawingml/2006/table">
            <a:tbl>
              <a:tblPr/>
              <a:tblGrid>
                <a:gridCol w="1577977">
                  <a:extLst>
                    <a:ext uri="{9D8B030D-6E8A-4147-A177-3AD203B41FA5}">
                      <a16:colId xmlns:a16="http://schemas.microsoft.com/office/drawing/2014/main" val="1858735894"/>
                    </a:ext>
                  </a:extLst>
                </a:gridCol>
                <a:gridCol w="1259486">
                  <a:extLst>
                    <a:ext uri="{9D8B030D-6E8A-4147-A177-3AD203B41FA5}">
                      <a16:colId xmlns:a16="http://schemas.microsoft.com/office/drawing/2014/main" val="3705066505"/>
                    </a:ext>
                  </a:extLst>
                </a:gridCol>
                <a:gridCol w="1259486">
                  <a:extLst>
                    <a:ext uri="{9D8B030D-6E8A-4147-A177-3AD203B41FA5}">
                      <a16:colId xmlns:a16="http://schemas.microsoft.com/office/drawing/2014/main" val="1581913082"/>
                    </a:ext>
                  </a:extLst>
                </a:gridCol>
                <a:gridCol w="1259486">
                  <a:extLst>
                    <a:ext uri="{9D8B030D-6E8A-4147-A177-3AD203B41FA5}">
                      <a16:colId xmlns:a16="http://schemas.microsoft.com/office/drawing/2014/main" val="952298544"/>
                    </a:ext>
                  </a:extLst>
                </a:gridCol>
              </a:tblGrid>
              <a:tr h="13717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YEARLY MIN-MAX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419867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lesnoff.yr.min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lesnoff.yr.max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481297"/>
                  </a:ext>
                </a:extLst>
              </a:tr>
              <a:tr h="500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-0.1473284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0.42866702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527296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0.51697601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0.89637985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867308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0.51697601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0.89637985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300906"/>
                  </a:ext>
                </a:extLst>
              </a:tr>
              <a:tr h="62370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-0.0236652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0.42866702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 - max of F&lt;12m, F&gt;12m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073226"/>
                  </a:ext>
                </a:extLst>
              </a:tr>
              <a:tr h="500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0.1267669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0.23197664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801632"/>
                  </a:ext>
                </a:extLst>
              </a:tr>
              <a:tr h="500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0.02821019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0.14707674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831585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mortality_end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286506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birth_rate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0.80964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0.9915672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541597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ppr_mortality_y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97310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ppr_mortality_a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09899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adu_f_max_yrs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391980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adu_m_max_yrs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137487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min_age_offtake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780682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min_age_repro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0563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7DA2D1-B3B7-7539-721F-ECB4D915F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40866"/>
              </p:ext>
            </p:extLst>
          </p:nvPr>
        </p:nvGraphicFramePr>
        <p:xfrm>
          <a:off x="6096000" y="1374396"/>
          <a:ext cx="5491562" cy="5118475"/>
        </p:xfrm>
        <a:graphic>
          <a:graphicData uri="http://schemas.openxmlformats.org/drawingml/2006/table">
            <a:tbl>
              <a:tblPr/>
              <a:tblGrid>
                <a:gridCol w="1617785">
                  <a:extLst>
                    <a:ext uri="{9D8B030D-6E8A-4147-A177-3AD203B41FA5}">
                      <a16:colId xmlns:a16="http://schemas.microsoft.com/office/drawing/2014/main" val="233242776"/>
                    </a:ext>
                  </a:extLst>
                </a:gridCol>
                <a:gridCol w="1291259">
                  <a:extLst>
                    <a:ext uri="{9D8B030D-6E8A-4147-A177-3AD203B41FA5}">
                      <a16:colId xmlns:a16="http://schemas.microsoft.com/office/drawing/2014/main" val="2302165333"/>
                    </a:ext>
                  </a:extLst>
                </a:gridCol>
                <a:gridCol w="1291259">
                  <a:extLst>
                    <a:ext uri="{9D8B030D-6E8A-4147-A177-3AD203B41FA5}">
                      <a16:colId xmlns:a16="http://schemas.microsoft.com/office/drawing/2014/main" val="1477887603"/>
                    </a:ext>
                  </a:extLst>
                </a:gridCol>
                <a:gridCol w="1291259">
                  <a:extLst>
                    <a:ext uri="{9D8B030D-6E8A-4147-A177-3AD203B41FA5}">
                      <a16:colId xmlns:a16="http://schemas.microsoft.com/office/drawing/2014/main" val="3323028445"/>
                    </a:ext>
                  </a:extLst>
                </a:gridCol>
              </a:tblGrid>
              <a:tr h="1965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FRTNTLY MIN-MAX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178047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lesnoff.ft.min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lesnoff.ft.max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84070"/>
                  </a:ext>
                </a:extLst>
              </a:tr>
              <a:tr h="5751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260557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986069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83856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F&gt;12m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779363"/>
                  </a:ext>
                </a:extLst>
              </a:tr>
              <a:tr h="5751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250325"/>
                  </a:ext>
                </a:extLst>
              </a:tr>
              <a:tr h="5751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867742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mortality_end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493460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birth_rate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0.03114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0.0381372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84918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552898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ppr_mortality_a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211470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adu_f_max_yrs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561230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adu_m_max_yrs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374752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min_age_offtake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595255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min_age_repro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57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63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6DE6E6-5FDE-1833-0D5A-D6910DCF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D23268-6699-C1E4-B6FA-443D694C5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 years</a:t>
            </a:r>
          </a:p>
          <a:p>
            <a:r>
              <a:rPr lang="en-US" dirty="0"/>
              <a:t>1000 parameter combinations (time efficiency)</a:t>
            </a:r>
          </a:p>
          <a:p>
            <a:r>
              <a:rPr lang="en-US" dirty="0"/>
              <a:t>Sample of 10 used to explore complete population dynamics</a:t>
            </a:r>
          </a:p>
          <a:p>
            <a:r>
              <a:rPr lang="en-US" dirty="0"/>
              <a:t>Full 1000 sets used for population growth and age-sex summary statistics</a:t>
            </a:r>
          </a:p>
          <a:p>
            <a:r>
              <a:rPr lang="en-US" dirty="0"/>
              <a:t>Parameter outputs (age-sex &amp; population growth) verified against: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Original model conditions</a:t>
            </a:r>
          </a:p>
          <a:p>
            <a:pPr lvl="1"/>
            <a:r>
              <a:rPr lang="en-US" dirty="0"/>
              <a:t>(ii) </a:t>
            </a:r>
            <a:r>
              <a:rPr lang="en-US" dirty="0" err="1"/>
              <a:t>Lesnoff</a:t>
            </a:r>
            <a:r>
              <a:rPr lang="en-US" dirty="0"/>
              <a:t> reported annual </a:t>
            </a:r>
            <a:r>
              <a:rPr lang="en-US"/>
              <a:t>growth 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22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23239</TotalTime>
  <Words>1655</Words>
  <Application>Microsoft Macintosh PowerPoint</Application>
  <PresentationFormat>Widescreen</PresentationFormat>
  <Paragraphs>816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Flock Dynamics:  Applied Examples – Data validation</vt:lpstr>
      <vt:lpstr>PowerPoint Presentation</vt:lpstr>
      <vt:lpstr>PowerPoint Presentation</vt:lpstr>
      <vt:lpstr>PowerPoint Presentation</vt:lpstr>
      <vt:lpstr>PowerPoint Presentation</vt:lpstr>
      <vt:lpstr>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Flock Profiles</dc:title>
  <dc:creator>Savagar, Bethan Alice</dc:creator>
  <cp:lastModifiedBy>Beth Savagar</cp:lastModifiedBy>
  <cp:revision>3</cp:revision>
  <dcterms:created xsi:type="dcterms:W3CDTF">2023-10-09T08:28:11Z</dcterms:created>
  <dcterms:modified xsi:type="dcterms:W3CDTF">2023-11-14T12:14:57Z</dcterms:modified>
</cp:coreProperties>
</file>