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67" r:id="rId4"/>
    <p:sldId id="266" r:id="rId5"/>
    <p:sldId id="269" r:id="rId6"/>
    <p:sldId id="286" r:id="rId7"/>
    <p:sldId id="283" r:id="rId8"/>
    <p:sldId id="268" r:id="rId9"/>
    <p:sldId id="270" r:id="rId10"/>
    <p:sldId id="272" r:id="rId11"/>
    <p:sldId id="277" r:id="rId12"/>
    <p:sldId id="279" r:id="rId13"/>
    <p:sldId id="274" r:id="rId14"/>
    <p:sldId id="275" r:id="rId15"/>
    <p:sldId id="276" r:id="rId16"/>
    <p:sldId id="280" r:id="rId17"/>
    <p:sldId id="284" r:id="rId18"/>
    <p:sldId id="285" r:id="rId19"/>
    <p:sldId id="281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0799E-1D57-7244-A26E-B7CD86419924}">
          <p14:sldIdLst>
            <p14:sldId id="256"/>
          </p14:sldIdLst>
        </p14:section>
        <p14:section name="Parameter Setup" id="{9734D1BB-7AFA-BA49-A7BC-975BFF80EA01}">
          <p14:sldIdLst>
            <p14:sldId id="265"/>
            <p14:sldId id="267"/>
            <p14:sldId id="266"/>
            <p14:sldId id="269"/>
            <p14:sldId id="286"/>
            <p14:sldId id="283"/>
          </p14:sldIdLst>
        </p14:section>
        <p14:section name="Model Dynamics" id="{8A366847-6A16-0747-B8BA-3D620C1D41BE}">
          <p14:sldIdLst>
            <p14:sldId id="268"/>
            <p14:sldId id="270"/>
            <p14:sldId id="272"/>
            <p14:sldId id="277"/>
            <p14:sldId id="279"/>
            <p14:sldId id="274"/>
            <p14:sldId id="275"/>
            <p14:sldId id="276"/>
          </p14:sldIdLst>
        </p14:section>
        <p14:section name="Demographic Parameter Validity" id="{10A47F90-F01D-AD43-9575-CF19F43D2069}">
          <p14:sldIdLst>
            <p14:sldId id="280"/>
            <p14:sldId id="284"/>
            <p14:sldId id="285"/>
            <p14:sldId id="281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D93E-C55A-8F4C-ADF7-D48296939624}" v="178" dt="2023-11-16T10:40:1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2"/>
    <p:restoredTop sz="88040"/>
  </p:normalViewPr>
  <p:slideViewPr>
    <p:cSldViewPr snapToGrid="0">
      <p:cViewPr>
        <p:scale>
          <a:sx n="78" d="100"/>
          <a:sy n="78" d="100"/>
        </p:scale>
        <p:origin x="48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2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24,'70'0,"0"0,-2 0,-19 0,-42 0,5 0,3 0,-1 0,1 0,-3 0,0 0,2 0,1 0,0 0,-3 0,0 0,2 0,-1 0,4 0,-7 0,7 3,-7-2,5 2,-1-3,-4 0,6 0,-6 0,8 0,-6 0,4 0,-4 0,0 0,3 0,-3 0,2 0,-2 0,5 0,-6 0,6 0,-7 0,2 0,2 0,-2 0,5 0,-3 0,-2 0,2 0,-4 0,5 0,-1 0,-4 0,6 0,-6 0,4 0,1 0,-5 0,6 0,-4 0,0 0,4 0,-7 0,5 0,0 0,-2 0,3 0,-4 0,7 0,-5 0,2 0,-2 0,-1 0,1 0,1 0,-3 0,4 0,-2 0,2 0,-2 0,-2 0,3 0,-1 0,1 0,-2 0,2 0,-2 0,3 0,-3 0,0 0,1 0,0-3,-1 3,3-3,-3 0,2 0,-2 0,1-3,-1 5,1-4,1 4,-2-2,2 3,-3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4T13:58:50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19,'40'0,"-5"0,-25 0,2 0,4 0,-1 0,12 0,-12 0,3 0,-5 0,-1 0,4 0,-3 0,2 0,-2 0,0 0,2 0,0 0,-4 0,4 0,-3 0,2 0,4 0,-7 0,4 0,-3-2,1 1,2-2,-3 3,0 0,5 0,-6 0,6 0,-5 0,0 0,2 0,-2 0,0 0,3 0,2 0,-4 0,2 0,-3 0,4 0,-2 0,3 0,-4 0,0 0,2 0,-3 0,1 0,1 0,-2 0,0 0,6 0,-7 0,7 0,-8 0,3 0,3 0,-2 0,-2 0,3 0,-4 0,7 0,-4 0,-2 0,3 0,-5-3,6 3,-4-3,0 3,2 0,-2 0,5 0,-4 0,3 0,-3 0,3 0,1 0,0 0,-1 0,-2 0,-1 0,3 0,-2 0,3-3,-4 2,0-2,0 3,0 0,0 0,3 0,-6 0,7 0,-7 0,4 0,0 0,-2 0,2 0,0 0,-3 0,3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C2EF-2732-634F-9FED-CCA8A4A07100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6335A-3E5D-EE4F-A441-94744DC5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6335A-3E5D-EE4F-A441-94744DC5AC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6922-F10C-CD3F-72AC-1FC1B155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F0B7-FA30-0D65-D410-5308E8978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860E-EF2E-48B3-5396-18B1C987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A02-B820-C5D9-4621-B3B462E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0751-86A7-EF05-6D50-7A0B6607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A58-6A72-BB17-D915-788BB43F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0354-BC66-B9A6-3E66-86FD34019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ABB0-B203-1E62-AD2F-F92D88E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8EB-6539-1916-596C-627BFE5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39D-2D3E-2D66-98DB-415088D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2FC3B-9B87-328F-B27F-D0ABBC00E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5314-2C28-C0C6-E143-F7ADFB32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B53C-76C4-091B-4847-5C6B4147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6F5F-FE96-AAC8-34AC-0631F134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DB4B-031B-BDB6-981D-A7BDEFC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8CF8-7E30-99C4-2B1B-CB14D67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E9E1-F007-5EFC-E6ED-953BC063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4B3C-4034-6C30-2A04-B01F3D7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95C2-8E35-3790-B3D8-776EA3D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A1BA-0041-5085-8076-A5F83BA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F51-1959-1D99-D83C-16679592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6278A-5C6C-B727-419F-1D4984C75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5BB3-4A22-EB30-4E7F-3B36A04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1B1-2706-AD72-1AEA-5C2A0F5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C49E-EFA7-D814-8E2B-7B93F273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EB-C213-9C45-34D7-257CFB1E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A7E7-E6A9-139A-4172-317EBABF9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6821-3496-2745-058E-3A5A39F5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0654-4B73-EB19-15B4-B3AC8E5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B1EF-5D45-E39B-09DC-BB1B470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25D4-1492-CE04-BF88-90158F5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FED3-E97F-85DD-28A2-91B680B1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589D-3609-60F6-406B-8E97FE93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AD4F4-6342-A4CC-2EDC-FA402566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498F4-A5B3-71DD-E1F0-5900E220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9697B-DC44-4625-E517-70BF139E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C147-F6E1-807F-DFBA-0ADB4F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F7A7-591A-6B65-2ECD-70621E0B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3E5-BFEC-B36A-C6F6-4FED35EE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3C7-EEDC-4B9B-FFA4-220787D9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83748-15F1-2BE2-28C6-B6C0E63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A505-EB2D-28BB-29D0-7FCF42A7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863F-7CAA-913B-E0D5-1B69094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E50E5-44B0-E64A-FD63-AFDBE29E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3C6-43A7-82D5-78DF-B66702E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C54A-A52B-6CF5-D46C-B8CBD09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B55-2686-B042-F821-8EDCB17A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2844-6289-6912-D374-5EDCC72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49D4-6961-71EC-FE45-DCC1638E8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7C5F-94A9-CE93-C29D-DC9F4BA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CAEF-3002-05CE-5DCD-91DE35B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66B1-C86E-97F5-FE19-8DEE90F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D76-5810-6E95-CBBA-B009A0B1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ED9F1-3B40-8EC2-EE6B-F0AE1E03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FF72-9B8B-6DC2-9176-C94B661F9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1A67-1378-DF28-B652-9EFCB64F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7B2A-36DF-A133-DC32-9426401E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C7A8-8F2C-D500-307C-DAF64E12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C2AB-55C2-40B9-5C84-6E3A52F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C27-CA96-4B07-BCA0-DD66BB0B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AC7C-91AF-5CFF-FEF6-9CC04DF1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2B6E-9418-694C-9E30-536EC80ABFF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4E0-9E28-8853-5ED1-4F61571F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8F56-7F04-A395-869C-B3EB6F6E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4A2B-4F64-D748-ACB7-16937505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08521X99000530#TBLFN3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408D-4DD5-E8EA-B7B5-E8741C94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Flock Dynamics: </a:t>
            </a:r>
            <a:br>
              <a:rPr lang="en-US" dirty="0"/>
            </a:br>
            <a:r>
              <a:rPr lang="en-US" dirty="0"/>
              <a:t>Applied Examples – Data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45971-E50D-3693-B6CD-DB01E3FB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Summary stats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02D6E-7EBA-34D9-2107-D2C34705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453"/>
            <a:ext cx="6098582" cy="310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707050-B1BE-CE6A-EEB1-F5761811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76" y="1432291"/>
            <a:ext cx="4883782" cy="22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013E1-81D6-BBEC-64A9-7A7CA8E9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57" y="3942862"/>
            <a:ext cx="4769791" cy="2659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F1E2E-0014-930D-EA34-5039F0170A72}"/>
              </a:ext>
            </a:extLst>
          </p:cNvPr>
          <p:cNvSpPr txBox="1"/>
          <p:nvPr/>
        </p:nvSpPr>
        <p:spPr>
          <a:xfrm>
            <a:off x="1143000" y="143229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 rates: final year, </a:t>
            </a:r>
            <a:r>
              <a:rPr lang="en-US" dirty="0" err="1"/>
              <a:t>midyr</a:t>
            </a:r>
            <a:r>
              <a:rPr lang="en-US" dirty="0"/>
              <a:t> (10yr), and total (20y)</a:t>
            </a:r>
          </a:p>
          <a:p>
            <a:r>
              <a:rPr lang="en-US" dirty="0"/>
              <a:t>Distribution of final year growth</a:t>
            </a:r>
          </a:p>
          <a:p>
            <a:r>
              <a:rPr lang="en-US" dirty="0"/>
              <a:t>Stable age-sex structure </a:t>
            </a:r>
          </a:p>
          <a:p>
            <a:r>
              <a:rPr lang="en-US" dirty="0"/>
              <a:t>	- approx. 50% </a:t>
            </a:r>
            <a:r>
              <a:rPr lang="en-US" dirty="0" err="1"/>
              <a:t>Adu_F</a:t>
            </a:r>
            <a:r>
              <a:rPr lang="en-US" dirty="0"/>
              <a:t>, approx. 10% </a:t>
            </a:r>
            <a:r>
              <a:rPr lang="en-US" dirty="0" err="1"/>
              <a:t>Adu_M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0B1C9-08D9-66A4-09AE-05DFDBDD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7771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any </a:t>
            </a:r>
            <a:r>
              <a:rPr lang="en-US" dirty="0" err="1"/>
              <a:t>Lesnoff</a:t>
            </a:r>
            <a:r>
              <a:rPr lang="en-US" dirty="0"/>
              <a:t> parameter sets meet the growth and age-sex structure criteria used for RSA &amp; GSA analysis?</a:t>
            </a:r>
          </a:p>
          <a:p>
            <a:r>
              <a:rPr lang="en-US" dirty="0"/>
              <a:t>Growth criteria: +/-15% for 10y period</a:t>
            </a:r>
          </a:p>
          <a:p>
            <a:r>
              <a:rPr lang="en-US" dirty="0"/>
              <a:t>Age-Sex Structure&gt;&gt;&gt;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Results, tally &gt;&gt;&gt;</a:t>
            </a:r>
          </a:p>
          <a:p>
            <a:pPr lvl="1"/>
            <a:r>
              <a:rPr lang="en-US" dirty="0"/>
              <a:t>35/1000 parameter sets are “valid”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B47852-50A4-94D8-3C16-2122C13D3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2459"/>
              </p:ext>
            </p:extLst>
          </p:nvPr>
        </p:nvGraphicFramePr>
        <p:xfrm>
          <a:off x="7353237" y="1043441"/>
          <a:ext cx="4000564" cy="3388360"/>
        </p:xfrm>
        <a:graphic>
          <a:graphicData uri="http://schemas.openxmlformats.org/drawingml/2006/table">
            <a:tbl>
              <a:tblPr/>
              <a:tblGrid>
                <a:gridCol w="2000282">
                  <a:extLst>
                    <a:ext uri="{9D8B030D-6E8A-4147-A177-3AD203B41FA5}">
                      <a16:colId xmlns:a16="http://schemas.microsoft.com/office/drawing/2014/main" val="682512536"/>
                    </a:ext>
                  </a:extLst>
                </a:gridCol>
                <a:gridCol w="2000282">
                  <a:extLst>
                    <a:ext uri="{9D8B030D-6E8A-4147-A177-3AD203B41FA5}">
                      <a16:colId xmlns:a16="http://schemas.microsoft.com/office/drawing/2014/main" val="405294771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Conditions for output population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692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+/- 15%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209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0.5-0.8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2497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780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kid_f_prop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4471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996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6-19%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07508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adu_m_prop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1-15%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739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adu_f_prop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21-62%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5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1A3AFE-533D-EB1C-E3B9-22E159D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411"/>
              </p:ext>
            </p:extLst>
          </p:nvPr>
        </p:nvGraphicFramePr>
        <p:xfrm>
          <a:off x="7353237" y="4856859"/>
          <a:ext cx="4000563" cy="1636016"/>
        </p:xfrm>
        <a:graphic>
          <a:graphicData uri="http://schemas.openxmlformats.org/drawingml/2006/table">
            <a:tbl>
              <a:tblPr/>
              <a:tblGrid>
                <a:gridCol w="1333521">
                  <a:extLst>
                    <a:ext uri="{9D8B030D-6E8A-4147-A177-3AD203B41FA5}">
                      <a16:colId xmlns:a16="http://schemas.microsoft.com/office/drawing/2014/main" val="32825509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2822070256"/>
                    </a:ext>
                  </a:extLst>
                </a:gridCol>
                <a:gridCol w="1333521">
                  <a:extLst>
                    <a:ext uri="{9D8B030D-6E8A-4147-A177-3AD203B41FA5}">
                      <a16:colId xmlns:a16="http://schemas.microsoft.com/office/drawing/2014/main" val="1447154116"/>
                    </a:ext>
                  </a:extLst>
                </a:gridCol>
              </a:tblGrid>
              <a:tr h="4090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midyr_15age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midyr_05age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48863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458279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8600"/>
                  </a:ext>
                </a:extLst>
              </a:tr>
              <a:tr h="409004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4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9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9A94-F773-359B-852F-8B9D7667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C764-0DDC-CDC4-7231-82A2C79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6" y="1502229"/>
            <a:ext cx="8780022" cy="499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6064-C822-842C-6A19-88E002805134}"/>
              </a:ext>
            </a:extLst>
          </p:cNvPr>
          <p:cNvSpPr txBox="1"/>
          <p:nvPr/>
        </p:nvSpPr>
        <p:spPr>
          <a:xfrm>
            <a:off x="838200" y="1690688"/>
            <a:ext cx="2034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parameter dependencies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NET_offtake_y</a:t>
            </a:r>
            <a:r>
              <a:rPr lang="en-US" dirty="0"/>
              <a:t> &amp; </a:t>
            </a:r>
            <a:r>
              <a:rPr lang="en-US" dirty="0" err="1"/>
              <a:t>NET_offtake_F</a:t>
            </a:r>
            <a:r>
              <a:rPr lang="en-US" dirty="0"/>
              <a:t> negatively correlated? </a:t>
            </a:r>
          </a:p>
          <a:p>
            <a:r>
              <a:rPr lang="en-US" dirty="0"/>
              <a:t>- </a:t>
            </a:r>
            <a:r>
              <a:rPr lang="en-US" dirty="0" err="1"/>
              <a:t>Mort_A</a:t>
            </a:r>
            <a:r>
              <a:rPr lang="en-US" dirty="0"/>
              <a:t> and </a:t>
            </a:r>
            <a:r>
              <a:rPr lang="en-US" dirty="0" err="1"/>
              <a:t>Net_off_F</a:t>
            </a:r>
            <a:r>
              <a:rPr lang="en-US" dirty="0"/>
              <a:t> negatively correlated?</a:t>
            </a:r>
          </a:p>
          <a:p>
            <a:r>
              <a:rPr lang="en-US" dirty="0"/>
              <a:t>- Birth and </a:t>
            </a:r>
            <a:r>
              <a:rPr lang="en-US" dirty="0" err="1"/>
              <a:t>net_off_F</a:t>
            </a:r>
            <a:r>
              <a:rPr lang="en-US" dirty="0"/>
              <a:t> positively correlated?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F9270-D882-A62E-99F4-9798CF27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8" y="317360"/>
            <a:ext cx="3864211" cy="4117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EE212-B8B9-B5CD-695B-8659E602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1" y="4482135"/>
            <a:ext cx="3186405" cy="229661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06B2A1-F441-D51E-9A1C-80A78115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01442" cy="3595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any parameter sets within the growth range reported in </a:t>
            </a:r>
            <a:r>
              <a:rPr lang="en-US" dirty="0" err="1"/>
              <a:t>Lesnoff</a:t>
            </a:r>
            <a:r>
              <a:rPr lang="en-US" dirty="0"/>
              <a:t> 1999 paper</a:t>
            </a:r>
          </a:p>
          <a:p>
            <a:r>
              <a:rPr lang="en-US" b="1" dirty="0"/>
              <a:t>Table 1: </a:t>
            </a:r>
            <a:r>
              <a:rPr lang="en-US" dirty="0"/>
              <a:t> reported 2y multiplication rates for F and M for each period in 1985-1992</a:t>
            </a:r>
          </a:p>
          <a:p>
            <a:r>
              <a:rPr lang="en-US" b="1" dirty="0"/>
              <a:t>Table 2: </a:t>
            </a:r>
            <a:r>
              <a:rPr lang="en-US" dirty="0"/>
              <a:t>Reported bootstrap estimates of population multiplication rate over whole period.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15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Parameter Sets (2)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2E4771-85B4-87E9-6C07-041F328F7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59597"/>
              </p:ext>
            </p:extLst>
          </p:nvPr>
        </p:nvGraphicFramePr>
        <p:xfrm>
          <a:off x="6340658" y="2204517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842BF-C36C-4D83-CF87-142938B4736A}"/>
              </a:ext>
            </a:extLst>
          </p:cNvPr>
          <p:cNvSpPr txBox="1"/>
          <p:nvPr/>
        </p:nvSpPr>
        <p:spPr>
          <a:xfrm>
            <a:off x="5875920" y="1446624"/>
            <a:ext cx="631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“total” growth: </a:t>
            </a:r>
            <a:r>
              <a:rPr lang="en-US" dirty="0" err="1">
                <a:solidFill>
                  <a:srgbClr val="FF0000"/>
                </a:solidFill>
              </a:rPr>
              <a:t>F_growth</a:t>
            </a:r>
            <a:r>
              <a:rPr lang="en-US" dirty="0">
                <a:solidFill>
                  <a:srgbClr val="FF0000"/>
                </a:solidFill>
              </a:rPr>
              <a:t> * pF, and </a:t>
            </a:r>
            <a:r>
              <a:rPr lang="en-US" dirty="0" err="1">
                <a:solidFill>
                  <a:srgbClr val="FF0000"/>
                </a:solidFill>
              </a:rPr>
              <a:t>M_growth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pM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Assumed pF = 0.7 from stable age-sex structure (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 result)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C9455-E26A-58DD-A4E1-E41AFDC78E54}"/>
              </a:ext>
            </a:extLst>
          </p:cNvPr>
          <p:cNvSpPr txBox="1"/>
          <p:nvPr/>
        </p:nvSpPr>
        <p:spPr>
          <a:xfrm>
            <a:off x="838155" y="1344398"/>
            <a:ext cx="438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dirty="0"/>
              <a:t>: 2y multiplication rate for F &amp; M over 7y study period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582CA-297E-B471-DE21-96A3A1EBAA06}"/>
              </a:ext>
            </a:extLst>
          </p:cNvPr>
          <p:cNvGrpSpPr/>
          <p:nvPr/>
        </p:nvGrpSpPr>
        <p:grpSpPr>
          <a:xfrm>
            <a:off x="838155" y="2114790"/>
            <a:ext cx="3355121" cy="3578979"/>
            <a:chOff x="845304" y="1742142"/>
            <a:chExt cx="4051852" cy="4316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EF9270-D882-A62E-99F4-9798CF270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04" y="1742142"/>
              <a:ext cx="4051852" cy="43169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14:cNvPr>
                <p14:cNvContentPartPr/>
                <p14:nvPr/>
              </p14:nvContentPartPr>
              <p14:xfrm>
                <a:off x="2131926" y="4974563"/>
                <a:ext cx="67392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FC5BAE-DFA0-2DA5-3060-2992FB847E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6750" y="4846313"/>
                  <a:ext cx="803838" cy="269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14:cNvPr>
                <p14:cNvContentPartPr/>
                <p14:nvPr/>
              </p14:nvContentPartPr>
              <p14:xfrm>
                <a:off x="3438616" y="5793443"/>
                <a:ext cx="651240" cy="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EE835-6223-7F8D-2706-EDDE9468D9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3840" y="5663843"/>
                  <a:ext cx="781227" cy="26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DEEFA1-8E02-F61A-64C8-05ADBCA1ACF0}"/>
              </a:ext>
            </a:extLst>
          </p:cNvPr>
          <p:cNvSpPr txBox="1"/>
          <p:nvPr/>
        </p:nvSpPr>
        <p:spPr>
          <a:xfrm>
            <a:off x="465721" y="5876046"/>
            <a:ext cx="5630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reported F multiplication rate for 7y: R = 1.074 (+/- 0.022) </a:t>
            </a:r>
          </a:p>
          <a:p>
            <a:r>
              <a:rPr lang="en-US" sz="1400" dirty="0"/>
              <a:t>Asymptotic multiplication rate for 7y: 1.079 (+/-0.021) </a:t>
            </a:r>
          </a:p>
          <a:p>
            <a:r>
              <a:rPr lang="en-US" sz="1400" dirty="0"/>
              <a:t>~ 7 % growth over 7 years</a:t>
            </a:r>
          </a:p>
        </p:txBody>
      </p:sp>
    </p:spTree>
    <p:extLst>
      <p:ext uri="{BB962C8B-B14F-4D97-AF65-F5344CB8AC3E}">
        <p14:creationId xmlns:p14="http://schemas.microsoft.com/office/powerpoint/2010/main" val="38801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Parameter Sets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74ED-2A43-F0A3-DD05-62CDDEDA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46" y="1391921"/>
            <a:ext cx="3327854" cy="2159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4562"/>
              </p:ext>
            </p:extLst>
          </p:nvPr>
        </p:nvGraphicFramePr>
        <p:xfrm>
          <a:off x="6121737" y="1460864"/>
          <a:ext cx="1593546" cy="1968136"/>
        </p:xfrm>
        <a:graphic>
          <a:graphicData uri="http://schemas.openxmlformats.org/drawingml/2006/table">
            <a:tbl>
              <a:tblPr/>
              <a:tblGrid>
                <a:gridCol w="79677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796773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Min.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1.0626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1.2952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Max.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1.8557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21071"/>
              </p:ext>
            </p:extLst>
          </p:nvPr>
        </p:nvGraphicFramePr>
        <p:xfrm>
          <a:off x="518610" y="1690688"/>
          <a:ext cx="5250697" cy="3716845"/>
        </p:xfrm>
        <a:graphic>
          <a:graphicData uri="http://schemas.openxmlformats.org/drawingml/2006/table">
            <a:tbl>
              <a:tblPr/>
              <a:tblGrid>
                <a:gridCol w="164248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725532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960895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21789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935148-8C60-2A96-475E-874C2290645E}"/>
              </a:ext>
            </a:extLst>
          </p:cNvPr>
          <p:cNvSpPr txBox="1"/>
          <p:nvPr/>
        </p:nvSpPr>
        <p:spPr>
          <a:xfrm>
            <a:off x="518610" y="5526504"/>
            <a:ext cx="5250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Female, R = 1.074 (+/- 0.022) for 7y period</a:t>
            </a:r>
          </a:p>
          <a:p>
            <a:r>
              <a:rPr lang="en-US" dirty="0"/>
              <a:t>Asymptotic multiplication rate: 1.079 (+/-0.021) for 7y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6096000" y="3549110"/>
            <a:ext cx="5841663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0.65 – 1.85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1.06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1.08 (total population)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FC597-3053-6455-BDA1-0D952E02AA14}"/>
              </a:ext>
            </a:extLst>
          </p:cNvPr>
          <p:cNvSpPr txBox="1"/>
          <p:nvPr/>
        </p:nvSpPr>
        <p:spPr>
          <a:xfrm>
            <a:off x="6525986" y="272964"/>
            <a:ext cx="5841663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Haven’t had time to see how many parameter sets are within growth range but histogram overlaps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124226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Parameter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B44DE-1FDB-7C23-5E08-A1943EE86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9" y="1220465"/>
            <a:ext cx="3862160" cy="499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40717"/>
            <a:ext cx="4182824" cy="48021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from </a:t>
            </a:r>
            <a:r>
              <a:rPr lang="en-US" sz="1200" dirty="0" err="1"/>
              <a:t>Lesnoff</a:t>
            </a:r>
            <a:r>
              <a:rPr lang="en-US" sz="1200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458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Parameter Targets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638555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Calculate ALL Offtake (</a:t>
            </a:r>
            <a:r>
              <a:rPr lang="en-US" sz="1400" i="1" dirty="0" err="1">
                <a:solidFill>
                  <a:srgbClr val="FF0000"/>
                </a:solidFill>
              </a:rPr>
              <a:t>slaughter+commercial</a:t>
            </a:r>
            <a:r>
              <a:rPr lang="en-US" sz="1400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13917"/>
              </p:ext>
            </p:extLst>
          </p:nvPr>
        </p:nvGraphicFramePr>
        <p:xfrm>
          <a:off x="838200" y="1027906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A4ED588-A741-5E88-4F86-EFFFBF564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080105"/>
              </p:ext>
            </p:extLst>
          </p:nvPr>
        </p:nvGraphicFramePr>
        <p:xfrm>
          <a:off x="6439275" y="1664133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8B0225-27B5-8C1B-EA5B-8960913808FC}"/>
              </a:ext>
            </a:extLst>
          </p:cNvPr>
          <p:cNvSpPr txBox="1"/>
          <p:nvPr/>
        </p:nvSpPr>
        <p:spPr>
          <a:xfrm>
            <a:off x="6310036" y="913080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Define parameter age-sex target, with target range calculated as +/-10%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44106-20D7-0D03-8FB2-14AE558F9631}"/>
              </a:ext>
            </a:extLst>
          </p:cNvPr>
          <p:cNvSpPr txBox="1"/>
          <p:nvPr/>
        </p:nvSpPr>
        <p:spPr>
          <a:xfrm>
            <a:off x="6439275" y="1288606"/>
            <a:ext cx="7192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TARGET, Fortnightly rates</a:t>
            </a:r>
          </a:p>
        </p:txBody>
      </p:sp>
    </p:spTree>
    <p:extLst>
      <p:ext uri="{BB962C8B-B14F-4D97-AF65-F5344CB8AC3E}">
        <p14:creationId xmlns:p14="http://schemas.microsoft.com/office/powerpoint/2010/main" val="423300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Parameter Targets and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4D33B-FF12-36D9-AE2C-6A28D3BC9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070394"/>
              </p:ext>
            </p:extLst>
          </p:nvPr>
        </p:nvGraphicFramePr>
        <p:xfrm>
          <a:off x="499918" y="1463675"/>
          <a:ext cx="559608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30">
                  <a:extLst>
                    <a:ext uri="{9D8B030D-6E8A-4147-A177-3AD203B41FA5}">
                      <a16:colId xmlns:a16="http://schemas.microsoft.com/office/drawing/2014/main" val="3724156623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079904082"/>
                    </a:ext>
                  </a:extLst>
                </a:gridCol>
                <a:gridCol w="821230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782304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350088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lesnoff.ft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targ.min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targ.max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F&lt;12m offtake of 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off_y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off_F</a:t>
                      </a:r>
                      <a:r>
                        <a:rPr lang="en-US" sz="1200" dirty="0"/>
                        <a:t> produce a F&gt;12m offtake of 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</a:t>
                      </a:r>
                      <a:r>
                        <a:rPr lang="en-US" sz="1200" dirty="0" err="1"/>
                        <a:t>min_offtake</a:t>
                      </a:r>
                      <a:r>
                        <a:rPr lang="en-US" sz="1200" dirty="0"/>
                        <a:t> is set to 6m then this aligns with age-categories, no target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5867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F_mort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M_mort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093D0AC-0FBD-E8E5-7C50-7836B6F7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321026"/>
              </p:ext>
            </p:extLst>
          </p:nvPr>
        </p:nvGraphicFramePr>
        <p:xfrm>
          <a:off x="6449899" y="3101681"/>
          <a:ext cx="4903901" cy="33775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Off &lt;6m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-0.0053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M&lt;6m)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02113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 Off &gt; min. age (6m)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-0.0009 – 0.0213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(F&lt;12m, F&gt;12m)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49742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Off_M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 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06405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r>
                        <a:rPr lang="en-US" sz="1200" dirty="0"/>
                        <a:t>Off_M2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 Off &gt;</a:t>
                      </a:r>
                      <a:r>
                        <a:rPr lang="en-US" sz="1200" dirty="0" err="1"/>
                        <a:t>min.age</a:t>
                      </a:r>
                      <a:r>
                        <a:rPr lang="en-US" sz="1200" dirty="0"/>
                        <a:t> (6m-24m)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0.0276-0.0835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Range: min-max (M&gt;6m)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14176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990C70-9E4D-D9AD-9405-57C6DD192185}"/>
              </a:ext>
            </a:extLst>
          </p:cNvPr>
          <p:cNvSpPr txBox="1"/>
          <p:nvPr/>
        </p:nvSpPr>
        <p:spPr>
          <a:xfrm>
            <a:off x="6434282" y="1415055"/>
            <a:ext cx="5730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parameter range for Model LHS (see </a:t>
            </a:r>
            <a:r>
              <a:rPr lang="en-US" sz="1600" dirty="0" err="1"/>
              <a:t>prev</a:t>
            </a:r>
            <a:r>
              <a:rPr lang="en-US" sz="1600" dirty="0"/>
              <a:t>):</a:t>
            </a:r>
          </a:p>
          <a:p>
            <a:r>
              <a:rPr lang="en-US" sz="1600" dirty="0"/>
              <a:t>- Add minimum and maximum for each parameter required in the model:</a:t>
            </a:r>
          </a:p>
          <a:p>
            <a:r>
              <a:rPr lang="en-US" sz="1600" dirty="0"/>
              <a:t>- Based on minimum and maximum of all possible values for each parameter e.g.</a:t>
            </a:r>
          </a:p>
          <a:p>
            <a:r>
              <a:rPr lang="en-US" sz="1600" dirty="0"/>
              <a:t>	- </a:t>
            </a:r>
            <a:r>
              <a:rPr lang="en-US" sz="1600" dirty="0" err="1"/>
              <a:t>NET_offtake_y</a:t>
            </a:r>
            <a:r>
              <a:rPr lang="en-US" sz="1600" dirty="0"/>
              <a:t> = min-max of F&lt;12m &amp; M&lt;6m,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5A08C-9233-78BD-929A-CACD75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60" y="1494786"/>
            <a:ext cx="2989240" cy="386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B7678-2551-CFAA-307A-AD731C53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98" y="1528541"/>
            <a:ext cx="3310694" cy="3800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838200" y="1448790"/>
            <a:ext cx="3911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Lesnoff</a:t>
            </a:r>
            <a:r>
              <a:rPr lang="en-US" dirty="0"/>
              <a:t> 1999.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Table 4: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year of study, and overall fortnightly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given by sex (not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Fortnightly rates for each season  and overall over the full 7 year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by age and sex (F&lt;12m, F&gt;12m, M&lt;6m, M&gt;6m)</a:t>
            </a:r>
          </a:p>
        </p:txBody>
      </p:sp>
    </p:spTree>
    <p:extLst>
      <p:ext uri="{BB962C8B-B14F-4D97-AF65-F5344CB8AC3E}">
        <p14:creationId xmlns:p14="http://schemas.microsoft.com/office/powerpoint/2010/main" val="25058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Mortality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969460"/>
              </p:ext>
            </p:extLst>
          </p:nvPr>
        </p:nvGraphicFramePr>
        <p:xfrm>
          <a:off x="6330045" y="2986973"/>
          <a:ext cx="5257797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F_mort</a:t>
            </a:r>
            <a:r>
              <a:rPr lang="en-US" dirty="0"/>
              <a:t>&lt;12m, </a:t>
            </a:r>
            <a:r>
              <a:rPr lang="en-US" dirty="0" err="1"/>
              <a:t>F_mort</a:t>
            </a:r>
            <a:r>
              <a:rPr lang="en-US" dirty="0"/>
              <a:t>&gt;12m,M_mort&lt;6m,M_mort&gt;6m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mortality_y</a:t>
            </a:r>
            <a:r>
              <a:rPr lang="en-US" dirty="0"/>
              <a:t>, </a:t>
            </a:r>
            <a:r>
              <a:rPr lang="en-US" dirty="0" err="1"/>
              <a:t>mortality_a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mortality)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annual mortality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output for mortality stats is within range of reported mortality rates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1D7C5-3E6C-AE70-E1B6-0CBDBA2D0A7A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</p:spTree>
    <p:extLst>
      <p:ext uri="{BB962C8B-B14F-4D97-AF65-F5344CB8AC3E}">
        <p14:creationId xmlns:p14="http://schemas.microsoft.com/office/powerpoint/2010/main" val="3084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4351338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41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78739"/>
              </p:ext>
            </p:extLst>
          </p:nvPr>
        </p:nvGraphicFramePr>
        <p:xfrm>
          <a:off x="6776470" y="1566796"/>
          <a:ext cx="4903901" cy="11830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3425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843425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803447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41360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07285"/>
              </p:ext>
            </p:extLst>
          </p:nvPr>
        </p:nvGraphicFramePr>
        <p:xfrm>
          <a:off x="6776470" y="3522027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&gt;6m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FA0EAE-474F-4FC7-4D08-7892E4B20301}"/>
              </a:ext>
            </a:extLst>
          </p:cNvPr>
          <p:cNvSpPr txBox="1"/>
          <p:nvPr/>
        </p:nvSpPr>
        <p:spPr>
          <a:xfrm>
            <a:off x="6716541" y="296664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Mortality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7F8E-2B08-E171-FF8B-7055096DCE50}"/>
              </a:ext>
            </a:extLst>
          </p:cNvPr>
          <p:cNvSpPr txBox="1"/>
          <p:nvPr/>
        </p:nvSpPr>
        <p:spPr>
          <a:xfrm>
            <a:off x="6716541" y="980623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Mortality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49DA5-9AE3-8D0F-B170-B48470D0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8" y="3739605"/>
            <a:ext cx="3662135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F0-A628-CDAE-D252-A8EB0F2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Offtake Rate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68B1F-6E84-3DDE-E1C7-04BFEB0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89603"/>
              </p:ext>
            </p:extLst>
          </p:nvPr>
        </p:nvGraphicFramePr>
        <p:xfrm>
          <a:off x="6330045" y="2986973"/>
          <a:ext cx="5257797" cy="1963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1586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71586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208026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&lt;12m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F_off 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490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 &gt;6m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M_off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AB7143-5ADB-3795-7877-AAC63350B48C}"/>
              </a:ext>
            </a:extLst>
          </p:cNvPr>
          <p:cNvSpPr txBox="1"/>
          <p:nvPr/>
        </p:nvSpPr>
        <p:spPr>
          <a:xfrm>
            <a:off x="838200" y="1828800"/>
            <a:ext cx="5023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Model with LHS on target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Targets: </a:t>
            </a:r>
            <a:r>
              <a:rPr lang="en-US" dirty="0" err="1"/>
              <a:t>F_off</a:t>
            </a:r>
            <a:r>
              <a:rPr lang="en-US" dirty="0"/>
              <a:t>&lt;12m, </a:t>
            </a:r>
            <a:r>
              <a:rPr lang="en-US" dirty="0" err="1"/>
              <a:t>F_off</a:t>
            </a:r>
            <a:r>
              <a:rPr lang="en-US" dirty="0"/>
              <a:t>&gt;12m,M_off&lt;6m,M_off&gt;6m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dirty="0" err="1"/>
              <a:t>off_y</a:t>
            </a:r>
            <a:r>
              <a:rPr lang="en-US" dirty="0"/>
              <a:t>, </a:t>
            </a:r>
            <a:r>
              <a:rPr lang="en-US" dirty="0" err="1"/>
              <a:t>off_f</a:t>
            </a:r>
            <a:r>
              <a:rPr lang="en-US" dirty="0"/>
              <a:t>, </a:t>
            </a:r>
            <a:r>
              <a:rPr lang="en-US" dirty="0" err="1"/>
              <a:t>off_m</a:t>
            </a:r>
            <a:r>
              <a:rPr lang="en-US" dirty="0"/>
              <a:t>, off_m2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no other demographic processes occur during the period (only offtake)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offtake for each age-sex category: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F&lt;12m, F&gt;12m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M&lt;6m, M&lt;12m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whether model offtake stats are within range of reported offtake rates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1CE28-24EA-9909-23CC-86D9C94566B8}"/>
              </a:ext>
            </a:extLst>
          </p:cNvPr>
          <p:cNvSpPr txBox="1"/>
          <p:nvPr/>
        </p:nvSpPr>
        <p:spPr>
          <a:xfrm>
            <a:off x="6330043" y="2324100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</p:spTree>
    <p:extLst>
      <p:ext uri="{BB962C8B-B14F-4D97-AF65-F5344CB8AC3E}">
        <p14:creationId xmlns:p14="http://schemas.microsoft.com/office/powerpoint/2010/main" val="282690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/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Of which 2 parameter sets were within range of reported stats for all age-sex groups  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745430"/>
              </p:ext>
            </p:extLst>
          </p:nvPr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26203"/>
              </p:ext>
            </p:extLst>
          </p:nvPr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 (fortnightly)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 (fortnightly)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5E6DDD-1A26-280A-3709-2968C48BB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3294"/>
              </p:ext>
            </p:extLst>
          </p:nvPr>
        </p:nvGraphicFramePr>
        <p:xfrm>
          <a:off x="256478" y="3808866"/>
          <a:ext cx="5673663" cy="7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>
                  <a:extLst>
                    <a:ext uri="{9D8B030D-6E8A-4147-A177-3AD203B41FA5}">
                      <a16:colId xmlns:a16="http://schemas.microsoft.com/office/drawing/2014/main" val="1828808680"/>
                    </a:ext>
                  </a:extLst>
                </a:gridCol>
                <a:gridCol w="1297369">
                  <a:extLst>
                    <a:ext uri="{9D8B030D-6E8A-4147-A177-3AD203B41FA5}">
                      <a16:colId xmlns:a16="http://schemas.microsoft.com/office/drawing/2014/main" val="4020398109"/>
                    </a:ext>
                  </a:extLst>
                </a:gridCol>
                <a:gridCol w="1270381">
                  <a:extLst>
                    <a:ext uri="{9D8B030D-6E8A-4147-A177-3AD203B41FA5}">
                      <a16:colId xmlns:a16="http://schemas.microsoft.com/office/drawing/2014/main" val="2793478663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4186589472"/>
                    </a:ext>
                  </a:extLst>
                </a:gridCol>
                <a:gridCol w="1468819">
                  <a:extLst>
                    <a:ext uri="{9D8B030D-6E8A-4147-A177-3AD203B41FA5}">
                      <a16:colId xmlns:a16="http://schemas.microsoft.com/office/drawing/2014/main" val="3796301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NET_offtake_y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NET_offtake_f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NET_offtake_m2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598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0.4117296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0.1814705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0.5915481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0.7176708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86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0.0287726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0.1651086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0.6631247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0.6010686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72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1B9888-C777-7525-E8D4-56EBF812E82A}"/>
              </a:ext>
            </a:extLst>
          </p:cNvPr>
          <p:cNvSpPr txBox="1">
            <a:spLocks/>
          </p:cNvSpPr>
          <p:nvPr/>
        </p:nvSpPr>
        <p:spPr>
          <a:xfrm>
            <a:off x="838199" y="5009696"/>
            <a:ext cx="5693229" cy="184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Set 27: </a:t>
            </a:r>
            <a:r>
              <a:rPr lang="en-US" sz="1600" dirty="0" err="1">
                <a:solidFill>
                  <a:srgbClr val="FF0000"/>
                </a:solidFill>
              </a:rPr>
              <a:t>NET_off_y</a:t>
            </a:r>
            <a:r>
              <a:rPr lang="en-US" sz="1600" dirty="0">
                <a:solidFill>
                  <a:srgbClr val="FF0000"/>
                </a:solidFill>
              </a:rPr>
              <a:t> &gt;&gt; </a:t>
            </a:r>
            <a:r>
              <a:rPr lang="en-US" sz="1600" dirty="0" err="1">
                <a:solidFill>
                  <a:srgbClr val="FF0000"/>
                </a:solidFill>
              </a:rPr>
              <a:t>NET_off_F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In other literature young offtake is negligible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Set 39: </a:t>
            </a:r>
            <a:r>
              <a:rPr lang="en-US" sz="1600" dirty="0" err="1">
                <a:solidFill>
                  <a:srgbClr val="FF0000"/>
                </a:solidFill>
              </a:rPr>
              <a:t>NET_off_m</a:t>
            </a:r>
            <a:r>
              <a:rPr lang="en-US" sz="1600" dirty="0">
                <a:solidFill>
                  <a:srgbClr val="FF0000"/>
                </a:solidFill>
              </a:rPr>
              <a:t> &gt;&gt; NET_off_m2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M2 is the young male offtake rate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**Discard set 27 as </a:t>
            </a:r>
            <a:r>
              <a:rPr lang="en-US" sz="1600" dirty="0" err="1">
                <a:solidFill>
                  <a:srgbClr val="FF0000"/>
                </a:solidFill>
              </a:rPr>
              <a:t>off_y</a:t>
            </a:r>
            <a:r>
              <a:rPr lang="en-US" sz="1600" dirty="0">
                <a:solidFill>
                  <a:srgbClr val="FF0000"/>
                </a:solidFill>
              </a:rPr>
              <a:t> is too high?**</a:t>
            </a:r>
          </a:p>
        </p:txBody>
      </p:sp>
    </p:spTree>
    <p:extLst>
      <p:ext uri="{BB962C8B-B14F-4D97-AF65-F5344CB8AC3E}">
        <p14:creationId xmlns:p14="http://schemas.microsoft.com/office/powerpoint/2010/main" val="261740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Offtake Rate –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1848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10,000 parameter sets</a:t>
            </a:r>
          </a:p>
          <a:p>
            <a:r>
              <a:rPr lang="en-US" dirty="0"/>
              <a:t>Female offtake only: 62 valid sets</a:t>
            </a:r>
          </a:p>
          <a:p>
            <a:r>
              <a:rPr lang="en-US" dirty="0"/>
              <a:t>Male offtake only: 45 valid sets</a:t>
            </a:r>
          </a:p>
          <a:p>
            <a:r>
              <a:rPr lang="en-US" i="1" dirty="0"/>
              <a:t>(filter for </a:t>
            </a:r>
            <a:r>
              <a:rPr lang="en-US" i="1" dirty="0" err="1"/>
              <a:t>off_y</a:t>
            </a:r>
            <a:r>
              <a:rPr lang="en-US" i="1" dirty="0"/>
              <a:t> &lt;&lt; </a:t>
            </a:r>
            <a:r>
              <a:rPr lang="en-US" i="1" dirty="0" err="1"/>
              <a:t>off_F</a:t>
            </a:r>
            <a:r>
              <a:rPr lang="en-US" i="1" dirty="0"/>
              <a:t> &amp; </a:t>
            </a:r>
            <a:r>
              <a:rPr lang="en-US" i="1" dirty="0" err="1"/>
              <a:t>off_m</a:t>
            </a:r>
            <a:r>
              <a:rPr lang="en-US" i="1" dirty="0"/>
              <a:t> &lt;&lt; off_m2)?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355F2-37AE-0046-1693-ABC40200AAC0}"/>
              </a:ext>
            </a:extLst>
          </p:cNvPr>
          <p:cNvGraphicFramePr>
            <a:graphicFrameLocks/>
          </p:cNvGraphicFramePr>
          <p:nvPr/>
        </p:nvGraphicFramePr>
        <p:xfrm>
          <a:off x="6689272" y="928148"/>
          <a:ext cx="5502728" cy="2091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6418">
                  <a:extLst>
                    <a:ext uri="{9D8B030D-6E8A-4147-A177-3AD203B41FA5}">
                      <a16:colId xmlns:a16="http://schemas.microsoft.com/office/drawing/2014/main" val="1106634559"/>
                    </a:ext>
                  </a:extLst>
                </a:gridCol>
                <a:gridCol w="946418">
                  <a:extLst>
                    <a:ext uri="{9D8B030D-6E8A-4147-A177-3AD203B41FA5}">
                      <a16:colId xmlns:a16="http://schemas.microsoft.com/office/drawing/2014/main" val="90742718"/>
                    </a:ext>
                  </a:extLst>
                </a:gridCol>
                <a:gridCol w="901558">
                  <a:extLst>
                    <a:ext uri="{9D8B030D-6E8A-4147-A177-3AD203B41FA5}">
                      <a16:colId xmlns:a16="http://schemas.microsoft.com/office/drawing/2014/main" val="2442342219"/>
                    </a:ext>
                  </a:extLst>
                </a:gridCol>
                <a:gridCol w="2708334">
                  <a:extLst>
                    <a:ext uri="{9D8B030D-6E8A-4147-A177-3AD203B41FA5}">
                      <a16:colId xmlns:a16="http://schemas.microsoft.com/office/drawing/2014/main" val="513324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46900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12634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409444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158658"/>
                  </a:ext>
                </a:extLst>
              </a:tr>
              <a:tr h="45434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73249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CFC826BD-A823-4C7A-05B8-46A3A2639D72}"/>
              </a:ext>
            </a:extLst>
          </p:cNvPr>
          <p:cNvGraphicFramePr>
            <a:graphicFrameLocks/>
          </p:cNvGraphicFramePr>
          <p:nvPr/>
        </p:nvGraphicFramePr>
        <p:xfrm>
          <a:off x="6877106" y="3558220"/>
          <a:ext cx="4811373" cy="2654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073">
                  <a:extLst>
                    <a:ext uri="{9D8B030D-6E8A-4147-A177-3AD203B41FA5}">
                      <a16:colId xmlns:a16="http://schemas.microsoft.com/office/drawing/2014/main" val="262069146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028165276"/>
                    </a:ext>
                  </a:extLst>
                </a:gridCol>
                <a:gridCol w="706073">
                  <a:extLst>
                    <a:ext uri="{9D8B030D-6E8A-4147-A177-3AD203B41FA5}">
                      <a16:colId xmlns:a16="http://schemas.microsoft.com/office/drawing/2014/main" val="1146196496"/>
                    </a:ext>
                  </a:extLst>
                </a:gridCol>
                <a:gridCol w="672605">
                  <a:extLst>
                    <a:ext uri="{9D8B030D-6E8A-4147-A177-3AD203B41FA5}">
                      <a16:colId xmlns:a16="http://schemas.microsoft.com/office/drawing/2014/main" val="2455470626"/>
                    </a:ext>
                  </a:extLst>
                </a:gridCol>
                <a:gridCol w="2020549">
                  <a:extLst>
                    <a:ext uri="{9D8B030D-6E8A-4147-A177-3AD203B41FA5}">
                      <a16:colId xmlns:a16="http://schemas.microsoft.com/office/drawing/2014/main" val="1625109254"/>
                    </a:ext>
                  </a:extLst>
                </a:gridCol>
              </a:tblGrid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F_mort</a:t>
                      </a: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&lt;12m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0.00585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F&lt;12m mortality of 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2754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F_mort &gt;12m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0.00279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0.00341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676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&lt;6m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0.0094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0.01034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295"/>
                  </a:ext>
                </a:extLst>
              </a:tr>
              <a:tr h="663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M_mort &gt;6m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0.00288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0.00352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What values of </a:t>
                      </a:r>
                      <a:r>
                        <a:rPr lang="en-US" sz="1200" dirty="0" err="1"/>
                        <a:t>mort_y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mort_A</a:t>
                      </a:r>
                      <a:r>
                        <a:rPr lang="en-US" sz="1200" dirty="0"/>
                        <a:t> produce a F&gt;12m mortality of 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196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AC96CB-C770-274B-6214-7A1BD9F91044}"/>
              </a:ext>
            </a:extLst>
          </p:cNvPr>
          <p:cNvSpPr txBox="1"/>
          <p:nvPr/>
        </p:nvSpPr>
        <p:spPr>
          <a:xfrm>
            <a:off x="6664722" y="3111911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Offtake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4F17B-8006-740A-DB5D-BDBCA4175E60}"/>
              </a:ext>
            </a:extLst>
          </p:cNvPr>
          <p:cNvSpPr txBox="1"/>
          <p:nvPr/>
        </p:nvSpPr>
        <p:spPr>
          <a:xfrm>
            <a:off x="6664721" y="460178"/>
            <a:ext cx="502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Offtake</a:t>
            </a:r>
          </a:p>
        </p:txBody>
      </p:sp>
    </p:spTree>
    <p:extLst>
      <p:ext uri="{BB962C8B-B14F-4D97-AF65-F5344CB8AC3E}">
        <p14:creationId xmlns:p14="http://schemas.microsoft.com/office/powerpoint/2010/main" val="242798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95C5-FB27-8396-8467-D43C0148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Lesnoff – Parameter Validation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FE3F-6E67-F694-7EC6-5C125EC6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93526" cy="456402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Use mortality and offtake output to parameterize model and review population dynamics. </a:t>
            </a:r>
          </a:p>
          <a:p>
            <a:r>
              <a:rPr lang="en-US" sz="2400" dirty="0"/>
              <a:t>Mortality: 41 valid parameter combinations for </a:t>
            </a:r>
            <a:r>
              <a:rPr lang="en-US" sz="2400" dirty="0" err="1"/>
              <a:t>mort_A</a:t>
            </a:r>
            <a:r>
              <a:rPr lang="en-US" sz="2400" dirty="0"/>
              <a:t> and </a:t>
            </a:r>
            <a:r>
              <a:rPr lang="en-US" sz="2400" dirty="0" err="1"/>
              <a:t>mort_Y</a:t>
            </a:r>
            <a:endParaRPr lang="en-US" sz="2400" dirty="0"/>
          </a:p>
          <a:p>
            <a:r>
              <a:rPr lang="en-US" sz="2400" dirty="0"/>
              <a:t>Offtake: 1 valid parameter set for </a:t>
            </a:r>
            <a:r>
              <a:rPr lang="en-US" sz="2400" dirty="0" err="1"/>
              <a:t>off_y</a:t>
            </a:r>
            <a:r>
              <a:rPr lang="en-US" sz="2400" dirty="0"/>
              <a:t>, </a:t>
            </a:r>
            <a:r>
              <a:rPr lang="en-US" sz="2400" dirty="0" err="1"/>
              <a:t>off_f</a:t>
            </a:r>
            <a:r>
              <a:rPr lang="en-US" sz="2400" dirty="0"/>
              <a:t>, </a:t>
            </a:r>
            <a:r>
              <a:rPr lang="en-US" sz="2400" dirty="0" err="1"/>
              <a:t>off_m</a:t>
            </a:r>
            <a:r>
              <a:rPr lang="en-US" sz="2400" dirty="0"/>
              <a:t>, off_m2.</a:t>
            </a:r>
          </a:p>
          <a:p>
            <a:r>
              <a:rPr lang="en-US" sz="2400" dirty="0"/>
              <a:t>Combine valid offtake and mortality for 41 parameter sets</a:t>
            </a:r>
          </a:p>
          <a:p>
            <a:r>
              <a:rPr lang="en-US" sz="2400" dirty="0"/>
              <a:t>Set birth rate to the mean reported birth rate</a:t>
            </a:r>
          </a:p>
          <a:p>
            <a:r>
              <a:rPr lang="en-US" sz="2400" dirty="0"/>
              <a:t>Set </a:t>
            </a:r>
            <a:r>
              <a:rPr lang="en-US" sz="2400" dirty="0" err="1"/>
              <a:t>min_age_repro</a:t>
            </a:r>
            <a:r>
              <a:rPr lang="en-US" sz="2400" dirty="0"/>
              <a:t> and </a:t>
            </a:r>
            <a:r>
              <a:rPr lang="en-US" sz="2400" dirty="0" err="1"/>
              <a:t>min_age_exchange</a:t>
            </a:r>
            <a:r>
              <a:rPr lang="en-US" sz="2400" dirty="0"/>
              <a:t> to 6m &amp; 9m (based on age categories in the model). </a:t>
            </a:r>
          </a:p>
          <a:p>
            <a:r>
              <a:rPr lang="en-US" sz="2400" dirty="0"/>
              <a:t>Set </a:t>
            </a:r>
            <a:r>
              <a:rPr lang="en-US" sz="2400" dirty="0" err="1"/>
              <a:t>max_age_F</a:t>
            </a:r>
            <a:r>
              <a:rPr lang="en-US" sz="2400" dirty="0"/>
              <a:t> and </a:t>
            </a:r>
            <a:r>
              <a:rPr lang="en-US" sz="2400" dirty="0" err="1"/>
              <a:t>max_age_M</a:t>
            </a:r>
            <a:r>
              <a:rPr lang="en-US" sz="2400" dirty="0"/>
              <a:t> to 9 and 4, as approximate midpoints of original range</a:t>
            </a:r>
          </a:p>
          <a:p>
            <a:endParaRPr lang="en-US" sz="2400" dirty="0"/>
          </a:p>
          <a:p>
            <a:endParaRPr lang="en-US" sz="2400" i="1" dirty="0"/>
          </a:p>
          <a:p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1319F-C895-003D-243F-26511558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38664"/>
              </p:ext>
            </p:extLst>
          </p:nvPr>
        </p:nvGraphicFramePr>
        <p:xfrm>
          <a:off x="5954751" y="1690688"/>
          <a:ext cx="5851493" cy="27879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181668581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039515998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38826206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73631129"/>
                    </a:ext>
                  </a:extLst>
                </a:gridCol>
                <a:gridCol w="764366">
                  <a:extLst>
                    <a:ext uri="{9D8B030D-6E8A-4147-A177-3AD203B41FA5}">
                      <a16:colId xmlns:a16="http://schemas.microsoft.com/office/drawing/2014/main" val="4290621929"/>
                    </a:ext>
                  </a:extLst>
                </a:gridCol>
                <a:gridCol w="764366">
                  <a:extLst>
                    <a:ext uri="{9D8B030D-6E8A-4147-A177-3AD203B41FA5}">
                      <a16:colId xmlns:a16="http://schemas.microsoft.com/office/drawing/2014/main" val="334456845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3037625663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399955059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152754283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489932769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3340251119"/>
                    </a:ext>
                  </a:extLst>
                </a:gridCol>
              </a:tblGrid>
              <a:tr h="488550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mortality_a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NET_offtake_f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NET_offtake_m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NET_offtake_m2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F_max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M_max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Min_off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Min_repro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birth_rate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76438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0.1691054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0.1264694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493144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0.1817255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0.0313126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26440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0.213232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0.0642168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957916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0.2042534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0.053613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339449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0.1942207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0.0362548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0697165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0.1375885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0.0772925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112397"/>
                  </a:ext>
                </a:extLst>
              </a:tr>
              <a:tr h="328479"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0.1413263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0.0375352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0.0287726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0.1651086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0.6631247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0.6010686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0.9365096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76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0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C8B4DD-A5D2-2E20-FFC0-E6A8F89E832E}"/>
              </a:ext>
            </a:extLst>
          </p:cNvPr>
          <p:cNvSpPr txBox="1"/>
          <p:nvPr/>
        </p:nvSpPr>
        <p:spPr>
          <a:xfrm>
            <a:off x="6556917" y="1037064"/>
            <a:ext cx="4939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Finyr</a:t>
            </a:r>
            <a:r>
              <a:rPr lang="en-US" dirty="0"/>
              <a:t> growth within 1 – 1.15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10y growth between 1.3 – 3.6 which is much higher than reported 7y growth rates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results are consistent with age-sex structure and +/- 15% growth conditions used for RSA &amp; GSA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FAE665-C508-192F-785D-EC6136E0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05729"/>
              </p:ext>
            </p:extLst>
          </p:nvPr>
        </p:nvGraphicFramePr>
        <p:xfrm>
          <a:off x="7155811" y="3062380"/>
          <a:ext cx="3617332" cy="1422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4333">
                  <a:extLst>
                    <a:ext uri="{9D8B030D-6E8A-4147-A177-3AD203B41FA5}">
                      <a16:colId xmlns:a16="http://schemas.microsoft.com/office/drawing/2014/main" val="1630426001"/>
                    </a:ext>
                  </a:extLst>
                </a:gridCol>
                <a:gridCol w="904333">
                  <a:extLst>
                    <a:ext uri="{9D8B030D-6E8A-4147-A177-3AD203B41FA5}">
                      <a16:colId xmlns:a16="http://schemas.microsoft.com/office/drawing/2014/main" val="539814082"/>
                    </a:ext>
                  </a:extLst>
                </a:gridCol>
                <a:gridCol w="904333">
                  <a:extLst>
                    <a:ext uri="{9D8B030D-6E8A-4147-A177-3AD203B41FA5}">
                      <a16:colId xmlns:a16="http://schemas.microsoft.com/office/drawing/2014/main" val="2299359278"/>
                    </a:ext>
                  </a:extLst>
                </a:gridCol>
                <a:gridCol w="904333">
                  <a:extLst>
                    <a:ext uri="{9D8B030D-6E8A-4147-A177-3AD203B41FA5}">
                      <a16:colId xmlns:a16="http://schemas.microsoft.com/office/drawing/2014/main" val="199320912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9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4526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2765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3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98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941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380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E04FEC-2C4D-82D9-1EE0-1A1DA61A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0" y="111512"/>
            <a:ext cx="4441031" cy="62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84495" cy="1325563"/>
          </a:xfrm>
        </p:spPr>
        <p:txBody>
          <a:bodyPr/>
          <a:lstStyle/>
          <a:p>
            <a:r>
              <a:rPr lang="en-US" dirty="0"/>
              <a:t>Valid Parameter Sets (2)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F59174-83F9-3FDE-3C70-35D1AB25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0568"/>
              </p:ext>
            </p:extLst>
          </p:nvPr>
        </p:nvGraphicFramePr>
        <p:xfrm>
          <a:off x="5274130" y="1460864"/>
          <a:ext cx="1751024" cy="1968136"/>
        </p:xfrm>
        <a:graphic>
          <a:graphicData uri="http://schemas.openxmlformats.org/drawingml/2006/table">
            <a:tbl>
              <a:tblPr/>
              <a:tblGrid>
                <a:gridCol w="735503">
                  <a:extLst>
                    <a:ext uri="{9D8B030D-6E8A-4147-A177-3AD203B41FA5}">
                      <a16:colId xmlns:a16="http://schemas.microsoft.com/office/drawing/2014/main" val="2898175118"/>
                    </a:ext>
                  </a:extLst>
                </a:gridCol>
                <a:gridCol w="1015521">
                  <a:extLst>
                    <a:ext uri="{9D8B030D-6E8A-4147-A177-3AD203B41FA5}">
                      <a16:colId xmlns:a16="http://schemas.microsoft.com/office/drawing/2014/main" val="2154026550"/>
                    </a:ext>
                  </a:extLst>
                </a:gridCol>
              </a:tblGrid>
              <a:tr h="2460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Model Est. 2y Growth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538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twoyr_growth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44926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62833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73034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82340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255652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4367"/>
                  </a:ext>
                </a:extLst>
              </a:tr>
              <a:tr h="246017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6957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09AD7D-1F1F-5087-4D8E-56F67DD3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9071"/>
              </p:ext>
            </p:extLst>
          </p:nvPr>
        </p:nvGraphicFramePr>
        <p:xfrm>
          <a:off x="556588" y="1690688"/>
          <a:ext cx="4374641" cy="3716845"/>
        </p:xfrm>
        <a:graphic>
          <a:graphicData uri="http://schemas.openxmlformats.org/drawingml/2006/table">
            <a:tbl>
              <a:tblPr/>
              <a:tblGrid>
                <a:gridCol w="1179561">
                  <a:extLst>
                    <a:ext uri="{9D8B030D-6E8A-4147-A177-3AD203B41FA5}">
                      <a16:colId xmlns:a16="http://schemas.microsoft.com/office/drawing/2014/main" val="34944169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306072616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63838729"/>
                    </a:ext>
                  </a:extLst>
                </a:gridCol>
                <a:gridCol w="1954108">
                  <a:extLst>
                    <a:ext uri="{9D8B030D-6E8A-4147-A177-3AD203B41FA5}">
                      <a16:colId xmlns:a16="http://schemas.microsoft.com/office/drawing/2014/main" val="4245912182"/>
                    </a:ext>
                  </a:extLst>
                </a:gridCol>
              </a:tblGrid>
              <a:tr h="28491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1. Evolution of the estimated multiplication rate R from July 1985 to June 1996 (rates were estimated for Dataset 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3032"/>
                  </a:ext>
                </a:extLst>
              </a:tr>
              <a:tr h="84029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Period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 GROWTH </a:t>
                      </a:r>
                      <a:b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(p*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 + p*</a:t>
                      </a:r>
                      <a:r>
                        <a:rPr lang="en-GB" sz="1200" b="1" i="1" u="none" strike="noStrike" dirty="0" err="1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M_growth</a:t>
                      </a:r>
                      <a:r>
                        <a:rPr lang="en-GB" sz="1200" b="1" i="1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5021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85–June 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52883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86–June 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2159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87–June 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5374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88–June 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1.0386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50575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89–June 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5218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90–June 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1.1485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76270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91–June 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103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92–June 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3092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93–June 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1.0779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5722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July 94–June 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2722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41809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1.1724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78216"/>
                  </a:ext>
                </a:extLst>
              </a:tr>
              <a:tr h="154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1.05309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30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79B3E-ADE5-CF0C-9226-EAB5C827FFB2}"/>
              </a:ext>
            </a:extLst>
          </p:cNvPr>
          <p:cNvSpPr txBox="1"/>
          <p:nvPr/>
        </p:nvSpPr>
        <p:spPr>
          <a:xfrm>
            <a:off x="5274130" y="3549110"/>
            <a:ext cx="666353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Lesnoff</a:t>
            </a:r>
            <a:r>
              <a:rPr lang="en-US" dirty="0"/>
              <a:t> paper reports multiplication rate over 2y intervals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0.92 – 1.17 (Total Growth),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0.86-1.236 (M &amp; F growth),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outputs (excluding fadeout) indicate 2y growth (final year)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1.05 – 1.29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1.168 (total population)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1.166 (total population)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2B499-859E-B1D2-086C-BB31A9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55" y="1287847"/>
            <a:ext cx="4161318" cy="226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704C2-3057-7997-D951-3DC08F224F12}"/>
              </a:ext>
            </a:extLst>
          </p:cNvPr>
          <p:cNvSpPr txBox="1"/>
          <p:nvPr/>
        </p:nvSpPr>
        <p:spPr>
          <a:xfrm>
            <a:off x="361620" y="5620240"/>
            <a:ext cx="456960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23/41 parameters are within the reported range for 2y multiplication rate</a:t>
            </a:r>
          </a:p>
        </p:txBody>
      </p:sp>
    </p:spTree>
    <p:extLst>
      <p:ext uri="{BB962C8B-B14F-4D97-AF65-F5344CB8AC3E}">
        <p14:creationId xmlns:p14="http://schemas.microsoft.com/office/powerpoint/2010/main" val="131451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Raw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71D3-D503-E4E9-2EC0-0662812B2FC0}"/>
              </a:ext>
            </a:extLst>
          </p:cNvPr>
          <p:cNvSpPr txBox="1"/>
          <p:nvPr/>
        </p:nvSpPr>
        <p:spPr>
          <a:xfrm>
            <a:off x="6586780" y="153122"/>
            <a:ext cx="5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Calculate ALL Offtake (</a:t>
            </a:r>
            <a:r>
              <a:rPr lang="en-US" i="1" dirty="0" err="1">
                <a:solidFill>
                  <a:srgbClr val="FF0000"/>
                </a:solidFill>
              </a:rPr>
              <a:t>slaughter+commercial</a:t>
            </a:r>
            <a:r>
              <a:rPr lang="en-US" i="1" dirty="0">
                <a:solidFill>
                  <a:srgbClr val="FF0000"/>
                </a:solidFill>
              </a:rPr>
              <a:t> net flow + loan net flow)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70E79-9D9D-0D57-6B89-C8D6E0EE8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73824"/>
              </p:ext>
            </p:extLst>
          </p:nvPr>
        </p:nvGraphicFramePr>
        <p:xfrm>
          <a:off x="710818" y="1404482"/>
          <a:ext cx="5471836" cy="5248720"/>
        </p:xfrm>
        <a:graphic>
          <a:graphicData uri="http://schemas.openxmlformats.org/drawingml/2006/table">
            <a:tbl>
              <a:tblPr/>
              <a:tblGrid>
                <a:gridCol w="990811">
                  <a:extLst>
                    <a:ext uri="{9D8B030D-6E8A-4147-A177-3AD203B41FA5}">
                      <a16:colId xmlns:a16="http://schemas.microsoft.com/office/drawing/2014/main" val="270454629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187934144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62585635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522359282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19110774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483231411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2553087786"/>
                    </a:ext>
                  </a:extLst>
                </a:gridCol>
                <a:gridCol w="556133">
                  <a:extLst>
                    <a:ext uri="{9D8B030D-6E8A-4147-A177-3AD203B41FA5}">
                      <a16:colId xmlns:a16="http://schemas.microsoft.com/office/drawing/2014/main" val="3588082640"/>
                    </a:ext>
                  </a:extLst>
                </a:gridCol>
                <a:gridCol w="588094">
                  <a:extLst>
                    <a:ext uri="{9D8B030D-6E8A-4147-A177-3AD203B41FA5}">
                      <a16:colId xmlns:a16="http://schemas.microsoft.com/office/drawing/2014/main" val="2006423204"/>
                    </a:ext>
                  </a:extLst>
                </a:gridCol>
              </a:tblGrid>
              <a:tr h="123854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Table 3. Mortality, slaughtering and flow rates for the period July 1985–June 1992 and for each climatic seasona</a:t>
                      </a:r>
                      <a:endParaRPr lang="en-GB" sz="900" b="0" i="0" u="sng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34087"/>
                  </a:ext>
                </a:extLst>
              </a:tr>
              <a:tr h="23490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Rain, rainy season; Dry1, cold dry season; Dry2, hot dry season. Rates were estimated for Dataset 1 and referred to 2-week phases (all values in the table have to be multiplied by 10−2).</a:t>
                      </a: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70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Rain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Dry2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452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&lt;1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&lt;6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543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472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4269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65668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8308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Commerical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3183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722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6497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71919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801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1944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2" marR="6952" marT="6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70850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Females &gt;1 year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Males &gt;6 months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36546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0320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1.83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61185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5.28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2.31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4.65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41084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79393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-0.01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4.73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5.59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1948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outflow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37879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inflow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90057"/>
                  </a:ext>
                </a:extLst>
              </a:tr>
              <a:tr h="123854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 net flow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9282"/>
                  </a:ext>
                </a:extLst>
              </a:tr>
              <a:tr h="34944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6.99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6952" marR="6952" marT="69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057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A8E95-A1A5-4980-DA3A-CE9DF11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01699"/>
              </p:ext>
            </p:extLst>
          </p:nvPr>
        </p:nvGraphicFramePr>
        <p:xfrm>
          <a:off x="6586780" y="1061993"/>
          <a:ext cx="4894403" cy="5642885"/>
        </p:xfrm>
        <a:graphic>
          <a:graphicData uri="http://schemas.openxmlformats.org/drawingml/2006/table">
            <a:tbl>
              <a:tblPr/>
              <a:tblGrid>
                <a:gridCol w="886253">
                  <a:extLst>
                    <a:ext uri="{9D8B030D-6E8A-4147-A177-3AD203B41FA5}">
                      <a16:colId xmlns:a16="http://schemas.microsoft.com/office/drawing/2014/main" val="3479959394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193216680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270192187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00452006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472874675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752071976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1914480071"/>
                    </a:ext>
                  </a:extLst>
                </a:gridCol>
                <a:gridCol w="497445">
                  <a:extLst>
                    <a:ext uri="{9D8B030D-6E8A-4147-A177-3AD203B41FA5}">
                      <a16:colId xmlns:a16="http://schemas.microsoft.com/office/drawing/2014/main" val="860578561"/>
                    </a:ext>
                  </a:extLst>
                </a:gridCol>
                <a:gridCol w="526035">
                  <a:extLst>
                    <a:ext uri="{9D8B030D-6E8A-4147-A177-3AD203B41FA5}">
                      <a16:colId xmlns:a16="http://schemas.microsoft.com/office/drawing/2014/main" val="1871557084"/>
                    </a:ext>
                  </a:extLst>
                </a:gridCol>
              </a:tblGrid>
              <a:tr h="17468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9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Demographic rates for cycles 1985–91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10736"/>
                  </a:ext>
                </a:extLst>
              </a:tr>
              <a:tr h="479847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Each annual cycle was defined from July of the year considered to June of the next year. Fertility and prolificacy rates were calculated for females older than 9 months. Rates were estimated for Dataset 1 and referred to 2-week phases (all values in the table have to be multiplied by 10−2).</a:t>
                      </a: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8470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Year-Cycle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229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1990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734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Fertility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3.31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44755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Prolificacy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108.1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103.6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104.1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39873"/>
                  </a:ext>
                </a:extLst>
              </a:tr>
              <a:tr h="40960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Weighted residuals for newborns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7.4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−4.4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−10.2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−0.5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−3.2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−2.2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892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380.512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340.599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359.145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381.372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373.996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369.77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5665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7094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84770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58199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47163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38362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05350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86063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1F1F1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62" marR="7262" marT="72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41446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1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24468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92637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Slaughtering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00669"/>
                  </a:ext>
                </a:extLst>
              </a:tr>
              <a:tr h="27543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Commercial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2.71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2.81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84"/>
                  </a:ext>
                </a:extLst>
              </a:tr>
              <a:tr h="1746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Loaning net flow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5533"/>
                  </a:ext>
                </a:extLst>
              </a:tr>
              <a:tr h="67793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= (Sl+CommercialNetFlow+LoanNetFlow)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3.39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7262" marR="7262" marT="7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455B6C-2600-8B72-EEF0-A29F5ACD5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7240"/>
              </p:ext>
            </p:extLst>
          </p:nvPr>
        </p:nvGraphicFramePr>
        <p:xfrm>
          <a:off x="8474820" y="1690688"/>
          <a:ext cx="3252848" cy="4465943"/>
        </p:xfrm>
        <a:graphic>
          <a:graphicData uri="http://schemas.openxmlformats.org/drawingml/2006/table">
            <a:tbl>
              <a:tblPr/>
              <a:tblGrid>
                <a:gridCol w="707077">
                  <a:extLst>
                    <a:ext uri="{9D8B030D-6E8A-4147-A177-3AD203B41FA5}">
                      <a16:colId xmlns:a16="http://schemas.microsoft.com/office/drawing/2014/main" val="1456867201"/>
                    </a:ext>
                  </a:extLst>
                </a:gridCol>
                <a:gridCol w="919347">
                  <a:extLst>
                    <a:ext uri="{9D8B030D-6E8A-4147-A177-3AD203B41FA5}">
                      <a16:colId xmlns:a16="http://schemas.microsoft.com/office/drawing/2014/main" val="62426688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729883307"/>
                    </a:ext>
                  </a:extLst>
                </a:gridCol>
                <a:gridCol w="813212">
                  <a:extLst>
                    <a:ext uri="{9D8B030D-6E8A-4147-A177-3AD203B41FA5}">
                      <a16:colId xmlns:a16="http://schemas.microsoft.com/office/drawing/2014/main" val="341194634"/>
                    </a:ext>
                  </a:extLst>
                </a:gridCol>
              </a:tblGrid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TRANSFORMED DATA - 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16243"/>
                  </a:ext>
                </a:extLst>
              </a:tr>
              <a:tr h="9658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Transformation Formulas: Fortnightly to Annual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4728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Mortality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mort_Y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35231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Offtake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off_Y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1-(1-mort_F)^26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44889"/>
                  </a:ext>
                </a:extLst>
              </a:tr>
              <a:tr h="13339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42858"/>
                  </a:ext>
                </a:extLst>
              </a:tr>
              <a:tr h="1383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ANNUAL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8144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0.23800547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0.0630088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0.42866702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5973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0.1290463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-0.0236652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0.22590195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8325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0.07272912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-0.1473284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0.21361369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9961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0.80693779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0.51697601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0.89637985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58487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9406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0.15595683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0.1267669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0.17345107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8586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0.07755284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0.0432734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0.13131999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90601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0.21773047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0.19693727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0.23197664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1374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0.07995565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0.02821019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0.14707674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07443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387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0067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22730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61279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143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0.16036348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0.13585025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0.20113797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2989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0.57185317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0.45970031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0.67316805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665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893596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0.1013118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0.03073646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0.1403578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516032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0.15152796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0.04077855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0.22182652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129508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75627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91438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1711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84760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Birthrate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= </a:t>
                      </a:r>
                      <a:r>
                        <a:rPr lang="en-GB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birth_F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*26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580"/>
                  </a:ext>
                </a:extLst>
              </a:tr>
              <a:tr h="23984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032"/>
                  </a:ext>
                </a:extLst>
              </a:tr>
              <a:tr h="157718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RATES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(All Offtake)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7244"/>
                  </a:ext>
                </a:extLst>
              </a:tr>
              <a:tr h="9658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0.9365096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0.80964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0.9915672</a:t>
                      </a:r>
                    </a:p>
                  </a:txBody>
                  <a:tcPr marL="3362" marR="3362" marT="33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83340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EDDA5871-56C1-EC3E-DC6A-0E287D2C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Lesnoff</a:t>
            </a:r>
            <a:r>
              <a:rPr lang="en-US" dirty="0"/>
              <a:t> 1999 –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28F30-9C78-3FB3-858A-32BBA33B148D}"/>
              </a:ext>
            </a:extLst>
          </p:cNvPr>
          <p:cNvSpPr txBox="1"/>
          <p:nvPr/>
        </p:nvSpPr>
        <p:spPr>
          <a:xfrm>
            <a:off x="381965" y="1400537"/>
            <a:ext cx="103246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Compute the min and max for each parameter &amp; age-sex group: </a:t>
            </a:r>
          </a:p>
          <a:p>
            <a:r>
              <a:rPr lang="en-US" sz="1400" dirty="0"/>
              <a:t>	- based on minimum and maximum fortnightly rates across seasons (offtake/mortality - table 4)</a:t>
            </a:r>
          </a:p>
          <a:p>
            <a:r>
              <a:rPr lang="en-US" sz="1400" dirty="0"/>
              <a:t>	- based on reported fortnightly rates over all years (reproduction - table 3)</a:t>
            </a:r>
          </a:p>
          <a:p>
            <a:r>
              <a:rPr lang="en-US" sz="1400" dirty="0"/>
              <a:t>- Convert raw data into true fortnightly rates (*0.01)</a:t>
            </a:r>
          </a:p>
          <a:p>
            <a:r>
              <a:rPr lang="en-US" sz="1400" dirty="0"/>
              <a:t>- Convert fortnightly rates to annual rates (see below)</a:t>
            </a:r>
          </a:p>
          <a:p>
            <a:r>
              <a:rPr lang="en-US" sz="1400" dirty="0"/>
              <a:t>	- mortality &amp; offtake: 1-(1-X)^26</a:t>
            </a:r>
          </a:p>
          <a:p>
            <a:r>
              <a:rPr lang="en-US" sz="1400" dirty="0"/>
              <a:t>	- birth rate: </a:t>
            </a:r>
            <a:r>
              <a:rPr lang="en-US" sz="1400" dirty="0" err="1"/>
              <a:t>birth_r</a:t>
            </a:r>
            <a:r>
              <a:rPr lang="en-US" sz="1400" dirty="0"/>
              <a:t>*26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71CB60-12D7-2E81-FAE8-81E8C1B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2376"/>
              </p:ext>
            </p:extLst>
          </p:nvPr>
        </p:nvGraphicFramePr>
        <p:xfrm>
          <a:off x="1334311" y="3000975"/>
          <a:ext cx="5722458" cy="3709286"/>
        </p:xfrm>
        <a:graphic>
          <a:graphicData uri="http://schemas.openxmlformats.org/drawingml/2006/table">
            <a:tbl>
              <a:tblPr/>
              <a:tblGrid>
                <a:gridCol w="679791">
                  <a:extLst>
                    <a:ext uri="{9D8B030D-6E8A-4147-A177-3AD203B41FA5}">
                      <a16:colId xmlns:a16="http://schemas.microsoft.com/office/drawing/2014/main" val="3661782843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0340408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8022235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59631603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250264039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285142216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1361301440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3673841087"/>
                    </a:ext>
                  </a:extLst>
                </a:gridCol>
                <a:gridCol w="693068">
                  <a:extLst>
                    <a:ext uri="{9D8B030D-6E8A-4147-A177-3AD203B41FA5}">
                      <a16:colId xmlns:a16="http://schemas.microsoft.com/office/drawing/2014/main" val="620439139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RAW DATA - Fortnightly Rates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93011"/>
                  </a:ext>
                </a:extLst>
              </a:tr>
              <a:tr h="79458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5928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3: Offtake &amp; Mortality by Age&amp;Sex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37716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858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59290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9545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27888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213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6300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Mortality (by age-sex group)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1985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F&lt;1y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35016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F&gt;1y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32735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M&lt;6m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0342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M&gt;6m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4926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46260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784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93528"/>
                  </a:ext>
                </a:extLst>
              </a:tr>
              <a:tr h="86492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54642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Offtake &amp; Mortality by Sex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Fortnightly Rates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41407"/>
                  </a:ext>
                </a:extLst>
              </a:tr>
              <a:tr h="98555"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Offtake = Slaughter + Commercial Net Flow + Loan Net Flow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 0.01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0234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Offtake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53374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34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55490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Mortality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81719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Female 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87537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8338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 age exchange (by sex)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11140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67672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8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4266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4: Fecundity for 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9745"/>
                  </a:ext>
                </a:extLst>
              </a:tr>
              <a:tr h="98555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 = Prolificacy * Fertility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fontAlgn="t"/>
                      <a:r>
                        <a:rPr lang="en-GB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Fortnightly Rates: *( 0.01)^2 = 1*10^-4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851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Fecundity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TRUE Min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Max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463181"/>
                  </a:ext>
                </a:extLst>
              </a:tr>
              <a:tr h="9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360.196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311.4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1" i="0" u="none" strike="noStrike">
                          <a:solidFill>
                            <a:srgbClr val="1F1F1F"/>
                          </a:solidFill>
                          <a:effectLst/>
                          <a:latin typeface="Times New Roman" panose="02020603050405020304" pitchFamily="18" charset="0"/>
                        </a:rPr>
                        <a:t>F&gt;9m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0.0360196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5478" marR="5478" marT="54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1ED3FA-B4E7-2C9E-0AA4-B62050E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68047"/>
              </p:ext>
            </p:extLst>
          </p:nvPr>
        </p:nvGraphicFramePr>
        <p:xfrm>
          <a:off x="1013867" y="2653707"/>
          <a:ext cx="5672969" cy="3839168"/>
        </p:xfrm>
        <a:graphic>
          <a:graphicData uri="http://schemas.openxmlformats.org/drawingml/2006/table">
            <a:tbl>
              <a:tblPr/>
              <a:tblGrid>
                <a:gridCol w="1090836">
                  <a:extLst>
                    <a:ext uri="{9D8B030D-6E8A-4147-A177-3AD203B41FA5}">
                      <a16:colId xmlns:a16="http://schemas.microsoft.com/office/drawing/2014/main" val="1858735894"/>
                    </a:ext>
                  </a:extLst>
                </a:gridCol>
                <a:gridCol w="872460">
                  <a:extLst>
                    <a:ext uri="{9D8B030D-6E8A-4147-A177-3AD203B41FA5}">
                      <a16:colId xmlns:a16="http://schemas.microsoft.com/office/drawing/2014/main" val="3705066505"/>
                    </a:ext>
                  </a:extLst>
                </a:gridCol>
                <a:gridCol w="896463">
                  <a:extLst>
                    <a:ext uri="{9D8B030D-6E8A-4147-A177-3AD203B41FA5}">
                      <a16:colId xmlns:a16="http://schemas.microsoft.com/office/drawing/2014/main" val="1581913082"/>
                    </a:ext>
                  </a:extLst>
                </a:gridCol>
                <a:gridCol w="2813210">
                  <a:extLst>
                    <a:ext uri="{9D8B030D-6E8A-4147-A177-3AD203B41FA5}">
                      <a16:colId xmlns:a16="http://schemas.microsoft.com/office/drawing/2014/main" val="952298544"/>
                    </a:ext>
                  </a:extLst>
                </a:gridCol>
              </a:tblGrid>
              <a:tr h="1371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YEARLY MIN-MAX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86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lesnoff.yr.min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lesnoff.yr.max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1297"/>
                  </a:ext>
                </a:extLst>
              </a:tr>
              <a:tr h="5002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-0.1473284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27296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867308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0.51697601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0.89637985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00906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-0.0236652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0.42866702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 - max of F&lt;12m, F&gt;12m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073226"/>
                  </a:ext>
                </a:extLst>
              </a:tr>
              <a:tr h="2408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0.1267669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0.23197664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1632"/>
                  </a:ext>
                </a:extLst>
              </a:tr>
              <a:tr h="2367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0.02821019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0.14707674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31585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86506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0.80964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0.9915672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541597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97310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9899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391980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37487"/>
                  </a:ext>
                </a:extLst>
              </a:tr>
              <a:tr h="2533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80682"/>
                  </a:ext>
                </a:extLst>
              </a:tr>
              <a:tr h="137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0" marR="6430" marT="6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0563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90813"/>
              </p:ext>
            </p:extLst>
          </p:nvPr>
        </p:nvGraphicFramePr>
        <p:xfrm>
          <a:off x="7603786" y="1367464"/>
          <a:ext cx="4486302" cy="5118475"/>
        </p:xfrm>
        <a:graphic>
          <a:graphicData uri="http://schemas.openxmlformats.org/drawingml/2006/table">
            <a:tbl>
              <a:tblPr/>
              <a:tblGrid>
                <a:gridCol w="1617785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867877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709381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1291259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965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38583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57511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86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9655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980A33-39BA-F7CF-72CB-081D4736F7AC}"/>
              </a:ext>
            </a:extLst>
          </p:cNvPr>
          <p:cNvSpPr txBox="1"/>
          <p:nvPr/>
        </p:nvSpPr>
        <p:spPr>
          <a:xfrm>
            <a:off x="978200" y="1066130"/>
            <a:ext cx="574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minimum and maximum for each parameter required in the model:</a:t>
            </a:r>
          </a:p>
          <a:p>
            <a:r>
              <a:rPr lang="en-US" dirty="0"/>
              <a:t>- Based on minimum and maximum of all possible values </a:t>
            </a:r>
            <a:r>
              <a:rPr lang="en-US" dirty="0" err="1"/>
              <a:t>ofr</a:t>
            </a:r>
            <a:r>
              <a:rPr lang="en-US" dirty="0"/>
              <a:t> each parameter e.g.</a:t>
            </a:r>
          </a:p>
          <a:p>
            <a:r>
              <a:rPr lang="en-US" dirty="0"/>
              <a:t>	- </a:t>
            </a:r>
            <a:r>
              <a:rPr lang="en-US" dirty="0" err="1"/>
              <a:t>NET_offtake_y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LHS model parameter ranges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7DA2D1-B3B7-7539-721F-ECB4D915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43127"/>
              </p:ext>
            </p:extLst>
          </p:nvPr>
        </p:nvGraphicFramePr>
        <p:xfrm>
          <a:off x="1064078" y="2092857"/>
          <a:ext cx="10063843" cy="3532475"/>
        </p:xfrm>
        <a:graphic>
          <a:graphicData uri="http://schemas.openxmlformats.org/drawingml/2006/table">
            <a:tbl>
              <a:tblPr/>
              <a:tblGrid>
                <a:gridCol w="3629077">
                  <a:extLst>
                    <a:ext uri="{9D8B030D-6E8A-4147-A177-3AD203B41FA5}">
                      <a16:colId xmlns:a16="http://schemas.microsoft.com/office/drawing/2014/main" val="233242776"/>
                    </a:ext>
                  </a:extLst>
                </a:gridCol>
                <a:gridCol w="1946855">
                  <a:extLst>
                    <a:ext uri="{9D8B030D-6E8A-4147-A177-3AD203B41FA5}">
                      <a16:colId xmlns:a16="http://schemas.microsoft.com/office/drawing/2014/main" val="2302165333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477887603"/>
                    </a:ext>
                  </a:extLst>
                </a:gridCol>
                <a:gridCol w="2896601">
                  <a:extLst>
                    <a:ext uri="{9D8B030D-6E8A-4147-A177-3AD203B41FA5}">
                      <a16:colId xmlns:a16="http://schemas.microsoft.com/office/drawing/2014/main" val="3323028445"/>
                    </a:ext>
                  </a:extLst>
                </a:gridCol>
              </a:tblGrid>
              <a:tr h="1379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FRTNTLY MIN-MAX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78047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lesnoff.ft.min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lesnoff.ft.max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4070"/>
                  </a:ext>
                </a:extLst>
              </a:tr>
              <a:tr h="18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F&lt;12m and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260557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86069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NET_offtake_m2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3856"/>
                  </a:ext>
                </a:extLst>
              </a:tr>
              <a:tr h="2707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NET_offtake_f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F&gt;12m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779363"/>
                  </a:ext>
                </a:extLst>
              </a:tr>
              <a:tr h="40363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F&gt;12m &amp; M&gt;6m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50325"/>
                  </a:ext>
                </a:extLst>
              </a:tr>
              <a:tr h="193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 based on min-max of F&lt;12m &amp; M&lt;6m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67742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mortality_end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9346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birth_rate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0.03114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0.0381372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8491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ppr_mortality_y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2898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ppr_mortality_a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11470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adu_f_max_yrs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61230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adu_m_max_yrs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4752"/>
                  </a:ext>
                </a:extLst>
              </a:tr>
              <a:tr h="20114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min_age_offtake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5255"/>
                  </a:ext>
                </a:extLst>
              </a:tr>
              <a:tr h="1379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min_age_repro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28" marR="7028" marT="7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70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56F07E4-6B62-2820-9F1A-00C4A8F22BB3}"/>
              </a:ext>
            </a:extLst>
          </p:cNvPr>
          <p:cNvSpPr txBox="1"/>
          <p:nvPr/>
        </p:nvSpPr>
        <p:spPr>
          <a:xfrm>
            <a:off x="1064078" y="1362948"/>
            <a:ext cx="116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fortnightly</a:t>
            </a:r>
          </a:p>
        </p:txBody>
      </p:sp>
    </p:spTree>
    <p:extLst>
      <p:ext uri="{BB962C8B-B14F-4D97-AF65-F5344CB8AC3E}">
        <p14:creationId xmlns:p14="http://schemas.microsoft.com/office/powerpoint/2010/main" val="39070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B935B-5A51-5317-74B3-1579903737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Lesnoff</a:t>
            </a:r>
            <a:r>
              <a:rPr lang="en-US" dirty="0"/>
              <a:t> 1999 – Compare ranges to 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70684-6D62-3F18-6631-1ADD7336D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439"/>
          <a:stretch/>
        </p:blipFill>
        <p:spPr>
          <a:xfrm>
            <a:off x="838200" y="1211636"/>
            <a:ext cx="10662905" cy="3784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C644E-E2E5-3CFD-D6CB-14031FCEE04E}"/>
              </a:ext>
            </a:extLst>
          </p:cNvPr>
          <p:cNvSpPr txBox="1"/>
          <p:nvPr/>
        </p:nvSpPr>
        <p:spPr>
          <a:xfrm>
            <a:off x="1045029" y="5042118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min age offtake and min age of reproduction are both below the range used for RSA (based on </a:t>
            </a:r>
            <a:r>
              <a:rPr lang="en-US" sz="1600" dirty="0" err="1"/>
              <a:t>E.Africa</a:t>
            </a:r>
            <a:r>
              <a:rPr lang="en-US" sz="1600" dirty="0"/>
              <a:t> Pastoral flocks)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min_age_offtake</a:t>
            </a:r>
            <a:r>
              <a:rPr lang="en-US" sz="1600" dirty="0"/>
              <a:t> based on age-breaks used for males in paper.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87622-FB7F-3AA6-3950-3B7034CD316F}"/>
              </a:ext>
            </a:extLst>
          </p:cNvPr>
          <p:cNvSpPr txBox="1"/>
          <p:nvPr/>
        </p:nvSpPr>
        <p:spPr>
          <a:xfrm>
            <a:off x="6169652" y="4935114"/>
            <a:ext cx="4784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note: </a:t>
            </a:r>
          </a:p>
          <a:p>
            <a:r>
              <a:rPr lang="en-US" sz="1600" dirty="0"/>
              <a:t>- Birth rate is relatively low compared to RSA range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NET_offtake_m</a:t>
            </a:r>
            <a:r>
              <a:rPr lang="en-US" sz="1600" dirty="0"/>
              <a:t> is higher than RSA range – because we are grouping m&gt;6m together (not splitting &gt;24m)</a:t>
            </a:r>
          </a:p>
          <a:p>
            <a:r>
              <a:rPr lang="en-US" sz="1600" dirty="0"/>
              <a:t>- Much wider range for youth offtake (because upper limit  includes F&lt;12m range)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65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DE6E6-5FDE-1833-0D5A-D6910DC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23268-6699-C1E4-B6FA-443D694C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  <a:p>
            <a:r>
              <a:rPr lang="en-US" dirty="0"/>
              <a:t>1000 parameter combinations (time efficiency)</a:t>
            </a:r>
          </a:p>
          <a:p>
            <a:r>
              <a:rPr lang="en-US" dirty="0"/>
              <a:t>Sample of 10 used to explore complete population dynamics</a:t>
            </a:r>
          </a:p>
          <a:p>
            <a:r>
              <a:rPr lang="en-US" dirty="0"/>
              <a:t>Full 1000 sets used for population growth and age-sex summary statistics</a:t>
            </a:r>
          </a:p>
          <a:p>
            <a:r>
              <a:rPr lang="en-US" dirty="0"/>
              <a:t>Parameter outputs (age-sex &amp; population growth) verified against: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Original model conditions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Lesnoff</a:t>
            </a:r>
            <a:r>
              <a:rPr lang="en-US" dirty="0"/>
              <a:t> reported annual growth rates</a:t>
            </a:r>
          </a:p>
        </p:txBody>
      </p:sp>
    </p:spTree>
    <p:extLst>
      <p:ext uri="{BB962C8B-B14F-4D97-AF65-F5344CB8AC3E}">
        <p14:creationId xmlns:p14="http://schemas.microsoft.com/office/powerpoint/2010/main" val="116822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F5268-B5C2-2D62-2847-3D49B7A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 &amp; Age-Sex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F3B4-3EEF-FD17-6C61-C9C2FE8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74551"/>
            <a:ext cx="5026796" cy="322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E06D-F4A7-2F1C-8833-1FDE55F4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4551"/>
            <a:ext cx="5307279" cy="340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04B0B-CD03-106A-27A7-11CBE394DDB3}"/>
              </a:ext>
            </a:extLst>
          </p:cNvPr>
          <p:cNvSpPr txBox="1"/>
          <p:nvPr/>
        </p:nvSpPr>
        <p:spPr>
          <a:xfrm>
            <a:off x="6096000" y="6048907"/>
            <a:ext cx="44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Age-Sex structure equilibrates within first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8EEBB-8AB1-277D-F087-1A23E0239004}"/>
              </a:ext>
            </a:extLst>
          </p:cNvPr>
          <p:cNvSpPr txBox="1"/>
          <p:nvPr/>
        </p:nvSpPr>
        <p:spPr>
          <a:xfrm>
            <a:off x="990599" y="6048907"/>
            <a:ext cx="44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Monotonic function (always increasing)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D619-D308-53A6-FE83-0E29F8E4F685}"/>
              </a:ext>
            </a:extLst>
          </p:cNvPr>
          <p:cNvSpPr txBox="1"/>
          <p:nvPr/>
        </p:nvSpPr>
        <p:spPr>
          <a:xfrm>
            <a:off x="990599" y="1594860"/>
            <a:ext cx="10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parameter sets sampled from 1000 sets (LHS)</a:t>
            </a:r>
          </a:p>
        </p:txBody>
      </p:sp>
    </p:spTree>
    <p:extLst>
      <p:ext uri="{BB962C8B-B14F-4D97-AF65-F5344CB8AC3E}">
        <p14:creationId xmlns:p14="http://schemas.microsoft.com/office/powerpoint/2010/main" val="17718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26025</TotalTime>
  <Words>5516</Words>
  <Application>Microsoft Macintosh PowerPoint</Application>
  <PresentationFormat>Widescreen</PresentationFormat>
  <Paragraphs>1847</Paragraphs>
  <Slides>27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Flock Dynamics:  Applied Examples – Data validation</vt:lpstr>
      <vt:lpstr>PowerPoint Presentation</vt:lpstr>
      <vt:lpstr>PowerPoint Presentation</vt:lpstr>
      <vt:lpstr>Lesnoff 1999 – Data Transformation</vt:lpstr>
      <vt:lpstr>PowerPoint Presentation</vt:lpstr>
      <vt:lpstr>PowerPoint Presentation</vt:lpstr>
      <vt:lpstr>PowerPoint Presentation</vt:lpstr>
      <vt:lpstr>Model</vt:lpstr>
      <vt:lpstr>Population Growth &amp; Age-Sex Dynamics</vt:lpstr>
      <vt:lpstr>Population Growth &amp; Age-Sex Summary stats</vt:lpstr>
      <vt:lpstr>“Valid” Parameter Sets (1)</vt:lpstr>
      <vt:lpstr>Valid Parameter Sets (1)</vt:lpstr>
      <vt:lpstr>“Valid” Parameter Sets (2)</vt:lpstr>
      <vt:lpstr>“Valid” Parameter Sets (2)</vt:lpstr>
      <vt:lpstr>Valid Parameter Sets (2)</vt:lpstr>
      <vt:lpstr>Check Parameter Rates</vt:lpstr>
      <vt:lpstr>PowerPoint Presentation</vt:lpstr>
      <vt:lpstr>PowerPoint Presentation</vt:lpstr>
      <vt:lpstr>Lesnoff 1999 – Parameter Targets and Input</vt:lpstr>
      <vt:lpstr>Lesnoff 1999 – Mortality Rate</vt:lpstr>
      <vt:lpstr>Mortality Rate - Output</vt:lpstr>
      <vt:lpstr>Lesnoff 1999 – Offtake Rate</vt:lpstr>
      <vt:lpstr>Offtake Rate - Output</vt:lpstr>
      <vt:lpstr>Offtake Rate – Output </vt:lpstr>
      <vt:lpstr>Lesnoff – Parameter Validation Test</vt:lpstr>
      <vt:lpstr>PowerPoint Presentation</vt:lpstr>
      <vt:lpstr>Valid Parameter Sets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 Profiles</dc:title>
  <dc:creator>Savagar, Bethan Alice</dc:creator>
  <cp:lastModifiedBy>Beth Savagar</cp:lastModifiedBy>
  <cp:revision>3</cp:revision>
  <dcterms:created xsi:type="dcterms:W3CDTF">2023-10-09T08:28:11Z</dcterms:created>
  <dcterms:modified xsi:type="dcterms:W3CDTF">2023-11-16T10:40:51Z</dcterms:modified>
</cp:coreProperties>
</file>