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67" r:id="rId4"/>
    <p:sldId id="266" r:id="rId5"/>
    <p:sldId id="269" r:id="rId6"/>
    <p:sldId id="268" r:id="rId7"/>
    <p:sldId id="270" r:id="rId8"/>
    <p:sldId id="272" r:id="rId9"/>
    <p:sldId id="277" r:id="rId10"/>
    <p:sldId id="274" r:id="rId11"/>
    <p:sldId id="275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13D93E-C55A-8F4C-ADF7-D48296939624}" v="67" dt="2023-11-14T14:53:34.2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–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20"/>
    <p:restoredTop sz="92651"/>
  </p:normalViewPr>
  <p:slideViewPr>
    <p:cSldViewPr snapToGrid="0">
      <p:cViewPr>
        <p:scale>
          <a:sx n="84" d="100"/>
          <a:sy n="84" d="100"/>
        </p:scale>
        <p:origin x="111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4T13:58:28.7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29,'85'0,"0"0,-3 0,-24 0,-49 0,5 0,5 0,-2 0,1 0,-4 0,0 0,4 0,0 0,-1 0,-2 0,-1 0,4 0,-3 0,6 0,-9 0,9 4,-9-3,6 2,-1-3,-5 0,7 0,-7 0,9 0,-5 0,2 0,-3 0,0 0,2 0,-2 0,2 0,-3 0,7 0,-8 0,8 0,-10 0,4 0,2 0,-2 0,6 0,-5 0,-1 0,2 0,-5 0,5 0,1 0,-6 0,7 0,-7 0,6 0,-1 0,-5 0,7 0,-4 0,-1 0,5 0,-7 0,5 0,0 0,-3 0,4 0,-4 0,7 0,-5 0,3 0,-5 0,1 0,0 0,2 0,-3 0,4 0,-2 0,2 0,-3 0,-1 0,3 0,-2 0,3 0,-4 0,3 0,-2 0,2 0,-2 0,0 0,1 0,-1-3,0 2,2-2,-2 0,2-1,-2 0,0-3,0 6,0-6,2 7,-2-4,2 4,-4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4T13:58:50.0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23,'49'0,"-7"0,-30 0,3 0,4 0,-2 0,16 0,-14 0,3 0,-8 0,1 0,5 0,-4 0,2 0,-3 0,1 0,3 0,-1 0,-5 0,4 0,-1 0,0 0,6 0,-9 0,5 0,-4-3,3 2,0-2,-2 3,-1 0,8 0,-10 0,9 0,-7 0,1 0,2 0,-3 0,1 0,3 0,2 0,-4 0,2 0,-3 0,4 0,-3 0,5 0,-5 0,0 0,2 0,-3 0,0 0,2 0,-3 0,1 0,7 0,-8 0,7 0,-9 0,4 0,3 0,-3 0,-1 0,3 0,-5 0,9 0,-5 0,-2 0,3 0,-6-3,7 2,-4-3,-1 4,3 0,-3 0,7 0,-5 0,3 0,-3 0,3 0,2 0,-1 0,0 0,-4 0,0 0,4 0,-3 0,3-3,-4 2,0-3,-1 4,1 0,0 0,3 0,-7 0,9 0,-10 0,6 0,0 0,-2 0,2 0,-1 0,-2 0,2 0,-2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7C2EF-2732-634F-9FED-CCA8A4A07100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6335A-3E5D-EE4F-A441-94744DC5A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36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D6922-F10C-CD3F-72AC-1FC1B1554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1F0B7-FA30-0D65-D410-5308E8978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2860E-EF2E-48B3-5396-18B1C9870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7AA02-B820-C5D9-4621-B3B462EB8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B0751-86A7-EF05-6D50-7A0B6607E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09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F8A58-6A72-BB17-D915-788BB43FD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F0354-BC66-B9A6-3E66-86FD34019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2ABB0-B203-1E62-AD2F-F92D88E48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D38EB-6539-1916-596C-627BFE59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A339D-2D3E-2D66-98DB-415088D55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07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F2FC3B-9B87-328F-B27F-D0ABBC00E5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05314-2C28-C0C6-E143-F7ADFB32B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EB53C-76C4-091B-4847-5C6B4147F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56F5F-FE96-AAC8-34AC-0631F134A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ADB4B-031B-BDB6-981D-A7BDEFC76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32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38CF8-7E30-99C4-2B1B-CB14D674A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2E9E1-F007-5EFC-E6ED-953BC063B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74B3C-4034-6C30-2A04-B01F3D75E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795C2-8E35-3790-B3D8-776EA3D76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4A1BA-0041-5085-8076-A5F83BA5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36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35F51-1959-1D99-D83C-166795922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6278A-5C6C-B727-419F-1D4984C75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F5BB3-4A22-EB30-4E7F-3B36A04AB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721B1-2706-AD72-1AEA-5C2A0F5FA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9C49E-EFA7-D814-8E2B-7B93F2734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16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7F5EB-C213-9C45-34D7-257CFB1E9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DA7E7-E6A9-139A-4172-317EBABF9C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16821-3496-2745-058E-3A5A39F56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C0654-4B73-EB19-15B4-B3AC8E595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FB1EF-5D45-E39B-09DC-BB1B470CC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E25D4-1492-CE04-BF88-90158F51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92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FED3-E97F-85DD-28A2-91B680B12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5589D-3609-60F6-406B-8E97FE93D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AD4F4-6342-A4CC-2EDC-FA402566E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D498F4-A5B3-71DD-E1F0-5900E2203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89697B-DC44-4625-E517-70BF139E7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6BC147-F6E1-807F-DFBA-0ADB4F794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65F7A7-591A-6B65-2ECD-70621E0B3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9693E5-BFEC-B36A-C6F6-4FED35EE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1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8A3C7-EEDC-4B9B-FFA4-220787D91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683748-15F1-2BE2-28C6-B6C0E63E8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52A505-EB2D-28BB-29D0-7FCF42A71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0863F-7CAA-913B-E0D5-1B69094EE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75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EE50E5-44B0-E64A-FD63-AFDBE29E4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F4D3C6-43A7-82D5-78DF-B66702E5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AC54A-A52B-6CF5-D46C-B8CBD0989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3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BB55-2686-B042-F821-8EDCB17A1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B2844-6289-6912-D374-5EDCC7236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749D4-6961-71EC-FE45-DCC1638E8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17C5F-94A9-CE93-C29D-DC9F4BAA0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4CAEF-3002-05CE-5DCD-91DE35B78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A66B1-C86E-97F5-FE19-8DEE90F0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3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DED76-5810-6E95-CBBA-B009A0B1E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AED9F1-3B40-8EC2-EE6B-F0AE1E039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3FF72-9B8B-6DC2-9176-C94B661F9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91A67-1378-DF28-B652-9EFCB64F7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47B2A-36DF-A133-DC32-9426401E0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8C7A8-8F2C-D500-307C-DAF64E121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1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1BC2AB-55C2-40B9-5C84-6E3A52FF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2DC27-CA96-4B07-BCA0-DD66BB0B5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3AC7C-91AF-5CFF-FEF6-9CC04DF18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AB4E0-9E28-8853-5ED1-4F61571FF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48F56-7F04-A395-869C-B3EB6F6E1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1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pii/S0308521X99000530#TBLFN3A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D408D-4DD5-E8EA-B7B5-E8741C94CE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Flock Dynamics: </a:t>
            </a:r>
            <a:br>
              <a:rPr lang="en-US" dirty="0"/>
            </a:br>
            <a:r>
              <a:rPr lang="en-US" dirty="0"/>
              <a:t>Applied Examples – Data validation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645971-E50D-3693-B6CD-DB01E3FB7B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16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EF5268-B5C2-2D62-2847-3D49B7A2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“Valid” Parameter Sets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EF9270-D882-A62E-99F4-9798CF270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115" y="1690688"/>
            <a:ext cx="3864211" cy="41170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FEE212-B8B9-B5CD-695B-8659E6023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4187983" cy="301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150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EF5268-B5C2-2D62-2847-3D49B7A2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“Valid” Parameter Sets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EF9270-D882-A62E-99F4-9798CF270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304" y="1742142"/>
            <a:ext cx="4051852" cy="4316927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F2E4771-85B4-87E9-6C07-041F328F7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711794"/>
              </p:ext>
            </p:extLst>
          </p:nvPr>
        </p:nvGraphicFramePr>
        <p:xfrm>
          <a:off x="6103148" y="2342224"/>
          <a:ext cx="5250697" cy="3716845"/>
        </p:xfrm>
        <a:graphic>
          <a:graphicData uri="http://schemas.openxmlformats.org/drawingml/2006/table">
            <a:tbl>
              <a:tblPr/>
              <a:tblGrid>
                <a:gridCol w="1642481">
                  <a:extLst>
                    <a:ext uri="{9D8B030D-6E8A-4147-A177-3AD203B41FA5}">
                      <a16:colId xmlns:a16="http://schemas.microsoft.com/office/drawing/2014/main" val="3494416912"/>
                    </a:ext>
                  </a:extLst>
                </a:gridCol>
                <a:gridCol w="725532">
                  <a:extLst>
                    <a:ext uri="{9D8B030D-6E8A-4147-A177-3AD203B41FA5}">
                      <a16:colId xmlns:a16="http://schemas.microsoft.com/office/drawing/2014/main" val="3306072616"/>
                    </a:ext>
                  </a:extLst>
                </a:gridCol>
                <a:gridCol w="960895">
                  <a:extLst>
                    <a:ext uri="{9D8B030D-6E8A-4147-A177-3AD203B41FA5}">
                      <a16:colId xmlns:a16="http://schemas.microsoft.com/office/drawing/2014/main" val="63838729"/>
                    </a:ext>
                  </a:extLst>
                </a:gridCol>
                <a:gridCol w="1921789">
                  <a:extLst>
                    <a:ext uri="{9D8B030D-6E8A-4147-A177-3AD203B41FA5}">
                      <a16:colId xmlns:a16="http://schemas.microsoft.com/office/drawing/2014/main" val="4245912182"/>
                    </a:ext>
                  </a:extLst>
                </a:gridCol>
              </a:tblGrid>
              <a:tr h="284919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Table 1. Evolution of the estimated multiplication rate R from July 1985 to June 1996 (rates were estimated for Dataset 2)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03032"/>
                  </a:ext>
                </a:extLst>
              </a:tr>
              <a:tr h="84029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Period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TOTAL GROWTH </a:t>
                      </a:r>
                      <a:b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(p*</a:t>
                      </a:r>
                      <a:r>
                        <a:rPr lang="en-GB" sz="1200" b="1" i="1" u="none" strike="noStrike" dirty="0" err="1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F_growth</a:t>
                      </a: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 + p*</a:t>
                      </a:r>
                      <a:r>
                        <a:rPr lang="en-GB" sz="1200" b="1" i="1" u="none" strike="noStrike" dirty="0" err="1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M_growth</a:t>
                      </a: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265021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85–June 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1.1148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252883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86–June 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1.1127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221590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87–June 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0.9779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453742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88–June 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1.0386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550575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89–June 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1.1724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95218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90–June 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1.1485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576270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91–June 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0.9556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91032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92–June 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230929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93–June 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1.0779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85722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94–June 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1.0102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012722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341809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1.1724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37821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1.05309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73308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6C842BF-C36C-4D83-CF87-142938B4736A}"/>
              </a:ext>
            </a:extLst>
          </p:cNvPr>
          <p:cNvSpPr txBox="1"/>
          <p:nvPr/>
        </p:nvSpPr>
        <p:spPr>
          <a:xfrm>
            <a:off x="6095999" y="1347083"/>
            <a:ext cx="5250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Compute total growth as </a:t>
            </a:r>
            <a:r>
              <a:rPr lang="en-US" dirty="0" err="1">
                <a:solidFill>
                  <a:srgbClr val="FF0000"/>
                </a:solidFill>
              </a:rPr>
              <a:t>F_growth</a:t>
            </a:r>
            <a:r>
              <a:rPr lang="en-US" dirty="0">
                <a:solidFill>
                  <a:srgbClr val="FF0000"/>
                </a:solidFill>
              </a:rPr>
              <a:t> * pF, and </a:t>
            </a:r>
            <a:r>
              <a:rPr lang="en-US" dirty="0" err="1">
                <a:solidFill>
                  <a:srgbClr val="FF0000"/>
                </a:solidFill>
              </a:rPr>
              <a:t>M_growth</a:t>
            </a:r>
            <a:r>
              <a:rPr lang="en-US" dirty="0">
                <a:solidFill>
                  <a:srgbClr val="FF0000"/>
                </a:solidFill>
              </a:rPr>
              <a:t> * </a:t>
            </a:r>
            <a:r>
              <a:rPr lang="en-US" dirty="0" err="1">
                <a:solidFill>
                  <a:srgbClr val="FF0000"/>
                </a:solidFill>
              </a:rPr>
              <a:t>pM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Assume pF = 0.7 from stable age-sex structure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C9455-E26A-58DD-A4E1-E41AFDC78E54}"/>
              </a:ext>
            </a:extLst>
          </p:cNvPr>
          <p:cNvSpPr txBox="1"/>
          <p:nvPr/>
        </p:nvSpPr>
        <p:spPr>
          <a:xfrm>
            <a:off x="808620" y="1347083"/>
            <a:ext cx="468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Estimated multiplication rate for 2 year intervals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AFC5BAE-DFA0-2DA5-3060-2992FB847E0C}"/>
                  </a:ext>
                </a:extLst>
              </p14:cNvPr>
              <p14:cNvContentPartPr/>
              <p14:nvPr/>
            </p14:nvContentPartPr>
            <p14:xfrm>
              <a:off x="2131926" y="4974563"/>
              <a:ext cx="673920" cy="13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AFC5BAE-DFA0-2DA5-3060-2992FB847E0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77926" y="4866563"/>
                <a:ext cx="78156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27EE835-6223-7F8D-2706-EDDE9468D97B}"/>
                  </a:ext>
                </a:extLst>
              </p14:cNvPr>
              <p14:cNvContentPartPr/>
              <p14:nvPr/>
            </p14:nvContentPartPr>
            <p14:xfrm>
              <a:off x="3438616" y="5793443"/>
              <a:ext cx="651240" cy="8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27EE835-6223-7F8D-2706-EDDE9468D97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84976" y="5685443"/>
                <a:ext cx="758880" cy="22428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2DEEFA1-8E02-F61A-64C8-05ADBCA1ACF0}"/>
              </a:ext>
            </a:extLst>
          </p:cNvPr>
          <p:cNvSpPr txBox="1"/>
          <p:nvPr/>
        </p:nvSpPr>
        <p:spPr>
          <a:xfrm>
            <a:off x="686700" y="6164149"/>
            <a:ext cx="639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Female, R = 1.074 (+/- 0.022) for 7y period</a:t>
            </a:r>
          </a:p>
          <a:p>
            <a:r>
              <a:rPr lang="en-US" dirty="0"/>
              <a:t>Asymptotic multiplication rate: 1.079 (+/-0.021) for 7y period</a:t>
            </a:r>
          </a:p>
        </p:txBody>
      </p:sp>
    </p:spTree>
    <p:extLst>
      <p:ext uri="{BB962C8B-B14F-4D97-AF65-F5344CB8AC3E}">
        <p14:creationId xmlns:p14="http://schemas.microsoft.com/office/powerpoint/2010/main" val="3880100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EF5268-B5C2-2D62-2847-3D49B7A2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Growth &amp; Age-Sex Dynamics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B374ED-2A43-F0A3-DD05-62CDDEDA1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5946" y="1391921"/>
            <a:ext cx="3327854" cy="215900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CF59174-83F9-3FDE-3C70-35D1AB25B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804562"/>
              </p:ext>
            </p:extLst>
          </p:nvPr>
        </p:nvGraphicFramePr>
        <p:xfrm>
          <a:off x="6121737" y="1460864"/>
          <a:ext cx="1593546" cy="1968136"/>
        </p:xfrm>
        <a:graphic>
          <a:graphicData uri="http://schemas.openxmlformats.org/drawingml/2006/table">
            <a:tbl>
              <a:tblPr/>
              <a:tblGrid>
                <a:gridCol w="796773">
                  <a:extLst>
                    <a:ext uri="{9D8B030D-6E8A-4147-A177-3AD203B41FA5}">
                      <a16:colId xmlns:a16="http://schemas.microsoft.com/office/drawing/2014/main" val="2898175118"/>
                    </a:ext>
                  </a:extLst>
                </a:gridCol>
                <a:gridCol w="796773">
                  <a:extLst>
                    <a:ext uri="{9D8B030D-6E8A-4147-A177-3AD203B41FA5}">
                      <a16:colId xmlns:a16="http://schemas.microsoft.com/office/drawing/2014/main" val="2154026550"/>
                    </a:ext>
                  </a:extLst>
                </a:gridCol>
              </a:tblGrid>
              <a:tr h="24601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Model Est. 2y Growth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153807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l" fontAlgn="b"/>
                      <a:endParaRPr lang="en-GB" sz="1200" b="1" i="0" u="none" strike="noStrike" dirty="0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6144926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Min.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0.6568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662833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0.8603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4873034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Median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1.0626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823407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255652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3rd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1.2952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304367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Max.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1.8557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69577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709AD7D-1F1F-5087-4D8E-56F67DD31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121071"/>
              </p:ext>
            </p:extLst>
          </p:nvPr>
        </p:nvGraphicFramePr>
        <p:xfrm>
          <a:off x="518610" y="1690688"/>
          <a:ext cx="5250697" cy="3716845"/>
        </p:xfrm>
        <a:graphic>
          <a:graphicData uri="http://schemas.openxmlformats.org/drawingml/2006/table">
            <a:tbl>
              <a:tblPr/>
              <a:tblGrid>
                <a:gridCol w="1642481">
                  <a:extLst>
                    <a:ext uri="{9D8B030D-6E8A-4147-A177-3AD203B41FA5}">
                      <a16:colId xmlns:a16="http://schemas.microsoft.com/office/drawing/2014/main" val="3494416912"/>
                    </a:ext>
                  </a:extLst>
                </a:gridCol>
                <a:gridCol w="725532">
                  <a:extLst>
                    <a:ext uri="{9D8B030D-6E8A-4147-A177-3AD203B41FA5}">
                      <a16:colId xmlns:a16="http://schemas.microsoft.com/office/drawing/2014/main" val="3306072616"/>
                    </a:ext>
                  </a:extLst>
                </a:gridCol>
                <a:gridCol w="960895">
                  <a:extLst>
                    <a:ext uri="{9D8B030D-6E8A-4147-A177-3AD203B41FA5}">
                      <a16:colId xmlns:a16="http://schemas.microsoft.com/office/drawing/2014/main" val="63838729"/>
                    </a:ext>
                  </a:extLst>
                </a:gridCol>
                <a:gridCol w="1921789">
                  <a:extLst>
                    <a:ext uri="{9D8B030D-6E8A-4147-A177-3AD203B41FA5}">
                      <a16:colId xmlns:a16="http://schemas.microsoft.com/office/drawing/2014/main" val="4245912182"/>
                    </a:ext>
                  </a:extLst>
                </a:gridCol>
              </a:tblGrid>
              <a:tr h="284919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Table 1. Evolution of the estimated multiplication rate R from July 1985 to June 1996 (rates were estimated for Dataset 2)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03032"/>
                  </a:ext>
                </a:extLst>
              </a:tr>
              <a:tr h="84029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Period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TOTAL GROWTH </a:t>
                      </a:r>
                      <a:b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(p*</a:t>
                      </a:r>
                      <a:r>
                        <a:rPr lang="en-GB" sz="1200" b="1" i="1" u="none" strike="noStrike" dirty="0" err="1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F_growth</a:t>
                      </a: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 + p*</a:t>
                      </a:r>
                      <a:r>
                        <a:rPr lang="en-GB" sz="1200" b="1" i="1" u="none" strike="noStrike" dirty="0" err="1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M_growth</a:t>
                      </a: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265021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85–June 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1.1148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252883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86–June 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1.1127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221590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87–June 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0.9779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453742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88–June 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1.0386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550575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89–June 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1.1724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95218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90–June 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1.1485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576270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91–June 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0.9556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91032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92–June 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230929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93–June 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1.0779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85722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94–June 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1.0102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012722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341809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1.1724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37821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1.05309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73308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1935148-8C60-2A96-475E-874C2290645E}"/>
              </a:ext>
            </a:extLst>
          </p:cNvPr>
          <p:cNvSpPr txBox="1"/>
          <p:nvPr/>
        </p:nvSpPr>
        <p:spPr>
          <a:xfrm>
            <a:off x="518610" y="5526504"/>
            <a:ext cx="5250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Female, R = 1.074 (+/- 0.022) for 7y period</a:t>
            </a:r>
          </a:p>
          <a:p>
            <a:r>
              <a:rPr lang="en-US" dirty="0"/>
              <a:t>Asymptotic multiplication rate: 1.079 (+/-0.021) for 7y period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179B3E-ADE5-CF0C-9226-EAB5C827FFB2}"/>
              </a:ext>
            </a:extLst>
          </p:cNvPr>
          <p:cNvSpPr txBox="1"/>
          <p:nvPr/>
        </p:nvSpPr>
        <p:spPr>
          <a:xfrm>
            <a:off x="6096000" y="3549110"/>
            <a:ext cx="5841663" cy="313932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Overview: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Lesnoff</a:t>
            </a:r>
            <a:r>
              <a:rPr lang="en-US" dirty="0"/>
              <a:t> paper reports multiplication rate over 2y intervals ranging from: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0.92 – 1.17 (Total Growth),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0.86-1.236 (M &amp; F growth),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mean of 1.05.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outputs (excluding fadeout) indicate 2y growth ranging from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0.65 – 1.85 (Total population)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median of 1.06 (total population)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mean of 1.08 (</a:t>
            </a:r>
            <a:r>
              <a:rPr lang="en-US"/>
              <a:t>total population)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267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C5A08C-9233-78BD-929A-CACD75803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560" y="1494786"/>
            <a:ext cx="2989240" cy="38684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6B7678-2551-CFAA-307A-AD731C535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998" y="1528541"/>
            <a:ext cx="3310694" cy="380091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B5B935B-5A51-5317-74B3-1579903737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Lesnoff</a:t>
            </a:r>
            <a:r>
              <a:rPr lang="en-US" dirty="0"/>
              <a:t> 1999 – Raw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2571D3-D503-E4E9-2EC0-0662812B2FC0}"/>
              </a:ext>
            </a:extLst>
          </p:cNvPr>
          <p:cNvSpPr txBox="1"/>
          <p:nvPr/>
        </p:nvSpPr>
        <p:spPr>
          <a:xfrm>
            <a:off x="838200" y="1448790"/>
            <a:ext cx="39119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from </a:t>
            </a:r>
            <a:r>
              <a:rPr lang="en-US" dirty="0" err="1"/>
              <a:t>Lesnoff</a:t>
            </a:r>
            <a:r>
              <a:rPr lang="en-US" dirty="0"/>
              <a:t> 1999.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Table 4: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Fortnightly rates for each year of study, and overall fortnightly average.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Parameters given by sex (not 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Table 3: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Fortnightly rates for each season  and overall over the full 7 year period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Parameters by age and sex (F&lt;12m, F&gt;12m, M&lt;6m, M&gt;6m)</a:t>
            </a:r>
          </a:p>
        </p:txBody>
      </p:sp>
    </p:spTree>
    <p:extLst>
      <p:ext uri="{BB962C8B-B14F-4D97-AF65-F5344CB8AC3E}">
        <p14:creationId xmlns:p14="http://schemas.microsoft.com/office/powerpoint/2010/main" val="2505849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5B935B-5A51-5317-74B3-1579903737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Lesnoff</a:t>
            </a:r>
            <a:r>
              <a:rPr lang="en-US" dirty="0"/>
              <a:t> 1999 – Raw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2571D3-D503-E4E9-2EC0-0662812B2FC0}"/>
              </a:ext>
            </a:extLst>
          </p:cNvPr>
          <p:cNvSpPr txBox="1"/>
          <p:nvPr/>
        </p:nvSpPr>
        <p:spPr>
          <a:xfrm>
            <a:off x="6586780" y="153122"/>
            <a:ext cx="5481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Calculate ALL Offtake (</a:t>
            </a:r>
            <a:r>
              <a:rPr lang="en-US" i="1" dirty="0" err="1">
                <a:solidFill>
                  <a:srgbClr val="FF0000"/>
                </a:solidFill>
              </a:rPr>
              <a:t>slaughter+commercial</a:t>
            </a:r>
            <a:r>
              <a:rPr lang="en-US" i="1" dirty="0">
                <a:solidFill>
                  <a:srgbClr val="FF0000"/>
                </a:solidFill>
              </a:rPr>
              <a:t> net flow + loan net flow)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6C70E79-9D9D-0D57-6B89-C8D6E0EE8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573824"/>
              </p:ext>
            </p:extLst>
          </p:nvPr>
        </p:nvGraphicFramePr>
        <p:xfrm>
          <a:off x="710818" y="1404482"/>
          <a:ext cx="5471836" cy="5248720"/>
        </p:xfrm>
        <a:graphic>
          <a:graphicData uri="http://schemas.openxmlformats.org/drawingml/2006/table">
            <a:tbl>
              <a:tblPr/>
              <a:tblGrid>
                <a:gridCol w="990811">
                  <a:extLst>
                    <a:ext uri="{9D8B030D-6E8A-4147-A177-3AD203B41FA5}">
                      <a16:colId xmlns:a16="http://schemas.microsoft.com/office/drawing/2014/main" val="270454629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3187934144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1625856356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1522359282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191107741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3483231411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2553087786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3588082640"/>
                    </a:ext>
                  </a:extLst>
                </a:gridCol>
                <a:gridCol w="588094">
                  <a:extLst>
                    <a:ext uri="{9D8B030D-6E8A-4147-A177-3AD203B41FA5}">
                      <a16:colId xmlns:a16="http://schemas.microsoft.com/office/drawing/2014/main" val="2006423204"/>
                    </a:ext>
                  </a:extLst>
                </a:gridCol>
              </a:tblGrid>
              <a:tr h="123854">
                <a:tc gridSpan="8">
                  <a:txBody>
                    <a:bodyPr/>
                    <a:lstStyle/>
                    <a:p>
                      <a:pPr algn="l" fontAlgn="b"/>
                      <a:r>
                        <a:rPr lang="en-GB" sz="900" b="0" i="0" u="sng" strike="noStrike">
                          <a:solidFill>
                            <a:srgbClr val="0563C1"/>
                          </a:solidFill>
                          <a:effectLst/>
                          <a:latin typeface="Times New Roman" panose="02020603050405020304" pitchFamily="18" charset="0"/>
                          <a:hlinkClick r:id="rId2"/>
                        </a:rPr>
                        <a:t>Table 3. Mortality, slaughtering and flow rates for the period July 1985–June 1992 and for each climatic seasona</a:t>
                      </a:r>
                      <a:endParaRPr lang="en-GB" sz="900" b="0" i="0" u="sng" strike="noStrike">
                        <a:solidFill>
                          <a:srgbClr val="0563C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834087"/>
                  </a:ext>
                </a:extLst>
              </a:tr>
              <a:tr h="234900">
                <a:tc gridSpan="9">
                  <a:txBody>
                    <a:bodyPr/>
                    <a:lstStyle/>
                    <a:p>
                      <a:pPr algn="l" fontAlgn="b"/>
                      <a:r>
                        <a:rPr lang="en-GB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Rain, rainy season; Dry1, cold dry season; Dry2, hot dry season. Rates were estimated for Dataset 1 and referred to 2-week phases (all values in the table have to be multiplied by 10−2).</a:t>
                      </a: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5704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Rain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Rain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754523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Females &lt;1 year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Males &lt;6 months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635431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264720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Slaughtering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542694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656688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Commerical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83083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Commerical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931839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06722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66497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-0.11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71919"/>
                  </a:ext>
                </a:extLst>
              </a:tr>
              <a:tr h="34944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= (Sl+CommercialNetFlow+LoanNetFlow)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-0.53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868801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endParaRPr lang="en-GB" sz="900" b="1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091944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970850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Females &gt;1 year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Males &gt;6 months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236546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90320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Slaughtering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1.83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36118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5.28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2.31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6.16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4.65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541084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479393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4.73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1.67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5.59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4.07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221948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837879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390057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809282"/>
                  </a:ext>
                </a:extLst>
              </a:tr>
              <a:tr h="34944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= (Sl+CommercialNetFlow+LoanNetFlow)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8.35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2.76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6.99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6.13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30578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33A8E95-A1A5-4980-DA3A-CE9DF11D7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401699"/>
              </p:ext>
            </p:extLst>
          </p:nvPr>
        </p:nvGraphicFramePr>
        <p:xfrm>
          <a:off x="6586780" y="1061993"/>
          <a:ext cx="4894403" cy="5642885"/>
        </p:xfrm>
        <a:graphic>
          <a:graphicData uri="http://schemas.openxmlformats.org/drawingml/2006/table">
            <a:tbl>
              <a:tblPr/>
              <a:tblGrid>
                <a:gridCol w="886253">
                  <a:extLst>
                    <a:ext uri="{9D8B030D-6E8A-4147-A177-3AD203B41FA5}">
                      <a16:colId xmlns:a16="http://schemas.microsoft.com/office/drawing/2014/main" val="3479959394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2193216680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270192187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1004520066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472874675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752071976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1914480071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860578561"/>
                    </a:ext>
                  </a:extLst>
                </a:gridCol>
                <a:gridCol w="526035">
                  <a:extLst>
                    <a:ext uri="{9D8B030D-6E8A-4147-A177-3AD203B41FA5}">
                      <a16:colId xmlns:a16="http://schemas.microsoft.com/office/drawing/2014/main" val="1871557084"/>
                    </a:ext>
                  </a:extLst>
                </a:gridCol>
              </a:tblGrid>
              <a:tr h="174688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9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Demographic rates for cycles 1985–91</a:t>
                      </a: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3510736"/>
                  </a:ext>
                </a:extLst>
              </a:tr>
              <a:tr h="479847">
                <a:tc gridSpan="9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Each annual cycle was defined from July of the year considered to June of the next year. Fertility and prolificacy rates were calculated for females older than 9 months. Rates were estimated for Dataset 1 and referred to 2-week phases (all values in the table have to be multiplied by 10−2).</a:t>
                      </a: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968470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Year-Cycle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282297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1985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1986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1987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1988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1989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1990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1991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757345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Fertility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3.52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3.31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3.45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3.66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3.61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3.59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3.46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444755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Prolificacy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108.1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102.9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103.8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104.1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104.2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103.6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104.1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139873"/>
                  </a:ext>
                </a:extLst>
              </a:tr>
              <a:tr h="409603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Weighted residuals for newborns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7.4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−4.4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−10.2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−3.1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−0.5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−3.2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−2.3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−2.2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778923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Fecundity 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380.512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340.599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311.4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359.145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381.372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373.996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369.77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360.186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956658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470948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1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847702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958199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Slaughtering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647163"/>
                  </a:ext>
                </a:extLst>
              </a:tr>
              <a:tr h="275437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net flow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738362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Loaning net flow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205350"/>
                  </a:ext>
                </a:extLst>
              </a:tr>
              <a:tr h="677936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= (Sl+CommercialNetFlow+LoanNetFlow)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286063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endParaRPr lang="en-GB" sz="900" b="1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1641446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1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524468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692637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Slaughtering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1.32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1.32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900669"/>
                  </a:ext>
                </a:extLst>
              </a:tr>
              <a:tr h="275437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net flow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2.04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2.71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2.81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2.08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4784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Loaning net flow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35533"/>
                  </a:ext>
                </a:extLst>
              </a:tr>
              <a:tr h="677936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= (Sl+CommercialNetFlow+LoanNetFlow)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2.48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2.34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4.21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3.29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3.39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3.21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218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9765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D38DC3A-A269-A47C-C8C5-596C7BC28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608180"/>
              </p:ext>
            </p:extLst>
          </p:nvPr>
        </p:nvGraphicFramePr>
        <p:xfrm>
          <a:off x="130629" y="166255"/>
          <a:ext cx="6933265" cy="6331873"/>
        </p:xfrm>
        <a:graphic>
          <a:graphicData uri="http://schemas.openxmlformats.org/drawingml/2006/table">
            <a:tbl>
              <a:tblPr/>
              <a:tblGrid>
                <a:gridCol w="1002875">
                  <a:extLst>
                    <a:ext uri="{9D8B030D-6E8A-4147-A177-3AD203B41FA5}">
                      <a16:colId xmlns:a16="http://schemas.microsoft.com/office/drawing/2014/main" val="2069753206"/>
                    </a:ext>
                  </a:extLst>
                </a:gridCol>
                <a:gridCol w="1808336">
                  <a:extLst>
                    <a:ext uri="{9D8B030D-6E8A-4147-A177-3AD203B41FA5}">
                      <a16:colId xmlns:a16="http://schemas.microsoft.com/office/drawing/2014/main" val="4055352512"/>
                    </a:ext>
                  </a:extLst>
                </a:gridCol>
                <a:gridCol w="687009">
                  <a:extLst>
                    <a:ext uri="{9D8B030D-6E8A-4147-A177-3AD203B41FA5}">
                      <a16:colId xmlns:a16="http://schemas.microsoft.com/office/drawing/2014/main" val="604059691"/>
                    </a:ext>
                  </a:extLst>
                </a:gridCol>
                <a:gridCol w="687009">
                  <a:extLst>
                    <a:ext uri="{9D8B030D-6E8A-4147-A177-3AD203B41FA5}">
                      <a16:colId xmlns:a16="http://schemas.microsoft.com/office/drawing/2014/main" val="1088245648"/>
                    </a:ext>
                  </a:extLst>
                </a:gridCol>
                <a:gridCol w="687009">
                  <a:extLst>
                    <a:ext uri="{9D8B030D-6E8A-4147-A177-3AD203B41FA5}">
                      <a16:colId xmlns:a16="http://schemas.microsoft.com/office/drawing/2014/main" val="3088466339"/>
                    </a:ext>
                  </a:extLst>
                </a:gridCol>
                <a:gridCol w="687009">
                  <a:extLst>
                    <a:ext uri="{9D8B030D-6E8A-4147-A177-3AD203B41FA5}">
                      <a16:colId xmlns:a16="http://schemas.microsoft.com/office/drawing/2014/main" val="1734250992"/>
                    </a:ext>
                  </a:extLst>
                </a:gridCol>
                <a:gridCol w="687009">
                  <a:extLst>
                    <a:ext uri="{9D8B030D-6E8A-4147-A177-3AD203B41FA5}">
                      <a16:colId xmlns:a16="http://schemas.microsoft.com/office/drawing/2014/main" val="3078419124"/>
                    </a:ext>
                  </a:extLst>
                </a:gridCol>
                <a:gridCol w="687009">
                  <a:extLst>
                    <a:ext uri="{9D8B030D-6E8A-4147-A177-3AD203B41FA5}">
                      <a16:colId xmlns:a16="http://schemas.microsoft.com/office/drawing/2014/main" val="321433405"/>
                    </a:ext>
                  </a:extLst>
                </a:gridCol>
              </a:tblGrid>
              <a:tr h="9729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RAW DATA - Fortnightly Rates</a:t>
                      </a: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7038476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215586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262830"/>
                  </a:ext>
                </a:extLst>
              </a:tr>
              <a:tr h="354816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TABLE 3: Offtake &amp; Mortality by Age&amp;Sex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9603193"/>
                  </a:ext>
                </a:extLst>
              </a:tr>
              <a:tr h="442381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 Offtake = Slaughter + Commercial Net Flow + Loan Net Flow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RATES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Fortnightly Rates: * 0.01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3156836"/>
                  </a:ext>
                </a:extLst>
              </a:tr>
              <a:tr h="267252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Table 3: 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(by age-sex group)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(by age-sex group)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(All Offtake)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Min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Max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7606781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F&lt;1y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1.04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2.13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F&lt;1y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0.0104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0.0025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0.0213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7427627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F&gt;1y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-0.09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0.98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F&gt;1y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0.0053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-0.0009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0.0098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017379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M&lt;6m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-0.53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0.92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M&lt;6m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0.0029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0.0092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2671225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M&gt;6m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6.13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2.76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8.35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M&gt;6m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0.0613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0.0276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0.0835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9047460"/>
                  </a:ext>
                </a:extLst>
              </a:tr>
              <a:tr h="354816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 Mortality (by age-sex group)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Max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 Mortality (by age-sex group)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835238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F&lt;1y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F&lt;1y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0.0065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0.0052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0.0073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559782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F&gt;1y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F&gt;1y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0.0017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0.0054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859320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M&lt;6m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0.84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1.01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M&lt;6m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0.0094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0.0084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0.0101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668538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M&gt;6m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0.11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M&gt;6m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0.0032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0.0061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232084"/>
                  </a:ext>
                </a:extLst>
              </a:tr>
              <a:tr h="179689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 age exchange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 age exchange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6395927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175801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3485750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4557812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12429"/>
                  </a:ext>
                </a:extLst>
              </a:tr>
              <a:tr h="267252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TABLE 4: Offtake &amp; Mortality by Sex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6383008"/>
                  </a:ext>
                </a:extLst>
              </a:tr>
              <a:tr h="442381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 Offtake = Slaughter + Commercial Net Flow + Loan Net Flow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Fortnightly Rates: * 0.01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88336"/>
                  </a:ext>
                </a:extLst>
              </a:tr>
              <a:tr h="179689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RATES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(All Offtake)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Min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Max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139561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Female 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0.67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Female 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0.0067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0.0056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0.0086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4029166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3.21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2.34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4.21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0.0321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0.0234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0.0421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610870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 Mortality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3015307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Female 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0.41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0.12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Female 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0.0041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0.0012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0.0058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093132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0.63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0.0063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0.0016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0.0096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409107"/>
                  </a:ext>
                </a:extLst>
              </a:tr>
              <a:tr h="179689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 age exchange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289217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040997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3805111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06168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210180"/>
                  </a:ext>
                </a:extLst>
              </a:tr>
              <a:tr h="17968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TABLE 4: Fecundity for F&gt;9m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849690"/>
                  </a:ext>
                </a:extLst>
              </a:tr>
              <a:tr h="442381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Fecundity = Prolificacy * Fertility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Fortnightly Rates: *( 0.01)^2 = 1*10^-4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329722"/>
                  </a:ext>
                </a:extLst>
              </a:tr>
              <a:tr h="179689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Fecundity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RATES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(All Offtake)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Min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Max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0066262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F&gt;9m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360.196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311.4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381.372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F&gt;9m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0.0360196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0.03114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0.0381372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11799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A455B6C-2600-8B72-EEF0-A29F5ACD5E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925970"/>
              </p:ext>
            </p:extLst>
          </p:nvPr>
        </p:nvGraphicFramePr>
        <p:xfrm>
          <a:off x="8675915" y="687361"/>
          <a:ext cx="2748036" cy="5696306"/>
        </p:xfrm>
        <a:graphic>
          <a:graphicData uri="http://schemas.openxmlformats.org/drawingml/2006/table">
            <a:tbl>
              <a:tblPr/>
              <a:tblGrid>
                <a:gridCol w="687009">
                  <a:extLst>
                    <a:ext uri="{9D8B030D-6E8A-4147-A177-3AD203B41FA5}">
                      <a16:colId xmlns:a16="http://schemas.microsoft.com/office/drawing/2014/main" val="1456867201"/>
                    </a:ext>
                  </a:extLst>
                </a:gridCol>
                <a:gridCol w="687009">
                  <a:extLst>
                    <a:ext uri="{9D8B030D-6E8A-4147-A177-3AD203B41FA5}">
                      <a16:colId xmlns:a16="http://schemas.microsoft.com/office/drawing/2014/main" val="624266887"/>
                    </a:ext>
                  </a:extLst>
                </a:gridCol>
                <a:gridCol w="687009">
                  <a:extLst>
                    <a:ext uri="{9D8B030D-6E8A-4147-A177-3AD203B41FA5}">
                      <a16:colId xmlns:a16="http://schemas.microsoft.com/office/drawing/2014/main" val="729883307"/>
                    </a:ext>
                  </a:extLst>
                </a:gridCol>
                <a:gridCol w="687009">
                  <a:extLst>
                    <a:ext uri="{9D8B030D-6E8A-4147-A177-3AD203B41FA5}">
                      <a16:colId xmlns:a16="http://schemas.microsoft.com/office/drawing/2014/main" val="341194634"/>
                    </a:ext>
                  </a:extLst>
                </a:gridCol>
              </a:tblGrid>
              <a:tr h="97293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TRANSFORMED DATA - Annual Rates</a:t>
                      </a: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16243"/>
                  </a:ext>
                </a:extLst>
              </a:tr>
              <a:tr h="97293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Transformation Formulas: Fortnightly to Annual</a:t>
                      </a: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147281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</a:t>
                      </a: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mort_Y = 1-(1-mort_F)^26</a:t>
                      </a: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535231"/>
                  </a:ext>
                </a:extLst>
              </a:tr>
              <a:tr h="354816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Offtake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off_Y</a:t>
                      </a: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= 1-(1-mort_F)^26</a:t>
                      </a: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8144889"/>
                  </a:ext>
                </a:extLst>
              </a:tr>
              <a:tr h="442381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3642858"/>
                  </a:ext>
                </a:extLst>
              </a:tr>
              <a:tr h="267252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ANNUAL RATES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781442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F&lt;1y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0.23800547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0.0630088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0.42866702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8459737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F&gt;1y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0.1290463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-0.0236652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0.22590195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2148325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M&lt;6m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0.07272912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-0.1473284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0.21361369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4199619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M&gt;6m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0.80693779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0.51697601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0.89637985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158487"/>
                  </a:ext>
                </a:extLst>
              </a:tr>
              <a:tr h="354816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 Mortality (by age-sex group)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3294060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F&lt;1y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0.15595683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0.1267669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0.17345107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885862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F&gt;1y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0.07755284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0.0432734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0.13131999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0906016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M&lt;6m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0.21773047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0.19693727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0.23197664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113747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M&gt;6m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0.07995565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0.02821019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0.14707674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407443"/>
                  </a:ext>
                </a:extLst>
              </a:tr>
              <a:tr h="179689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 age exchange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5953872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1300671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7022730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endParaRPr lang="en-GB" sz="7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6093246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endParaRPr lang="en-GB" sz="7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461279"/>
                  </a:ext>
                </a:extLst>
              </a:tr>
              <a:tr h="179689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RATES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(All Offtake)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Min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Max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428143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Female 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0.16036348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0.13585025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0.20113797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6342989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0.57185317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0.45970031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0.67316805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406652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893596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Female 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0.1013118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0.03073646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0.1403578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4516032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0.15152796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0.04077855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0.22182652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0129508"/>
                  </a:ext>
                </a:extLst>
              </a:tr>
              <a:tr h="179689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 age exchange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475627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2914384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201711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776922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4184760"/>
                  </a:ext>
                </a:extLst>
              </a:tr>
              <a:tr h="179689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Birthrate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birth_Y</a:t>
                      </a: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= </a:t>
                      </a:r>
                      <a:r>
                        <a:rPr lang="en-GB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birth_F</a:t>
                      </a: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*26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43580"/>
                  </a:ext>
                </a:extLst>
              </a:tr>
              <a:tr h="442381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Fortnightly Rates: * 0.01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49032"/>
                  </a:ext>
                </a:extLst>
              </a:tr>
              <a:tr h="179689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RATES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(All Offtake)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Min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Max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0937244"/>
                  </a:ext>
                </a:extLst>
              </a:tr>
              <a:tr h="972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F&gt;9m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0.9365096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0.80964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0.9915672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71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8032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5B935B-5A51-5317-74B3-1579903737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Lesnoff</a:t>
            </a:r>
            <a:r>
              <a:rPr lang="en-US" dirty="0"/>
              <a:t> 1999 – Ranges for LHS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1ED3FA-B4E7-2C9E-0AA4-B62050E8D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328361"/>
              </p:ext>
            </p:extLst>
          </p:nvPr>
        </p:nvGraphicFramePr>
        <p:xfrm>
          <a:off x="501919" y="1374396"/>
          <a:ext cx="5356435" cy="5118479"/>
        </p:xfrm>
        <a:graphic>
          <a:graphicData uri="http://schemas.openxmlformats.org/drawingml/2006/table">
            <a:tbl>
              <a:tblPr/>
              <a:tblGrid>
                <a:gridCol w="1577977">
                  <a:extLst>
                    <a:ext uri="{9D8B030D-6E8A-4147-A177-3AD203B41FA5}">
                      <a16:colId xmlns:a16="http://schemas.microsoft.com/office/drawing/2014/main" val="1858735894"/>
                    </a:ext>
                  </a:extLst>
                </a:gridCol>
                <a:gridCol w="1259486">
                  <a:extLst>
                    <a:ext uri="{9D8B030D-6E8A-4147-A177-3AD203B41FA5}">
                      <a16:colId xmlns:a16="http://schemas.microsoft.com/office/drawing/2014/main" val="3705066505"/>
                    </a:ext>
                  </a:extLst>
                </a:gridCol>
                <a:gridCol w="1259486">
                  <a:extLst>
                    <a:ext uri="{9D8B030D-6E8A-4147-A177-3AD203B41FA5}">
                      <a16:colId xmlns:a16="http://schemas.microsoft.com/office/drawing/2014/main" val="1581913082"/>
                    </a:ext>
                  </a:extLst>
                </a:gridCol>
                <a:gridCol w="1259486">
                  <a:extLst>
                    <a:ext uri="{9D8B030D-6E8A-4147-A177-3AD203B41FA5}">
                      <a16:colId xmlns:a16="http://schemas.microsoft.com/office/drawing/2014/main" val="952298544"/>
                    </a:ext>
                  </a:extLst>
                </a:gridCol>
              </a:tblGrid>
              <a:tr h="13717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YEARLY MIN-MAX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419867"/>
                  </a:ext>
                </a:extLst>
              </a:tr>
              <a:tr h="25333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parameter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lesnoff.yr.min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lesnoff.yr.max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481297"/>
                  </a:ext>
                </a:extLst>
              </a:tr>
              <a:tr h="5002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NET_offtake_y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-0.1473284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0.42866702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F&lt;12m and M&lt;6m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527296"/>
                  </a:ext>
                </a:extLst>
              </a:tr>
              <a:tr h="25333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0.51697601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0.89637985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867308"/>
                  </a:ext>
                </a:extLst>
              </a:tr>
              <a:tr h="25333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NET_offtake_m2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0.51697601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0.89637985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300906"/>
                  </a:ext>
                </a:extLst>
              </a:tr>
              <a:tr h="62370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NET_offtake_f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-0.0236652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0.42866702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 - max of F&lt;12m, F&gt;12m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4073226"/>
                  </a:ext>
                </a:extLst>
              </a:tr>
              <a:tr h="5002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mortality_y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0.1267669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0.23197664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F&lt;12m &amp; M&lt;6m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801632"/>
                  </a:ext>
                </a:extLst>
              </a:tr>
              <a:tr h="5002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mortality_a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0.02821019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0.14707674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F&gt;12m &amp; M&gt;6m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831585"/>
                  </a:ext>
                </a:extLst>
              </a:tr>
              <a:tr h="13717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mortality_end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6286506"/>
                  </a:ext>
                </a:extLst>
              </a:tr>
              <a:tr h="13717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birth_rate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0.80964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0.9915672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4541597"/>
                  </a:ext>
                </a:extLst>
              </a:tr>
              <a:tr h="13717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ppr_mortality_y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97310"/>
                  </a:ext>
                </a:extLst>
              </a:tr>
              <a:tr h="13717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ppr_mortality_a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09899"/>
                  </a:ext>
                </a:extLst>
              </a:tr>
              <a:tr h="13717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adu_f_max_yrs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391980"/>
                  </a:ext>
                </a:extLst>
              </a:tr>
              <a:tr h="25333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adu_m_max_yrs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3137487"/>
                  </a:ext>
                </a:extLst>
              </a:tr>
              <a:tr h="25333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min_age_offtake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780682"/>
                  </a:ext>
                </a:extLst>
              </a:tr>
              <a:tr h="13717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min_age_repro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05638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7DA2D1-B3B7-7539-721F-ECB4D915F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40866"/>
              </p:ext>
            </p:extLst>
          </p:nvPr>
        </p:nvGraphicFramePr>
        <p:xfrm>
          <a:off x="6096000" y="1374396"/>
          <a:ext cx="5491562" cy="5118475"/>
        </p:xfrm>
        <a:graphic>
          <a:graphicData uri="http://schemas.openxmlformats.org/drawingml/2006/table">
            <a:tbl>
              <a:tblPr/>
              <a:tblGrid>
                <a:gridCol w="1617785">
                  <a:extLst>
                    <a:ext uri="{9D8B030D-6E8A-4147-A177-3AD203B41FA5}">
                      <a16:colId xmlns:a16="http://schemas.microsoft.com/office/drawing/2014/main" val="233242776"/>
                    </a:ext>
                  </a:extLst>
                </a:gridCol>
                <a:gridCol w="1291259">
                  <a:extLst>
                    <a:ext uri="{9D8B030D-6E8A-4147-A177-3AD203B41FA5}">
                      <a16:colId xmlns:a16="http://schemas.microsoft.com/office/drawing/2014/main" val="2302165333"/>
                    </a:ext>
                  </a:extLst>
                </a:gridCol>
                <a:gridCol w="1291259">
                  <a:extLst>
                    <a:ext uri="{9D8B030D-6E8A-4147-A177-3AD203B41FA5}">
                      <a16:colId xmlns:a16="http://schemas.microsoft.com/office/drawing/2014/main" val="1477887603"/>
                    </a:ext>
                  </a:extLst>
                </a:gridCol>
                <a:gridCol w="1291259">
                  <a:extLst>
                    <a:ext uri="{9D8B030D-6E8A-4147-A177-3AD203B41FA5}">
                      <a16:colId xmlns:a16="http://schemas.microsoft.com/office/drawing/2014/main" val="3323028445"/>
                    </a:ext>
                  </a:extLst>
                </a:gridCol>
              </a:tblGrid>
              <a:tr h="19655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FRTNTLY MIN-MAX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6178047"/>
                  </a:ext>
                </a:extLst>
              </a:tr>
              <a:tr h="2865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parameter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lesnoff.ft.min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lesnoff.ft.max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584070"/>
                  </a:ext>
                </a:extLst>
              </a:tr>
              <a:tr h="57511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NET_offtake_y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F&lt;12m and M&lt;6m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260557"/>
                  </a:ext>
                </a:extLst>
              </a:tr>
              <a:tr h="38583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986069"/>
                  </a:ext>
                </a:extLst>
              </a:tr>
              <a:tr h="38583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83856"/>
                  </a:ext>
                </a:extLst>
              </a:tr>
              <a:tr h="38583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NET_offtake_f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-0.0009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F&gt;12m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779363"/>
                  </a:ext>
                </a:extLst>
              </a:tr>
              <a:tr h="57511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mortality_y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F&gt;12m &amp; M&gt;6m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250325"/>
                  </a:ext>
                </a:extLst>
              </a:tr>
              <a:tr h="57511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mortality_a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F&lt;12m &amp; M&lt;6m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867742"/>
                  </a:ext>
                </a:extLst>
              </a:tr>
              <a:tr h="19655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mortality_end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9493460"/>
                  </a:ext>
                </a:extLst>
              </a:tr>
              <a:tr h="19655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birth_rate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0.03114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0.0381372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884918"/>
                  </a:ext>
                </a:extLst>
              </a:tr>
              <a:tr h="19655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ppr_mortality_y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552898"/>
                  </a:ext>
                </a:extLst>
              </a:tr>
              <a:tr h="19655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ppr_mortality_a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211470"/>
                  </a:ext>
                </a:extLst>
              </a:tr>
              <a:tr h="19655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adu_f_max_yrs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561230"/>
                  </a:ext>
                </a:extLst>
              </a:tr>
              <a:tr h="2865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adu_m_max_yrs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374752"/>
                  </a:ext>
                </a:extLst>
              </a:tr>
              <a:tr h="2865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min_age_offtake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595255"/>
                  </a:ext>
                </a:extLst>
              </a:tr>
              <a:tr h="19655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min_age_repro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257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5634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36DE6E6-5FDE-1833-0D5A-D6910DCFB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D23268-6699-C1E4-B6FA-443D694C5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 years</a:t>
            </a:r>
          </a:p>
          <a:p>
            <a:r>
              <a:rPr lang="en-US" dirty="0"/>
              <a:t>1000 parameter combinations (time efficiency)</a:t>
            </a:r>
          </a:p>
          <a:p>
            <a:r>
              <a:rPr lang="en-US" dirty="0"/>
              <a:t>Sample of 10 used to explore complete population dynamics</a:t>
            </a:r>
          </a:p>
          <a:p>
            <a:r>
              <a:rPr lang="en-US" dirty="0"/>
              <a:t>Full 1000 sets used for population growth and age-sex summary statistics</a:t>
            </a:r>
          </a:p>
          <a:p>
            <a:r>
              <a:rPr lang="en-US" dirty="0"/>
              <a:t>Parameter outputs (age-sex &amp; population growth) verified against: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Original model conditions</a:t>
            </a:r>
          </a:p>
          <a:p>
            <a:pPr lvl="1"/>
            <a:r>
              <a:rPr lang="en-US" dirty="0"/>
              <a:t>(ii) </a:t>
            </a:r>
            <a:r>
              <a:rPr lang="en-US" dirty="0" err="1"/>
              <a:t>Lesnoff</a:t>
            </a:r>
            <a:r>
              <a:rPr lang="en-US" dirty="0"/>
              <a:t> reported annual growth rates</a:t>
            </a:r>
          </a:p>
        </p:txBody>
      </p:sp>
    </p:spTree>
    <p:extLst>
      <p:ext uri="{BB962C8B-B14F-4D97-AF65-F5344CB8AC3E}">
        <p14:creationId xmlns:p14="http://schemas.microsoft.com/office/powerpoint/2010/main" val="1168226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EF5268-B5C2-2D62-2847-3D49B7A2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Growth &amp; Age-Sex Dynamics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33F3B4-3EEF-FD17-6C61-C9C2FE8B2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454629"/>
            <a:ext cx="4746311" cy="30472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B7E06D-F4A7-2F1C-8833-1FDE55F46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54629"/>
            <a:ext cx="5026796" cy="32273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804B0B-CD03-106A-27A7-11CBE394DDB3}"/>
              </a:ext>
            </a:extLst>
          </p:cNvPr>
          <p:cNvSpPr txBox="1"/>
          <p:nvPr/>
        </p:nvSpPr>
        <p:spPr>
          <a:xfrm>
            <a:off x="6096000" y="6048907"/>
            <a:ext cx="444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Age-Sex structure equilibrates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38EEBB-8AB1-277D-F087-1A23E0239004}"/>
              </a:ext>
            </a:extLst>
          </p:cNvPr>
          <p:cNvSpPr txBox="1"/>
          <p:nvPr/>
        </p:nvSpPr>
        <p:spPr>
          <a:xfrm>
            <a:off x="990599" y="6048907"/>
            <a:ext cx="444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Monotonic function (always increasing)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86D619-D308-53A6-FE83-0E29F8E4F685}"/>
              </a:ext>
            </a:extLst>
          </p:cNvPr>
          <p:cNvSpPr txBox="1"/>
          <p:nvPr/>
        </p:nvSpPr>
        <p:spPr>
          <a:xfrm>
            <a:off x="990599" y="1594860"/>
            <a:ext cx="1013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parameter sets sampled from 1000 sets (LHS)</a:t>
            </a:r>
          </a:p>
        </p:txBody>
      </p:sp>
    </p:spTree>
    <p:extLst>
      <p:ext uri="{BB962C8B-B14F-4D97-AF65-F5344CB8AC3E}">
        <p14:creationId xmlns:p14="http://schemas.microsoft.com/office/powerpoint/2010/main" val="1771845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EF5268-B5C2-2D62-2847-3D49B7A2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Growth &amp; Age-Sex Dynamics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86D619-D308-53A6-FE83-0E29F8E4F685}"/>
              </a:ext>
            </a:extLst>
          </p:cNvPr>
          <p:cNvSpPr txBox="1"/>
          <p:nvPr/>
        </p:nvSpPr>
        <p:spPr>
          <a:xfrm>
            <a:off x="990599" y="1594860"/>
            <a:ext cx="1013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Summary: Population Growth (1000 LHS parameter sets).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902D6E-7EBA-34D9-2107-D2C347050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595" y="1964192"/>
            <a:ext cx="6098582" cy="3106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DF4811-4CF9-6344-45EB-F3FC035F78A1}"/>
              </a:ext>
            </a:extLst>
          </p:cNvPr>
          <p:cNvSpPr txBox="1"/>
          <p:nvPr/>
        </p:nvSpPr>
        <p:spPr>
          <a:xfrm>
            <a:off x="990599" y="5131012"/>
            <a:ext cx="60985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Simulation period = 20y</a:t>
            </a:r>
          </a:p>
          <a:p>
            <a:r>
              <a:rPr lang="en-US" dirty="0" err="1"/>
              <a:t>Midyr</a:t>
            </a:r>
            <a:r>
              <a:rPr lang="en-US" dirty="0"/>
              <a:t> = 10years.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707050-B1BE-CE6A-EEB1-F57618110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576" y="1432291"/>
            <a:ext cx="4883782" cy="22772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72013E1-81D6-BBEC-64A9-7A7CA8E91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357" y="3942862"/>
            <a:ext cx="4769791" cy="265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465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EF5268-B5C2-2D62-2847-3D49B7A2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“Valid” Parameter Sets (1)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70B1C9-08D9-66A4-09AE-05DFDBDD0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40851" cy="2822575"/>
          </a:xfrm>
        </p:spPr>
        <p:txBody>
          <a:bodyPr>
            <a:normAutofit/>
          </a:bodyPr>
          <a:lstStyle/>
          <a:p>
            <a:r>
              <a:rPr lang="en-US" dirty="0"/>
              <a:t>Do any </a:t>
            </a:r>
            <a:r>
              <a:rPr lang="en-US" dirty="0" err="1"/>
              <a:t>Lesnoff</a:t>
            </a:r>
            <a:r>
              <a:rPr lang="en-US" dirty="0"/>
              <a:t> parameter sets meet the growth and age-sex structure criteria used for RSA &amp; GSA analysis?</a:t>
            </a:r>
          </a:p>
          <a:p>
            <a:r>
              <a:rPr lang="en-US" dirty="0"/>
              <a:t>Growth criteria: +/-15% for 10 year growth period</a:t>
            </a:r>
          </a:p>
          <a:p>
            <a:r>
              <a:rPr lang="en-US" dirty="0"/>
              <a:t>Age-Sex Structure&gt;&gt;&gt;</a:t>
            </a:r>
          </a:p>
          <a:p>
            <a:r>
              <a:rPr lang="en-US" dirty="0"/>
              <a:t>Results, tally: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1B47852-50A4-94D8-3C16-2122C13D32FA}"/>
              </a:ext>
            </a:extLst>
          </p:cNvPr>
          <p:cNvGraphicFramePr>
            <a:graphicFrameLocks noGrp="1"/>
          </p:cNvGraphicFramePr>
          <p:nvPr/>
        </p:nvGraphicFramePr>
        <p:xfrm>
          <a:off x="8679051" y="1372452"/>
          <a:ext cx="2882686" cy="3725545"/>
        </p:xfrm>
        <a:graphic>
          <a:graphicData uri="http://schemas.openxmlformats.org/drawingml/2006/table">
            <a:tbl>
              <a:tblPr/>
              <a:tblGrid>
                <a:gridCol w="1441343">
                  <a:extLst>
                    <a:ext uri="{9D8B030D-6E8A-4147-A177-3AD203B41FA5}">
                      <a16:colId xmlns:a16="http://schemas.microsoft.com/office/drawing/2014/main" val="682512536"/>
                    </a:ext>
                  </a:extLst>
                </a:gridCol>
                <a:gridCol w="1441343">
                  <a:extLst>
                    <a:ext uri="{9D8B030D-6E8A-4147-A177-3AD203B41FA5}">
                      <a16:colId xmlns:a16="http://schemas.microsoft.com/office/drawing/2014/main" val="4052947711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Conditions for output population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Range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66925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Population growth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+/- 15%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92091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% female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1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0.5-0.8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2324978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kid_m_prop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5-16%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27808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kid_f_prop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5-19%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44471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sub_m_prop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4-15%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39969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sub_f_prop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6-19%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07508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adu_m_prop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1-15%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373906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adu_f_prop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21-62%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79057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C1A3AFE-533D-EB1C-E3B9-22E159DC2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825494"/>
              </p:ext>
            </p:extLst>
          </p:nvPr>
        </p:nvGraphicFramePr>
        <p:xfrm>
          <a:off x="1127760" y="4783137"/>
          <a:ext cx="4000563" cy="1636016"/>
        </p:xfrm>
        <a:graphic>
          <a:graphicData uri="http://schemas.openxmlformats.org/drawingml/2006/table">
            <a:tbl>
              <a:tblPr/>
              <a:tblGrid>
                <a:gridCol w="1333521">
                  <a:extLst>
                    <a:ext uri="{9D8B030D-6E8A-4147-A177-3AD203B41FA5}">
                      <a16:colId xmlns:a16="http://schemas.microsoft.com/office/drawing/2014/main" val="328255096"/>
                    </a:ext>
                  </a:extLst>
                </a:gridCol>
                <a:gridCol w="1333521">
                  <a:extLst>
                    <a:ext uri="{9D8B030D-6E8A-4147-A177-3AD203B41FA5}">
                      <a16:colId xmlns:a16="http://schemas.microsoft.com/office/drawing/2014/main" val="2822070256"/>
                    </a:ext>
                  </a:extLst>
                </a:gridCol>
                <a:gridCol w="1333521">
                  <a:extLst>
                    <a:ext uri="{9D8B030D-6E8A-4147-A177-3AD203B41FA5}">
                      <a16:colId xmlns:a16="http://schemas.microsoft.com/office/drawing/2014/main" val="1447154116"/>
                    </a:ext>
                  </a:extLst>
                </a:gridCol>
              </a:tblGrid>
              <a:tr h="40900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midyr_15age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midyr_05age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148863"/>
                  </a:ext>
                </a:extLst>
              </a:tr>
              <a:tr h="409004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7458279"/>
                  </a:ext>
                </a:extLst>
              </a:tr>
              <a:tr h="409004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418600"/>
                  </a:ext>
                </a:extLst>
              </a:tr>
              <a:tr h="409004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445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5297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23399</TotalTime>
  <Words>2260</Words>
  <Application>Microsoft Macintosh PowerPoint</Application>
  <PresentationFormat>Widescreen</PresentationFormat>
  <Paragraphs>1005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Flock Dynamics:  Applied Examples – Data validation</vt:lpstr>
      <vt:lpstr>PowerPoint Presentation</vt:lpstr>
      <vt:lpstr>PowerPoint Presentation</vt:lpstr>
      <vt:lpstr>PowerPoint Presentation</vt:lpstr>
      <vt:lpstr>PowerPoint Presentation</vt:lpstr>
      <vt:lpstr>Model</vt:lpstr>
      <vt:lpstr>Population Growth &amp; Age-Sex Dynamics</vt:lpstr>
      <vt:lpstr>Population Growth &amp; Age-Sex Dynamics</vt:lpstr>
      <vt:lpstr>“Valid” Parameter Sets (1)</vt:lpstr>
      <vt:lpstr>“Valid” Parameter Sets</vt:lpstr>
      <vt:lpstr>“Valid” Parameter Sets</vt:lpstr>
      <vt:lpstr>Population Growth &amp; Age-Sex Dynamics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Flock Profiles</dc:title>
  <dc:creator>Savagar, Bethan Alice</dc:creator>
  <cp:lastModifiedBy>Beth Savagar</cp:lastModifiedBy>
  <cp:revision>3</cp:revision>
  <dcterms:created xsi:type="dcterms:W3CDTF">2023-10-09T08:28:11Z</dcterms:created>
  <dcterms:modified xsi:type="dcterms:W3CDTF">2023-11-14T14:54:59Z</dcterms:modified>
</cp:coreProperties>
</file>