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7" r:id="rId4"/>
    <p:sldId id="266" r:id="rId5"/>
    <p:sldId id="269" r:id="rId6"/>
    <p:sldId id="286" r:id="rId7"/>
    <p:sldId id="283" r:id="rId8"/>
    <p:sldId id="268" r:id="rId9"/>
    <p:sldId id="270" r:id="rId10"/>
    <p:sldId id="272" r:id="rId11"/>
    <p:sldId id="277" r:id="rId12"/>
    <p:sldId id="279" r:id="rId13"/>
    <p:sldId id="274" r:id="rId14"/>
    <p:sldId id="275" r:id="rId15"/>
    <p:sldId id="276" r:id="rId16"/>
    <p:sldId id="280" r:id="rId17"/>
    <p:sldId id="284" r:id="rId18"/>
    <p:sldId id="285" r:id="rId19"/>
    <p:sldId id="281" r:id="rId20"/>
    <p:sldId id="287" r:id="rId21"/>
    <p:sldId id="288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6"/>
            <p14:sldId id="269"/>
            <p14:sldId id="286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155" dt="2023-11-15T17:24:21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7"/>
    <p:restoredTop sz="88040"/>
  </p:normalViewPr>
  <p:slideViewPr>
    <p:cSldViewPr snapToGrid="0">
      <p:cViewPr>
        <p:scale>
          <a:sx n="115" d="100"/>
          <a:sy n="115" d="100"/>
        </p:scale>
        <p:origin x="1168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18415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1D7C5-3E6C-AE70-E1B6-0CBDBA2D0A7A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07285"/>
              </p:ext>
            </p:extLst>
          </p:nvPr>
        </p:nvGraphicFramePr>
        <p:xfrm>
          <a:off x="6776470" y="3522027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&gt;6m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A0EAE-474F-4FC7-4D08-7892E4B20301}"/>
              </a:ext>
            </a:extLst>
          </p:cNvPr>
          <p:cNvSpPr txBox="1"/>
          <p:nvPr/>
        </p:nvSpPr>
        <p:spPr>
          <a:xfrm>
            <a:off x="6716541" y="296664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7F8E-2B08-E171-FF8B-7055096DCE50}"/>
              </a:ext>
            </a:extLst>
          </p:cNvPr>
          <p:cNvSpPr txBox="1"/>
          <p:nvPr/>
        </p:nvSpPr>
        <p:spPr>
          <a:xfrm>
            <a:off x="6716541" y="980623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49DA5-9AE3-8D0F-B170-B48470D0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8" y="3739605"/>
            <a:ext cx="3662135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Offtake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89603"/>
              </p:ext>
            </p:extLst>
          </p:nvPr>
        </p:nvGraphicFramePr>
        <p:xfrm>
          <a:off x="6330045" y="2986973"/>
          <a:ext cx="5257797" cy="1963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F_off</a:t>
            </a:r>
            <a:r>
              <a:rPr lang="en-US" dirty="0"/>
              <a:t>&lt;12m, </a:t>
            </a:r>
            <a:r>
              <a:rPr lang="en-US" dirty="0" err="1"/>
              <a:t>F_off</a:t>
            </a:r>
            <a:r>
              <a:rPr lang="en-US" dirty="0"/>
              <a:t>&gt;12m,M_off&lt;6m,M_off&gt;6m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off_y</a:t>
            </a:r>
            <a:r>
              <a:rPr lang="en-US" dirty="0"/>
              <a:t>, </a:t>
            </a:r>
            <a:r>
              <a:rPr lang="en-US" dirty="0" err="1"/>
              <a:t>off_f</a:t>
            </a:r>
            <a:r>
              <a:rPr lang="en-US" dirty="0"/>
              <a:t>, </a:t>
            </a:r>
            <a:r>
              <a:rPr lang="en-US" dirty="0" err="1"/>
              <a:t>off_m</a:t>
            </a:r>
            <a:r>
              <a:rPr lang="en-US" dirty="0"/>
              <a:t>, off_m2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offtake)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offtake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offtake stats are within range of reported offtake rates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E28-24EA-9909-23CC-86D9C94566B8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</p:spTree>
    <p:extLst>
      <p:ext uri="{BB962C8B-B14F-4D97-AF65-F5344CB8AC3E}">
        <p14:creationId xmlns:p14="http://schemas.microsoft.com/office/powerpoint/2010/main" val="282690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2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45430"/>
              </p:ext>
            </p:extLst>
          </p:nvPr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26203"/>
              </p:ext>
            </p:extLst>
          </p:nvPr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 (fortnightly)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 (fortnightly)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5E6DDD-1A26-280A-3709-2968C48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3294"/>
              </p:ext>
            </p:extLst>
          </p:nvPr>
        </p:nvGraphicFramePr>
        <p:xfrm>
          <a:off x="256478" y="3808866"/>
          <a:ext cx="5673663" cy="7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>
                  <a:extLst>
                    <a:ext uri="{9D8B030D-6E8A-4147-A177-3AD203B41FA5}">
                      <a16:colId xmlns:a16="http://schemas.microsoft.com/office/drawing/2014/main" val="1828808680"/>
                    </a:ext>
                  </a:extLst>
                </a:gridCol>
                <a:gridCol w="1297369">
                  <a:extLst>
                    <a:ext uri="{9D8B030D-6E8A-4147-A177-3AD203B41FA5}">
                      <a16:colId xmlns:a16="http://schemas.microsoft.com/office/drawing/2014/main" val="4020398109"/>
                    </a:ext>
                  </a:extLst>
                </a:gridCol>
                <a:gridCol w="1270381">
                  <a:extLst>
                    <a:ext uri="{9D8B030D-6E8A-4147-A177-3AD203B41FA5}">
                      <a16:colId xmlns:a16="http://schemas.microsoft.com/office/drawing/2014/main" val="2793478663"/>
                    </a:ext>
                  </a:extLst>
                </a:gridCol>
                <a:gridCol w="1365631">
                  <a:extLst>
                    <a:ext uri="{9D8B030D-6E8A-4147-A177-3AD203B41FA5}">
                      <a16:colId xmlns:a16="http://schemas.microsoft.com/office/drawing/2014/main" val="4186589472"/>
                    </a:ext>
                  </a:extLst>
                </a:gridCol>
                <a:gridCol w="1468819">
                  <a:extLst>
                    <a:ext uri="{9D8B030D-6E8A-4147-A177-3AD203B41FA5}">
                      <a16:colId xmlns:a16="http://schemas.microsoft.com/office/drawing/2014/main" val="3796301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NET_offtake_y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NET_offtake_f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598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0.4117296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0.1814705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0.5915481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0.7176708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6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0.0287726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0.1651086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0.6631247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0.6010686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72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1B9888-C777-7525-E8D4-56EBF812E82A}"/>
              </a:ext>
            </a:extLst>
          </p:cNvPr>
          <p:cNvSpPr txBox="1">
            <a:spLocks/>
          </p:cNvSpPr>
          <p:nvPr/>
        </p:nvSpPr>
        <p:spPr>
          <a:xfrm>
            <a:off x="838199" y="5009696"/>
            <a:ext cx="5693229" cy="184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Set 27: </a:t>
            </a:r>
            <a:r>
              <a:rPr lang="en-US" sz="1600" dirty="0" err="1">
                <a:solidFill>
                  <a:srgbClr val="FF0000"/>
                </a:solidFill>
              </a:rPr>
              <a:t>NET_off_y</a:t>
            </a:r>
            <a:r>
              <a:rPr lang="en-US" sz="1600" dirty="0">
                <a:solidFill>
                  <a:srgbClr val="FF0000"/>
                </a:solidFill>
              </a:rPr>
              <a:t> &gt;&gt; </a:t>
            </a:r>
            <a:r>
              <a:rPr lang="en-US" sz="1600" dirty="0" err="1">
                <a:solidFill>
                  <a:srgbClr val="FF0000"/>
                </a:solidFill>
              </a:rPr>
              <a:t>NET_off_F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In other literature young offtake is negligible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Set 39: </a:t>
            </a:r>
            <a:r>
              <a:rPr lang="en-US" sz="1600" dirty="0" err="1">
                <a:solidFill>
                  <a:srgbClr val="FF0000"/>
                </a:solidFill>
              </a:rPr>
              <a:t>NET_off_m</a:t>
            </a:r>
            <a:r>
              <a:rPr lang="en-US" sz="1600" dirty="0">
                <a:solidFill>
                  <a:srgbClr val="FF0000"/>
                </a:solidFill>
              </a:rPr>
              <a:t> &gt;&gt; NET_off_m2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M2 is the young male offtake rate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**Discard set 27 as </a:t>
            </a:r>
            <a:r>
              <a:rPr lang="en-US" sz="1600" dirty="0" err="1">
                <a:solidFill>
                  <a:srgbClr val="FF0000"/>
                </a:solidFill>
              </a:rPr>
              <a:t>off_y</a:t>
            </a:r>
            <a:r>
              <a:rPr lang="en-US" sz="1600" dirty="0">
                <a:solidFill>
                  <a:srgbClr val="FF0000"/>
                </a:solidFill>
              </a:rPr>
              <a:t> is too high?**</a:t>
            </a:r>
          </a:p>
        </p:txBody>
      </p:sp>
    </p:spTree>
    <p:extLst>
      <p:ext uri="{BB962C8B-B14F-4D97-AF65-F5344CB8AC3E}">
        <p14:creationId xmlns:p14="http://schemas.microsoft.com/office/powerpoint/2010/main" val="261740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–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Female offtake only: 62 valid sets</a:t>
            </a:r>
          </a:p>
          <a:p>
            <a:r>
              <a:rPr lang="en-US" dirty="0"/>
              <a:t>Male offtake only: 45 valid sets</a:t>
            </a:r>
          </a:p>
          <a:p>
            <a:r>
              <a:rPr lang="en-US" i="1" dirty="0"/>
              <a:t>(filter for </a:t>
            </a:r>
            <a:r>
              <a:rPr lang="en-US" i="1" dirty="0" err="1"/>
              <a:t>off_y</a:t>
            </a:r>
            <a:r>
              <a:rPr lang="en-US" i="1" dirty="0"/>
              <a:t> &lt;&lt; </a:t>
            </a:r>
            <a:r>
              <a:rPr lang="en-US" i="1" dirty="0" err="1"/>
              <a:t>off_F</a:t>
            </a:r>
            <a:r>
              <a:rPr lang="en-US" i="1" dirty="0"/>
              <a:t> &amp; </a:t>
            </a:r>
            <a:r>
              <a:rPr lang="en-US" i="1" dirty="0" err="1"/>
              <a:t>off_m</a:t>
            </a:r>
            <a:r>
              <a:rPr lang="en-US" i="1" dirty="0"/>
              <a:t> &lt;&lt; off_m2)?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/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/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</a:t>
            </a:r>
          </a:p>
        </p:txBody>
      </p:sp>
    </p:spTree>
    <p:extLst>
      <p:ext uri="{BB962C8B-B14F-4D97-AF65-F5344CB8AC3E}">
        <p14:creationId xmlns:p14="http://schemas.microsoft.com/office/powerpoint/2010/main" val="242798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– Parameter Validation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024"/>
          </a:xfrm>
        </p:spPr>
        <p:txBody>
          <a:bodyPr>
            <a:normAutofit/>
          </a:bodyPr>
          <a:lstStyle/>
          <a:p>
            <a:r>
              <a:rPr lang="en-US" sz="2400" dirty="0"/>
              <a:t>Use mortality and offtake output to parameterize model and review population dynamics. </a:t>
            </a:r>
          </a:p>
          <a:p>
            <a:r>
              <a:rPr lang="en-US" sz="2400" dirty="0"/>
              <a:t>Mortality: 41 valid parameter combinations for </a:t>
            </a:r>
            <a:r>
              <a:rPr lang="en-US" sz="2400" dirty="0" err="1"/>
              <a:t>mort_A</a:t>
            </a:r>
            <a:r>
              <a:rPr lang="en-US" sz="2400" dirty="0"/>
              <a:t> and </a:t>
            </a:r>
            <a:r>
              <a:rPr lang="en-US" sz="2400" dirty="0" err="1"/>
              <a:t>mort_Y</a:t>
            </a:r>
            <a:endParaRPr lang="en-US" sz="2400" dirty="0"/>
          </a:p>
          <a:p>
            <a:r>
              <a:rPr lang="en-US" sz="2400" dirty="0"/>
              <a:t>Offtake: 1 valid parameter set for </a:t>
            </a:r>
            <a:r>
              <a:rPr lang="en-US" sz="2400" dirty="0" err="1"/>
              <a:t>off_y</a:t>
            </a:r>
            <a:r>
              <a:rPr lang="en-US" sz="2400" dirty="0"/>
              <a:t>, </a:t>
            </a:r>
            <a:r>
              <a:rPr lang="en-US" sz="2400" dirty="0" err="1"/>
              <a:t>off_f</a:t>
            </a:r>
            <a:r>
              <a:rPr lang="en-US" sz="2400" dirty="0"/>
              <a:t>, </a:t>
            </a:r>
            <a:r>
              <a:rPr lang="en-US" sz="2400" dirty="0" err="1"/>
              <a:t>off_m</a:t>
            </a:r>
            <a:r>
              <a:rPr lang="en-US" sz="2400" dirty="0"/>
              <a:t>, off_m2.</a:t>
            </a:r>
          </a:p>
          <a:p>
            <a:r>
              <a:rPr lang="en-US" sz="2400" dirty="0"/>
              <a:t>Combine valid offtake and mortality for 41 parameter sets</a:t>
            </a:r>
          </a:p>
          <a:p>
            <a:r>
              <a:rPr lang="en-US" sz="2400" dirty="0"/>
              <a:t>Set birth rate to the mean reported birth rate</a:t>
            </a:r>
          </a:p>
          <a:p>
            <a:r>
              <a:rPr lang="en-US" sz="2400" dirty="0"/>
              <a:t>Set </a:t>
            </a:r>
            <a:r>
              <a:rPr lang="en-US" sz="2400" dirty="0" err="1"/>
              <a:t>min_age_repro</a:t>
            </a:r>
            <a:r>
              <a:rPr lang="en-US" sz="2400" dirty="0"/>
              <a:t> and </a:t>
            </a:r>
            <a:r>
              <a:rPr lang="en-US" sz="2400" dirty="0" err="1"/>
              <a:t>min_age_exchange</a:t>
            </a:r>
            <a:r>
              <a:rPr lang="en-US" sz="2400" dirty="0"/>
              <a:t> to 6m &amp; 9m (based on age categories in the model). </a:t>
            </a:r>
          </a:p>
          <a:p>
            <a:r>
              <a:rPr lang="en-US" sz="2400" dirty="0"/>
              <a:t>Set </a:t>
            </a:r>
            <a:r>
              <a:rPr lang="en-US" sz="2400" dirty="0" err="1"/>
              <a:t>max_age_F</a:t>
            </a:r>
            <a:r>
              <a:rPr lang="en-US" sz="2400" dirty="0"/>
              <a:t> and </a:t>
            </a:r>
            <a:r>
              <a:rPr lang="en-US" sz="2400" dirty="0" err="1"/>
              <a:t>max_age_M</a:t>
            </a:r>
            <a:r>
              <a:rPr lang="en-US" sz="2400" dirty="0"/>
              <a:t> to 9 and 4, as approximate midpoints of original range</a:t>
            </a:r>
          </a:p>
          <a:p>
            <a:endParaRPr lang="en-US" sz="2400" dirty="0"/>
          </a:p>
          <a:p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1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7240"/>
              </p:ext>
            </p:extLst>
          </p:nvPr>
        </p:nvGraphicFramePr>
        <p:xfrm>
          <a:off x="8474820" y="1690688"/>
          <a:ext cx="3252848" cy="4465943"/>
        </p:xfrm>
        <a:graphic>
          <a:graphicData uri="http://schemas.openxmlformats.org/drawingml/2006/table">
            <a:tbl>
              <a:tblPr/>
              <a:tblGrid>
                <a:gridCol w="707077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919347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1333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1383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DDA5871-56C1-EC3E-DC6A-0E287D2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F30-9C78-3FB3-858A-32BBA33B148D}"/>
              </a:ext>
            </a:extLst>
          </p:cNvPr>
          <p:cNvSpPr txBox="1"/>
          <p:nvPr/>
        </p:nvSpPr>
        <p:spPr>
          <a:xfrm>
            <a:off x="381965" y="1400537"/>
            <a:ext cx="10324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Compute the min and max for each parameter &amp; age-sex group: </a:t>
            </a:r>
          </a:p>
          <a:p>
            <a:r>
              <a:rPr lang="en-US" sz="1400" dirty="0"/>
              <a:t>	- based on minimum and maximum fortnightly rates across seasons (offtake/mortality - table 4)</a:t>
            </a:r>
          </a:p>
          <a:p>
            <a:r>
              <a:rPr lang="en-US" sz="1400" dirty="0"/>
              <a:t>	- based on reported fortnightly rates over all years (reproduction - table 3)</a:t>
            </a:r>
          </a:p>
          <a:p>
            <a:r>
              <a:rPr lang="en-US" sz="1400" dirty="0"/>
              <a:t>- Convert raw data into true fortnightly rates (*0.01)</a:t>
            </a:r>
          </a:p>
          <a:p>
            <a:r>
              <a:rPr lang="en-US" sz="1400" dirty="0"/>
              <a:t>- Convert fortnightly rates to annual rates (see below)</a:t>
            </a:r>
          </a:p>
          <a:p>
            <a:r>
              <a:rPr lang="en-US" sz="1400" dirty="0"/>
              <a:t>	- mortality &amp; offtake: 1-(1-X)^26</a:t>
            </a:r>
          </a:p>
          <a:p>
            <a:r>
              <a:rPr lang="en-US" sz="1400" dirty="0"/>
              <a:t>	- birth rate: </a:t>
            </a:r>
            <a:r>
              <a:rPr lang="en-US" sz="1400" dirty="0" err="1"/>
              <a:t>birth_r</a:t>
            </a:r>
            <a:r>
              <a:rPr lang="en-US" sz="1400" dirty="0"/>
              <a:t>*26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71CB60-12D7-2E81-FAE8-81E8C1B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2376"/>
              </p:ext>
            </p:extLst>
          </p:nvPr>
        </p:nvGraphicFramePr>
        <p:xfrm>
          <a:off x="1334311" y="3000975"/>
          <a:ext cx="5722458" cy="3709286"/>
        </p:xfrm>
        <a:graphic>
          <a:graphicData uri="http://schemas.openxmlformats.org/drawingml/2006/table">
            <a:tbl>
              <a:tblPr/>
              <a:tblGrid>
                <a:gridCol w="679791">
                  <a:extLst>
                    <a:ext uri="{9D8B030D-6E8A-4147-A177-3AD203B41FA5}">
                      <a16:colId xmlns:a16="http://schemas.microsoft.com/office/drawing/2014/main" val="3661782843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0340408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8022235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9631603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25026403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5142216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136130144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3673841087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62043913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3011"/>
                  </a:ext>
                </a:extLst>
              </a:tr>
              <a:tr h="79458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5928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771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58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9290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9545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788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213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300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1985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35016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2735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0342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926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6260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784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3528"/>
                  </a:ext>
                </a:extLst>
              </a:tr>
              <a:tr h="86492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54642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4140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2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5337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55490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81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8753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8338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1114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6767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8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426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9745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85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6318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3127"/>
              </p:ext>
            </p:extLst>
          </p:nvPr>
        </p:nvGraphicFramePr>
        <p:xfrm>
          <a:off x="1064078" y="2092857"/>
          <a:ext cx="10063843" cy="3532475"/>
        </p:xfrm>
        <a:graphic>
          <a:graphicData uri="http://schemas.openxmlformats.org/drawingml/2006/table">
            <a:tbl>
              <a:tblPr/>
              <a:tblGrid>
                <a:gridCol w="3629077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946855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2896601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379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18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40363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193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6F07E4-6B62-2820-9F1A-00C4A8F22BB3}"/>
              </a:ext>
            </a:extLst>
          </p:cNvPr>
          <p:cNvSpPr txBox="1"/>
          <p:nvPr/>
        </p:nvSpPr>
        <p:spPr>
          <a:xfrm>
            <a:off x="1064078" y="1362948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fortnightly</a:t>
            </a:r>
          </a:p>
        </p:txBody>
      </p:sp>
    </p:spTree>
    <p:extLst>
      <p:ext uri="{BB962C8B-B14F-4D97-AF65-F5344CB8AC3E}">
        <p14:creationId xmlns:p14="http://schemas.microsoft.com/office/powerpoint/2010/main" val="39070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0684-6D62-3F18-6631-1ADD73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39"/>
          <a:stretch/>
        </p:blipFill>
        <p:spPr>
          <a:xfrm>
            <a:off x="838200" y="1211636"/>
            <a:ext cx="10662905" cy="3784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C644E-E2E5-3CFD-D6CB-14031FCEE04E}"/>
              </a:ext>
            </a:extLst>
          </p:cNvPr>
          <p:cNvSpPr txBox="1"/>
          <p:nvPr/>
        </p:nvSpPr>
        <p:spPr>
          <a:xfrm>
            <a:off x="1045029" y="5042118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min age offtake and min age of reproduction are both below the range used for RSA (based on </a:t>
            </a:r>
            <a:r>
              <a:rPr lang="en-US" sz="1600" dirty="0" err="1"/>
              <a:t>E.Africa</a:t>
            </a:r>
            <a:r>
              <a:rPr lang="en-US" sz="1600" dirty="0"/>
              <a:t> Pastoral flocks)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min_age_offtake</a:t>
            </a:r>
            <a:r>
              <a:rPr lang="en-US" sz="1600" dirty="0"/>
              <a:t> based on age-breaks used for males in paper.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87622-FB7F-3AA6-3950-3B7034CD316F}"/>
              </a:ext>
            </a:extLst>
          </p:cNvPr>
          <p:cNvSpPr txBox="1"/>
          <p:nvPr/>
        </p:nvSpPr>
        <p:spPr>
          <a:xfrm>
            <a:off x="6169652" y="4935114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Birth rate is relatively low compared to RSA range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NET_offtake_m</a:t>
            </a:r>
            <a:r>
              <a:rPr lang="en-US" sz="1600" dirty="0"/>
              <a:t> is higher than RSA range – because we are grouping m&gt;6m together (not splitting &gt;24m)</a:t>
            </a:r>
          </a:p>
          <a:p>
            <a:r>
              <a:rPr lang="en-US" sz="1600" dirty="0"/>
              <a:t>- Much wider range for youth offtake (because upper limit  includes F&lt;12m range)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4551"/>
            <a:ext cx="5026796" cy="322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4551"/>
            <a:ext cx="5307279" cy="340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25942</TotalTime>
  <Words>5081</Words>
  <Application>Microsoft Macintosh PowerPoint</Application>
  <PresentationFormat>Widescreen</PresentationFormat>
  <Paragraphs>1646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Lesnoff 1999 – Data Transformation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  <vt:lpstr>Lesnoff 1999 – Offtake Rate</vt:lpstr>
      <vt:lpstr>Offtake Rate - Output</vt:lpstr>
      <vt:lpstr>Offtake Rate – Output </vt:lpstr>
      <vt:lpstr>Lesnoff – Parameter Validation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2023-11-16T09:17:40Z</dcterms:modified>
</cp:coreProperties>
</file>