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Raleway"/>
      <p:regular r:id="rId25"/>
      <p:bold r:id="rId26"/>
      <p:italic r:id="rId27"/>
      <p:boldItalic r:id="rId28"/>
    </p:embeddedFont>
    <p:embeddedFont>
      <p:font typeface="Rubik"/>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6" Type="http://schemas.openxmlformats.org/officeDocument/2006/relationships/font" Target="fonts/Raleway-bold.fntdata"/><Relationship Id="rId13" Type="http://schemas.openxmlformats.org/officeDocument/2006/relationships/slide" Target="slides/slide8.xml"/><Relationship Id="rId18" Type="http://schemas.openxmlformats.org/officeDocument/2006/relationships/slide" Target="slides/slide13.xml"/><Relationship Id="rId21" Type="http://schemas.openxmlformats.org/officeDocument/2006/relationships/slide" Target="slides/slide16.xml"/><Relationship Id="rId3" Type="http://schemas.openxmlformats.org/officeDocument/2006/relationships/slideMaster" Target="slideMasters/slideMaster1.xml"/><Relationship Id="rId34" Type="http://schemas.openxmlformats.org/officeDocument/2006/relationships/customXml" Target="../customXml/item2.xml"/><Relationship Id="rId25" Type="http://schemas.openxmlformats.org/officeDocument/2006/relationships/font" Target="fonts/Raleway-regular.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customXml" Target="../customXml/item1.xml"/><Relationship Id="rId20" Type="http://schemas.openxmlformats.org/officeDocument/2006/relationships/slide" Target="slides/slide15.xml"/><Relationship Id="rId2" Type="http://schemas.openxmlformats.org/officeDocument/2006/relationships/presProps" Target="presProps.xml"/><Relationship Id="rId29" Type="http://schemas.openxmlformats.org/officeDocument/2006/relationships/font" Target="fonts/Rubik-regular.fntdata"/><Relationship Id="rId16" Type="http://schemas.openxmlformats.org/officeDocument/2006/relationships/slide" Target="slides/slide11.xml"/><Relationship Id="rId24" Type="http://schemas.openxmlformats.org/officeDocument/2006/relationships/slide" Target="slides/slide19.xml"/><Relationship Id="rId1" Type="http://schemas.openxmlformats.org/officeDocument/2006/relationships/theme" Target="theme/theme2.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font" Target="fonts/Rubik-boldItalic.fntdata"/><Relationship Id="rId23" Type="http://schemas.openxmlformats.org/officeDocument/2006/relationships/slide" Target="slides/slide18.xml"/><Relationship Id="rId28" Type="http://schemas.openxmlformats.org/officeDocument/2006/relationships/font" Target="fonts/Raleway-boldItalic.fntdata"/><Relationship Id="rId5" Type="http://schemas.openxmlformats.org/officeDocument/2006/relationships/notesMaster" Target="notesMasters/notesMaster1.xml"/><Relationship Id="rId15" Type="http://schemas.openxmlformats.org/officeDocument/2006/relationships/slide" Target="slides/slide10.xml"/><Relationship Id="rId31" Type="http://schemas.openxmlformats.org/officeDocument/2006/relationships/font" Target="fonts/Rubik-italic.fntdata"/><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 Type="http://schemas.openxmlformats.org/officeDocument/2006/relationships/slideMaster" Target="slideMasters/slideMaster2.xml"/><Relationship Id="rId9" Type="http://schemas.openxmlformats.org/officeDocument/2006/relationships/slide" Target="slides/slide4.xml"/><Relationship Id="rId27" Type="http://schemas.openxmlformats.org/officeDocument/2006/relationships/font" Target="fonts/Raleway-italic.fntdata"/><Relationship Id="rId30" Type="http://schemas.openxmlformats.org/officeDocument/2006/relationships/font" Target="fonts/Rubik-bold.fntdata"/><Relationship Id="rId14" Type="http://schemas.openxmlformats.org/officeDocument/2006/relationships/slide" Target="slides/slide9.xml"/><Relationship Id="rId35" Type="http://schemas.openxmlformats.org/officeDocument/2006/relationships/customXml" Target="../customXml/item3.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id="78" name="Google Shape;78;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1"/>
          <p:cNvSpPr/>
          <p:nvPr>
            <p:ph idx="2" type="pic"/>
          </p:nvPr>
        </p:nvSpPr>
        <p:spPr>
          <a:xfrm>
            <a:off x="5183188" y="987425"/>
            <a:ext cx="6172200" cy="4873625"/>
          </a:xfrm>
          <a:prstGeom prst="rect">
            <a:avLst/>
          </a:prstGeom>
          <a:noFill/>
          <a:ln>
            <a:noFill/>
          </a:ln>
        </p:spPr>
      </p:sp>
      <p:sp>
        <p:nvSpPr>
          <p:cNvPr id="80" name="Google Shape;80;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1" name="Google Shape;8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4" name="Shape 84"/>
        <p:cNvGrpSpPr/>
        <p:nvPr/>
      </p:nvGrpSpPr>
      <p:grpSpPr>
        <a:xfrm>
          <a:off x="0" y="0"/>
          <a:ext cx="0" cy="0"/>
          <a:chOff x="0" y="0"/>
          <a:chExt cx="0" cy="0"/>
        </a:xfrm>
      </p:grpSpPr>
      <p:sp>
        <p:nvSpPr>
          <p:cNvPr id="85" name="Google Shape;85;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0" name="Shape 90"/>
        <p:cNvGrpSpPr/>
        <p:nvPr/>
      </p:nvGrpSpPr>
      <p:grpSpPr>
        <a:xfrm>
          <a:off x="0" y="0"/>
          <a:ext cx="0" cy="0"/>
          <a:chOff x="0" y="0"/>
          <a:chExt cx="0" cy="0"/>
        </a:xfrm>
      </p:grpSpPr>
      <p:sp>
        <p:nvSpPr>
          <p:cNvPr id="91" name="Google Shape;91;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2" name="Shape 102"/>
        <p:cNvGrpSpPr/>
        <p:nvPr/>
      </p:nvGrpSpPr>
      <p:grpSpPr>
        <a:xfrm>
          <a:off x="0" y="0"/>
          <a:ext cx="0" cy="0"/>
          <a:chOff x="0" y="0"/>
          <a:chExt cx="0" cy="0"/>
        </a:xfrm>
      </p:grpSpPr>
      <p:sp>
        <p:nvSpPr>
          <p:cNvPr id="103" name="Google Shape;10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5" name="Google Shape;10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ontents slide layout">
  <p:cSld name="13_Contents slide layout">
    <p:spTree>
      <p:nvGrpSpPr>
        <p:cNvPr id="27" name="Shape 27"/>
        <p:cNvGrpSpPr/>
        <p:nvPr/>
      </p:nvGrpSpPr>
      <p:grpSpPr>
        <a:xfrm>
          <a:off x="0" y="0"/>
          <a:ext cx="0" cy="0"/>
          <a:chOff x="0" y="0"/>
          <a:chExt cx="0" cy="0"/>
        </a:xfrm>
      </p:grpSpPr>
      <p:grpSp>
        <p:nvGrpSpPr>
          <p:cNvPr id="28" name="Google Shape;28;p5"/>
          <p:cNvGrpSpPr/>
          <p:nvPr/>
        </p:nvGrpSpPr>
        <p:grpSpPr>
          <a:xfrm>
            <a:off x="530427" y="2433315"/>
            <a:ext cx="5373985" cy="2952641"/>
            <a:chOff x="-548507" y="477868"/>
            <a:chExt cx="11570449" cy="6357177"/>
          </a:xfrm>
        </p:grpSpPr>
        <p:sp>
          <p:nvSpPr>
            <p:cNvPr id="29" name="Google Shape;29;p5"/>
            <p:cNvSpPr/>
            <p:nvPr/>
          </p:nvSpPr>
          <p:spPr>
            <a:xfrm>
              <a:off x="-482765" y="6440599"/>
              <a:ext cx="11438966" cy="394446"/>
            </a:xfrm>
            <a:custGeom>
              <a:rect b="b" l="l" r="r" t="t"/>
              <a:pathLst>
                <a:path extrusionOk="0" h="57150" w="16573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5"/>
            <p:cNvSpPr/>
            <p:nvPr/>
          </p:nvSpPr>
          <p:spPr>
            <a:xfrm>
              <a:off x="700575" y="477868"/>
              <a:ext cx="9072285" cy="5916709"/>
            </a:xfrm>
            <a:custGeom>
              <a:rect b="b" l="l" r="r" t="t"/>
              <a:pathLst>
                <a:path extrusionOk="0" h="857250" w="13144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 name="Google Shape;31;p5"/>
            <p:cNvSpPr/>
            <p:nvPr/>
          </p:nvSpPr>
          <p:spPr>
            <a:xfrm>
              <a:off x="1088451" y="839448"/>
              <a:ext cx="8283390" cy="5062073"/>
            </a:xfrm>
            <a:custGeom>
              <a:rect b="b" l="l" r="r" t="t"/>
              <a:pathLst>
                <a:path extrusionOk="0" h="733425" w="1200150">
                  <a:moveTo>
                    <a:pt x="7144" y="7144"/>
                  </a:moveTo>
                  <a:lnTo>
                    <a:pt x="1196816" y="7144"/>
                  </a:lnTo>
                  <a:lnTo>
                    <a:pt x="1196816" y="730091"/>
                  </a:lnTo>
                  <a:lnTo>
                    <a:pt x="7144" y="730091"/>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5"/>
            <p:cNvSpPr/>
            <p:nvPr/>
          </p:nvSpPr>
          <p:spPr>
            <a:xfrm>
              <a:off x="-548507" y="6164484"/>
              <a:ext cx="11570449" cy="460187"/>
            </a:xfrm>
            <a:custGeom>
              <a:rect b="b" l="l" r="r" t="t"/>
              <a:pathLst>
                <a:path extrusionOk="0" h="66675" w="1676400">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5"/>
            <p:cNvSpPr/>
            <p:nvPr/>
          </p:nvSpPr>
          <p:spPr>
            <a:xfrm>
              <a:off x="4438629" y="6215033"/>
              <a:ext cx="1618413" cy="184076"/>
            </a:xfrm>
            <a:custGeom>
              <a:rect b="b" l="l" r="r" t="t"/>
              <a:pathLst>
                <a:path extrusionOk="0" h="184076" w="1618413">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4" name="Google Shape;34;p5"/>
            <p:cNvGrpSpPr/>
            <p:nvPr/>
          </p:nvGrpSpPr>
          <p:grpSpPr>
            <a:xfrm>
              <a:off x="1606" y="6382978"/>
              <a:ext cx="413937" cy="115242"/>
              <a:chOff x="5955" y="6353672"/>
              <a:chExt cx="413937" cy="115242"/>
            </a:xfrm>
          </p:grpSpPr>
          <p:sp>
            <p:nvSpPr>
              <p:cNvPr id="35" name="Google Shape;35;p5"/>
              <p:cNvSpPr/>
              <p:nvPr/>
            </p:nvSpPr>
            <p:spPr>
              <a:xfrm>
                <a:off x="5955" y="6353672"/>
                <a:ext cx="413937" cy="115242"/>
              </a:xfrm>
              <a:prstGeom prst="roundRect">
                <a:avLst>
                  <a:gd fmla="val 28154" name="adj"/>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 name="Google Shape;36;p5"/>
              <p:cNvSpPr/>
              <p:nvPr/>
            </p:nvSpPr>
            <p:spPr>
              <a:xfrm>
                <a:off x="99417" y="6382279"/>
                <a:ext cx="227012" cy="55272"/>
              </a:xfrm>
              <a:prstGeom prst="roundRect">
                <a:avLst>
                  <a:gd fmla="val 28154" name="adj"/>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37" name="Google Shape;37;p5"/>
            <p:cNvGrpSpPr/>
            <p:nvPr/>
          </p:nvGrpSpPr>
          <p:grpSpPr>
            <a:xfrm>
              <a:off x="9855291" y="6381600"/>
              <a:ext cx="885989" cy="115242"/>
              <a:chOff x="5955" y="6353672"/>
              <a:chExt cx="413937" cy="115242"/>
            </a:xfrm>
          </p:grpSpPr>
          <p:sp>
            <p:nvSpPr>
              <p:cNvPr id="38" name="Google Shape;38;p5"/>
              <p:cNvSpPr/>
              <p:nvPr/>
            </p:nvSpPr>
            <p:spPr>
              <a:xfrm>
                <a:off x="5955" y="6353672"/>
                <a:ext cx="413937" cy="115242"/>
              </a:xfrm>
              <a:prstGeom prst="roundRect">
                <a:avLst>
                  <a:gd fmla="val 28154" name="adj"/>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 name="Google Shape;39;p5"/>
              <p:cNvSpPr/>
              <p:nvPr/>
            </p:nvSpPr>
            <p:spPr>
              <a:xfrm>
                <a:off x="84761" y="6382279"/>
                <a:ext cx="256326" cy="55272"/>
              </a:xfrm>
              <a:prstGeom prst="roundRect">
                <a:avLst>
                  <a:gd fmla="val 28154" name="adj"/>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0" name="Google Shape;40;p5"/>
            <p:cNvSpPr/>
            <p:nvPr/>
          </p:nvSpPr>
          <p:spPr>
            <a:xfrm>
              <a:off x="3892805" y="496953"/>
              <a:ext cx="5479036" cy="5431217"/>
            </a:xfrm>
            <a:custGeom>
              <a:rect b="b" l="l" r="r" t="t"/>
              <a:pathLst>
                <a:path extrusionOk="0" h="4035268" w="3976489">
                  <a:moveTo>
                    <a:pt x="2473335" y="0"/>
                  </a:moveTo>
                  <a:lnTo>
                    <a:pt x="3976489" y="10635"/>
                  </a:lnTo>
                  <a:cubicBezTo>
                    <a:pt x="3973762" y="1342950"/>
                    <a:pt x="3971034" y="2702953"/>
                    <a:pt x="3968307" y="4035268"/>
                  </a:cubicBezTo>
                  <a:lnTo>
                    <a:pt x="0" y="4035268"/>
                  </a:lnTo>
                </a:path>
              </a:pathLst>
            </a:custGeom>
            <a:solidFill>
              <a:srgbClr val="999999">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1" name="Google Shape;41;p5"/>
          <p:cNvSpPr/>
          <p:nvPr>
            <p:ph idx="2" type="pic"/>
          </p:nvPr>
        </p:nvSpPr>
        <p:spPr>
          <a:xfrm>
            <a:off x="1252438" y="2588876"/>
            <a:ext cx="3946579" cy="2384739"/>
          </a:xfrm>
          <a:prstGeom prst="rect">
            <a:avLst/>
          </a:prstGeom>
          <a:solidFill>
            <a:srgbClr val="F2F2F2"/>
          </a:solidFill>
          <a:ln>
            <a:noFill/>
          </a:ln>
        </p:spPr>
      </p:sp>
      <p:sp>
        <p:nvSpPr>
          <p:cNvPr id="42" name="Google Shape;42;p5"/>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rgbClr val="262626"/>
              </a:buClr>
              <a:buSzPts val="5400"/>
              <a:buNone/>
              <a:defRPr b="0" sz="5400">
                <a:solidFill>
                  <a:srgbClr val="262626"/>
                </a:solidFill>
                <a:latin typeface="Calibri"/>
                <a:ea typeface="Calibri"/>
                <a:cs typeface="Calibri"/>
                <a:sym typeface="Calibri"/>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3" name="Google Shape;73;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6" name="Shape 96"/>
        <p:cNvGrpSpPr/>
        <p:nvPr/>
      </p:nvGrpSpPr>
      <p:grpSpPr>
        <a:xfrm>
          <a:off x="0" y="0"/>
          <a:ext cx="0" cy="0"/>
          <a:chOff x="0" y="0"/>
          <a:chExt cx="0" cy="0"/>
        </a:xfrm>
      </p:grpSpPr>
      <p:sp>
        <p:nvSpPr>
          <p:cNvPr id="97" name="Google Shape;9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8" name="Google Shape;98;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99" name="Google Shape;9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0" name="Google Shape;10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1" name="Google Shape;10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chemeClr val="lt1"/>
                </a:solidFill>
                <a:latin typeface="Calibri"/>
                <a:ea typeface="Calibri"/>
                <a:cs typeface="Calibri"/>
                <a:sym typeface="Calibri"/>
              </a:defRPr>
            </a:lvl1pPr>
            <a:lvl2pPr indent="0" lvl="1" marL="0" marR="0" rtl="0" algn="r">
              <a:spcBef>
                <a:spcPts val="0"/>
              </a:spcBef>
              <a:buNone/>
              <a:defRPr b="0" sz="1200" u="none">
                <a:solidFill>
                  <a:schemeClr val="lt1"/>
                </a:solidFill>
                <a:latin typeface="Calibri"/>
                <a:ea typeface="Calibri"/>
                <a:cs typeface="Calibri"/>
                <a:sym typeface="Calibri"/>
              </a:defRPr>
            </a:lvl2pPr>
            <a:lvl3pPr indent="0" lvl="2" marL="0" marR="0" rtl="0" algn="r">
              <a:spcBef>
                <a:spcPts val="0"/>
              </a:spcBef>
              <a:buNone/>
              <a:defRPr b="0" sz="1200" u="none">
                <a:solidFill>
                  <a:schemeClr val="lt1"/>
                </a:solidFill>
                <a:latin typeface="Calibri"/>
                <a:ea typeface="Calibri"/>
                <a:cs typeface="Calibri"/>
                <a:sym typeface="Calibri"/>
              </a:defRPr>
            </a:lvl3pPr>
            <a:lvl4pPr indent="0" lvl="3" marL="0" marR="0" rtl="0" algn="r">
              <a:spcBef>
                <a:spcPts val="0"/>
              </a:spcBef>
              <a:buNone/>
              <a:defRPr b="0" sz="1200" u="none">
                <a:solidFill>
                  <a:schemeClr val="lt1"/>
                </a:solidFill>
                <a:latin typeface="Calibri"/>
                <a:ea typeface="Calibri"/>
                <a:cs typeface="Calibri"/>
                <a:sym typeface="Calibri"/>
              </a:defRPr>
            </a:lvl4pPr>
            <a:lvl5pPr indent="0" lvl="4" marL="0" marR="0" rtl="0" algn="r">
              <a:spcBef>
                <a:spcPts val="0"/>
              </a:spcBef>
              <a:buNone/>
              <a:defRPr b="0" sz="1200" u="none">
                <a:solidFill>
                  <a:schemeClr val="lt1"/>
                </a:solidFill>
                <a:latin typeface="Calibri"/>
                <a:ea typeface="Calibri"/>
                <a:cs typeface="Calibri"/>
                <a:sym typeface="Calibri"/>
              </a:defRPr>
            </a:lvl5pPr>
            <a:lvl6pPr indent="0" lvl="5" marL="0" marR="0" rtl="0" algn="r">
              <a:spcBef>
                <a:spcPts val="0"/>
              </a:spcBef>
              <a:buNone/>
              <a:defRPr b="0" sz="1200" u="none">
                <a:solidFill>
                  <a:schemeClr val="lt1"/>
                </a:solidFill>
                <a:latin typeface="Calibri"/>
                <a:ea typeface="Calibri"/>
                <a:cs typeface="Calibri"/>
                <a:sym typeface="Calibri"/>
              </a:defRPr>
            </a:lvl6pPr>
            <a:lvl7pPr indent="0" lvl="6" marL="0" marR="0" rtl="0" algn="r">
              <a:spcBef>
                <a:spcPts val="0"/>
              </a:spcBef>
              <a:buNone/>
              <a:defRPr b="0" sz="1200" u="none">
                <a:solidFill>
                  <a:schemeClr val="lt1"/>
                </a:solidFill>
                <a:latin typeface="Calibri"/>
                <a:ea typeface="Calibri"/>
                <a:cs typeface="Calibri"/>
                <a:sym typeface="Calibri"/>
              </a:defRPr>
            </a:lvl7pPr>
            <a:lvl8pPr indent="0" lvl="7" marL="0" marR="0" rtl="0" algn="r">
              <a:spcBef>
                <a:spcPts val="0"/>
              </a:spcBef>
              <a:buNone/>
              <a:defRPr b="0" sz="1200" u="none">
                <a:solidFill>
                  <a:schemeClr val="lt1"/>
                </a:solidFill>
                <a:latin typeface="Calibri"/>
                <a:ea typeface="Calibri"/>
                <a:cs typeface="Calibri"/>
                <a:sym typeface="Calibri"/>
              </a:defRPr>
            </a:lvl8pPr>
            <a:lvl9pPr indent="0" lvl="8" marL="0" marR="0" rtl="0" algn="r">
              <a:spcBef>
                <a:spcPts val="0"/>
              </a:spcBef>
              <a:buNone/>
              <a:defRPr b="0" sz="12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 Id="rId4" Type="http://schemas.openxmlformats.org/officeDocument/2006/relationships/image" Target="../media/image2.png"/><Relationship Id="rId5" Type="http://schemas.openxmlformats.org/officeDocument/2006/relationships/image" Target="../media/image18.png"/><Relationship Id="rId6"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1.jp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6.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3.jp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5.jp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32.jpg"/><Relationship Id="rId5" Type="http://schemas.openxmlformats.org/officeDocument/2006/relationships/image" Target="../media/image3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8.png"/><Relationship Id="rId5" Type="http://schemas.openxmlformats.org/officeDocument/2006/relationships/image" Target="../media/image1.jpg"/><Relationship Id="rId6" Type="http://schemas.openxmlformats.org/officeDocument/2006/relationships/image" Target="../media/image3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2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hyperlink" Target="https://profitworks.ca/blog/297-why-having-a-website-is-important" TargetMode="External"/><Relationship Id="rId5"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6"/>
          <p:cNvPicPr preferRelativeResize="0"/>
          <p:nvPr/>
        </p:nvPicPr>
        <p:blipFill rotWithShape="1">
          <a:blip r:embed="rId3">
            <a:alphaModFix/>
          </a:blip>
          <a:srcRect b="0" l="0" r="0" t="0"/>
          <a:stretch/>
        </p:blipFill>
        <p:spPr>
          <a:xfrm>
            <a:off x="3470362" y="-274741"/>
            <a:ext cx="6807113" cy="4533889"/>
          </a:xfrm>
          <a:prstGeom prst="rect">
            <a:avLst/>
          </a:prstGeom>
          <a:noFill/>
          <a:ln>
            <a:noFill/>
          </a:ln>
        </p:spPr>
      </p:pic>
      <p:sp>
        <p:nvSpPr>
          <p:cNvPr id="113" name="Google Shape;113;p16"/>
          <p:cNvSpPr/>
          <p:nvPr/>
        </p:nvSpPr>
        <p:spPr>
          <a:xfrm>
            <a:off x="-11730" y="3344614"/>
            <a:ext cx="7013788" cy="2708153"/>
          </a:xfrm>
          <a:prstGeom prst="rect">
            <a:avLst/>
          </a:prstGeom>
          <a:solidFill>
            <a:srgbClr val="93278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4" name="Google Shape;114;p16"/>
          <p:cNvSpPr txBox="1"/>
          <p:nvPr/>
        </p:nvSpPr>
        <p:spPr>
          <a:xfrm>
            <a:off x="295275" y="3293679"/>
            <a:ext cx="6627163" cy="2893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700" u="none" cap="none" strike="noStrike">
                <a:solidFill>
                  <a:schemeClr val="lt1"/>
                </a:solidFill>
                <a:latin typeface="Century"/>
                <a:ea typeface="Century"/>
                <a:cs typeface="Century"/>
                <a:sym typeface="Century"/>
              </a:rPr>
              <a:t>An Introduction to Software development</a:t>
            </a:r>
            <a:endParaRPr/>
          </a:p>
          <a:p>
            <a:pPr indent="0" lvl="0" marL="0" marR="0" rtl="0" algn="l">
              <a:spcBef>
                <a:spcPts val="0"/>
              </a:spcBef>
              <a:spcAft>
                <a:spcPts val="0"/>
              </a:spcAft>
              <a:buNone/>
            </a:pPr>
            <a:r>
              <a:t/>
            </a:r>
            <a:endParaRPr sz="5400">
              <a:solidFill>
                <a:schemeClr val="lt1"/>
              </a:solidFill>
              <a:latin typeface="Century"/>
              <a:ea typeface="Century"/>
              <a:cs typeface="Century"/>
              <a:sym typeface="Century"/>
            </a:endParaRPr>
          </a:p>
          <a:p>
            <a:pPr indent="0" lvl="0" marL="0" marR="0" rtl="0" algn="l">
              <a:spcBef>
                <a:spcPts val="0"/>
              </a:spcBef>
              <a:spcAft>
                <a:spcPts val="0"/>
              </a:spcAft>
              <a:buNone/>
            </a:pPr>
            <a:r>
              <a:t/>
            </a:r>
            <a:endParaRPr sz="5400">
              <a:solidFill>
                <a:schemeClr val="lt1"/>
              </a:solidFill>
              <a:latin typeface="Century"/>
              <a:ea typeface="Century"/>
              <a:cs typeface="Century"/>
              <a:sym typeface="Century"/>
            </a:endParaRPr>
          </a:p>
        </p:txBody>
      </p:sp>
      <p:pic>
        <p:nvPicPr>
          <p:cNvPr id="115" name="Google Shape;115;p16"/>
          <p:cNvPicPr preferRelativeResize="0"/>
          <p:nvPr/>
        </p:nvPicPr>
        <p:blipFill rotWithShape="1">
          <a:blip r:embed="rId4">
            <a:alphaModFix/>
          </a:blip>
          <a:srcRect b="0" l="0" r="0" t="0"/>
          <a:stretch/>
        </p:blipFill>
        <p:spPr>
          <a:xfrm>
            <a:off x="295275" y="121153"/>
            <a:ext cx="816869" cy="977178"/>
          </a:xfrm>
          <a:prstGeom prst="rect">
            <a:avLst/>
          </a:prstGeom>
          <a:noFill/>
          <a:ln>
            <a:noFill/>
          </a:ln>
        </p:spPr>
      </p:pic>
      <p:sp>
        <p:nvSpPr>
          <p:cNvPr id="116" name="Google Shape;116;p16"/>
          <p:cNvSpPr txBox="1"/>
          <p:nvPr/>
        </p:nvSpPr>
        <p:spPr>
          <a:xfrm>
            <a:off x="295275" y="5512148"/>
            <a:ext cx="32381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a:ea typeface="Century"/>
                <a:cs typeface="Century"/>
                <a:sym typeface="Century"/>
              </a:rPr>
              <a:t>Women Techsters Bootcamp</a:t>
            </a:r>
            <a:endParaRPr sz="1800">
              <a:solidFill>
                <a:schemeClr val="lt1"/>
              </a:solidFill>
              <a:latin typeface="Century"/>
              <a:ea typeface="Century"/>
              <a:cs typeface="Century"/>
              <a:sym typeface="Century"/>
            </a:endParaRPr>
          </a:p>
        </p:txBody>
      </p:sp>
      <p:cxnSp>
        <p:nvCxnSpPr>
          <p:cNvPr id="117" name="Google Shape;117;p16"/>
          <p:cNvCxnSpPr/>
          <p:nvPr/>
        </p:nvCxnSpPr>
        <p:spPr>
          <a:xfrm>
            <a:off x="381000" y="5407372"/>
            <a:ext cx="6677025" cy="0"/>
          </a:xfrm>
          <a:prstGeom prst="straightConnector1">
            <a:avLst/>
          </a:prstGeom>
          <a:noFill/>
          <a:ln cap="flat" cmpd="sng" w="9525">
            <a:solidFill>
              <a:schemeClr val="lt1"/>
            </a:solidFill>
            <a:prstDash val="solid"/>
            <a:miter lim="800000"/>
            <a:headEnd len="sm" w="sm" type="none"/>
            <a:tailEnd len="sm" w="sm" type="none"/>
          </a:ln>
        </p:spPr>
      </p:cxnSp>
      <p:sp>
        <p:nvSpPr>
          <p:cNvPr id="118" name="Google Shape;118;p16"/>
          <p:cNvSpPr/>
          <p:nvPr/>
        </p:nvSpPr>
        <p:spPr>
          <a:xfrm>
            <a:off x="10677525" y="-40568"/>
            <a:ext cx="428626" cy="6898568"/>
          </a:xfrm>
          <a:prstGeom prst="rect">
            <a:avLst/>
          </a:prstGeom>
          <a:solidFill>
            <a:srgbClr val="E080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 name="Google Shape;119;p16"/>
          <p:cNvSpPr/>
          <p:nvPr/>
        </p:nvSpPr>
        <p:spPr>
          <a:xfrm>
            <a:off x="11495161" y="-40568"/>
            <a:ext cx="428626" cy="6898568"/>
          </a:xfrm>
          <a:prstGeom prst="rect">
            <a:avLst/>
          </a:prstGeom>
          <a:solidFill>
            <a:srgbClr val="E080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20" name="Google Shape;120;p16"/>
          <p:cNvGrpSpPr/>
          <p:nvPr/>
        </p:nvGrpSpPr>
        <p:grpSpPr>
          <a:xfrm>
            <a:off x="295275" y="6162796"/>
            <a:ext cx="7162800" cy="466887"/>
            <a:chOff x="295275" y="6162796"/>
            <a:chExt cx="7162801" cy="466884"/>
          </a:xfrm>
        </p:grpSpPr>
        <p:sp>
          <p:nvSpPr>
            <p:cNvPr id="121" name="Google Shape;121;p16"/>
            <p:cNvSpPr txBox="1"/>
            <p:nvPr/>
          </p:nvSpPr>
          <p:spPr>
            <a:xfrm>
              <a:off x="3563864" y="6202722"/>
              <a:ext cx="22974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entury"/>
                  <a:ea typeface="Century"/>
                  <a:cs typeface="Century"/>
                  <a:sym typeface="Century"/>
                </a:rPr>
                <a:t>In partnership with</a:t>
              </a:r>
              <a:endParaRPr sz="1800">
                <a:solidFill>
                  <a:srgbClr val="000000"/>
                </a:solidFill>
                <a:latin typeface="Century"/>
                <a:ea typeface="Century"/>
                <a:cs typeface="Century"/>
                <a:sym typeface="Century"/>
              </a:endParaRPr>
            </a:p>
          </p:txBody>
        </p:sp>
        <p:pic>
          <p:nvPicPr>
            <p:cNvPr id="122" name="Google Shape;122;p16"/>
            <p:cNvPicPr preferRelativeResize="0"/>
            <p:nvPr/>
          </p:nvPicPr>
          <p:blipFill rotWithShape="1">
            <a:blip r:embed="rId5">
              <a:alphaModFix/>
            </a:blip>
            <a:srcRect b="29997" l="6964" r="7367" t="29997"/>
            <a:stretch/>
          </p:blipFill>
          <p:spPr>
            <a:xfrm>
              <a:off x="5823189" y="6170835"/>
              <a:ext cx="1634887" cy="458845"/>
            </a:xfrm>
            <a:prstGeom prst="rect">
              <a:avLst/>
            </a:prstGeom>
            <a:noFill/>
            <a:ln>
              <a:noFill/>
            </a:ln>
          </p:spPr>
        </p:pic>
        <p:pic>
          <p:nvPicPr>
            <p:cNvPr id="123" name="Google Shape;123;p16"/>
            <p:cNvPicPr preferRelativeResize="0"/>
            <p:nvPr/>
          </p:nvPicPr>
          <p:blipFill rotWithShape="1">
            <a:blip r:embed="rId6">
              <a:alphaModFix/>
            </a:blip>
            <a:srcRect b="45500" l="0" r="0" t="30934"/>
            <a:stretch/>
          </p:blipFill>
          <p:spPr>
            <a:xfrm>
              <a:off x="295275" y="6162796"/>
              <a:ext cx="1981200" cy="466875"/>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 name="Shape 194"/>
        <p:cNvGrpSpPr/>
        <p:nvPr/>
      </p:nvGrpSpPr>
      <p:grpSpPr>
        <a:xfrm>
          <a:off x="0" y="0"/>
          <a:ext cx="0" cy="0"/>
          <a:chOff x="0" y="0"/>
          <a:chExt cx="0" cy="0"/>
        </a:xfrm>
      </p:grpSpPr>
      <p:pic>
        <p:nvPicPr>
          <p:cNvPr descr="Graphical user interface&#10;&#10;Description automatically generated" id="195" name="Google Shape;195;p25"/>
          <p:cNvPicPr preferRelativeResize="0"/>
          <p:nvPr/>
        </p:nvPicPr>
        <p:blipFill rotWithShape="1">
          <a:blip r:embed="rId3">
            <a:alphaModFix/>
          </a:blip>
          <a:srcRect b="755" l="0" r="0" t="14658"/>
          <a:stretch/>
        </p:blipFill>
        <p:spPr>
          <a:xfrm>
            <a:off x="-1" y="10"/>
            <a:ext cx="12192000" cy="6857990"/>
          </a:xfrm>
          <a:prstGeom prst="rect">
            <a:avLst/>
          </a:prstGeom>
          <a:noFill/>
          <a:ln>
            <a:noFill/>
          </a:ln>
        </p:spPr>
      </p:pic>
      <p:sp>
        <p:nvSpPr>
          <p:cNvPr id="196" name="Google Shape;196;p25"/>
          <p:cNvSpPr/>
          <p:nvPr/>
        </p:nvSpPr>
        <p:spPr>
          <a:xfrm flipH="1">
            <a:off x="0" y="998175"/>
            <a:ext cx="6017172" cy="5859825"/>
          </a:xfrm>
          <a:custGeom>
            <a:rect b="b" l="l" r="r" t="t"/>
            <a:pathLst>
              <a:path extrusionOk="0" h="1298" w="1333">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lt1">
              <a:alpha val="74901"/>
            </a:scheme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alibri"/>
              <a:ea typeface="Calibri"/>
              <a:cs typeface="Calibri"/>
              <a:sym typeface="Calibri"/>
            </a:endParaRPr>
          </a:p>
        </p:txBody>
      </p:sp>
      <p:sp>
        <p:nvSpPr>
          <p:cNvPr id="197" name="Google Shape;197;p25"/>
          <p:cNvSpPr/>
          <p:nvPr/>
        </p:nvSpPr>
        <p:spPr>
          <a:xfrm>
            <a:off x="709448" y="1913950"/>
            <a:ext cx="4204137" cy="1342754"/>
          </a:xfrm>
          <a:prstGeom prst="rect">
            <a:avLst/>
          </a:prstGeom>
          <a:solidFill>
            <a:srgbClr val="93278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3600"/>
              <a:buFont typeface="Calibri"/>
              <a:buNone/>
            </a:pPr>
            <a:r>
              <a:rPr b="1" i="0" lang="en-US" sz="3600" u="none" cap="none" strike="noStrike">
                <a:solidFill>
                  <a:srgbClr val="FFFFFF"/>
                </a:solidFill>
                <a:latin typeface="Calibri"/>
                <a:ea typeface="Calibri"/>
                <a:cs typeface="Calibri"/>
                <a:sym typeface="Calibri"/>
              </a:rPr>
              <a:t>Front-End Engineer</a:t>
            </a:r>
            <a:endParaRPr b="1" i="0" sz="3600" u="none" cap="none" strike="noStrike">
              <a:solidFill>
                <a:srgbClr val="FFFFFF"/>
              </a:solidFill>
              <a:latin typeface="Calibri"/>
              <a:ea typeface="Calibri"/>
              <a:cs typeface="Calibri"/>
              <a:sym typeface="Calibri"/>
            </a:endParaRPr>
          </a:p>
        </p:txBody>
      </p:sp>
      <p:cxnSp>
        <p:nvCxnSpPr>
          <p:cNvPr id="198" name="Google Shape;198;p25"/>
          <p:cNvCxnSpPr/>
          <p:nvPr/>
        </p:nvCxnSpPr>
        <p:spPr>
          <a:xfrm>
            <a:off x="2287051" y="3337139"/>
            <a:ext cx="935420" cy="0"/>
          </a:xfrm>
          <a:prstGeom prst="straightConnector1">
            <a:avLst/>
          </a:prstGeom>
          <a:noFill/>
          <a:ln cap="sq" cmpd="sng" w="25400">
            <a:solidFill>
              <a:srgbClr val="262626"/>
            </a:solidFill>
            <a:prstDash val="solid"/>
            <a:bevel/>
            <a:headEnd len="sm" w="sm" type="none"/>
            <a:tailEnd len="sm" w="sm" type="none"/>
          </a:ln>
        </p:spPr>
      </p:cxnSp>
      <p:sp>
        <p:nvSpPr>
          <p:cNvPr id="199" name="Google Shape;199;p25"/>
          <p:cNvSpPr txBox="1"/>
          <p:nvPr/>
        </p:nvSpPr>
        <p:spPr>
          <a:xfrm>
            <a:off x="525516" y="3428778"/>
            <a:ext cx="5713609" cy="2608634"/>
          </a:xfrm>
          <a:prstGeom prst="rect">
            <a:avLst/>
          </a:prstGeom>
          <a:noFill/>
          <a:ln>
            <a:noFill/>
          </a:ln>
        </p:spPr>
        <p:txBody>
          <a:bodyPr anchorCtr="0" anchor="ctr" bIns="45700" lIns="91425" spcFirstLastPara="1" rIns="91425" wrap="square" tIns="45700">
            <a:noAutofit/>
          </a:bodyPr>
          <a:lstStyle/>
          <a:p>
            <a:pPr indent="-228600" lvl="0" marL="571500" marR="0" rtl="0" algn="l">
              <a:lnSpc>
                <a:spcPct val="9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a developer who comes from a </a:t>
            </a:r>
            <a:r>
              <a:rPr b="1" i="0" lang="en-US" sz="2400" u="none" cap="none" strike="noStrike">
                <a:solidFill>
                  <a:srgbClr val="000000"/>
                </a:solidFill>
                <a:latin typeface="Calibri"/>
                <a:ea typeface="Calibri"/>
                <a:cs typeface="Calibri"/>
                <a:sym typeface="Calibri"/>
              </a:rPr>
              <a:t>computer science, engineering</a:t>
            </a:r>
            <a:r>
              <a:rPr b="0" i="0" lang="en-US" sz="2400" u="none" cap="none" strike="noStrike">
                <a:solidFill>
                  <a:srgbClr val="000000"/>
                </a:solidFill>
                <a:latin typeface="Calibri"/>
                <a:ea typeface="Calibri"/>
                <a:cs typeface="Calibri"/>
                <a:sym typeface="Calibri"/>
              </a:rPr>
              <a:t> background and is using these skills to work with front-end technologies. </a:t>
            </a:r>
            <a:endParaRPr b="0" i="0" sz="2400" u="none" cap="none" strike="noStrike">
              <a:solidFill>
                <a:srgbClr val="000000"/>
              </a:solidFill>
              <a:latin typeface="Calibri"/>
              <a:ea typeface="Calibri"/>
              <a:cs typeface="Calibri"/>
              <a:sym typeface="Calibri"/>
            </a:endParaRPr>
          </a:p>
          <a:p>
            <a:pPr indent="-228600" lvl="0" marL="571500" marR="0" rtl="0" algn="l">
              <a:lnSpc>
                <a:spcPct val="90000"/>
              </a:lnSpc>
              <a:spcBef>
                <a:spcPts val="6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This role typically requires a </a:t>
            </a:r>
            <a:r>
              <a:rPr b="1" i="0" lang="en-US" sz="2400" u="none" cap="none" strike="noStrike">
                <a:solidFill>
                  <a:srgbClr val="000000"/>
                </a:solidFill>
                <a:latin typeface="Calibri"/>
                <a:ea typeface="Calibri"/>
                <a:cs typeface="Calibri"/>
                <a:sym typeface="Calibri"/>
              </a:rPr>
              <a:t>computer science degree and years of software development experience.</a:t>
            </a:r>
            <a:endParaRPr b="1" i="0" sz="2400" u="none" cap="none" strike="noStrike">
              <a:solidFill>
                <a:srgbClr val="000000"/>
              </a:solidFill>
              <a:latin typeface="Calibri"/>
              <a:ea typeface="Calibri"/>
              <a:cs typeface="Calibri"/>
              <a:sym typeface="Calibri"/>
            </a:endParaRPr>
          </a:p>
        </p:txBody>
      </p:sp>
      <p:pic>
        <p:nvPicPr>
          <p:cNvPr id="200" name="Google Shape;200;p25"/>
          <p:cNvPicPr preferRelativeResize="0"/>
          <p:nvPr/>
        </p:nvPicPr>
        <p:blipFill rotWithShape="1">
          <a:blip r:embed="rId4">
            <a:alphaModFix/>
          </a:blip>
          <a:srcRect b="0" l="0" r="0" t="0"/>
          <a:stretch/>
        </p:blipFill>
        <p:spPr>
          <a:xfrm>
            <a:off x="11239500" y="140203"/>
            <a:ext cx="607319" cy="7265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4" name="Shape 204"/>
        <p:cNvGrpSpPr/>
        <p:nvPr/>
      </p:nvGrpSpPr>
      <p:grpSpPr>
        <a:xfrm>
          <a:off x="0" y="0"/>
          <a:ext cx="0" cy="0"/>
          <a:chOff x="0" y="0"/>
          <a:chExt cx="0" cy="0"/>
        </a:xfrm>
      </p:grpSpPr>
      <p:sp>
        <p:nvSpPr>
          <p:cNvPr id="205" name="Google Shape;205;p2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6" name="Google Shape;206;p26"/>
          <p:cNvSpPr/>
          <p:nvPr/>
        </p:nvSpPr>
        <p:spPr>
          <a:xfrm>
            <a:off x="0" y="0"/>
            <a:ext cx="4693698" cy="6858000"/>
          </a:xfrm>
          <a:custGeom>
            <a:rect b="b" l="l" r="r" t="t"/>
            <a:pathLst>
              <a:path extrusionOk="0" h="6858000" w="4693698">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07" name="Google Shape;207;p26"/>
          <p:cNvSpPr/>
          <p:nvPr/>
        </p:nvSpPr>
        <p:spPr>
          <a:xfrm flipH="1">
            <a:off x="0" y="0"/>
            <a:ext cx="4838076" cy="6858000"/>
          </a:xfrm>
          <a:custGeom>
            <a:rect b="b" l="l" r="r" t="t"/>
            <a:pathLst>
              <a:path extrusionOk="0" h="6858000" w="4838076">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rgbClr val="1F3864">
              <a:alpha val="2470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8" name="Google Shape;208;p26"/>
          <p:cNvSpPr/>
          <p:nvPr/>
        </p:nvSpPr>
        <p:spPr>
          <a:xfrm>
            <a:off x="765051" y="662400"/>
            <a:ext cx="3384000" cy="1492132"/>
          </a:xfrm>
          <a:prstGeom prst="rect">
            <a:avLst/>
          </a:prstGeom>
          <a:solidFill>
            <a:srgbClr val="93278F"/>
          </a:solid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FFFFFF"/>
              </a:buClr>
              <a:buSzPts val="4400"/>
              <a:buFont typeface="Calibri"/>
              <a:buNone/>
            </a:pPr>
            <a:r>
              <a:rPr b="1" i="0" lang="en-US" sz="4400" u="none" cap="none" strike="noStrike">
                <a:solidFill>
                  <a:srgbClr val="FFFFFF"/>
                </a:solidFill>
                <a:latin typeface="Calibri"/>
                <a:ea typeface="Calibri"/>
                <a:cs typeface="Calibri"/>
                <a:sym typeface="Calibri"/>
              </a:rPr>
              <a:t>Front-End Designer</a:t>
            </a:r>
            <a:endParaRPr/>
          </a:p>
        </p:txBody>
      </p:sp>
      <p:sp>
        <p:nvSpPr>
          <p:cNvPr id="209" name="Google Shape;209;p26"/>
          <p:cNvSpPr txBox="1"/>
          <p:nvPr/>
        </p:nvSpPr>
        <p:spPr>
          <a:xfrm>
            <a:off x="765051" y="2286000"/>
            <a:ext cx="3384000" cy="45171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FFFFFF"/>
              </a:buClr>
              <a:buSzPts val="2400"/>
              <a:buFont typeface="Arial"/>
              <a:buChar char="•"/>
            </a:pPr>
            <a:r>
              <a:rPr b="0" i="0" lang="en-US" sz="2400" u="none" cap="none" strike="noStrike">
                <a:solidFill>
                  <a:srgbClr val="FFFFFF"/>
                </a:solidFill>
                <a:latin typeface="Calibri"/>
                <a:ea typeface="Calibri"/>
                <a:cs typeface="Calibri"/>
                <a:sym typeface="Calibri"/>
              </a:rPr>
              <a:t>When the word "</a:t>
            </a:r>
            <a:r>
              <a:rPr b="1" i="0" lang="en-US" sz="2400" u="none" cap="none" strike="noStrike">
                <a:solidFill>
                  <a:srgbClr val="FFFFFF"/>
                </a:solidFill>
                <a:latin typeface="Calibri"/>
                <a:ea typeface="Calibri"/>
                <a:cs typeface="Calibri"/>
                <a:sym typeface="Calibri"/>
              </a:rPr>
              <a:t>Designer</a:t>
            </a:r>
            <a:r>
              <a:rPr b="0" i="0" lang="en-US" sz="2400" u="none" cap="none" strike="noStrike">
                <a:solidFill>
                  <a:srgbClr val="FFFFFF"/>
                </a:solidFill>
                <a:latin typeface="Calibri"/>
                <a:ea typeface="Calibri"/>
                <a:cs typeface="Calibri"/>
                <a:sym typeface="Calibri"/>
              </a:rPr>
              <a:t>" is included in the job title:</a:t>
            </a:r>
            <a:endParaRPr b="0" i="0" sz="2400" u="none" cap="none" strike="noStrike">
              <a:solidFill>
                <a:srgbClr val="FFFFFF"/>
              </a:solidFill>
              <a:latin typeface="Calibri"/>
              <a:ea typeface="Calibri"/>
              <a:cs typeface="Calibri"/>
              <a:sym typeface="Calibri"/>
            </a:endParaRPr>
          </a:p>
          <a:p>
            <a:pPr indent="-228600" lvl="0" marL="571500" marR="0" rtl="0" algn="l">
              <a:lnSpc>
                <a:spcPct val="90000"/>
              </a:lnSpc>
              <a:spcBef>
                <a:spcPts val="600"/>
              </a:spcBef>
              <a:spcAft>
                <a:spcPts val="0"/>
              </a:spcAft>
              <a:buClr>
                <a:srgbClr val="FFFFFF"/>
              </a:buClr>
              <a:buSzPts val="2400"/>
              <a:buFont typeface="Arial"/>
              <a:buChar char="•"/>
            </a:pPr>
            <a:r>
              <a:rPr b="0" i="0" lang="en-US" sz="2400" u="none" cap="none" strike="noStrike">
                <a:solidFill>
                  <a:srgbClr val="FFFFFF"/>
                </a:solidFill>
                <a:latin typeface="Calibri"/>
                <a:ea typeface="Calibri"/>
                <a:cs typeface="Calibri"/>
                <a:sym typeface="Calibri"/>
              </a:rPr>
              <a:t>this will denote that the designer will possess front-end skills (i.e., HTML &amp; CSS) </a:t>
            </a:r>
            <a:endParaRPr b="0" i="0" sz="2400" u="none" cap="none" strike="noStrike">
              <a:solidFill>
                <a:srgbClr val="FFFFFF"/>
              </a:solidFill>
              <a:latin typeface="Calibri"/>
              <a:ea typeface="Calibri"/>
              <a:cs typeface="Calibri"/>
              <a:sym typeface="Calibri"/>
            </a:endParaRPr>
          </a:p>
          <a:p>
            <a:pPr indent="-228600" lvl="0" marL="571500" marR="0" rtl="0" algn="l">
              <a:lnSpc>
                <a:spcPct val="90000"/>
              </a:lnSpc>
              <a:spcBef>
                <a:spcPts val="600"/>
              </a:spcBef>
              <a:spcAft>
                <a:spcPts val="0"/>
              </a:spcAft>
              <a:buClr>
                <a:srgbClr val="FFFFFF"/>
              </a:buClr>
              <a:buSzPts val="2400"/>
              <a:buFont typeface="Arial"/>
              <a:buChar char="•"/>
            </a:pPr>
            <a:r>
              <a:rPr b="0" i="0" lang="en-US" sz="2400" u="none" cap="none" strike="noStrike">
                <a:solidFill>
                  <a:srgbClr val="FFFFFF"/>
                </a:solidFill>
                <a:latin typeface="Calibri"/>
                <a:ea typeface="Calibri"/>
                <a:cs typeface="Calibri"/>
                <a:sym typeface="Calibri"/>
              </a:rPr>
              <a:t>but also </a:t>
            </a:r>
            <a:r>
              <a:rPr b="1" i="0" lang="en-US" sz="2400" u="none" cap="none" strike="noStrike">
                <a:solidFill>
                  <a:srgbClr val="FFFFFF"/>
                </a:solidFill>
                <a:latin typeface="Calibri"/>
                <a:ea typeface="Calibri"/>
                <a:cs typeface="Calibri"/>
                <a:sym typeface="Calibri"/>
              </a:rPr>
              <a:t>professional design</a:t>
            </a:r>
            <a:r>
              <a:rPr b="0" i="0" lang="en-US" sz="2400" u="none" cap="none" strike="noStrike">
                <a:solidFill>
                  <a:srgbClr val="FFFFFF"/>
                </a:solidFill>
                <a:latin typeface="Calibri"/>
                <a:ea typeface="Calibri"/>
                <a:cs typeface="Calibri"/>
                <a:sym typeface="Calibri"/>
              </a:rPr>
              <a:t> (Visual Design and Interaction Design) skills.</a:t>
            </a:r>
            <a:endParaRPr b="0" i="0" sz="2400" u="none" cap="none" strike="noStrike">
              <a:solidFill>
                <a:srgbClr val="FFFFFF"/>
              </a:solidFill>
              <a:latin typeface="Calibri"/>
              <a:ea typeface="Calibri"/>
              <a:cs typeface="Calibri"/>
              <a:sym typeface="Calibri"/>
            </a:endParaRPr>
          </a:p>
        </p:txBody>
      </p:sp>
      <p:pic>
        <p:nvPicPr>
          <p:cNvPr descr="Graphical user interface, application&#10;&#10;Description automatically generated" id="210" name="Google Shape;210;p26"/>
          <p:cNvPicPr preferRelativeResize="0"/>
          <p:nvPr/>
        </p:nvPicPr>
        <p:blipFill rotWithShape="1">
          <a:blip r:embed="rId3">
            <a:alphaModFix/>
          </a:blip>
          <a:srcRect b="0" l="0" r="0" t="0"/>
          <a:stretch/>
        </p:blipFill>
        <p:spPr>
          <a:xfrm>
            <a:off x="5411053" y="1609707"/>
            <a:ext cx="6014185" cy="3638585"/>
          </a:xfrm>
          <a:prstGeom prst="rect">
            <a:avLst/>
          </a:prstGeom>
          <a:noFill/>
          <a:ln>
            <a:noFill/>
          </a:ln>
        </p:spPr>
      </p:pic>
      <p:pic>
        <p:nvPicPr>
          <p:cNvPr id="211" name="Google Shape;211;p26"/>
          <p:cNvPicPr preferRelativeResize="0"/>
          <p:nvPr/>
        </p:nvPicPr>
        <p:blipFill rotWithShape="1">
          <a:blip r:embed="rId4">
            <a:alphaModFix/>
          </a:blip>
          <a:srcRect b="0" l="0" r="0" t="0"/>
          <a:stretch/>
        </p:blipFill>
        <p:spPr>
          <a:xfrm>
            <a:off x="11239500" y="140203"/>
            <a:ext cx="607319" cy="72650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5" name="Shape 215"/>
        <p:cNvGrpSpPr/>
        <p:nvPr/>
      </p:nvGrpSpPr>
      <p:grpSpPr>
        <a:xfrm>
          <a:off x="0" y="0"/>
          <a:ext cx="0" cy="0"/>
          <a:chOff x="0" y="0"/>
          <a:chExt cx="0" cy="0"/>
        </a:xfrm>
      </p:grpSpPr>
      <p:sp>
        <p:nvSpPr>
          <p:cNvPr id="216" name="Google Shape;216;p27"/>
          <p:cNvSpPr/>
          <p:nvPr/>
        </p:nvSpPr>
        <p:spPr>
          <a:xfrm>
            <a:off x="-1" y="0"/>
            <a:ext cx="12193061"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217" name="Google Shape;217;p27"/>
          <p:cNvGrpSpPr/>
          <p:nvPr/>
        </p:nvGrpSpPr>
        <p:grpSpPr>
          <a:xfrm>
            <a:off x="-329674" y="-59376"/>
            <a:ext cx="12515851" cy="6923798"/>
            <a:chOff x="-329674" y="-51881"/>
            <a:chExt cx="12515851" cy="6923798"/>
          </a:xfrm>
        </p:grpSpPr>
        <p:sp>
          <p:nvSpPr>
            <p:cNvPr id="218" name="Google Shape;218;p27"/>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7"/>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7"/>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7"/>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7"/>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7"/>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7"/>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7"/>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7"/>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7"/>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lt1">
                  <a:alpha val="34901"/>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7"/>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lt1">
                  <a:alpha val="34901"/>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7"/>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7"/>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7"/>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7"/>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7"/>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7"/>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 name="Google Shape;237;p27"/>
          <p:cNvSpPr/>
          <p:nvPr/>
        </p:nvSpPr>
        <p:spPr>
          <a:xfrm>
            <a:off x="888631" y="4760132"/>
            <a:ext cx="3947420" cy="1777829"/>
          </a:xfrm>
          <a:prstGeom prst="rect">
            <a:avLst/>
          </a:prstGeom>
          <a:solidFill>
            <a:srgbClr val="93278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FFFF"/>
              </a:buClr>
              <a:buSzPts val="4000"/>
              <a:buFont typeface="Calibri"/>
              <a:buNone/>
            </a:pPr>
            <a:r>
              <a:rPr b="1" i="0" lang="en-US" sz="4000" u="none" cap="none" strike="noStrike">
                <a:solidFill>
                  <a:srgbClr val="FFFFFF"/>
                </a:solidFill>
                <a:latin typeface="Calibri"/>
                <a:ea typeface="Calibri"/>
                <a:cs typeface="Calibri"/>
                <a:sym typeface="Calibri"/>
              </a:rPr>
              <a:t>Front-End Accessibility Expert</a:t>
            </a:r>
            <a:endParaRPr/>
          </a:p>
        </p:txBody>
      </p:sp>
      <p:sp>
        <p:nvSpPr>
          <p:cNvPr id="238" name="Google Shape;238;p27"/>
          <p:cNvSpPr/>
          <p:nvPr/>
        </p:nvSpPr>
        <p:spPr>
          <a:xfrm>
            <a:off x="0" y="0"/>
            <a:ext cx="12192000" cy="4537825"/>
          </a:xfrm>
          <a:custGeom>
            <a:rect b="b" l="l" r="r" t="t"/>
            <a:pathLst>
              <a:path extrusionOk="0" h="4537825" w="12192000">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A picture containing text, handcart, seat&#10;&#10;Description automatically generated" id="239" name="Google Shape;239;p27"/>
          <p:cNvPicPr preferRelativeResize="0"/>
          <p:nvPr/>
        </p:nvPicPr>
        <p:blipFill rotWithShape="1">
          <a:blip r:embed="rId3">
            <a:alphaModFix/>
          </a:blip>
          <a:srcRect b="0" l="0" r="0" t="0"/>
          <a:stretch/>
        </p:blipFill>
        <p:spPr>
          <a:xfrm>
            <a:off x="3229465" y="671951"/>
            <a:ext cx="5742064" cy="3359108"/>
          </a:xfrm>
          <a:prstGeom prst="rect">
            <a:avLst/>
          </a:prstGeom>
          <a:noFill/>
          <a:ln>
            <a:noFill/>
          </a:ln>
        </p:spPr>
      </p:pic>
      <p:sp>
        <p:nvSpPr>
          <p:cNvPr id="240" name="Google Shape;240;p27"/>
          <p:cNvSpPr txBox="1"/>
          <p:nvPr/>
        </p:nvSpPr>
        <p:spPr>
          <a:xfrm>
            <a:off x="5398594" y="4599572"/>
            <a:ext cx="6281873" cy="217371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FFFFFF"/>
              </a:buClr>
              <a:buSzPts val="2400"/>
              <a:buFont typeface="Arial"/>
              <a:buChar char="•"/>
            </a:pPr>
            <a:r>
              <a:rPr b="0" i="0" lang="en-US" sz="2400" u="none" cap="none" strike="noStrike">
                <a:solidFill>
                  <a:srgbClr val="FFFFFF"/>
                </a:solidFill>
                <a:latin typeface="Calibri"/>
                <a:ea typeface="Calibri"/>
                <a:cs typeface="Calibri"/>
                <a:sym typeface="Calibri"/>
              </a:rPr>
              <a:t>When the word "</a:t>
            </a:r>
            <a:r>
              <a:rPr b="1" i="0" lang="en-US" sz="2400" u="none" cap="none" strike="noStrike">
                <a:solidFill>
                  <a:srgbClr val="FFFFFF"/>
                </a:solidFill>
                <a:latin typeface="Calibri"/>
                <a:ea typeface="Calibri"/>
                <a:cs typeface="Calibri"/>
                <a:sym typeface="Calibri"/>
              </a:rPr>
              <a:t>Accessibility</a:t>
            </a:r>
            <a:r>
              <a:rPr b="0" i="0" lang="en-US" sz="2400" u="none" cap="none" strike="noStrike">
                <a:solidFill>
                  <a:srgbClr val="FFFFFF"/>
                </a:solidFill>
                <a:latin typeface="Calibri"/>
                <a:ea typeface="Calibri"/>
                <a:cs typeface="Calibri"/>
                <a:sym typeface="Calibri"/>
              </a:rPr>
              <a:t>" is included in</a:t>
            </a:r>
            <a:r>
              <a:rPr lang="en-US" sz="2400">
                <a:solidFill>
                  <a:srgbClr val="FFFFFF"/>
                </a:solidFill>
                <a:latin typeface="Calibri"/>
                <a:ea typeface="Calibri"/>
                <a:cs typeface="Calibri"/>
                <a:sym typeface="Calibri"/>
              </a:rPr>
              <a:t> </a:t>
            </a:r>
            <a:r>
              <a:rPr b="0" i="0" lang="en-US" sz="2400" u="none" cap="none" strike="noStrike">
                <a:solidFill>
                  <a:srgbClr val="FFFFFF"/>
                </a:solidFill>
                <a:latin typeface="Calibri"/>
                <a:ea typeface="Calibri"/>
                <a:cs typeface="Calibri"/>
                <a:sym typeface="Calibri"/>
              </a:rPr>
              <a:t>the </a:t>
            </a:r>
            <a:r>
              <a:rPr lang="en-US" sz="2400">
                <a:solidFill>
                  <a:srgbClr val="FFFFFF"/>
                </a:solidFill>
                <a:latin typeface="Calibri"/>
                <a:ea typeface="Calibri"/>
                <a:cs typeface="Calibri"/>
                <a:sym typeface="Calibri"/>
              </a:rPr>
              <a:t>front</a:t>
            </a:r>
            <a:r>
              <a:rPr lang="en-US" sz="2400">
                <a:solidFill>
                  <a:srgbClr val="FFFFFF"/>
                </a:solidFill>
                <a:latin typeface="Calibri"/>
                <a:ea typeface="Calibri"/>
                <a:cs typeface="Calibri"/>
                <a:sym typeface="Calibri"/>
              </a:rPr>
              <a:t>-end </a:t>
            </a:r>
            <a:r>
              <a:rPr b="0" i="0" lang="en-US" sz="2400" u="none" cap="none" strike="noStrike">
                <a:solidFill>
                  <a:srgbClr val="FFFFFF"/>
                </a:solidFill>
                <a:latin typeface="Calibri"/>
                <a:ea typeface="Calibri"/>
                <a:cs typeface="Calibri"/>
                <a:sym typeface="Calibri"/>
              </a:rPr>
              <a:t> job title</a:t>
            </a:r>
            <a:r>
              <a:rPr b="0" i="0" lang="en-US" sz="2400" u="none" cap="none" strike="noStrike">
                <a:solidFill>
                  <a:srgbClr val="FFFFFF"/>
                </a:solidFill>
                <a:latin typeface="Calibri"/>
                <a:ea typeface="Calibri"/>
                <a:cs typeface="Calibri"/>
                <a:sym typeface="Calibri"/>
              </a:rPr>
              <a:t>:</a:t>
            </a:r>
            <a:endParaRPr b="0" i="0" sz="2400" u="none" cap="none" strike="noStrike">
              <a:solidFill>
                <a:srgbClr val="FFFFFF"/>
              </a:solidFill>
              <a:latin typeface="Calibri"/>
              <a:ea typeface="Calibri"/>
              <a:cs typeface="Calibri"/>
              <a:sym typeface="Calibri"/>
            </a:endParaRPr>
          </a:p>
          <a:p>
            <a:pPr indent="-228600" lvl="0" marL="571500" marR="0" rtl="0" algn="l">
              <a:lnSpc>
                <a:spcPct val="90000"/>
              </a:lnSpc>
              <a:spcBef>
                <a:spcPts val="600"/>
              </a:spcBef>
              <a:spcAft>
                <a:spcPts val="0"/>
              </a:spcAft>
              <a:buClr>
                <a:srgbClr val="FFFFFF"/>
              </a:buClr>
              <a:buSzPts val="2400"/>
              <a:buFont typeface="Arial"/>
              <a:buChar char="•"/>
            </a:pPr>
            <a:r>
              <a:rPr b="0" i="0" lang="en-US" sz="2400" u="none" cap="none" strike="noStrike">
                <a:solidFill>
                  <a:srgbClr val="FFFFFF"/>
                </a:solidFill>
                <a:latin typeface="Calibri"/>
                <a:ea typeface="Calibri"/>
                <a:cs typeface="Calibri"/>
                <a:sym typeface="Calibri"/>
              </a:rPr>
              <a:t>this will denote that the developer has extensive experience</a:t>
            </a:r>
            <a:r>
              <a:rPr b="0" i="0" lang="en-US" sz="2400" u="none" cap="none" strike="noStrike">
                <a:solidFill>
                  <a:srgbClr val="FFFFFF"/>
                </a:solidFill>
                <a:latin typeface="Calibri"/>
                <a:ea typeface="Calibri"/>
                <a:cs typeface="Calibri"/>
                <a:sym typeface="Calibri"/>
              </a:rPr>
              <a:t> </a:t>
            </a:r>
            <a:r>
              <a:rPr b="0" i="0" lang="en-US" sz="2400" u="none" cap="none" strike="noStrike">
                <a:solidFill>
                  <a:srgbClr val="FFFFFF"/>
                </a:solidFill>
                <a:latin typeface="Calibri"/>
                <a:ea typeface="Calibri"/>
                <a:cs typeface="Calibri"/>
                <a:sym typeface="Calibri"/>
              </a:rPr>
              <a:t>crafting front-end technologies that support </a:t>
            </a:r>
            <a:r>
              <a:rPr b="1" i="0" lang="en-US" sz="2400" u="none" cap="none" strike="noStrike">
                <a:solidFill>
                  <a:srgbClr val="FFFFFF"/>
                </a:solidFill>
                <a:latin typeface="Calibri"/>
                <a:ea typeface="Calibri"/>
                <a:cs typeface="Calibri"/>
                <a:sym typeface="Calibri"/>
              </a:rPr>
              <a:t>accessibility requirements and standards.</a:t>
            </a:r>
            <a:endParaRPr b="1" i="0" sz="2400" u="none" cap="none" strike="noStrike">
              <a:solidFill>
                <a:srgbClr val="FFFFFF"/>
              </a:solidFill>
              <a:latin typeface="Calibri"/>
              <a:ea typeface="Calibri"/>
              <a:cs typeface="Calibri"/>
              <a:sym typeface="Calibri"/>
            </a:endParaRPr>
          </a:p>
        </p:txBody>
      </p:sp>
      <p:pic>
        <p:nvPicPr>
          <p:cNvPr id="241" name="Google Shape;241;p27"/>
          <p:cNvPicPr preferRelativeResize="0"/>
          <p:nvPr/>
        </p:nvPicPr>
        <p:blipFill rotWithShape="1">
          <a:blip r:embed="rId4">
            <a:alphaModFix/>
          </a:blip>
          <a:srcRect b="0" l="0" r="0" t="0"/>
          <a:stretch/>
        </p:blipFill>
        <p:spPr>
          <a:xfrm>
            <a:off x="11239500" y="140203"/>
            <a:ext cx="607319" cy="72650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8"/>
          <p:cNvSpPr txBox="1"/>
          <p:nvPr>
            <p:ph idx="1" type="body"/>
          </p:nvPr>
        </p:nvSpPr>
        <p:spPr>
          <a:xfrm>
            <a:off x="114808" y="752297"/>
            <a:ext cx="11573197" cy="724247"/>
          </a:xfrm>
          <a:prstGeom prst="rect">
            <a:avLst/>
          </a:prstGeom>
          <a:noFill/>
          <a:ln>
            <a:noFill/>
          </a:ln>
        </p:spPr>
        <p:txBody>
          <a:bodyPr anchorCtr="0" anchor="ctr" bIns="45700" lIns="91425" spcFirstLastPara="1" rIns="91425" wrap="square" tIns="45700">
            <a:normAutofit fontScale="77500" lnSpcReduction="20000"/>
          </a:bodyPr>
          <a:lstStyle/>
          <a:p>
            <a:pPr indent="0" lvl="0" marL="0" rtl="0" algn="ctr">
              <a:lnSpc>
                <a:spcPct val="90000"/>
              </a:lnSpc>
              <a:spcBef>
                <a:spcPts val="0"/>
              </a:spcBef>
              <a:spcAft>
                <a:spcPts val="0"/>
              </a:spcAft>
              <a:buClr>
                <a:srgbClr val="262626"/>
              </a:buClr>
              <a:buSzPct val="100000"/>
              <a:buNone/>
            </a:pPr>
            <a:r>
              <a:rPr lang="en-US"/>
              <a:t>Core competencies/skills of a frontend developer</a:t>
            </a:r>
            <a:endParaRPr/>
          </a:p>
        </p:txBody>
      </p:sp>
      <p:sp>
        <p:nvSpPr>
          <p:cNvPr id="247" name="Google Shape;247;p28"/>
          <p:cNvSpPr/>
          <p:nvPr/>
        </p:nvSpPr>
        <p:spPr>
          <a:xfrm rot="1639528">
            <a:off x="6299340" y="1889524"/>
            <a:ext cx="632898" cy="632898"/>
          </a:xfrm>
          <a:prstGeom prst="wedgeEllipseCallout">
            <a:avLst>
              <a:gd fmla="val -37346" name="adj1"/>
              <a:gd fmla="val 137921" name="adj2"/>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248" name="Google Shape;248;p28"/>
          <p:cNvSpPr/>
          <p:nvPr/>
        </p:nvSpPr>
        <p:spPr>
          <a:xfrm rot="1639528">
            <a:off x="6299340" y="2993078"/>
            <a:ext cx="632898" cy="632898"/>
          </a:xfrm>
          <a:prstGeom prst="wedgeEllipseCallout">
            <a:avLst>
              <a:gd fmla="val -74202" name="adj1"/>
              <a:gd fmla="val 72985"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249" name="Google Shape;249;p28"/>
          <p:cNvSpPr/>
          <p:nvPr/>
        </p:nvSpPr>
        <p:spPr>
          <a:xfrm rot="1639528">
            <a:off x="6299342" y="5200184"/>
            <a:ext cx="632898" cy="632898"/>
          </a:xfrm>
          <a:prstGeom prst="wedgeEllipseCallout">
            <a:avLst>
              <a:gd fmla="val -139112" name="adj1"/>
              <a:gd fmla="val -65427" name="adj2"/>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250" name="Google Shape;250;p28"/>
          <p:cNvSpPr/>
          <p:nvPr/>
        </p:nvSpPr>
        <p:spPr>
          <a:xfrm>
            <a:off x="6460377" y="5334894"/>
            <a:ext cx="310825" cy="298154"/>
          </a:xfrm>
          <a:custGeom>
            <a:rect b="b" l="l" r="r" t="t"/>
            <a:pathLst>
              <a:path extrusionOk="0" h="3687783" w="3844509">
                <a:moveTo>
                  <a:pt x="3058976" y="1638112"/>
                </a:moveTo>
                <a:lnTo>
                  <a:pt x="3589152" y="1638112"/>
                </a:lnTo>
                <a:cubicBezTo>
                  <a:pt x="3638858" y="1638112"/>
                  <a:pt x="3679152" y="1678406"/>
                  <a:pt x="3679152" y="1728112"/>
                </a:cubicBezTo>
                <a:cubicBezTo>
                  <a:pt x="3679152" y="1777818"/>
                  <a:pt x="3638858" y="1818112"/>
                  <a:pt x="3589152" y="1818112"/>
                </a:cubicBezTo>
                <a:lnTo>
                  <a:pt x="3200291" y="1818112"/>
                </a:lnTo>
                <a:cubicBezTo>
                  <a:pt x="3163154" y="1755131"/>
                  <a:pt x="3116528" y="1693960"/>
                  <a:pt x="3058976" y="1638112"/>
                </a:cubicBezTo>
                <a:close/>
                <a:moveTo>
                  <a:pt x="181085" y="1638112"/>
                </a:moveTo>
                <a:lnTo>
                  <a:pt x="721085" y="1638112"/>
                </a:lnTo>
                <a:cubicBezTo>
                  <a:pt x="770791" y="1638112"/>
                  <a:pt x="811085" y="1678406"/>
                  <a:pt x="811085" y="1728112"/>
                </a:cubicBezTo>
                <a:cubicBezTo>
                  <a:pt x="811085" y="1777818"/>
                  <a:pt x="770791" y="1818112"/>
                  <a:pt x="721085" y="1818112"/>
                </a:cubicBezTo>
                <a:lnTo>
                  <a:pt x="181085" y="1818112"/>
                </a:lnTo>
                <a:cubicBezTo>
                  <a:pt x="131379" y="1818112"/>
                  <a:pt x="91085" y="1777818"/>
                  <a:pt x="91085" y="1728112"/>
                </a:cubicBezTo>
                <a:cubicBezTo>
                  <a:pt x="91085" y="1678406"/>
                  <a:pt x="131379" y="1638112"/>
                  <a:pt x="181085" y="1638112"/>
                </a:cubicBezTo>
                <a:close/>
                <a:moveTo>
                  <a:pt x="2407996" y="1616759"/>
                </a:moveTo>
                <a:cubicBezTo>
                  <a:pt x="2441617" y="1617523"/>
                  <a:pt x="2476314" y="1619623"/>
                  <a:pt x="2512102" y="1623184"/>
                </a:cubicBezTo>
                <a:cubicBezTo>
                  <a:pt x="3111162" y="1718458"/>
                  <a:pt x="3282084" y="2201243"/>
                  <a:pt x="3279835" y="2465949"/>
                </a:cubicBezTo>
                <a:cubicBezTo>
                  <a:pt x="3835370" y="2585485"/>
                  <a:pt x="3867810" y="2977600"/>
                  <a:pt x="3836089" y="3163655"/>
                </a:cubicBezTo>
                <a:cubicBezTo>
                  <a:pt x="3757475" y="3560722"/>
                  <a:pt x="3236143" y="3678707"/>
                  <a:pt x="3054091" y="3680976"/>
                </a:cubicBezTo>
                <a:lnTo>
                  <a:pt x="749472" y="3687783"/>
                </a:lnTo>
                <a:cubicBezTo>
                  <a:pt x="462601" y="3670766"/>
                  <a:pt x="258482" y="3561857"/>
                  <a:pt x="95738" y="3371263"/>
                </a:cubicBezTo>
                <a:cubicBezTo>
                  <a:pt x="-51834" y="3177268"/>
                  <a:pt x="-3707" y="2901945"/>
                  <a:pt x="73013" y="2762709"/>
                </a:cubicBezTo>
                <a:cubicBezTo>
                  <a:pt x="131588" y="2662400"/>
                  <a:pt x="402999" y="2443202"/>
                  <a:pt x="748609" y="2500468"/>
                </a:cubicBezTo>
                <a:cubicBezTo>
                  <a:pt x="711949" y="2305751"/>
                  <a:pt x="809508" y="2118554"/>
                  <a:pt x="973702" y="2040037"/>
                </a:cubicBezTo>
                <a:cubicBezTo>
                  <a:pt x="1175350" y="1931150"/>
                  <a:pt x="1416864" y="1980501"/>
                  <a:pt x="1568863" y="2058070"/>
                </a:cubicBezTo>
                <a:cubicBezTo>
                  <a:pt x="1641270" y="1894278"/>
                  <a:pt x="1903671" y="1605293"/>
                  <a:pt x="2407996" y="1616759"/>
                </a:cubicBezTo>
                <a:close/>
                <a:moveTo>
                  <a:pt x="1879032" y="828012"/>
                </a:moveTo>
                <a:cubicBezTo>
                  <a:pt x="2272018" y="828012"/>
                  <a:pt x="2606182" y="1079860"/>
                  <a:pt x="2727993" y="1431289"/>
                </a:cubicBezTo>
                <a:cubicBezTo>
                  <a:pt x="2662026" y="1407016"/>
                  <a:pt x="2589492" y="1387959"/>
                  <a:pt x="2509890" y="1375299"/>
                </a:cubicBezTo>
                <a:cubicBezTo>
                  <a:pt x="2471614" y="1371490"/>
                  <a:pt x="2434505" y="1369244"/>
                  <a:pt x="2398546" y="1368427"/>
                </a:cubicBezTo>
                <a:cubicBezTo>
                  <a:pt x="1859157" y="1356164"/>
                  <a:pt x="1578511" y="1665241"/>
                  <a:pt x="1501070" y="1840421"/>
                </a:cubicBezTo>
                <a:cubicBezTo>
                  <a:pt x="1366956" y="1771979"/>
                  <a:pt x="1167682" y="1724078"/>
                  <a:pt x="981368" y="1776353"/>
                </a:cubicBezTo>
                <a:cubicBezTo>
                  <a:pt x="979360" y="1760421"/>
                  <a:pt x="978932" y="1744316"/>
                  <a:pt x="978932" y="1728112"/>
                </a:cubicBezTo>
                <a:cubicBezTo>
                  <a:pt x="978932" y="1231000"/>
                  <a:pt x="1381920" y="828012"/>
                  <a:pt x="1879032" y="828012"/>
                </a:cubicBezTo>
                <a:close/>
                <a:moveTo>
                  <a:pt x="3036221" y="480881"/>
                </a:moveTo>
                <a:cubicBezTo>
                  <a:pt x="3059254" y="480881"/>
                  <a:pt x="3082287" y="489668"/>
                  <a:pt x="3099861" y="507242"/>
                </a:cubicBezTo>
                <a:cubicBezTo>
                  <a:pt x="3135008" y="542389"/>
                  <a:pt x="3135008" y="599374"/>
                  <a:pt x="3099861" y="634521"/>
                </a:cubicBezTo>
                <a:lnTo>
                  <a:pt x="2718023" y="1016359"/>
                </a:lnTo>
                <a:cubicBezTo>
                  <a:pt x="2682876" y="1051506"/>
                  <a:pt x="2625891" y="1051506"/>
                  <a:pt x="2590744" y="1016359"/>
                </a:cubicBezTo>
                <a:cubicBezTo>
                  <a:pt x="2555597" y="981211"/>
                  <a:pt x="2555597" y="924227"/>
                  <a:pt x="2590744" y="889079"/>
                </a:cubicBezTo>
                <a:lnTo>
                  <a:pt x="2972582" y="507242"/>
                </a:lnTo>
                <a:cubicBezTo>
                  <a:pt x="2990155" y="489668"/>
                  <a:pt x="3013188" y="480881"/>
                  <a:pt x="3036221" y="480881"/>
                </a:cubicBezTo>
                <a:close/>
                <a:moveTo>
                  <a:pt x="710166" y="439080"/>
                </a:moveTo>
                <a:cubicBezTo>
                  <a:pt x="733199" y="439080"/>
                  <a:pt x="756232" y="447867"/>
                  <a:pt x="773806" y="465441"/>
                </a:cubicBezTo>
                <a:lnTo>
                  <a:pt x="1155643" y="847278"/>
                </a:lnTo>
                <a:cubicBezTo>
                  <a:pt x="1190791" y="882426"/>
                  <a:pt x="1190791" y="939410"/>
                  <a:pt x="1155643" y="974558"/>
                </a:cubicBezTo>
                <a:cubicBezTo>
                  <a:pt x="1120496" y="1009705"/>
                  <a:pt x="1063512" y="1009705"/>
                  <a:pt x="1028364" y="974558"/>
                </a:cubicBezTo>
                <a:lnTo>
                  <a:pt x="646526" y="592720"/>
                </a:lnTo>
                <a:cubicBezTo>
                  <a:pt x="611379" y="557573"/>
                  <a:pt x="611379" y="500588"/>
                  <a:pt x="646526" y="465441"/>
                </a:cubicBezTo>
                <a:cubicBezTo>
                  <a:pt x="664100" y="447867"/>
                  <a:pt x="687133" y="439080"/>
                  <a:pt x="710166" y="439080"/>
                </a:cubicBezTo>
                <a:close/>
                <a:moveTo>
                  <a:pt x="1879032" y="0"/>
                </a:moveTo>
                <a:cubicBezTo>
                  <a:pt x="1928738" y="0"/>
                  <a:pt x="1969032" y="40294"/>
                  <a:pt x="1969032" y="90000"/>
                </a:cubicBezTo>
                <a:lnTo>
                  <a:pt x="1969032" y="630000"/>
                </a:lnTo>
                <a:cubicBezTo>
                  <a:pt x="1969032" y="679706"/>
                  <a:pt x="1928738" y="720000"/>
                  <a:pt x="1879032" y="720000"/>
                </a:cubicBezTo>
                <a:cubicBezTo>
                  <a:pt x="1829326" y="720000"/>
                  <a:pt x="1789032" y="679706"/>
                  <a:pt x="1789032" y="630000"/>
                </a:cubicBezTo>
                <a:lnTo>
                  <a:pt x="1789032" y="90000"/>
                </a:lnTo>
                <a:cubicBezTo>
                  <a:pt x="1789032" y="40294"/>
                  <a:pt x="1829326" y="0"/>
                  <a:pt x="187903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Calibri"/>
              <a:ea typeface="Calibri"/>
              <a:cs typeface="Calibri"/>
              <a:sym typeface="Calibri"/>
            </a:endParaRPr>
          </a:p>
        </p:txBody>
      </p:sp>
      <p:sp>
        <p:nvSpPr>
          <p:cNvPr id="251" name="Google Shape;251;p28"/>
          <p:cNvSpPr/>
          <p:nvPr/>
        </p:nvSpPr>
        <p:spPr>
          <a:xfrm flipH="1">
            <a:off x="6467131" y="2066888"/>
            <a:ext cx="310825" cy="229271"/>
          </a:xfrm>
          <a:custGeom>
            <a:rect b="b" l="l" r="r" t="t"/>
            <a:pathLst>
              <a:path extrusionOk="0" h="3035027" w="4114619">
                <a:moveTo>
                  <a:pt x="1706623" y="964003"/>
                </a:moveTo>
                <a:cubicBezTo>
                  <a:pt x="1673002" y="964767"/>
                  <a:pt x="1638305" y="966867"/>
                  <a:pt x="1602517" y="970428"/>
                </a:cubicBezTo>
                <a:cubicBezTo>
                  <a:pt x="1003457" y="1065702"/>
                  <a:pt x="832535" y="1548487"/>
                  <a:pt x="834784" y="1813193"/>
                </a:cubicBezTo>
                <a:cubicBezTo>
                  <a:pt x="279249" y="1932729"/>
                  <a:pt x="246809" y="2324844"/>
                  <a:pt x="278530" y="2510899"/>
                </a:cubicBezTo>
                <a:cubicBezTo>
                  <a:pt x="357144" y="2907966"/>
                  <a:pt x="878476" y="3025951"/>
                  <a:pt x="1060528" y="3028220"/>
                </a:cubicBezTo>
                <a:lnTo>
                  <a:pt x="3365147" y="3035027"/>
                </a:lnTo>
                <a:cubicBezTo>
                  <a:pt x="3652018" y="3018010"/>
                  <a:pt x="3856137" y="2909101"/>
                  <a:pt x="4018881" y="2718507"/>
                </a:cubicBezTo>
                <a:cubicBezTo>
                  <a:pt x="4166453" y="2524512"/>
                  <a:pt x="4118326" y="2249189"/>
                  <a:pt x="4041606" y="2109953"/>
                </a:cubicBezTo>
                <a:cubicBezTo>
                  <a:pt x="3983031" y="2009644"/>
                  <a:pt x="3711620" y="1790446"/>
                  <a:pt x="3366010" y="1847712"/>
                </a:cubicBezTo>
                <a:cubicBezTo>
                  <a:pt x="3402670" y="1652995"/>
                  <a:pt x="3305111" y="1465798"/>
                  <a:pt x="3140917" y="1387281"/>
                </a:cubicBezTo>
                <a:cubicBezTo>
                  <a:pt x="2939269" y="1278394"/>
                  <a:pt x="2697755" y="1327745"/>
                  <a:pt x="2545756" y="1405314"/>
                </a:cubicBezTo>
                <a:cubicBezTo>
                  <a:pt x="2473349" y="1241523"/>
                  <a:pt x="2210948" y="952538"/>
                  <a:pt x="1706623" y="964003"/>
                </a:cubicBezTo>
                <a:close/>
                <a:moveTo>
                  <a:pt x="1291489" y="298"/>
                </a:moveTo>
                <a:cubicBezTo>
                  <a:pt x="1261262" y="985"/>
                  <a:pt x="1230068" y="2873"/>
                  <a:pt x="1197893" y="6075"/>
                </a:cubicBezTo>
                <a:cubicBezTo>
                  <a:pt x="659312" y="91730"/>
                  <a:pt x="505645" y="525775"/>
                  <a:pt x="507667" y="763758"/>
                </a:cubicBezTo>
                <a:cubicBezTo>
                  <a:pt x="8217" y="871226"/>
                  <a:pt x="-20949" y="1223755"/>
                  <a:pt x="7570" y="1391026"/>
                </a:cubicBezTo>
                <a:cubicBezTo>
                  <a:pt x="50640" y="1608564"/>
                  <a:pt x="241514" y="1732929"/>
                  <a:pt x="421358" y="1796630"/>
                </a:cubicBezTo>
                <a:cubicBezTo>
                  <a:pt x="490655" y="1763053"/>
                  <a:pt x="572067" y="1735693"/>
                  <a:pt x="666846" y="1715300"/>
                </a:cubicBezTo>
                <a:cubicBezTo>
                  <a:pt x="664284" y="1413784"/>
                  <a:pt x="858974" y="863866"/>
                  <a:pt x="1541336" y="755343"/>
                </a:cubicBezTo>
                <a:cubicBezTo>
                  <a:pt x="2193557" y="690442"/>
                  <a:pt x="2527763" y="1051697"/>
                  <a:pt x="2615736" y="1250702"/>
                </a:cubicBezTo>
                <a:cubicBezTo>
                  <a:pt x="2788871" y="1162348"/>
                  <a:pt x="3063969" y="1106134"/>
                  <a:pt x="3293657" y="1230163"/>
                </a:cubicBezTo>
                <a:cubicBezTo>
                  <a:pt x="3356880" y="1260396"/>
                  <a:pt x="3411430" y="1304775"/>
                  <a:pt x="3453316" y="1359656"/>
                </a:cubicBezTo>
                <a:cubicBezTo>
                  <a:pt x="3466700" y="1233986"/>
                  <a:pt x="3433709" y="1108535"/>
                  <a:pt x="3390743" y="1030558"/>
                </a:cubicBezTo>
                <a:cubicBezTo>
                  <a:pt x="3338082" y="940376"/>
                  <a:pt x="3094071" y="743307"/>
                  <a:pt x="2783352" y="794792"/>
                </a:cubicBezTo>
                <a:cubicBezTo>
                  <a:pt x="2816311" y="619733"/>
                  <a:pt x="2728601" y="451435"/>
                  <a:pt x="2580984" y="380845"/>
                </a:cubicBezTo>
                <a:cubicBezTo>
                  <a:pt x="2399693" y="282950"/>
                  <a:pt x="2182561" y="327319"/>
                  <a:pt x="2045907" y="397057"/>
                </a:cubicBezTo>
                <a:cubicBezTo>
                  <a:pt x="1980811" y="249801"/>
                  <a:pt x="1744899" y="-10010"/>
                  <a:pt x="1291489" y="29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Calibri"/>
              <a:ea typeface="Calibri"/>
              <a:cs typeface="Calibri"/>
              <a:sym typeface="Calibri"/>
            </a:endParaRPr>
          </a:p>
        </p:txBody>
      </p:sp>
      <p:sp>
        <p:nvSpPr>
          <p:cNvPr id="252" name="Google Shape;252;p28"/>
          <p:cNvSpPr/>
          <p:nvPr/>
        </p:nvSpPr>
        <p:spPr>
          <a:xfrm>
            <a:off x="6515547" y="3154114"/>
            <a:ext cx="251055" cy="310825"/>
          </a:xfrm>
          <a:custGeom>
            <a:rect b="b" l="l" r="r" t="t"/>
            <a:pathLst>
              <a:path extrusionOk="0" h="3933269" w="3176916">
                <a:moveTo>
                  <a:pt x="1597126" y="1340437"/>
                </a:moveTo>
                <a:cubicBezTo>
                  <a:pt x="1516725" y="1340222"/>
                  <a:pt x="1389074" y="1393456"/>
                  <a:pt x="1340877" y="1496151"/>
                </a:cubicBezTo>
                <a:cubicBezTo>
                  <a:pt x="1343250" y="1522078"/>
                  <a:pt x="1343241" y="1512286"/>
                  <a:pt x="1347995" y="1554882"/>
                </a:cubicBezTo>
                <a:cubicBezTo>
                  <a:pt x="1416100" y="1454837"/>
                  <a:pt x="1524178" y="1437570"/>
                  <a:pt x="1593513" y="1429698"/>
                </a:cubicBezTo>
                <a:cubicBezTo>
                  <a:pt x="1662848" y="1421826"/>
                  <a:pt x="1796931" y="1484376"/>
                  <a:pt x="1831845" y="1544793"/>
                </a:cubicBezTo>
                <a:cubicBezTo>
                  <a:pt x="1835344" y="1495673"/>
                  <a:pt x="1834080" y="1513228"/>
                  <a:pt x="1837578" y="1468870"/>
                </a:cubicBezTo>
                <a:cubicBezTo>
                  <a:pt x="1774303" y="1383001"/>
                  <a:pt x="1677527" y="1340652"/>
                  <a:pt x="1597126" y="1340437"/>
                </a:cubicBezTo>
                <a:close/>
                <a:moveTo>
                  <a:pt x="2160240" y="1304708"/>
                </a:moveTo>
                <a:lnTo>
                  <a:pt x="3176916" y="1304708"/>
                </a:lnTo>
                <a:lnTo>
                  <a:pt x="3176916" y="1520732"/>
                </a:lnTo>
                <a:lnTo>
                  <a:pt x="2160240" y="1520732"/>
                </a:lnTo>
                <a:close/>
                <a:moveTo>
                  <a:pt x="0" y="1304708"/>
                </a:moveTo>
                <a:lnTo>
                  <a:pt x="1016676" y="1304708"/>
                </a:lnTo>
                <a:lnTo>
                  <a:pt x="1016676" y="1520732"/>
                </a:lnTo>
                <a:lnTo>
                  <a:pt x="0" y="1520732"/>
                </a:lnTo>
                <a:close/>
                <a:moveTo>
                  <a:pt x="1586368" y="1190405"/>
                </a:moveTo>
                <a:cubicBezTo>
                  <a:pt x="1742191" y="1188817"/>
                  <a:pt x="1896109" y="1256762"/>
                  <a:pt x="1914771" y="1391382"/>
                </a:cubicBezTo>
                <a:lnTo>
                  <a:pt x="2359597" y="3933269"/>
                </a:lnTo>
                <a:lnTo>
                  <a:pt x="847429" y="3933269"/>
                </a:lnTo>
                <a:lnTo>
                  <a:pt x="1246535" y="1406622"/>
                </a:lnTo>
                <a:cubicBezTo>
                  <a:pt x="1272818" y="1263112"/>
                  <a:pt x="1430545" y="1191992"/>
                  <a:pt x="1586368" y="1190405"/>
                </a:cubicBezTo>
                <a:close/>
                <a:moveTo>
                  <a:pt x="2642670" y="318729"/>
                </a:moveTo>
                <a:lnTo>
                  <a:pt x="2795422" y="471481"/>
                </a:lnTo>
                <a:lnTo>
                  <a:pt x="2076524" y="1190379"/>
                </a:lnTo>
                <a:lnTo>
                  <a:pt x="1923772" y="1037627"/>
                </a:lnTo>
                <a:close/>
                <a:moveTo>
                  <a:pt x="564355" y="318729"/>
                </a:moveTo>
                <a:lnTo>
                  <a:pt x="1283254" y="1037627"/>
                </a:lnTo>
                <a:lnTo>
                  <a:pt x="1130501" y="1190379"/>
                </a:lnTo>
                <a:lnTo>
                  <a:pt x="411603" y="471481"/>
                </a:lnTo>
                <a:close/>
                <a:moveTo>
                  <a:pt x="1495501" y="0"/>
                </a:moveTo>
                <a:lnTo>
                  <a:pt x="1711525" y="0"/>
                </a:lnTo>
                <a:lnTo>
                  <a:pt x="1711525" y="1016676"/>
                </a:lnTo>
                <a:lnTo>
                  <a:pt x="1495501" y="1016676"/>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Calibri"/>
              <a:ea typeface="Calibri"/>
              <a:cs typeface="Calibri"/>
              <a:sym typeface="Calibri"/>
            </a:endParaRPr>
          </a:p>
        </p:txBody>
      </p:sp>
      <p:sp>
        <p:nvSpPr>
          <p:cNvPr id="253" name="Google Shape;253;p28"/>
          <p:cNvSpPr/>
          <p:nvPr/>
        </p:nvSpPr>
        <p:spPr>
          <a:xfrm>
            <a:off x="7141774" y="1720282"/>
            <a:ext cx="4421905"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Determining the structure and design of web pages.</a:t>
            </a:r>
            <a:endParaRPr b="1" sz="1600">
              <a:solidFill>
                <a:schemeClr val="dk1"/>
              </a:solidFill>
              <a:latin typeface="Calibri"/>
              <a:ea typeface="Calibri"/>
              <a:cs typeface="Calibri"/>
              <a:sym typeface="Calibri"/>
            </a:endParaRPr>
          </a:p>
        </p:txBody>
      </p:sp>
      <p:sp>
        <p:nvSpPr>
          <p:cNvPr id="254" name="Google Shape;254;p28"/>
          <p:cNvSpPr/>
          <p:nvPr/>
        </p:nvSpPr>
        <p:spPr>
          <a:xfrm>
            <a:off x="7141774" y="2860648"/>
            <a:ext cx="4421905"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Striking a balance between functional and aesthetic design.</a:t>
            </a:r>
            <a:endParaRPr b="1" sz="1600">
              <a:solidFill>
                <a:schemeClr val="dk1"/>
              </a:solidFill>
              <a:latin typeface="Calibri"/>
              <a:ea typeface="Calibri"/>
              <a:cs typeface="Calibri"/>
              <a:sym typeface="Calibri"/>
            </a:endParaRPr>
          </a:p>
        </p:txBody>
      </p:sp>
      <p:sp>
        <p:nvSpPr>
          <p:cNvPr id="255" name="Google Shape;255;p28"/>
          <p:cNvSpPr/>
          <p:nvPr/>
        </p:nvSpPr>
        <p:spPr>
          <a:xfrm>
            <a:off x="7141774" y="5141380"/>
            <a:ext cx="4421905"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Optimizing web pages for maximum speed and scalability.</a:t>
            </a:r>
            <a:endParaRPr b="1" sz="1600">
              <a:solidFill>
                <a:schemeClr val="dk1"/>
              </a:solidFill>
              <a:latin typeface="Calibri"/>
              <a:ea typeface="Calibri"/>
              <a:cs typeface="Calibri"/>
              <a:sym typeface="Calibri"/>
            </a:endParaRPr>
          </a:p>
        </p:txBody>
      </p:sp>
      <p:sp>
        <p:nvSpPr>
          <p:cNvPr id="256" name="Google Shape;256;p28"/>
          <p:cNvSpPr/>
          <p:nvPr/>
        </p:nvSpPr>
        <p:spPr>
          <a:xfrm rot="1639528">
            <a:off x="6283638" y="4096630"/>
            <a:ext cx="632898" cy="632898"/>
          </a:xfrm>
          <a:prstGeom prst="wedgeEllipseCallout">
            <a:avLst>
              <a:gd fmla="val -105807" name="adj1"/>
              <a:gd fmla="val 5586" name="adj2"/>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257" name="Google Shape;257;p28"/>
          <p:cNvSpPr/>
          <p:nvPr/>
        </p:nvSpPr>
        <p:spPr>
          <a:xfrm>
            <a:off x="7141774" y="4001014"/>
            <a:ext cx="4421905"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Building reusable code for future use</a:t>
            </a:r>
            <a:endParaRPr b="1" sz="1600">
              <a:solidFill>
                <a:schemeClr val="dk1"/>
              </a:solidFill>
              <a:latin typeface="Calibri"/>
              <a:ea typeface="Calibri"/>
              <a:cs typeface="Calibri"/>
              <a:sym typeface="Calibri"/>
            </a:endParaRPr>
          </a:p>
        </p:txBody>
      </p:sp>
      <p:sp>
        <p:nvSpPr>
          <p:cNvPr id="258" name="Google Shape;258;p28"/>
          <p:cNvSpPr/>
          <p:nvPr/>
        </p:nvSpPr>
        <p:spPr>
          <a:xfrm>
            <a:off x="6450785" y="4238231"/>
            <a:ext cx="298603" cy="349699"/>
          </a:xfrm>
          <a:custGeom>
            <a:rect b="b" l="l" r="r" t="t"/>
            <a:pathLst>
              <a:path extrusionOk="0" h="3785798" w="3232631">
                <a:moveTo>
                  <a:pt x="460870" y="1533749"/>
                </a:moveTo>
                <a:cubicBezTo>
                  <a:pt x="401217" y="1533749"/>
                  <a:pt x="352858" y="1582108"/>
                  <a:pt x="352858" y="1641761"/>
                </a:cubicBezTo>
                <a:cubicBezTo>
                  <a:pt x="352858" y="1701414"/>
                  <a:pt x="401217" y="1749773"/>
                  <a:pt x="460870" y="1749773"/>
                </a:cubicBezTo>
                <a:cubicBezTo>
                  <a:pt x="520523" y="1749773"/>
                  <a:pt x="568882" y="1701414"/>
                  <a:pt x="568882" y="1641761"/>
                </a:cubicBezTo>
                <a:cubicBezTo>
                  <a:pt x="568882" y="1582108"/>
                  <a:pt x="520523" y="1533749"/>
                  <a:pt x="460870" y="1533749"/>
                </a:cubicBezTo>
                <a:close/>
                <a:moveTo>
                  <a:pt x="2244716" y="0"/>
                </a:moveTo>
                <a:cubicBezTo>
                  <a:pt x="1836936" y="590768"/>
                  <a:pt x="1646438" y="1376188"/>
                  <a:pt x="2021783" y="1604817"/>
                </a:cubicBezTo>
                <a:cubicBezTo>
                  <a:pt x="2660788" y="1872620"/>
                  <a:pt x="2666053" y="1511205"/>
                  <a:pt x="3232631" y="914400"/>
                </a:cubicBezTo>
                <a:cubicBezTo>
                  <a:pt x="2905546" y="1955101"/>
                  <a:pt x="3126198" y="2339427"/>
                  <a:pt x="3220100" y="2841447"/>
                </a:cubicBezTo>
                <a:cubicBezTo>
                  <a:pt x="2881156" y="2563656"/>
                  <a:pt x="2671847" y="1792725"/>
                  <a:pt x="2040941" y="2208140"/>
                </a:cubicBezTo>
                <a:cubicBezTo>
                  <a:pt x="1635720" y="2540033"/>
                  <a:pt x="1852592" y="3227466"/>
                  <a:pt x="2281980" y="3785798"/>
                </a:cubicBezTo>
                <a:cubicBezTo>
                  <a:pt x="1456762" y="3630405"/>
                  <a:pt x="360883" y="2851877"/>
                  <a:pt x="0" y="1864325"/>
                </a:cubicBezTo>
                <a:cubicBezTo>
                  <a:pt x="143866" y="1576594"/>
                  <a:pt x="732908" y="390144"/>
                  <a:pt x="2244716"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Calibri"/>
              <a:ea typeface="Calibri"/>
              <a:cs typeface="Calibri"/>
              <a:sym typeface="Calibri"/>
            </a:endParaRPr>
          </a:p>
        </p:txBody>
      </p:sp>
      <p:sp>
        <p:nvSpPr>
          <p:cNvPr id="259" name="Google Shape;259;p28"/>
          <p:cNvSpPr/>
          <p:nvPr/>
        </p:nvSpPr>
        <p:spPr>
          <a:xfrm rot="5098984">
            <a:off x="6173812" y="6046630"/>
            <a:ext cx="632898" cy="632898"/>
          </a:xfrm>
          <a:prstGeom prst="wedgeEllipseCallout">
            <a:avLst>
              <a:gd fmla="val -74202" name="adj1"/>
              <a:gd fmla="val 72985"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260" name="Google Shape;260;p28"/>
          <p:cNvSpPr/>
          <p:nvPr/>
        </p:nvSpPr>
        <p:spPr>
          <a:xfrm rot="3459456">
            <a:off x="6390019" y="6207666"/>
            <a:ext cx="251055" cy="310825"/>
          </a:xfrm>
          <a:custGeom>
            <a:rect b="b" l="l" r="r" t="t"/>
            <a:pathLst>
              <a:path extrusionOk="0" h="3933269" w="3176916">
                <a:moveTo>
                  <a:pt x="1597126" y="1340437"/>
                </a:moveTo>
                <a:cubicBezTo>
                  <a:pt x="1516725" y="1340222"/>
                  <a:pt x="1389074" y="1393456"/>
                  <a:pt x="1340877" y="1496151"/>
                </a:cubicBezTo>
                <a:cubicBezTo>
                  <a:pt x="1343250" y="1522078"/>
                  <a:pt x="1343241" y="1512286"/>
                  <a:pt x="1347995" y="1554882"/>
                </a:cubicBezTo>
                <a:cubicBezTo>
                  <a:pt x="1416100" y="1454837"/>
                  <a:pt x="1524178" y="1437570"/>
                  <a:pt x="1593513" y="1429698"/>
                </a:cubicBezTo>
                <a:cubicBezTo>
                  <a:pt x="1662848" y="1421826"/>
                  <a:pt x="1796931" y="1484376"/>
                  <a:pt x="1831845" y="1544793"/>
                </a:cubicBezTo>
                <a:cubicBezTo>
                  <a:pt x="1835344" y="1495673"/>
                  <a:pt x="1834080" y="1513228"/>
                  <a:pt x="1837578" y="1468870"/>
                </a:cubicBezTo>
                <a:cubicBezTo>
                  <a:pt x="1774303" y="1383001"/>
                  <a:pt x="1677527" y="1340652"/>
                  <a:pt x="1597126" y="1340437"/>
                </a:cubicBezTo>
                <a:close/>
                <a:moveTo>
                  <a:pt x="2160240" y="1304708"/>
                </a:moveTo>
                <a:lnTo>
                  <a:pt x="3176916" y="1304708"/>
                </a:lnTo>
                <a:lnTo>
                  <a:pt x="3176916" y="1520732"/>
                </a:lnTo>
                <a:lnTo>
                  <a:pt x="2160240" y="1520732"/>
                </a:lnTo>
                <a:close/>
                <a:moveTo>
                  <a:pt x="0" y="1304708"/>
                </a:moveTo>
                <a:lnTo>
                  <a:pt x="1016676" y="1304708"/>
                </a:lnTo>
                <a:lnTo>
                  <a:pt x="1016676" y="1520732"/>
                </a:lnTo>
                <a:lnTo>
                  <a:pt x="0" y="1520732"/>
                </a:lnTo>
                <a:close/>
                <a:moveTo>
                  <a:pt x="1586368" y="1190405"/>
                </a:moveTo>
                <a:cubicBezTo>
                  <a:pt x="1742191" y="1188817"/>
                  <a:pt x="1896109" y="1256762"/>
                  <a:pt x="1914771" y="1391382"/>
                </a:cubicBezTo>
                <a:lnTo>
                  <a:pt x="2359597" y="3933269"/>
                </a:lnTo>
                <a:lnTo>
                  <a:pt x="847429" y="3933269"/>
                </a:lnTo>
                <a:lnTo>
                  <a:pt x="1246535" y="1406622"/>
                </a:lnTo>
                <a:cubicBezTo>
                  <a:pt x="1272818" y="1263112"/>
                  <a:pt x="1430545" y="1191992"/>
                  <a:pt x="1586368" y="1190405"/>
                </a:cubicBezTo>
                <a:close/>
                <a:moveTo>
                  <a:pt x="2642670" y="318729"/>
                </a:moveTo>
                <a:lnTo>
                  <a:pt x="2795422" y="471481"/>
                </a:lnTo>
                <a:lnTo>
                  <a:pt x="2076524" y="1190379"/>
                </a:lnTo>
                <a:lnTo>
                  <a:pt x="1923772" y="1037627"/>
                </a:lnTo>
                <a:close/>
                <a:moveTo>
                  <a:pt x="564355" y="318729"/>
                </a:moveTo>
                <a:lnTo>
                  <a:pt x="1283254" y="1037627"/>
                </a:lnTo>
                <a:lnTo>
                  <a:pt x="1130501" y="1190379"/>
                </a:lnTo>
                <a:lnTo>
                  <a:pt x="411603" y="471481"/>
                </a:lnTo>
                <a:close/>
                <a:moveTo>
                  <a:pt x="1495501" y="0"/>
                </a:moveTo>
                <a:lnTo>
                  <a:pt x="1711525" y="0"/>
                </a:lnTo>
                <a:lnTo>
                  <a:pt x="1711525" y="1016676"/>
                </a:lnTo>
                <a:lnTo>
                  <a:pt x="1495501" y="1016676"/>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Calibri"/>
              <a:ea typeface="Calibri"/>
              <a:cs typeface="Calibri"/>
              <a:sym typeface="Calibri"/>
            </a:endParaRPr>
          </a:p>
        </p:txBody>
      </p:sp>
      <p:sp>
        <p:nvSpPr>
          <p:cNvPr id="261" name="Google Shape;261;p28"/>
          <p:cNvSpPr/>
          <p:nvPr/>
        </p:nvSpPr>
        <p:spPr>
          <a:xfrm>
            <a:off x="7141773" y="6193785"/>
            <a:ext cx="4421905"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Implement responsive design across different devices and web browsers</a:t>
            </a:r>
            <a:endParaRPr b="1" sz="1600">
              <a:solidFill>
                <a:schemeClr val="dk1"/>
              </a:solidFill>
              <a:latin typeface="Calibri"/>
              <a:ea typeface="Calibri"/>
              <a:cs typeface="Calibri"/>
              <a:sym typeface="Calibri"/>
            </a:endParaRPr>
          </a:p>
        </p:txBody>
      </p:sp>
      <p:pic>
        <p:nvPicPr>
          <p:cNvPr id="262" name="Google Shape;262;p28"/>
          <p:cNvPicPr preferRelativeResize="0"/>
          <p:nvPr/>
        </p:nvPicPr>
        <p:blipFill rotWithShape="1">
          <a:blip r:embed="rId3">
            <a:alphaModFix/>
          </a:blip>
          <a:srcRect b="0" l="0" r="0" t="0"/>
          <a:stretch/>
        </p:blipFill>
        <p:spPr>
          <a:xfrm>
            <a:off x="11239500" y="140203"/>
            <a:ext cx="607319" cy="72650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29"/>
          <p:cNvPicPr preferRelativeResize="0"/>
          <p:nvPr/>
        </p:nvPicPr>
        <p:blipFill rotWithShape="1">
          <a:blip r:embed="rId3">
            <a:alphaModFix/>
          </a:blip>
          <a:srcRect b="0" l="0" r="0" t="0"/>
          <a:stretch/>
        </p:blipFill>
        <p:spPr>
          <a:xfrm>
            <a:off x="1183999" y="913675"/>
            <a:ext cx="9824001" cy="5030650"/>
          </a:xfrm>
          <a:prstGeom prst="rect">
            <a:avLst/>
          </a:prstGeom>
          <a:noFill/>
          <a:ln>
            <a:noFill/>
          </a:ln>
        </p:spPr>
      </p:pic>
      <p:pic>
        <p:nvPicPr>
          <p:cNvPr id="268" name="Google Shape;268;p29"/>
          <p:cNvPicPr preferRelativeResize="0"/>
          <p:nvPr/>
        </p:nvPicPr>
        <p:blipFill rotWithShape="1">
          <a:blip r:embed="rId4">
            <a:alphaModFix/>
          </a:blip>
          <a:srcRect b="0" l="0" r="0" t="0"/>
          <a:stretch/>
        </p:blipFill>
        <p:spPr>
          <a:xfrm>
            <a:off x="11309074" y="140203"/>
            <a:ext cx="607319" cy="72650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30"/>
          <p:cNvPicPr preferRelativeResize="0"/>
          <p:nvPr/>
        </p:nvPicPr>
        <p:blipFill rotWithShape="1">
          <a:blip r:embed="rId3">
            <a:alphaModFix/>
          </a:blip>
          <a:srcRect b="0" l="0" r="0" t="0"/>
          <a:stretch/>
        </p:blipFill>
        <p:spPr>
          <a:xfrm>
            <a:off x="11239500" y="140203"/>
            <a:ext cx="607319" cy="726504"/>
          </a:xfrm>
          <a:prstGeom prst="rect">
            <a:avLst/>
          </a:prstGeom>
          <a:noFill/>
          <a:ln>
            <a:noFill/>
          </a:ln>
        </p:spPr>
      </p:pic>
      <p:sp>
        <p:nvSpPr>
          <p:cNvPr id="274" name="Google Shape;274;p30"/>
          <p:cNvSpPr/>
          <p:nvPr/>
        </p:nvSpPr>
        <p:spPr>
          <a:xfrm>
            <a:off x="2081212" y="242595"/>
            <a:ext cx="8029575" cy="866707"/>
          </a:xfrm>
          <a:prstGeom prst="rect">
            <a:avLst/>
          </a:prstGeom>
          <a:solidFill>
            <a:srgbClr val="93278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Rubik"/>
                <a:ea typeface="Rubik"/>
                <a:cs typeface="Rubik"/>
                <a:sym typeface="Rubik"/>
              </a:rPr>
              <a:t>What to Expect in this Course</a:t>
            </a:r>
            <a:endParaRPr sz="4400">
              <a:solidFill>
                <a:schemeClr val="lt1"/>
              </a:solidFill>
              <a:latin typeface="Rubik"/>
              <a:ea typeface="Rubik"/>
              <a:cs typeface="Rubik"/>
              <a:sym typeface="Rubik"/>
            </a:endParaRPr>
          </a:p>
        </p:txBody>
      </p:sp>
      <p:sp>
        <p:nvSpPr>
          <p:cNvPr id="275" name="Google Shape;275;p30"/>
          <p:cNvSpPr txBox="1"/>
          <p:nvPr/>
        </p:nvSpPr>
        <p:spPr>
          <a:xfrm>
            <a:off x="522306" y="1715486"/>
            <a:ext cx="11583022" cy="3775492"/>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4000"/>
              <a:buFont typeface="Arial"/>
              <a:buChar char="•"/>
            </a:pPr>
            <a:r>
              <a:rPr lang="en-US" sz="4000">
                <a:solidFill>
                  <a:schemeClr val="dk1"/>
                </a:solidFill>
                <a:latin typeface="Rubik"/>
                <a:ea typeface="Rubik"/>
                <a:cs typeface="Rubik"/>
                <a:sym typeface="Rubik"/>
              </a:rPr>
              <a:t>Understand the fundamentals of HTML and CSS</a:t>
            </a:r>
            <a:endParaRPr/>
          </a:p>
          <a:p>
            <a:pPr indent="-457200" lvl="0" marL="457200" marR="0" rtl="0" algn="l">
              <a:spcBef>
                <a:spcPts val="0"/>
              </a:spcBef>
              <a:spcAft>
                <a:spcPts val="0"/>
              </a:spcAft>
              <a:buClr>
                <a:schemeClr val="dk1"/>
              </a:buClr>
              <a:buSzPts val="4000"/>
              <a:buFont typeface="Arial"/>
              <a:buChar char="•"/>
            </a:pPr>
            <a:r>
              <a:rPr lang="en-US" sz="4000">
                <a:solidFill>
                  <a:schemeClr val="dk1"/>
                </a:solidFill>
                <a:latin typeface="Rubik"/>
                <a:ea typeface="Rubik"/>
                <a:cs typeface="Rubik"/>
                <a:sym typeface="Rubik"/>
              </a:rPr>
              <a:t>Know the basic use of JavaScript </a:t>
            </a:r>
            <a:endParaRPr/>
          </a:p>
          <a:p>
            <a:pPr indent="-457200" lvl="0" marL="457200" marR="0" rtl="0" algn="l">
              <a:spcBef>
                <a:spcPts val="0"/>
              </a:spcBef>
              <a:spcAft>
                <a:spcPts val="0"/>
              </a:spcAft>
              <a:buClr>
                <a:schemeClr val="dk1"/>
              </a:buClr>
              <a:buSzPts val="4000"/>
              <a:buFont typeface="Arial"/>
              <a:buChar char="•"/>
            </a:pPr>
            <a:r>
              <a:rPr lang="en-US" sz="4000">
                <a:solidFill>
                  <a:schemeClr val="dk1"/>
                </a:solidFill>
                <a:latin typeface="Rubik"/>
                <a:ea typeface="Rubik"/>
                <a:cs typeface="Rubik"/>
                <a:sym typeface="Rubik"/>
              </a:rPr>
              <a:t>Learn to DOM Manipulation using JavaScript</a:t>
            </a:r>
            <a:endParaRPr/>
          </a:p>
          <a:p>
            <a:pPr indent="-457200" lvl="0" marL="457200" marR="0" rtl="0" algn="l">
              <a:spcBef>
                <a:spcPts val="0"/>
              </a:spcBef>
              <a:spcAft>
                <a:spcPts val="0"/>
              </a:spcAft>
              <a:buClr>
                <a:schemeClr val="dk1"/>
              </a:buClr>
              <a:buSzPts val="4000"/>
              <a:buFont typeface="Arial"/>
              <a:buChar char="•"/>
            </a:pPr>
            <a:r>
              <a:rPr lang="en-US" sz="4000">
                <a:solidFill>
                  <a:schemeClr val="dk1"/>
                </a:solidFill>
                <a:latin typeface="Rubik"/>
                <a:ea typeface="Rubik"/>
                <a:cs typeface="Rubik"/>
                <a:sym typeface="Rubik"/>
              </a:rPr>
              <a:t>Quiz</a:t>
            </a:r>
            <a:endParaRPr/>
          </a:p>
          <a:p>
            <a:pPr indent="-457200" lvl="0" marL="457200" marR="0" rtl="0" algn="l">
              <a:spcBef>
                <a:spcPts val="0"/>
              </a:spcBef>
              <a:spcAft>
                <a:spcPts val="0"/>
              </a:spcAft>
              <a:buClr>
                <a:schemeClr val="dk1"/>
              </a:buClr>
              <a:buSzPts val="4000"/>
              <a:buFont typeface="Arial"/>
              <a:buChar char="•"/>
            </a:pPr>
            <a:r>
              <a:rPr lang="en-US" sz="4000">
                <a:solidFill>
                  <a:schemeClr val="dk1"/>
                </a:solidFill>
                <a:latin typeface="Rubik"/>
                <a:ea typeface="Rubik"/>
                <a:cs typeface="Rubik"/>
                <a:sym typeface="Rubik"/>
              </a:rPr>
              <a:t>Individual Assignments</a:t>
            </a:r>
            <a:endParaRPr/>
          </a:p>
          <a:p>
            <a:pPr indent="-457200" lvl="0" marL="457200" marR="0" rtl="0" algn="l">
              <a:spcBef>
                <a:spcPts val="0"/>
              </a:spcBef>
              <a:spcAft>
                <a:spcPts val="0"/>
              </a:spcAft>
              <a:buClr>
                <a:schemeClr val="dk1"/>
              </a:buClr>
              <a:buSzPts val="4000"/>
              <a:buFont typeface="Arial"/>
              <a:buChar char="•"/>
            </a:pPr>
            <a:r>
              <a:rPr lang="en-US" sz="4000">
                <a:solidFill>
                  <a:schemeClr val="dk1"/>
                </a:solidFill>
                <a:latin typeface="Rubik"/>
                <a:ea typeface="Rubik"/>
                <a:cs typeface="Rubik"/>
                <a:sym typeface="Rubik"/>
              </a:rPr>
              <a:t>Group Project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31"/>
          <p:cNvPicPr preferRelativeResize="0"/>
          <p:nvPr/>
        </p:nvPicPr>
        <p:blipFill rotWithShape="1">
          <a:blip r:embed="rId3">
            <a:alphaModFix/>
          </a:blip>
          <a:srcRect b="0" l="0" r="0" t="0"/>
          <a:stretch/>
        </p:blipFill>
        <p:spPr>
          <a:xfrm>
            <a:off x="11239500" y="140203"/>
            <a:ext cx="607319" cy="726504"/>
          </a:xfrm>
          <a:prstGeom prst="rect">
            <a:avLst/>
          </a:prstGeom>
          <a:noFill/>
          <a:ln>
            <a:noFill/>
          </a:ln>
        </p:spPr>
      </p:pic>
      <p:sp>
        <p:nvSpPr>
          <p:cNvPr id="281" name="Google Shape;281;p31"/>
          <p:cNvSpPr/>
          <p:nvPr/>
        </p:nvSpPr>
        <p:spPr>
          <a:xfrm>
            <a:off x="1998791" y="289249"/>
            <a:ext cx="8029575" cy="866707"/>
          </a:xfrm>
          <a:prstGeom prst="rect">
            <a:avLst/>
          </a:prstGeom>
          <a:solidFill>
            <a:srgbClr val="93278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Rubik"/>
                <a:ea typeface="Rubik"/>
                <a:cs typeface="Rubik"/>
                <a:sym typeface="Rubik"/>
              </a:rPr>
              <a:t>Course Outline</a:t>
            </a:r>
            <a:endParaRPr sz="4400">
              <a:solidFill>
                <a:schemeClr val="lt1"/>
              </a:solidFill>
              <a:latin typeface="Rubik"/>
              <a:ea typeface="Rubik"/>
              <a:cs typeface="Rubik"/>
              <a:sym typeface="Rubik"/>
            </a:endParaRPr>
          </a:p>
        </p:txBody>
      </p:sp>
      <p:sp>
        <p:nvSpPr>
          <p:cNvPr id="282" name="Google Shape;282;p31"/>
          <p:cNvSpPr txBox="1"/>
          <p:nvPr/>
        </p:nvSpPr>
        <p:spPr>
          <a:xfrm>
            <a:off x="1362268" y="1441581"/>
            <a:ext cx="9022702"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Rubik"/>
                <a:ea typeface="Rubik"/>
                <a:cs typeface="Rubik"/>
                <a:sym typeface="Rubik"/>
              </a:rPr>
              <a:t>Module 1 : Week 1</a:t>
            </a:r>
            <a:endParaRPr/>
          </a:p>
          <a:p>
            <a:pPr indent="-571500" lvl="0" marL="571500" marR="0" rtl="0" algn="l">
              <a:spcBef>
                <a:spcPts val="0"/>
              </a:spcBef>
              <a:spcAft>
                <a:spcPts val="0"/>
              </a:spcAft>
              <a:buClr>
                <a:schemeClr val="dk1"/>
              </a:buClr>
              <a:buSzPts val="3600"/>
              <a:buFont typeface="Arial"/>
              <a:buChar char="•"/>
            </a:pPr>
            <a:r>
              <a:rPr lang="en-US" sz="3600">
                <a:solidFill>
                  <a:schemeClr val="dk1"/>
                </a:solidFill>
                <a:latin typeface="Rubik"/>
                <a:ea typeface="Rubik"/>
                <a:cs typeface="Rubik"/>
                <a:sym typeface="Rubik"/>
              </a:rPr>
              <a:t>Intro. to HTML and CSS</a:t>
            </a:r>
            <a:endParaRPr/>
          </a:p>
          <a:p>
            <a:pPr indent="-571500" lvl="0" marL="571500" marR="0" rtl="0" algn="l">
              <a:spcBef>
                <a:spcPts val="0"/>
              </a:spcBef>
              <a:spcAft>
                <a:spcPts val="0"/>
              </a:spcAft>
              <a:buClr>
                <a:schemeClr val="dk1"/>
              </a:buClr>
              <a:buSzPts val="3600"/>
              <a:buFont typeface="Arial"/>
              <a:buChar char="•"/>
            </a:pPr>
            <a:r>
              <a:rPr lang="en-US" sz="3600">
                <a:solidFill>
                  <a:schemeClr val="dk1"/>
                </a:solidFill>
                <a:latin typeface="Rubik"/>
                <a:ea typeface="Rubik"/>
                <a:cs typeface="Rubik"/>
                <a:sym typeface="Rubik"/>
              </a:rPr>
              <a:t>Intro. to JavaScript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32"/>
          <p:cNvPicPr preferRelativeResize="0"/>
          <p:nvPr/>
        </p:nvPicPr>
        <p:blipFill rotWithShape="1">
          <a:blip r:embed="rId3">
            <a:alphaModFix/>
          </a:blip>
          <a:srcRect b="0" l="0" r="0" t="0"/>
          <a:stretch/>
        </p:blipFill>
        <p:spPr>
          <a:xfrm>
            <a:off x="11239500" y="140203"/>
            <a:ext cx="607319" cy="726504"/>
          </a:xfrm>
          <a:prstGeom prst="rect">
            <a:avLst/>
          </a:prstGeom>
          <a:noFill/>
          <a:ln>
            <a:noFill/>
          </a:ln>
        </p:spPr>
      </p:pic>
      <p:sp>
        <p:nvSpPr>
          <p:cNvPr id="288" name="Google Shape;288;p32"/>
          <p:cNvSpPr/>
          <p:nvPr/>
        </p:nvSpPr>
        <p:spPr>
          <a:xfrm>
            <a:off x="1998791" y="289249"/>
            <a:ext cx="8029575" cy="866707"/>
          </a:xfrm>
          <a:prstGeom prst="rect">
            <a:avLst/>
          </a:prstGeom>
          <a:solidFill>
            <a:srgbClr val="93278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Rubik"/>
                <a:ea typeface="Rubik"/>
                <a:cs typeface="Rubik"/>
                <a:sym typeface="Rubik"/>
              </a:rPr>
              <a:t>Course Outline</a:t>
            </a:r>
            <a:endParaRPr sz="4400">
              <a:solidFill>
                <a:schemeClr val="lt1"/>
              </a:solidFill>
              <a:latin typeface="Rubik"/>
              <a:ea typeface="Rubik"/>
              <a:cs typeface="Rubik"/>
              <a:sym typeface="Rubik"/>
            </a:endParaRPr>
          </a:p>
        </p:txBody>
      </p:sp>
      <p:sp>
        <p:nvSpPr>
          <p:cNvPr id="289" name="Google Shape;289;p32"/>
          <p:cNvSpPr txBox="1"/>
          <p:nvPr/>
        </p:nvSpPr>
        <p:spPr>
          <a:xfrm>
            <a:off x="1362268" y="1441581"/>
            <a:ext cx="9022702"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Rubik"/>
                <a:ea typeface="Rubik"/>
                <a:cs typeface="Rubik"/>
                <a:sym typeface="Rubik"/>
              </a:rPr>
              <a:t>Module 2: Week 2</a:t>
            </a:r>
            <a:endParaRPr/>
          </a:p>
          <a:p>
            <a:pPr indent="-571500" lvl="0" marL="571500" marR="0" rtl="0" algn="l">
              <a:spcBef>
                <a:spcPts val="0"/>
              </a:spcBef>
              <a:spcAft>
                <a:spcPts val="0"/>
              </a:spcAft>
              <a:buClr>
                <a:schemeClr val="dk1"/>
              </a:buClr>
              <a:buSzPts val="3600"/>
              <a:buFont typeface="Arial"/>
              <a:buChar char="•"/>
            </a:pPr>
            <a:r>
              <a:rPr lang="en-US" sz="3600">
                <a:solidFill>
                  <a:schemeClr val="dk1"/>
                </a:solidFill>
                <a:latin typeface="Rubik"/>
                <a:ea typeface="Rubik"/>
                <a:cs typeface="Rubik"/>
                <a:sym typeface="Rubik"/>
              </a:rPr>
              <a:t>Deep Dive into HTML and CSS</a:t>
            </a:r>
            <a:endParaRPr/>
          </a:p>
          <a:p>
            <a:pPr indent="-571500" lvl="0" marL="571500" marR="0" rtl="0" algn="l">
              <a:spcBef>
                <a:spcPts val="0"/>
              </a:spcBef>
              <a:spcAft>
                <a:spcPts val="0"/>
              </a:spcAft>
              <a:buClr>
                <a:schemeClr val="dk1"/>
              </a:buClr>
              <a:buSzPts val="3600"/>
              <a:buFont typeface="Arial"/>
              <a:buChar char="•"/>
            </a:pPr>
            <a:r>
              <a:rPr lang="en-US" sz="3600">
                <a:solidFill>
                  <a:schemeClr val="dk1"/>
                </a:solidFill>
                <a:latin typeface="Rubik"/>
                <a:ea typeface="Rubik"/>
                <a:cs typeface="Rubik"/>
                <a:sym typeface="Rubik"/>
              </a:rPr>
              <a:t>DOM Manipulation and JavaScript</a:t>
            </a:r>
            <a:endParaRPr/>
          </a:p>
          <a:p>
            <a:pPr indent="0" lvl="0" marL="0" marR="0" rtl="0" algn="l">
              <a:spcBef>
                <a:spcPts val="0"/>
              </a:spcBef>
              <a:spcAft>
                <a:spcPts val="0"/>
              </a:spcAft>
              <a:buNone/>
            </a:pPr>
            <a:r>
              <a:t/>
            </a:r>
            <a:endParaRPr sz="3600">
              <a:solidFill>
                <a:schemeClr val="dk1"/>
              </a:solidFill>
              <a:latin typeface="Rubik"/>
              <a:ea typeface="Rubik"/>
              <a:cs typeface="Rubik"/>
              <a:sym typeface="Rubik"/>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33"/>
          <p:cNvPicPr preferRelativeResize="0"/>
          <p:nvPr/>
        </p:nvPicPr>
        <p:blipFill rotWithShape="1">
          <a:blip r:embed="rId3">
            <a:alphaModFix/>
          </a:blip>
          <a:srcRect b="0" l="0" r="0" t="0"/>
          <a:stretch/>
        </p:blipFill>
        <p:spPr>
          <a:xfrm>
            <a:off x="11239500" y="140203"/>
            <a:ext cx="607319" cy="726504"/>
          </a:xfrm>
          <a:prstGeom prst="rect">
            <a:avLst/>
          </a:prstGeom>
          <a:noFill/>
          <a:ln>
            <a:noFill/>
          </a:ln>
        </p:spPr>
      </p:pic>
      <p:sp>
        <p:nvSpPr>
          <p:cNvPr id="295" name="Google Shape;295;p33"/>
          <p:cNvSpPr/>
          <p:nvPr/>
        </p:nvSpPr>
        <p:spPr>
          <a:xfrm>
            <a:off x="0" y="242595"/>
            <a:ext cx="11022513" cy="866707"/>
          </a:xfrm>
          <a:prstGeom prst="rect">
            <a:avLst/>
          </a:prstGeom>
          <a:solidFill>
            <a:srgbClr val="93278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0">
                <a:solidFill>
                  <a:schemeClr val="lt1"/>
                </a:solidFill>
                <a:latin typeface="Rubik"/>
                <a:ea typeface="Rubik"/>
                <a:cs typeface="Rubik"/>
                <a:sym typeface="Rubik"/>
              </a:rPr>
              <a:t>Tools for this course</a:t>
            </a:r>
            <a:endParaRPr sz="4000">
              <a:solidFill>
                <a:schemeClr val="lt1"/>
              </a:solidFill>
              <a:latin typeface="Rubik"/>
              <a:ea typeface="Rubik"/>
              <a:cs typeface="Rubik"/>
              <a:sym typeface="Rubik"/>
            </a:endParaRPr>
          </a:p>
        </p:txBody>
      </p:sp>
      <p:pic>
        <p:nvPicPr>
          <p:cNvPr id="296" name="Google Shape;296;p33"/>
          <p:cNvPicPr preferRelativeResize="0"/>
          <p:nvPr/>
        </p:nvPicPr>
        <p:blipFill rotWithShape="1">
          <a:blip r:embed="rId4">
            <a:alphaModFix/>
          </a:blip>
          <a:srcRect b="0" l="0" r="0" t="0"/>
          <a:stretch/>
        </p:blipFill>
        <p:spPr>
          <a:xfrm>
            <a:off x="578827" y="1707906"/>
            <a:ext cx="2143125" cy="2143125"/>
          </a:xfrm>
          <a:prstGeom prst="rect">
            <a:avLst/>
          </a:prstGeom>
          <a:noFill/>
          <a:ln>
            <a:noFill/>
          </a:ln>
        </p:spPr>
      </p:pic>
      <p:pic>
        <p:nvPicPr>
          <p:cNvPr id="297" name="Google Shape;297;p33"/>
          <p:cNvPicPr preferRelativeResize="0"/>
          <p:nvPr/>
        </p:nvPicPr>
        <p:blipFill rotWithShape="1">
          <a:blip r:embed="rId5">
            <a:alphaModFix/>
          </a:blip>
          <a:srcRect b="0" l="0" r="0" t="0"/>
          <a:stretch/>
        </p:blipFill>
        <p:spPr>
          <a:xfrm>
            <a:off x="7945681" y="1855543"/>
            <a:ext cx="2466975" cy="1847850"/>
          </a:xfrm>
          <a:prstGeom prst="rect">
            <a:avLst/>
          </a:prstGeom>
          <a:noFill/>
          <a:ln>
            <a:noFill/>
          </a:ln>
        </p:spPr>
      </p:pic>
      <p:sp>
        <p:nvSpPr>
          <p:cNvPr id="298" name="Google Shape;298;p33"/>
          <p:cNvSpPr txBox="1"/>
          <p:nvPr/>
        </p:nvSpPr>
        <p:spPr>
          <a:xfrm>
            <a:off x="0" y="4188025"/>
            <a:ext cx="490024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Code Editor: Visual Studio Code</a:t>
            </a:r>
            <a:endParaRPr/>
          </a:p>
        </p:txBody>
      </p:sp>
      <p:sp>
        <p:nvSpPr>
          <p:cNvPr id="299" name="Google Shape;299;p33"/>
          <p:cNvSpPr txBox="1"/>
          <p:nvPr/>
        </p:nvSpPr>
        <p:spPr>
          <a:xfrm>
            <a:off x="7436011" y="4188024"/>
            <a:ext cx="380348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Browser: Microsoft Edge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4"/>
          <p:cNvSpPr/>
          <p:nvPr/>
        </p:nvSpPr>
        <p:spPr>
          <a:xfrm>
            <a:off x="-11730" y="3344614"/>
            <a:ext cx="7013788" cy="2708153"/>
          </a:xfrm>
          <a:prstGeom prst="rect">
            <a:avLst/>
          </a:prstGeom>
          <a:solidFill>
            <a:srgbClr val="93278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5" name="Google Shape;305;p34"/>
          <p:cNvSpPr txBox="1"/>
          <p:nvPr/>
        </p:nvSpPr>
        <p:spPr>
          <a:xfrm>
            <a:off x="295275" y="3293679"/>
            <a:ext cx="6627163" cy="34624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3700">
              <a:solidFill>
                <a:schemeClr val="lt1"/>
              </a:solidFill>
              <a:latin typeface="Century"/>
              <a:ea typeface="Century"/>
              <a:cs typeface="Century"/>
              <a:sym typeface="Century"/>
            </a:endParaRPr>
          </a:p>
          <a:p>
            <a:pPr indent="0" lvl="0" marL="0" marR="0" rtl="0" algn="ctr">
              <a:spcBef>
                <a:spcPts val="0"/>
              </a:spcBef>
              <a:spcAft>
                <a:spcPts val="0"/>
              </a:spcAft>
              <a:buNone/>
            </a:pPr>
            <a:r>
              <a:rPr lang="en-US" sz="3700">
                <a:solidFill>
                  <a:schemeClr val="lt1"/>
                </a:solidFill>
                <a:latin typeface="Century"/>
                <a:ea typeface="Century"/>
                <a:cs typeface="Century"/>
                <a:sym typeface="Century"/>
              </a:rPr>
              <a:t>Thank You!</a:t>
            </a:r>
            <a:br>
              <a:rPr lang="en-US" sz="3700">
                <a:solidFill>
                  <a:schemeClr val="lt1"/>
                </a:solidFill>
                <a:latin typeface="Century"/>
                <a:ea typeface="Century"/>
                <a:cs typeface="Century"/>
                <a:sym typeface="Century"/>
              </a:rPr>
            </a:br>
            <a:endParaRPr sz="3700">
              <a:solidFill>
                <a:schemeClr val="lt1"/>
              </a:solidFill>
              <a:latin typeface="Century"/>
              <a:ea typeface="Century"/>
              <a:cs typeface="Century"/>
              <a:sym typeface="Century"/>
            </a:endParaRPr>
          </a:p>
          <a:p>
            <a:pPr indent="0" lvl="0" marL="0" marR="0" rtl="0" algn="l">
              <a:spcBef>
                <a:spcPts val="0"/>
              </a:spcBef>
              <a:spcAft>
                <a:spcPts val="0"/>
              </a:spcAft>
              <a:buNone/>
            </a:pPr>
            <a:r>
              <a:t/>
            </a:r>
            <a:endParaRPr sz="5400">
              <a:solidFill>
                <a:schemeClr val="lt1"/>
              </a:solidFill>
              <a:latin typeface="Century"/>
              <a:ea typeface="Century"/>
              <a:cs typeface="Century"/>
              <a:sym typeface="Century"/>
            </a:endParaRPr>
          </a:p>
          <a:p>
            <a:pPr indent="0" lvl="0" marL="0" marR="0" rtl="0" algn="l">
              <a:spcBef>
                <a:spcPts val="0"/>
              </a:spcBef>
              <a:spcAft>
                <a:spcPts val="0"/>
              </a:spcAft>
              <a:buNone/>
            </a:pPr>
            <a:r>
              <a:t/>
            </a:r>
            <a:endParaRPr sz="5400">
              <a:solidFill>
                <a:schemeClr val="lt1"/>
              </a:solidFill>
              <a:latin typeface="Century"/>
              <a:ea typeface="Century"/>
              <a:cs typeface="Century"/>
              <a:sym typeface="Century"/>
            </a:endParaRPr>
          </a:p>
        </p:txBody>
      </p:sp>
      <p:pic>
        <p:nvPicPr>
          <p:cNvPr id="306" name="Google Shape;306;p34"/>
          <p:cNvPicPr preferRelativeResize="0"/>
          <p:nvPr/>
        </p:nvPicPr>
        <p:blipFill rotWithShape="1">
          <a:blip r:embed="rId3">
            <a:alphaModFix/>
          </a:blip>
          <a:srcRect b="0" l="0" r="0" t="0"/>
          <a:stretch/>
        </p:blipFill>
        <p:spPr>
          <a:xfrm>
            <a:off x="295275" y="121153"/>
            <a:ext cx="816869" cy="977178"/>
          </a:xfrm>
          <a:prstGeom prst="rect">
            <a:avLst/>
          </a:prstGeom>
          <a:noFill/>
          <a:ln>
            <a:noFill/>
          </a:ln>
        </p:spPr>
      </p:pic>
      <p:sp>
        <p:nvSpPr>
          <p:cNvPr id="307" name="Google Shape;307;p34"/>
          <p:cNvSpPr txBox="1"/>
          <p:nvPr/>
        </p:nvSpPr>
        <p:spPr>
          <a:xfrm>
            <a:off x="295275" y="5512148"/>
            <a:ext cx="42848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a:ea typeface="Century"/>
                <a:cs typeface="Century"/>
                <a:sym typeface="Century"/>
              </a:rPr>
              <a:t>Women Techsters Bootcamp</a:t>
            </a:r>
            <a:endParaRPr sz="1800">
              <a:solidFill>
                <a:schemeClr val="lt1"/>
              </a:solidFill>
              <a:latin typeface="Century"/>
              <a:ea typeface="Century"/>
              <a:cs typeface="Century"/>
              <a:sym typeface="Century"/>
            </a:endParaRPr>
          </a:p>
        </p:txBody>
      </p:sp>
      <p:cxnSp>
        <p:nvCxnSpPr>
          <p:cNvPr id="308" name="Google Shape;308;p34"/>
          <p:cNvCxnSpPr/>
          <p:nvPr/>
        </p:nvCxnSpPr>
        <p:spPr>
          <a:xfrm>
            <a:off x="381000" y="5407372"/>
            <a:ext cx="6677025" cy="0"/>
          </a:xfrm>
          <a:prstGeom prst="straightConnector1">
            <a:avLst/>
          </a:prstGeom>
          <a:noFill/>
          <a:ln cap="flat" cmpd="sng" w="9525">
            <a:solidFill>
              <a:schemeClr val="lt1"/>
            </a:solidFill>
            <a:prstDash val="solid"/>
            <a:miter lim="800000"/>
            <a:headEnd len="sm" w="sm" type="none"/>
            <a:tailEnd len="sm" w="sm" type="none"/>
          </a:ln>
        </p:spPr>
      </p:cxnSp>
      <p:sp>
        <p:nvSpPr>
          <p:cNvPr id="309" name="Google Shape;309;p34"/>
          <p:cNvSpPr/>
          <p:nvPr/>
        </p:nvSpPr>
        <p:spPr>
          <a:xfrm>
            <a:off x="10677525" y="-40568"/>
            <a:ext cx="428626" cy="6898568"/>
          </a:xfrm>
          <a:prstGeom prst="rect">
            <a:avLst/>
          </a:prstGeom>
          <a:solidFill>
            <a:srgbClr val="E080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0" name="Google Shape;310;p34"/>
          <p:cNvSpPr/>
          <p:nvPr/>
        </p:nvSpPr>
        <p:spPr>
          <a:xfrm>
            <a:off x="11495161" y="-40568"/>
            <a:ext cx="428626" cy="6898568"/>
          </a:xfrm>
          <a:prstGeom prst="rect">
            <a:avLst/>
          </a:prstGeom>
          <a:solidFill>
            <a:srgbClr val="E080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11" name="Google Shape;311;p34"/>
          <p:cNvGrpSpPr/>
          <p:nvPr/>
        </p:nvGrpSpPr>
        <p:grpSpPr>
          <a:xfrm>
            <a:off x="295275" y="6162796"/>
            <a:ext cx="7162800" cy="466887"/>
            <a:chOff x="295275" y="6162796"/>
            <a:chExt cx="7162801" cy="466884"/>
          </a:xfrm>
        </p:grpSpPr>
        <p:sp>
          <p:nvSpPr>
            <p:cNvPr id="312" name="Google Shape;312;p34"/>
            <p:cNvSpPr txBox="1"/>
            <p:nvPr/>
          </p:nvSpPr>
          <p:spPr>
            <a:xfrm>
              <a:off x="3563864" y="6202722"/>
              <a:ext cx="22974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entury"/>
                  <a:ea typeface="Century"/>
                  <a:cs typeface="Century"/>
                  <a:sym typeface="Century"/>
                </a:rPr>
                <a:t>In partnership with</a:t>
              </a:r>
              <a:endParaRPr sz="1800">
                <a:solidFill>
                  <a:srgbClr val="000000"/>
                </a:solidFill>
                <a:latin typeface="Century"/>
                <a:ea typeface="Century"/>
                <a:cs typeface="Century"/>
                <a:sym typeface="Century"/>
              </a:endParaRPr>
            </a:p>
          </p:txBody>
        </p:sp>
        <p:pic>
          <p:nvPicPr>
            <p:cNvPr id="313" name="Google Shape;313;p34"/>
            <p:cNvPicPr preferRelativeResize="0"/>
            <p:nvPr/>
          </p:nvPicPr>
          <p:blipFill rotWithShape="1">
            <a:blip r:embed="rId4">
              <a:alphaModFix/>
            </a:blip>
            <a:srcRect b="29997" l="6964" r="7367" t="29997"/>
            <a:stretch/>
          </p:blipFill>
          <p:spPr>
            <a:xfrm>
              <a:off x="5823189" y="6170835"/>
              <a:ext cx="1634887" cy="458845"/>
            </a:xfrm>
            <a:prstGeom prst="rect">
              <a:avLst/>
            </a:prstGeom>
            <a:noFill/>
            <a:ln>
              <a:noFill/>
            </a:ln>
          </p:spPr>
        </p:pic>
        <p:pic>
          <p:nvPicPr>
            <p:cNvPr id="314" name="Google Shape;314;p34"/>
            <p:cNvPicPr preferRelativeResize="0"/>
            <p:nvPr/>
          </p:nvPicPr>
          <p:blipFill rotWithShape="1">
            <a:blip r:embed="rId5">
              <a:alphaModFix/>
            </a:blip>
            <a:srcRect b="45500" l="0" r="0" t="30934"/>
            <a:stretch/>
          </p:blipFill>
          <p:spPr>
            <a:xfrm>
              <a:off x="295275" y="6162796"/>
              <a:ext cx="1981200" cy="466875"/>
            </a:xfrm>
            <a:prstGeom prst="rect">
              <a:avLst/>
            </a:prstGeom>
            <a:noFill/>
            <a:ln>
              <a:noFill/>
            </a:ln>
          </p:spPr>
        </p:pic>
      </p:grpSp>
      <p:pic>
        <p:nvPicPr>
          <p:cNvPr id="315" name="Google Shape;315;p34"/>
          <p:cNvPicPr preferRelativeResize="0"/>
          <p:nvPr/>
        </p:nvPicPr>
        <p:blipFill rotWithShape="1">
          <a:blip r:embed="rId6">
            <a:alphaModFix/>
          </a:blip>
          <a:srcRect b="0" l="0" r="0" t="0"/>
          <a:stretch/>
        </p:blipFill>
        <p:spPr>
          <a:xfrm>
            <a:off x="5588279" y="486505"/>
            <a:ext cx="4801160" cy="270815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17"/>
          <p:cNvPicPr preferRelativeResize="0"/>
          <p:nvPr/>
        </p:nvPicPr>
        <p:blipFill rotWithShape="1">
          <a:blip r:embed="rId3">
            <a:alphaModFix/>
          </a:blip>
          <a:srcRect b="0" l="0" r="0" t="0"/>
          <a:stretch/>
        </p:blipFill>
        <p:spPr>
          <a:xfrm>
            <a:off x="11239500" y="140203"/>
            <a:ext cx="607319" cy="726504"/>
          </a:xfrm>
          <a:prstGeom prst="rect">
            <a:avLst/>
          </a:prstGeom>
          <a:noFill/>
          <a:ln>
            <a:noFill/>
          </a:ln>
        </p:spPr>
      </p:pic>
      <p:sp>
        <p:nvSpPr>
          <p:cNvPr id="129" name="Google Shape;129;p17"/>
          <p:cNvSpPr/>
          <p:nvPr/>
        </p:nvSpPr>
        <p:spPr>
          <a:xfrm>
            <a:off x="0" y="2162175"/>
            <a:ext cx="7458075" cy="3771900"/>
          </a:xfrm>
          <a:prstGeom prst="rect">
            <a:avLst/>
          </a:prstGeom>
          <a:solidFill>
            <a:srgbClr val="93278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17"/>
          <p:cNvSpPr/>
          <p:nvPr/>
        </p:nvSpPr>
        <p:spPr>
          <a:xfrm>
            <a:off x="-1" y="742950"/>
            <a:ext cx="7458075" cy="838200"/>
          </a:xfrm>
          <a:prstGeom prst="rect">
            <a:avLst/>
          </a:prstGeom>
          <a:solidFill>
            <a:srgbClr val="93278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What is software development?</a:t>
            </a:r>
            <a:endParaRPr sz="1800">
              <a:solidFill>
                <a:schemeClr val="lt1"/>
              </a:solidFill>
              <a:latin typeface="Calibri"/>
              <a:ea typeface="Calibri"/>
              <a:cs typeface="Calibri"/>
              <a:sym typeface="Calibri"/>
            </a:endParaRPr>
          </a:p>
        </p:txBody>
      </p:sp>
      <p:sp>
        <p:nvSpPr>
          <p:cNvPr id="131" name="Google Shape;131;p17"/>
          <p:cNvSpPr/>
          <p:nvPr/>
        </p:nvSpPr>
        <p:spPr>
          <a:xfrm>
            <a:off x="1134888" y="2770182"/>
            <a:ext cx="4421905"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a:solidFill>
                  <a:schemeClr val="lt1"/>
                </a:solidFill>
                <a:latin typeface="Calibri"/>
                <a:ea typeface="Calibri"/>
                <a:cs typeface="Calibri"/>
                <a:sym typeface="Calibri"/>
              </a:rPr>
              <a:t>Software development provides a series of steps for programmers to create computer programs. This process makes up the phases in the software development life cycle.</a:t>
            </a:r>
            <a:endParaRPr b="1" sz="2400">
              <a:solidFill>
                <a:schemeClr val="lt1"/>
              </a:solidFill>
              <a:latin typeface="Calibri"/>
              <a:ea typeface="Calibri"/>
              <a:cs typeface="Calibri"/>
              <a:sym typeface="Calibri"/>
            </a:endParaRPr>
          </a:p>
        </p:txBody>
      </p:sp>
      <p:sp>
        <p:nvSpPr>
          <p:cNvPr id="132" name="Google Shape;132;p17"/>
          <p:cNvSpPr/>
          <p:nvPr/>
        </p:nvSpPr>
        <p:spPr>
          <a:xfrm>
            <a:off x="7866587" y="1985352"/>
            <a:ext cx="4835621"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a:solidFill>
                  <a:schemeClr val="dk1"/>
                </a:solidFill>
                <a:latin typeface="Calibri"/>
                <a:ea typeface="Calibri"/>
                <a:cs typeface="Calibri"/>
                <a:sym typeface="Calibri"/>
              </a:rPr>
              <a:t>The steps of the software development process fit into application life cycle management:</a:t>
            </a:r>
            <a:endParaRPr b="1" sz="2400">
              <a:solidFill>
                <a:schemeClr val="dk1"/>
              </a:solidFill>
              <a:latin typeface="Calibri"/>
              <a:ea typeface="Calibri"/>
              <a:cs typeface="Calibri"/>
              <a:sym typeface="Calibri"/>
            </a:endParaRPr>
          </a:p>
        </p:txBody>
      </p:sp>
      <p:sp>
        <p:nvSpPr>
          <p:cNvPr id="133" name="Google Shape;133;p17"/>
          <p:cNvSpPr/>
          <p:nvPr/>
        </p:nvSpPr>
        <p:spPr>
          <a:xfrm>
            <a:off x="7866587" y="3700867"/>
            <a:ext cx="4421905"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Requirement's analysis and specification</a:t>
            </a:r>
            <a:endParaRPr sz="1600">
              <a:solidFill>
                <a:schemeClr val="dk1"/>
              </a:solidFill>
              <a:latin typeface="Calibri"/>
              <a:ea typeface="Calibri"/>
              <a:cs typeface="Calibri"/>
              <a:sym typeface="Calibri"/>
            </a:endParaRPr>
          </a:p>
        </p:txBody>
      </p:sp>
      <p:sp>
        <p:nvSpPr>
          <p:cNvPr id="134" name="Google Shape;134;p17"/>
          <p:cNvSpPr/>
          <p:nvPr/>
        </p:nvSpPr>
        <p:spPr>
          <a:xfrm>
            <a:off x="7866586" y="4185277"/>
            <a:ext cx="4421905"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600">
                <a:solidFill>
                  <a:schemeClr val="dk1"/>
                </a:solidFill>
                <a:latin typeface="Calibri"/>
                <a:ea typeface="Calibri"/>
                <a:cs typeface="Calibri"/>
                <a:sym typeface="Calibri"/>
              </a:rPr>
              <a:t>Design and development</a:t>
            </a:r>
            <a:endParaRPr/>
          </a:p>
        </p:txBody>
      </p:sp>
      <p:sp>
        <p:nvSpPr>
          <p:cNvPr id="135" name="Google Shape;135;p17"/>
          <p:cNvSpPr/>
          <p:nvPr/>
        </p:nvSpPr>
        <p:spPr>
          <a:xfrm>
            <a:off x="7866585" y="4669686"/>
            <a:ext cx="4421905"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600">
                <a:solidFill>
                  <a:schemeClr val="dk1"/>
                </a:solidFill>
                <a:latin typeface="Calibri"/>
                <a:ea typeface="Calibri"/>
                <a:cs typeface="Calibri"/>
                <a:sym typeface="Calibri"/>
              </a:rPr>
              <a:t>Testing</a:t>
            </a:r>
            <a:endParaRPr/>
          </a:p>
        </p:txBody>
      </p:sp>
      <p:sp>
        <p:nvSpPr>
          <p:cNvPr id="136" name="Google Shape;136;p17"/>
          <p:cNvSpPr/>
          <p:nvPr/>
        </p:nvSpPr>
        <p:spPr>
          <a:xfrm>
            <a:off x="7866585" y="5154095"/>
            <a:ext cx="4421905"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600">
                <a:solidFill>
                  <a:schemeClr val="dk1"/>
                </a:solidFill>
                <a:latin typeface="Calibri"/>
                <a:ea typeface="Calibri"/>
                <a:cs typeface="Calibri"/>
                <a:sym typeface="Calibri"/>
              </a:rPr>
              <a:t>Deployment</a:t>
            </a:r>
            <a:endParaRPr/>
          </a:p>
        </p:txBody>
      </p:sp>
      <p:sp>
        <p:nvSpPr>
          <p:cNvPr id="137" name="Google Shape;137;p17"/>
          <p:cNvSpPr/>
          <p:nvPr/>
        </p:nvSpPr>
        <p:spPr>
          <a:xfrm>
            <a:off x="7866584" y="5638504"/>
            <a:ext cx="4421905"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600">
                <a:solidFill>
                  <a:schemeClr val="dk1"/>
                </a:solidFill>
                <a:latin typeface="Calibri"/>
                <a:ea typeface="Calibri"/>
                <a:cs typeface="Calibri"/>
                <a:sym typeface="Calibri"/>
              </a:rPr>
              <a:t>Maintenance and support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descr="Diagram&#10;&#10;Description automatically generated" id="142" name="Google Shape;142;p18"/>
          <p:cNvPicPr preferRelativeResize="0"/>
          <p:nvPr/>
        </p:nvPicPr>
        <p:blipFill rotWithShape="1">
          <a:blip r:embed="rId3">
            <a:alphaModFix/>
          </a:blip>
          <a:srcRect b="0" l="0" r="0" t="0"/>
          <a:stretch/>
        </p:blipFill>
        <p:spPr>
          <a:xfrm>
            <a:off x="635306" y="367748"/>
            <a:ext cx="10722606"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19"/>
          <p:cNvPicPr preferRelativeResize="0"/>
          <p:nvPr/>
        </p:nvPicPr>
        <p:blipFill rotWithShape="1">
          <a:blip r:embed="rId3">
            <a:alphaModFix/>
          </a:blip>
          <a:srcRect b="0" l="0" r="0" t="0"/>
          <a:stretch/>
        </p:blipFill>
        <p:spPr>
          <a:xfrm>
            <a:off x="11309074" y="140203"/>
            <a:ext cx="607319" cy="726504"/>
          </a:xfrm>
          <a:prstGeom prst="rect">
            <a:avLst/>
          </a:prstGeom>
          <a:noFill/>
          <a:ln>
            <a:noFill/>
          </a:ln>
        </p:spPr>
      </p:pic>
      <p:sp>
        <p:nvSpPr>
          <p:cNvPr id="148" name="Google Shape;148;p19"/>
          <p:cNvSpPr/>
          <p:nvPr/>
        </p:nvSpPr>
        <p:spPr>
          <a:xfrm>
            <a:off x="-1" y="742950"/>
            <a:ext cx="7458075" cy="838200"/>
          </a:xfrm>
          <a:prstGeom prst="rect">
            <a:avLst/>
          </a:prstGeom>
          <a:solidFill>
            <a:srgbClr val="93278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 name="Google Shape;149;p19"/>
          <p:cNvSpPr/>
          <p:nvPr/>
        </p:nvSpPr>
        <p:spPr>
          <a:xfrm>
            <a:off x="1338226" y="2259249"/>
            <a:ext cx="4421905" cy="30469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a:solidFill>
                  <a:schemeClr val="dk1"/>
                </a:solidFill>
                <a:latin typeface="Calibri"/>
                <a:ea typeface="Calibri"/>
                <a:cs typeface="Calibri"/>
                <a:sym typeface="Calibri"/>
              </a:rPr>
              <a:t>The frontend of a website is what you see and interact with on your browser. Also referred to as “client-side”, it includes everything the user experiences directly: from text and colors to buttons, images, and navigation menus.</a:t>
            </a:r>
            <a:endParaRPr b="1" sz="2400">
              <a:solidFill>
                <a:schemeClr val="dk1"/>
              </a:solidFill>
              <a:latin typeface="Calibri"/>
              <a:ea typeface="Calibri"/>
              <a:cs typeface="Calibri"/>
              <a:sym typeface="Calibri"/>
            </a:endParaRPr>
          </a:p>
        </p:txBody>
      </p:sp>
      <p:sp>
        <p:nvSpPr>
          <p:cNvPr id="150" name="Google Shape;150;p19"/>
          <p:cNvSpPr/>
          <p:nvPr/>
        </p:nvSpPr>
        <p:spPr>
          <a:xfrm>
            <a:off x="489853" y="965482"/>
            <a:ext cx="6396945"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Calibri"/>
                <a:ea typeface="Calibri"/>
                <a:cs typeface="Calibri"/>
                <a:sym typeface="Calibri"/>
              </a:rPr>
              <a:t>What is frontend development</a:t>
            </a:r>
            <a:endParaRPr b="1" sz="2800">
              <a:solidFill>
                <a:schemeClr val="lt1"/>
              </a:solidFill>
              <a:latin typeface="Calibri"/>
              <a:ea typeface="Calibri"/>
              <a:cs typeface="Calibri"/>
              <a:sym typeface="Calibri"/>
            </a:endParaRPr>
          </a:p>
        </p:txBody>
      </p:sp>
      <p:sp>
        <p:nvSpPr>
          <p:cNvPr id="151" name="Google Shape;151;p19"/>
          <p:cNvSpPr/>
          <p:nvPr/>
        </p:nvSpPr>
        <p:spPr>
          <a:xfrm>
            <a:off x="6817595" y="2533120"/>
            <a:ext cx="4421905"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HTML (HyperText Markup Language)</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Is the most basic building block of the Web. It defines the meaning and structure of web content. It is used to create and organize web content so it can be displayed by a browser.</a:t>
            </a:r>
            <a:endParaRPr sz="1600">
              <a:solidFill>
                <a:schemeClr val="dk1"/>
              </a:solidFill>
              <a:latin typeface="Calibri"/>
              <a:ea typeface="Calibri"/>
              <a:cs typeface="Calibri"/>
              <a:sym typeface="Calibri"/>
            </a:endParaRPr>
          </a:p>
        </p:txBody>
      </p:sp>
      <p:sp>
        <p:nvSpPr>
          <p:cNvPr id="152" name="Google Shape;152;p19"/>
          <p:cNvSpPr/>
          <p:nvPr/>
        </p:nvSpPr>
        <p:spPr>
          <a:xfrm>
            <a:off x="6817594" y="3966418"/>
            <a:ext cx="4421905"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600">
                <a:solidFill>
                  <a:srgbClr val="212121"/>
                </a:solidFill>
                <a:latin typeface="Calibri"/>
                <a:ea typeface="Calibri"/>
                <a:cs typeface="Calibri"/>
                <a:sym typeface="Calibri"/>
              </a:rPr>
              <a:t>Cascading Style Sheets</a:t>
            </a:r>
            <a:r>
              <a:rPr b="0" i="0" lang="en-US" sz="1600">
                <a:solidFill>
                  <a:srgbClr val="212121"/>
                </a:solidFill>
                <a:latin typeface="Calibri"/>
                <a:ea typeface="Calibri"/>
                <a:cs typeface="Calibri"/>
                <a:sym typeface="Calibri"/>
              </a:rPr>
              <a:t> (</a:t>
            </a:r>
            <a:r>
              <a:rPr b="1" i="0" lang="en-US" sz="1600">
                <a:solidFill>
                  <a:srgbClr val="212121"/>
                </a:solidFill>
                <a:latin typeface="Calibri"/>
                <a:ea typeface="Calibri"/>
                <a:cs typeface="Calibri"/>
                <a:sym typeface="Calibri"/>
              </a:rPr>
              <a:t>CSS</a:t>
            </a:r>
            <a:r>
              <a:rPr b="0" i="0" lang="en-US" sz="1600">
                <a:solidFill>
                  <a:srgbClr val="212121"/>
                </a:solidFill>
                <a:latin typeface="Calibri"/>
                <a:ea typeface="Calibri"/>
                <a:cs typeface="Calibri"/>
                <a:sym typeface="Calibri"/>
              </a:rPr>
              <a:t>) </a:t>
            </a:r>
            <a:endParaRPr/>
          </a:p>
          <a:p>
            <a:pPr indent="0" lvl="0" marL="0" marR="0" rtl="0" algn="l">
              <a:spcBef>
                <a:spcPts val="0"/>
              </a:spcBef>
              <a:spcAft>
                <a:spcPts val="0"/>
              </a:spcAft>
              <a:buNone/>
            </a:pPr>
            <a:r>
              <a:rPr lang="en-US" sz="1600">
                <a:solidFill>
                  <a:srgbClr val="212121"/>
                </a:solidFill>
                <a:latin typeface="Calibri"/>
                <a:ea typeface="Calibri"/>
                <a:cs typeface="Calibri"/>
                <a:sym typeface="Calibri"/>
              </a:rPr>
              <a:t>I</a:t>
            </a:r>
            <a:r>
              <a:rPr b="0" i="0" lang="en-US" sz="1600">
                <a:solidFill>
                  <a:srgbClr val="212121"/>
                </a:solidFill>
                <a:latin typeface="Calibri"/>
                <a:ea typeface="Calibri"/>
                <a:cs typeface="Calibri"/>
                <a:sym typeface="Calibri"/>
              </a:rPr>
              <a:t>s a stylesheet language used to describe the presentation of a document written in HTML and other markup languages. It defines the style of a website’s content, such as layout, colors, fonts, etc.</a:t>
            </a:r>
            <a:endParaRPr sz="1600">
              <a:solidFill>
                <a:schemeClr val="dk1"/>
              </a:solidFill>
              <a:latin typeface="Calibri"/>
              <a:ea typeface="Calibri"/>
              <a:cs typeface="Calibri"/>
              <a:sym typeface="Calibri"/>
            </a:endParaRPr>
          </a:p>
        </p:txBody>
      </p:sp>
      <p:sp>
        <p:nvSpPr>
          <p:cNvPr id="153" name="Google Shape;153;p19"/>
          <p:cNvSpPr/>
          <p:nvPr/>
        </p:nvSpPr>
        <p:spPr>
          <a:xfrm>
            <a:off x="6817594" y="5355307"/>
            <a:ext cx="4421905" cy="10772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600">
                <a:solidFill>
                  <a:srgbClr val="212121"/>
                </a:solidFill>
                <a:latin typeface="Calibri"/>
                <a:ea typeface="Calibri"/>
                <a:cs typeface="Calibri"/>
                <a:sym typeface="Calibri"/>
              </a:rPr>
              <a:t>JavaScript</a:t>
            </a:r>
            <a:endParaRPr b="0" i="0" sz="1600">
              <a:solidFill>
                <a:srgbClr val="212121"/>
              </a:solidFill>
              <a:latin typeface="Calibri"/>
              <a:ea typeface="Calibri"/>
              <a:cs typeface="Calibri"/>
              <a:sym typeface="Calibri"/>
            </a:endParaRPr>
          </a:p>
          <a:p>
            <a:pPr indent="0" lvl="0" marL="0" marR="0" rtl="0" algn="l">
              <a:spcBef>
                <a:spcPts val="0"/>
              </a:spcBef>
              <a:spcAft>
                <a:spcPts val="0"/>
              </a:spcAft>
              <a:buNone/>
            </a:pPr>
            <a:r>
              <a:rPr lang="en-US" sz="1600">
                <a:solidFill>
                  <a:srgbClr val="212121"/>
                </a:solidFill>
                <a:latin typeface="Calibri"/>
                <a:ea typeface="Calibri"/>
                <a:cs typeface="Calibri"/>
                <a:sym typeface="Calibri"/>
              </a:rPr>
              <a:t>JavaScript is a programming language used for more interactive elements like drop down menus, modal windows, and pop ups.</a:t>
            </a:r>
            <a:endParaRPr sz="16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descr="Diagram&#10;&#10;Description automatically generated" id="158" name="Google Shape;158;p20"/>
          <p:cNvPicPr preferRelativeResize="0"/>
          <p:nvPr/>
        </p:nvPicPr>
        <p:blipFill rotWithShape="1">
          <a:blip r:embed="rId3">
            <a:alphaModFix/>
          </a:blip>
          <a:srcRect b="0" l="0" r="0" t="0"/>
          <a:stretch/>
        </p:blipFill>
        <p:spPr>
          <a:xfrm>
            <a:off x="1496291" y="129637"/>
            <a:ext cx="8971151" cy="6728363"/>
          </a:xfrm>
          <a:prstGeom prst="rect">
            <a:avLst/>
          </a:prstGeom>
          <a:noFill/>
          <a:ln>
            <a:noFill/>
          </a:ln>
        </p:spPr>
      </p:pic>
      <p:pic>
        <p:nvPicPr>
          <p:cNvPr id="159" name="Google Shape;159;p20"/>
          <p:cNvPicPr preferRelativeResize="0"/>
          <p:nvPr/>
        </p:nvPicPr>
        <p:blipFill rotWithShape="1">
          <a:blip r:embed="rId4">
            <a:alphaModFix/>
          </a:blip>
          <a:srcRect b="0" l="0" r="0" t="0"/>
          <a:stretch/>
        </p:blipFill>
        <p:spPr>
          <a:xfrm>
            <a:off x="11309074" y="140203"/>
            <a:ext cx="607319" cy="72650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1"/>
          <p:cNvPicPr preferRelativeResize="0"/>
          <p:nvPr/>
        </p:nvPicPr>
        <p:blipFill rotWithShape="1">
          <a:blip r:embed="rId3">
            <a:alphaModFix/>
          </a:blip>
          <a:srcRect b="0" l="0" r="0" t="0"/>
          <a:stretch/>
        </p:blipFill>
        <p:spPr>
          <a:xfrm>
            <a:off x="11239500" y="140203"/>
            <a:ext cx="607319" cy="726504"/>
          </a:xfrm>
          <a:prstGeom prst="rect">
            <a:avLst/>
          </a:prstGeom>
          <a:noFill/>
          <a:ln>
            <a:noFill/>
          </a:ln>
        </p:spPr>
      </p:pic>
      <p:pic>
        <p:nvPicPr>
          <p:cNvPr id="165" name="Google Shape;165;p21"/>
          <p:cNvPicPr preferRelativeResize="0"/>
          <p:nvPr/>
        </p:nvPicPr>
        <p:blipFill rotWithShape="1">
          <a:blip r:embed="rId4">
            <a:alphaModFix/>
          </a:blip>
          <a:srcRect b="0" l="0" r="0" t="0"/>
          <a:stretch/>
        </p:blipFill>
        <p:spPr>
          <a:xfrm>
            <a:off x="1866123" y="279919"/>
            <a:ext cx="9022701" cy="646611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22"/>
          <p:cNvSpPr/>
          <p:nvPr/>
        </p:nvSpPr>
        <p:spPr>
          <a:xfrm rot="-5400000">
            <a:off x="800100" y="1491343"/>
            <a:ext cx="3333749" cy="3499103"/>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1" name="Google Shape;171;p22"/>
          <p:cNvSpPr txBox="1"/>
          <p:nvPr/>
        </p:nvSpPr>
        <p:spPr>
          <a:xfrm>
            <a:off x="717421" y="1967265"/>
            <a:ext cx="2628900" cy="254725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lang="en-US" sz="3600">
                <a:solidFill>
                  <a:srgbClr val="FFFFFF"/>
                </a:solidFill>
                <a:latin typeface="Calibri"/>
                <a:ea typeface="Calibri"/>
                <a:cs typeface="Calibri"/>
                <a:sym typeface="Calibri"/>
              </a:rPr>
              <a:t>Interaction between frontend and backend</a:t>
            </a:r>
            <a:endParaRPr/>
          </a:p>
        </p:txBody>
      </p:sp>
      <p:pic>
        <p:nvPicPr>
          <p:cNvPr id="172" name="Google Shape;172;p22"/>
          <p:cNvPicPr preferRelativeResize="0"/>
          <p:nvPr/>
        </p:nvPicPr>
        <p:blipFill rotWithShape="1">
          <a:blip r:embed="rId3">
            <a:alphaModFix/>
          </a:blip>
          <a:srcRect b="0" l="0" r="0" t="0"/>
          <a:stretch/>
        </p:blipFill>
        <p:spPr>
          <a:xfrm>
            <a:off x="4005470" y="1202635"/>
            <a:ext cx="7891669" cy="4025348"/>
          </a:xfrm>
          <a:prstGeom prst="rect">
            <a:avLst/>
          </a:prstGeom>
          <a:noFill/>
          <a:ln>
            <a:noFill/>
          </a:ln>
        </p:spPr>
      </p:pic>
      <p:pic>
        <p:nvPicPr>
          <p:cNvPr id="173" name="Google Shape;173;p22"/>
          <p:cNvPicPr preferRelativeResize="0"/>
          <p:nvPr/>
        </p:nvPicPr>
        <p:blipFill rotWithShape="1">
          <a:blip r:embed="rId4">
            <a:alphaModFix/>
          </a:blip>
          <a:srcRect b="0" l="0" r="0" t="0"/>
          <a:stretch/>
        </p:blipFill>
        <p:spPr>
          <a:xfrm>
            <a:off x="11239500" y="140203"/>
            <a:ext cx="607319" cy="72650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3"/>
          <p:cNvPicPr preferRelativeResize="0"/>
          <p:nvPr/>
        </p:nvPicPr>
        <p:blipFill rotWithShape="1">
          <a:blip r:embed="rId3">
            <a:alphaModFix/>
          </a:blip>
          <a:srcRect b="0" l="0" r="0" t="0"/>
          <a:stretch/>
        </p:blipFill>
        <p:spPr>
          <a:xfrm>
            <a:off x="11239500" y="140203"/>
            <a:ext cx="607319" cy="726504"/>
          </a:xfrm>
          <a:prstGeom prst="rect">
            <a:avLst/>
          </a:prstGeom>
          <a:noFill/>
          <a:ln>
            <a:noFill/>
          </a:ln>
        </p:spPr>
      </p:pic>
      <p:sp>
        <p:nvSpPr>
          <p:cNvPr id="179" name="Google Shape;179;p23"/>
          <p:cNvSpPr/>
          <p:nvPr/>
        </p:nvSpPr>
        <p:spPr>
          <a:xfrm>
            <a:off x="12094" y="503455"/>
            <a:ext cx="8804278" cy="838200"/>
          </a:xfrm>
          <a:prstGeom prst="rect">
            <a:avLst/>
          </a:prstGeom>
          <a:solidFill>
            <a:srgbClr val="93278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4400"/>
              <a:buFont typeface="Rubik"/>
              <a:buNone/>
            </a:pPr>
            <a:r>
              <a:rPr b="0" i="0" lang="en-US" sz="4400" u="none" cap="none" strike="noStrike">
                <a:solidFill>
                  <a:srgbClr val="FFFFFF"/>
                </a:solidFill>
                <a:latin typeface="Rubik"/>
                <a:ea typeface="Rubik"/>
                <a:cs typeface="Rubik"/>
                <a:sym typeface="Rubik"/>
              </a:rPr>
              <a:t>Why software?</a:t>
            </a:r>
            <a:endParaRPr b="0" i="0" sz="4400" u="none" cap="none" strike="noStrike">
              <a:solidFill>
                <a:srgbClr val="FFFFFF"/>
              </a:solidFill>
              <a:latin typeface="Rubik"/>
              <a:ea typeface="Rubik"/>
              <a:cs typeface="Rubik"/>
              <a:sym typeface="Rubik"/>
            </a:endParaRPr>
          </a:p>
        </p:txBody>
      </p:sp>
      <p:sp>
        <p:nvSpPr>
          <p:cNvPr id="180" name="Google Shape;180;p23"/>
          <p:cNvSpPr txBox="1"/>
          <p:nvPr/>
        </p:nvSpPr>
        <p:spPr>
          <a:xfrm>
            <a:off x="8358555" y="2459504"/>
            <a:ext cx="3595824" cy="19389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2373D"/>
              </a:buClr>
              <a:buSzPts val="2400"/>
              <a:buFont typeface="Raleway"/>
              <a:buNone/>
            </a:pPr>
            <a:r>
              <a:rPr b="1" i="0" lang="en-US" sz="2400" u="none" cap="none" strike="noStrike">
                <a:solidFill>
                  <a:srgbClr val="32373D"/>
                </a:solidFill>
                <a:latin typeface="Raleway"/>
                <a:ea typeface="Raleway"/>
                <a:cs typeface="Raleway"/>
                <a:sym typeface="Raleway"/>
              </a:rPr>
              <a:t>93%</a:t>
            </a:r>
            <a:r>
              <a:rPr b="0" i="0" lang="en-US" sz="2400" u="none" cap="none" strike="noStrike">
                <a:solidFill>
                  <a:srgbClr val="32373D"/>
                </a:solidFill>
                <a:latin typeface="Raleway"/>
                <a:ea typeface="Raleway"/>
                <a:cs typeface="Raleway"/>
                <a:sym typeface="Raleway"/>
              </a:rPr>
              <a:t> Of Business Purchase Decisions Start With A Search Engine Search of Websites</a:t>
            </a:r>
            <a:endParaRPr/>
          </a:p>
        </p:txBody>
      </p:sp>
      <p:sp>
        <p:nvSpPr>
          <p:cNvPr id="181" name="Google Shape;181;p23"/>
          <p:cNvSpPr txBox="1"/>
          <p:nvPr/>
        </p:nvSpPr>
        <p:spPr>
          <a:xfrm>
            <a:off x="8358555" y="4398496"/>
            <a:ext cx="91563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Rubik"/>
              <a:buNone/>
            </a:pPr>
            <a:r>
              <a:rPr b="0" i="0" lang="en-US" sz="1800" u="sng" cap="none" strike="noStrike">
                <a:solidFill>
                  <a:schemeClr val="hlink"/>
                </a:solidFill>
                <a:latin typeface="Rubik"/>
                <a:ea typeface="Rubik"/>
                <a:cs typeface="Rubik"/>
                <a:sym typeface="Rubik"/>
                <a:hlinkClick r:id="rId4"/>
              </a:rPr>
              <a:t>Source</a:t>
            </a:r>
            <a:endParaRPr b="0" i="0" sz="1800" u="none" cap="none" strike="noStrike">
              <a:solidFill>
                <a:srgbClr val="000000"/>
              </a:solidFill>
              <a:latin typeface="Rubik"/>
              <a:ea typeface="Rubik"/>
              <a:cs typeface="Rubik"/>
              <a:sym typeface="Rubik"/>
            </a:endParaRPr>
          </a:p>
        </p:txBody>
      </p:sp>
      <p:pic>
        <p:nvPicPr>
          <p:cNvPr id="182" name="Google Shape;182;p23"/>
          <p:cNvPicPr preferRelativeResize="0"/>
          <p:nvPr/>
        </p:nvPicPr>
        <p:blipFill rotWithShape="1">
          <a:blip r:embed="rId5">
            <a:alphaModFix/>
          </a:blip>
          <a:srcRect b="0" l="0" r="0" t="0"/>
          <a:stretch/>
        </p:blipFill>
        <p:spPr>
          <a:xfrm>
            <a:off x="237621" y="2210037"/>
            <a:ext cx="7559695" cy="38865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p:nvPr/>
        </p:nvSpPr>
        <p:spPr>
          <a:xfrm>
            <a:off x="481013" y="3752849"/>
            <a:ext cx="3290887" cy="2452687"/>
          </a:xfrm>
          <a:prstGeom prst="rect">
            <a:avLst/>
          </a:prstGeom>
          <a:solidFill>
            <a:srgbClr val="93278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3600">
                <a:solidFill>
                  <a:schemeClr val="lt1"/>
                </a:solidFill>
                <a:latin typeface="Calibri"/>
                <a:ea typeface="Calibri"/>
                <a:cs typeface="Calibri"/>
                <a:sym typeface="Calibri"/>
              </a:rPr>
              <a:t>Front-End Development Jobs Titles</a:t>
            </a:r>
            <a:endParaRPr sz="3600">
              <a:solidFill>
                <a:schemeClr val="lt1"/>
              </a:solidFill>
              <a:latin typeface="Calibri"/>
              <a:ea typeface="Calibri"/>
              <a:cs typeface="Calibri"/>
              <a:sym typeface="Calibri"/>
            </a:endParaRPr>
          </a:p>
        </p:txBody>
      </p:sp>
      <p:pic>
        <p:nvPicPr>
          <p:cNvPr id="188" name="Google Shape;188;p24"/>
          <p:cNvPicPr preferRelativeResize="0"/>
          <p:nvPr/>
        </p:nvPicPr>
        <p:blipFill rotWithShape="1">
          <a:blip r:embed="rId3">
            <a:alphaModFix/>
          </a:blip>
          <a:srcRect b="14228" l="0" r="0" t="12873"/>
          <a:stretch/>
        </p:blipFill>
        <p:spPr>
          <a:xfrm>
            <a:off x="20" y="10"/>
            <a:ext cx="12191980" cy="3710603"/>
          </a:xfrm>
          <a:custGeom>
            <a:rect b="b" l="l" r="r" t="t"/>
            <a:pathLst>
              <a:path extrusionOk="0" h="3692092" w="12192000">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ln>
            <a:noFill/>
          </a:ln>
        </p:spPr>
      </p:pic>
      <p:sp>
        <p:nvSpPr>
          <p:cNvPr id="189" name="Google Shape;189;p24"/>
          <p:cNvSpPr txBox="1"/>
          <p:nvPr/>
        </p:nvSpPr>
        <p:spPr>
          <a:xfrm>
            <a:off x="4167953" y="4066615"/>
            <a:ext cx="7485413" cy="2452687"/>
          </a:xfrm>
          <a:prstGeom prst="rect">
            <a:avLst/>
          </a:prstGeom>
          <a:noFill/>
          <a:ln>
            <a:noFill/>
          </a:ln>
        </p:spPr>
        <p:txBody>
          <a:bodyPr anchorCtr="0" anchor="ctr" bIns="45700" lIns="91425" spcFirstLastPara="1" rIns="91425" wrap="square" tIns="45700">
            <a:normAutofit/>
          </a:bodyPr>
          <a:lstStyle/>
          <a:p>
            <a:pPr indent="-228600" lvl="0" marL="457200" marR="0" rtl="0" algn="l">
              <a:lnSpc>
                <a:spcPct val="90000"/>
              </a:lnSpc>
              <a:spcBef>
                <a:spcPts val="0"/>
              </a:spcBef>
              <a:spcAft>
                <a:spcPts val="0"/>
              </a:spcAft>
              <a:buClr>
                <a:schemeClr val="dk1"/>
              </a:buClr>
              <a:buSzPts val="3200"/>
              <a:buFont typeface="Arial"/>
              <a:buChar char="•"/>
            </a:pPr>
            <a:r>
              <a:rPr i="0" lang="en-US" sz="3200">
                <a:solidFill>
                  <a:schemeClr val="dk1"/>
                </a:solidFill>
                <a:latin typeface="Calibri"/>
                <a:ea typeface="Calibri"/>
                <a:cs typeface="Calibri"/>
                <a:sym typeface="Calibri"/>
              </a:rPr>
              <a:t>Front-End Developer</a:t>
            </a:r>
            <a:endParaRPr i="0" sz="3200">
              <a:solidFill>
                <a:schemeClr val="dk1"/>
              </a:solidFill>
              <a:latin typeface="Calibri"/>
              <a:ea typeface="Calibri"/>
              <a:cs typeface="Calibri"/>
              <a:sym typeface="Calibri"/>
            </a:endParaRPr>
          </a:p>
          <a:p>
            <a:pPr indent="-228600" lvl="0" marL="457200" marR="0" rtl="0" algn="l">
              <a:lnSpc>
                <a:spcPct val="90000"/>
              </a:lnSpc>
              <a:spcBef>
                <a:spcPts val="600"/>
              </a:spcBef>
              <a:spcAft>
                <a:spcPts val="0"/>
              </a:spcAft>
              <a:buClr>
                <a:schemeClr val="dk1"/>
              </a:buClr>
              <a:buSzPts val="3200"/>
              <a:buFont typeface="Arial"/>
              <a:buChar char="•"/>
            </a:pPr>
            <a:r>
              <a:rPr i="0" lang="en-US" sz="3200">
                <a:solidFill>
                  <a:schemeClr val="dk1"/>
                </a:solidFill>
                <a:latin typeface="Calibri"/>
                <a:ea typeface="Calibri"/>
                <a:cs typeface="Calibri"/>
                <a:sym typeface="Calibri"/>
              </a:rPr>
              <a:t>Front-End Engineer</a:t>
            </a:r>
            <a:endParaRPr i="0" sz="3200">
              <a:solidFill>
                <a:schemeClr val="dk1"/>
              </a:solidFill>
              <a:latin typeface="Calibri"/>
              <a:ea typeface="Calibri"/>
              <a:cs typeface="Calibri"/>
              <a:sym typeface="Calibri"/>
            </a:endParaRPr>
          </a:p>
          <a:p>
            <a:pPr indent="-228600" lvl="0" marL="457200" marR="0" rtl="0" algn="l">
              <a:lnSpc>
                <a:spcPct val="90000"/>
              </a:lnSpc>
              <a:spcBef>
                <a:spcPts val="600"/>
              </a:spcBef>
              <a:spcAft>
                <a:spcPts val="0"/>
              </a:spcAft>
              <a:buClr>
                <a:schemeClr val="dk1"/>
              </a:buClr>
              <a:buSzPts val="3200"/>
              <a:buFont typeface="Arial"/>
              <a:buChar char="•"/>
            </a:pPr>
            <a:r>
              <a:rPr i="0" lang="en-US" sz="3200">
                <a:solidFill>
                  <a:schemeClr val="dk1"/>
                </a:solidFill>
                <a:latin typeface="Calibri"/>
                <a:ea typeface="Calibri"/>
                <a:cs typeface="Calibri"/>
                <a:sym typeface="Calibri"/>
              </a:rPr>
              <a:t>Front-End Web Designer</a:t>
            </a:r>
            <a:endParaRPr i="0" sz="3200">
              <a:solidFill>
                <a:schemeClr val="dk1"/>
              </a:solidFill>
              <a:latin typeface="Calibri"/>
              <a:ea typeface="Calibri"/>
              <a:cs typeface="Calibri"/>
              <a:sym typeface="Calibri"/>
            </a:endParaRPr>
          </a:p>
          <a:p>
            <a:pPr indent="-228600" lvl="0" marL="457200" marR="0" rtl="0" algn="l">
              <a:lnSpc>
                <a:spcPct val="90000"/>
              </a:lnSpc>
              <a:spcBef>
                <a:spcPts val="600"/>
              </a:spcBef>
              <a:spcAft>
                <a:spcPts val="0"/>
              </a:spcAft>
              <a:buClr>
                <a:schemeClr val="dk1"/>
              </a:buClr>
              <a:buSzPts val="3200"/>
              <a:buFont typeface="Arial"/>
              <a:buChar char="•"/>
            </a:pPr>
            <a:r>
              <a:rPr i="0" lang="en-US" sz="3200">
                <a:solidFill>
                  <a:schemeClr val="dk1"/>
                </a:solidFill>
                <a:latin typeface="Calibri"/>
                <a:ea typeface="Calibri"/>
                <a:cs typeface="Calibri"/>
                <a:sym typeface="Calibri"/>
              </a:rPr>
              <a:t>Front-End Accessibility Expert</a:t>
            </a:r>
            <a:endParaRPr sz="3200">
              <a:solidFill>
                <a:schemeClr val="dk1"/>
              </a:solidFill>
              <a:latin typeface="Calibri"/>
              <a:ea typeface="Calibri"/>
              <a:cs typeface="Calibri"/>
              <a:sym typeface="Calibri"/>
            </a:endParaRPr>
          </a:p>
          <a:p>
            <a:pPr indent="-25400" lvl="0" marL="457200" marR="0" rtl="0" algn="l">
              <a:lnSpc>
                <a:spcPct val="90000"/>
              </a:lnSpc>
              <a:spcBef>
                <a:spcPts val="60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190" name="Google Shape;190;p24"/>
          <p:cNvPicPr preferRelativeResize="0"/>
          <p:nvPr/>
        </p:nvPicPr>
        <p:blipFill rotWithShape="1">
          <a:blip r:embed="rId4">
            <a:alphaModFix/>
          </a:blip>
          <a:srcRect b="0" l="0" r="0" t="0"/>
          <a:stretch/>
        </p:blipFill>
        <p:spPr>
          <a:xfrm>
            <a:off x="11239500" y="140203"/>
            <a:ext cx="607319" cy="72650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B604B72AB4E844ABD1B4BF45884C360" ma:contentTypeVersion="12" ma:contentTypeDescription="Create a new document." ma:contentTypeScope="" ma:versionID="2ac01ecef0e926bccf106e4bbe77c485">
  <xsd:schema xmlns:xsd="http://www.w3.org/2001/XMLSchema" xmlns:xs="http://www.w3.org/2001/XMLSchema" xmlns:p="http://schemas.microsoft.com/office/2006/metadata/properties" xmlns:ns2="612953e4-fca1-4470-8380-3c2234690b5c" xmlns:ns3="e789bdef-2cb7-47de-aa8b-9c6c8312af31" targetNamespace="http://schemas.microsoft.com/office/2006/metadata/properties" ma:root="true" ma:fieldsID="04a55cd3182e856625c8e4339a72afab" ns2:_="" ns3:_="">
    <xsd:import namespace="612953e4-fca1-4470-8380-3c2234690b5c"/>
    <xsd:import namespace="e789bdef-2cb7-47de-aa8b-9c6c8312af3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2953e4-fca1-4470-8380-3c2234690b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0d82563b-0873-4153-b60d-32ffd6f0d13b"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789bdef-2cb7-47de-aa8b-9c6c8312af3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d3883d5-5af3-4edd-97de-19ddf0768276}" ma:internalName="TaxCatchAll" ma:showField="CatchAllData" ma:web="e789bdef-2cb7-47de-aa8b-9c6c8312af3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12953e4-fca1-4470-8380-3c2234690b5c">
      <Terms xmlns="http://schemas.microsoft.com/office/infopath/2007/PartnerControls"/>
    </lcf76f155ced4ddcb4097134ff3c332f>
    <TaxCatchAll xmlns="e789bdef-2cb7-47de-aa8b-9c6c8312af31" xsi:nil="true"/>
  </documentManagement>
</p:properties>
</file>

<file path=customXml/itemProps1.xml><?xml version="1.0" encoding="utf-8"?>
<ds:datastoreItem xmlns:ds="http://schemas.openxmlformats.org/officeDocument/2006/customXml" ds:itemID="{E1A961F7-D581-44DA-B10E-8165D7356111}"/>
</file>

<file path=customXml/itemProps2.xml><?xml version="1.0" encoding="utf-8"?>
<ds:datastoreItem xmlns:ds="http://schemas.openxmlformats.org/officeDocument/2006/customXml" ds:itemID="{F3BA68BC-079E-441D-9A34-A859AE016D53}"/>
</file>

<file path=customXml/itemProps3.xml><?xml version="1.0" encoding="utf-8"?>
<ds:datastoreItem xmlns:ds="http://schemas.openxmlformats.org/officeDocument/2006/customXml" ds:itemID="{41D4C5EC-4386-4820-9771-6A3CD453A6E1}"/>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0x0101009B604B72AB4E844ABD1B4BF45884C360</vt:lpwstr>
  </property>
</Properties>
</file>