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661" r:id="rId2"/>
    <p:sldId id="2147482878" r:id="rId3"/>
    <p:sldId id="2147482879" r:id="rId4"/>
    <p:sldId id="2147482880" r:id="rId5"/>
    <p:sldId id="2147482881" r:id="rId6"/>
    <p:sldId id="214748288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2" autoAdjust="0"/>
    <p:restoredTop sz="94658"/>
  </p:normalViewPr>
  <p:slideViewPr>
    <p:cSldViewPr snapToGrid="0">
      <p:cViewPr varScale="1">
        <p:scale>
          <a:sx n="106" d="100"/>
          <a:sy n="106" d="100"/>
        </p:scale>
        <p:origin x="124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2C7C5C-3848-49C3-A642-9DFF38779582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0D760F-17F9-4BB2-876A-62EA253E11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6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4/21/25 4:13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252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Enrique can browse GitHub and show code there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4A695-8D8C-B94A-BBEE-CC2BEEF24F23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when Enrique can answer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94A695-8D8C-B94A-BBEE-CC2BEEF24F23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99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3EAB-DD96-7418-2C58-EB19158F1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E497FF-414B-310A-3BE4-FFA46609C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C686-866E-BADC-898F-EE2D7E76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A898-3F07-5E49-BF3A-263BB2B9F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4B90-72EB-825D-304E-5AB236B81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92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4B527-55B4-ACCA-8B5D-695E186F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9B908-C01A-EC22-C01B-7EDF8E709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65E8A-C98E-CE15-4D86-CF0365909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8D415-B361-2EA2-0EF0-8ED0BBC2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72F9D-3CF1-511F-05AF-C75DFB20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3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07C64-C5B8-FADA-ACA3-884B080A2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10A9D8-9C42-DDA3-0B8D-831ED4AE1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ACA45-502B-1272-6A91-6FE42B36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CD61C-D1D0-A01A-5200-69627672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87F5C-0778-9ACB-6A15-25302AB6B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450669-ECBA-B744-89C6-0564B02EB2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302670"/>
            <a:ext cx="5577840" cy="1231106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57784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rgbClr val="091F2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3" name="MS logo gray - EMF" descr="Microsoft logo, gray text version">
            <a:extLst>
              <a:ext uri="{FF2B5EF4-FFF2-40B4-BE49-F238E27FC236}">
                <a16:creationId xmlns:a16="http://schemas.microsoft.com/office/drawing/2014/main" id="{528725CB-B775-081A-D40D-3A222E9843C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887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837" cy="1325563"/>
          </a:xfrm>
        </p:spPr>
        <p:txBody>
          <a:bodyPr/>
          <a:lstStyle>
            <a:lvl1pPr>
              <a:defRPr b="1" i="0">
                <a:solidFill>
                  <a:schemeClr val="tx1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764838" cy="457835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9662A5-6E2F-47B0-9B6E-E87983D37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355721" y="-203944"/>
            <a:ext cx="577081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000">
                <a:solidFill>
                  <a:srgbClr val="A3A3A3"/>
                </a:solidFill>
              </a:rPr>
              <a:t>ELT layout</a:t>
            </a:r>
          </a:p>
        </p:txBody>
      </p:sp>
    </p:spTree>
    <p:extLst>
      <p:ext uri="{BB962C8B-B14F-4D97-AF65-F5344CB8AC3E}">
        <p14:creationId xmlns:p14="http://schemas.microsoft.com/office/powerpoint/2010/main" val="362987301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A39F-10A8-7C84-84E6-5F0CD2FCC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BB0F0-5D82-CEAA-0B65-96BA111BF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CEA48-4169-87FC-6C8C-3B33ACC8D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41856-0090-9B4A-03F6-DF7EB2AC6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CA044-0A07-164D-9080-23308C9F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89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DDE8-85C5-FE76-705A-ECC11D702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78DD-16EB-2F80-A8AE-AC7900512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92F3B-D7C0-9B68-0BE2-7226D0EA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42421-414C-1B1F-707E-DAB8EFA2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D5D1-5C6F-5177-D6AE-22EB5CBE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183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BD05-E34C-AFCA-04CA-FC4BC5DC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BC987-E8BD-E776-1A5E-1137481C0B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463092-205E-17D5-6B0A-BBB129D4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7D451-ABE4-F980-8A11-5EC548F16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6B5C-93D5-BC44-8617-AC945A44B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8FB5-0B7D-FD4A-65A1-8A45A694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96424-912E-4047-AD50-25102B60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C2DA-1AD7-E696-3B0A-895F98C86F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17C84-4417-9AF0-B49E-38646D6DB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EF73C2-E82B-B419-4FA5-58D04F6D4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8AC0A-71D1-8654-7AAE-8F4A5F32D7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7F380-68EA-EED0-B003-03DF4BC9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94E752-750F-C1DE-BDAB-0D48497BA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AEBB30-E153-9E35-2EAC-86F5776F9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021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09C7B-EC4F-D794-B64D-942E5E95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ECE01-D6DB-0DFF-D4C4-2A8FEF30F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2E7E3-C126-FEB3-C774-E2E16E663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AD8B0-ADB5-98F8-8414-6974B9BB4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317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8E4F4-BF3E-7D20-21C1-E867B21FC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125EE-F19E-6315-EEA7-308055C5F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2102B0-3F5E-C245-9B31-D97936A08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7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C3151-FBEA-0450-A7B6-740E0D233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F60DA-88D3-86F0-F626-4494717C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A3FB1-611E-82D0-D289-47EF6ABA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4756E-853C-EF8F-5EFA-9FD6B2CF3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4B769-F9A8-4EA8-57AC-8D406617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CD4D9-1367-8623-745E-A4749BF8F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AA554-9B67-CB09-FC51-F999291A2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129F6C-FD19-50A8-7B3D-36D4E66921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1D424-8EB8-3E3D-E9AD-491404098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977BA-70C9-ED78-8529-46D751A55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A400-7C51-94FB-88D0-CBC419C66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FA97CF-AD0C-D819-F5A0-C6AB8F99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96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CAF4E-2844-E19D-BB61-75676D012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F6778-1085-D82D-E995-697EC7C2D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CDEC0-ABC5-9FF8-62F5-F5B2FF72A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616061-AE7C-40DB-BDAE-AFACD8F54C85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B4850-A44D-9234-BB0A-B427FE6E8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2ECBC-A069-26AF-F28E-8F8792F0F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01C366-BB90-4F08-BE6E-1D229565F1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67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voicerag/video" TargetMode="External"/><Relationship Id="rId2" Type="http://schemas.openxmlformats.org/officeDocument/2006/relationships/hyperlink" Target="https://aka.ms/voicerag/repo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hyperlink" Target="https://aka.ms/voicerag/blog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azure/ai-services/openai/realtime-audio-quickstart?pivots=ai-foundry-portal&amp;tabs=keyless%2Cwindows#use-the-gpt-4o-real-time-audio" TargetMode="External"/><Relationship Id="rId7" Type="http://schemas.openxmlformats.org/officeDocument/2006/relationships/hyperlink" Target="https://github.com/Azure-Samples/aoai-realtime-audio-sd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learn.microsoft.com/azure/ai-services/openai/realtime-audio-reference" TargetMode="External"/><Relationship Id="rId5" Type="http://schemas.openxmlformats.org/officeDocument/2006/relationships/hyperlink" Target="https://learn.microsoft.com/azure/ai-services/openai/realtime-audio-quickstart?pivots=ai-foundry-portal&amp;tabs=keyless%2Cwindows" TargetMode="External"/><Relationship Id="rId4" Type="http://schemas.openxmlformats.org/officeDocument/2006/relationships/hyperlink" Target="https://learn.microsoft.com/azure/ai-services/openai/how-to/realtime-aud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918223"/>
            <a:ext cx="6840538" cy="615553"/>
          </a:xfrm>
        </p:spPr>
        <p:txBody>
          <a:bodyPr/>
          <a:lstStyle/>
          <a:p>
            <a:r>
              <a:rPr lang="en-GB" dirty="0"/>
              <a:t>VoiceRAG: talk to your data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77840" cy="500202"/>
          </a:xfrm>
        </p:spPr>
        <p:txBody>
          <a:bodyPr/>
          <a:lstStyle/>
          <a:p>
            <a:r>
              <a:rPr lang="en-US" dirty="0"/>
              <a:t>Enrique Moreno Cano</a:t>
            </a:r>
          </a:p>
          <a:p>
            <a:r>
              <a:rPr lang="en-US" dirty="0"/>
              <a:t>Principal Software Engineer Manager – Azure AI Search</a:t>
            </a:r>
          </a:p>
        </p:txBody>
      </p:sp>
      <p:pic>
        <p:nvPicPr>
          <p:cNvPr id="2" name="Picture 1" descr="A black and grey logo&#10;&#10;AI-generated content may be incorrect.">
            <a:extLst>
              <a:ext uri="{FF2B5EF4-FFF2-40B4-BE49-F238E27FC236}">
                <a16:creationId xmlns:a16="http://schemas.microsoft.com/office/drawing/2014/main" id="{0EBE4FEF-A461-4E85-A4E4-EECA020EB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083" y="5796650"/>
            <a:ext cx="1468074" cy="596781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F573692E-5862-63DB-9119-C7CD16AA8DF4}"/>
              </a:ext>
            </a:extLst>
          </p:cNvPr>
          <p:cNvSpPr txBox="1">
            <a:spLocks/>
          </p:cNvSpPr>
          <p:nvPr/>
        </p:nvSpPr>
        <p:spPr bwMode="white">
          <a:xfrm>
            <a:off x="584200" y="6130286"/>
            <a:ext cx="1944709" cy="276999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800" kern="1200" spc="0" baseline="0">
                <a:solidFill>
                  <a:srgbClr val="091F2C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marR="0" indent="-22860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20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57225" marR="0" indent="-20002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42963" marR="0" indent="-1809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23938" marR="0" indent="-168275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"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91F2C"/>
                </a:solidFill>
                <a:effectLst/>
                <a:uLnTx/>
                <a:uFillTx/>
                <a:latin typeface="Segoe UI"/>
                <a:ea typeface="+mn-ea"/>
                <a:cs typeface="Segoe UI" panose="020B0502040204020203" pitchFamily="34" charset="0"/>
              </a:rPr>
              <a:t>In partnership with</a:t>
            </a:r>
          </a:p>
        </p:txBody>
      </p:sp>
    </p:spTree>
    <p:extLst>
      <p:ext uri="{BB962C8B-B14F-4D97-AF65-F5344CB8AC3E}">
        <p14:creationId xmlns:p14="http://schemas.microsoft.com/office/powerpoint/2010/main" val="179507853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D7DA1-979A-0CF9-D200-4D802BFF8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5595-ACE8-93FE-71C9-11E2CC38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VoiceRAG</a:t>
            </a:r>
            <a:endParaRPr lang="en-US" b="1" dirty="0">
              <a:highlight>
                <a:srgbClr val="FFFF00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D1A0B9-C53D-E0B6-FFB1-9B3EB25F43E0}"/>
              </a:ext>
            </a:extLst>
          </p:cNvPr>
          <p:cNvSpPr txBox="1"/>
          <p:nvPr/>
        </p:nvSpPr>
        <p:spPr>
          <a:xfrm>
            <a:off x="7269508" y="3049751"/>
            <a:ext cx="4235194" cy="280076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200">
                <a:latin typeface="Segoe UI"/>
                <a:cs typeface="Segoe UI"/>
              </a:rPr>
              <a:t>Repo:</a:t>
            </a:r>
            <a:br>
              <a:rPr lang="en-US" sz="2200">
                <a:latin typeface="Segoe UI"/>
                <a:cs typeface="Segoe UI"/>
              </a:rPr>
            </a:br>
            <a:r>
              <a:rPr lang="en-US" sz="2200">
                <a:ea typeface="+mn-lt"/>
                <a:cs typeface="+mn-lt"/>
                <a:hlinkClick r:id="rId2"/>
              </a:rPr>
              <a:t>aka.ms/voicerag/repo</a:t>
            </a:r>
            <a:br>
              <a:rPr lang="en-US" sz="2200">
                <a:latin typeface="Segoe UI"/>
                <a:cs typeface="Segoe UI"/>
              </a:rPr>
            </a:br>
            <a:br>
              <a:rPr lang="en-US" sz="2200">
                <a:latin typeface="Segoe UI"/>
                <a:cs typeface="Segoe UI"/>
              </a:rPr>
            </a:br>
            <a:r>
              <a:rPr lang="en-US" sz="2200">
                <a:latin typeface="Segoe UI"/>
                <a:cs typeface="Segoe UI"/>
              </a:rPr>
              <a:t>Demo video:</a:t>
            </a:r>
            <a:endParaRPr lang="en-US" sz="2200">
              <a:latin typeface="Aptos"/>
              <a:cs typeface="Segoe UI"/>
            </a:endParaRPr>
          </a:p>
          <a:p>
            <a:r>
              <a:rPr lang="en-US" sz="2200">
                <a:ea typeface="+mn-lt"/>
                <a:cs typeface="+mn-lt"/>
                <a:hlinkClick r:id="rId3"/>
              </a:rPr>
              <a:t>aka.ms/voicerag/video</a:t>
            </a:r>
            <a:endParaRPr lang="en-US"/>
          </a:p>
          <a:p>
            <a:br>
              <a:rPr lang="en-US" sz="2200">
                <a:latin typeface="Segoe UI"/>
                <a:cs typeface="Segoe UI"/>
              </a:rPr>
            </a:br>
            <a:r>
              <a:rPr lang="en-US" sz="2200">
                <a:latin typeface="Segoe UI"/>
                <a:cs typeface="Segoe UI"/>
              </a:rPr>
              <a:t>Blog post:</a:t>
            </a:r>
            <a:br>
              <a:rPr lang="en-US" sz="2200">
                <a:latin typeface="Segoe UI"/>
                <a:cs typeface="Segoe UI"/>
              </a:rPr>
            </a:br>
            <a:r>
              <a:rPr lang="en-US" sz="2200">
                <a:latin typeface="Aptos"/>
                <a:cs typeface="Segoe UI"/>
                <a:hlinkClick r:id="rId4"/>
              </a:rPr>
              <a:t>aka.ms/voicerag/blog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42ABA3-0CDF-8144-02A4-442826DCEEBE}"/>
              </a:ext>
            </a:extLst>
          </p:cNvPr>
          <p:cNvSpPr txBox="1"/>
          <p:nvPr/>
        </p:nvSpPr>
        <p:spPr>
          <a:xfrm>
            <a:off x="7347098" y="1605846"/>
            <a:ext cx="2870790" cy="116955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1900" dirty="0">
                <a:latin typeface="Segoe UI"/>
                <a:cs typeface="Segoe UI"/>
              </a:rPr>
              <a:t>Azure OpenAI +</a:t>
            </a:r>
          </a:p>
          <a:p>
            <a:pPr algn="l"/>
            <a:r>
              <a:rPr lang="en-US" sz="1900" dirty="0">
                <a:latin typeface="Segoe UI"/>
                <a:cs typeface="Segoe UI"/>
              </a:rPr>
              <a:t>Azure AI Search +</a:t>
            </a:r>
          </a:p>
          <a:p>
            <a:r>
              <a:rPr lang="en-US" sz="1900" dirty="0">
                <a:latin typeface="Segoe UI"/>
                <a:cs typeface="Segoe UI"/>
              </a:rPr>
              <a:t>GPT-4o Realtime API</a:t>
            </a:r>
            <a:endParaRPr lang="en-US" dirty="0"/>
          </a:p>
          <a:p>
            <a:pPr algn="l"/>
            <a:endParaRPr lang="en-US" sz="1900" dirty="0">
              <a:latin typeface="Segoe UI" panose="020B0502040204020203" pitchFamily="34" charset="0"/>
            </a:endParaRPr>
          </a:p>
        </p:txBody>
      </p:sp>
      <p:pic>
        <p:nvPicPr>
          <p:cNvPr id="4" name="Picture 3" descr="A screenshot of the voicerag demo app">
            <a:extLst>
              <a:ext uri="{FF2B5EF4-FFF2-40B4-BE49-F238E27FC236}">
                <a16:creationId xmlns:a16="http://schemas.microsoft.com/office/drawing/2014/main" id="{FB8727DD-DA06-E718-4927-9DCBE1692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584" y="1610810"/>
            <a:ext cx="6286720" cy="43214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699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C63C-7952-A22B-2359-14DF6050D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9BB29-85C5-9541-A34C-F8528F09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VoiceRAG</a:t>
            </a:r>
            <a:endParaRPr lang="en-US" b="1" dirty="0">
              <a:highlight>
                <a:srgbClr val="FFFF00"/>
              </a:highlight>
            </a:endParaRPr>
          </a:p>
        </p:txBody>
      </p:sp>
      <p:pic>
        <p:nvPicPr>
          <p:cNvPr id="1026" name="Picture 2" descr="Diagram of real-time RAG pattern">
            <a:extLst>
              <a:ext uri="{FF2B5EF4-FFF2-40B4-BE49-F238E27FC236}">
                <a16:creationId xmlns:a16="http://schemas.microsoft.com/office/drawing/2014/main" id="{E2E693CD-B723-42B0-04D8-B5EB243DDB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13710" r="5567"/>
          <a:stretch/>
        </p:blipFill>
        <p:spPr bwMode="auto">
          <a:xfrm>
            <a:off x="838199" y="1545410"/>
            <a:ext cx="9160380" cy="5019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54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0F1F0-F63D-A2F0-0DC0-BB1223D2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VoiceRAG</a:t>
            </a:r>
            <a:r>
              <a:rPr lang="en-US" dirty="0"/>
              <a:t> - Frontend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6EE75-3890-DB13-743A-941045226EFD}"/>
              </a:ext>
            </a:extLst>
          </p:cNvPr>
          <p:cNvSpPr txBox="1"/>
          <p:nvPr/>
        </p:nvSpPr>
        <p:spPr>
          <a:xfrm>
            <a:off x="838197" y="1594995"/>
            <a:ext cx="10113336" cy="48013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endParaRPr lang="en-US" noProof="1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endParaRPr lang="en-US" noProof="1">
              <a:solidFill>
                <a:srgbClr val="0000FF"/>
              </a:solidFill>
              <a:latin typeface="Consolas"/>
              <a:ea typeface="+mn-lt"/>
              <a:cs typeface="+mn-lt"/>
            </a:endParaRPr>
          </a:p>
          <a:p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startSession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addUserAudio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inputAudioBufferClear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}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useRealTime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onReceivedResponseAudioDelta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  isRecording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&amp;&amp;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playAudio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delta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},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onReceivedInputAudioBufferSpeechStarted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()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stopAudioPlayer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},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onReceivedExtensionMiddleTierToolResponse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effectLst/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ToolResult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effectLst/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JSON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parse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message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tool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_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 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const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70C1"/>
                </a:solidFill>
                <a:latin typeface="Consolas"/>
                <a:ea typeface="+mn-lt"/>
                <a:cs typeface="+mn-lt"/>
              </a:rPr>
              <a:t>files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267F99"/>
                </a:solidFill>
                <a:latin typeface="Consolas"/>
                <a:ea typeface="+mn-lt"/>
                <a:cs typeface="+mn-lt"/>
              </a:rPr>
              <a:t>GroundingFile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[]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=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result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sources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map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{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   </a:t>
            </a:r>
            <a:r>
              <a:rPr lang="en-US" noProof="1">
                <a:solidFill>
                  <a:srgbClr val="AF00DB"/>
                </a:solidFill>
                <a:effectLst/>
                <a:latin typeface="Consolas"/>
                <a:ea typeface="+mn-lt"/>
                <a:cs typeface="+mn-lt"/>
              </a:rPr>
              <a:t>return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{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chunk</a:t>
            </a:r>
            <a:r>
              <a:rPr lang="en-US" noProof="1">
                <a:solidFill>
                  <a:srgbClr val="001080"/>
                </a:solidFill>
                <a:effectLst/>
                <a:latin typeface="Consolas"/>
                <a:ea typeface="+mn-lt"/>
                <a:cs typeface="+mn-lt"/>
              </a:rPr>
              <a:t>_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id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name: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title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content: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x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chunk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};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 });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  </a:t>
            </a:r>
            <a:r>
              <a:rPr lang="en-US" noProof="1">
                <a:solidFill>
                  <a:srgbClr val="795E26"/>
                </a:solidFill>
                <a:latin typeface="Consolas"/>
                <a:ea typeface="+mn-lt"/>
                <a:cs typeface="+mn-lt"/>
              </a:rPr>
              <a:t>setGroundingFiles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(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prev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noProof="1">
                <a:solidFill>
                  <a:srgbClr val="0000FF"/>
                </a:solidFill>
                <a:latin typeface="Consolas"/>
                <a:ea typeface="+mn-lt"/>
                <a:cs typeface="+mn-lt"/>
              </a:rPr>
              <a:t>=&gt;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 [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...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prev</a:t>
            </a:r>
            <a:r>
              <a:rPr lang="en-US" noProof="1">
                <a:solidFill>
                  <a:srgbClr val="3B3B3B"/>
                </a:solidFill>
                <a:effectLst/>
                <a:latin typeface="Consolas"/>
                <a:ea typeface="+mn-lt"/>
                <a:cs typeface="+mn-lt"/>
              </a:rPr>
              <a:t>, </a:t>
            </a:r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...</a:t>
            </a:r>
            <a:r>
              <a:rPr lang="en-US" noProof="1">
                <a:solidFill>
                  <a:srgbClr val="001080"/>
                </a:solidFill>
                <a:latin typeface="Consolas"/>
                <a:ea typeface="+mn-lt"/>
                <a:cs typeface="+mn-lt"/>
              </a:rPr>
              <a:t>files</a:t>
            </a:r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]);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   }</a:t>
            </a:r>
            <a:endParaRPr lang="en-US" noProof="1">
              <a:solidFill>
                <a:srgbClr val="3B3B3B"/>
              </a:solidFill>
              <a:latin typeface="Consolas"/>
            </a:endParaRPr>
          </a:p>
          <a:p>
            <a:r>
              <a:rPr lang="en-US" noProof="1">
                <a:solidFill>
                  <a:srgbClr val="3B3B3B"/>
                </a:solidFill>
                <a:latin typeface="Consolas"/>
                <a:ea typeface="+mn-lt"/>
                <a:cs typeface="+mn-lt"/>
              </a:rPr>
              <a:t>});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FB0465-6022-6B1B-C104-662B29DD2595}"/>
              </a:ext>
            </a:extLst>
          </p:cNvPr>
          <p:cNvSpPr txBox="1"/>
          <p:nvPr/>
        </p:nvSpPr>
        <p:spPr>
          <a:xfrm>
            <a:off x="7736080" y="1614223"/>
            <a:ext cx="3458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noProof="1">
                <a:latin typeface="Consolas"/>
                <a:ea typeface="+mn-lt"/>
                <a:cs typeface="+mn-lt"/>
              </a:rPr>
              <a:t>app/frontend/src/App.tsx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7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73038-3F5D-70A4-F07A-43301B649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125A-E0A2-1112-37AE-26991D25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VoiceRAG</a:t>
            </a:r>
            <a:r>
              <a:rPr lang="en-US" dirty="0"/>
              <a:t> - Prompt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EBE473-B200-0003-D493-EC2F1E6A179E}"/>
              </a:ext>
            </a:extLst>
          </p:cNvPr>
          <p:cNvSpPr txBox="1"/>
          <p:nvPr/>
        </p:nvSpPr>
        <p:spPr>
          <a:xfrm>
            <a:off x="838197" y="1594995"/>
            <a:ext cx="11050596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r"/>
            <a:r>
              <a:rPr lang="en-US" noProof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app/backend/app.py</a:t>
            </a:r>
          </a:p>
          <a:p>
            <a:br>
              <a:rPr lang="en-US" noProof="1">
                <a:latin typeface="Consolas"/>
                <a:ea typeface="+mn-lt"/>
                <a:cs typeface="+mn-lt"/>
              </a:rPr>
            </a:br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You are a helpful assistant</a:t>
            </a:r>
            <a:r>
              <a:rPr lang="en-US" noProof="1">
                <a:solidFill>
                  <a:srgbClr val="A31515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Only answer questions based on information you searched in the knowledge base, accessible with the 'search' tool</a:t>
            </a:r>
            <a:r>
              <a:rPr lang="en-US" noProof="1">
                <a:solidFill>
                  <a:srgbClr val="A31515"/>
                </a:solidFill>
                <a:effectLst/>
                <a:latin typeface="Consolas"/>
                <a:ea typeface="+mn-lt"/>
                <a:cs typeface="+mn-lt"/>
              </a:rPr>
              <a:t>.</a:t>
            </a:r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 </a:t>
            </a: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The user is listening to answers with audio, so it's *super* important that answers are as short as possible, a single sentence if at all possible. </a:t>
            </a: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Never read file names or source names or keys out loud. </a:t>
            </a:r>
            <a:br>
              <a:rPr lang="en-US" noProof="1">
                <a:latin typeface="Consolas"/>
                <a:ea typeface="+mn-lt"/>
                <a:cs typeface="+mn-lt"/>
              </a:rPr>
            </a:b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  <a:ea typeface="+mn-lt"/>
                <a:cs typeface="+mn-lt"/>
              </a:rPr>
              <a:t>Always use the following step-by-step instructions to respond: </a:t>
            </a: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</a:rPr>
              <a:t>1. Always use the </a:t>
            </a:r>
            <a:r>
              <a:rPr lang="en-US" b="1" noProof="1">
                <a:solidFill>
                  <a:srgbClr val="A31515"/>
                </a:solidFill>
                <a:latin typeface="Consolas"/>
              </a:rPr>
              <a:t>'search' tool</a:t>
            </a:r>
            <a:r>
              <a:rPr lang="en-US" noProof="1">
                <a:solidFill>
                  <a:srgbClr val="A31515"/>
                </a:solidFill>
                <a:latin typeface="Consolas"/>
              </a:rPr>
              <a:t> to check the knowledge base before answering a question. </a:t>
            </a: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</a:rPr>
              <a:t>2. Always use the </a:t>
            </a:r>
            <a:r>
              <a:rPr lang="en-US" b="1" noProof="1">
                <a:solidFill>
                  <a:srgbClr val="A31515"/>
                </a:solidFill>
                <a:latin typeface="Consolas"/>
              </a:rPr>
              <a:t>'report_grounding' tool</a:t>
            </a:r>
            <a:r>
              <a:rPr lang="en-US" noProof="1">
                <a:solidFill>
                  <a:srgbClr val="A31515"/>
                </a:solidFill>
                <a:latin typeface="Consolas"/>
              </a:rPr>
              <a:t> to report the source of information from the knowledge base. </a:t>
            </a:r>
            <a:endParaRPr lang="en-US">
              <a:latin typeface="Consolas"/>
            </a:endParaRPr>
          </a:p>
          <a:p>
            <a:r>
              <a:rPr lang="en-US" noProof="1">
                <a:solidFill>
                  <a:srgbClr val="A31515"/>
                </a:solidFill>
                <a:latin typeface="Consolas"/>
              </a:rPr>
              <a:t>3. Produce an answer that's as short as possible. If the answer isn't in the knowledge base, say you don't know.</a:t>
            </a:r>
            <a:endParaRPr lang="en-US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92265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D743-D02F-3169-7E03-85910C50E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A56E-33A1-8AAA-5DAD-102C605B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real-time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3DFE1-CC91-DDA7-663E-358BD7FF6E0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1353800" cy="28044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Segoe UI"/>
                <a:cs typeface="Segoe UI"/>
                <a:hlinkClick r:id="rId3"/>
              </a:rPr>
              <a:t>AI Foundry Realtime audio playground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4"/>
              </a:rPr>
              <a:t>How to use the GPT-4o Realtime API for speech and audio (Preview)</a:t>
            </a:r>
            <a:endParaRPr lang="en-US">
              <a:latin typeface="Segoe UI"/>
              <a:cs typeface="Segoe UI"/>
            </a:endParaRPr>
          </a:p>
          <a:p>
            <a:r>
              <a:rPr lang="en-US">
                <a:latin typeface="Segoe UI"/>
                <a:cs typeface="Segoe UI"/>
                <a:hlinkClick r:id="rId5"/>
              </a:rPr>
              <a:t>GPT-4o Realtime API for speech and audio (Preview)</a:t>
            </a:r>
            <a:endParaRPr lang="en-US"/>
          </a:p>
          <a:p>
            <a:r>
              <a:rPr lang="en-US">
                <a:latin typeface="Segoe UI"/>
                <a:cs typeface="Segoe UI"/>
                <a:hlinkClick r:id="rId6"/>
              </a:rPr>
              <a:t>Realtime API (Preview) reference</a:t>
            </a:r>
            <a:endParaRPr lang="en-US">
              <a:cs typeface="Segoe UI"/>
            </a:endParaRPr>
          </a:p>
          <a:p>
            <a:r>
              <a:rPr lang="en-US">
                <a:cs typeface="Segoe UI"/>
                <a:hlinkClick r:id="rId7"/>
              </a:rPr>
              <a:t>Azure-Samples/aoai-realtime-audio-sdk</a:t>
            </a:r>
            <a:endParaRPr lang="en-US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6679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438</Words>
  <Application>Microsoft Macintosh PowerPoint</Application>
  <PresentationFormat>Widescreen</PresentationFormat>
  <Paragraphs>53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Segoe UI</vt:lpstr>
      <vt:lpstr>Segoe UI Semibold</vt:lpstr>
      <vt:lpstr>Wingdings</vt:lpstr>
      <vt:lpstr>Office Theme</vt:lpstr>
      <vt:lpstr>VoiceRAG: talk to your data</vt:lpstr>
      <vt:lpstr>VoiceRAG</vt:lpstr>
      <vt:lpstr>VoiceRAG</vt:lpstr>
      <vt:lpstr>VoiceRAG - Frontend code</vt:lpstr>
      <vt:lpstr>VoiceRAG - Prompt</vt:lpstr>
      <vt:lpstr>More real-time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Moreno Cano</dc:creator>
  <cp:lastModifiedBy>Pamela Fox</cp:lastModifiedBy>
  <cp:revision>2</cp:revision>
  <dcterms:created xsi:type="dcterms:W3CDTF">2025-04-21T21:38:21Z</dcterms:created>
  <dcterms:modified xsi:type="dcterms:W3CDTF">2025-04-21T23:13:28Z</dcterms:modified>
</cp:coreProperties>
</file>