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8" r:id="rId10"/>
    <p:sldId id="263" r:id="rId11"/>
    <p:sldId id="269" r:id="rId12"/>
    <p:sldId id="264" r:id="rId13"/>
    <p:sldId id="270" r:id="rId14"/>
    <p:sldId id="271" r:id="rId15"/>
    <p:sldId id="265" r:id="rId16"/>
    <p:sldId id="272" r:id="rId17"/>
    <p:sldId id="266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microsoft/Reactors/blob/main/workshop-resources/data-science-and-machine-learning/Data_Science_1/workshop-materials/4-Cleaning_and_Manipulating.ipynb" TargetMode="External"/><Relationship Id="rId1" Type="http://schemas.openxmlformats.org/officeDocument/2006/relationships/hyperlink" Target="https://github.com/microsoft/Reactors/tree/main/workshop-resources/data-science-and-machine-learning/Data_Science_2" TargetMode="Externa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actors/tree/main/workshop-resources/data-science-and-machine-learning/Data_Science_2" TargetMode="External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hyperlink" Target="https://github.com/microsoft/Reactors/blob/main/workshop-resources/data-science-and-machine-learning/Data_Science_1/workshop-materials/4-Cleaning_and_Manipulating.ipynb" TargetMode="Externa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E525E-1DCC-4186-A9C5-2196294D93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AFF2D0-2EAB-4A0E-AAFD-6A40D80EE832}">
      <dgm:prSet/>
      <dgm:spPr/>
      <dgm:t>
        <a:bodyPr/>
        <a:lstStyle/>
        <a:p>
          <a:r>
            <a:rPr lang="en-GB"/>
            <a:t>Beginners Data Science for Python developers: </a:t>
          </a:r>
          <a:r>
            <a:rPr lang="en-GB">
              <a:hlinkClick xmlns:r="http://schemas.openxmlformats.org/officeDocument/2006/relationships" r:id="rId1"/>
            </a:rPr>
            <a:t>https://github.com/microsoft/Reactors/tree/main/workshop-resources/data-science-and-machine-learning/Data_Science_2</a:t>
          </a:r>
          <a:endParaRPr lang="en-US"/>
        </a:p>
      </dgm:t>
    </dgm:pt>
    <dgm:pt modelId="{7B99E628-CFDF-4FB7-9B8B-2F58AFBDC8DD}" type="parTrans" cxnId="{EFAB937C-544B-4DD4-8D8E-B3637E5B6D39}">
      <dgm:prSet/>
      <dgm:spPr/>
      <dgm:t>
        <a:bodyPr/>
        <a:lstStyle/>
        <a:p>
          <a:endParaRPr lang="en-US"/>
        </a:p>
      </dgm:t>
    </dgm:pt>
    <dgm:pt modelId="{20725F70-EC27-4D6E-860F-0FF86974A39A}" type="sibTrans" cxnId="{EFAB937C-544B-4DD4-8D8E-B3637E5B6D39}">
      <dgm:prSet/>
      <dgm:spPr/>
      <dgm:t>
        <a:bodyPr/>
        <a:lstStyle/>
        <a:p>
          <a:endParaRPr lang="en-US"/>
        </a:p>
      </dgm:t>
    </dgm:pt>
    <dgm:pt modelId="{77FF4C44-3364-447B-B9D2-9F9F696F88CD}">
      <dgm:prSet/>
      <dgm:spPr/>
      <dgm:t>
        <a:bodyPr/>
        <a:lstStyle/>
        <a:p>
          <a:r>
            <a:rPr lang="en-GB"/>
            <a:t>Manipulating and Cleaning Data Notebook: </a:t>
          </a:r>
          <a:r>
            <a:rPr lang="en-GB">
              <a:hlinkClick xmlns:r="http://schemas.openxmlformats.org/officeDocument/2006/relationships" r:id="rId2"/>
            </a:rPr>
            <a:t>https://github.com/microsoft/Reactors/blob/main/workshop-resources/data-science-and-machine-learning/Data_Science_1/workshop-materials/4-Cleaning_and_Manipulating.ipynb</a:t>
          </a:r>
          <a:r>
            <a:rPr lang="en-GB"/>
            <a:t> </a:t>
          </a:r>
          <a:endParaRPr lang="en-US"/>
        </a:p>
      </dgm:t>
    </dgm:pt>
    <dgm:pt modelId="{E51038FF-BA50-4F89-9D3F-34A0C1ABDD03}" type="parTrans" cxnId="{C8A3CE70-0633-480E-9461-F714B391D732}">
      <dgm:prSet/>
      <dgm:spPr/>
      <dgm:t>
        <a:bodyPr/>
        <a:lstStyle/>
        <a:p>
          <a:endParaRPr lang="en-US"/>
        </a:p>
      </dgm:t>
    </dgm:pt>
    <dgm:pt modelId="{74038DA8-556D-490F-BF7A-6838B5B129F1}" type="sibTrans" cxnId="{C8A3CE70-0633-480E-9461-F714B391D732}">
      <dgm:prSet/>
      <dgm:spPr/>
      <dgm:t>
        <a:bodyPr/>
        <a:lstStyle/>
        <a:p>
          <a:endParaRPr lang="en-US"/>
        </a:p>
      </dgm:t>
    </dgm:pt>
    <dgm:pt modelId="{D01357D6-87BD-4CB4-95A2-61A07E5AB4C2}" type="pres">
      <dgm:prSet presAssocID="{79FE525E-1DCC-4186-A9C5-2196294D9362}" presName="root" presStyleCnt="0">
        <dgm:presLayoutVars>
          <dgm:dir/>
          <dgm:resizeHandles val="exact"/>
        </dgm:presLayoutVars>
      </dgm:prSet>
      <dgm:spPr/>
    </dgm:pt>
    <dgm:pt modelId="{593BB131-7B40-4E97-A7C4-7D7EA2AEB8B8}" type="pres">
      <dgm:prSet presAssocID="{01AFF2D0-2EAB-4A0E-AAFD-6A40D80EE832}" presName="compNode" presStyleCnt="0"/>
      <dgm:spPr/>
    </dgm:pt>
    <dgm:pt modelId="{96057F19-6A8E-47A0-BD66-21CB37D13C86}" type="pres">
      <dgm:prSet presAssocID="{01AFF2D0-2EAB-4A0E-AAFD-6A40D80EE832}" presName="bgRect" presStyleLbl="bgShp" presStyleIdx="0" presStyleCnt="2"/>
      <dgm:spPr/>
    </dgm:pt>
    <dgm:pt modelId="{3261ED0A-35C7-4396-9403-932F0458BF63}" type="pres">
      <dgm:prSet presAssocID="{01AFF2D0-2EAB-4A0E-AAFD-6A40D80EE83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A57C0AA-48D1-4755-8E8A-AA73C03201C7}" type="pres">
      <dgm:prSet presAssocID="{01AFF2D0-2EAB-4A0E-AAFD-6A40D80EE832}" presName="spaceRect" presStyleCnt="0"/>
      <dgm:spPr/>
    </dgm:pt>
    <dgm:pt modelId="{14C63B01-0024-4B73-9B9C-A6747A0B7E56}" type="pres">
      <dgm:prSet presAssocID="{01AFF2D0-2EAB-4A0E-AAFD-6A40D80EE832}" presName="parTx" presStyleLbl="revTx" presStyleIdx="0" presStyleCnt="2">
        <dgm:presLayoutVars>
          <dgm:chMax val="0"/>
          <dgm:chPref val="0"/>
        </dgm:presLayoutVars>
      </dgm:prSet>
      <dgm:spPr/>
    </dgm:pt>
    <dgm:pt modelId="{D56B1091-AF79-4EB2-ABB9-ABF320AD42A1}" type="pres">
      <dgm:prSet presAssocID="{20725F70-EC27-4D6E-860F-0FF86974A39A}" presName="sibTrans" presStyleCnt="0"/>
      <dgm:spPr/>
    </dgm:pt>
    <dgm:pt modelId="{09ACC18D-90B5-4AE6-BC55-9FD0C56231F6}" type="pres">
      <dgm:prSet presAssocID="{77FF4C44-3364-447B-B9D2-9F9F696F88CD}" presName="compNode" presStyleCnt="0"/>
      <dgm:spPr/>
    </dgm:pt>
    <dgm:pt modelId="{A5B62DEF-BF5C-413A-9B99-4B3DA47895F3}" type="pres">
      <dgm:prSet presAssocID="{77FF4C44-3364-447B-B9D2-9F9F696F88CD}" presName="bgRect" presStyleLbl="bgShp" presStyleIdx="1" presStyleCnt="2"/>
      <dgm:spPr/>
    </dgm:pt>
    <dgm:pt modelId="{C0F2A402-A1F4-4B38-ACCA-52ADD2638FFF}" type="pres">
      <dgm:prSet presAssocID="{77FF4C44-3364-447B-B9D2-9F9F696F88C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695E8E4-C04E-4FEF-9F01-7E0FFB473B4C}" type="pres">
      <dgm:prSet presAssocID="{77FF4C44-3364-447B-B9D2-9F9F696F88CD}" presName="spaceRect" presStyleCnt="0"/>
      <dgm:spPr/>
    </dgm:pt>
    <dgm:pt modelId="{D02EAD1B-507A-4ACC-BB6F-9E35491C50C7}" type="pres">
      <dgm:prSet presAssocID="{77FF4C44-3364-447B-B9D2-9F9F696F88C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A3CE70-0633-480E-9461-F714B391D732}" srcId="{79FE525E-1DCC-4186-A9C5-2196294D9362}" destId="{77FF4C44-3364-447B-B9D2-9F9F696F88CD}" srcOrd="1" destOrd="0" parTransId="{E51038FF-BA50-4F89-9D3F-34A0C1ABDD03}" sibTransId="{74038DA8-556D-490F-BF7A-6838B5B129F1}"/>
    <dgm:cxn modelId="{EFAB937C-544B-4DD4-8D8E-B3637E5B6D39}" srcId="{79FE525E-1DCC-4186-A9C5-2196294D9362}" destId="{01AFF2D0-2EAB-4A0E-AAFD-6A40D80EE832}" srcOrd="0" destOrd="0" parTransId="{7B99E628-CFDF-4FB7-9B8B-2F58AFBDC8DD}" sibTransId="{20725F70-EC27-4D6E-860F-0FF86974A39A}"/>
    <dgm:cxn modelId="{0028B6B9-8994-4E01-BD8D-3C12C94183E4}" type="presOf" srcId="{01AFF2D0-2EAB-4A0E-AAFD-6A40D80EE832}" destId="{14C63B01-0024-4B73-9B9C-A6747A0B7E56}" srcOrd="0" destOrd="0" presId="urn:microsoft.com/office/officeart/2018/2/layout/IconVerticalSolidList"/>
    <dgm:cxn modelId="{D1D661EC-19EC-49A4-8548-12EB5A04DB66}" type="presOf" srcId="{77FF4C44-3364-447B-B9D2-9F9F696F88CD}" destId="{D02EAD1B-507A-4ACC-BB6F-9E35491C50C7}" srcOrd="0" destOrd="0" presId="urn:microsoft.com/office/officeart/2018/2/layout/IconVerticalSolidList"/>
    <dgm:cxn modelId="{E06D51F8-DB46-47FF-A23E-E26CD773328E}" type="presOf" srcId="{79FE525E-1DCC-4186-A9C5-2196294D9362}" destId="{D01357D6-87BD-4CB4-95A2-61A07E5AB4C2}" srcOrd="0" destOrd="0" presId="urn:microsoft.com/office/officeart/2018/2/layout/IconVerticalSolidList"/>
    <dgm:cxn modelId="{CA8DA124-EDC3-46DA-9D71-CD0AA07DB9C2}" type="presParOf" srcId="{D01357D6-87BD-4CB4-95A2-61A07E5AB4C2}" destId="{593BB131-7B40-4E97-A7C4-7D7EA2AEB8B8}" srcOrd="0" destOrd="0" presId="urn:microsoft.com/office/officeart/2018/2/layout/IconVerticalSolidList"/>
    <dgm:cxn modelId="{CD25F71D-8D7B-49A4-A9FC-785AF64767AD}" type="presParOf" srcId="{593BB131-7B40-4E97-A7C4-7D7EA2AEB8B8}" destId="{96057F19-6A8E-47A0-BD66-21CB37D13C86}" srcOrd="0" destOrd="0" presId="urn:microsoft.com/office/officeart/2018/2/layout/IconVerticalSolidList"/>
    <dgm:cxn modelId="{B56DC9E7-BA1C-40A4-980A-AE83062AEC30}" type="presParOf" srcId="{593BB131-7B40-4E97-A7C4-7D7EA2AEB8B8}" destId="{3261ED0A-35C7-4396-9403-932F0458BF63}" srcOrd="1" destOrd="0" presId="urn:microsoft.com/office/officeart/2018/2/layout/IconVerticalSolidList"/>
    <dgm:cxn modelId="{073AE114-8940-48CD-A38C-1E8347CE396A}" type="presParOf" srcId="{593BB131-7B40-4E97-A7C4-7D7EA2AEB8B8}" destId="{5A57C0AA-48D1-4755-8E8A-AA73C03201C7}" srcOrd="2" destOrd="0" presId="urn:microsoft.com/office/officeart/2018/2/layout/IconVerticalSolidList"/>
    <dgm:cxn modelId="{1ADAB0DA-7E2E-49FB-90D6-9DE71379A361}" type="presParOf" srcId="{593BB131-7B40-4E97-A7C4-7D7EA2AEB8B8}" destId="{14C63B01-0024-4B73-9B9C-A6747A0B7E56}" srcOrd="3" destOrd="0" presId="urn:microsoft.com/office/officeart/2018/2/layout/IconVerticalSolidList"/>
    <dgm:cxn modelId="{9C0209E8-ED69-4370-8E23-11CC38E9E48A}" type="presParOf" srcId="{D01357D6-87BD-4CB4-95A2-61A07E5AB4C2}" destId="{D56B1091-AF79-4EB2-ABB9-ABF320AD42A1}" srcOrd="1" destOrd="0" presId="urn:microsoft.com/office/officeart/2018/2/layout/IconVerticalSolidList"/>
    <dgm:cxn modelId="{42FD6BDC-5AD2-4A08-A23B-554CC85B02D4}" type="presParOf" srcId="{D01357D6-87BD-4CB4-95A2-61A07E5AB4C2}" destId="{09ACC18D-90B5-4AE6-BC55-9FD0C56231F6}" srcOrd="2" destOrd="0" presId="urn:microsoft.com/office/officeart/2018/2/layout/IconVerticalSolidList"/>
    <dgm:cxn modelId="{B5FEFEA3-4F11-4BF8-AC08-81472A7380C3}" type="presParOf" srcId="{09ACC18D-90B5-4AE6-BC55-9FD0C56231F6}" destId="{A5B62DEF-BF5C-413A-9B99-4B3DA47895F3}" srcOrd="0" destOrd="0" presId="urn:microsoft.com/office/officeart/2018/2/layout/IconVerticalSolidList"/>
    <dgm:cxn modelId="{26772369-ABF3-4006-BE5D-07F5320224A1}" type="presParOf" srcId="{09ACC18D-90B5-4AE6-BC55-9FD0C56231F6}" destId="{C0F2A402-A1F4-4B38-ACCA-52ADD2638FFF}" srcOrd="1" destOrd="0" presId="urn:microsoft.com/office/officeart/2018/2/layout/IconVerticalSolidList"/>
    <dgm:cxn modelId="{174F19D4-52B8-4D60-9D3A-D42360ED3FA2}" type="presParOf" srcId="{09ACC18D-90B5-4AE6-BC55-9FD0C56231F6}" destId="{B695E8E4-C04E-4FEF-9F01-7E0FFB473B4C}" srcOrd="2" destOrd="0" presId="urn:microsoft.com/office/officeart/2018/2/layout/IconVerticalSolidList"/>
    <dgm:cxn modelId="{DD040B0B-F08A-47D9-B3BC-12A032E278FA}" type="presParOf" srcId="{09ACC18D-90B5-4AE6-BC55-9FD0C56231F6}" destId="{D02EAD1B-507A-4ACC-BB6F-9E35491C50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57F19-6A8E-47A0-BD66-21CB37D13C86}">
      <dsp:nvSpPr>
        <dsp:cNvPr id="0" name=""/>
        <dsp:cNvSpPr/>
      </dsp:nvSpPr>
      <dsp:spPr>
        <a:xfrm>
          <a:off x="0" y="869945"/>
          <a:ext cx="6248400" cy="164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1ED0A-35C7-4396-9403-932F0458BF63}">
      <dsp:nvSpPr>
        <dsp:cNvPr id="0" name=""/>
        <dsp:cNvSpPr/>
      </dsp:nvSpPr>
      <dsp:spPr>
        <a:xfrm>
          <a:off x="496779" y="1239450"/>
          <a:ext cx="904118" cy="903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63B01-0024-4B73-9B9C-A6747A0B7E56}">
      <dsp:nvSpPr>
        <dsp:cNvPr id="0" name=""/>
        <dsp:cNvSpPr/>
      </dsp:nvSpPr>
      <dsp:spPr>
        <a:xfrm>
          <a:off x="1897677" y="869945"/>
          <a:ext cx="4291421" cy="174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37" tIns="184837" rIns="184837" bIns="1848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Beginners Data Science for Python developers: </a:t>
          </a:r>
          <a:r>
            <a:rPr lang="en-GB" sz="1400" kern="1200">
              <a:hlinkClick xmlns:r="http://schemas.openxmlformats.org/officeDocument/2006/relationships" r:id="rId3"/>
            </a:rPr>
            <a:t>https://github.com/microsoft/Reactors/tree/main/workshop-resources/data-science-and-machine-learning/Data_Science_2</a:t>
          </a:r>
          <a:endParaRPr lang="en-US" sz="1400" kern="1200"/>
        </a:p>
      </dsp:txBody>
      <dsp:txXfrm>
        <a:off x="1897677" y="869945"/>
        <a:ext cx="4291421" cy="1746490"/>
      </dsp:txXfrm>
    </dsp:sp>
    <dsp:sp modelId="{A5B62DEF-BF5C-413A-9B99-4B3DA47895F3}">
      <dsp:nvSpPr>
        <dsp:cNvPr id="0" name=""/>
        <dsp:cNvSpPr/>
      </dsp:nvSpPr>
      <dsp:spPr>
        <a:xfrm>
          <a:off x="0" y="3039827"/>
          <a:ext cx="6248400" cy="1642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2A402-A1F4-4B38-ACCA-52ADD2638FFF}">
      <dsp:nvSpPr>
        <dsp:cNvPr id="0" name=""/>
        <dsp:cNvSpPr/>
      </dsp:nvSpPr>
      <dsp:spPr>
        <a:xfrm>
          <a:off x="496779" y="3409332"/>
          <a:ext cx="904118" cy="9032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AD1B-507A-4ACC-BB6F-9E35491C50C7}">
      <dsp:nvSpPr>
        <dsp:cNvPr id="0" name=""/>
        <dsp:cNvSpPr/>
      </dsp:nvSpPr>
      <dsp:spPr>
        <a:xfrm>
          <a:off x="1897677" y="3039827"/>
          <a:ext cx="4291421" cy="174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37" tIns="184837" rIns="184837" bIns="1848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Manipulating and Cleaning Data Notebook: </a:t>
          </a:r>
          <a:r>
            <a:rPr lang="en-GB" sz="1400" kern="1200">
              <a:hlinkClick xmlns:r="http://schemas.openxmlformats.org/officeDocument/2006/relationships" r:id="rId6"/>
            </a:rPr>
            <a:t>https://github.com/microsoft/Reactors/blob/main/workshop-resources/data-science-and-machine-learning/Data_Science_1/workshop-materials/4-Cleaning_and_Manipulating.ipynb</a:t>
          </a:r>
          <a:r>
            <a:rPr lang="en-GB" sz="1400" kern="1200"/>
            <a:t> </a:t>
          </a:r>
          <a:endParaRPr lang="en-US" sz="1400" kern="1200"/>
        </a:p>
      </dsp:txBody>
      <dsp:txXfrm>
        <a:off x="1897677" y="3039827"/>
        <a:ext cx="4291421" cy="174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C290-26AE-4B18-8FAB-D96C4F54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66BB-BB8C-40A1-B6F6-A6BCD8BB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DDF2-238E-4DA0-9726-BAE04CA7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E58D-1275-4B43-9692-09619D28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FF46-28CF-41B4-ACA5-3F55069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F070-43C1-4F65-A972-FF0690B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958D-4BED-4EDE-AAC7-F16E40B0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2971-0D4F-469D-A97D-086EE740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99D1-A28F-4F70-AB59-D0869CEE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936B-7232-4B6C-BD4A-A69255BD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3D40-26A1-40EB-84D8-221720233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3358-C4EE-4042-873C-B3E0BE4C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BCCB-92AC-482D-8612-D9AFAA2B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5C1E-1063-4910-9DD3-BF914789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6E2F-7686-4ADF-A6C6-5DF10CE8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4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8CA3-9A94-4683-BA75-D334C5F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D051-4185-4ADD-AC28-24852EB3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CA61-E30B-4502-ACD8-151917DF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1B38-7283-4BF7-A57B-7FB89DEE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90F1-E4EA-4616-BEE2-BC88E246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4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6EAB-7020-4FC6-8D15-AC04F66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C840A-5704-4173-82CF-E3ED02A4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39F7-24FB-4D66-983F-1A93E8F1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E5E3-BB7B-4178-933A-C0A8C141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27DB-2961-41E3-A98F-BF05A8E6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93D8-DFE8-4C02-87F5-B9DE2403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EEDB-1EBA-42E9-96F7-85CE822C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840A-DA69-46CD-8B43-EA4B76E8F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EE85-B621-4C1B-AC35-16B70A0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9F75-59E8-4C8F-86FB-4BD6F926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BD8E-FA17-49FF-A3A2-6A2EBE30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DAD8-0E74-45BE-9BB3-E882C977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A060E-A3A2-4C0C-9BBF-AE5F7CA1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23DB-F57E-43B2-8B8C-AD894C09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84A7-B11A-4635-A508-C2DF7312A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C2DC8-2F27-4208-8DEA-6A6D29D82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48095-AD6D-4403-80CA-59150ED4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9C18F-E1ED-46A4-BB9B-9A4E0EA3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ADC8-C8D7-4FB6-80B1-13A0653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8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EEAC-67E4-4E20-A77C-FF85FB6E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E4C6A-11E7-4D7E-8F52-857A127F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D86EF-65DF-489B-8580-41E7B5C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C4C03-6D21-4952-B43B-14E9F427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4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C4E19-F9F5-4A9E-9A22-90D658D1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3DD3B-F36B-4307-8978-8919A8E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447F-3FBD-43C0-891D-FDE985F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8C00-BFA3-406E-8499-AE5A0E8E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E4AC-3BC7-4ED7-AA84-044740AF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0CA04-A3E8-48FE-89F4-796A2DF5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EBBF-9485-4EC5-8003-6323AD2E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557F-CE6F-4578-AF4A-AB9BD40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DAB6-686F-4114-84E8-AD61B66B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6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8E14-5584-474C-BEAC-337FD788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A010D-0817-4875-B59B-D5DC127E8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B742-0393-46EC-927F-21F87473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8841-D5D2-4F65-B398-2D8A33C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9BD2-7295-4DD3-887C-8CC71642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FBE88-B67F-48B4-87CC-77F2D6A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7FAEB-E578-4938-83FF-218F6D37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6C0-8457-4D05-A525-D085D75D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1664-268E-4585-B243-D19153650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08E2-E10C-4B50-984A-22DFC4A5B39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749F-58FE-4792-9DCD-BECAD8CF1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FD49-FB6C-4170-BE06-41F39010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1A92-D686-49E0-94A4-97AFE6C31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sguthals/projects/data-science-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AAFD7-EBE4-490E-99D7-B74F50B56152}"/>
              </a:ext>
            </a:extLst>
          </p:cNvPr>
          <p:cNvSpPr txBox="1">
            <a:spLocks/>
          </p:cNvSpPr>
          <p:nvPr/>
        </p:nvSpPr>
        <p:spPr>
          <a:xfrm>
            <a:off x="268080" y="669339"/>
            <a:ext cx="11655840" cy="732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Good &lt;</a:t>
            </a:r>
            <a:r>
              <a:rPr lang="en-US" b="1" i="1" dirty="0">
                <a:solidFill>
                  <a:srgbClr val="0070C0"/>
                </a:solidFill>
              </a:rPr>
              <a:t>Morning/Evening/Afternoon</a:t>
            </a:r>
            <a:r>
              <a:rPr lang="en-US" b="1" dirty="0">
                <a:solidFill>
                  <a:srgbClr val="0070C0"/>
                </a:solidFill>
              </a:rPr>
              <a:t>&gt;!!!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81482-2831-48BB-B473-E3EABAE62AB9}"/>
              </a:ext>
            </a:extLst>
          </p:cNvPr>
          <p:cNvSpPr txBox="1">
            <a:spLocks/>
          </p:cNvSpPr>
          <p:nvPr/>
        </p:nvSpPr>
        <p:spPr>
          <a:xfrm>
            <a:off x="449470" y="1795380"/>
            <a:ext cx="11474450" cy="409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We’ll start in the next few minutes. Until then, make yourself comfortable!</a:t>
            </a:r>
          </a:p>
          <a:p>
            <a:endParaRPr lang="en-US" sz="2400" dirty="0"/>
          </a:p>
          <a:p>
            <a:r>
              <a:rPr lang="en-US" sz="2400" dirty="0"/>
              <a:t>How are you feeling today? Drop an emoji in the chat!</a:t>
            </a:r>
          </a:p>
          <a:p>
            <a:endParaRPr lang="en-US" sz="2400" dirty="0"/>
          </a:p>
          <a:p>
            <a:r>
              <a:rPr lang="en-US" sz="2400" dirty="0"/>
              <a:t>All the exercises will be performed on your own device in a web browser. Start by cloning two Azure Notebooks:</a:t>
            </a:r>
          </a:p>
          <a:p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hlinkClick r:id="rId2"/>
              </a:rPr>
              <a:t>https://notebooks.azure.com/sguthals/projects/data-science-2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16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F4C1C12-F66F-49F9-A458-A653ABC35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1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B134BB-FEB4-49AF-8061-2474A38954F4}"/>
              </a:ext>
            </a:extLst>
          </p:cNvPr>
          <p:cNvSpPr txBox="1">
            <a:spLocks/>
          </p:cNvSpPr>
          <p:nvPr/>
        </p:nvSpPr>
        <p:spPr>
          <a:xfrm>
            <a:off x="579738" y="2355891"/>
            <a:ext cx="3200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DataFrame.info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02024D37-FBA3-47A5-A363-5CBA204E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738" y="3404616"/>
            <a:ext cx="3040549" cy="1804480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A181916-E811-4DCF-95FA-00563C0871D4}"/>
              </a:ext>
            </a:extLst>
          </p:cNvPr>
          <p:cNvSpPr txBox="1">
            <a:spLocks/>
          </p:cNvSpPr>
          <p:nvPr/>
        </p:nvSpPr>
        <p:spPr>
          <a:xfrm>
            <a:off x="3759380" y="2346366"/>
            <a:ext cx="3200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DataFrame.head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3B10E5D1-A026-4E13-8A2B-88004077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508" y="3429000"/>
            <a:ext cx="3906731" cy="1690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77671-6711-4250-95C4-8EB00B2FE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460" y="3429000"/>
            <a:ext cx="4097034" cy="1690972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303B703-16AC-4C95-9E0F-AB83A80D40BA}"/>
              </a:ext>
            </a:extLst>
          </p:cNvPr>
          <p:cNvSpPr txBox="1">
            <a:spLocks/>
          </p:cNvSpPr>
          <p:nvPr/>
        </p:nvSpPr>
        <p:spPr>
          <a:xfrm>
            <a:off x="7591239" y="2346366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DataFrame.tail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7ACA93-BD29-4ABE-B29C-AE280069759A}"/>
              </a:ext>
            </a:extLst>
          </p:cNvPr>
          <p:cNvSpPr txBox="1">
            <a:spLocks/>
          </p:cNvSpPr>
          <p:nvPr/>
        </p:nvSpPr>
        <p:spPr>
          <a:xfrm>
            <a:off x="536160" y="916440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Exploring DataFrame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027C7A-CDE3-4773-8CDC-E38D349D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6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DF1-775D-4F57-97DE-BDCB871EA678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Dealing with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1B3A-E1E0-4668-82B8-501449C3A3A6}"/>
              </a:ext>
            </a:extLst>
          </p:cNvPr>
          <p:cNvSpPr txBox="1">
            <a:spLocks/>
          </p:cNvSpPr>
          <p:nvPr/>
        </p:nvSpPr>
        <p:spPr>
          <a:xfrm>
            <a:off x="1270929" y="1284394"/>
            <a:ext cx="3860654" cy="743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null value: None</a:t>
            </a:r>
          </a:p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NumPy/pandas null value: NaN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72461-DF22-4FE0-82A8-80834C00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067" y="2028187"/>
            <a:ext cx="7152381" cy="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E1EB4-01DF-488A-A1E9-3C3D8322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067" y="2906418"/>
            <a:ext cx="1666667" cy="3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AF57E-FF88-49A0-B00C-94511E0AB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734" y="2910810"/>
            <a:ext cx="2904762" cy="34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9285A-95B1-4239-B8E9-4DF336A18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96" y="2913900"/>
            <a:ext cx="302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489A3-970D-4486-8DCA-274051650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2496" y="2930168"/>
            <a:ext cx="3057143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5DF7-0508-4FFE-B24D-B888E7527638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Removing Duplicate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5537-9894-45CF-B382-B2FEA32961B5}"/>
              </a:ext>
            </a:extLst>
          </p:cNvPr>
          <p:cNvSpPr txBox="1">
            <a:spLocks/>
          </p:cNvSpPr>
          <p:nvPr/>
        </p:nvSpPr>
        <p:spPr>
          <a:xfrm>
            <a:off x="1046276" y="1375418"/>
            <a:ext cx="3062369" cy="743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Identifying duplicates</a:t>
            </a:r>
          </a:p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Dropping duplicates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2DA72-2589-4F94-82A7-4D76D2A4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76" y="2534210"/>
            <a:ext cx="3291429" cy="310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92418-E124-4086-8116-1379984D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285" y="2534210"/>
            <a:ext cx="3291429" cy="226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DD7FC-B2E4-4D43-94CB-88C5F665E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4294" y="2534210"/>
            <a:ext cx="3314286" cy="22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5BF612F-F938-4EDA-BEF4-DF7AE4A82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6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B01-EE83-4A4B-9D8F-17FE857624A5}"/>
              </a:ext>
            </a:extLst>
          </p:cNvPr>
          <p:cNvSpPr txBox="1">
            <a:spLocks/>
          </p:cNvSpPr>
          <p:nvPr/>
        </p:nvSpPr>
        <p:spPr>
          <a:xfrm>
            <a:off x="268080" y="824085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Combining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6F49-FC2D-41A8-BCEC-A70E36252B42}"/>
              </a:ext>
            </a:extLst>
          </p:cNvPr>
          <p:cNvSpPr txBox="1">
            <a:spLocks/>
          </p:cNvSpPr>
          <p:nvPr/>
        </p:nvSpPr>
        <p:spPr>
          <a:xfrm>
            <a:off x="2183966" y="3561965"/>
            <a:ext cx="2940578" cy="378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Concatenation in NumPy:</a:t>
            </a:r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463A6-7659-43F4-8213-1D3BFDB1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1055" y="2397239"/>
            <a:ext cx="3699181" cy="510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52C7A-85EE-4A3D-BF42-B352845A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98479" y="3495144"/>
            <a:ext cx="4092637" cy="644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2C888-5B0D-4DC6-88F9-0B4976B0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98479" y="4278868"/>
            <a:ext cx="4244586" cy="668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29142-E485-4FBB-B104-DB1637FC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98479" y="5147749"/>
            <a:ext cx="5393491" cy="5065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4521F8-CD75-4FA9-8482-186CD4175FD6}"/>
              </a:ext>
            </a:extLst>
          </p:cNvPr>
          <p:cNvSpPr txBox="1">
            <a:spLocks/>
          </p:cNvSpPr>
          <p:nvPr/>
        </p:nvSpPr>
        <p:spPr>
          <a:xfrm>
            <a:off x="2183966" y="2397239"/>
            <a:ext cx="5393492" cy="10074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1pPr>
            <a:lvl2pPr marL="509846" marR="0" indent="-28575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Arial" charset="0"/>
              <a:buChar char="•"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Categories of joins:</a:t>
            </a:r>
          </a:p>
          <a:p>
            <a:endParaRPr lang="en-US" sz="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one-to-one, many-to-one, and many-to-many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AC4825-0AEA-471B-B308-838503FE87D4}"/>
              </a:ext>
            </a:extLst>
          </p:cNvPr>
          <p:cNvSpPr txBox="1">
            <a:spLocks/>
          </p:cNvSpPr>
          <p:nvPr/>
        </p:nvSpPr>
        <p:spPr>
          <a:xfrm>
            <a:off x="2183966" y="4379934"/>
            <a:ext cx="3172506" cy="3785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1pPr>
            <a:lvl2pPr marL="509846" marR="0" indent="-28575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Arial" charset="0"/>
              <a:buChar char="•"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Concatenation in pandas: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32FF4A-FCA7-491D-9952-88AC1AA6B0CF}"/>
              </a:ext>
            </a:extLst>
          </p:cNvPr>
          <p:cNvSpPr txBox="1">
            <a:spLocks/>
          </p:cNvSpPr>
          <p:nvPr/>
        </p:nvSpPr>
        <p:spPr>
          <a:xfrm>
            <a:off x="2183966" y="5197903"/>
            <a:ext cx="3172506" cy="3785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1pPr>
            <a:lvl2pPr marL="509846" marR="0" indent="-28575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000"/>
              </a:spcAft>
              <a:buClrTx/>
              <a:buSzPct val="90000"/>
              <a:buFont typeface="Arial" charset="0"/>
              <a:buChar char="•"/>
              <a:tabLst/>
              <a:defRPr sz="16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defRPr>
            </a:lvl2pPr>
            <a:lvl3pPr marL="672290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96386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20483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17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Concatenation with joins:</a:t>
            </a:r>
          </a:p>
        </p:txBody>
      </p:sp>
    </p:spTree>
    <p:extLst>
      <p:ext uri="{BB962C8B-B14F-4D97-AF65-F5344CB8AC3E}">
        <p14:creationId xmlns:p14="http://schemas.microsoft.com/office/powerpoint/2010/main" val="387980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538FF39-87E4-4383-9550-A67EDCFBC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4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7202-05F5-4E8B-AE7E-1689709356C5}"/>
              </a:ext>
            </a:extLst>
          </p:cNvPr>
          <p:cNvSpPr txBox="1">
            <a:spLocks/>
          </p:cNvSpPr>
          <p:nvPr/>
        </p:nvSpPr>
        <p:spPr>
          <a:xfrm>
            <a:off x="728940" y="230362"/>
            <a:ext cx="11018520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Statistics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1ACB3-4769-4D55-89E4-3CA77964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97380" y="2615579"/>
            <a:ext cx="1706388" cy="975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C54506-2DBC-4CCE-9E90-11F07349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" y="1208770"/>
            <a:ext cx="6937380" cy="2381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E0994-834B-4B66-95C2-B5674B641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7380" y="3590657"/>
            <a:ext cx="2765736" cy="978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2B8F7-41CF-452F-BBF2-9973E0281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" y="3591240"/>
            <a:ext cx="7178465" cy="31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E0B5290-DD15-4B64-AB19-9B91182E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64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390D4-6D2C-465F-8C49-CB837E4E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rgbClr val="FFFFFF"/>
                </a:solidFill>
              </a:rPr>
              <a:t>Any Questions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2366FC-B2F9-4F6F-94DE-C02231C6D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30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936A4-5F20-4894-8CEF-D06EAF72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Additional 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989E3-DA01-4BA2-B2A0-61B6A7D76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41893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43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E0B5290-DD15-4B64-AB19-9B91182E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90D4-6D2C-465F-8C49-CB837E4E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226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374F57-D4D8-44C7-995E-ADD254426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0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1F1D96-8B86-47D7-873C-105060819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145A5-2504-4A21-96C4-1507F55B3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11942EA-3493-4E04-9B81-C65A1DD9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"/>
          <a:stretch/>
        </p:blipFill>
        <p:spPr bwMode="auto">
          <a:xfrm>
            <a:off x="20" y="1535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4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30C75B-F9D9-4E68-821F-341007731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8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761F735-FB9A-45E0-9951-ED41082640BB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Science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8E4060-7564-4156-BDC3-28EDE4ACA543}"/>
              </a:ext>
            </a:extLst>
          </p:cNvPr>
          <p:cNvGrpSpPr/>
          <p:nvPr/>
        </p:nvGrpSpPr>
        <p:grpSpPr>
          <a:xfrm>
            <a:off x="0" y="1374721"/>
            <a:ext cx="12192000" cy="1007822"/>
            <a:chOff x="0" y="312806"/>
            <a:chExt cx="12192000" cy="10078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8E800F-2D33-4B6A-9309-B98FDE85A8C7}"/>
                </a:ext>
              </a:extLst>
            </p:cNvPr>
            <p:cNvSpPr/>
            <p:nvPr/>
          </p:nvSpPr>
          <p:spPr>
            <a:xfrm>
              <a:off x="0" y="312806"/>
              <a:ext cx="12192000" cy="100782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99449F6-B86D-4044-B73A-481DC1E11FF9}"/>
                </a:ext>
              </a:extLst>
            </p:cNvPr>
            <p:cNvSpPr txBox="1">
              <a:spLocks/>
            </p:cNvSpPr>
            <p:nvPr/>
          </p:nvSpPr>
          <p:spPr>
            <a:xfrm>
              <a:off x="1384300" y="400261"/>
              <a:ext cx="9423400" cy="832911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Extracting value from large amounts of data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and making human sense of it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is </a:t>
              </a:r>
              <a:r>
                <a:rPr kumimoji="0" lang="en-US" altLang="ko-KR" sz="2400" b="0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the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primary challenge of data science.</a:t>
              </a:r>
            </a:p>
          </p:txBody>
        </p:sp>
      </p:grpSp>
      <p:pic>
        <p:nvPicPr>
          <p:cNvPr id="6" name="Picture 4" descr="Screenshot of Data Science Solution Framework">
            <a:extLst>
              <a:ext uri="{FF2B5EF4-FFF2-40B4-BE49-F238E27FC236}">
                <a16:creationId xmlns:a16="http://schemas.microsoft.com/office/drawing/2014/main" id="{92E61BE1-8921-4571-AD2D-603C11C1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160" y="2541905"/>
            <a:ext cx="10893920" cy="38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D6B1-A572-401C-AA54-1775F25D79A0}"/>
              </a:ext>
            </a:extLst>
          </p:cNvPr>
          <p:cNvSpPr txBox="1">
            <a:spLocks/>
          </p:cNvSpPr>
          <p:nvPr/>
        </p:nvSpPr>
        <p:spPr>
          <a:xfrm>
            <a:off x="269240" y="289512"/>
            <a:ext cx="11655840" cy="7324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Navigate </a:t>
            </a:r>
            <a:r>
              <a:rPr lang="en-US" dirty="0" err="1"/>
              <a:t>VSCode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90771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239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InnCreator</dc:creator>
  <cp:lastModifiedBy>Bethany InnCreator</cp:lastModifiedBy>
  <cp:revision>6</cp:revision>
  <dcterms:created xsi:type="dcterms:W3CDTF">2021-03-06T10:25:35Z</dcterms:created>
  <dcterms:modified xsi:type="dcterms:W3CDTF">2021-03-06T11:51:04Z</dcterms:modified>
</cp:coreProperties>
</file>