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9" r:id="rId7"/>
    <p:sldId id="263" r:id="rId8"/>
    <p:sldId id="318" r:id="rId9"/>
    <p:sldId id="311" r:id="rId10"/>
    <p:sldId id="319" r:id="rId11"/>
    <p:sldId id="321" r:id="rId12"/>
    <p:sldId id="310" r:id="rId13"/>
    <p:sldId id="320" r:id="rId14"/>
    <p:sldId id="322" r:id="rId15"/>
    <p:sldId id="312" r:id="rId16"/>
    <p:sldId id="314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636A58"/>
    <a:srgbClr val="505A47"/>
    <a:srgbClr val="D1D8B7"/>
    <a:srgbClr val="A09D79"/>
    <a:srgbClr val="AD5C4D"/>
    <a:srgbClr val="543E35"/>
    <a:srgbClr val="637700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27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382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53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665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06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eveloper.mozilla.org/en-US/docs/Web" TargetMode="External"/><Relationship Id="rId4" Type="http://schemas.openxmlformats.org/officeDocument/2006/relationships/hyperlink" Target="https://www.freecodecamp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Advanced Web Design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06DAEE3D-2AA7-806E-83E7-03B37C25EF93}"/>
              </a:ext>
            </a:extLst>
          </p:cNvPr>
          <p:cNvSpPr txBox="1"/>
          <p:nvPr/>
        </p:nvSpPr>
        <p:spPr>
          <a:xfrm>
            <a:off x="3195283" y="5704047"/>
            <a:ext cx="5801434" cy="479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400" dirty="0">
                <a:solidFill>
                  <a:srgbClr val="503D36"/>
                </a:solidFill>
                <a:ea typeface="Alata"/>
                <a:cs typeface="Alata"/>
                <a:sym typeface="Alata"/>
              </a:rPr>
              <a:t>Presented by Joy Karani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374753"/>
            <a:ext cx="7864440" cy="959371"/>
          </a:xfrm>
        </p:spPr>
        <p:txBody>
          <a:bodyPr/>
          <a:lstStyle/>
          <a:p>
            <a:r>
              <a:rPr lang="en-US" dirty="0"/>
              <a:t>Animations and Transitions with CSS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93889" y="1486230"/>
            <a:ext cx="9158990" cy="4841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CSS animations and transitions add dynamic effects to your web elements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CSS transitions allow you to change property values smoothly, over a given duration.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Properties include: 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transition, transition-delay, transition-duration, transition-property, transition-timing-function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 animation lets an element gradually change from one style to another using the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@keyframes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rule.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3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674557"/>
            <a:ext cx="10360152" cy="914400"/>
          </a:xfrm>
        </p:spPr>
        <p:txBody>
          <a:bodyPr/>
          <a:lstStyle/>
          <a:p>
            <a:r>
              <a:rPr lang="en-US" dirty="0"/>
              <a:t>Transition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D83-83C1-D45F-6EC0-64344B2C59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7209692" cy="3877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Button hover</a:t>
            </a:r>
          </a:p>
          <a:p>
            <a:pPr marL="457200" lvl="2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button { </a:t>
            </a:r>
          </a:p>
          <a:p>
            <a:pPr marL="914400" lvl="3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background-color: #3498db;</a:t>
            </a:r>
          </a:p>
          <a:p>
            <a:pPr marL="914400" lvl="3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cursor: pointer;</a:t>
            </a:r>
            <a:b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transition: background-color 0.3s ease, transform 0.3s ease, color 0.3s ease;</a:t>
            </a:r>
          </a:p>
          <a:p>
            <a:pPr marL="457200" lvl="2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2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button:hover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{    </a:t>
            </a:r>
          </a:p>
          <a:p>
            <a:pPr marL="914400" lvl="3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background-color: #2ecc71;    </a:t>
            </a:r>
          </a:p>
          <a:p>
            <a:pPr marL="914400" lvl="3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color: #ffffff;    </a:t>
            </a:r>
          </a:p>
          <a:p>
            <a:pPr marL="914400" lvl="3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transform: scale(1.1);</a:t>
            </a:r>
          </a:p>
          <a:p>
            <a:pPr marL="457200" lvl="2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41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Live Coding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6355831" cy="39044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Step-by-step Coding Demonstration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Implementing Responsive Design, Forms, and Animations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521209"/>
            <a:ext cx="10360152" cy="914400"/>
          </a:xfrm>
        </p:spPr>
        <p:txBody>
          <a:bodyPr/>
          <a:lstStyle/>
          <a:p>
            <a:r>
              <a:rPr lang="en-US" sz="3200" dirty="0"/>
              <a:t>Q&amp;A, 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1693889"/>
            <a:ext cx="8964119" cy="41857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further LEARNING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hlinkClick r:id="rId3"/>
              </a:rPr>
              <a:t>W3Schools</a:t>
            </a:r>
            <a:r>
              <a:rPr lang="en-US" b="1" dirty="0"/>
              <a:t> -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Beginner-friendly site with tutorials, references, and examples for HTML, CSS, and more.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hlinkClick r:id="rId4"/>
              </a:rPr>
              <a:t>freeCodeCamp</a:t>
            </a:r>
            <a:r>
              <a:rPr lang="en-US" b="1" dirty="0"/>
              <a:t> -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Offers a full curriculum on web development, including HTML and CSS, with interactive coding challenges and projects</a:t>
            </a:r>
            <a:endParaRPr lang="en-US" b="1" cap="none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hlinkClick r:id="rId5"/>
              </a:rPr>
              <a:t>MDN Web Docs</a:t>
            </a:r>
            <a:r>
              <a:rPr lang="en-US" b="1" dirty="0"/>
              <a:t> -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Provides comprehensive and up-to-date documentation and tutorials on HTML, CSS, JavaScript, and other web technologies.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664" y="1741645"/>
            <a:ext cx="4307723" cy="2514600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083F66AD-0F10-DB6F-E109-AC87170BDA82}"/>
              </a:ext>
            </a:extLst>
          </p:cNvPr>
          <p:cNvSpPr/>
          <p:nvPr/>
        </p:nvSpPr>
        <p:spPr>
          <a:xfrm flipH="1">
            <a:off x="2003183" y="2998945"/>
            <a:ext cx="1782481" cy="234596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3306803" y="0"/>
                </a:moveTo>
                <a:lnTo>
                  <a:pt x="0" y="0"/>
                </a:lnTo>
                <a:lnTo>
                  <a:pt x="0" y="4114800"/>
                </a:lnTo>
                <a:lnTo>
                  <a:pt x="3306803" y="4114800"/>
                </a:lnTo>
                <a:lnTo>
                  <a:pt x="3306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DC0A685-2CB3-2DBC-8ABC-5345A80A37BE}"/>
              </a:ext>
            </a:extLst>
          </p:cNvPr>
          <p:cNvSpPr/>
          <p:nvPr/>
        </p:nvSpPr>
        <p:spPr>
          <a:xfrm flipH="1">
            <a:off x="7864627" y="568665"/>
            <a:ext cx="1782481" cy="234596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3306803" y="0"/>
                </a:moveTo>
                <a:lnTo>
                  <a:pt x="0" y="0"/>
                </a:lnTo>
                <a:lnTo>
                  <a:pt x="0" y="4114800"/>
                </a:lnTo>
                <a:lnTo>
                  <a:pt x="3306803" y="4114800"/>
                </a:lnTo>
                <a:lnTo>
                  <a:pt x="3306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672330"/>
              </p:ext>
            </p:extLst>
          </p:nvPr>
        </p:nvGraphicFramePr>
        <p:xfrm>
          <a:off x="6475751" y="1143000"/>
          <a:ext cx="4714782" cy="4614818"/>
        </p:xfrm>
        <a:graphic>
          <a:graphicData uri="http://schemas.openxmlformats.org/drawingml/2006/table">
            <a:tbl>
              <a:tblPr firstRow="1" bandRow="1"/>
              <a:tblGrid>
                <a:gridCol w="4714782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>
                          <a:latin typeface="+mj-lt"/>
                        </a:rPr>
                        <a:t>3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RESPONSIVE WEBSITES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FORMS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ANIMATIONS AND TRANSITIONS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Q&amp;A SESSION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Landing Page?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9158990" cy="3356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landing page is a standalone web page created specifically for a marketing or advertising campaign.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It’s where a visitor "lands" after they click on a link in an email, or ads from Google, YouTube, Facebook, Instagram, Twitter, or similar places on the web.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2" y="477290"/>
            <a:ext cx="10360152" cy="1229193"/>
          </a:xfrm>
        </p:spPr>
        <p:txBody>
          <a:bodyPr anchor="b"/>
          <a:lstStyle/>
          <a:p>
            <a:r>
              <a:rPr lang="en-US" dirty="0"/>
              <a:t>Responsive Websites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5789" y="1918741"/>
            <a:ext cx="8109772" cy="446196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Responsive design ensures your website looks good on all devices, from desktops to smartphones. 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To create a responsive website, add the following </a:t>
            </a:r>
            <a:r>
              <a:rPr lang="en-US" b="1" cap="none" dirty="0">
                <a:solidFill>
                  <a:schemeClr val="tx1">
                    <a:lumMod val="50000"/>
                  </a:schemeClr>
                </a:solidFill>
              </a:rPr>
              <a:t>&lt;meta&gt;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tag to all your web pages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We'll discuss the mobile-first approach and key principles like fluid grids, flexible images, and media queries.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65917"/>
            <a:ext cx="10360152" cy="914400"/>
          </a:xfrm>
        </p:spPr>
        <p:txBody>
          <a:bodyPr/>
          <a:lstStyle/>
          <a:p>
            <a:r>
              <a:rPr lang="en-US" sz="3200" dirty="0"/>
              <a:t>Basic HTML Structure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26661C-F16D-63BF-9880-290F30357FC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t="2596" b="29093"/>
          <a:stretch/>
        </p:blipFill>
        <p:spPr>
          <a:xfrm>
            <a:off x="1079293" y="1499017"/>
            <a:ext cx="9001856" cy="4785052"/>
          </a:xfrm>
        </p:spPr>
      </p:pic>
    </p:spTree>
    <p:extLst>
      <p:ext uri="{BB962C8B-B14F-4D97-AF65-F5344CB8AC3E}">
        <p14:creationId xmlns:p14="http://schemas.microsoft.com/office/powerpoint/2010/main" val="22308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9646"/>
            <a:ext cx="10360152" cy="914400"/>
          </a:xfrm>
        </p:spPr>
        <p:txBody>
          <a:bodyPr/>
          <a:lstStyle/>
          <a:p>
            <a:r>
              <a:rPr lang="en-US" sz="4000" dirty="0"/>
              <a:t>Media Queries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843790"/>
            <a:ext cx="9203961" cy="478186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Media queries allow you to apply styles based on device characteristics like screen width.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Syntax -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@media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rule</a:t>
            </a:r>
            <a:endParaRPr lang="en-US" sz="24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There are </a:t>
            </a:r>
            <a:r>
              <a:rPr lang="en-US" sz="2400" dirty="0"/>
              <a:t>different styles for different screen sizes.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i.e. 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@media </a:t>
            </a:r>
            <a:r>
              <a:rPr lang="en-US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screen and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(max-width: 600px) {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body {  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	background-color: blue;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}}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42575"/>
            <a:ext cx="10360152" cy="1229193"/>
          </a:xfrm>
        </p:spPr>
        <p:txBody>
          <a:bodyPr anchor="b"/>
          <a:lstStyle/>
          <a:p>
            <a:r>
              <a:rPr lang="en-US" dirty="0"/>
              <a:t>Forms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5789" y="1588958"/>
            <a:ext cx="8740287" cy="4776762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The HTML </a:t>
            </a:r>
            <a:r>
              <a:rPr lang="en-US" b="1" cap="none" dirty="0">
                <a:solidFill>
                  <a:schemeClr val="tx1">
                    <a:lumMod val="50000"/>
                  </a:schemeClr>
                </a:solidFill>
              </a:rPr>
              <a:t>&lt;form&gt;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element creates an HTML form for user input.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The HTML </a:t>
            </a:r>
            <a:r>
              <a:rPr lang="en-US" b="1" cap="none" dirty="0">
                <a:solidFill>
                  <a:schemeClr val="tx1">
                    <a:lumMod val="50000"/>
                  </a:schemeClr>
                </a:solidFill>
              </a:rPr>
              <a:t>&lt;input&gt;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element is used in the form element and can be displayed in many ways, depending on the </a:t>
            </a:r>
            <a:r>
              <a:rPr lang="en-US" b="1" cap="none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 attribute.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cap="none" dirty="0">
                <a:solidFill>
                  <a:schemeClr val="tx1">
                    <a:lumMod val="50000"/>
                  </a:schemeClr>
                </a:solidFill>
              </a:rPr>
              <a:t>&lt;label&gt;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tag defines a label for many form elements</a:t>
            </a:r>
          </a:p>
          <a:p>
            <a:pPr algn="l">
              <a:lnSpc>
                <a:spcPct val="170000"/>
              </a:lnSpc>
            </a:pPr>
            <a:r>
              <a:rPr lang="en-US" cap="none" dirty="0" err="1">
                <a:solidFill>
                  <a:schemeClr val="tx1">
                    <a:lumMod val="50000"/>
                  </a:schemeClr>
                </a:solidFill>
              </a:rPr>
              <a:t>i.e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:   </a:t>
            </a:r>
            <a:r>
              <a:rPr lang="en-US" sz="2200" cap="none" dirty="0">
                <a:solidFill>
                  <a:srgbClr val="C00000"/>
                </a:solidFill>
                <a:latin typeface="Consolas" panose="020B0609020204030204" pitchFamily="49" charset="0"/>
              </a:rPr>
              <a:t>&lt;input type="text"&gt;	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200" cap="none" dirty="0">
                <a:solidFill>
                  <a:srgbClr val="C00000"/>
                </a:solidFill>
                <a:latin typeface="Consolas" panose="020B0609020204030204" pitchFamily="49" charset="0"/>
              </a:rPr>
              <a:t>&lt;input type="checkbox"&gt;	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200" cap="none" dirty="0">
                <a:solidFill>
                  <a:srgbClr val="C00000"/>
                </a:solidFill>
                <a:latin typeface="Consolas" panose="020B0609020204030204" pitchFamily="49" charset="0"/>
              </a:rPr>
              <a:t>&lt;input type="submit"&gt;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200" cap="none" dirty="0">
                <a:solidFill>
                  <a:srgbClr val="C00000"/>
                </a:solidFill>
                <a:latin typeface="Consolas" panose="020B0609020204030204" pitchFamily="49" charset="0"/>
              </a:rPr>
              <a:t>&lt;input type="button"&gt;</a:t>
            </a:r>
          </a:p>
        </p:txBody>
      </p:sp>
    </p:spTree>
    <p:extLst>
      <p:ext uri="{BB962C8B-B14F-4D97-AF65-F5344CB8AC3E}">
        <p14:creationId xmlns:p14="http://schemas.microsoft.com/office/powerpoint/2010/main" val="10934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42575"/>
            <a:ext cx="10360152" cy="1229193"/>
          </a:xfrm>
        </p:spPr>
        <p:txBody>
          <a:bodyPr anchor="b"/>
          <a:lstStyle/>
          <a:p>
            <a:r>
              <a:rPr lang="en-US" dirty="0"/>
              <a:t>Forms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3082" y="1588958"/>
            <a:ext cx="8352994" cy="4776762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2200" cap="none" dirty="0">
                <a:solidFill>
                  <a:srgbClr val="002060"/>
                </a:solidFill>
                <a:latin typeface="Consolas" panose="020B0609020204030204" pitchFamily="49" charset="0"/>
              </a:rPr>
              <a:t>&lt;form action="/submit" method="POST"&gt;   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200" cap="none" dirty="0">
                <a:solidFill>
                  <a:srgbClr val="002060"/>
                </a:solidFill>
                <a:latin typeface="Consolas" panose="020B0609020204030204" pitchFamily="49" charset="0"/>
              </a:rPr>
              <a:t>&lt;label for="name"&gt;Name:&lt;/label&gt;   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200" cap="none" dirty="0">
                <a:solidFill>
                  <a:srgbClr val="002060"/>
                </a:solidFill>
                <a:latin typeface="Consolas" panose="020B0609020204030204" pitchFamily="49" charset="0"/>
              </a:rPr>
              <a:t>&lt;input type="text" id="name" name="name“ </a:t>
            </a:r>
            <a:r>
              <a:rPr lang="en-US" sz="2200" cap="none" dirty="0">
                <a:solidFill>
                  <a:srgbClr val="C00000"/>
                </a:solidFill>
                <a:latin typeface="Consolas" panose="020B0609020204030204" pitchFamily="49" charset="0"/>
              </a:rPr>
              <a:t>required</a:t>
            </a:r>
            <a:r>
              <a:rPr lang="en-US" sz="2200" cap="none" dirty="0">
                <a:solidFill>
                  <a:srgbClr val="002060"/>
                </a:solidFill>
                <a:latin typeface="Consolas" panose="020B0609020204030204" pitchFamily="49" charset="0"/>
              </a:rPr>
              <a:t>&gt;   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200" cap="none" dirty="0">
                <a:solidFill>
                  <a:srgbClr val="002060"/>
                </a:solidFill>
                <a:latin typeface="Consolas" panose="020B0609020204030204" pitchFamily="49" charset="0"/>
              </a:rPr>
              <a:t>&lt;input type="submit" value="Submit"&gt;</a:t>
            </a:r>
          </a:p>
          <a:p>
            <a:pPr algn="l">
              <a:lnSpc>
                <a:spcPct val="170000"/>
              </a:lnSpc>
            </a:pPr>
            <a:r>
              <a:rPr lang="en-US" sz="2200" cap="none" dirty="0">
                <a:solidFill>
                  <a:srgbClr val="002060"/>
                </a:solidFill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2409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674557"/>
            <a:ext cx="10360152" cy="914400"/>
          </a:xfrm>
        </p:spPr>
        <p:txBody>
          <a:bodyPr/>
          <a:lstStyle/>
          <a:p>
            <a:r>
              <a:rPr lang="en-US" dirty="0"/>
              <a:t>Basic Form Styling with CSS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4EAE0E-72DC-271D-321A-5B0EB8AD443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 bwMode="auto">
          <a:xfrm>
            <a:off x="1469037" y="1866498"/>
            <a:ext cx="6804676" cy="431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{46D2BE53-AB3C-41E9-82E1-A08BDD0784BF}tf11964407_win32</Template>
  <TotalTime>508</TotalTime>
  <Words>561</Words>
  <Application>Microsoft Office PowerPoint</Application>
  <PresentationFormat>Widescreen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Alata</vt:lpstr>
      <vt:lpstr>Arial</vt:lpstr>
      <vt:lpstr>Calibri</vt:lpstr>
      <vt:lpstr>Consolas</vt:lpstr>
      <vt:lpstr>Courier New</vt:lpstr>
      <vt:lpstr>Gill Sans Nova Light</vt:lpstr>
      <vt:lpstr>Sagona Book</vt:lpstr>
      <vt:lpstr>Custom</vt:lpstr>
      <vt:lpstr>Advanced Web Design</vt:lpstr>
      <vt:lpstr>agenda</vt:lpstr>
      <vt:lpstr>What is a Landing Page?</vt:lpstr>
      <vt:lpstr>Responsive Websites</vt:lpstr>
      <vt:lpstr>Basic HTML Structure</vt:lpstr>
      <vt:lpstr>Media Queries</vt:lpstr>
      <vt:lpstr>Forms</vt:lpstr>
      <vt:lpstr>Forms</vt:lpstr>
      <vt:lpstr>Basic Form Styling with CSS</vt:lpstr>
      <vt:lpstr>Animations and Transitions with CSS</vt:lpstr>
      <vt:lpstr>Transition example</vt:lpstr>
      <vt:lpstr>Live Coding Session</vt:lpstr>
      <vt:lpstr>Q&amp;A, 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Karani</dc:creator>
  <cp:lastModifiedBy>Joy Karani</cp:lastModifiedBy>
  <cp:revision>4</cp:revision>
  <dcterms:created xsi:type="dcterms:W3CDTF">2024-07-19T16:12:02Z</dcterms:created>
  <dcterms:modified xsi:type="dcterms:W3CDTF">2024-08-12T14:23:24Z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