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7" r:id="rId5"/>
    <p:sldId id="307" r:id="rId6"/>
    <p:sldId id="309" r:id="rId7"/>
    <p:sldId id="263" r:id="rId8"/>
    <p:sldId id="323" r:id="rId9"/>
    <p:sldId id="326" r:id="rId10"/>
    <p:sldId id="324" r:id="rId11"/>
    <p:sldId id="325" r:id="rId12"/>
    <p:sldId id="318" r:id="rId13"/>
    <p:sldId id="311" r:id="rId14"/>
    <p:sldId id="327" r:id="rId15"/>
    <p:sldId id="321" r:id="rId16"/>
    <p:sldId id="312" r:id="rId17"/>
    <p:sldId id="314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4ED"/>
    <a:srgbClr val="636A58"/>
    <a:srgbClr val="505A47"/>
    <a:srgbClr val="D1D8B7"/>
    <a:srgbClr val="A09D79"/>
    <a:srgbClr val="AD5C4D"/>
    <a:srgbClr val="543E35"/>
    <a:srgbClr val="637700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45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06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6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36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310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05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53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what-is-an-api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Introduction to APIs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06DAEE3D-2AA7-806E-83E7-03B37C25EF93}"/>
              </a:ext>
            </a:extLst>
          </p:cNvPr>
          <p:cNvSpPr txBox="1"/>
          <p:nvPr/>
        </p:nvSpPr>
        <p:spPr>
          <a:xfrm>
            <a:off x="3195283" y="5704047"/>
            <a:ext cx="5801434" cy="479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400" dirty="0">
                <a:solidFill>
                  <a:srgbClr val="503D36"/>
                </a:solidFill>
                <a:ea typeface="Alata"/>
                <a:cs typeface="Alata"/>
                <a:sym typeface="Alata"/>
              </a:rPr>
              <a:t>Presented by Joy Karani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9646"/>
            <a:ext cx="10360152" cy="914400"/>
          </a:xfrm>
        </p:spPr>
        <p:txBody>
          <a:bodyPr/>
          <a:lstStyle/>
          <a:p>
            <a:r>
              <a:rPr lang="en-US" sz="4000" dirty="0"/>
              <a:t>Benefits of APIs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843790"/>
            <a:ext cx="9938480" cy="478186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Automation: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APIs can be used to automate repetitive, time consuming work so that humans can focus on more complex tasks. This improves productivity, especially for developers and testers.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Innovation: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APIs can be used by external engineering teams, which spurs innovation and accelerates development by enabling developers to repurpose existing functionality to create new digital experiences.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9646"/>
            <a:ext cx="10360152" cy="914400"/>
          </a:xfrm>
        </p:spPr>
        <p:txBody>
          <a:bodyPr/>
          <a:lstStyle/>
          <a:p>
            <a:r>
              <a:rPr lang="en-US" sz="4000" dirty="0"/>
              <a:t>Benefits of APIs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843790"/>
            <a:ext cx="9938480" cy="478186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Security: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APIs can provide an additional layer of protection against unauthorized breaches by requiring authentication and authorization for any request to access sensitive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Cost efficiency: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APIs provide access to useful third-party tools and infrastructure, which helps businesses avoid the expense of building complex in-house systems.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609" y="402338"/>
            <a:ext cx="10360152" cy="1229193"/>
          </a:xfrm>
        </p:spPr>
        <p:txBody>
          <a:bodyPr anchor="b"/>
          <a:lstStyle/>
          <a:p>
            <a:r>
              <a:rPr lang="en-US" dirty="0"/>
              <a:t>API architectural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3121" y="1933732"/>
            <a:ext cx="8352994" cy="452193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200" b="1" cap="none" dirty="0">
                <a:solidFill>
                  <a:srgbClr val="000000"/>
                </a:solidFill>
              </a:rPr>
              <a:t>REST</a:t>
            </a:r>
            <a:r>
              <a:rPr lang="en-US" sz="2200" cap="none" dirty="0">
                <a:solidFill>
                  <a:srgbClr val="000000"/>
                </a:solidFill>
              </a:rPr>
              <a:t> – most popular and has standard HTTP methods such as GET, POST, PUT, and DELETE.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200" b="1" cap="none" dirty="0">
                <a:solidFill>
                  <a:srgbClr val="000000"/>
                </a:solidFill>
              </a:rPr>
              <a:t>SOAP</a:t>
            </a:r>
            <a:r>
              <a:rPr lang="en-US" sz="2200" cap="none" dirty="0">
                <a:solidFill>
                  <a:srgbClr val="000000"/>
                </a:solidFill>
              </a:rPr>
              <a:t> - (Simple Object Access Protocol)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200" b="1" cap="none" dirty="0" err="1">
                <a:solidFill>
                  <a:srgbClr val="000000"/>
                </a:solidFill>
              </a:rPr>
              <a:t>GraphQL</a:t>
            </a:r>
            <a:r>
              <a:rPr lang="en-US" sz="2200" cap="none" dirty="0">
                <a:solidFill>
                  <a:srgbClr val="000000"/>
                </a:solidFill>
              </a:rPr>
              <a:t> - query language that enables clients to interact with a single API endpoint to retrieve the exact data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200" b="1" cap="none" dirty="0" err="1">
                <a:solidFill>
                  <a:srgbClr val="000000"/>
                </a:solidFill>
              </a:rPr>
              <a:t>gRPC</a:t>
            </a:r>
            <a:r>
              <a:rPr lang="en-US" sz="2200" b="1" cap="none" dirty="0">
                <a:solidFill>
                  <a:srgbClr val="000000"/>
                </a:solidFill>
              </a:rPr>
              <a:t> - </a:t>
            </a:r>
            <a:r>
              <a:rPr lang="en-US" sz="2200" cap="none" dirty="0">
                <a:solidFill>
                  <a:srgbClr val="000000"/>
                </a:solidFill>
              </a:rPr>
              <a:t>Remote Procedure Call, and </a:t>
            </a:r>
            <a:r>
              <a:rPr lang="en-US" sz="2200" cap="none" dirty="0" err="1">
                <a:solidFill>
                  <a:srgbClr val="000000"/>
                </a:solidFill>
              </a:rPr>
              <a:t>gRPC</a:t>
            </a:r>
            <a:r>
              <a:rPr lang="en-US" sz="2200" cap="none" dirty="0">
                <a:solidFill>
                  <a:srgbClr val="000000"/>
                </a:solidFill>
              </a:rPr>
              <a:t> APIs were originated by Google</a:t>
            </a:r>
          </a:p>
        </p:txBody>
      </p:sp>
    </p:spTree>
    <p:extLst>
      <p:ext uri="{BB962C8B-B14F-4D97-AF65-F5344CB8AC3E}">
        <p14:creationId xmlns:p14="http://schemas.microsoft.com/office/powerpoint/2010/main" val="124092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Live Coding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6355831" cy="39044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Step-by-step Coding Demonstration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Implementing fetch API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521209"/>
            <a:ext cx="10360152" cy="914400"/>
          </a:xfrm>
        </p:spPr>
        <p:txBody>
          <a:bodyPr/>
          <a:lstStyle/>
          <a:p>
            <a:r>
              <a:rPr lang="en-US" sz="3200" dirty="0"/>
              <a:t>Q&amp;A, 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1693889"/>
            <a:ext cx="8964119" cy="41857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further LEARNING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hlinkClick r:id="rId3"/>
              </a:rPr>
              <a:t>POSTMAN</a:t>
            </a:r>
            <a:r>
              <a:rPr lang="en-US" sz="2400" b="1" dirty="0"/>
              <a:t> – </a:t>
            </a:r>
            <a:r>
              <a:rPr lang="en-US" sz="2400" cap="none" dirty="0">
                <a:solidFill>
                  <a:schemeClr val="tx1">
                    <a:lumMod val="50000"/>
                  </a:schemeClr>
                </a:solidFill>
              </a:rPr>
              <a:t>Beginner Guide to API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664" y="1741645"/>
            <a:ext cx="4307723" cy="251460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083F66AD-0F10-DB6F-E109-AC87170BDA82}"/>
              </a:ext>
            </a:extLst>
          </p:cNvPr>
          <p:cNvSpPr/>
          <p:nvPr/>
        </p:nvSpPr>
        <p:spPr>
          <a:xfrm flipH="1">
            <a:off x="2003183" y="2998945"/>
            <a:ext cx="1782481" cy="234596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DC0A685-2CB3-2DBC-8ABC-5345A80A37BE}"/>
              </a:ext>
            </a:extLst>
          </p:cNvPr>
          <p:cNvSpPr/>
          <p:nvPr/>
        </p:nvSpPr>
        <p:spPr>
          <a:xfrm flipH="1">
            <a:off x="7864627" y="568665"/>
            <a:ext cx="1782481" cy="234596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919433"/>
              </p:ext>
            </p:extLst>
          </p:nvPr>
        </p:nvGraphicFramePr>
        <p:xfrm>
          <a:off x="6475751" y="1143000"/>
          <a:ext cx="4714782" cy="4574656"/>
        </p:xfrm>
        <a:graphic>
          <a:graphicData uri="http://schemas.openxmlformats.org/drawingml/2006/table">
            <a:tbl>
              <a:tblPr firstRow="1" bandRow="1"/>
              <a:tblGrid>
                <a:gridCol w="4714782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API 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HOW APIS WORK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BENEFITS OF API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API ARCHITECTURAL STYLES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Q&amp;A SESSION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9158990" cy="3356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 API, which stands for application programming interface, is a set of protocols that enable different software components to communicate and transfer data.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Even though you can't see them, APIs are everywhere—working continuously in the 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477290"/>
            <a:ext cx="10360152" cy="1229193"/>
          </a:xfrm>
        </p:spPr>
        <p:txBody>
          <a:bodyPr anchor="b"/>
          <a:lstStyle/>
          <a:p>
            <a:r>
              <a:rPr lang="en-US" dirty="0"/>
              <a:t>How do APIs work?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789" y="1918741"/>
            <a:ext cx="8109772" cy="446196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APIs work by sharing data between applications, systems, and devices. 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The request is sent to the API, which retrieves the data and returns it to the user. 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477291"/>
            <a:ext cx="8004747" cy="766894"/>
          </a:xfrm>
        </p:spPr>
        <p:txBody>
          <a:bodyPr anchor="b"/>
          <a:lstStyle/>
          <a:p>
            <a:r>
              <a:rPr lang="en-US" dirty="0"/>
              <a:t>Overview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789" y="1918741"/>
            <a:ext cx="8377050" cy="3882452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2800" b="1" cap="none" dirty="0">
                <a:solidFill>
                  <a:schemeClr val="tx1">
                    <a:lumMod val="50000"/>
                  </a:schemeClr>
                </a:solidFill>
              </a:rPr>
              <a:t>1. API client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>
                    <a:lumMod val="50000"/>
                  </a:schemeClr>
                </a:solidFill>
              </a:rPr>
              <a:t>The API client is responsible for starting the conversation by sending the request to the API server. 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cap="none" dirty="0" err="1">
                <a:solidFill>
                  <a:schemeClr val="tx1">
                    <a:lumMod val="50000"/>
                  </a:schemeClr>
                </a:solidFill>
              </a:rPr>
              <a:t>ie</a:t>
            </a:r>
            <a:r>
              <a:rPr lang="en-US" sz="2800" cap="none" dirty="0">
                <a:solidFill>
                  <a:schemeClr val="tx1">
                    <a:lumMod val="50000"/>
                  </a:schemeClr>
                </a:solidFill>
              </a:rPr>
              <a:t> user might initiate an API request by entering a search term or clicking a button.</a:t>
            </a:r>
          </a:p>
        </p:txBody>
      </p:sp>
    </p:spTree>
    <p:extLst>
      <p:ext uri="{BB962C8B-B14F-4D97-AF65-F5344CB8AC3E}">
        <p14:creationId xmlns:p14="http://schemas.microsoft.com/office/powerpoint/2010/main" val="259669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477291"/>
            <a:ext cx="8004747" cy="766894"/>
          </a:xfrm>
        </p:spPr>
        <p:txBody>
          <a:bodyPr anchor="b"/>
          <a:lstStyle/>
          <a:p>
            <a:r>
              <a:rPr lang="en-US" dirty="0"/>
              <a:t>Overview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5513" y="2083633"/>
            <a:ext cx="8377050" cy="3882452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2. API request</a:t>
            </a:r>
          </a:p>
          <a:p>
            <a:pPr algn="l">
              <a:lnSpc>
                <a:spcPct val="170000"/>
              </a:lnSpc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An API request will look and behave differently depending on the type of API, but it will have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endpoint, method, parameters, request headers, request body</a:t>
            </a:r>
          </a:p>
        </p:txBody>
      </p:sp>
    </p:spTree>
    <p:extLst>
      <p:ext uri="{BB962C8B-B14F-4D97-AF65-F5344CB8AC3E}">
        <p14:creationId xmlns:p14="http://schemas.microsoft.com/office/powerpoint/2010/main" val="36129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477291"/>
            <a:ext cx="8004747" cy="766894"/>
          </a:xfrm>
        </p:spPr>
        <p:txBody>
          <a:bodyPr anchor="b"/>
          <a:lstStyle/>
          <a:p>
            <a:r>
              <a:rPr lang="en-US" dirty="0"/>
              <a:t>Overview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0622" y="2083632"/>
            <a:ext cx="8377050" cy="3882452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3. API server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The API client sends the request to the API server, which is responsible for handling authentication, validating input data, and retrieving or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155283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477291"/>
            <a:ext cx="8004747" cy="766894"/>
          </a:xfrm>
        </p:spPr>
        <p:txBody>
          <a:bodyPr anchor="b"/>
          <a:lstStyle/>
          <a:p>
            <a:r>
              <a:rPr lang="en-US" dirty="0"/>
              <a:t>Overview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8032" y="1448945"/>
            <a:ext cx="8769248" cy="514672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4. API response</a:t>
            </a:r>
          </a:p>
          <a:p>
            <a:pPr algn="l">
              <a:lnSpc>
                <a:spcPct val="170000"/>
              </a:lnSpc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Finally, the API server sends a response to the client. The API response typically includes the following components: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Status code: HTTP status codes indicate the outcome of an API request. </a:t>
            </a:r>
          </a:p>
          <a:p>
            <a:pPr algn="l">
              <a:lnSpc>
                <a:spcPct val="170000"/>
              </a:lnSpc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cap="none" dirty="0" err="1">
                <a:solidFill>
                  <a:schemeClr val="tx1">
                    <a:lumMod val="50000"/>
                  </a:schemeClr>
                </a:solidFill>
              </a:rPr>
              <a:t>ie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 200 OK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Response headers: similar to request headers, except they are used to provide additional information about the server's response.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Response body: includes the actual data or content the client asked for or an error message if something went wrong.</a:t>
            </a:r>
          </a:p>
        </p:txBody>
      </p:sp>
    </p:spTree>
    <p:extLst>
      <p:ext uri="{BB962C8B-B14F-4D97-AF65-F5344CB8AC3E}">
        <p14:creationId xmlns:p14="http://schemas.microsoft.com/office/powerpoint/2010/main" val="149283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65917"/>
            <a:ext cx="10360152" cy="914400"/>
          </a:xfrm>
        </p:spPr>
        <p:txBody>
          <a:bodyPr/>
          <a:lstStyle/>
          <a:p>
            <a:r>
              <a:rPr lang="en-US" sz="3200" dirty="0"/>
              <a:t>How APIs Work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015D06-F55E-392A-D3E7-B002FF1D852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334125" y="1422382"/>
            <a:ext cx="8296431" cy="4687483"/>
          </a:xfrm>
        </p:spPr>
      </p:pic>
    </p:spTree>
    <p:extLst>
      <p:ext uri="{BB962C8B-B14F-4D97-AF65-F5344CB8AC3E}">
        <p14:creationId xmlns:p14="http://schemas.microsoft.com/office/powerpoint/2010/main" val="22308138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{46D2BE53-AB3C-41E9-82E1-A08BDD0784BF}tf11964407_win32</Template>
  <TotalTime>656</TotalTime>
  <Words>539</Words>
  <Application>Microsoft Office PowerPoint</Application>
  <PresentationFormat>Widescreen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Alata</vt:lpstr>
      <vt:lpstr>Arial</vt:lpstr>
      <vt:lpstr>Calibri</vt:lpstr>
      <vt:lpstr>Consolas</vt:lpstr>
      <vt:lpstr>Courier New</vt:lpstr>
      <vt:lpstr>Gill Sans Nova Light</vt:lpstr>
      <vt:lpstr>Sagona Book</vt:lpstr>
      <vt:lpstr>Custom</vt:lpstr>
      <vt:lpstr>Introduction to APIs</vt:lpstr>
      <vt:lpstr>agenda</vt:lpstr>
      <vt:lpstr>What is an API?</vt:lpstr>
      <vt:lpstr>How do APIs work?</vt:lpstr>
      <vt:lpstr>Overview</vt:lpstr>
      <vt:lpstr>Overview</vt:lpstr>
      <vt:lpstr>Overview</vt:lpstr>
      <vt:lpstr>Overview</vt:lpstr>
      <vt:lpstr>How APIs Work</vt:lpstr>
      <vt:lpstr>Benefits of APIs</vt:lpstr>
      <vt:lpstr>Benefits of APIs</vt:lpstr>
      <vt:lpstr>API architectural styles</vt:lpstr>
      <vt:lpstr>Live Coding Session</vt:lpstr>
      <vt:lpstr>Q&amp;A, 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Karani</dc:creator>
  <cp:lastModifiedBy>Joy Karani</cp:lastModifiedBy>
  <cp:revision>6</cp:revision>
  <dcterms:created xsi:type="dcterms:W3CDTF">2024-07-19T16:12:02Z</dcterms:created>
  <dcterms:modified xsi:type="dcterms:W3CDTF">2024-08-10T09:49:57Z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