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58" r:id="rId4"/>
    <p:sldId id="259" r:id="rId5"/>
    <p:sldId id="261" r:id="rId6"/>
    <p:sldId id="268" r:id="rId7"/>
    <p:sldId id="263" r:id="rId8"/>
    <p:sldId id="295" r:id="rId9"/>
    <p:sldId id="269" r:id="rId10"/>
    <p:sldId id="265" r:id="rId11"/>
    <p:sldId id="264" r:id="rId12"/>
    <p:sldId id="296" r:id="rId13"/>
    <p:sldId id="298" r:id="rId14"/>
    <p:sldId id="297"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Inter" panose="020B0502030000000004" pitchFamily="34" charset="0"/>
      <p:regular r:id="rId21"/>
      <p:bold r:id="rId22"/>
    </p:embeddedFont>
    <p:embeddedFont>
      <p:font typeface="Inter-Regular" panose="020B05020300000000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6827"/>
    <a:srgbClr val="3C8CF2"/>
    <a:srgbClr val="1255C5"/>
    <a:srgbClr val="FF72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snapToGrid="0" snapToObjects="1">
      <p:cViewPr varScale="1">
        <p:scale>
          <a:sx n="146" d="100"/>
          <a:sy n="146"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569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31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635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685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7"/>
          <p:cNvSpPr txBox="1">
            <a:spLocks noGrp="1"/>
          </p:cNvSpPr>
          <p:nvPr>
            <p:ph type="body" idx="1"/>
          </p:nvPr>
        </p:nvSpPr>
        <p:spPr>
          <a:xfrm>
            <a:off x="1037875"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 name="Google Shape;36;p7"/>
          <p:cNvSpPr txBox="1">
            <a:spLocks noGrp="1"/>
          </p:cNvSpPr>
          <p:nvPr>
            <p:ph type="body" idx="2"/>
          </p:nvPr>
        </p:nvSpPr>
        <p:spPr>
          <a:xfrm>
            <a:off x="3460026"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7" name="Google Shape;37;p7"/>
          <p:cNvSpPr txBox="1">
            <a:spLocks noGrp="1"/>
          </p:cNvSpPr>
          <p:nvPr>
            <p:ph type="body" idx="3"/>
          </p:nvPr>
        </p:nvSpPr>
        <p:spPr>
          <a:xfrm>
            <a:off x="5882177" y="1353950"/>
            <a:ext cx="2191800" cy="30300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 name="Google Shape;42;p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Dark">
  <p:cSld name="BLANK_1">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views/RockbusterFinalData/Top250customers?:language=en-US&amp;publish=yes&amp;:display_count=n&amp;:origin=viz_share_link"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527024" y="340239"/>
            <a:ext cx="4492068" cy="1818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a:t>Rockbuster Stealth LLC</a:t>
            </a:r>
            <a:endParaRPr sz="6000" dirty="0"/>
          </a:p>
        </p:txBody>
      </p:sp>
      <p:sp>
        <p:nvSpPr>
          <p:cNvPr id="2" name="Google Shape;57;p12">
            <a:extLst>
              <a:ext uri="{FF2B5EF4-FFF2-40B4-BE49-F238E27FC236}">
                <a16:creationId xmlns:a16="http://schemas.microsoft.com/office/drawing/2014/main" id="{42E138DC-FFEE-F053-5D68-D20F96085133}"/>
              </a:ext>
            </a:extLst>
          </p:cNvPr>
          <p:cNvSpPr txBox="1">
            <a:spLocks/>
          </p:cNvSpPr>
          <p:nvPr/>
        </p:nvSpPr>
        <p:spPr>
          <a:xfrm>
            <a:off x="3193246" y="1848195"/>
            <a:ext cx="4226457" cy="113646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1pPr>
            <a:lvl2pPr marR="0" lvl="1"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2pPr>
            <a:lvl3pPr marR="0" lvl="2"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3pPr>
            <a:lvl4pPr marR="0" lvl="3"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4pPr>
            <a:lvl5pPr marR="0" lvl="4"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5pPr>
            <a:lvl6pPr marR="0" lvl="5"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6pPr>
            <a:lvl7pPr marR="0" lvl="6"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7pPr>
            <a:lvl8pPr marR="0" lvl="7"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8pPr>
            <a:lvl9pPr marR="0" lvl="8"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9pPr>
          </a:lstStyle>
          <a:p>
            <a:r>
              <a:rPr lang="en-US" sz="4000" dirty="0">
                <a:solidFill>
                  <a:srgbClr val="E86827"/>
                </a:solidFill>
              </a:rPr>
              <a:t>Launch Strategy</a:t>
            </a:r>
          </a:p>
        </p:txBody>
      </p:sp>
      <p:sp>
        <p:nvSpPr>
          <p:cNvPr id="3" name="Google Shape;57;p12">
            <a:extLst>
              <a:ext uri="{FF2B5EF4-FFF2-40B4-BE49-F238E27FC236}">
                <a16:creationId xmlns:a16="http://schemas.microsoft.com/office/drawing/2014/main" id="{0A747F29-4C00-9BE4-9E04-C3C7E6C2B68C}"/>
              </a:ext>
            </a:extLst>
          </p:cNvPr>
          <p:cNvSpPr txBox="1">
            <a:spLocks/>
          </p:cNvSpPr>
          <p:nvPr/>
        </p:nvSpPr>
        <p:spPr>
          <a:xfrm>
            <a:off x="5306475" y="3606585"/>
            <a:ext cx="3418115" cy="113646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1pPr>
            <a:lvl2pPr marR="0" lvl="1"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2pPr>
            <a:lvl3pPr marR="0" lvl="2"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3pPr>
            <a:lvl4pPr marR="0" lvl="3"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4pPr>
            <a:lvl5pPr marR="0" lvl="4"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5pPr>
            <a:lvl6pPr marR="0" lvl="5"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6pPr>
            <a:lvl7pPr marR="0" lvl="6"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7pPr>
            <a:lvl8pPr marR="0" lvl="7"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8pPr>
            <a:lvl9pPr marR="0" lvl="8"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9pPr>
          </a:lstStyle>
          <a:p>
            <a:pPr algn="r"/>
            <a:r>
              <a:rPr lang="en-US" sz="3000" dirty="0"/>
              <a:t>Prepared By:</a:t>
            </a:r>
          </a:p>
          <a:p>
            <a:pPr algn="r"/>
            <a:r>
              <a:rPr lang="en-US" sz="3000" dirty="0"/>
              <a:t>Bethany Reed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430081" y="487680"/>
            <a:ext cx="3906788" cy="86214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900" dirty="0"/>
              <a:t>Correlation between customers and sales</a:t>
            </a:r>
            <a:endParaRPr sz="2900" dirty="0"/>
          </a:p>
        </p:txBody>
      </p:sp>
      <p:sp>
        <p:nvSpPr>
          <p:cNvPr id="136" name="Google Shape;136;p21"/>
          <p:cNvSpPr txBox="1">
            <a:spLocks noGrp="1"/>
          </p:cNvSpPr>
          <p:nvPr>
            <p:ph type="body" idx="1"/>
          </p:nvPr>
        </p:nvSpPr>
        <p:spPr>
          <a:xfrm>
            <a:off x="592183" y="1534587"/>
            <a:ext cx="3309257" cy="3062863"/>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1600" dirty="0"/>
              <a:t>The correlation chart to the rig</a:t>
            </a:r>
            <a:r>
              <a:rPr lang="en-US" sz="1600" dirty="0" err="1"/>
              <a:t>ht</a:t>
            </a:r>
            <a:r>
              <a:rPr lang="en" sz="1600" dirty="0"/>
              <a:t> shows that there is a very strong correlation between number of customers and amount of revenue.  As one increases, so does the other. The closeness to the line indicates t</a:t>
            </a:r>
            <a:r>
              <a:rPr lang="en-US" sz="1600" dirty="0"/>
              <a:t>he</a:t>
            </a:r>
            <a:r>
              <a:rPr lang="en" sz="1600" dirty="0"/>
              <a:t> strong connection. So if this is true, where are the most customers located?</a:t>
            </a:r>
            <a:endParaRPr sz="1600" dirty="0"/>
          </a:p>
        </p:txBody>
      </p:sp>
      <p:sp>
        <p:nvSpPr>
          <p:cNvPr id="138" name="Google Shape;138;p2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pic>
        <p:nvPicPr>
          <p:cNvPr id="5" name="Picture 4">
            <a:extLst>
              <a:ext uri="{FF2B5EF4-FFF2-40B4-BE49-F238E27FC236}">
                <a16:creationId xmlns:a16="http://schemas.microsoft.com/office/drawing/2014/main" id="{6A46F1CE-6A2A-AF41-3C0F-1E0F36D2B9AC}"/>
              </a:ext>
            </a:extLst>
          </p:cNvPr>
          <p:cNvPicPr>
            <a:picLocks noChangeAspect="1"/>
          </p:cNvPicPr>
          <p:nvPr/>
        </p:nvPicPr>
        <p:blipFill>
          <a:blip r:embed="rId3"/>
          <a:stretch>
            <a:fillRect/>
          </a:stretch>
        </p:blipFill>
        <p:spPr>
          <a:xfrm>
            <a:off x="4336869" y="593868"/>
            <a:ext cx="4422937" cy="43266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1037875" y="289275"/>
            <a:ext cx="7068300" cy="940549"/>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Top 10 Countries Based on Customer Location</a:t>
            </a:r>
            <a:endParaRPr dirty="0"/>
          </a:p>
        </p:txBody>
      </p:sp>
      <p:sp>
        <p:nvSpPr>
          <p:cNvPr id="130" name="Google Shape;130;p2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9" name="Picture 8">
            <a:extLst>
              <a:ext uri="{FF2B5EF4-FFF2-40B4-BE49-F238E27FC236}">
                <a16:creationId xmlns:a16="http://schemas.microsoft.com/office/drawing/2014/main" id="{F2A7024C-7A62-DEA5-08FB-DE9B5FFEF514}"/>
              </a:ext>
            </a:extLst>
          </p:cNvPr>
          <p:cNvPicPr>
            <a:picLocks noChangeAspect="1"/>
          </p:cNvPicPr>
          <p:nvPr/>
        </p:nvPicPr>
        <p:blipFill>
          <a:blip r:embed="rId3"/>
          <a:stretch>
            <a:fillRect/>
          </a:stretch>
        </p:blipFill>
        <p:spPr>
          <a:xfrm>
            <a:off x="3941477" y="1229824"/>
            <a:ext cx="4508627" cy="3658640"/>
          </a:xfrm>
          <a:prstGeom prst="rect">
            <a:avLst/>
          </a:prstGeom>
        </p:spPr>
      </p:pic>
      <p:sp>
        <p:nvSpPr>
          <p:cNvPr id="10" name="Google Shape;136;p21">
            <a:extLst>
              <a:ext uri="{FF2B5EF4-FFF2-40B4-BE49-F238E27FC236}">
                <a16:creationId xmlns:a16="http://schemas.microsoft.com/office/drawing/2014/main" id="{B07EC448-2244-6DEC-BE2D-0CAA0BBE4CE9}"/>
              </a:ext>
            </a:extLst>
          </p:cNvPr>
          <p:cNvSpPr txBox="1">
            <a:spLocks noGrp="1"/>
          </p:cNvSpPr>
          <p:nvPr>
            <p:ph type="body" idx="1"/>
          </p:nvPr>
        </p:nvSpPr>
        <p:spPr>
          <a:xfrm>
            <a:off x="867353" y="1436915"/>
            <a:ext cx="3074124" cy="285355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800" dirty="0"/>
              <a:t>The 10 countries with the most customers are shown to the right.  India and China clearly have the most.  If more customers mean more revenue, then these 10 countries would be good for starting a streaming service in.</a:t>
            </a: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25"/>
          <p:cNvSpPr txBox="1">
            <a:spLocks noGrp="1"/>
          </p:cNvSpPr>
          <p:nvPr>
            <p:ph type="title" idx="4294967295"/>
          </p:nvPr>
        </p:nvSpPr>
        <p:spPr>
          <a:xfrm>
            <a:off x="920292" y="195803"/>
            <a:ext cx="4260657" cy="48179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000" dirty="0">
                <a:solidFill>
                  <a:schemeClr val="lt1"/>
                </a:solidFill>
              </a:rPr>
              <a:t>Top 250 Customers</a:t>
            </a:r>
            <a:endParaRPr sz="3000" dirty="0">
              <a:solidFill>
                <a:schemeClr val="lt1"/>
              </a:solidFill>
            </a:endParaRPr>
          </a:p>
        </p:txBody>
      </p:sp>
      <p:sp>
        <p:nvSpPr>
          <p:cNvPr id="178" name="Google Shape;178;p2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pic>
        <p:nvPicPr>
          <p:cNvPr id="3" name="Picture 2">
            <a:extLst>
              <a:ext uri="{FF2B5EF4-FFF2-40B4-BE49-F238E27FC236}">
                <a16:creationId xmlns:a16="http://schemas.microsoft.com/office/drawing/2014/main" id="{DE8E0FA7-0B03-03BD-864E-5672D444F43C}"/>
              </a:ext>
            </a:extLst>
          </p:cNvPr>
          <p:cNvPicPr>
            <a:picLocks noChangeAspect="1"/>
          </p:cNvPicPr>
          <p:nvPr/>
        </p:nvPicPr>
        <p:blipFill>
          <a:blip r:embed="rId3"/>
          <a:stretch>
            <a:fillRect/>
          </a:stretch>
        </p:blipFill>
        <p:spPr>
          <a:xfrm>
            <a:off x="2037807" y="810828"/>
            <a:ext cx="6583842" cy="4188946"/>
          </a:xfrm>
          <a:prstGeom prst="rect">
            <a:avLst/>
          </a:prstGeom>
        </p:spPr>
      </p:pic>
      <p:pic>
        <p:nvPicPr>
          <p:cNvPr id="7" name="Picture 6">
            <a:extLst>
              <a:ext uri="{FF2B5EF4-FFF2-40B4-BE49-F238E27FC236}">
                <a16:creationId xmlns:a16="http://schemas.microsoft.com/office/drawing/2014/main" id="{7F0491A0-54F0-C901-7423-247FF8CC591D}"/>
              </a:ext>
            </a:extLst>
          </p:cNvPr>
          <p:cNvPicPr>
            <a:picLocks noChangeAspect="1"/>
          </p:cNvPicPr>
          <p:nvPr/>
        </p:nvPicPr>
        <p:blipFill>
          <a:blip r:embed="rId4"/>
          <a:stretch>
            <a:fillRect/>
          </a:stretch>
        </p:blipFill>
        <p:spPr>
          <a:xfrm>
            <a:off x="7053942" y="184950"/>
            <a:ext cx="1274241" cy="591314"/>
          </a:xfrm>
          <a:prstGeom prst="rect">
            <a:avLst/>
          </a:prstGeom>
        </p:spPr>
      </p:pic>
      <p:sp>
        <p:nvSpPr>
          <p:cNvPr id="8" name="Google Shape;177;p25">
            <a:extLst>
              <a:ext uri="{FF2B5EF4-FFF2-40B4-BE49-F238E27FC236}">
                <a16:creationId xmlns:a16="http://schemas.microsoft.com/office/drawing/2014/main" id="{4A7221F3-3D3A-8B52-AB22-78A39C7B2421}"/>
              </a:ext>
            </a:extLst>
          </p:cNvPr>
          <p:cNvSpPr/>
          <p:nvPr/>
        </p:nvSpPr>
        <p:spPr>
          <a:xfrm>
            <a:off x="3451712" y="2690317"/>
            <a:ext cx="766281" cy="186000"/>
          </a:xfrm>
          <a:prstGeom prst="wedgeRectCallout">
            <a:avLst>
              <a:gd name="adj1" fmla="val -21428"/>
              <a:gd name="adj2" fmla="val 84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solidFill>
                  <a:schemeClr val="lt1"/>
                </a:solidFill>
                <a:latin typeface="Inter"/>
                <a:ea typeface="Inter"/>
                <a:cs typeface="Inter"/>
                <a:sym typeface="Inter"/>
              </a:rPr>
              <a:t>Ana Bradley</a:t>
            </a:r>
            <a:endParaRPr sz="800" dirty="0">
              <a:solidFill>
                <a:schemeClr val="lt1"/>
              </a:solidFill>
              <a:latin typeface="Inter"/>
              <a:ea typeface="Inter"/>
              <a:cs typeface="Inter"/>
              <a:sym typeface="Inter"/>
            </a:endParaRPr>
          </a:p>
        </p:txBody>
      </p:sp>
      <p:sp>
        <p:nvSpPr>
          <p:cNvPr id="9" name="Google Shape;177;p25">
            <a:extLst>
              <a:ext uri="{FF2B5EF4-FFF2-40B4-BE49-F238E27FC236}">
                <a16:creationId xmlns:a16="http://schemas.microsoft.com/office/drawing/2014/main" id="{325CE0C8-6427-408C-547A-2B3EA983C707}"/>
              </a:ext>
            </a:extLst>
          </p:cNvPr>
          <p:cNvSpPr/>
          <p:nvPr/>
        </p:nvSpPr>
        <p:spPr>
          <a:xfrm>
            <a:off x="4209043" y="3520592"/>
            <a:ext cx="971906" cy="202500"/>
          </a:xfrm>
          <a:prstGeom prst="wedgeRectCallout">
            <a:avLst>
              <a:gd name="adj1" fmla="val -21428"/>
              <a:gd name="adj2" fmla="val 84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solidFill>
                  <a:schemeClr val="lt1"/>
                </a:solidFill>
                <a:latin typeface="Inter"/>
                <a:ea typeface="Inter"/>
                <a:cs typeface="Inter"/>
                <a:sym typeface="Inter"/>
              </a:rPr>
              <a:t>Marion Snyder</a:t>
            </a:r>
            <a:endParaRPr sz="800" dirty="0">
              <a:solidFill>
                <a:schemeClr val="lt1"/>
              </a:solidFill>
              <a:latin typeface="Inter"/>
              <a:ea typeface="Inter"/>
              <a:cs typeface="Inter"/>
              <a:sym typeface="Inter"/>
            </a:endParaRPr>
          </a:p>
        </p:txBody>
      </p:sp>
      <p:sp>
        <p:nvSpPr>
          <p:cNvPr id="10" name="Google Shape;177;p25">
            <a:extLst>
              <a:ext uri="{FF2B5EF4-FFF2-40B4-BE49-F238E27FC236}">
                <a16:creationId xmlns:a16="http://schemas.microsoft.com/office/drawing/2014/main" id="{81A8BAA4-181D-2218-E1C8-2EEA3B641F3E}"/>
              </a:ext>
            </a:extLst>
          </p:cNvPr>
          <p:cNvSpPr/>
          <p:nvPr/>
        </p:nvSpPr>
        <p:spPr>
          <a:xfrm>
            <a:off x="6542157" y="2857650"/>
            <a:ext cx="714883" cy="201918"/>
          </a:xfrm>
          <a:prstGeom prst="wedgeRectCallout">
            <a:avLst>
              <a:gd name="adj1" fmla="val -21428"/>
              <a:gd name="adj2" fmla="val 84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solidFill>
                  <a:schemeClr val="lt1"/>
                </a:solidFill>
                <a:latin typeface="Inter"/>
                <a:ea typeface="Inter"/>
                <a:cs typeface="Inter"/>
                <a:sym typeface="Inter"/>
              </a:rPr>
              <a:t>Mike Way</a:t>
            </a:r>
            <a:endParaRPr sz="800" dirty="0">
              <a:solidFill>
                <a:schemeClr val="lt1"/>
              </a:solidFill>
              <a:latin typeface="Inter"/>
              <a:ea typeface="Inter"/>
              <a:cs typeface="Inter"/>
              <a:sym typeface="Inter"/>
            </a:endParaRPr>
          </a:p>
        </p:txBody>
      </p:sp>
      <p:sp>
        <p:nvSpPr>
          <p:cNvPr id="11" name="Google Shape;177;p25">
            <a:extLst>
              <a:ext uri="{FF2B5EF4-FFF2-40B4-BE49-F238E27FC236}">
                <a16:creationId xmlns:a16="http://schemas.microsoft.com/office/drawing/2014/main" id="{D55C8D99-966C-F779-9DE1-B56485420532}"/>
              </a:ext>
            </a:extLst>
          </p:cNvPr>
          <p:cNvSpPr/>
          <p:nvPr/>
        </p:nvSpPr>
        <p:spPr>
          <a:xfrm>
            <a:off x="7387815" y="3026288"/>
            <a:ext cx="796200" cy="202500"/>
          </a:xfrm>
          <a:prstGeom prst="wedgeRectCallout">
            <a:avLst>
              <a:gd name="adj1" fmla="val -21428"/>
              <a:gd name="adj2" fmla="val 84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solidFill>
                  <a:schemeClr val="lt1"/>
                </a:solidFill>
                <a:latin typeface="Inter"/>
                <a:ea typeface="Inter"/>
                <a:cs typeface="Inter"/>
                <a:sym typeface="Inter"/>
              </a:rPr>
              <a:t>Marcia Dean</a:t>
            </a:r>
            <a:endParaRPr sz="800" dirty="0">
              <a:solidFill>
                <a:schemeClr val="lt1"/>
              </a:solidFill>
              <a:latin typeface="Inter"/>
              <a:ea typeface="Inter"/>
              <a:cs typeface="Inter"/>
              <a:sym typeface="Inter"/>
            </a:endParaRPr>
          </a:p>
        </p:txBody>
      </p:sp>
      <p:grpSp>
        <p:nvGrpSpPr>
          <p:cNvPr id="186" name="Google Shape;186;p25"/>
          <p:cNvGrpSpPr/>
          <p:nvPr/>
        </p:nvGrpSpPr>
        <p:grpSpPr>
          <a:xfrm>
            <a:off x="3156940" y="2815732"/>
            <a:ext cx="126900" cy="217958"/>
            <a:chOff x="1400350" y="1633625"/>
            <a:chExt cx="126900" cy="217958"/>
          </a:xfrm>
        </p:grpSpPr>
        <p:cxnSp>
          <p:nvCxnSpPr>
            <p:cNvPr id="187" name="Google Shape;187;p25"/>
            <p:cNvCxnSpPr/>
            <p:nvPr/>
          </p:nvCxnSpPr>
          <p:spPr>
            <a:xfrm>
              <a:off x="1463800" y="1633625"/>
              <a:ext cx="0" cy="186000"/>
            </a:xfrm>
            <a:prstGeom prst="straightConnector1">
              <a:avLst/>
            </a:prstGeom>
            <a:noFill/>
            <a:ln w="19050" cap="rnd" cmpd="sng">
              <a:solidFill>
                <a:schemeClr val="dk1"/>
              </a:solidFill>
              <a:prstDash val="solid"/>
              <a:round/>
              <a:headEnd type="oval" w="med" len="med"/>
              <a:tailEnd type="none" w="med" len="med"/>
            </a:ln>
          </p:spPr>
        </p:cxnSp>
        <p:sp>
          <p:nvSpPr>
            <p:cNvPr id="188" name="Google Shape;188;p25"/>
            <p:cNvSpPr/>
            <p:nvPr/>
          </p:nvSpPr>
          <p:spPr>
            <a:xfrm>
              <a:off x="1400350" y="1794883"/>
              <a:ext cx="126900" cy="56700"/>
            </a:xfrm>
            <a:prstGeom prst="ellipse">
              <a:avLst/>
            </a:prstGeom>
            <a:solidFill>
              <a:srgbClr val="000C18">
                <a:alpha val="2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25"/>
          <p:cNvGrpSpPr/>
          <p:nvPr/>
        </p:nvGrpSpPr>
        <p:grpSpPr>
          <a:xfrm>
            <a:off x="3529146" y="2980288"/>
            <a:ext cx="126900" cy="217958"/>
            <a:chOff x="1400350" y="1633625"/>
            <a:chExt cx="126900" cy="217958"/>
          </a:xfrm>
        </p:grpSpPr>
        <p:cxnSp>
          <p:nvCxnSpPr>
            <p:cNvPr id="181" name="Google Shape;181;p25"/>
            <p:cNvCxnSpPr/>
            <p:nvPr/>
          </p:nvCxnSpPr>
          <p:spPr>
            <a:xfrm>
              <a:off x="1463800" y="1633625"/>
              <a:ext cx="0" cy="186000"/>
            </a:xfrm>
            <a:prstGeom prst="straightConnector1">
              <a:avLst/>
            </a:prstGeom>
            <a:noFill/>
            <a:ln w="19050" cap="rnd" cmpd="sng">
              <a:solidFill>
                <a:schemeClr val="dk1"/>
              </a:solidFill>
              <a:prstDash val="solid"/>
              <a:round/>
              <a:headEnd type="oval" w="med" len="med"/>
              <a:tailEnd type="none" w="med" len="med"/>
            </a:ln>
          </p:spPr>
        </p:cxnSp>
        <p:sp>
          <p:nvSpPr>
            <p:cNvPr id="182" name="Google Shape;182;p25"/>
            <p:cNvSpPr/>
            <p:nvPr/>
          </p:nvSpPr>
          <p:spPr>
            <a:xfrm>
              <a:off x="1400350" y="1794883"/>
              <a:ext cx="126900" cy="56700"/>
            </a:xfrm>
            <a:prstGeom prst="ellipse">
              <a:avLst/>
            </a:prstGeom>
            <a:solidFill>
              <a:srgbClr val="000C18">
                <a:alpha val="2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5"/>
          <p:cNvSpPr/>
          <p:nvPr/>
        </p:nvSpPr>
        <p:spPr>
          <a:xfrm>
            <a:off x="3050620" y="2452332"/>
            <a:ext cx="722515" cy="186000"/>
          </a:xfrm>
          <a:prstGeom prst="wedgeRectCallout">
            <a:avLst>
              <a:gd name="adj1" fmla="val -21428"/>
              <a:gd name="adj2" fmla="val 842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a:solidFill>
                  <a:schemeClr val="lt1"/>
                </a:solidFill>
                <a:latin typeface="Inter"/>
                <a:ea typeface="Inter"/>
                <a:cs typeface="Inter"/>
                <a:sym typeface="Inter"/>
              </a:rPr>
              <a:t>Karl Seal</a:t>
            </a:r>
            <a:endParaRPr sz="800" dirty="0">
              <a:solidFill>
                <a:schemeClr val="lt1"/>
              </a:solidFill>
              <a:latin typeface="Inter"/>
              <a:ea typeface="Inter"/>
              <a:cs typeface="Inter"/>
              <a:sym typeface="Inter"/>
            </a:endParaRPr>
          </a:p>
        </p:txBody>
      </p:sp>
      <p:grpSp>
        <p:nvGrpSpPr>
          <p:cNvPr id="189" name="Google Shape;189;p25"/>
          <p:cNvGrpSpPr/>
          <p:nvPr/>
        </p:nvGrpSpPr>
        <p:grpSpPr>
          <a:xfrm>
            <a:off x="4405964" y="3876170"/>
            <a:ext cx="126900" cy="217958"/>
            <a:chOff x="1400350" y="1633625"/>
            <a:chExt cx="126900" cy="217958"/>
          </a:xfrm>
        </p:grpSpPr>
        <p:cxnSp>
          <p:nvCxnSpPr>
            <p:cNvPr id="190" name="Google Shape;190;p25"/>
            <p:cNvCxnSpPr/>
            <p:nvPr/>
          </p:nvCxnSpPr>
          <p:spPr>
            <a:xfrm>
              <a:off x="1463800" y="1633625"/>
              <a:ext cx="0" cy="186000"/>
            </a:xfrm>
            <a:prstGeom prst="straightConnector1">
              <a:avLst/>
            </a:prstGeom>
            <a:noFill/>
            <a:ln w="19050" cap="rnd" cmpd="sng">
              <a:solidFill>
                <a:schemeClr val="dk1"/>
              </a:solidFill>
              <a:prstDash val="solid"/>
              <a:round/>
              <a:headEnd type="oval" w="med" len="med"/>
              <a:tailEnd type="none" w="med" len="med"/>
            </a:ln>
          </p:spPr>
        </p:cxnSp>
        <p:sp>
          <p:nvSpPr>
            <p:cNvPr id="191" name="Google Shape;191;p25"/>
            <p:cNvSpPr/>
            <p:nvPr/>
          </p:nvSpPr>
          <p:spPr>
            <a:xfrm>
              <a:off x="1400350" y="1794883"/>
              <a:ext cx="126900" cy="56700"/>
            </a:xfrm>
            <a:prstGeom prst="ellipse">
              <a:avLst/>
            </a:prstGeom>
            <a:solidFill>
              <a:srgbClr val="000C18">
                <a:alpha val="2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25"/>
          <p:cNvGrpSpPr/>
          <p:nvPr/>
        </p:nvGrpSpPr>
        <p:grpSpPr>
          <a:xfrm>
            <a:off x="6706852" y="3198246"/>
            <a:ext cx="126900" cy="217958"/>
            <a:chOff x="1400350" y="1633625"/>
            <a:chExt cx="126900" cy="217958"/>
          </a:xfrm>
        </p:grpSpPr>
        <p:cxnSp>
          <p:nvCxnSpPr>
            <p:cNvPr id="184" name="Google Shape;184;p25"/>
            <p:cNvCxnSpPr/>
            <p:nvPr/>
          </p:nvCxnSpPr>
          <p:spPr>
            <a:xfrm>
              <a:off x="1463800" y="1633625"/>
              <a:ext cx="0" cy="186000"/>
            </a:xfrm>
            <a:prstGeom prst="straightConnector1">
              <a:avLst/>
            </a:prstGeom>
            <a:noFill/>
            <a:ln w="19050" cap="rnd" cmpd="sng">
              <a:solidFill>
                <a:schemeClr val="dk1"/>
              </a:solidFill>
              <a:prstDash val="solid"/>
              <a:round/>
              <a:headEnd type="oval" w="med" len="med"/>
              <a:tailEnd type="none" w="med" len="med"/>
            </a:ln>
          </p:spPr>
        </p:cxnSp>
        <p:sp>
          <p:nvSpPr>
            <p:cNvPr id="185" name="Google Shape;185;p25"/>
            <p:cNvSpPr/>
            <p:nvPr/>
          </p:nvSpPr>
          <p:spPr>
            <a:xfrm>
              <a:off x="1400350" y="1794883"/>
              <a:ext cx="126900" cy="56700"/>
            </a:xfrm>
            <a:prstGeom prst="ellipse">
              <a:avLst/>
            </a:prstGeom>
            <a:solidFill>
              <a:srgbClr val="000C18">
                <a:alpha val="2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25"/>
          <p:cNvGrpSpPr/>
          <p:nvPr/>
        </p:nvGrpSpPr>
        <p:grpSpPr>
          <a:xfrm>
            <a:off x="7494493" y="3359334"/>
            <a:ext cx="126900" cy="217958"/>
            <a:chOff x="1400350" y="1633625"/>
            <a:chExt cx="126900" cy="217958"/>
          </a:xfrm>
        </p:grpSpPr>
        <p:cxnSp>
          <p:nvCxnSpPr>
            <p:cNvPr id="193" name="Google Shape;193;p25"/>
            <p:cNvCxnSpPr/>
            <p:nvPr/>
          </p:nvCxnSpPr>
          <p:spPr>
            <a:xfrm>
              <a:off x="1463800" y="1633625"/>
              <a:ext cx="0" cy="186000"/>
            </a:xfrm>
            <a:prstGeom prst="straightConnector1">
              <a:avLst/>
            </a:prstGeom>
            <a:noFill/>
            <a:ln w="19050" cap="rnd" cmpd="sng">
              <a:solidFill>
                <a:schemeClr val="dk1"/>
              </a:solidFill>
              <a:prstDash val="solid"/>
              <a:round/>
              <a:headEnd type="oval" w="med" len="med"/>
              <a:tailEnd type="none" w="med" len="med"/>
            </a:ln>
          </p:spPr>
        </p:cxnSp>
        <p:sp>
          <p:nvSpPr>
            <p:cNvPr id="194" name="Google Shape;194;p25"/>
            <p:cNvSpPr/>
            <p:nvPr/>
          </p:nvSpPr>
          <p:spPr>
            <a:xfrm>
              <a:off x="1400350" y="1794883"/>
              <a:ext cx="126900" cy="56700"/>
            </a:xfrm>
            <a:prstGeom prst="ellipse">
              <a:avLst/>
            </a:prstGeom>
            <a:solidFill>
              <a:srgbClr val="000C18">
                <a:alpha val="2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77;p25">
            <a:extLst>
              <a:ext uri="{FF2B5EF4-FFF2-40B4-BE49-F238E27FC236}">
                <a16:creationId xmlns:a16="http://schemas.microsoft.com/office/drawing/2014/main" id="{D9862A8C-DE7C-581C-A780-5EC52D77A233}"/>
              </a:ext>
            </a:extLst>
          </p:cNvPr>
          <p:cNvSpPr/>
          <p:nvPr/>
        </p:nvSpPr>
        <p:spPr>
          <a:xfrm>
            <a:off x="186461" y="2690318"/>
            <a:ext cx="1620023" cy="1470910"/>
          </a:xfrm>
          <a:prstGeom prst="wedgeRectCallout">
            <a:avLst>
              <a:gd name="adj1" fmla="val -21428"/>
              <a:gd name="adj2" fmla="val 69523"/>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lt1"/>
                </a:solidFill>
                <a:latin typeface="Inter"/>
                <a:ea typeface="Inter"/>
                <a:cs typeface="Inter"/>
                <a:sym typeface="Inter"/>
              </a:rPr>
              <a:t>The top 5 customers are highlighted as requested for a potential rewards program.</a:t>
            </a:r>
            <a:endParaRPr sz="1200" dirty="0">
              <a:solidFill>
                <a:schemeClr val="lt1"/>
              </a:solidFill>
              <a:latin typeface="Inter"/>
              <a:ea typeface="Inter"/>
              <a:cs typeface="Inter"/>
              <a:sym typeface="Inter"/>
            </a:endParaRPr>
          </a:p>
        </p:txBody>
      </p:sp>
      <p:grpSp>
        <p:nvGrpSpPr>
          <p:cNvPr id="13" name="Google Shape;192;p25">
            <a:extLst>
              <a:ext uri="{FF2B5EF4-FFF2-40B4-BE49-F238E27FC236}">
                <a16:creationId xmlns:a16="http://schemas.microsoft.com/office/drawing/2014/main" id="{062AF461-491C-6575-A9D1-9EBDE61C5B54}"/>
              </a:ext>
            </a:extLst>
          </p:cNvPr>
          <p:cNvGrpSpPr/>
          <p:nvPr/>
        </p:nvGrpSpPr>
        <p:grpSpPr>
          <a:xfrm>
            <a:off x="310412" y="4336869"/>
            <a:ext cx="279013" cy="542535"/>
            <a:chOff x="1400350" y="1633625"/>
            <a:chExt cx="126900" cy="217958"/>
          </a:xfrm>
        </p:grpSpPr>
        <p:cxnSp>
          <p:nvCxnSpPr>
            <p:cNvPr id="14" name="Google Shape;193;p25">
              <a:extLst>
                <a:ext uri="{FF2B5EF4-FFF2-40B4-BE49-F238E27FC236}">
                  <a16:creationId xmlns:a16="http://schemas.microsoft.com/office/drawing/2014/main" id="{CF222875-796E-0B37-FF3C-3DCBC15988F2}"/>
                </a:ext>
              </a:extLst>
            </p:cNvPr>
            <p:cNvCxnSpPr/>
            <p:nvPr/>
          </p:nvCxnSpPr>
          <p:spPr>
            <a:xfrm>
              <a:off x="1463800" y="1633625"/>
              <a:ext cx="0" cy="186000"/>
            </a:xfrm>
            <a:prstGeom prst="straightConnector1">
              <a:avLst/>
            </a:prstGeom>
            <a:noFill/>
            <a:ln w="19050" cap="rnd" cmpd="sng">
              <a:solidFill>
                <a:schemeClr val="dk1"/>
              </a:solidFill>
              <a:prstDash val="solid"/>
              <a:round/>
              <a:headEnd type="oval" w="med" len="med"/>
              <a:tailEnd type="none" w="med" len="med"/>
            </a:ln>
          </p:spPr>
        </p:cxnSp>
        <p:sp>
          <p:nvSpPr>
            <p:cNvPr id="15" name="Google Shape;194;p25">
              <a:extLst>
                <a:ext uri="{FF2B5EF4-FFF2-40B4-BE49-F238E27FC236}">
                  <a16:creationId xmlns:a16="http://schemas.microsoft.com/office/drawing/2014/main" id="{85EA90A0-5103-4FFA-CA25-0F56CB63E98A}"/>
                </a:ext>
              </a:extLst>
            </p:cNvPr>
            <p:cNvSpPr/>
            <p:nvPr/>
          </p:nvSpPr>
          <p:spPr>
            <a:xfrm>
              <a:off x="1400350" y="1794883"/>
              <a:ext cx="126900" cy="56700"/>
            </a:xfrm>
            <a:prstGeom prst="ellipse">
              <a:avLst/>
            </a:prstGeom>
            <a:solidFill>
              <a:srgbClr val="000C18">
                <a:alpha val="2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36;p21">
            <a:extLst>
              <a:ext uri="{FF2B5EF4-FFF2-40B4-BE49-F238E27FC236}">
                <a16:creationId xmlns:a16="http://schemas.microsoft.com/office/drawing/2014/main" id="{8418F577-4AFE-0A05-B8A8-84BA5DF7824B}"/>
              </a:ext>
            </a:extLst>
          </p:cNvPr>
          <p:cNvSpPr txBox="1">
            <a:spLocks/>
          </p:cNvSpPr>
          <p:nvPr/>
        </p:nvSpPr>
        <p:spPr>
          <a:xfrm>
            <a:off x="126498" y="885293"/>
            <a:ext cx="1774007" cy="386087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1600" b="1" dirty="0">
                <a:solidFill>
                  <a:schemeClr val="bg1"/>
                </a:solidFill>
              </a:rPr>
              <a:t>This map shows the location of the top 250 customers based on the customer’s revenue.  </a:t>
            </a:r>
          </a:p>
        </p:txBody>
      </p:sp>
    </p:spTree>
    <p:extLst>
      <p:ext uri="{BB962C8B-B14F-4D97-AF65-F5344CB8AC3E}">
        <p14:creationId xmlns:p14="http://schemas.microsoft.com/office/powerpoint/2010/main" val="408522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672114" y="255418"/>
            <a:ext cx="6233783" cy="66769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000" b="1" dirty="0">
                <a:ln w="22225">
                  <a:solidFill>
                    <a:schemeClr val="accent2"/>
                  </a:solidFill>
                  <a:prstDash val="solid"/>
                </a:ln>
                <a:solidFill>
                  <a:srgbClr val="E86827"/>
                </a:solidFill>
              </a:rPr>
              <a:t>Final</a:t>
            </a:r>
            <a:r>
              <a:rPr lang="en" sz="4000" b="1" dirty="0">
                <a:ln w="22225">
                  <a:solidFill>
                    <a:schemeClr val="accent2"/>
                  </a:solidFill>
                  <a:prstDash val="solid"/>
                </a:ln>
                <a:solidFill>
                  <a:schemeClr val="accent2">
                    <a:lumMod val="40000"/>
                    <a:lumOff val="60000"/>
                  </a:schemeClr>
                </a:solidFill>
              </a:rPr>
              <a:t> </a:t>
            </a:r>
            <a:r>
              <a:rPr lang="en" sz="4000" b="1" dirty="0">
                <a:ln w="22225">
                  <a:solidFill>
                    <a:schemeClr val="accent2"/>
                  </a:solidFill>
                  <a:prstDash val="solid"/>
                </a:ln>
                <a:solidFill>
                  <a:srgbClr val="E86827"/>
                </a:solidFill>
              </a:rPr>
              <a:t>Recommendations</a:t>
            </a:r>
            <a:endParaRPr sz="4000" b="1" dirty="0">
              <a:ln w="22225">
                <a:solidFill>
                  <a:schemeClr val="accent2"/>
                </a:solidFill>
                <a:prstDash val="solid"/>
              </a:ln>
              <a:solidFill>
                <a:srgbClr val="E86827"/>
              </a:solidFill>
            </a:endParaRPr>
          </a:p>
        </p:txBody>
      </p:sp>
      <p:sp>
        <p:nvSpPr>
          <p:cNvPr id="3" name="Google Shape;136;p21">
            <a:extLst>
              <a:ext uri="{FF2B5EF4-FFF2-40B4-BE49-F238E27FC236}">
                <a16:creationId xmlns:a16="http://schemas.microsoft.com/office/drawing/2014/main" id="{C9407804-993A-17B9-5900-CB5A99B308EB}"/>
              </a:ext>
            </a:extLst>
          </p:cNvPr>
          <p:cNvSpPr txBox="1">
            <a:spLocks/>
          </p:cNvSpPr>
          <p:nvPr/>
        </p:nvSpPr>
        <p:spPr>
          <a:xfrm>
            <a:off x="315060" y="1279616"/>
            <a:ext cx="5955111" cy="1376498"/>
          </a:xfrm>
          <a:prstGeom prst="rect">
            <a:avLst/>
          </a:prstGeom>
          <a:solidFill>
            <a:schemeClr val="accent2"/>
          </a:solidFill>
          <a:ln>
            <a:solidFill>
              <a:srgbClr val="E86827"/>
            </a:solidFill>
          </a:ln>
        </p:spPr>
        <p:style>
          <a:lnRef idx="2">
            <a:schemeClr val="accent5"/>
          </a:lnRef>
          <a:fillRef idx="1">
            <a:schemeClr val="lt1"/>
          </a:fillRef>
          <a:effectRef idx="0">
            <a:schemeClr val="accent5"/>
          </a:effectRef>
          <a:fontRef idx="minor">
            <a:schemeClr val="dk1"/>
          </a:fontRef>
        </p:style>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buClr>
                <a:srgbClr val="E86827"/>
              </a:buClr>
            </a:pPr>
            <a:r>
              <a:rPr lang="en-US" sz="2000" b="1" dirty="0" err="1">
                <a:solidFill>
                  <a:schemeClr val="bg1"/>
                </a:solidFill>
              </a:rPr>
              <a:t>Rockbuster</a:t>
            </a:r>
            <a:r>
              <a:rPr lang="en-US" sz="2000" b="1" dirty="0">
                <a:solidFill>
                  <a:schemeClr val="bg1"/>
                </a:solidFill>
              </a:rPr>
              <a:t> customers live around the world. As customers increase, so do sales.  We should target countries with large customer database to begin streaming service.</a:t>
            </a:r>
          </a:p>
        </p:txBody>
      </p:sp>
      <p:sp>
        <p:nvSpPr>
          <p:cNvPr id="4" name="Google Shape;136;p21">
            <a:extLst>
              <a:ext uri="{FF2B5EF4-FFF2-40B4-BE49-F238E27FC236}">
                <a16:creationId xmlns:a16="http://schemas.microsoft.com/office/drawing/2014/main" id="{54E43F3C-DD7B-4BA8-3AD8-8BE56177E311}"/>
              </a:ext>
            </a:extLst>
          </p:cNvPr>
          <p:cNvSpPr txBox="1">
            <a:spLocks/>
          </p:cNvSpPr>
          <p:nvPr/>
        </p:nvSpPr>
        <p:spPr>
          <a:xfrm>
            <a:off x="3257006" y="3234144"/>
            <a:ext cx="5212078" cy="1376498"/>
          </a:xfrm>
          <a:prstGeom prst="rect">
            <a:avLst/>
          </a:prstGeom>
          <a:solidFill>
            <a:schemeClr val="accent2"/>
          </a:solidFill>
          <a:ln>
            <a:solidFill>
              <a:srgbClr val="E86827"/>
            </a:solidFill>
          </a:ln>
        </p:spPr>
        <p:style>
          <a:lnRef idx="2">
            <a:schemeClr val="accent5"/>
          </a:lnRef>
          <a:fillRef idx="1">
            <a:schemeClr val="lt1"/>
          </a:fillRef>
          <a:effectRef idx="0">
            <a:schemeClr val="accent5"/>
          </a:effectRef>
          <a:fontRef idx="minor">
            <a:schemeClr val="dk1"/>
          </a:fontRef>
        </p:style>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buClr>
                <a:srgbClr val="E86827"/>
              </a:buClr>
            </a:pPr>
            <a:r>
              <a:rPr lang="en-US" sz="2000" b="1" dirty="0">
                <a:solidFill>
                  <a:schemeClr val="bg1"/>
                </a:solidFill>
              </a:rPr>
              <a:t>We should look at the top movies and categories to select which titles to begin streaming. We should avoid the bottom movie titles.</a:t>
            </a:r>
          </a:p>
        </p:txBody>
      </p:sp>
    </p:spTree>
    <p:extLst>
      <p:ext uri="{BB962C8B-B14F-4D97-AF65-F5344CB8AC3E}">
        <p14:creationId xmlns:p14="http://schemas.microsoft.com/office/powerpoint/2010/main" val="2987160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1058248" y="753150"/>
            <a:ext cx="4492068" cy="1818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dirty="0"/>
              <a:t>Thank You</a:t>
            </a:r>
            <a:endParaRPr sz="6000" dirty="0"/>
          </a:p>
        </p:txBody>
      </p:sp>
      <p:sp>
        <p:nvSpPr>
          <p:cNvPr id="2" name="Google Shape;57;p12">
            <a:extLst>
              <a:ext uri="{FF2B5EF4-FFF2-40B4-BE49-F238E27FC236}">
                <a16:creationId xmlns:a16="http://schemas.microsoft.com/office/drawing/2014/main" id="{42E138DC-FFEE-F053-5D68-D20F96085133}"/>
              </a:ext>
            </a:extLst>
          </p:cNvPr>
          <p:cNvSpPr txBox="1">
            <a:spLocks/>
          </p:cNvSpPr>
          <p:nvPr/>
        </p:nvSpPr>
        <p:spPr>
          <a:xfrm>
            <a:off x="3605349" y="2682240"/>
            <a:ext cx="5007430" cy="1489165"/>
          </a:xfrm>
          <a:prstGeom prst="rect">
            <a:avLst/>
          </a:prstGeom>
          <a:solidFill>
            <a:schemeClr val="accent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1pPr>
            <a:lvl2pPr marR="0" lvl="1"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2pPr>
            <a:lvl3pPr marR="0" lvl="2"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3pPr>
            <a:lvl4pPr marR="0" lvl="3"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4pPr>
            <a:lvl5pPr marR="0" lvl="4"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5pPr>
            <a:lvl6pPr marR="0" lvl="5"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6pPr>
            <a:lvl7pPr marR="0" lvl="6"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7pPr>
            <a:lvl8pPr marR="0" lvl="7"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8pPr>
            <a:lvl9pPr marR="0" lvl="8" algn="l" rtl="0">
              <a:lnSpc>
                <a:spcPct val="100000"/>
              </a:lnSpc>
              <a:spcBef>
                <a:spcPts val="0"/>
              </a:spcBef>
              <a:spcAft>
                <a:spcPts val="0"/>
              </a:spcAft>
              <a:buClr>
                <a:schemeClr val="lt1"/>
              </a:buClr>
              <a:buSzPts val="6800"/>
              <a:buFont typeface="Inter-Regular"/>
              <a:buNone/>
              <a:defRPr sz="6800" b="0" i="0" u="none" strike="noStrike" cap="none">
                <a:solidFill>
                  <a:schemeClr val="lt1"/>
                </a:solidFill>
                <a:latin typeface="Inter-Regular"/>
                <a:ea typeface="Inter-Regular"/>
                <a:cs typeface="Inter-Regular"/>
                <a:sym typeface="Inter-Regular"/>
              </a:defRPr>
            </a:lvl9pPr>
          </a:lstStyle>
          <a:p>
            <a:r>
              <a:rPr lang="en-US" sz="2000" dirty="0">
                <a:solidFill>
                  <a:srgbClr val="E86827"/>
                </a:solidFill>
              </a:rPr>
              <a:t> Visualizations:</a:t>
            </a:r>
          </a:p>
          <a:p>
            <a:endParaRPr lang="en-US" sz="1600" dirty="0">
              <a:solidFill>
                <a:srgbClr val="E86827"/>
              </a:solidFill>
            </a:endParaRPr>
          </a:p>
          <a:p>
            <a:r>
              <a:rPr lang="en-US" sz="1600" dirty="0">
                <a:solidFill>
                  <a:srgbClr val="E86827"/>
                </a:solidFill>
                <a:hlinkClick r:id="rId3">
                  <a:extLst>
                    <a:ext uri="{A12FA001-AC4F-418D-AE19-62706E023703}">
                      <ahyp:hlinkClr xmlns:ahyp="http://schemas.microsoft.com/office/drawing/2018/hyperlinkcolor" val="tx"/>
                    </a:ext>
                  </a:extLst>
                </a:hlinkClick>
              </a:rPr>
              <a:t> Tableau Visuals made by Bethany Reed</a:t>
            </a:r>
            <a:endParaRPr lang="en-US" sz="1600" dirty="0">
              <a:solidFill>
                <a:srgbClr val="E86827"/>
              </a:solidFill>
            </a:endParaRPr>
          </a:p>
          <a:p>
            <a:r>
              <a:rPr lang="en-US" sz="1600" dirty="0">
                <a:solidFill>
                  <a:srgbClr val="E86827"/>
                </a:solidFill>
              </a:rPr>
              <a:t> Email for SQL queries or any other questions:    	</a:t>
            </a:r>
            <a:r>
              <a:rPr lang="en-US" sz="1600" dirty="0" err="1">
                <a:solidFill>
                  <a:srgbClr val="E86827"/>
                </a:solidFill>
              </a:rPr>
              <a:t>BethanyReed@rockbuster.com</a:t>
            </a:r>
            <a:endParaRPr lang="en-US" sz="1600" dirty="0">
              <a:solidFill>
                <a:srgbClr val="E86827"/>
              </a:solidFill>
            </a:endParaRPr>
          </a:p>
        </p:txBody>
      </p:sp>
    </p:spTree>
    <p:extLst>
      <p:ext uri="{BB962C8B-B14F-4D97-AF65-F5344CB8AC3E}">
        <p14:creationId xmlns:p14="http://schemas.microsoft.com/office/powerpoint/2010/main" val="174947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Introduction</a:t>
            </a:r>
            <a:endParaRPr dirty="0"/>
          </a:p>
        </p:txBody>
      </p:sp>
      <p:sp>
        <p:nvSpPr>
          <p:cNvPr id="64" name="Google Shape;64;p13"/>
          <p:cNvSpPr txBox="1">
            <a:spLocks noGrp="1"/>
          </p:cNvSpPr>
          <p:nvPr>
            <p:ph type="body" idx="1"/>
          </p:nvPr>
        </p:nvSpPr>
        <p:spPr>
          <a:xfrm>
            <a:off x="1037824" y="1353950"/>
            <a:ext cx="7068299" cy="2634576"/>
          </a:xfrm>
          <a:prstGeom prst="rect">
            <a:avLst/>
          </a:prstGeom>
        </p:spPr>
        <p:txBody>
          <a:bodyPr spcFirstLastPara="1" wrap="square" lIns="0" tIns="0" rIns="0" bIns="0" anchor="t" anchorCtr="0">
            <a:noAutofit/>
          </a:bodyPr>
          <a:lstStyle/>
          <a:p>
            <a:pPr marL="101600" indent="0">
              <a:buNone/>
            </a:pPr>
            <a:r>
              <a:rPr lang="en-US" dirty="0" err="1"/>
              <a:t>Rockbuster</a:t>
            </a:r>
            <a:r>
              <a:rPr lang="en-US" dirty="0"/>
              <a:t> Stealth LLC is planning to use its existing movie licenses to launch an online video rental service in order to stay competitive in 2020.  In order to do this we need to analyze a few key questions in order to proceed.  To perform the analysis the data was loaded into PostgreSQL.  Visualizations were created in both Tableau and Power Point.</a:t>
            </a:r>
            <a:endParaRPr lang="en-US" sz="1200" dirty="0">
              <a:effectLst/>
            </a:endParaRP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3" name="Google Shape;73;p14"/>
          <p:cNvSpPr txBox="1">
            <a:spLocks noGrp="1"/>
          </p:cNvSpPr>
          <p:nvPr>
            <p:ph type="subTitle" idx="4294967295"/>
          </p:nvPr>
        </p:nvSpPr>
        <p:spPr>
          <a:xfrm>
            <a:off x="393440" y="386550"/>
            <a:ext cx="6303451" cy="75427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dirty="0">
                <a:solidFill>
                  <a:schemeClr val="accent2"/>
                </a:solidFill>
              </a:rPr>
              <a:t>Key Questions To Analyze:</a:t>
            </a:r>
            <a:endParaRPr sz="3600" dirty="0">
              <a:solidFill>
                <a:schemeClr val="accent2"/>
              </a:solidFill>
              <a:latin typeface="Inter-Regular"/>
              <a:ea typeface="Inter-Regular"/>
              <a:cs typeface="Inter-Regular"/>
              <a:sym typeface="Inter-Regular"/>
            </a:endParaRPr>
          </a:p>
        </p:txBody>
      </p:sp>
      <p:sp>
        <p:nvSpPr>
          <p:cNvPr id="74" name="Google Shape;74;p1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Google Shape;73;p14">
            <a:extLst>
              <a:ext uri="{FF2B5EF4-FFF2-40B4-BE49-F238E27FC236}">
                <a16:creationId xmlns:a16="http://schemas.microsoft.com/office/drawing/2014/main" id="{F3F06E00-7ADF-FE84-AD22-719AA88E0A5B}"/>
              </a:ext>
            </a:extLst>
          </p:cNvPr>
          <p:cNvSpPr txBox="1">
            <a:spLocks/>
          </p:cNvSpPr>
          <p:nvPr/>
        </p:nvSpPr>
        <p:spPr>
          <a:xfrm>
            <a:off x="621098" y="1471750"/>
            <a:ext cx="7707086" cy="29522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Inter-Regular"/>
              <a:buChar char="●"/>
              <a:defRPr sz="2400" b="0" i="0" u="none" strike="noStrike" cap="none">
                <a:solidFill>
                  <a:schemeClr val="dk1"/>
                </a:solidFill>
                <a:latin typeface="Inter-Regular"/>
                <a:ea typeface="Inter-Regular"/>
                <a:cs typeface="Inter-Regular"/>
                <a:sym typeface="Inter-Regular"/>
              </a:defRPr>
            </a:lvl1pPr>
            <a:lvl2pPr marL="914400" marR="0" lvl="1" indent="-381000" algn="l" rtl="0">
              <a:lnSpc>
                <a:spcPct val="115000"/>
              </a:lnSpc>
              <a:spcBef>
                <a:spcPts val="0"/>
              </a:spcBef>
              <a:spcAft>
                <a:spcPts val="0"/>
              </a:spcAft>
              <a:buClr>
                <a:schemeClr val="accent1"/>
              </a:buClr>
              <a:buSzPts val="2400"/>
              <a:buFont typeface="Inter-Regular"/>
              <a:buChar char="○"/>
              <a:defRPr sz="2400" b="0" i="0" u="none" strike="noStrike" cap="none">
                <a:solidFill>
                  <a:schemeClr val="dk1"/>
                </a:solidFill>
                <a:latin typeface="Inter-Regular"/>
                <a:ea typeface="Inter-Regular"/>
                <a:cs typeface="Inter-Regular"/>
                <a:sym typeface="Inter-Regular"/>
              </a:defRPr>
            </a:lvl2pPr>
            <a:lvl3pPr marL="1371600" marR="0" lvl="2" indent="-381000" algn="l" rtl="0">
              <a:lnSpc>
                <a:spcPct val="115000"/>
              </a:lnSpc>
              <a:spcBef>
                <a:spcPts val="0"/>
              </a:spcBef>
              <a:spcAft>
                <a:spcPts val="0"/>
              </a:spcAft>
              <a:buClr>
                <a:schemeClr val="lt2"/>
              </a:buClr>
              <a:buSzPts val="2400"/>
              <a:buFont typeface="Inter-Regular"/>
              <a:buChar char="■"/>
              <a:defRPr sz="2400" b="0" i="0" u="none" strike="noStrike" cap="none">
                <a:solidFill>
                  <a:schemeClr val="dk1"/>
                </a:solidFill>
                <a:latin typeface="Inter-Regular"/>
                <a:ea typeface="Inter-Regular"/>
                <a:cs typeface="Inter-Regular"/>
                <a:sym typeface="Inter-Regular"/>
              </a:defRPr>
            </a:lvl3pPr>
            <a:lvl4pPr marL="1828800" marR="0" lvl="3"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4pPr>
            <a:lvl5pPr marL="2286000" marR="0" lvl="4"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5pPr>
            <a:lvl6pPr marL="2743200" marR="0" lvl="5"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6pPr>
            <a:lvl7pPr marL="3200400" marR="0" lvl="6"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7pPr>
            <a:lvl8pPr marL="3657600" marR="0" lvl="7"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8pPr>
            <a:lvl9pPr marL="4114800" marR="0" lvl="8"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9pPr>
          </a:lstStyle>
          <a:p>
            <a:pPr>
              <a:spcAft>
                <a:spcPts val="1200"/>
              </a:spcAft>
              <a:buClr>
                <a:srgbClr val="E86827"/>
              </a:buClr>
            </a:pPr>
            <a:r>
              <a:rPr lang="en-US" sz="2000" dirty="0"/>
              <a:t>What was the average rental duration for all videos? </a:t>
            </a:r>
          </a:p>
          <a:p>
            <a:pPr>
              <a:spcAft>
                <a:spcPts val="1200"/>
              </a:spcAft>
              <a:buClr>
                <a:srgbClr val="E86827"/>
              </a:buClr>
            </a:pPr>
            <a:r>
              <a:rPr lang="en-US" sz="2000" dirty="0"/>
              <a:t>Which movies contributed the most/least to revenue gain?</a:t>
            </a:r>
          </a:p>
          <a:p>
            <a:pPr>
              <a:spcAft>
                <a:spcPts val="1200"/>
              </a:spcAft>
              <a:buClr>
                <a:srgbClr val="E86827"/>
              </a:buClr>
            </a:pPr>
            <a:r>
              <a:rPr lang="en-US" sz="2000" dirty="0"/>
              <a:t>Which countries are </a:t>
            </a:r>
            <a:r>
              <a:rPr lang="en-US" sz="2000" dirty="0" err="1"/>
              <a:t>Rockbuster</a:t>
            </a:r>
            <a:r>
              <a:rPr lang="en-US" sz="2000" dirty="0"/>
              <a:t> customers based in? </a:t>
            </a:r>
          </a:p>
          <a:p>
            <a:pPr>
              <a:spcAft>
                <a:spcPts val="1200"/>
              </a:spcAft>
              <a:buClr>
                <a:srgbClr val="E86827"/>
              </a:buClr>
            </a:pPr>
            <a:r>
              <a:rPr lang="en-US" sz="2000" dirty="0"/>
              <a:t>Do sales figures vary between geographic regions? </a:t>
            </a:r>
          </a:p>
          <a:p>
            <a:pPr>
              <a:spcAft>
                <a:spcPts val="1200"/>
              </a:spcAft>
              <a:buClr>
                <a:srgbClr val="E86827"/>
              </a:buClr>
            </a:pPr>
            <a:r>
              <a:rPr lang="en-US" sz="2000" dirty="0"/>
              <a:t>Where are customers with a high lifetime value based? </a:t>
            </a:r>
          </a:p>
        </p:txBody>
      </p:sp>
      <p:sp>
        <p:nvSpPr>
          <p:cNvPr id="3" name="TextBox 2">
            <a:extLst>
              <a:ext uri="{FF2B5EF4-FFF2-40B4-BE49-F238E27FC236}">
                <a16:creationId xmlns:a16="http://schemas.microsoft.com/office/drawing/2014/main" id="{61CED013-0A38-3BA9-0575-B7152A9FEA89}"/>
              </a:ext>
            </a:extLst>
          </p:cNvPr>
          <p:cNvSpPr txBox="1"/>
          <p:nvPr/>
        </p:nvSpPr>
        <p:spPr>
          <a:xfrm>
            <a:off x="6435634" y="766354"/>
            <a:ext cx="184731" cy="307777"/>
          </a:xfrm>
          <a:prstGeom prst="rect">
            <a:avLst/>
          </a:prstGeom>
          <a:noFill/>
        </p:spPr>
        <p:txBody>
          <a:bodyPr wrap="none" rtlCol="0">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663406" y="734388"/>
            <a:ext cx="6050902" cy="154725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 General Statistics 				&amp; Data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995749" y="661829"/>
            <a:ext cx="2917371" cy="137597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400" dirty="0"/>
              <a:t>Rental Statistics</a:t>
            </a:r>
            <a:endParaRPr sz="4400" dirty="0"/>
          </a:p>
        </p:txBody>
      </p:sp>
      <p:sp>
        <p:nvSpPr>
          <p:cNvPr id="92" name="Google Shape;92;p17"/>
          <p:cNvSpPr txBox="1">
            <a:spLocks noGrp="1"/>
          </p:cNvSpPr>
          <p:nvPr>
            <p:ph type="body" idx="1"/>
          </p:nvPr>
        </p:nvSpPr>
        <p:spPr>
          <a:xfrm>
            <a:off x="403704" y="582535"/>
            <a:ext cx="2419427" cy="2053633"/>
          </a:xfrm>
          <a:prstGeom prst="rect">
            <a:avLst/>
          </a:prstGeom>
        </p:spPr>
        <p:txBody>
          <a:bodyPr spcFirstLastPara="1" wrap="square" lIns="0" tIns="0" rIns="0" bIns="0" anchor="t" anchorCtr="0">
            <a:noAutofit/>
          </a:bodyPr>
          <a:lstStyle/>
          <a:p>
            <a:pPr marL="76200" lvl="0" indent="0" algn="ctr" rtl="0">
              <a:spcBef>
                <a:spcPts val="600"/>
              </a:spcBef>
              <a:spcAft>
                <a:spcPts val="0"/>
              </a:spcAft>
              <a:buSzPts val="2400"/>
              <a:buNone/>
            </a:pPr>
            <a:r>
              <a:rPr lang="en-US" sz="2200" dirty="0">
                <a:solidFill>
                  <a:srgbClr val="E86827"/>
                </a:solidFill>
              </a:rPr>
              <a:t>Rental Duration</a:t>
            </a:r>
          </a:p>
          <a:p>
            <a:pPr marL="76200" lvl="0" indent="0" algn="ctr" rtl="0">
              <a:spcBef>
                <a:spcPts val="600"/>
              </a:spcBef>
              <a:spcAft>
                <a:spcPts val="0"/>
              </a:spcAft>
              <a:buSzPts val="2400"/>
              <a:buNone/>
            </a:pPr>
            <a:r>
              <a:rPr lang="en-US" sz="2000" dirty="0"/>
              <a:t>Min: 3 days</a:t>
            </a:r>
          </a:p>
          <a:p>
            <a:pPr marL="76200" lvl="0" indent="0" algn="ctr" rtl="0">
              <a:spcBef>
                <a:spcPts val="600"/>
              </a:spcBef>
              <a:spcAft>
                <a:spcPts val="0"/>
              </a:spcAft>
              <a:buSzPts val="2400"/>
              <a:buNone/>
            </a:pPr>
            <a:r>
              <a:rPr lang="en-US" sz="2000" dirty="0"/>
              <a:t>Max: 7 days</a:t>
            </a:r>
          </a:p>
          <a:p>
            <a:pPr marL="76200" lvl="0" indent="0" algn="ctr" rtl="0">
              <a:spcBef>
                <a:spcPts val="600"/>
              </a:spcBef>
              <a:spcAft>
                <a:spcPts val="0"/>
              </a:spcAft>
              <a:buSzPts val="2400"/>
              <a:buNone/>
            </a:pPr>
            <a:r>
              <a:rPr lang="en-US" sz="2000" dirty="0"/>
              <a:t>Avg: 4.98 days</a:t>
            </a:r>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Google Shape;92;p17">
            <a:extLst>
              <a:ext uri="{FF2B5EF4-FFF2-40B4-BE49-F238E27FC236}">
                <a16:creationId xmlns:a16="http://schemas.microsoft.com/office/drawing/2014/main" id="{6D5CF4EA-8A51-381A-9D69-6564DEE61741}"/>
              </a:ext>
            </a:extLst>
          </p:cNvPr>
          <p:cNvSpPr txBox="1">
            <a:spLocks/>
          </p:cNvSpPr>
          <p:nvPr/>
        </p:nvSpPr>
        <p:spPr>
          <a:xfrm>
            <a:off x="4716938" y="2740617"/>
            <a:ext cx="2238103" cy="20536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Inter-Regular"/>
              <a:buChar char="●"/>
              <a:defRPr sz="2400" b="0" i="0" u="none" strike="noStrike" cap="none">
                <a:solidFill>
                  <a:schemeClr val="dk1"/>
                </a:solidFill>
                <a:latin typeface="Inter-Regular"/>
                <a:ea typeface="Inter-Regular"/>
                <a:cs typeface="Inter-Regular"/>
                <a:sym typeface="Inter-Regular"/>
              </a:defRPr>
            </a:lvl1pPr>
            <a:lvl2pPr marL="914400" marR="0" lvl="1" indent="-381000" algn="l" rtl="0">
              <a:lnSpc>
                <a:spcPct val="115000"/>
              </a:lnSpc>
              <a:spcBef>
                <a:spcPts val="0"/>
              </a:spcBef>
              <a:spcAft>
                <a:spcPts val="0"/>
              </a:spcAft>
              <a:buClr>
                <a:schemeClr val="accent1"/>
              </a:buClr>
              <a:buSzPts val="2400"/>
              <a:buFont typeface="Inter-Regular"/>
              <a:buChar char="○"/>
              <a:defRPr sz="2400" b="0" i="0" u="none" strike="noStrike" cap="none">
                <a:solidFill>
                  <a:schemeClr val="dk1"/>
                </a:solidFill>
                <a:latin typeface="Inter-Regular"/>
                <a:ea typeface="Inter-Regular"/>
                <a:cs typeface="Inter-Regular"/>
                <a:sym typeface="Inter-Regular"/>
              </a:defRPr>
            </a:lvl2pPr>
            <a:lvl3pPr marL="1371600" marR="0" lvl="2" indent="-381000" algn="l" rtl="0">
              <a:lnSpc>
                <a:spcPct val="115000"/>
              </a:lnSpc>
              <a:spcBef>
                <a:spcPts val="0"/>
              </a:spcBef>
              <a:spcAft>
                <a:spcPts val="0"/>
              </a:spcAft>
              <a:buClr>
                <a:schemeClr val="lt2"/>
              </a:buClr>
              <a:buSzPts val="2400"/>
              <a:buFont typeface="Inter-Regular"/>
              <a:buChar char="■"/>
              <a:defRPr sz="2400" b="0" i="0" u="none" strike="noStrike" cap="none">
                <a:solidFill>
                  <a:schemeClr val="dk1"/>
                </a:solidFill>
                <a:latin typeface="Inter-Regular"/>
                <a:ea typeface="Inter-Regular"/>
                <a:cs typeface="Inter-Regular"/>
                <a:sym typeface="Inter-Regular"/>
              </a:defRPr>
            </a:lvl3pPr>
            <a:lvl4pPr marL="1828800" marR="0" lvl="3"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4pPr>
            <a:lvl5pPr marL="2286000" marR="0" lvl="4"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5pPr>
            <a:lvl6pPr marL="2743200" marR="0" lvl="5"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6pPr>
            <a:lvl7pPr marL="3200400" marR="0" lvl="6"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7pPr>
            <a:lvl8pPr marL="3657600" marR="0" lvl="7"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8pPr>
            <a:lvl9pPr marL="4114800" marR="0" lvl="8"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9pPr>
          </a:lstStyle>
          <a:p>
            <a:pPr marL="76200" indent="0" algn="ctr">
              <a:buFont typeface="Inter-Regular"/>
              <a:buNone/>
            </a:pPr>
            <a:r>
              <a:rPr lang="en-US" sz="2200" dirty="0">
                <a:solidFill>
                  <a:srgbClr val="E86827"/>
                </a:solidFill>
              </a:rPr>
              <a:t>Cost to Replace</a:t>
            </a:r>
          </a:p>
          <a:p>
            <a:pPr marL="76200" indent="0" algn="ctr">
              <a:buFont typeface="Inter-Regular"/>
              <a:buNone/>
            </a:pPr>
            <a:r>
              <a:rPr lang="en-US" sz="2000" dirty="0"/>
              <a:t>Min: $9.99</a:t>
            </a:r>
          </a:p>
          <a:p>
            <a:pPr marL="76200" indent="0" algn="ctr">
              <a:buFont typeface="Inter-Regular"/>
              <a:buNone/>
            </a:pPr>
            <a:r>
              <a:rPr lang="en-US" sz="2000" dirty="0"/>
              <a:t>Max: $29.99</a:t>
            </a:r>
          </a:p>
          <a:p>
            <a:pPr marL="76200" indent="0" algn="ctr">
              <a:buFont typeface="Inter-Regular"/>
              <a:buNone/>
            </a:pPr>
            <a:r>
              <a:rPr lang="en-US" sz="2000" dirty="0"/>
              <a:t>Avg: $19.98</a:t>
            </a:r>
          </a:p>
        </p:txBody>
      </p:sp>
      <p:sp>
        <p:nvSpPr>
          <p:cNvPr id="3" name="Google Shape;92;p17">
            <a:extLst>
              <a:ext uri="{FF2B5EF4-FFF2-40B4-BE49-F238E27FC236}">
                <a16:creationId xmlns:a16="http://schemas.microsoft.com/office/drawing/2014/main" id="{0BC377EA-5C4E-75B9-4CEA-0F1D3C638B65}"/>
              </a:ext>
            </a:extLst>
          </p:cNvPr>
          <p:cNvSpPr txBox="1">
            <a:spLocks/>
          </p:cNvSpPr>
          <p:nvPr/>
        </p:nvSpPr>
        <p:spPr>
          <a:xfrm>
            <a:off x="1704079" y="2740618"/>
            <a:ext cx="2238103" cy="20536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Inter-Regular"/>
              <a:buChar char="●"/>
              <a:defRPr sz="2400" b="0" i="0" u="none" strike="noStrike" cap="none">
                <a:solidFill>
                  <a:schemeClr val="dk1"/>
                </a:solidFill>
                <a:latin typeface="Inter-Regular"/>
                <a:ea typeface="Inter-Regular"/>
                <a:cs typeface="Inter-Regular"/>
                <a:sym typeface="Inter-Regular"/>
              </a:defRPr>
            </a:lvl1pPr>
            <a:lvl2pPr marL="914400" marR="0" lvl="1" indent="-381000" algn="l" rtl="0">
              <a:lnSpc>
                <a:spcPct val="115000"/>
              </a:lnSpc>
              <a:spcBef>
                <a:spcPts val="0"/>
              </a:spcBef>
              <a:spcAft>
                <a:spcPts val="0"/>
              </a:spcAft>
              <a:buClr>
                <a:schemeClr val="accent1"/>
              </a:buClr>
              <a:buSzPts val="2400"/>
              <a:buFont typeface="Inter-Regular"/>
              <a:buChar char="○"/>
              <a:defRPr sz="2400" b="0" i="0" u="none" strike="noStrike" cap="none">
                <a:solidFill>
                  <a:schemeClr val="dk1"/>
                </a:solidFill>
                <a:latin typeface="Inter-Regular"/>
                <a:ea typeface="Inter-Regular"/>
                <a:cs typeface="Inter-Regular"/>
                <a:sym typeface="Inter-Regular"/>
              </a:defRPr>
            </a:lvl2pPr>
            <a:lvl3pPr marL="1371600" marR="0" lvl="2" indent="-381000" algn="l" rtl="0">
              <a:lnSpc>
                <a:spcPct val="115000"/>
              </a:lnSpc>
              <a:spcBef>
                <a:spcPts val="0"/>
              </a:spcBef>
              <a:spcAft>
                <a:spcPts val="0"/>
              </a:spcAft>
              <a:buClr>
                <a:schemeClr val="lt2"/>
              </a:buClr>
              <a:buSzPts val="2400"/>
              <a:buFont typeface="Inter-Regular"/>
              <a:buChar char="■"/>
              <a:defRPr sz="2400" b="0" i="0" u="none" strike="noStrike" cap="none">
                <a:solidFill>
                  <a:schemeClr val="dk1"/>
                </a:solidFill>
                <a:latin typeface="Inter-Regular"/>
                <a:ea typeface="Inter-Regular"/>
                <a:cs typeface="Inter-Regular"/>
                <a:sym typeface="Inter-Regular"/>
              </a:defRPr>
            </a:lvl3pPr>
            <a:lvl4pPr marL="1828800" marR="0" lvl="3"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4pPr>
            <a:lvl5pPr marL="2286000" marR="0" lvl="4"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5pPr>
            <a:lvl6pPr marL="2743200" marR="0" lvl="5"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6pPr>
            <a:lvl7pPr marL="3200400" marR="0" lvl="6"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7pPr>
            <a:lvl8pPr marL="3657600" marR="0" lvl="7"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8pPr>
            <a:lvl9pPr marL="4114800" marR="0" lvl="8"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9pPr>
          </a:lstStyle>
          <a:p>
            <a:pPr marL="76200" indent="0" algn="ctr">
              <a:buFont typeface="Inter-Regular"/>
              <a:buNone/>
            </a:pPr>
            <a:r>
              <a:rPr lang="en-US" sz="2200" dirty="0">
                <a:solidFill>
                  <a:srgbClr val="E86827"/>
                </a:solidFill>
              </a:rPr>
              <a:t>Movie Length</a:t>
            </a:r>
          </a:p>
          <a:p>
            <a:pPr marL="76200" indent="0" algn="ctr">
              <a:buFont typeface="Inter-Regular"/>
              <a:buNone/>
            </a:pPr>
            <a:r>
              <a:rPr lang="en-US" sz="2000" dirty="0"/>
              <a:t>Min: 46 min</a:t>
            </a:r>
          </a:p>
          <a:p>
            <a:pPr marL="76200" indent="0" algn="ctr">
              <a:buFont typeface="Inter-Regular"/>
              <a:buNone/>
            </a:pPr>
            <a:r>
              <a:rPr lang="en-US" sz="2000" dirty="0"/>
              <a:t>Max: 185 min</a:t>
            </a:r>
          </a:p>
          <a:p>
            <a:pPr marL="76200" indent="0" algn="ctr">
              <a:buFont typeface="Inter-Regular"/>
              <a:buNone/>
            </a:pPr>
            <a:r>
              <a:rPr lang="en-US" sz="2000" dirty="0"/>
              <a:t>Avg: 115 min</a:t>
            </a:r>
          </a:p>
        </p:txBody>
      </p:sp>
      <p:sp>
        <p:nvSpPr>
          <p:cNvPr id="4" name="Google Shape;92;p17">
            <a:extLst>
              <a:ext uri="{FF2B5EF4-FFF2-40B4-BE49-F238E27FC236}">
                <a16:creationId xmlns:a16="http://schemas.microsoft.com/office/drawing/2014/main" id="{BCBCD336-A92A-DDE3-EAF4-1CB177684D7A}"/>
              </a:ext>
            </a:extLst>
          </p:cNvPr>
          <p:cNvSpPr txBox="1">
            <a:spLocks/>
          </p:cNvSpPr>
          <p:nvPr/>
        </p:nvSpPr>
        <p:spPr>
          <a:xfrm>
            <a:off x="6542929" y="582534"/>
            <a:ext cx="1785255" cy="20536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Inter-Regular"/>
              <a:buChar char="●"/>
              <a:defRPr sz="2400" b="0" i="0" u="none" strike="noStrike" cap="none">
                <a:solidFill>
                  <a:schemeClr val="dk1"/>
                </a:solidFill>
                <a:latin typeface="Inter-Regular"/>
                <a:ea typeface="Inter-Regular"/>
                <a:cs typeface="Inter-Regular"/>
                <a:sym typeface="Inter-Regular"/>
              </a:defRPr>
            </a:lvl1pPr>
            <a:lvl2pPr marL="914400" marR="0" lvl="1" indent="-381000" algn="l" rtl="0">
              <a:lnSpc>
                <a:spcPct val="115000"/>
              </a:lnSpc>
              <a:spcBef>
                <a:spcPts val="0"/>
              </a:spcBef>
              <a:spcAft>
                <a:spcPts val="0"/>
              </a:spcAft>
              <a:buClr>
                <a:schemeClr val="accent1"/>
              </a:buClr>
              <a:buSzPts val="2400"/>
              <a:buFont typeface="Inter-Regular"/>
              <a:buChar char="○"/>
              <a:defRPr sz="2400" b="0" i="0" u="none" strike="noStrike" cap="none">
                <a:solidFill>
                  <a:schemeClr val="dk1"/>
                </a:solidFill>
                <a:latin typeface="Inter-Regular"/>
                <a:ea typeface="Inter-Regular"/>
                <a:cs typeface="Inter-Regular"/>
                <a:sym typeface="Inter-Regular"/>
              </a:defRPr>
            </a:lvl2pPr>
            <a:lvl3pPr marL="1371600" marR="0" lvl="2" indent="-381000" algn="l" rtl="0">
              <a:lnSpc>
                <a:spcPct val="115000"/>
              </a:lnSpc>
              <a:spcBef>
                <a:spcPts val="0"/>
              </a:spcBef>
              <a:spcAft>
                <a:spcPts val="0"/>
              </a:spcAft>
              <a:buClr>
                <a:schemeClr val="lt2"/>
              </a:buClr>
              <a:buSzPts val="2400"/>
              <a:buFont typeface="Inter-Regular"/>
              <a:buChar char="■"/>
              <a:defRPr sz="2400" b="0" i="0" u="none" strike="noStrike" cap="none">
                <a:solidFill>
                  <a:schemeClr val="dk1"/>
                </a:solidFill>
                <a:latin typeface="Inter-Regular"/>
                <a:ea typeface="Inter-Regular"/>
                <a:cs typeface="Inter-Regular"/>
                <a:sym typeface="Inter-Regular"/>
              </a:defRPr>
            </a:lvl3pPr>
            <a:lvl4pPr marL="1828800" marR="0" lvl="3"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4pPr>
            <a:lvl5pPr marL="2286000" marR="0" lvl="4"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5pPr>
            <a:lvl6pPr marL="2743200" marR="0" lvl="5"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6pPr>
            <a:lvl7pPr marL="3200400" marR="0" lvl="6"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7pPr>
            <a:lvl8pPr marL="3657600" marR="0" lvl="7"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8pPr>
            <a:lvl9pPr marL="4114800" marR="0" lvl="8" indent="-381000" algn="l" rtl="0">
              <a:lnSpc>
                <a:spcPct val="115000"/>
              </a:lnSpc>
              <a:spcBef>
                <a:spcPts val="0"/>
              </a:spcBef>
              <a:spcAft>
                <a:spcPts val="0"/>
              </a:spcAft>
              <a:buClr>
                <a:schemeClr val="dk1"/>
              </a:buClr>
              <a:buSzPts val="2400"/>
              <a:buFont typeface="Inter-Regular"/>
              <a:buChar char="■"/>
              <a:defRPr sz="2400" b="0" i="0" u="none" strike="noStrike" cap="none">
                <a:solidFill>
                  <a:schemeClr val="dk1"/>
                </a:solidFill>
                <a:latin typeface="Inter-Regular"/>
                <a:ea typeface="Inter-Regular"/>
                <a:cs typeface="Inter-Regular"/>
                <a:sym typeface="Inter-Regular"/>
              </a:defRPr>
            </a:lvl9pPr>
          </a:lstStyle>
          <a:p>
            <a:pPr marL="76200" indent="0" algn="ctr">
              <a:buFont typeface="Inter-Regular"/>
              <a:buNone/>
            </a:pPr>
            <a:r>
              <a:rPr lang="en-US" sz="2200" dirty="0">
                <a:solidFill>
                  <a:srgbClr val="E86827"/>
                </a:solidFill>
              </a:rPr>
              <a:t>Rental Cost</a:t>
            </a:r>
          </a:p>
          <a:p>
            <a:pPr marL="76200" indent="0" algn="ctr">
              <a:buFont typeface="Inter-Regular"/>
              <a:buNone/>
            </a:pPr>
            <a:r>
              <a:rPr lang="en-US" sz="2000" dirty="0"/>
              <a:t>Min: $.99</a:t>
            </a:r>
          </a:p>
          <a:p>
            <a:pPr marL="76200" indent="0" algn="ctr">
              <a:buFont typeface="Inter-Regular"/>
              <a:buNone/>
            </a:pPr>
            <a:r>
              <a:rPr lang="en-US" sz="2000" dirty="0"/>
              <a:t>Max: $4.99</a:t>
            </a:r>
          </a:p>
          <a:p>
            <a:pPr marL="76200" indent="0" algn="ctr">
              <a:buFont typeface="Inter-Regular"/>
              <a:buNone/>
            </a:pPr>
            <a:r>
              <a:rPr lang="en-US" sz="2000" dirty="0"/>
              <a:t>Avg: $2.98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480550" y="365759"/>
            <a:ext cx="3534125" cy="836024"/>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0" tIns="0" rIns="0" bIns="0" anchor="b" anchorCtr="0">
            <a:noAutofit/>
          </a:bodyPr>
          <a:lstStyle/>
          <a:p>
            <a:pPr marL="0" lvl="0" indent="0" algn="ctr" rtl="0">
              <a:spcBef>
                <a:spcPts val="0"/>
              </a:spcBef>
              <a:spcAft>
                <a:spcPts val="0"/>
              </a:spcAft>
              <a:buNone/>
            </a:pPr>
            <a:r>
              <a:rPr lang="en" sz="2800" dirty="0"/>
              <a:t>Top 10 Categories </a:t>
            </a:r>
            <a:r>
              <a:rPr lang="en" sz="2200" dirty="0">
                <a:solidFill>
                  <a:srgbClr val="E86827"/>
                </a:solidFill>
              </a:rPr>
              <a:t>(based on revenue)</a:t>
            </a:r>
            <a:endParaRPr sz="2200" dirty="0">
              <a:solidFill>
                <a:srgbClr val="E86827"/>
              </a:solidFill>
            </a:endParaRPr>
          </a:p>
        </p:txBody>
      </p:sp>
      <p:sp>
        <p:nvSpPr>
          <p:cNvPr id="170" name="Google Shape;170;p2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Google Shape;168;p24">
            <a:extLst>
              <a:ext uri="{FF2B5EF4-FFF2-40B4-BE49-F238E27FC236}">
                <a16:creationId xmlns:a16="http://schemas.microsoft.com/office/drawing/2014/main" id="{B7CF383B-F39B-606A-01F4-40491C2BA65D}"/>
              </a:ext>
            </a:extLst>
          </p:cNvPr>
          <p:cNvSpPr txBox="1">
            <a:spLocks/>
          </p:cNvSpPr>
          <p:nvPr/>
        </p:nvSpPr>
        <p:spPr>
          <a:xfrm>
            <a:off x="4798424" y="783771"/>
            <a:ext cx="3606926" cy="1125582"/>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1pPr>
            <a:lvl2pPr marR="0" lvl="1"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2pPr>
            <a:lvl3pPr marR="0" lvl="2"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3pPr>
            <a:lvl4pPr marR="0" lvl="3"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4pPr>
            <a:lvl5pPr marR="0" lvl="4"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5pPr>
            <a:lvl6pPr marR="0" lvl="5"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6pPr>
            <a:lvl7pPr marR="0" lvl="6"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7pPr>
            <a:lvl8pPr marR="0" lvl="7"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8pPr>
            <a:lvl9pPr marR="0" lvl="8"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9pPr>
          </a:lstStyle>
          <a:p>
            <a:pPr algn="ctr"/>
            <a:r>
              <a:rPr lang="en-US" sz="2800" dirty="0">
                <a:solidFill>
                  <a:srgbClr val="E86827"/>
                </a:solidFill>
              </a:rPr>
              <a:t>Most Rented Rating:</a:t>
            </a:r>
            <a:endParaRPr lang="en-US" sz="2800" dirty="0"/>
          </a:p>
          <a:p>
            <a:pPr algn="ctr"/>
            <a:endParaRPr lang="en-US" sz="1500" dirty="0">
              <a:solidFill>
                <a:schemeClr val="tx1"/>
              </a:solidFill>
            </a:endParaRPr>
          </a:p>
          <a:p>
            <a:pPr algn="ctr"/>
            <a:r>
              <a:rPr lang="en-US" sz="2600" dirty="0">
                <a:solidFill>
                  <a:schemeClr val="tx1"/>
                </a:solidFill>
              </a:rPr>
              <a:t>PG-13</a:t>
            </a:r>
          </a:p>
        </p:txBody>
      </p:sp>
      <p:graphicFrame>
        <p:nvGraphicFramePr>
          <p:cNvPr id="169" name="Google Shape;169;p24"/>
          <p:cNvGraphicFramePr/>
          <p:nvPr>
            <p:extLst>
              <p:ext uri="{D42A27DB-BD31-4B8C-83A1-F6EECF244321}">
                <p14:modId xmlns:p14="http://schemas.microsoft.com/office/powerpoint/2010/main" val="1189690791"/>
              </p:ext>
            </p:extLst>
          </p:nvPr>
        </p:nvGraphicFramePr>
        <p:xfrm>
          <a:off x="480550" y="1503741"/>
          <a:ext cx="3534150" cy="3095280"/>
        </p:xfrm>
        <a:graphic>
          <a:graphicData uri="http://schemas.openxmlformats.org/drawingml/2006/table">
            <a:tbl>
              <a:tblPr>
                <a:solidFill>
                  <a:schemeClr val="bg1"/>
                </a:solidFill>
                <a:tableStyleId>{E4B8CE54-D7E4-4D6C-B30F-6A91B47CCFBE}</a:tableStyleId>
              </a:tblPr>
              <a:tblGrid>
                <a:gridCol w="1767075">
                  <a:extLst>
                    <a:ext uri="{9D8B030D-6E8A-4147-A177-3AD203B41FA5}">
                      <a16:colId xmlns:a16="http://schemas.microsoft.com/office/drawing/2014/main" val="20000"/>
                    </a:ext>
                  </a:extLst>
                </a:gridCol>
                <a:gridCol w="1767075">
                  <a:extLst>
                    <a:ext uri="{9D8B030D-6E8A-4147-A177-3AD203B41FA5}">
                      <a16:colId xmlns:a16="http://schemas.microsoft.com/office/drawing/2014/main" val="20001"/>
                    </a:ext>
                  </a:extLst>
                </a:gridCol>
              </a:tblGrid>
              <a:tr h="352080">
                <a:tc>
                  <a:txBody>
                    <a:bodyPr/>
                    <a:lstStyle/>
                    <a:p>
                      <a:pPr marL="0" lvl="0" indent="0" algn="ctr" rtl="0">
                        <a:spcBef>
                          <a:spcPts val="0"/>
                        </a:spcBef>
                        <a:spcAft>
                          <a:spcPts val="0"/>
                        </a:spcAft>
                        <a:buNone/>
                      </a:pPr>
                      <a:r>
                        <a:rPr lang="en-US" dirty="0">
                          <a:solidFill>
                            <a:schemeClr val="lt1"/>
                          </a:solidFill>
                          <a:latin typeface="Inter-Regular"/>
                          <a:ea typeface="Inter-Regular"/>
                          <a:cs typeface="Inter-Regular"/>
                          <a:sym typeface="Inter-Regular"/>
                        </a:rPr>
                        <a:t>Category</a:t>
                      </a:r>
                      <a:endParaRPr dirty="0">
                        <a:solidFill>
                          <a:schemeClr val="lt1"/>
                        </a:solidFill>
                        <a:latin typeface="Inter-Regular"/>
                        <a:ea typeface="Inter-Regular"/>
                        <a:cs typeface="Inter-Regular"/>
                        <a:sym typeface="Inter-Regular"/>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100" dirty="0">
                          <a:solidFill>
                            <a:schemeClr val="lt1"/>
                          </a:solidFill>
                          <a:latin typeface="Inter-Regular"/>
                          <a:ea typeface="Inter-Regular"/>
                          <a:cs typeface="Inter-Regular"/>
                          <a:sym typeface="Inter-Regular"/>
                        </a:rPr>
                        <a:t>Revenue</a:t>
                      </a:r>
                      <a:endParaRPr sz="1100" dirty="0">
                        <a:solidFill>
                          <a:schemeClr val="lt1"/>
                        </a:solidFill>
                        <a:latin typeface="Inter-Regular"/>
                        <a:ea typeface="Inter-Regular"/>
                        <a:cs typeface="Inter-Regular"/>
                        <a:sym typeface="Inter-Regular"/>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74320">
                <a:tc>
                  <a:txBody>
                    <a:bodyPr/>
                    <a:lstStyle/>
                    <a:p>
                      <a:pPr algn="ctr" fontAlgn="b"/>
                      <a:r>
                        <a:rPr lang="en-US" sz="1200" b="0" i="0" u="none" strike="noStrike" dirty="0">
                          <a:solidFill>
                            <a:srgbClr val="000000"/>
                          </a:solidFill>
                          <a:effectLst/>
                          <a:latin typeface="Calibri" panose="020F0502020204030204" pitchFamily="34" charset="0"/>
                        </a:rPr>
                        <a:t>Sports</a:t>
                      </a:r>
                    </a:p>
                  </a:txBody>
                  <a:tcPr marL="9525" marR="9525" marT="9525" marB="0" anchor="b">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$4892.19</a:t>
                      </a:r>
                    </a:p>
                  </a:txBody>
                  <a:tcPr marL="9525" marR="9525" marT="9525" marB="0" anchor="b">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10001"/>
                  </a:ext>
                </a:extLst>
              </a:tr>
              <a:tr h="274320">
                <a:tc>
                  <a:txBody>
                    <a:bodyPr/>
                    <a:lstStyle/>
                    <a:p>
                      <a:pPr algn="ctr" fontAlgn="b"/>
                      <a:r>
                        <a:rPr lang="en-US" sz="1200" b="0" i="0" u="none" strike="noStrike" dirty="0">
                          <a:solidFill>
                            <a:srgbClr val="000000"/>
                          </a:solidFill>
                          <a:effectLst/>
                          <a:latin typeface="Calibri" panose="020F0502020204030204" pitchFamily="34" charset="0"/>
                        </a:rPr>
                        <a:t>Sci-Fi</a:t>
                      </a:r>
                    </a:p>
                  </a:txBody>
                  <a:tcPr marL="9525" marR="9525" marT="9525" marB="0" anchor="b">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FFFFFF">
                        <a:alpha val="23460"/>
                      </a:srgbClr>
                    </a:solidFill>
                  </a:tcPr>
                </a:tc>
                <a:tc>
                  <a:txBody>
                    <a:bodyPr/>
                    <a:lstStyle/>
                    <a:p>
                      <a:pPr algn="ctr" fontAlgn="b"/>
                      <a:r>
                        <a:rPr lang="en-US" sz="1200" b="0" i="0" u="none" strike="noStrike" dirty="0">
                          <a:solidFill>
                            <a:srgbClr val="000000"/>
                          </a:solidFill>
                          <a:effectLst/>
                          <a:latin typeface="Calibri" panose="020F0502020204030204" pitchFamily="34" charset="0"/>
                        </a:rPr>
                        <a:t>$4336.01</a:t>
                      </a:r>
                    </a:p>
                  </a:txBody>
                  <a:tcPr marL="9525" marR="9525" marT="9525" marB="0" anchor="b">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FFFFFF">
                        <a:alpha val="23460"/>
                      </a:srgbClr>
                    </a:solidFill>
                  </a:tcPr>
                </a:tc>
                <a:extLst>
                  <a:ext uri="{0D108BD9-81ED-4DB2-BD59-A6C34878D82A}">
                    <a16:rowId xmlns:a16="http://schemas.microsoft.com/office/drawing/2014/main" val="10002"/>
                  </a:ext>
                </a:extLst>
              </a:tr>
              <a:tr h="274320">
                <a:tc>
                  <a:txBody>
                    <a:bodyPr/>
                    <a:lstStyle/>
                    <a:p>
                      <a:pPr algn="ctr" fontAlgn="b"/>
                      <a:r>
                        <a:rPr lang="en-US" sz="1200" b="0" i="0" u="none" strike="noStrike" dirty="0">
                          <a:solidFill>
                            <a:srgbClr val="000000"/>
                          </a:solidFill>
                          <a:effectLst/>
                          <a:latin typeface="Calibri" panose="020F0502020204030204" pitchFamily="34" charset="0"/>
                        </a:rPr>
                        <a:t>Animation</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$4245.31</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10003"/>
                  </a:ext>
                </a:extLst>
              </a:tr>
              <a:tr h="274320">
                <a:tc>
                  <a:txBody>
                    <a:bodyPr/>
                    <a:lstStyle/>
                    <a:p>
                      <a:pPr algn="ctr" fontAlgn="b"/>
                      <a:r>
                        <a:rPr lang="en-US" sz="1200" b="0" i="0" u="none" strike="noStrike" dirty="0">
                          <a:solidFill>
                            <a:srgbClr val="000000"/>
                          </a:solidFill>
                          <a:effectLst/>
                          <a:latin typeface="Calibri" panose="020F0502020204030204" pitchFamily="34" charset="0"/>
                        </a:rPr>
                        <a:t>Drama</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tc>
                  <a:txBody>
                    <a:bodyPr/>
                    <a:lstStyle/>
                    <a:p>
                      <a:pPr algn="ctr" fontAlgn="b"/>
                      <a:r>
                        <a:rPr lang="en-US" sz="1200" b="0" i="0" u="none" strike="noStrike" dirty="0">
                          <a:solidFill>
                            <a:srgbClr val="000000"/>
                          </a:solidFill>
                          <a:effectLst/>
                          <a:latin typeface="Calibri" panose="020F0502020204030204" pitchFamily="34" charset="0"/>
                        </a:rPr>
                        <a:t>$4118.46</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extLst>
                  <a:ext uri="{0D108BD9-81ED-4DB2-BD59-A6C34878D82A}">
                    <a16:rowId xmlns:a16="http://schemas.microsoft.com/office/drawing/2014/main" val="1994014306"/>
                  </a:ext>
                </a:extLst>
              </a:tr>
              <a:tr h="274320">
                <a:tc>
                  <a:txBody>
                    <a:bodyPr/>
                    <a:lstStyle/>
                    <a:p>
                      <a:pPr algn="ctr" fontAlgn="b"/>
                      <a:r>
                        <a:rPr lang="en-US" sz="1200" b="0" i="0" u="none" strike="noStrike" dirty="0">
                          <a:solidFill>
                            <a:srgbClr val="000000"/>
                          </a:solidFill>
                          <a:effectLst/>
                          <a:latin typeface="Calibri" panose="020F0502020204030204" pitchFamily="34" charset="0"/>
                        </a:rPr>
                        <a:t>Comedy</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$4002.48</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2714497940"/>
                  </a:ext>
                </a:extLst>
              </a:tr>
              <a:tr h="274320">
                <a:tc>
                  <a:txBody>
                    <a:bodyPr/>
                    <a:lstStyle/>
                    <a:p>
                      <a:pPr algn="ctr" fontAlgn="b"/>
                      <a:r>
                        <a:rPr lang="en-US" sz="1200" b="0" i="0" u="none" strike="noStrike" dirty="0">
                          <a:solidFill>
                            <a:srgbClr val="000000"/>
                          </a:solidFill>
                          <a:effectLst/>
                          <a:latin typeface="Calibri" panose="020F0502020204030204" pitchFamily="34" charset="0"/>
                        </a:rPr>
                        <a:t>New</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tc>
                  <a:txBody>
                    <a:bodyPr/>
                    <a:lstStyle/>
                    <a:p>
                      <a:pPr algn="ctr" fontAlgn="b"/>
                      <a:r>
                        <a:rPr lang="en-US" sz="1200" b="0" i="0" u="none" strike="noStrike" dirty="0">
                          <a:solidFill>
                            <a:srgbClr val="000000"/>
                          </a:solidFill>
                          <a:effectLst/>
                          <a:latin typeface="Calibri" panose="020F0502020204030204" pitchFamily="34" charset="0"/>
                        </a:rPr>
                        <a:t>$3966.38</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extLst>
                  <a:ext uri="{0D108BD9-81ED-4DB2-BD59-A6C34878D82A}">
                    <a16:rowId xmlns:a16="http://schemas.microsoft.com/office/drawing/2014/main" val="385827216"/>
                  </a:ext>
                </a:extLst>
              </a:tr>
              <a:tr h="274320">
                <a:tc>
                  <a:txBody>
                    <a:bodyPr/>
                    <a:lstStyle/>
                    <a:p>
                      <a:pPr algn="ctr" fontAlgn="b"/>
                      <a:r>
                        <a:rPr lang="en-US" sz="1200" b="0" i="0" u="none" strike="noStrike" dirty="0">
                          <a:solidFill>
                            <a:srgbClr val="000000"/>
                          </a:solidFill>
                          <a:effectLst/>
                          <a:latin typeface="Calibri" panose="020F0502020204030204" pitchFamily="34" charset="0"/>
                        </a:rPr>
                        <a:t>Action</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$3951.84</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627501305"/>
                  </a:ext>
                </a:extLst>
              </a:tr>
              <a:tr h="274320">
                <a:tc>
                  <a:txBody>
                    <a:bodyPr/>
                    <a:lstStyle/>
                    <a:p>
                      <a:pPr algn="ctr" fontAlgn="b"/>
                      <a:r>
                        <a:rPr lang="en-US" sz="1200" b="0" i="0" u="none" strike="noStrike" dirty="0">
                          <a:solidFill>
                            <a:srgbClr val="000000"/>
                          </a:solidFill>
                          <a:effectLst/>
                          <a:latin typeface="Calibri" panose="020F0502020204030204" pitchFamily="34" charset="0"/>
                        </a:rPr>
                        <a:t>Foreign</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tc>
                  <a:txBody>
                    <a:bodyPr/>
                    <a:lstStyle/>
                    <a:p>
                      <a:pPr algn="ctr" fontAlgn="b"/>
                      <a:r>
                        <a:rPr lang="en-US" sz="1200" b="0" i="0" u="none" strike="noStrike" dirty="0">
                          <a:solidFill>
                            <a:srgbClr val="000000"/>
                          </a:solidFill>
                          <a:effectLst/>
                          <a:latin typeface="Calibri" panose="020F0502020204030204" pitchFamily="34" charset="0"/>
                        </a:rPr>
                        <a:t>$3934.47</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extLst>
                  <a:ext uri="{0D108BD9-81ED-4DB2-BD59-A6C34878D82A}">
                    <a16:rowId xmlns:a16="http://schemas.microsoft.com/office/drawing/2014/main" val="2131950058"/>
                  </a:ext>
                </a:extLst>
              </a:tr>
              <a:tr h="274320">
                <a:tc>
                  <a:txBody>
                    <a:bodyPr/>
                    <a:lstStyle/>
                    <a:p>
                      <a:pPr algn="ctr" fontAlgn="b"/>
                      <a:r>
                        <a:rPr lang="en-US" sz="1200" b="0" i="0" u="none" strike="noStrike" dirty="0">
                          <a:solidFill>
                            <a:srgbClr val="000000"/>
                          </a:solidFill>
                          <a:effectLst/>
                          <a:latin typeface="Calibri" panose="020F0502020204030204" pitchFamily="34" charset="0"/>
                        </a:rPr>
                        <a:t>Games</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$3922.18</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2751570951"/>
                  </a:ext>
                </a:extLst>
              </a:tr>
              <a:tr h="274320">
                <a:tc>
                  <a:txBody>
                    <a:bodyPr/>
                    <a:lstStyle/>
                    <a:p>
                      <a:pPr algn="ctr" fontAlgn="b"/>
                      <a:r>
                        <a:rPr lang="en-US" sz="1200" b="0" i="0" u="none" strike="noStrike" dirty="0">
                          <a:solidFill>
                            <a:srgbClr val="000000"/>
                          </a:solidFill>
                          <a:effectLst/>
                          <a:latin typeface="Calibri" panose="020F0502020204030204" pitchFamily="34" charset="0"/>
                        </a:rPr>
                        <a:t>Family</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Calibri" panose="020F0502020204030204" pitchFamily="34" charset="0"/>
                        </a:rPr>
                        <a:t>$3782.26</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097917"/>
                  </a:ext>
                </a:extLst>
              </a:tr>
            </a:tbl>
          </a:graphicData>
        </a:graphic>
      </p:graphicFrame>
      <p:sp>
        <p:nvSpPr>
          <p:cNvPr id="3" name="Google Shape;136;p21">
            <a:extLst>
              <a:ext uri="{FF2B5EF4-FFF2-40B4-BE49-F238E27FC236}">
                <a16:creationId xmlns:a16="http://schemas.microsoft.com/office/drawing/2014/main" id="{62B987D6-CE51-4836-94D4-3A547F63912E}"/>
              </a:ext>
            </a:extLst>
          </p:cNvPr>
          <p:cNvSpPr txBox="1">
            <a:spLocks/>
          </p:cNvSpPr>
          <p:nvPr/>
        </p:nvSpPr>
        <p:spPr>
          <a:xfrm>
            <a:off x="4798424" y="2571750"/>
            <a:ext cx="2812867" cy="208733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1800" dirty="0"/>
              <a:t>When selecting which movies to use for a streaming service, looking at the top revenue categories and most rented rating is a good place to start.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9"/>
          <p:cNvSpPr txBox="1">
            <a:spLocks noGrp="1"/>
          </p:cNvSpPr>
          <p:nvPr>
            <p:ph type="title"/>
          </p:nvPr>
        </p:nvSpPr>
        <p:spPr>
          <a:xfrm>
            <a:off x="498294" y="498831"/>
            <a:ext cx="2469645" cy="738587"/>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dirty="0"/>
              <a:t>Top 10 Movies</a:t>
            </a:r>
            <a:endParaRPr sz="2800" dirty="0"/>
          </a:p>
        </p:txBody>
      </p:sp>
      <p:sp>
        <p:nvSpPr>
          <p:cNvPr id="121" name="Google Shape;121;p19"/>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graphicFrame>
        <p:nvGraphicFramePr>
          <p:cNvPr id="4" name="Table 3">
            <a:extLst>
              <a:ext uri="{FF2B5EF4-FFF2-40B4-BE49-F238E27FC236}">
                <a16:creationId xmlns:a16="http://schemas.microsoft.com/office/drawing/2014/main" id="{7AC3346E-6F8C-9828-6806-9B28539BBCC7}"/>
              </a:ext>
            </a:extLst>
          </p:cNvPr>
          <p:cNvGraphicFramePr>
            <a:graphicFrameLocks noGrp="1"/>
          </p:cNvGraphicFramePr>
          <p:nvPr>
            <p:extLst>
              <p:ext uri="{D42A27DB-BD31-4B8C-83A1-F6EECF244321}">
                <p14:modId xmlns:p14="http://schemas.microsoft.com/office/powerpoint/2010/main" val="3244879298"/>
              </p:ext>
            </p:extLst>
          </p:nvPr>
        </p:nvGraphicFramePr>
        <p:xfrm>
          <a:off x="331814" y="1428174"/>
          <a:ext cx="2724895" cy="3093710"/>
        </p:xfrm>
        <a:graphic>
          <a:graphicData uri="http://schemas.openxmlformats.org/drawingml/2006/table">
            <a:tbl>
              <a:tblPr>
                <a:solidFill>
                  <a:schemeClr val="bg1"/>
                </a:solidFill>
                <a:tableStyleId>{E4B8CE54-D7E4-4D6C-B30F-6A91B47CCFBE}</a:tableStyleId>
              </a:tblPr>
              <a:tblGrid>
                <a:gridCol w="1372175">
                  <a:extLst>
                    <a:ext uri="{9D8B030D-6E8A-4147-A177-3AD203B41FA5}">
                      <a16:colId xmlns:a16="http://schemas.microsoft.com/office/drawing/2014/main" val="414643337"/>
                    </a:ext>
                  </a:extLst>
                </a:gridCol>
                <a:gridCol w="1352720">
                  <a:extLst>
                    <a:ext uri="{9D8B030D-6E8A-4147-A177-3AD203B41FA5}">
                      <a16:colId xmlns:a16="http://schemas.microsoft.com/office/drawing/2014/main" val="1804982176"/>
                    </a:ext>
                  </a:extLst>
                </a:gridCol>
              </a:tblGrid>
              <a:tr h="246902">
                <a:tc>
                  <a:txBody>
                    <a:bodyPr/>
                    <a:lstStyle/>
                    <a:p>
                      <a:pPr marL="0" lvl="0" indent="0" algn="l" rtl="0">
                        <a:spcBef>
                          <a:spcPts val="0"/>
                        </a:spcBef>
                        <a:spcAft>
                          <a:spcPts val="0"/>
                        </a:spcAft>
                        <a:buNone/>
                      </a:pPr>
                      <a:r>
                        <a:rPr lang="en-US" dirty="0">
                          <a:solidFill>
                            <a:schemeClr val="lt1"/>
                          </a:solidFill>
                          <a:latin typeface="Inter-Regular"/>
                          <a:ea typeface="Inter-Regular"/>
                          <a:cs typeface="Inter-Regular"/>
                          <a:sym typeface="Inter-Regular"/>
                        </a:rPr>
                        <a:t>Title</a:t>
                      </a:r>
                      <a:endParaRPr dirty="0">
                        <a:solidFill>
                          <a:schemeClr val="lt1"/>
                        </a:solidFill>
                        <a:latin typeface="Inter-Regular"/>
                        <a:ea typeface="Inter-Regular"/>
                        <a:cs typeface="Inter-Regular"/>
                        <a:sym typeface="Inter-Regular"/>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100" dirty="0">
                          <a:solidFill>
                            <a:schemeClr val="lt1"/>
                          </a:solidFill>
                          <a:latin typeface="Inter-Regular"/>
                          <a:ea typeface="Inter-Regular"/>
                          <a:cs typeface="Inter-Regular"/>
                          <a:sym typeface="Inter-Regular"/>
                        </a:rPr>
                        <a:t>Revenue</a:t>
                      </a:r>
                      <a:endParaRPr sz="1100" dirty="0">
                        <a:solidFill>
                          <a:schemeClr val="lt1"/>
                        </a:solidFill>
                        <a:latin typeface="Inter-Regular"/>
                        <a:ea typeface="Inter-Regular"/>
                        <a:cs typeface="Inter-Regular"/>
                        <a:sym typeface="Inter-Regular"/>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982436782"/>
                  </a:ext>
                </a:extLst>
              </a:tr>
              <a:tr h="274320">
                <a:tc>
                  <a:txBody>
                    <a:bodyPr/>
                    <a:lstStyle/>
                    <a:p>
                      <a:pPr algn="l" fontAlgn="b"/>
                      <a:r>
                        <a:rPr lang="en-US" sz="1200" b="0" i="0" u="none" strike="noStrike">
                          <a:solidFill>
                            <a:srgbClr val="000000"/>
                          </a:solidFill>
                          <a:effectLst/>
                          <a:latin typeface="Calibri" panose="020F0502020204030204" pitchFamily="34" charset="0"/>
                        </a:rPr>
                        <a:t>Telegraph Voyage</a:t>
                      </a:r>
                    </a:p>
                  </a:txBody>
                  <a:tcPr marL="9525" marR="9525" marT="9525" marB="0" anchor="b">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$215.75</a:t>
                      </a:r>
                    </a:p>
                  </a:txBody>
                  <a:tcPr marL="9525" marR="9525" marT="9525" marB="0" anchor="b">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2083643916"/>
                  </a:ext>
                </a:extLst>
              </a:tr>
              <a:tr h="274320">
                <a:tc>
                  <a:txBody>
                    <a:bodyPr/>
                    <a:lstStyle/>
                    <a:p>
                      <a:pPr algn="l" fontAlgn="b"/>
                      <a:r>
                        <a:rPr lang="en-US" sz="1200" b="0" i="0" u="none" strike="noStrike">
                          <a:solidFill>
                            <a:srgbClr val="000000"/>
                          </a:solidFill>
                          <a:effectLst/>
                          <a:latin typeface="Calibri" panose="020F0502020204030204" pitchFamily="34" charset="0"/>
                        </a:rPr>
                        <a:t>Zorro Ark</a:t>
                      </a:r>
                    </a:p>
                  </a:txBody>
                  <a:tcPr marL="9525" marR="9525" marT="9525" marB="0" anchor="b">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FFFFFF">
                        <a:alpha val="23460"/>
                      </a:srgbClr>
                    </a:solidFill>
                  </a:tcPr>
                </a:tc>
                <a:tc>
                  <a:txBody>
                    <a:bodyPr/>
                    <a:lstStyle/>
                    <a:p>
                      <a:pPr algn="ctr" fontAlgn="b"/>
                      <a:r>
                        <a:rPr lang="en-US" sz="1200" b="0" i="0" u="none" strike="noStrike" dirty="0">
                          <a:solidFill>
                            <a:srgbClr val="000000"/>
                          </a:solidFill>
                          <a:effectLst/>
                          <a:latin typeface="Calibri" panose="020F0502020204030204" pitchFamily="34" charset="0"/>
                        </a:rPr>
                        <a:t>$199.72</a:t>
                      </a:r>
                    </a:p>
                  </a:txBody>
                  <a:tcPr marL="9525" marR="9525" marT="9525" marB="0" anchor="b">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FFFFFF">
                        <a:alpha val="23460"/>
                      </a:srgbClr>
                    </a:solidFill>
                  </a:tcPr>
                </a:tc>
                <a:extLst>
                  <a:ext uri="{0D108BD9-81ED-4DB2-BD59-A6C34878D82A}">
                    <a16:rowId xmlns:a16="http://schemas.microsoft.com/office/drawing/2014/main" val="2013169708"/>
                  </a:ext>
                </a:extLst>
              </a:tr>
              <a:tr h="274320">
                <a:tc>
                  <a:txBody>
                    <a:bodyPr/>
                    <a:lstStyle/>
                    <a:p>
                      <a:pPr algn="l" fontAlgn="b"/>
                      <a:r>
                        <a:rPr lang="en-US" sz="1200" b="0" i="0" u="none" strike="noStrike">
                          <a:solidFill>
                            <a:srgbClr val="000000"/>
                          </a:solidFill>
                          <a:effectLst/>
                          <a:latin typeface="Calibri" panose="020F0502020204030204" pitchFamily="34" charset="0"/>
                        </a:rPr>
                        <a:t>Wife Turn</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$198.73</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4128273403"/>
                  </a:ext>
                </a:extLst>
              </a:tr>
              <a:tr h="274320">
                <a:tc>
                  <a:txBody>
                    <a:bodyPr/>
                    <a:lstStyle/>
                    <a:p>
                      <a:pPr algn="l" fontAlgn="b"/>
                      <a:r>
                        <a:rPr lang="en-US" sz="1200" b="0" i="0" u="none" strike="noStrike">
                          <a:solidFill>
                            <a:srgbClr val="000000"/>
                          </a:solidFill>
                          <a:effectLst/>
                          <a:latin typeface="Calibri" panose="020F0502020204030204" pitchFamily="34" charset="0"/>
                        </a:rPr>
                        <a:t>Innocent Usual</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tc>
                  <a:txBody>
                    <a:bodyPr/>
                    <a:lstStyle/>
                    <a:p>
                      <a:pPr algn="ctr" fontAlgn="b"/>
                      <a:r>
                        <a:rPr lang="en-US" sz="1200" b="0" i="0" u="none" strike="noStrike" dirty="0">
                          <a:solidFill>
                            <a:srgbClr val="000000"/>
                          </a:solidFill>
                          <a:effectLst/>
                          <a:latin typeface="Calibri" panose="020F0502020204030204" pitchFamily="34" charset="0"/>
                        </a:rPr>
                        <a:t>$191.74</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extLst>
                  <a:ext uri="{0D108BD9-81ED-4DB2-BD59-A6C34878D82A}">
                    <a16:rowId xmlns:a16="http://schemas.microsoft.com/office/drawing/2014/main" val="506383973"/>
                  </a:ext>
                </a:extLst>
              </a:tr>
              <a:tr h="274320">
                <a:tc>
                  <a:txBody>
                    <a:bodyPr/>
                    <a:lstStyle/>
                    <a:p>
                      <a:pPr algn="l" fontAlgn="b"/>
                      <a:r>
                        <a:rPr lang="en-US" sz="1200" b="0" i="0" u="none" strike="noStrike">
                          <a:solidFill>
                            <a:srgbClr val="000000"/>
                          </a:solidFill>
                          <a:effectLst/>
                          <a:latin typeface="Calibri" panose="020F0502020204030204" pitchFamily="34" charset="0"/>
                        </a:rPr>
                        <a:t>Hustler Party</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$190.78</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2109592606"/>
                  </a:ext>
                </a:extLst>
              </a:tr>
              <a:tr h="274320">
                <a:tc>
                  <a:txBody>
                    <a:bodyPr/>
                    <a:lstStyle/>
                    <a:p>
                      <a:pPr algn="l" fontAlgn="b"/>
                      <a:r>
                        <a:rPr lang="en-US" sz="1200" b="0" i="0" u="none" strike="noStrike">
                          <a:solidFill>
                            <a:srgbClr val="000000"/>
                          </a:solidFill>
                          <a:effectLst/>
                          <a:latin typeface="Calibri" panose="020F0502020204030204" pitchFamily="34" charset="0"/>
                        </a:rPr>
                        <a:t>Saturday Lambs</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tc>
                  <a:txBody>
                    <a:bodyPr/>
                    <a:lstStyle/>
                    <a:p>
                      <a:pPr algn="ctr" fontAlgn="b"/>
                      <a:r>
                        <a:rPr lang="en-US" sz="1200" b="0" i="0" u="none" strike="noStrike" dirty="0">
                          <a:solidFill>
                            <a:srgbClr val="000000"/>
                          </a:solidFill>
                          <a:effectLst/>
                          <a:latin typeface="Calibri" panose="020F0502020204030204" pitchFamily="34" charset="0"/>
                        </a:rPr>
                        <a:t>$190.74</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extLst>
                  <a:ext uri="{0D108BD9-81ED-4DB2-BD59-A6C34878D82A}">
                    <a16:rowId xmlns:a16="http://schemas.microsoft.com/office/drawing/2014/main" val="4174741495"/>
                  </a:ext>
                </a:extLst>
              </a:tr>
              <a:tr h="274320">
                <a:tc>
                  <a:txBody>
                    <a:bodyPr/>
                    <a:lstStyle/>
                    <a:p>
                      <a:pPr algn="l" fontAlgn="b"/>
                      <a:r>
                        <a:rPr lang="en-US" sz="1200" b="0" i="0" u="none" strike="noStrike">
                          <a:solidFill>
                            <a:srgbClr val="000000"/>
                          </a:solidFill>
                          <a:effectLst/>
                          <a:latin typeface="Calibri" panose="020F0502020204030204" pitchFamily="34" charset="0"/>
                        </a:rPr>
                        <a:t>Titans Jerk</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$186.73</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1965928996"/>
                  </a:ext>
                </a:extLst>
              </a:tr>
              <a:tr h="274320">
                <a:tc>
                  <a:txBody>
                    <a:bodyPr/>
                    <a:lstStyle/>
                    <a:p>
                      <a:pPr algn="l" fontAlgn="b"/>
                      <a:r>
                        <a:rPr lang="en-US" sz="1200" b="0" i="0" u="none" strike="noStrike">
                          <a:solidFill>
                            <a:srgbClr val="000000"/>
                          </a:solidFill>
                          <a:effectLst/>
                          <a:latin typeface="Calibri" panose="020F0502020204030204" pitchFamily="34" charset="0"/>
                        </a:rPr>
                        <a:t>Harry Idaho</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tc>
                  <a:txBody>
                    <a:bodyPr/>
                    <a:lstStyle/>
                    <a:p>
                      <a:pPr algn="ctr" fontAlgn="b"/>
                      <a:r>
                        <a:rPr lang="en-US" sz="1200" b="0" i="0" u="none" strike="noStrike" dirty="0">
                          <a:solidFill>
                            <a:srgbClr val="000000"/>
                          </a:solidFill>
                          <a:effectLst/>
                          <a:latin typeface="Calibri" panose="020F0502020204030204" pitchFamily="34" charset="0"/>
                        </a:rPr>
                        <a:t>$177.73</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extLst>
                  <a:ext uri="{0D108BD9-81ED-4DB2-BD59-A6C34878D82A}">
                    <a16:rowId xmlns:a16="http://schemas.microsoft.com/office/drawing/2014/main" val="3690341348"/>
                  </a:ext>
                </a:extLst>
              </a:tr>
              <a:tr h="274320">
                <a:tc>
                  <a:txBody>
                    <a:bodyPr/>
                    <a:lstStyle/>
                    <a:p>
                      <a:pPr algn="l" fontAlgn="b"/>
                      <a:r>
                        <a:rPr lang="en-US" sz="1200" b="0" i="0" u="none" strike="noStrike">
                          <a:solidFill>
                            <a:srgbClr val="000000"/>
                          </a:solidFill>
                          <a:effectLst/>
                          <a:latin typeface="Calibri" panose="020F0502020204030204" pitchFamily="34" charset="0"/>
                        </a:rPr>
                        <a:t>Torque Bound</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$169.76</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596284873"/>
                  </a:ext>
                </a:extLst>
              </a:tr>
              <a:tr h="274320">
                <a:tc>
                  <a:txBody>
                    <a:bodyPr/>
                    <a:lstStyle/>
                    <a:p>
                      <a:pPr algn="l" fontAlgn="b"/>
                      <a:r>
                        <a:rPr lang="en-US" sz="1200" b="0" i="0" u="none" strike="noStrike">
                          <a:solidFill>
                            <a:srgbClr val="000000"/>
                          </a:solidFill>
                          <a:effectLst/>
                          <a:latin typeface="Calibri" panose="020F0502020204030204" pitchFamily="34" charset="0"/>
                        </a:rPr>
                        <a:t>Dogma Family</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tc>
                  <a:txBody>
                    <a:bodyPr/>
                    <a:lstStyle/>
                    <a:p>
                      <a:pPr algn="ctr" fontAlgn="b"/>
                      <a:r>
                        <a:rPr lang="en-US" sz="1200" b="0" i="0" u="none" strike="noStrike" dirty="0">
                          <a:solidFill>
                            <a:srgbClr val="000000"/>
                          </a:solidFill>
                          <a:effectLst/>
                          <a:latin typeface="Calibri" panose="020F0502020204030204" pitchFamily="34" charset="0"/>
                        </a:rPr>
                        <a:t>$168.72</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extLst>
                  <a:ext uri="{0D108BD9-81ED-4DB2-BD59-A6C34878D82A}">
                    <a16:rowId xmlns:a16="http://schemas.microsoft.com/office/drawing/2014/main" val="3812755270"/>
                  </a:ext>
                </a:extLst>
              </a:tr>
            </a:tbl>
          </a:graphicData>
        </a:graphic>
      </p:graphicFrame>
      <p:graphicFrame>
        <p:nvGraphicFramePr>
          <p:cNvPr id="7" name="Table 6">
            <a:extLst>
              <a:ext uri="{FF2B5EF4-FFF2-40B4-BE49-F238E27FC236}">
                <a16:creationId xmlns:a16="http://schemas.microsoft.com/office/drawing/2014/main" id="{496FDA12-D4B9-5290-5B31-D9895F27FC65}"/>
              </a:ext>
            </a:extLst>
          </p:cNvPr>
          <p:cNvGraphicFramePr>
            <a:graphicFrameLocks noGrp="1"/>
          </p:cNvGraphicFramePr>
          <p:nvPr>
            <p:extLst>
              <p:ext uri="{D42A27DB-BD31-4B8C-83A1-F6EECF244321}">
                <p14:modId xmlns:p14="http://schemas.microsoft.com/office/powerpoint/2010/main" val="399098652"/>
              </p:ext>
            </p:extLst>
          </p:nvPr>
        </p:nvGraphicFramePr>
        <p:xfrm>
          <a:off x="5957551" y="1454268"/>
          <a:ext cx="2820910" cy="3093710"/>
        </p:xfrm>
        <a:graphic>
          <a:graphicData uri="http://schemas.openxmlformats.org/drawingml/2006/table">
            <a:tbl>
              <a:tblPr>
                <a:solidFill>
                  <a:schemeClr val="bg1"/>
                </a:solidFill>
                <a:tableStyleId>{E4B8CE54-D7E4-4D6C-B30F-6A91B47CCFBE}</a:tableStyleId>
              </a:tblPr>
              <a:tblGrid>
                <a:gridCol w="1410455">
                  <a:extLst>
                    <a:ext uri="{9D8B030D-6E8A-4147-A177-3AD203B41FA5}">
                      <a16:colId xmlns:a16="http://schemas.microsoft.com/office/drawing/2014/main" val="414643337"/>
                    </a:ext>
                  </a:extLst>
                </a:gridCol>
                <a:gridCol w="1410455">
                  <a:extLst>
                    <a:ext uri="{9D8B030D-6E8A-4147-A177-3AD203B41FA5}">
                      <a16:colId xmlns:a16="http://schemas.microsoft.com/office/drawing/2014/main" val="1804982176"/>
                    </a:ext>
                  </a:extLst>
                </a:gridCol>
              </a:tblGrid>
              <a:tr h="246902">
                <a:tc>
                  <a:txBody>
                    <a:bodyPr/>
                    <a:lstStyle/>
                    <a:p>
                      <a:pPr marL="0" lvl="0" indent="0" algn="l" rtl="0">
                        <a:spcBef>
                          <a:spcPts val="0"/>
                        </a:spcBef>
                        <a:spcAft>
                          <a:spcPts val="0"/>
                        </a:spcAft>
                        <a:buNone/>
                      </a:pPr>
                      <a:r>
                        <a:rPr lang="en-US" dirty="0">
                          <a:solidFill>
                            <a:schemeClr val="lt1"/>
                          </a:solidFill>
                          <a:latin typeface="Inter-Regular"/>
                          <a:ea typeface="Inter-Regular"/>
                          <a:cs typeface="Inter-Regular"/>
                          <a:sym typeface="Inter-Regular"/>
                        </a:rPr>
                        <a:t>Title</a:t>
                      </a:r>
                      <a:endParaRPr dirty="0">
                        <a:solidFill>
                          <a:schemeClr val="lt1"/>
                        </a:solidFill>
                        <a:latin typeface="Inter-Regular"/>
                        <a:ea typeface="Inter-Regular"/>
                        <a:cs typeface="Inter-Regular"/>
                        <a:sym typeface="Inter-Regular"/>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100" dirty="0">
                          <a:solidFill>
                            <a:schemeClr val="lt1"/>
                          </a:solidFill>
                          <a:latin typeface="Inter-Regular"/>
                          <a:ea typeface="Inter-Regular"/>
                          <a:cs typeface="Inter-Regular"/>
                          <a:sym typeface="Inter-Regular"/>
                        </a:rPr>
                        <a:t>Revenue</a:t>
                      </a:r>
                      <a:endParaRPr sz="1100" dirty="0">
                        <a:solidFill>
                          <a:schemeClr val="lt1"/>
                        </a:solidFill>
                        <a:latin typeface="Inter-Regular"/>
                        <a:ea typeface="Inter-Regular"/>
                        <a:cs typeface="Inter-Regular"/>
                        <a:sym typeface="Inter-Regular"/>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982436782"/>
                  </a:ext>
                </a:extLst>
              </a:tr>
              <a:tr h="274320">
                <a:tc>
                  <a:txBody>
                    <a:bodyPr/>
                    <a:lstStyle/>
                    <a:p>
                      <a:pPr algn="l" fontAlgn="b"/>
                      <a:r>
                        <a:rPr lang="en-US" sz="1200" b="0" i="0" u="none" strike="noStrike">
                          <a:solidFill>
                            <a:srgbClr val="000000"/>
                          </a:solidFill>
                          <a:effectLst/>
                          <a:latin typeface="Calibri" panose="020F0502020204030204" pitchFamily="34" charset="0"/>
                        </a:rPr>
                        <a:t>Texas Watch</a:t>
                      </a:r>
                    </a:p>
                  </a:txBody>
                  <a:tcPr marL="9525" marR="9525" marT="9525" marB="0" anchor="b">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$5.94</a:t>
                      </a:r>
                    </a:p>
                  </a:txBody>
                  <a:tcPr marL="9525" marR="9525" marT="9525" marB="0" anchor="b">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2083643916"/>
                  </a:ext>
                </a:extLst>
              </a:tr>
              <a:tr h="274320">
                <a:tc>
                  <a:txBody>
                    <a:bodyPr/>
                    <a:lstStyle/>
                    <a:p>
                      <a:pPr algn="l" fontAlgn="b"/>
                      <a:r>
                        <a:rPr lang="en-US" sz="1200" b="0" i="0" u="none" strike="noStrike">
                          <a:solidFill>
                            <a:srgbClr val="000000"/>
                          </a:solidFill>
                          <a:effectLst/>
                          <a:latin typeface="Calibri" panose="020F0502020204030204" pitchFamily="34" charset="0"/>
                        </a:rPr>
                        <a:t>Oklahoma Jumanji</a:t>
                      </a:r>
                    </a:p>
                  </a:txBody>
                  <a:tcPr marL="9525" marR="9525" marT="9525" marB="0" anchor="b">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FFFFFF">
                        <a:alpha val="23460"/>
                      </a:srgbClr>
                    </a:solidFill>
                  </a:tcPr>
                </a:tc>
                <a:tc>
                  <a:txBody>
                    <a:bodyPr/>
                    <a:lstStyle/>
                    <a:p>
                      <a:pPr algn="ctr" fontAlgn="b"/>
                      <a:r>
                        <a:rPr lang="en-US" sz="1200" b="0" i="0" u="none" strike="noStrike" dirty="0">
                          <a:solidFill>
                            <a:srgbClr val="000000"/>
                          </a:solidFill>
                          <a:effectLst/>
                          <a:latin typeface="Calibri" panose="020F0502020204030204" pitchFamily="34" charset="0"/>
                        </a:rPr>
                        <a:t>$5.94</a:t>
                      </a:r>
                    </a:p>
                  </a:txBody>
                  <a:tcPr marL="9525" marR="9525" marT="9525" marB="0" anchor="b">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FFFFFF">
                        <a:alpha val="23460"/>
                      </a:srgbClr>
                    </a:solidFill>
                  </a:tcPr>
                </a:tc>
                <a:extLst>
                  <a:ext uri="{0D108BD9-81ED-4DB2-BD59-A6C34878D82A}">
                    <a16:rowId xmlns:a16="http://schemas.microsoft.com/office/drawing/2014/main" val="2013169708"/>
                  </a:ext>
                </a:extLst>
              </a:tr>
              <a:tr h="274320">
                <a:tc>
                  <a:txBody>
                    <a:bodyPr/>
                    <a:lstStyle/>
                    <a:p>
                      <a:pPr algn="l" fontAlgn="b"/>
                      <a:r>
                        <a:rPr lang="en-US" sz="1200" b="0" i="0" u="none" strike="noStrike">
                          <a:solidFill>
                            <a:srgbClr val="000000"/>
                          </a:solidFill>
                          <a:effectLst/>
                          <a:latin typeface="Calibri" panose="020F0502020204030204" pitchFamily="34" charset="0"/>
                        </a:rPr>
                        <a:t>Duffel Apocalypse</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$5.94</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4128273403"/>
                  </a:ext>
                </a:extLst>
              </a:tr>
              <a:tr h="274320">
                <a:tc>
                  <a:txBody>
                    <a:bodyPr/>
                    <a:lstStyle/>
                    <a:p>
                      <a:pPr algn="l" fontAlgn="b"/>
                      <a:r>
                        <a:rPr lang="en-US" sz="1200" b="0" i="0" u="none" strike="noStrike">
                          <a:solidFill>
                            <a:srgbClr val="000000"/>
                          </a:solidFill>
                          <a:effectLst/>
                          <a:latin typeface="Calibri" panose="020F0502020204030204" pitchFamily="34" charset="0"/>
                        </a:rPr>
                        <a:t>Freedom Cleopatra</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tc>
                  <a:txBody>
                    <a:bodyPr/>
                    <a:lstStyle/>
                    <a:p>
                      <a:pPr algn="ctr" fontAlgn="b"/>
                      <a:r>
                        <a:rPr lang="en-US" sz="1200" b="0" i="0" u="none" strike="noStrike" dirty="0">
                          <a:solidFill>
                            <a:srgbClr val="000000"/>
                          </a:solidFill>
                          <a:effectLst/>
                          <a:latin typeface="Calibri" panose="020F0502020204030204" pitchFamily="34" charset="0"/>
                        </a:rPr>
                        <a:t>$5.95</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extLst>
                  <a:ext uri="{0D108BD9-81ED-4DB2-BD59-A6C34878D82A}">
                    <a16:rowId xmlns:a16="http://schemas.microsoft.com/office/drawing/2014/main" val="506383973"/>
                  </a:ext>
                </a:extLst>
              </a:tr>
              <a:tr h="274320">
                <a:tc>
                  <a:txBody>
                    <a:bodyPr/>
                    <a:lstStyle/>
                    <a:p>
                      <a:pPr algn="l" fontAlgn="b"/>
                      <a:r>
                        <a:rPr lang="en-US" sz="1200" b="0" i="0" u="none" strike="noStrike">
                          <a:solidFill>
                            <a:srgbClr val="000000"/>
                          </a:solidFill>
                          <a:effectLst/>
                          <a:latin typeface="Calibri" panose="020F0502020204030204" pitchFamily="34" charset="0"/>
                        </a:rPr>
                        <a:t>Young Language</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$6.93</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2109592606"/>
                  </a:ext>
                </a:extLst>
              </a:tr>
              <a:tr h="274320">
                <a:tc>
                  <a:txBody>
                    <a:bodyPr/>
                    <a:lstStyle/>
                    <a:p>
                      <a:pPr algn="l" fontAlgn="b"/>
                      <a:r>
                        <a:rPr lang="en-US" sz="1200" b="0" i="0" u="none" strike="noStrike">
                          <a:solidFill>
                            <a:srgbClr val="000000"/>
                          </a:solidFill>
                          <a:effectLst/>
                          <a:latin typeface="Calibri" panose="020F0502020204030204" pitchFamily="34" charset="0"/>
                        </a:rPr>
                        <a:t>Rebel Airport</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tc>
                  <a:txBody>
                    <a:bodyPr/>
                    <a:lstStyle/>
                    <a:p>
                      <a:pPr algn="ctr" fontAlgn="b"/>
                      <a:r>
                        <a:rPr lang="en-US" sz="1200" b="0" i="0" u="none" strike="noStrike" dirty="0">
                          <a:solidFill>
                            <a:srgbClr val="000000"/>
                          </a:solidFill>
                          <a:effectLst/>
                          <a:latin typeface="Calibri" panose="020F0502020204030204" pitchFamily="34" charset="0"/>
                        </a:rPr>
                        <a:t>$6.93</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extLst>
                  <a:ext uri="{0D108BD9-81ED-4DB2-BD59-A6C34878D82A}">
                    <a16:rowId xmlns:a16="http://schemas.microsoft.com/office/drawing/2014/main" val="4174741495"/>
                  </a:ext>
                </a:extLst>
              </a:tr>
              <a:tr h="274320">
                <a:tc>
                  <a:txBody>
                    <a:bodyPr/>
                    <a:lstStyle/>
                    <a:p>
                      <a:pPr algn="l" fontAlgn="b"/>
                      <a:r>
                        <a:rPr lang="en-US" sz="1200" b="0" i="0" u="none" strike="noStrike">
                          <a:solidFill>
                            <a:srgbClr val="000000"/>
                          </a:solidFill>
                          <a:effectLst/>
                          <a:latin typeface="Calibri" panose="020F0502020204030204" pitchFamily="34" charset="0"/>
                        </a:rPr>
                        <a:t>Cruelty Unforgiven</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$6.94</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1965928996"/>
                  </a:ext>
                </a:extLst>
              </a:tr>
              <a:tr h="274320">
                <a:tc>
                  <a:txBody>
                    <a:bodyPr/>
                    <a:lstStyle/>
                    <a:p>
                      <a:pPr algn="l" fontAlgn="b"/>
                      <a:r>
                        <a:rPr lang="en-US" sz="1200" b="0" i="0" u="none" strike="noStrike">
                          <a:solidFill>
                            <a:srgbClr val="000000"/>
                          </a:solidFill>
                          <a:effectLst/>
                          <a:latin typeface="Calibri" panose="020F0502020204030204" pitchFamily="34" charset="0"/>
                        </a:rPr>
                        <a:t>Treatment Jekyll</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tc>
                  <a:txBody>
                    <a:bodyPr/>
                    <a:lstStyle/>
                    <a:p>
                      <a:pPr algn="ctr" fontAlgn="b"/>
                      <a:r>
                        <a:rPr lang="en-US" sz="1200" b="0" i="0" u="none" strike="noStrike" dirty="0">
                          <a:solidFill>
                            <a:srgbClr val="000000"/>
                          </a:solidFill>
                          <a:effectLst/>
                          <a:latin typeface="Calibri" panose="020F0502020204030204" pitchFamily="34" charset="0"/>
                        </a:rPr>
                        <a:t>$6.94</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extLst>
                  <a:ext uri="{0D108BD9-81ED-4DB2-BD59-A6C34878D82A}">
                    <a16:rowId xmlns:a16="http://schemas.microsoft.com/office/drawing/2014/main" val="3690341348"/>
                  </a:ext>
                </a:extLst>
              </a:tr>
              <a:tr h="274320">
                <a:tc>
                  <a:txBody>
                    <a:bodyPr/>
                    <a:lstStyle/>
                    <a:p>
                      <a:pPr algn="l" fontAlgn="b"/>
                      <a:r>
                        <a:rPr lang="en-US" sz="1200" b="0" i="0" u="none" strike="noStrike">
                          <a:solidFill>
                            <a:srgbClr val="000000"/>
                          </a:solidFill>
                          <a:effectLst/>
                          <a:latin typeface="Calibri" panose="020F0502020204030204" pitchFamily="34" charset="0"/>
                        </a:rPr>
                        <a:t>Lights Deer</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tc>
                  <a:txBody>
                    <a:bodyPr/>
                    <a:lstStyle/>
                    <a:p>
                      <a:pPr algn="ctr" fontAlgn="b"/>
                      <a:r>
                        <a:rPr lang="en-US" sz="1200" b="0" i="0" u="none" strike="noStrike" dirty="0">
                          <a:solidFill>
                            <a:srgbClr val="000000"/>
                          </a:solidFill>
                          <a:effectLst/>
                          <a:latin typeface="Calibri" panose="020F0502020204030204" pitchFamily="34" charset="0"/>
                        </a:rPr>
                        <a:t>$7.93</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solidFill>
                      <a:srgbClr val="0072D1">
                        <a:alpha val="15639"/>
                      </a:srgbClr>
                    </a:solidFill>
                  </a:tcPr>
                </a:tc>
                <a:extLst>
                  <a:ext uri="{0D108BD9-81ED-4DB2-BD59-A6C34878D82A}">
                    <a16:rowId xmlns:a16="http://schemas.microsoft.com/office/drawing/2014/main" val="596284873"/>
                  </a:ext>
                </a:extLst>
              </a:tr>
              <a:tr h="274320">
                <a:tc>
                  <a:txBody>
                    <a:bodyPr/>
                    <a:lstStyle/>
                    <a:p>
                      <a:pPr algn="l" fontAlgn="b"/>
                      <a:r>
                        <a:rPr lang="en-US" sz="1200" b="0" i="0" u="none" strike="noStrike">
                          <a:solidFill>
                            <a:srgbClr val="000000"/>
                          </a:solidFill>
                          <a:effectLst/>
                          <a:latin typeface="Calibri" panose="020F0502020204030204" pitchFamily="34" charset="0"/>
                        </a:rPr>
                        <a:t>Stallion Sundance</a:t>
                      </a:r>
                    </a:p>
                  </a:txBody>
                  <a:tcPr marL="9525" marR="9525" marT="9525" marB="0" anchor="b">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tc>
                  <a:txBody>
                    <a:bodyPr/>
                    <a:lstStyle/>
                    <a:p>
                      <a:pPr algn="ctr" fontAlgn="b"/>
                      <a:r>
                        <a:rPr lang="en-US" sz="1200" b="0" i="0" u="none" strike="noStrike" dirty="0">
                          <a:solidFill>
                            <a:srgbClr val="000000"/>
                          </a:solidFill>
                          <a:effectLst/>
                          <a:latin typeface="Calibri" panose="020F0502020204030204" pitchFamily="34" charset="0"/>
                        </a:rPr>
                        <a:t>$7.94</a:t>
                      </a:r>
                    </a:p>
                  </a:txBody>
                  <a:tcPr marL="9525" marR="9525" marT="9525" marB="0" anchor="b">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alpha val="0"/>
                        </a:schemeClr>
                      </a:solidFill>
                      <a:prstDash val="solid"/>
                      <a:round/>
                      <a:headEnd type="none" w="sm" len="sm"/>
                      <a:tailEnd type="none" w="sm" len="sm"/>
                    </a:lnT>
                    <a:lnB w="9525" cap="flat" cmpd="sng" algn="ctr">
                      <a:solidFill>
                        <a:schemeClr val="accent1">
                          <a:alpha val="0"/>
                        </a:schemeClr>
                      </a:solidFill>
                      <a:prstDash val="solid"/>
                      <a:round/>
                      <a:headEnd type="none" w="sm" len="sm"/>
                      <a:tailEnd type="none" w="sm" len="sm"/>
                    </a:lnB>
                    <a:noFill/>
                  </a:tcPr>
                </a:tc>
                <a:extLst>
                  <a:ext uri="{0D108BD9-81ED-4DB2-BD59-A6C34878D82A}">
                    <a16:rowId xmlns:a16="http://schemas.microsoft.com/office/drawing/2014/main" val="3812755270"/>
                  </a:ext>
                </a:extLst>
              </a:tr>
            </a:tbl>
          </a:graphicData>
        </a:graphic>
      </p:graphicFrame>
      <p:sp>
        <p:nvSpPr>
          <p:cNvPr id="8" name="Google Shape;119;p19">
            <a:extLst>
              <a:ext uri="{FF2B5EF4-FFF2-40B4-BE49-F238E27FC236}">
                <a16:creationId xmlns:a16="http://schemas.microsoft.com/office/drawing/2014/main" id="{62790798-6F59-9056-3411-930FBA7F2921}"/>
              </a:ext>
            </a:extLst>
          </p:cNvPr>
          <p:cNvSpPr txBox="1">
            <a:spLocks/>
          </p:cNvSpPr>
          <p:nvPr/>
        </p:nvSpPr>
        <p:spPr>
          <a:xfrm>
            <a:off x="5957551" y="281951"/>
            <a:ext cx="2521482" cy="89367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1pPr>
            <a:lvl2pPr marR="0" lvl="1"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2pPr>
            <a:lvl3pPr marR="0" lvl="2"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3pPr>
            <a:lvl4pPr marR="0" lvl="3"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4pPr>
            <a:lvl5pPr marR="0" lvl="4"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5pPr>
            <a:lvl6pPr marR="0" lvl="5"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6pPr>
            <a:lvl7pPr marR="0" lvl="6"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7pPr>
            <a:lvl8pPr marR="0" lvl="7"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8pPr>
            <a:lvl9pPr marR="0" lvl="8" algn="l" rtl="0">
              <a:lnSpc>
                <a:spcPct val="90000"/>
              </a:lnSpc>
              <a:spcBef>
                <a:spcPts val="0"/>
              </a:spcBef>
              <a:spcAft>
                <a:spcPts val="0"/>
              </a:spcAft>
              <a:buClr>
                <a:schemeClr val="accent1"/>
              </a:buClr>
              <a:buSzPts val="3200"/>
              <a:buFont typeface="Inter-Regular"/>
              <a:buNone/>
              <a:defRPr sz="3200" b="0" i="0" u="none" strike="noStrike" cap="none">
                <a:solidFill>
                  <a:schemeClr val="accent1"/>
                </a:solidFill>
                <a:latin typeface="Inter-Regular"/>
                <a:ea typeface="Inter-Regular"/>
                <a:cs typeface="Inter-Regular"/>
                <a:sym typeface="Inter-Regular"/>
              </a:defRPr>
            </a:lvl9pPr>
          </a:lstStyle>
          <a:p>
            <a:pPr algn="ctr"/>
            <a:r>
              <a:rPr lang="en-US" sz="2800" dirty="0"/>
              <a:t>Bottom 10 Movies</a:t>
            </a:r>
          </a:p>
        </p:txBody>
      </p:sp>
      <p:sp>
        <p:nvSpPr>
          <p:cNvPr id="9" name="Google Shape;136;p21">
            <a:extLst>
              <a:ext uri="{FF2B5EF4-FFF2-40B4-BE49-F238E27FC236}">
                <a16:creationId xmlns:a16="http://schemas.microsoft.com/office/drawing/2014/main" id="{BDA6875F-067F-7F59-6FBC-030D57259234}"/>
              </a:ext>
            </a:extLst>
          </p:cNvPr>
          <p:cNvSpPr txBox="1">
            <a:spLocks/>
          </p:cNvSpPr>
          <p:nvPr/>
        </p:nvSpPr>
        <p:spPr>
          <a:xfrm>
            <a:off x="3278379" y="1718293"/>
            <a:ext cx="2457501" cy="193333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1800" dirty="0"/>
              <a:t>When looking to see what movies to start streaming we can look at the top 10 movies rented and 10 bottom movies.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663406" y="734388"/>
            <a:ext cx="6050902" cy="154725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 Sales Statistics 				&amp; Data</a:t>
            </a:r>
            <a:endParaRPr dirty="0"/>
          </a:p>
        </p:txBody>
      </p:sp>
    </p:spTree>
    <p:extLst>
      <p:ext uri="{BB962C8B-B14F-4D97-AF65-F5344CB8AC3E}">
        <p14:creationId xmlns:p14="http://schemas.microsoft.com/office/powerpoint/2010/main" val="72038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25"/>
          <p:cNvSpPr txBox="1">
            <a:spLocks noGrp="1"/>
          </p:cNvSpPr>
          <p:nvPr>
            <p:ph type="title" idx="4294967295"/>
          </p:nvPr>
        </p:nvSpPr>
        <p:spPr>
          <a:xfrm>
            <a:off x="298066" y="252526"/>
            <a:ext cx="688501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600" dirty="0">
                <a:solidFill>
                  <a:schemeClr val="lt1"/>
                </a:solidFill>
              </a:rPr>
              <a:t>Customer Count and Revenue by Country</a:t>
            </a:r>
            <a:endParaRPr sz="2600" dirty="0">
              <a:solidFill>
                <a:schemeClr val="lt1"/>
              </a:solidFill>
            </a:endParaRPr>
          </a:p>
        </p:txBody>
      </p:sp>
      <p:sp>
        <p:nvSpPr>
          <p:cNvPr id="178" name="Google Shape;178;p2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pic>
        <p:nvPicPr>
          <p:cNvPr id="3" name="Picture 2">
            <a:extLst>
              <a:ext uri="{FF2B5EF4-FFF2-40B4-BE49-F238E27FC236}">
                <a16:creationId xmlns:a16="http://schemas.microsoft.com/office/drawing/2014/main" id="{735F3EDF-DF79-1F23-3D9F-5B09BFADE255}"/>
              </a:ext>
            </a:extLst>
          </p:cNvPr>
          <p:cNvPicPr>
            <a:picLocks noChangeAspect="1"/>
          </p:cNvPicPr>
          <p:nvPr/>
        </p:nvPicPr>
        <p:blipFill>
          <a:blip r:embed="rId3"/>
          <a:stretch>
            <a:fillRect/>
          </a:stretch>
        </p:blipFill>
        <p:spPr>
          <a:xfrm>
            <a:off x="298066" y="698197"/>
            <a:ext cx="6477430" cy="4192777"/>
          </a:xfrm>
          <a:prstGeom prst="rect">
            <a:avLst/>
          </a:prstGeom>
        </p:spPr>
      </p:pic>
      <p:pic>
        <p:nvPicPr>
          <p:cNvPr id="5" name="Picture 4">
            <a:extLst>
              <a:ext uri="{FF2B5EF4-FFF2-40B4-BE49-F238E27FC236}">
                <a16:creationId xmlns:a16="http://schemas.microsoft.com/office/drawing/2014/main" id="{5CD6C36B-64C9-31E8-08C4-7FC9BFE829A9}"/>
              </a:ext>
            </a:extLst>
          </p:cNvPr>
          <p:cNvPicPr>
            <a:picLocks noChangeAspect="1"/>
          </p:cNvPicPr>
          <p:nvPr/>
        </p:nvPicPr>
        <p:blipFill>
          <a:blip r:embed="rId4"/>
          <a:stretch>
            <a:fillRect/>
          </a:stretch>
        </p:blipFill>
        <p:spPr>
          <a:xfrm>
            <a:off x="7276063" y="2751909"/>
            <a:ext cx="1313666" cy="2139065"/>
          </a:xfrm>
          <a:prstGeom prst="rect">
            <a:avLst/>
          </a:prstGeom>
        </p:spPr>
      </p:pic>
      <p:sp>
        <p:nvSpPr>
          <p:cNvPr id="6" name="Google Shape;136;p21">
            <a:extLst>
              <a:ext uri="{FF2B5EF4-FFF2-40B4-BE49-F238E27FC236}">
                <a16:creationId xmlns:a16="http://schemas.microsoft.com/office/drawing/2014/main" id="{74E09FCA-BE91-CC2F-FA7E-3C0622774550}"/>
              </a:ext>
            </a:extLst>
          </p:cNvPr>
          <p:cNvSpPr txBox="1">
            <a:spLocks/>
          </p:cNvSpPr>
          <p:nvPr/>
        </p:nvSpPr>
        <p:spPr>
          <a:xfrm>
            <a:off x="6923314" y="583474"/>
            <a:ext cx="2116183" cy="198827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1600" b="1" dirty="0" err="1">
                <a:solidFill>
                  <a:schemeClr val="bg1"/>
                </a:solidFill>
              </a:rPr>
              <a:t>Rockbuster</a:t>
            </a:r>
            <a:r>
              <a:rPr lang="en-US" sz="1600" b="1" dirty="0">
                <a:solidFill>
                  <a:schemeClr val="bg1"/>
                </a:solidFill>
              </a:rPr>
              <a:t> has customers worldwide.  It seems that as the customer count increases, so does the revenue but is this true?</a:t>
            </a:r>
          </a:p>
        </p:txBody>
      </p:sp>
    </p:spTree>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2363</TotalTime>
  <Words>668</Words>
  <Application>Microsoft Macintosh PowerPoint</Application>
  <PresentationFormat>On-screen Show (16:9)</PresentationFormat>
  <Paragraphs>136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Inter-Regular</vt:lpstr>
      <vt:lpstr>Arial</vt:lpstr>
      <vt:lpstr>Inter</vt:lpstr>
      <vt:lpstr>Joan template</vt:lpstr>
      <vt:lpstr>Rockbuster Stealth LLC</vt:lpstr>
      <vt:lpstr>Introduction</vt:lpstr>
      <vt:lpstr>PowerPoint Presentation</vt:lpstr>
      <vt:lpstr>1. General Statistics     &amp; Data</vt:lpstr>
      <vt:lpstr>Rental Statistics</vt:lpstr>
      <vt:lpstr>Top 10 Categories (based on revenue)</vt:lpstr>
      <vt:lpstr>Top 10 Movies</vt:lpstr>
      <vt:lpstr>2. Sales Statistics     &amp; Data</vt:lpstr>
      <vt:lpstr>Customer Count and Revenue by Country</vt:lpstr>
      <vt:lpstr>Correlation between customers and sales</vt:lpstr>
      <vt:lpstr>Top 10 Countries Based on Customer Location</vt:lpstr>
      <vt:lpstr>Top 250 Customers</vt:lpstr>
      <vt:lpstr>Final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dc:title>
  <cp:lastModifiedBy>Bethany Reed</cp:lastModifiedBy>
  <cp:revision>5</cp:revision>
  <dcterms:modified xsi:type="dcterms:W3CDTF">2022-09-06T16:19:34Z</dcterms:modified>
</cp:coreProperties>
</file>