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1931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3701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759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800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69760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4178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4721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5431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97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7544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686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3564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062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440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9013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261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14202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119841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96191" y="1974574"/>
            <a:ext cx="7381462" cy="1126435"/>
          </a:xfrm>
        </p:spPr>
        <p:txBody>
          <a:bodyPr/>
          <a:lstStyle/>
          <a:p>
            <a:r>
              <a:rPr lang="fr-FR" b="1" dirty="0" smtClean="0"/>
              <a:t>Le langage PHP</a:t>
            </a:r>
            <a:endParaRPr lang="fr-FR" b="1" dirty="0"/>
          </a:p>
        </p:txBody>
      </p:sp>
      <p:sp>
        <p:nvSpPr>
          <p:cNvPr id="3" name="Sous-titre 2"/>
          <p:cNvSpPr>
            <a:spLocks noGrp="1"/>
          </p:cNvSpPr>
          <p:nvPr>
            <p:ph type="subTitle" idx="1"/>
          </p:nvPr>
        </p:nvSpPr>
        <p:spPr>
          <a:xfrm>
            <a:off x="2491410" y="3843868"/>
            <a:ext cx="7286244" cy="1125698"/>
          </a:xfrm>
        </p:spPr>
        <p:txBody>
          <a:bodyPr>
            <a:normAutofit/>
          </a:bodyPr>
          <a:lstStyle/>
          <a:p>
            <a:r>
              <a:rPr lang="fr-FR" dirty="0" smtClean="0"/>
              <a:t>              </a:t>
            </a:r>
          </a:p>
        </p:txBody>
      </p:sp>
      <p:sp>
        <p:nvSpPr>
          <p:cNvPr id="4" name="ZoneTexte 3"/>
          <p:cNvSpPr txBox="1"/>
          <p:nvPr/>
        </p:nvSpPr>
        <p:spPr>
          <a:xfrm flipH="1">
            <a:off x="2994990" y="3843868"/>
            <a:ext cx="6440557" cy="1200329"/>
          </a:xfrm>
          <a:prstGeom prst="rect">
            <a:avLst/>
          </a:prstGeom>
          <a:noFill/>
        </p:spPr>
        <p:txBody>
          <a:bodyPr wrap="square" rtlCol="0">
            <a:spAutoFit/>
          </a:bodyPr>
          <a:lstStyle/>
          <a:p>
            <a:r>
              <a:rPr lang="fr-FR" b="1" u="sng" dirty="0" smtClean="0"/>
              <a:t>Présentation:</a:t>
            </a:r>
            <a:r>
              <a:rPr lang="fr-FR" dirty="0" smtClean="0"/>
              <a:t>                                        </a:t>
            </a:r>
            <a:r>
              <a:rPr lang="fr-FR" b="1" u="sng" dirty="0" smtClean="0"/>
              <a:t>Encadrement:</a:t>
            </a:r>
          </a:p>
          <a:p>
            <a:r>
              <a:rPr lang="fr-FR" dirty="0" smtClean="0"/>
              <a:t>Bethel NGAKOUTOU                         Ousseni OUEDRAOGO </a:t>
            </a:r>
          </a:p>
          <a:p>
            <a:r>
              <a:rPr lang="fr-FR" dirty="0" err="1" smtClean="0"/>
              <a:t>Cheryta</a:t>
            </a:r>
            <a:r>
              <a:rPr lang="fr-FR" dirty="0" smtClean="0"/>
              <a:t> ALLADOUM                           Formateur chez Simplon</a:t>
            </a:r>
          </a:p>
          <a:p>
            <a:r>
              <a:rPr lang="fr-FR" dirty="0" err="1" smtClean="0"/>
              <a:t>Devo</a:t>
            </a:r>
            <a:r>
              <a:rPr lang="fr-FR" dirty="0" smtClean="0"/>
              <a:t> </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927" y="2384814"/>
            <a:ext cx="1000125" cy="714375"/>
          </a:xfrm>
          <a:prstGeom prst="rect">
            <a:avLst/>
          </a:prstGeom>
        </p:spPr>
      </p:pic>
    </p:spTree>
    <p:extLst>
      <p:ext uri="{BB962C8B-B14F-4D97-AF65-F5344CB8AC3E}">
        <p14:creationId xmlns:p14="http://schemas.microsoft.com/office/powerpoint/2010/main" val="96242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b="1" dirty="0" smtClean="0"/>
              <a:t>Plan</a:t>
            </a:r>
            <a:endParaRPr lang="fr-FR" b="1" dirty="0"/>
          </a:p>
        </p:txBody>
      </p:sp>
      <p:sp>
        <p:nvSpPr>
          <p:cNvPr id="3" name="Espace réservé du contenu 2"/>
          <p:cNvSpPr>
            <a:spLocks noGrp="1"/>
          </p:cNvSpPr>
          <p:nvPr>
            <p:ph idx="1"/>
          </p:nvPr>
        </p:nvSpPr>
        <p:spPr/>
        <p:txBody>
          <a:bodyPr/>
          <a:lstStyle/>
          <a:p>
            <a:pPr marL="0" indent="0" algn="just">
              <a:buNone/>
            </a:pPr>
            <a:r>
              <a:rPr lang="fr-FR" b="1" dirty="0" smtClean="0"/>
              <a:t>Introduction</a:t>
            </a:r>
          </a:p>
          <a:p>
            <a:pPr marL="514350" indent="-514350" algn="just">
              <a:buFont typeface="+mj-lt"/>
              <a:buAutoNum type="romanUcPeriod"/>
            </a:pPr>
            <a:r>
              <a:rPr lang="fr-FR" dirty="0" smtClean="0"/>
              <a:t>Présentation de PHP</a:t>
            </a:r>
          </a:p>
          <a:p>
            <a:pPr marL="514350" indent="-514350" algn="just">
              <a:buFont typeface="+mj-lt"/>
              <a:buAutoNum type="romanUcPeriod"/>
            </a:pPr>
            <a:r>
              <a:rPr lang="fr-FR" dirty="0"/>
              <a:t>F</a:t>
            </a:r>
            <a:r>
              <a:rPr lang="fr-FR" dirty="0" smtClean="0"/>
              <a:t>onctionnement</a:t>
            </a:r>
          </a:p>
          <a:p>
            <a:pPr marL="514350" indent="-514350" algn="just">
              <a:buFont typeface="+mj-lt"/>
              <a:buAutoNum type="romanUcPeriod"/>
            </a:pPr>
            <a:r>
              <a:rPr lang="fr-FR" dirty="0" smtClean="0"/>
              <a:t>Cas pratique sur le formulaire html et PHP</a:t>
            </a:r>
          </a:p>
          <a:p>
            <a:pPr marL="0" indent="0" algn="just">
              <a:buNone/>
            </a:pPr>
            <a:r>
              <a:rPr lang="fr-FR" b="1" dirty="0" smtClean="0"/>
              <a:t>Conclusion</a:t>
            </a:r>
            <a:endParaRPr lang="fr-FR" b="1" dirty="0"/>
          </a:p>
        </p:txBody>
      </p:sp>
    </p:spTree>
    <p:extLst>
      <p:ext uri="{BB962C8B-B14F-4D97-AF65-F5344CB8AC3E}">
        <p14:creationId xmlns:p14="http://schemas.microsoft.com/office/powerpoint/2010/main" val="2935118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b="1" dirty="0" smtClean="0"/>
              <a:t>Introduction</a:t>
            </a:r>
            <a:endParaRPr lang="fr-FR" b="1" dirty="0"/>
          </a:p>
        </p:txBody>
      </p:sp>
      <p:sp>
        <p:nvSpPr>
          <p:cNvPr id="3" name="Espace réservé du contenu 2"/>
          <p:cNvSpPr>
            <a:spLocks noGrp="1"/>
          </p:cNvSpPr>
          <p:nvPr>
            <p:ph idx="1"/>
          </p:nvPr>
        </p:nvSpPr>
        <p:spPr/>
        <p:txBody>
          <a:bodyPr/>
          <a:lstStyle/>
          <a:p>
            <a:pPr algn="just">
              <a:buFont typeface="Wingdings" panose="05000000000000000000" pitchFamily="2" charset="2"/>
              <a:buChar char="v"/>
            </a:pPr>
            <a:r>
              <a:rPr lang="fr-FR" dirty="0"/>
              <a:t>Le langage </a:t>
            </a:r>
            <a:r>
              <a:rPr lang="fr-FR" b="1" dirty="0"/>
              <a:t>PHP</a:t>
            </a:r>
            <a:r>
              <a:rPr lang="fr-FR" dirty="0"/>
              <a:t> a été créé en</a:t>
            </a:r>
            <a:r>
              <a:rPr lang="fr-FR" b="1" dirty="0">
                <a:solidFill>
                  <a:schemeClr val="tx1"/>
                </a:solidFill>
              </a:rPr>
              <a:t> 1994 </a:t>
            </a:r>
            <a:r>
              <a:rPr lang="fr-FR" dirty="0"/>
              <a:t>par </a:t>
            </a:r>
            <a:r>
              <a:rPr lang="fr-FR" b="1" dirty="0" smtClean="0"/>
              <a:t>Rasmus </a:t>
            </a:r>
            <a:r>
              <a:rPr lang="fr-FR" b="1" dirty="0"/>
              <a:t>Lerdorf </a:t>
            </a:r>
            <a:r>
              <a:rPr lang="fr-FR" dirty="0"/>
              <a:t>pour son site web</a:t>
            </a:r>
            <a:r>
              <a:rPr lang="fr-FR" dirty="0" smtClean="0"/>
              <a:t>.</a:t>
            </a:r>
          </a:p>
          <a:p>
            <a:pPr algn="just">
              <a:buFont typeface="Wingdings" panose="05000000000000000000" pitchFamily="2" charset="2"/>
              <a:buChar char="v"/>
            </a:pPr>
            <a:r>
              <a:rPr lang="fr-FR" dirty="0"/>
              <a:t>C'était à l'origine une bibliothèque logicielle en </a:t>
            </a:r>
            <a:r>
              <a:rPr lang="fr-FR" dirty="0" smtClean="0"/>
              <a:t>C </a:t>
            </a:r>
            <a:r>
              <a:rPr lang="fr-FR" dirty="0"/>
              <a:t>dont il se servait pour conserver une trace des visiteurs qui venaient consulter son CV. </a:t>
            </a:r>
            <a:endParaRPr lang="fr-FR" dirty="0" smtClean="0"/>
          </a:p>
          <a:p>
            <a:pPr algn="just">
              <a:buFont typeface="Wingdings" panose="05000000000000000000" pitchFamily="2" charset="2"/>
              <a:buChar char="v"/>
            </a:pPr>
            <a:r>
              <a:rPr lang="fr-FR" dirty="0"/>
              <a:t>Au fur et à mesure qu'il ajoutait de nouvelles fonctionnalités, Rasmus a transformé la bibliothèque en une implémentation capable de communiquer avec des bases de données et de créer des applications dynamiques et simples pour le Web. </a:t>
            </a:r>
          </a:p>
        </p:txBody>
      </p:sp>
    </p:spTree>
    <p:extLst>
      <p:ext uri="{BB962C8B-B14F-4D97-AF65-F5344CB8AC3E}">
        <p14:creationId xmlns:p14="http://schemas.microsoft.com/office/powerpoint/2010/main" val="389874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lgn="just">
              <a:buFont typeface="+mj-lt"/>
              <a:buAutoNum type="romanUcPeriod"/>
            </a:pPr>
            <a:r>
              <a:rPr lang="fr-FR" b="1" dirty="0" smtClean="0"/>
              <a:t>Présentation de PHP</a:t>
            </a:r>
            <a:endParaRPr lang="fr-FR" b="1" dirty="0"/>
          </a:p>
        </p:txBody>
      </p:sp>
      <p:sp>
        <p:nvSpPr>
          <p:cNvPr id="3" name="Espace réservé du contenu 2"/>
          <p:cNvSpPr>
            <a:spLocks noGrp="1"/>
          </p:cNvSpPr>
          <p:nvPr>
            <p:ph idx="1"/>
          </p:nvPr>
        </p:nvSpPr>
        <p:spPr/>
        <p:txBody>
          <a:bodyPr/>
          <a:lstStyle/>
          <a:p>
            <a:pPr marL="0" indent="0" algn="just">
              <a:buNone/>
            </a:pPr>
            <a:r>
              <a:rPr lang="fr-FR" b="1" dirty="0" smtClean="0"/>
              <a:t>1. Définition</a:t>
            </a:r>
            <a:endParaRPr lang="fr-FR" b="1" dirty="0"/>
          </a:p>
          <a:p>
            <a:pPr marL="0" indent="0" algn="just">
              <a:buNone/>
            </a:pPr>
            <a:r>
              <a:rPr lang="fr-FR" dirty="0"/>
              <a:t>PHP </a:t>
            </a:r>
            <a:r>
              <a:rPr lang="fr-FR" dirty="0" smtClean="0"/>
              <a:t>(</a:t>
            </a:r>
            <a:r>
              <a:rPr lang="fr-FR" b="1" i="1" dirty="0"/>
              <a:t>Hypertext </a:t>
            </a:r>
            <a:r>
              <a:rPr lang="fr-FR" b="1" i="1" dirty="0" smtClean="0"/>
              <a:t>Preprocessor) </a:t>
            </a:r>
            <a:r>
              <a:rPr lang="fr-FR" dirty="0" smtClean="0"/>
              <a:t>est </a:t>
            </a:r>
            <a:r>
              <a:rPr lang="fr-FR" dirty="0"/>
              <a:t>un langage de script utilisé le plus souvent côté serveur : dans cette architecture, le serveur interprète le code PHP des pages web demandées et génère du code (</a:t>
            </a:r>
            <a:r>
              <a:rPr lang="fr-FR" dirty="0" smtClean="0"/>
              <a:t>HTML, </a:t>
            </a:r>
            <a:r>
              <a:rPr lang="fr-FR" dirty="0"/>
              <a:t>CSS par exemple) et des données (JPEG, GIF, PNG par exemple) pouvant être interprétés et rendus par un navigateur web. PHP peut également générer d'autres formats comme le WML, le SVG et le PDF. </a:t>
            </a:r>
            <a:endParaRPr lang="fr-FR" dirty="0" smtClean="0"/>
          </a:p>
          <a:p>
            <a:pPr marL="0" indent="0" algn="just">
              <a:buNone/>
            </a:pPr>
            <a:endParaRPr lang="fr-FR" b="1" dirty="0"/>
          </a:p>
        </p:txBody>
      </p:sp>
    </p:spTree>
    <p:extLst>
      <p:ext uri="{BB962C8B-B14F-4D97-AF65-F5344CB8AC3E}">
        <p14:creationId xmlns:p14="http://schemas.microsoft.com/office/powerpoint/2010/main" val="76084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lgn="just">
              <a:buFont typeface="+mj-lt"/>
              <a:buAutoNum type="romanUcPeriod"/>
            </a:pPr>
            <a:r>
              <a:rPr lang="fr-FR" b="1" dirty="0"/>
              <a:t>Présentation de PHP</a:t>
            </a:r>
            <a:endParaRPr lang="fr-FR" dirty="0"/>
          </a:p>
        </p:txBody>
      </p:sp>
      <p:sp>
        <p:nvSpPr>
          <p:cNvPr id="3" name="Espace réservé du contenu 2"/>
          <p:cNvSpPr>
            <a:spLocks noGrp="1"/>
          </p:cNvSpPr>
          <p:nvPr>
            <p:ph idx="1"/>
          </p:nvPr>
        </p:nvSpPr>
        <p:spPr>
          <a:xfrm>
            <a:off x="1295401" y="2556932"/>
            <a:ext cx="9601196" cy="3512564"/>
          </a:xfrm>
        </p:spPr>
        <p:txBody>
          <a:bodyPr/>
          <a:lstStyle/>
          <a:p>
            <a:pPr marL="0" indent="0">
              <a:buNone/>
            </a:pPr>
            <a:r>
              <a:rPr lang="fr-FR" b="1" dirty="0" smtClean="0"/>
              <a:t>2. Utilisation</a:t>
            </a:r>
            <a:endParaRPr lang="fr-FR" b="1" dirty="0"/>
          </a:p>
          <a:p>
            <a:pPr algn="just">
              <a:buFont typeface="Wingdings" panose="05000000000000000000" pitchFamily="2" charset="2"/>
              <a:buChar char="v"/>
            </a:pPr>
            <a:r>
              <a:rPr lang="fr-FR" dirty="0" smtClean="0"/>
              <a:t>En 2002</a:t>
            </a:r>
            <a:r>
              <a:rPr lang="fr-FR" dirty="0"/>
              <a:t>, PHP est utilisé par plus de 8 millions de sites Web à travers le </a:t>
            </a:r>
            <a:r>
              <a:rPr lang="fr-FR" dirty="0" smtClean="0"/>
              <a:t>monde, </a:t>
            </a:r>
            <a:r>
              <a:rPr lang="fr-FR" dirty="0"/>
              <a:t>en </a:t>
            </a:r>
            <a:r>
              <a:rPr lang="fr-FR" dirty="0" smtClean="0"/>
              <a:t>2007par </a:t>
            </a:r>
            <a:r>
              <a:rPr lang="fr-FR" dirty="0"/>
              <a:t>plus de 20 </a:t>
            </a:r>
            <a:r>
              <a:rPr lang="fr-FR" dirty="0" smtClean="0"/>
              <a:t>millions et </a:t>
            </a:r>
            <a:r>
              <a:rPr lang="fr-FR" dirty="0"/>
              <a:t>en 2013 par plus de 244 </a:t>
            </a:r>
            <a:r>
              <a:rPr lang="fr-FR" dirty="0" smtClean="0"/>
              <a:t>millions.</a:t>
            </a:r>
          </a:p>
          <a:p>
            <a:pPr algn="just">
              <a:buFont typeface="Wingdings" panose="05000000000000000000" pitchFamily="2" charset="2"/>
              <a:buChar char="v"/>
            </a:pPr>
            <a:r>
              <a:rPr lang="fr-FR" dirty="0"/>
              <a:t>De plus, PHP est devenu le langage de programmation web côté serveur le plus utilisé depuis plusieurs années : </a:t>
            </a:r>
            <a:endParaRPr lang="fr-FR" dirty="0" smtClean="0"/>
          </a:p>
          <a:p>
            <a:pPr marL="0" indent="0" algn="just">
              <a:buNone/>
            </a:pPr>
            <a:endParaRPr lang="fr-FR" dirty="0" smtClean="0"/>
          </a:p>
          <a:p>
            <a:pPr algn="just">
              <a:buFont typeface="Wingdings" panose="05000000000000000000" pitchFamily="2" charset="2"/>
              <a:buChar char="v"/>
            </a:pPr>
            <a:endParaRPr lang="fr-FR" b="1" dirty="0"/>
          </a:p>
        </p:txBody>
      </p:sp>
      <p:graphicFrame>
        <p:nvGraphicFramePr>
          <p:cNvPr id="7" name="Tableau 6"/>
          <p:cNvGraphicFramePr>
            <a:graphicFrameLocks noGrp="1"/>
          </p:cNvGraphicFramePr>
          <p:nvPr>
            <p:extLst>
              <p:ext uri="{D42A27DB-BD31-4B8C-83A1-F6EECF244321}">
                <p14:modId xmlns:p14="http://schemas.microsoft.com/office/powerpoint/2010/main" val="378501815"/>
              </p:ext>
            </p:extLst>
          </p:nvPr>
        </p:nvGraphicFramePr>
        <p:xfrm>
          <a:off x="1594677" y="4748327"/>
          <a:ext cx="4302540" cy="1463040"/>
        </p:xfrm>
        <a:graphic>
          <a:graphicData uri="http://schemas.openxmlformats.org/drawingml/2006/table">
            <a:tbl>
              <a:tblPr firstRow="1" bandRow="1">
                <a:tableStyleId>{5C22544A-7EE6-4342-B048-85BDC9FD1C3A}</a:tableStyleId>
              </a:tblPr>
              <a:tblGrid>
                <a:gridCol w="2151270">
                  <a:extLst>
                    <a:ext uri="{9D8B030D-6E8A-4147-A177-3AD203B41FA5}">
                      <a16:colId xmlns:a16="http://schemas.microsoft.com/office/drawing/2014/main" val="1503134909"/>
                    </a:ext>
                  </a:extLst>
                </a:gridCol>
                <a:gridCol w="2151270">
                  <a:extLst>
                    <a:ext uri="{9D8B030D-6E8A-4147-A177-3AD203B41FA5}">
                      <a16:colId xmlns:a16="http://schemas.microsoft.com/office/drawing/2014/main" val="4206418355"/>
                    </a:ext>
                  </a:extLst>
                </a:gridCol>
              </a:tblGrid>
              <a:tr h="330292">
                <a:tc>
                  <a:txBody>
                    <a:bodyPr/>
                    <a:lstStyle/>
                    <a:p>
                      <a:r>
                        <a:rPr lang="fr-FR" dirty="0" smtClean="0"/>
                        <a:t>Année</a:t>
                      </a:r>
                      <a:endParaRPr lang="fr-FR" dirty="0"/>
                    </a:p>
                  </a:txBody>
                  <a:tcPr/>
                </a:tc>
                <a:tc>
                  <a:txBody>
                    <a:bodyPr/>
                    <a:lstStyle/>
                    <a:p>
                      <a:r>
                        <a:rPr lang="fr-FR" dirty="0" smtClean="0"/>
                        <a:t>Part de marché</a:t>
                      </a:r>
                      <a:endParaRPr lang="fr-FR" dirty="0"/>
                    </a:p>
                  </a:txBody>
                  <a:tcPr/>
                </a:tc>
                <a:extLst>
                  <a:ext uri="{0D108BD9-81ED-4DB2-BD59-A6C34878D82A}">
                    <a16:rowId xmlns:a16="http://schemas.microsoft.com/office/drawing/2014/main" val="2555905016"/>
                  </a:ext>
                </a:extLst>
              </a:tr>
              <a:tr h="330292">
                <a:tc>
                  <a:txBody>
                    <a:bodyPr/>
                    <a:lstStyle/>
                    <a:p>
                      <a:r>
                        <a:rPr lang="fr-FR" dirty="0" smtClean="0"/>
                        <a:t>2010</a:t>
                      </a:r>
                      <a:endParaRPr lang="fr-FR" dirty="0"/>
                    </a:p>
                  </a:txBody>
                  <a:tcPr/>
                </a:tc>
                <a:tc>
                  <a:txBody>
                    <a:bodyPr/>
                    <a:lstStyle/>
                    <a:p>
                      <a:r>
                        <a:rPr lang="fr-FR" dirty="0" smtClean="0"/>
                        <a:t>75%</a:t>
                      </a:r>
                      <a:endParaRPr lang="fr-FR" dirty="0"/>
                    </a:p>
                  </a:txBody>
                  <a:tcPr/>
                </a:tc>
                <a:extLst>
                  <a:ext uri="{0D108BD9-81ED-4DB2-BD59-A6C34878D82A}">
                    <a16:rowId xmlns:a16="http://schemas.microsoft.com/office/drawing/2014/main" val="2632778654"/>
                  </a:ext>
                </a:extLst>
              </a:tr>
              <a:tr h="330292">
                <a:tc>
                  <a:txBody>
                    <a:bodyPr/>
                    <a:lstStyle/>
                    <a:p>
                      <a:r>
                        <a:rPr lang="fr-FR" dirty="0" smtClean="0"/>
                        <a:t>2013</a:t>
                      </a:r>
                      <a:endParaRPr lang="fr-FR" dirty="0"/>
                    </a:p>
                  </a:txBody>
                  <a:tcPr/>
                </a:tc>
                <a:tc>
                  <a:txBody>
                    <a:bodyPr/>
                    <a:lstStyle/>
                    <a:p>
                      <a:r>
                        <a:rPr lang="fr-FR" dirty="0" smtClean="0"/>
                        <a:t>75%</a:t>
                      </a:r>
                      <a:endParaRPr lang="fr-FR" dirty="0"/>
                    </a:p>
                  </a:txBody>
                  <a:tcPr/>
                </a:tc>
                <a:extLst>
                  <a:ext uri="{0D108BD9-81ED-4DB2-BD59-A6C34878D82A}">
                    <a16:rowId xmlns:a16="http://schemas.microsoft.com/office/drawing/2014/main" val="1825592346"/>
                  </a:ext>
                </a:extLst>
              </a:tr>
              <a:tr h="330292">
                <a:tc>
                  <a:txBody>
                    <a:bodyPr/>
                    <a:lstStyle/>
                    <a:p>
                      <a:r>
                        <a:rPr lang="fr-FR" dirty="0" smtClean="0"/>
                        <a:t>2016</a:t>
                      </a:r>
                      <a:endParaRPr lang="fr-FR" dirty="0"/>
                    </a:p>
                  </a:txBody>
                  <a:tcPr/>
                </a:tc>
                <a:tc>
                  <a:txBody>
                    <a:bodyPr/>
                    <a:lstStyle/>
                    <a:p>
                      <a:r>
                        <a:rPr lang="fr-FR" dirty="0" smtClean="0"/>
                        <a:t>82%</a:t>
                      </a:r>
                      <a:endParaRPr lang="fr-FR" dirty="0"/>
                    </a:p>
                  </a:txBody>
                  <a:tcPr/>
                </a:tc>
                <a:extLst>
                  <a:ext uri="{0D108BD9-81ED-4DB2-BD59-A6C34878D82A}">
                    <a16:rowId xmlns:a16="http://schemas.microsoft.com/office/drawing/2014/main" val="7427227"/>
                  </a:ext>
                </a:extLst>
              </a:tr>
            </a:tbl>
          </a:graphicData>
        </a:graphic>
      </p:graphicFrame>
    </p:spTree>
    <p:extLst>
      <p:ext uri="{BB962C8B-B14F-4D97-AF65-F5344CB8AC3E}">
        <p14:creationId xmlns:p14="http://schemas.microsoft.com/office/powerpoint/2010/main" val="143576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b="1" dirty="0" smtClean="0"/>
              <a:t>II. Fonctionnement</a:t>
            </a:r>
            <a:endParaRPr lang="fr-FR" b="1" dirty="0"/>
          </a:p>
        </p:txBody>
      </p:sp>
      <p:sp>
        <p:nvSpPr>
          <p:cNvPr id="3" name="Espace réservé du contenu 2"/>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33602674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210</TotalTime>
  <Words>210</Words>
  <Application>Microsoft Office PowerPoint</Application>
  <PresentationFormat>Grand écran</PresentationFormat>
  <Paragraphs>32</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Garamond</vt:lpstr>
      <vt:lpstr>Wingdings</vt:lpstr>
      <vt:lpstr>Organique</vt:lpstr>
      <vt:lpstr>Le langage PHP</vt:lpstr>
      <vt:lpstr>Plan</vt:lpstr>
      <vt:lpstr>Introduction</vt:lpstr>
      <vt:lpstr>Présentation de PHP</vt:lpstr>
      <vt:lpstr>Présentation de PHP</vt:lpstr>
      <vt:lpstr>II. Fonctionnement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langage PHP</dc:title>
  <dc:creator>HP</dc:creator>
  <cp:lastModifiedBy>HP</cp:lastModifiedBy>
  <cp:revision>12</cp:revision>
  <dcterms:created xsi:type="dcterms:W3CDTF">2022-03-15T09:28:07Z</dcterms:created>
  <dcterms:modified xsi:type="dcterms:W3CDTF">2022-03-15T12:58:48Z</dcterms:modified>
</cp:coreProperties>
</file>