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193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3701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75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800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69760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417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721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431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097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7544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686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3564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6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44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9013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61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1420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3/15/2022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119841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96191" y="1974574"/>
            <a:ext cx="7381462" cy="1126435"/>
          </a:xfrm>
        </p:spPr>
        <p:txBody>
          <a:bodyPr/>
          <a:lstStyle/>
          <a:p>
            <a:r>
              <a:rPr lang="fr-FR" sz="4400" b="1" dirty="0" smtClean="0">
                <a:solidFill>
                  <a:srgbClr val="C00000"/>
                </a:solidFill>
              </a:rPr>
              <a:t>LE  LANGAGE  PHP</a:t>
            </a:r>
            <a:endParaRPr lang="fr-FR" sz="4400" b="1" dirty="0">
              <a:solidFill>
                <a:srgbClr val="C00000"/>
              </a:solidFill>
            </a:endParaRPr>
          </a:p>
        </p:txBody>
      </p:sp>
      <p:sp>
        <p:nvSpPr>
          <p:cNvPr id="3" name="Sous-titre 2"/>
          <p:cNvSpPr>
            <a:spLocks noGrp="1"/>
          </p:cNvSpPr>
          <p:nvPr>
            <p:ph type="subTitle" idx="1"/>
          </p:nvPr>
        </p:nvSpPr>
        <p:spPr>
          <a:xfrm>
            <a:off x="2491410" y="3843868"/>
            <a:ext cx="7286244" cy="1125698"/>
          </a:xfrm>
        </p:spPr>
        <p:txBody>
          <a:bodyPr>
            <a:normAutofit/>
          </a:bodyPr>
          <a:lstStyle/>
          <a:p>
            <a:r>
              <a:rPr lang="fr-FR" dirty="0" smtClean="0"/>
              <a:t>              </a:t>
            </a:r>
          </a:p>
        </p:txBody>
      </p:sp>
      <p:sp>
        <p:nvSpPr>
          <p:cNvPr id="4" name="ZoneTexte 3"/>
          <p:cNvSpPr txBox="1"/>
          <p:nvPr/>
        </p:nvSpPr>
        <p:spPr>
          <a:xfrm flipH="1">
            <a:off x="2627450" y="3843868"/>
            <a:ext cx="6940620" cy="1200329"/>
          </a:xfrm>
          <a:prstGeom prst="rect">
            <a:avLst/>
          </a:prstGeom>
          <a:noFill/>
        </p:spPr>
        <p:txBody>
          <a:bodyPr wrap="square" rtlCol="0">
            <a:spAutoFit/>
          </a:bodyPr>
          <a:lstStyle/>
          <a:p>
            <a:r>
              <a:rPr lang="fr-FR" b="1" u="sng" dirty="0" smtClean="0">
                <a:latin typeface="Comic Sans MS" panose="030F0702030302020204" pitchFamily="66" charset="0"/>
              </a:rPr>
              <a:t>Présentation:</a:t>
            </a:r>
            <a:r>
              <a:rPr lang="fr-FR" dirty="0" smtClean="0">
                <a:latin typeface="Comic Sans MS" panose="030F0702030302020204" pitchFamily="66" charset="0"/>
              </a:rPr>
              <a:t>                                        </a:t>
            </a:r>
            <a:r>
              <a:rPr lang="fr-FR" b="1" u="sng" dirty="0" smtClean="0">
                <a:latin typeface="Comic Sans MS" panose="030F0702030302020204" pitchFamily="66" charset="0"/>
              </a:rPr>
              <a:t>Encadrement:</a:t>
            </a:r>
          </a:p>
          <a:p>
            <a:r>
              <a:rPr lang="fr-FR" dirty="0" smtClean="0">
                <a:latin typeface="Comic Sans MS" panose="030F0702030302020204" pitchFamily="66" charset="0"/>
              </a:rPr>
              <a:t>Bethel  </a:t>
            </a:r>
            <a:r>
              <a:rPr lang="fr-FR" dirty="0" smtClean="0">
                <a:latin typeface="Comic Sans MS" panose="030F0702030302020204" pitchFamily="66" charset="0"/>
              </a:rPr>
              <a:t>NGAKOUTOU                         </a:t>
            </a:r>
            <a:r>
              <a:rPr lang="fr-FR" dirty="0" err="1" smtClean="0">
                <a:latin typeface="Comic Sans MS" panose="030F0702030302020204" pitchFamily="66" charset="0"/>
              </a:rPr>
              <a:t>Ousseni</a:t>
            </a:r>
            <a:r>
              <a:rPr lang="fr-FR" dirty="0" smtClean="0">
                <a:latin typeface="Comic Sans MS" panose="030F0702030302020204" pitchFamily="66" charset="0"/>
              </a:rPr>
              <a:t> </a:t>
            </a:r>
            <a:r>
              <a:rPr lang="fr-FR" dirty="0" smtClean="0">
                <a:latin typeface="Comic Sans MS" panose="030F0702030302020204" pitchFamily="66" charset="0"/>
              </a:rPr>
              <a:t> OUEDRAOGO </a:t>
            </a:r>
            <a:endParaRPr lang="fr-FR" dirty="0" smtClean="0">
              <a:latin typeface="Comic Sans MS" panose="030F0702030302020204" pitchFamily="66" charset="0"/>
            </a:endParaRPr>
          </a:p>
          <a:p>
            <a:r>
              <a:rPr lang="fr-FR" dirty="0" smtClean="0">
                <a:latin typeface="Comic Sans MS" panose="030F0702030302020204" pitchFamily="66" charset="0"/>
              </a:rPr>
              <a:t>Cheryta </a:t>
            </a:r>
            <a:r>
              <a:rPr lang="fr-FR" dirty="0" smtClean="0">
                <a:latin typeface="Comic Sans MS" panose="030F0702030302020204" pitchFamily="66" charset="0"/>
              </a:rPr>
              <a:t> MBIAPOU                           </a:t>
            </a:r>
            <a:r>
              <a:rPr lang="fr-FR" dirty="0" smtClean="0">
                <a:latin typeface="Comic Sans MS" panose="030F0702030302020204" pitchFamily="66" charset="0"/>
              </a:rPr>
              <a:t>Formateur chez Simplon</a:t>
            </a:r>
          </a:p>
          <a:p>
            <a:r>
              <a:rPr lang="fr-FR" dirty="0" smtClean="0">
                <a:latin typeface="Comic Sans MS" panose="030F0702030302020204" pitchFamily="66" charset="0"/>
              </a:rPr>
              <a:t>Robinson  DEVO </a:t>
            </a:r>
            <a:endParaRPr lang="fr-FR" dirty="0">
              <a:latin typeface="Comic Sans MS" panose="030F0702030302020204" pitchFamily="66"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450" y="1899943"/>
            <a:ext cx="924133" cy="530664"/>
          </a:xfrm>
          <a:prstGeom prst="rect">
            <a:avLst/>
          </a:prstGeom>
        </p:spPr>
      </p:pic>
    </p:spTree>
    <p:extLst>
      <p:ext uri="{BB962C8B-B14F-4D97-AF65-F5344CB8AC3E}">
        <p14:creationId xmlns:p14="http://schemas.microsoft.com/office/powerpoint/2010/main" val="96242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rgbClr val="C00000"/>
                </a:solidFill>
              </a:rPr>
              <a:t>PLAN</a:t>
            </a:r>
            <a:endParaRPr lang="fr-FR" b="1" dirty="0">
              <a:solidFill>
                <a:srgbClr val="C00000"/>
              </a:solidFill>
            </a:endParaRPr>
          </a:p>
        </p:txBody>
      </p:sp>
      <p:sp>
        <p:nvSpPr>
          <p:cNvPr id="3" name="Espace réservé du contenu 2"/>
          <p:cNvSpPr>
            <a:spLocks noGrp="1"/>
          </p:cNvSpPr>
          <p:nvPr>
            <p:ph idx="1"/>
          </p:nvPr>
        </p:nvSpPr>
        <p:spPr/>
        <p:txBody>
          <a:bodyPr/>
          <a:lstStyle/>
          <a:p>
            <a:pPr marL="0" indent="0" algn="just">
              <a:buNone/>
            </a:pPr>
            <a:r>
              <a:rPr lang="fr-FR" b="1" dirty="0" smtClean="0">
                <a:latin typeface="Comic Sans MS" panose="030F0702030302020204" pitchFamily="66" charset="0"/>
              </a:rPr>
              <a:t>Introduction</a:t>
            </a:r>
          </a:p>
          <a:p>
            <a:pPr marL="514350" indent="-514350" algn="just">
              <a:buFont typeface="+mj-lt"/>
              <a:buAutoNum type="romanUcPeriod"/>
            </a:pPr>
            <a:r>
              <a:rPr lang="fr-FR" dirty="0" smtClean="0">
                <a:latin typeface="Comic Sans MS" panose="030F0702030302020204" pitchFamily="66" charset="0"/>
              </a:rPr>
              <a:t>Présentation de PHP</a:t>
            </a:r>
          </a:p>
          <a:p>
            <a:pPr marL="514350" indent="-514350" algn="just">
              <a:buFont typeface="+mj-lt"/>
              <a:buAutoNum type="romanUcPeriod"/>
            </a:pPr>
            <a:r>
              <a:rPr lang="fr-FR" dirty="0">
                <a:latin typeface="Comic Sans MS" panose="030F0702030302020204" pitchFamily="66" charset="0"/>
              </a:rPr>
              <a:t>F</a:t>
            </a:r>
            <a:r>
              <a:rPr lang="fr-FR" dirty="0" smtClean="0">
                <a:latin typeface="Comic Sans MS" panose="030F0702030302020204" pitchFamily="66" charset="0"/>
              </a:rPr>
              <a:t>onctionnement</a:t>
            </a:r>
          </a:p>
          <a:p>
            <a:pPr marL="514350" indent="-514350" algn="just">
              <a:buFont typeface="+mj-lt"/>
              <a:buAutoNum type="romanUcPeriod"/>
            </a:pPr>
            <a:r>
              <a:rPr lang="fr-FR" dirty="0" smtClean="0">
                <a:latin typeface="Comic Sans MS" panose="030F0702030302020204" pitchFamily="66" charset="0"/>
              </a:rPr>
              <a:t>Cas pratique sur le formulaire html et PHP</a:t>
            </a:r>
          </a:p>
          <a:p>
            <a:pPr marL="0" indent="0" algn="just">
              <a:buNone/>
            </a:pPr>
            <a:r>
              <a:rPr lang="fr-FR" b="1" dirty="0" smtClean="0">
                <a:latin typeface="Comic Sans MS" panose="030F0702030302020204" pitchFamily="66" charset="0"/>
              </a:rPr>
              <a:t>Conclusion</a:t>
            </a:r>
            <a:endParaRPr lang="fr-FR" b="1" dirty="0">
              <a:latin typeface="Comic Sans MS" panose="030F0702030302020204" pitchFamily="66" charset="0"/>
            </a:endParaRPr>
          </a:p>
        </p:txBody>
      </p:sp>
    </p:spTree>
    <p:extLst>
      <p:ext uri="{BB962C8B-B14F-4D97-AF65-F5344CB8AC3E}">
        <p14:creationId xmlns:p14="http://schemas.microsoft.com/office/powerpoint/2010/main" val="293511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2" y="982133"/>
            <a:ext cx="9601196" cy="1111710"/>
          </a:xfrm>
        </p:spPr>
        <p:txBody>
          <a:bodyPr anchor="t"/>
          <a:lstStyle/>
          <a:p>
            <a:r>
              <a:rPr lang="fr-FR" b="1" dirty="0" smtClean="0">
                <a:solidFill>
                  <a:srgbClr val="C00000"/>
                </a:solidFill>
              </a:rPr>
              <a:t>INTRODUCTION</a:t>
            </a:r>
            <a:endParaRPr lang="fr-FR" b="1" dirty="0">
              <a:solidFill>
                <a:srgbClr val="C00000"/>
              </a:solidFill>
            </a:endParaRPr>
          </a:p>
        </p:txBody>
      </p:sp>
      <p:sp>
        <p:nvSpPr>
          <p:cNvPr id="3" name="Espace réservé du contenu 2"/>
          <p:cNvSpPr>
            <a:spLocks noGrp="1"/>
          </p:cNvSpPr>
          <p:nvPr>
            <p:ph idx="1"/>
          </p:nvPr>
        </p:nvSpPr>
        <p:spPr>
          <a:xfrm>
            <a:off x="967409" y="2556932"/>
            <a:ext cx="10230678" cy="3552320"/>
          </a:xfrm>
        </p:spPr>
        <p:txBody>
          <a:bodyPr/>
          <a:lstStyle/>
          <a:p>
            <a:pPr algn="just">
              <a:buFont typeface="Wingdings" panose="05000000000000000000" pitchFamily="2" charset="2"/>
              <a:buChar char="ü"/>
            </a:pPr>
            <a:r>
              <a:rPr lang="fr-FR" dirty="0" smtClean="0"/>
              <a:t>  </a:t>
            </a:r>
            <a:r>
              <a:rPr lang="fr-FR" dirty="0" smtClean="0">
                <a:latin typeface="Comic Sans MS" panose="030F0702030302020204" pitchFamily="66" charset="0"/>
              </a:rPr>
              <a:t>Le </a:t>
            </a:r>
            <a:r>
              <a:rPr lang="fr-FR" dirty="0">
                <a:latin typeface="Comic Sans MS" panose="030F0702030302020204" pitchFamily="66" charset="0"/>
              </a:rPr>
              <a:t>langage </a:t>
            </a:r>
            <a:r>
              <a:rPr lang="fr-FR" b="1" dirty="0">
                <a:latin typeface="Comic Sans MS" panose="030F0702030302020204" pitchFamily="66" charset="0"/>
              </a:rPr>
              <a:t>PHP</a:t>
            </a:r>
            <a:r>
              <a:rPr lang="fr-FR" dirty="0">
                <a:latin typeface="Comic Sans MS" panose="030F0702030302020204" pitchFamily="66" charset="0"/>
              </a:rPr>
              <a:t> a été créé en</a:t>
            </a:r>
            <a:r>
              <a:rPr lang="fr-FR" b="1" dirty="0">
                <a:solidFill>
                  <a:schemeClr val="tx1"/>
                </a:solidFill>
                <a:latin typeface="Comic Sans MS" panose="030F0702030302020204" pitchFamily="66" charset="0"/>
              </a:rPr>
              <a:t> 1994 </a:t>
            </a:r>
            <a:r>
              <a:rPr lang="fr-FR" dirty="0">
                <a:latin typeface="Comic Sans MS" panose="030F0702030302020204" pitchFamily="66" charset="0"/>
              </a:rPr>
              <a:t>par </a:t>
            </a:r>
            <a:r>
              <a:rPr lang="fr-FR" b="1" dirty="0" smtClean="0">
                <a:latin typeface="Comic Sans MS" panose="030F0702030302020204" pitchFamily="66" charset="0"/>
              </a:rPr>
              <a:t>Rasmus </a:t>
            </a:r>
            <a:r>
              <a:rPr lang="fr-FR" b="1" dirty="0">
                <a:latin typeface="Comic Sans MS" panose="030F0702030302020204" pitchFamily="66" charset="0"/>
              </a:rPr>
              <a:t>Lerdorf </a:t>
            </a:r>
            <a:r>
              <a:rPr lang="fr-FR" dirty="0">
                <a:latin typeface="Comic Sans MS" panose="030F0702030302020204" pitchFamily="66" charset="0"/>
              </a:rPr>
              <a:t>pour son site web</a:t>
            </a:r>
            <a:r>
              <a:rPr lang="fr-FR" dirty="0" smtClean="0">
                <a:latin typeface="Comic Sans MS" panose="030F0702030302020204" pitchFamily="66" charset="0"/>
              </a:rPr>
              <a:t>.</a:t>
            </a:r>
          </a:p>
          <a:p>
            <a:pPr algn="just">
              <a:buFont typeface="Wingdings" panose="05000000000000000000" pitchFamily="2" charset="2"/>
              <a:buChar char="ü"/>
            </a:pPr>
            <a:r>
              <a:rPr lang="fr-FR" dirty="0" smtClean="0">
                <a:latin typeface="Comic Sans MS" panose="030F0702030302020204" pitchFamily="66" charset="0"/>
              </a:rPr>
              <a:t>  C'était </a:t>
            </a:r>
            <a:r>
              <a:rPr lang="fr-FR" dirty="0">
                <a:latin typeface="Comic Sans MS" panose="030F0702030302020204" pitchFamily="66" charset="0"/>
              </a:rPr>
              <a:t>à l'origine une bibliothèque logicielle en </a:t>
            </a:r>
            <a:r>
              <a:rPr lang="fr-FR" dirty="0" smtClean="0">
                <a:latin typeface="Comic Sans MS" panose="030F0702030302020204" pitchFamily="66" charset="0"/>
              </a:rPr>
              <a:t>C </a:t>
            </a:r>
            <a:r>
              <a:rPr lang="fr-FR" dirty="0">
                <a:latin typeface="Comic Sans MS" panose="030F0702030302020204" pitchFamily="66" charset="0"/>
              </a:rPr>
              <a:t>dont il se servait pour conserver une trace des visiteurs qui venaient consulter son CV. </a:t>
            </a:r>
            <a:endParaRPr lang="fr-FR" dirty="0" smtClean="0">
              <a:latin typeface="Comic Sans MS" panose="030F0702030302020204" pitchFamily="66" charset="0"/>
            </a:endParaRPr>
          </a:p>
          <a:p>
            <a:pPr algn="just">
              <a:buFont typeface="Wingdings" panose="05000000000000000000" pitchFamily="2" charset="2"/>
              <a:buChar char="ü"/>
            </a:pPr>
            <a:r>
              <a:rPr lang="fr-FR" dirty="0" smtClean="0">
                <a:latin typeface="Comic Sans MS" panose="030F0702030302020204" pitchFamily="66" charset="0"/>
              </a:rPr>
              <a:t>  Au </a:t>
            </a:r>
            <a:r>
              <a:rPr lang="fr-FR" dirty="0">
                <a:latin typeface="Comic Sans MS" panose="030F0702030302020204" pitchFamily="66" charset="0"/>
              </a:rPr>
              <a:t>fur et à mesure qu'il ajoutait de nouvelles fonctionnalités, Rasmus a transformé la bibliothèque en une implémentation capable de communiquer avec des bases de données et de créer des applications dynamiques et simples pour le Web. </a:t>
            </a:r>
          </a:p>
        </p:txBody>
      </p:sp>
    </p:spTree>
    <p:extLst>
      <p:ext uri="{BB962C8B-B14F-4D97-AF65-F5344CB8AC3E}">
        <p14:creationId xmlns:p14="http://schemas.microsoft.com/office/powerpoint/2010/main" val="389874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2" y="982132"/>
            <a:ext cx="9601196" cy="1111711"/>
          </a:xfrm>
        </p:spPr>
        <p:txBody>
          <a:bodyPr/>
          <a:lstStyle/>
          <a:p>
            <a:pPr marL="857250" indent="-857250" algn="just">
              <a:buFont typeface="+mj-lt"/>
              <a:buAutoNum type="romanUcPeriod"/>
            </a:pPr>
            <a:r>
              <a:rPr lang="fr-FR" b="1" dirty="0" smtClean="0">
                <a:solidFill>
                  <a:srgbClr val="C00000"/>
                </a:solidFill>
              </a:rPr>
              <a:t>Présentation de PHP</a:t>
            </a:r>
            <a:endParaRPr lang="fr-FR" b="1" dirty="0">
              <a:solidFill>
                <a:srgbClr val="C00000"/>
              </a:solidFill>
            </a:endParaRPr>
          </a:p>
        </p:txBody>
      </p:sp>
      <p:sp>
        <p:nvSpPr>
          <p:cNvPr id="3" name="Espace réservé du contenu 2"/>
          <p:cNvSpPr>
            <a:spLocks noGrp="1"/>
          </p:cNvSpPr>
          <p:nvPr>
            <p:ph idx="1"/>
          </p:nvPr>
        </p:nvSpPr>
        <p:spPr>
          <a:xfrm>
            <a:off x="728870" y="2556932"/>
            <a:ext cx="10694503" cy="3671590"/>
          </a:xfrm>
        </p:spPr>
        <p:txBody>
          <a:bodyPr>
            <a:normAutofit fontScale="92500" lnSpcReduction="20000"/>
          </a:bodyPr>
          <a:lstStyle/>
          <a:p>
            <a:pPr marL="0" indent="0">
              <a:buNone/>
            </a:pPr>
            <a:r>
              <a:rPr lang="fr-FR" b="1" dirty="0" smtClean="0">
                <a:solidFill>
                  <a:schemeClr val="tx1">
                    <a:lumMod val="75000"/>
                    <a:lumOff val="25000"/>
                  </a:schemeClr>
                </a:solidFill>
                <a:latin typeface="Comic Sans MS" panose="030F0702030302020204" pitchFamily="66" charset="0"/>
              </a:rPr>
              <a:t>Qu'est </a:t>
            </a:r>
            <a:r>
              <a:rPr lang="fr-FR" b="1" dirty="0">
                <a:solidFill>
                  <a:schemeClr val="tx1">
                    <a:lumMod val="75000"/>
                    <a:lumOff val="25000"/>
                  </a:schemeClr>
                </a:solidFill>
                <a:latin typeface="Comic Sans MS" panose="030F0702030302020204" pitchFamily="66" charset="0"/>
              </a:rPr>
              <a:t>ce que PHP?</a:t>
            </a:r>
          </a:p>
          <a:p>
            <a:pPr marL="0" indent="0" algn="just">
              <a:buNone/>
            </a:pPr>
            <a:r>
              <a:rPr lang="fr-FR" dirty="0" smtClean="0">
                <a:latin typeface="Comic Sans MS" panose="030F0702030302020204" pitchFamily="66" charset="0"/>
              </a:rPr>
              <a:t>PHP </a:t>
            </a:r>
            <a:r>
              <a:rPr lang="fr-FR" dirty="0">
                <a:latin typeface="Comic Sans MS" panose="030F0702030302020204" pitchFamily="66" charset="0"/>
              </a:rPr>
              <a:t>(officiellement, ce sigle est un acronyme récursif pour</a:t>
            </a:r>
            <a:r>
              <a:rPr lang="fr-FR" b="1" dirty="0">
                <a:latin typeface="Comic Sans MS" panose="030F0702030302020204" pitchFamily="66" charset="0"/>
              </a:rPr>
              <a:t> </a:t>
            </a:r>
            <a:r>
              <a:rPr lang="fr-FR" b="1" dirty="0">
                <a:solidFill>
                  <a:schemeClr val="accent2">
                    <a:lumMod val="75000"/>
                  </a:schemeClr>
                </a:solidFill>
                <a:latin typeface="Comic Sans MS" panose="030F0702030302020204" pitchFamily="66" charset="0"/>
              </a:rPr>
              <a:t>PHP</a:t>
            </a:r>
            <a:r>
              <a:rPr lang="fr-FR" b="1" dirty="0">
                <a:latin typeface="Comic Sans MS" panose="030F0702030302020204" pitchFamily="66" charset="0"/>
              </a:rPr>
              <a:t> </a:t>
            </a:r>
            <a:r>
              <a:rPr lang="fr-FR" b="1" dirty="0" err="1">
                <a:solidFill>
                  <a:schemeClr val="accent2">
                    <a:lumMod val="75000"/>
                  </a:schemeClr>
                </a:solidFill>
                <a:latin typeface="Comic Sans MS" panose="030F0702030302020204" pitchFamily="66" charset="0"/>
              </a:rPr>
              <a:t>hypertext</a:t>
            </a:r>
            <a:r>
              <a:rPr lang="fr-FR" b="1" dirty="0">
                <a:solidFill>
                  <a:schemeClr val="accent2">
                    <a:lumMod val="75000"/>
                  </a:schemeClr>
                </a:solidFill>
                <a:latin typeface="Comic Sans MS" panose="030F0702030302020204" pitchFamily="66" charset="0"/>
              </a:rPr>
              <a:t> </a:t>
            </a:r>
            <a:r>
              <a:rPr lang="fr-FR" b="1" dirty="0" err="1">
                <a:solidFill>
                  <a:schemeClr val="accent2">
                    <a:lumMod val="75000"/>
                  </a:schemeClr>
                </a:solidFill>
                <a:latin typeface="Comic Sans MS" panose="030F0702030302020204" pitchFamily="66" charset="0"/>
              </a:rPr>
              <a:t>preprocessor</a:t>
            </a:r>
            <a:r>
              <a:rPr lang="fr-FR" dirty="0">
                <a:latin typeface="Comic Sans MS" panose="030F0702030302020204" pitchFamily="66" charset="0"/>
              </a:rPr>
              <a:t>) est un langage de programmation qui permet de générer des pages web dynamiques par un serveur web. </a:t>
            </a:r>
          </a:p>
          <a:p>
            <a:pPr marL="0" indent="0" algn="just">
              <a:buNone/>
            </a:pPr>
            <a:endParaRPr lang="fr-FR" sz="2800" b="1" dirty="0" smtClean="0">
              <a:solidFill>
                <a:schemeClr val="accent2">
                  <a:lumMod val="75000"/>
                </a:schemeClr>
              </a:solidFill>
              <a:latin typeface="Comic Sans MS" panose="030F0702030302020204" pitchFamily="66" charset="0"/>
            </a:endParaRPr>
          </a:p>
          <a:p>
            <a:pPr marL="0" indent="0" algn="just">
              <a:buNone/>
            </a:pPr>
            <a:r>
              <a:rPr lang="fr-FR" sz="2800" b="1" dirty="0" smtClean="0">
                <a:solidFill>
                  <a:schemeClr val="tx1">
                    <a:lumMod val="75000"/>
                    <a:lumOff val="25000"/>
                  </a:schemeClr>
                </a:solidFill>
                <a:latin typeface="Comic Sans MS" panose="030F0702030302020204" pitchFamily="66" charset="0"/>
              </a:rPr>
              <a:t>A </a:t>
            </a:r>
            <a:r>
              <a:rPr lang="fr-FR" sz="2800" b="1" dirty="0">
                <a:solidFill>
                  <a:schemeClr val="tx1">
                    <a:lumMod val="75000"/>
                    <a:lumOff val="25000"/>
                  </a:schemeClr>
                </a:solidFill>
                <a:latin typeface="Comic Sans MS" panose="030F0702030302020204" pitchFamily="66" charset="0"/>
              </a:rPr>
              <a:t>quoi sert le PHP ?</a:t>
            </a:r>
          </a:p>
          <a:p>
            <a:pPr marL="0" indent="0" algn="just">
              <a:buNone/>
            </a:pPr>
            <a:r>
              <a:rPr lang="fr-FR" dirty="0">
                <a:latin typeface="Comic Sans MS" panose="030F0702030302020204" pitchFamily="66" charset="0"/>
              </a:rPr>
              <a:t>PHP est un langage de programmation </a:t>
            </a:r>
            <a:r>
              <a:rPr lang="fr-FR" b="1" dirty="0">
                <a:solidFill>
                  <a:schemeClr val="accent2">
                    <a:lumMod val="75000"/>
                  </a:schemeClr>
                </a:solidFill>
                <a:latin typeface="Comic Sans MS" panose="030F0702030302020204" pitchFamily="66" charset="0"/>
              </a:rPr>
              <a:t>côté serveur</a:t>
            </a:r>
            <a:r>
              <a:rPr lang="fr-FR" b="1" dirty="0">
                <a:latin typeface="Comic Sans MS" panose="030F0702030302020204" pitchFamily="66" charset="0"/>
              </a:rPr>
              <a:t> </a:t>
            </a:r>
            <a:r>
              <a:rPr lang="fr-FR" dirty="0">
                <a:latin typeface="Comic Sans MS" panose="030F0702030302020204" pitchFamily="66" charset="0"/>
              </a:rPr>
              <a:t>qui permet de créer des pages web dynamiques. Le code PHP est compilé sur le serveur et le résultat d’exécution est renvoyé au client sous format HTML. Contrairement au JavaScript qui s’exécute sur le client (navigateur). </a:t>
            </a:r>
          </a:p>
          <a:p>
            <a:pPr marL="0" indent="0" algn="just">
              <a:buNone/>
            </a:pPr>
            <a:endParaRPr lang="fr-FR" b="1" dirty="0"/>
          </a:p>
        </p:txBody>
      </p:sp>
    </p:spTree>
    <p:extLst>
      <p:ext uri="{BB962C8B-B14F-4D97-AF65-F5344CB8AC3E}">
        <p14:creationId xmlns:p14="http://schemas.microsoft.com/office/powerpoint/2010/main" val="76084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lgn="just">
              <a:buFont typeface="+mj-lt"/>
              <a:buAutoNum type="romanUcPeriod"/>
            </a:pPr>
            <a:r>
              <a:rPr lang="fr-FR" b="1" dirty="0">
                <a:solidFill>
                  <a:srgbClr val="C00000"/>
                </a:solidFill>
              </a:rPr>
              <a:t>Présentation de PHP</a:t>
            </a:r>
            <a:endParaRPr lang="fr-FR" dirty="0">
              <a:solidFill>
                <a:srgbClr val="C00000"/>
              </a:solidFill>
            </a:endParaRPr>
          </a:p>
        </p:txBody>
      </p:sp>
      <p:sp>
        <p:nvSpPr>
          <p:cNvPr id="3" name="Espace réservé du contenu 2"/>
          <p:cNvSpPr>
            <a:spLocks noGrp="1"/>
          </p:cNvSpPr>
          <p:nvPr>
            <p:ph idx="1"/>
          </p:nvPr>
        </p:nvSpPr>
        <p:spPr>
          <a:xfrm>
            <a:off x="1295401" y="2556932"/>
            <a:ext cx="9601196" cy="3512564"/>
          </a:xfrm>
        </p:spPr>
        <p:txBody>
          <a:bodyPr>
            <a:normAutofit lnSpcReduction="10000"/>
          </a:bodyPr>
          <a:lstStyle/>
          <a:p>
            <a:pPr marL="0" indent="0" algn="just">
              <a:buNone/>
            </a:pPr>
            <a:r>
              <a:rPr lang="fr-FR" sz="2800" b="1" dirty="0">
                <a:solidFill>
                  <a:schemeClr val="tx1">
                    <a:lumMod val="75000"/>
                    <a:lumOff val="25000"/>
                  </a:schemeClr>
                </a:solidFill>
                <a:latin typeface="Comic Sans MS" panose="030F0702030302020204" pitchFamily="66" charset="0"/>
              </a:rPr>
              <a:t>PHP permet :</a:t>
            </a:r>
          </a:p>
          <a:p>
            <a:pPr algn="just"/>
            <a:endParaRPr lang="fr-FR" sz="2000" b="1" dirty="0">
              <a:solidFill>
                <a:schemeClr val="accent2">
                  <a:lumMod val="75000"/>
                </a:schemeClr>
              </a:solidFill>
              <a:latin typeface="Comic Sans MS" panose="030F0702030302020204" pitchFamily="66" charset="0"/>
            </a:endParaRPr>
          </a:p>
          <a:p>
            <a:pPr marL="342900" indent="-342900" algn="just">
              <a:buFont typeface="Wingdings" panose="05000000000000000000" pitchFamily="2" charset="2"/>
              <a:buChar char="ü"/>
            </a:pPr>
            <a:r>
              <a:rPr lang="fr-FR" dirty="0">
                <a:latin typeface="Comic Sans MS" panose="030F0702030302020204" pitchFamily="66" charset="0"/>
              </a:rPr>
              <a:t>Le développement des sites et applications web</a:t>
            </a:r>
          </a:p>
          <a:p>
            <a:pPr marL="342900" indent="-342900" algn="just">
              <a:buFont typeface="Wingdings" panose="05000000000000000000" pitchFamily="2" charset="2"/>
              <a:buChar char="ü"/>
            </a:pPr>
            <a:r>
              <a:rPr lang="fr-FR" dirty="0">
                <a:latin typeface="Comic Sans MS" panose="030F0702030302020204" pitchFamily="66" charset="0"/>
              </a:rPr>
              <a:t>La programmation réseau (Sockets, SNMP, …)</a:t>
            </a:r>
          </a:p>
          <a:p>
            <a:pPr marL="342900" indent="-342900" algn="just">
              <a:buFont typeface="Wingdings" panose="05000000000000000000" pitchFamily="2" charset="2"/>
              <a:buChar char="ü"/>
            </a:pPr>
            <a:r>
              <a:rPr lang="fr-FR" dirty="0">
                <a:latin typeface="Comic Sans MS" panose="030F0702030302020204" pitchFamily="66" charset="0"/>
              </a:rPr>
              <a:t>Le traitement d’image</a:t>
            </a:r>
          </a:p>
          <a:p>
            <a:pPr marL="342900" indent="-342900" algn="just">
              <a:buFont typeface="Wingdings" panose="05000000000000000000" pitchFamily="2" charset="2"/>
              <a:buChar char="ü"/>
            </a:pPr>
            <a:r>
              <a:rPr lang="fr-FR" dirty="0">
                <a:latin typeface="Comic Sans MS" panose="030F0702030302020204" pitchFamily="66" charset="0"/>
              </a:rPr>
              <a:t>L’exportation des documents de différent format</a:t>
            </a:r>
          </a:p>
          <a:p>
            <a:pPr marL="342900" indent="-342900" algn="just">
              <a:buFont typeface="Wingdings" panose="05000000000000000000" pitchFamily="2" charset="2"/>
              <a:buChar char="ü"/>
            </a:pPr>
            <a:r>
              <a:rPr lang="fr-FR" dirty="0">
                <a:latin typeface="Comic Sans MS" panose="030F0702030302020204" pitchFamily="66" charset="0"/>
              </a:rPr>
              <a:t>La  Sécurité ...</a:t>
            </a:r>
          </a:p>
        </p:txBody>
      </p:sp>
    </p:spTree>
    <p:extLst>
      <p:ext uri="{BB962C8B-B14F-4D97-AF65-F5344CB8AC3E}">
        <p14:creationId xmlns:p14="http://schemas.microsoft.com/office/powerpoint/2010/main" val="143576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857250" indent="-857250" algn="just">
              <a:buFont typeface="+mj-lt"/>
              <a:buAutoNum type="romanUcPeriod"/>
            </a:pPr>
            <a:r>
              <a:rPr lang="fr-FR" b="1" dirty="0">
                <a:solidFill>
                  <a:srgbClr val="C00000"/>
                </a:solidFill>
              </a:rPr>
              <a:t>Présentation de PHP</a:t>
            </a:r>
            <a:endParaRPr lang="fr-FR" dirty="0">
              <a:solidFill>
                <a:srgbClr val="C00000"/>
              </a:solidFill>
            </a:endParaRPr>
          </a:p>
        </p:txBody>
      </p:sp>
      <p:sp>
        <p:nvSpPr>
          <p:cNvPr id="3" name="Espace réservé du contenu 2"/>
          <p:cNvSpPr>
            <a:spLocks noGrp="1"/>
          </p:cNvSpPr>
          <p:nvPr>
            <p:ph idx="1"/>
          </p:nvPr>
        </p:nvSpPr>
        <p:spPr>
          <a:xfrm>
            <a:off x="1295401" y="2556932"/>
            <a:ext cx="9601196" cy="3512564"/>
          </a:xfrm>
        </p:spPr>
        <p:txBody>
          <a:bodyPr>
            <a:normAutofit lnSpcReduction="10000"/>
          </a:bodyPr>
          <a:lstStyle/>
          <a:p>
            <a:pPr marL="0" indent="0" algn="just">
              <a:buNone/>
            </a:pPr>
            <a:r>
              <a:rPr lang="fr-FR" sz="2800" b="1" dirty="0">
                <a:solidFill>
                  <a:schemeClr val="tx1">
                    <a:lumMod val="75000"/>
                    <a:lumOff val="25000"/>
                  </a:schemeClr>
                </a:solidFill>
                <a:latin typeface="Comic Sans MS" panose="030F0702030302020204" pitchFamily="66" charset="0"/>
              </a:rPr>
              <a:t>PHP permet :</a:t>
            </a:r>
          </a:p>
          <a:p>
            <a:pPr algn="just"/>
            <a:endParaRPr lang="fr-FR" sz="2000" b="1" dirty="0">
              <a:solidFill>
                <a:schemeClr val="accent2">
                  <a:lumMod val="75000"/>
                </a:schemeClr>
              </a:solidFill>
              <a:latin typeface="Comic Sans MS" panose="030F0702030302020204" pitchFamily="66" charset="0"/>
            </a:endParaRPr>
          </a:p>
          <a:p>
            <a:pPr marL="342900" indent="-342900" algn="just">
              <a:buFont typeface="Wingdings" panose="05000000000000000000" pitchFamily="2" charset="2"/>
              <a:buChar char="ü"/>
            </a:pPr>
            <a:r>
              <a:rPr lang="fr-FR" dirty="0">
                <a:latin typeface="Comic Sans MS" panose="030F0702030302020204" pitchFamily="66" charset="0"/>
              </a:rPr>
              <a:t>Le développement des sites et applications web</a:t>
            </a:r>
          </a:p>
          <a:p>
            <a:pPr marL="342900" indent="-342900" algn="just">
              <a:buFont typeface="Wingdings" panose="05000000000000000000" pitchFamily="2" charset="2"/>
              <a:buChar char="ü"/>
            </a:pPr>
            <a:r>
              <a:rPr lang="fr-FR" dirty="0">
                <a:latin typeface="Comic Sans MS" panose="030F0702030302020204" pitchFamily="66" charset="0"/>
              </a:rPr>
              <a:t>La programmation réseau (Sockets, SNMP, …)</a:t>
            </a:r>
          </a:p>
          <a:p>
            <a:pPr marL="342900" indent="-342900" algn="just">
              <a:buFont typeface="Wingdings" panose="05000000000000000000" pitchFamily="2" charset="2"/>
              <a:buChar char="ü"/>
            </a:pPr>
            <a:r>
              <a:rPr lang="fr-FR" dirty="0">
                <a:latin typeface="Comic Sans MS" panose="030F0702030302020204" pitchFamily="66" charset="0"/>
              </a:rPr>
              <a:t>Le traitement d’image</a:t>
            </a:r>
          </a:p>
          <a:p>
            <a:pPr marL="342900" indent="-342900" algn="just">
              <a:buFont typeface="Wingdings" panose="05000000000000000000" pitchFamily="2" charset="2"/>
              <a:buChar char="ü"/>
            </a:pPr>
            <a:r>
              <a:rPr lang="fr-FR" dirty="0">
                <a:latin typeface="Comic Sans MS" panose="030F0702030302020204" pitchFamily="66" charset="0"/>
              </a:rPr>
              <a:t>L’exportation des documents de différent format</a:t>
            </a:r>
          </a:p>
          <a:p>
            <a:pPr marL="342900" indent="-342900" algn="just">
              <a:buFont typeface="Wingdings" panose="05000000000000000000" pitchFamily="2" charset="2"/>
              <a:buChar char="ü"/>
            </a:pPr>
            <a:r>
              <a:rPr lang="fr-FR" dirty="0">
                <a:latin typeface="Comic Sans MS" panose="030F0702030302020204" pitchFamily="66" charset="0"/>
              </a:rPr>
              <a:t>La  Sécurité ...</a:t>
            </a:r>
          </a:p>
        </p:txBody>
      </p:sp>
    </p:spTree>
    <p:extLst>
      <p:ext uri="{BB962C8B-B14F-4D97-AF65-F5344CB8AC3E}">
        <p14:creationId xmlns:p14="http://schemas.microsoft.com/office/powerpoint/2010/main" val="161999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2" y="982133"/>
            <a:ext cx="9601196" cy="1005694"/>
          </a:xfrm>
        </p:spPr>
        <p:txBody>
          <a:bodyPr anchor="t"/>
          <a:lstStyle/>
          <a:p>
            <a:r>
              <a:rPr lang="fr-FR" b="1" dirty="0" smtClean="0">
                <a:solidFill>
                  <a:srgbClr val="C00000"/>
                </a:solidFill>
              </a:rPr>
              <a:t>II. Fonctionnement</a:t>
            </a:r>
            <a:endParaRPr lang="fr-FR" b="1" dirty="0">
              <a:solidFill>
                <a:srgbClr val="C00000"/>
              </a:solidFill>
            </a:endParaRPr>
          </a:p>
        </p:txBody>
      </p:sp>
      <p:sp>
        <p:nvSpPr>
          <p:cNvPr id="3" name="Espace réservé du contenu 2"/>
          <p:cNvSpPr>
            <a:spLocks noGrp="1"/>
          </p:cNvSpPr>
          <p:nvPr>
            <p:ph idx="1"/>
          </p:nvPr>
        </p:nvSpPr>
        <p:spPr>
          <a:xfrm>
            <a:off x="901148" y="2556931"/>
            <a:ext cx="10349948" cy="3618581"/>
          </a:xfrm>
        </p:spPr>
        <p:txBody>
          <a:bodyPr>
            <a:normAutofit fontScale="92500" lnSpcReduction="20000"/>
          </a:bodyPr>
          <a:lstStyle/>
          <a:p>
            <a:pPr marL="0" indent="0" algn="just">
              <a:buNone/>
            </a:pPr>
            <a:r>
              <a:rPr lang="fr-FR" sz="2200" dirty="0" smtClean="0">
                <a:latin typeface="Comic Sans MS" panose="030F0702030302020204" pitchFamily="66" charset="0"/>
              </a:rPr>
              <a:t>PHP </a:t>
            </a:r>
            <a:r>
              <a:rPr lang="fr-FR" sz="2200" dirty="0">
                <a:latin typeface="Comic Sans MS" panose="030F0702030302020204" pitchFamily="66" charset="0"/>
              </a:rPr>
              <a:t>est principalement associé à un serveur Web utilisant le protocole HTTP dans le cadre d’une architecture </a:t>
            </a:r>
            <a:r>
              <a:rPr lang="fr-FR" sz="2200" dirty="0" smtClean="0">
                <a:latin typeface="Comic Sans MS" panose="030F0702030302020204" pitchFamily="66" charset="0"/>
              </a:rPr>
              <a:t>client/serveur. Un </a:t>
            </a:r>
            <a:r>
              <a:rPr lang="fr-FR" sz="2200" dirty="0">
                <a:latin typeface="Comic Sans MS" panose="030F0702030302020204" pitchFamily="66" charset="0"/>
              </a:rPr>
              <a:t>serveur Web en architecture trois tiers est composé d'un système d'exploitation, un serveur HTTP, un langage serveur et enfin un système de gestion de base de données (SGBD), cela constituant une plate-forme</a:t>
            </a:r>
            <a:r>
              <a:rPr lang="fr-FR" sz="2200" dirty="0" smtClean="0">
                <a:latin typeface="Comic Sans MS" panose="030F0702030302020204" pitchFamily="66" charset="0"/>
              </a:rPr>
              <a:t>.</a:t>
            </a:r>
          </a:p>
          <a:p>
            <a:pPr marL="0" indent="0" algn="just">
              <a:buNone/>
            </a:pPr>
            <a:r>
              <a:rPr lang="fr-FR" sz="2000" dirty="0">
                <a:latin typeface="Comic Sans MS" panose="030F0702030302020204" pitchFamily="66" charset="0"/>
              </a:rPr>
              <a:t>Il existe des plateformes de développement qui embarque simultanément le serveur Apache, le moteur PHP et un SGBD (MySQL ou Maria DB). Ce sont : 	</a:t>
            </a:r>
          </a:p>
          <a:p>
            <a:pPr marL="342900" indent="-342900" algn="just">
              <a:buFont typeface="Wingdings" panose="05000000000000000000" pitchFamily="2" charset="2"/>
              <a:buChar char="ü"/>
            </a:pPr>
            <a:r>
              <a:rPr lang="fr-FR" sz="2000" dirty="0">
                <a:latin typeface="Comic Sans MS" panose="030F0702030302020204" pitchFamily="66" charset="0"/>
              </a:rPr>
              <a:t>	WAMP (pour Windows)</a:t>
            </a:r>
          </a:p>
          <a:p>
            <a:pPr marL="342900" indent="-342900" algn="just">
              <a:buFont typeface="Wingdings" panose="05000000000000000000" pitchFamily="2" charset="2"/>
              <a:buChar char="ü"/>
            </a:pPr>
            <a:r>
              <a:rPr lang="fr-FR" sz="2000" dirty="0">
                <a:latin typeface="Comic Sans MS" panose="030F0702030302020204" pitchFamily="66" charset="0"/>
              </a:rPr>
              <a:t>	XAMPP (pour Windows, Linux, MacOs)</a:t>
            </a:r>
          </a:p>
          <a:p>
            <a:pPr marL="342900" indent="-342900" algn="just">
              <a:buFont typeface="Wingdings" panose="05000000000000000000" pitchFamily="2" charset="2"/>
              <a:buChar char="ü"/>
            </a:pPr>
            <a:r>
              <a:rPr lang="fr-FR" sz="2000" dirty="0">
                <a:latin typeface="Comic Sans MS" panose="030F0702030302020204" pitchFamily="66" charset="0"/>
              </a:rPr>
              <a:t>	EasyPHP (pour Windows)</a:t>
            </a:r>
          </a:p>
          <a:p>
            <a:pPr marL="342900" indent="-342900" algn="just">
              <a:buFont typeface="Wingdings" panose="05000000000000000000" pitchFamily="2" charset="2"/>
              <a:buChar char="ü"/>
            </a:pPr>
            <a:r>
              <a:rPr lang="fr-FR" sz="2000" dirty="0">
                <a:latin typeface="Comic Sans MS" panose="030F0702030302020204" pitchFamily="66" charset="0"/>
              </a:rPr>
              <a:t>	MAMP (pour MacOs)</a:t>
            </a:r>
          </a:p>
          <a:p>
            <a:pPr marL="0" indent="0" algn="just">
              <a:buNone/>
            </a:pPr>
            <a:endParaRPr lang="fr-FR" sz="2000" dirty="0"/>
          </a:p>
        </p:txBody>
      </p:sp>
    </p:spTree>
    <p:extLst>
      <p:ext uri="{BB962C8B-B14F-4D97-AF65-F5344CB8AC3E}">
        <p14:creationId xmlns:p14="http://schemas.microsoft.com/office/powerpoint/2010/main" val="336026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5088833" y="675861"/>
            <a:ext cx="6506819" cy="3869634"/>
          </a:xfrm>
          <a:prstGeom prst="rect">
            <a:avLst/>
          </a:prstGeom>
        </p:spPr>
      </p:pic>
      <p:sp>
        <p:nvSpPr>
          <p:cNvPr id="3" name="Rectangle 2"/>
          <p:cNvSpPr/>
          <p:nvPr/>
        </p:nvSpPr>
        <p:spPr>
          <a:xfrm>
            <a:off x="768626" y="675861"/>
            <a:ext cx="4214191" cy="36841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4" name="Rectangle 3"/>
          <p:cNvSpPr/>
          <p:nvPr/>
        </p:nvSpPr>
        <p:spPr>
          <a:xfrm>
            <a:off x="768626" y="4545496"/>
            <a:ext cx="10721009" cy="164326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5" name="Rectangle 4"/>
          <p:cNvSpPr/>
          <p:nvPr/>
        </p:nvSpPr>
        <p:spPr>
          <a:xfrm>
            <a:off x="874643" y="799168"/>
            <a:ext cx="4108173" cy="3693319"/>
          </a:xfrm>
          <a:prstGeom prst="rect">
            <a:avLst/>
          </a:prstGeom>
        </p:spPr>
        <p:txBody>
          <a:bodyPr wrap="square">
            <a:spAutoFit/>
          </a:bodyPr>
          <a:lstStyle/>
          <a:p>
            <a:pPr algn="just" fontAlgn="t">
              <a:buFont typeface="+mj-lt"/>
              <a:buAutoNum type="arabicPeriod"/>
            </a:pPr>
            <a:r>
              <a:rPr lang="fr-FR" dirty="0" smtClean="0">
                <a:solidFill>
                  <a:schemeClr val="tx1">
                    <a:lumMod val="85000"/>
                    <a:lumOff val="15000"/>
                  </a:schemeClr>
                </a:solidFill>
                <a:latin typeface="Comic Sans MS" panose="030F0702030302020204" pitchFamily="66" charset="0"/>
              </a:rPr>
              <a:t>  Le </a:t>
            </a:r>
            <a:r>
              <a:rPr lang="fr-FR" dirty="0">
                <a:solidFill>
                  <a:schemeClr val="tx1">
                    <a:lumMod val="85000"/>
                    <a:lumOff val="15000"/>
                  </a:schemeClr>
                </a:solidFill>
                <a:latin typeface="Comic Sans MS" panose="030F0702030302020204" pitchFamily="66" charset="0"/>
              </a:rPr>
              <a:t>client, le plus souvent un navigateur web, envoie une requête HTTP au travers d'une URL vers un serveur.</a:t>
            </a:r>
          </a:p>
          <a:p>
            <a:pPr algn="just" fontAlgn="t">
              <a:buFont typeface="+mj-lt"/>
              <a:buAutoNum type="arabicPeriod"/>
            </a:pPr>
            <a:r>
              <a:rPr lang="fr-FR" dirty="0" smtClean="0">
                <a:solidFill>
                  <a:schemeClr val="tx1">
                    <a:lumMod val="85000"/>
                    <a:lumOff val="15000"/>
                  </a:schemeClr>
                </a:solidFill>
                <a:latin typeface="Comic Sans MS" panose="030F0702030302020204" pitchFamily="66" charset="0"/>
              </a:rPr>
              <a:t>  Le </a:t>
            </a:r>
            <a:r>
              <a:rPr lang="fr-FR" dirty="0">
                <a:solidFill>
                  <a:schemeClr val="tx1">
                    <a:lumMod val="85000"/>
                    <a:lumOff val="15000"/>
                  </a:schemeClr>
                </a:solidFill>
                <a:latin typeface="Comic Sans MS" panose="030F0702030302020204" pitchFamily="66" charset="0"/>
              </a:rPr>
              <a:t>serveur identifie la page à </a:t>
            </a:r>
            <a:r>
              <a:rPr lang="fr-FR" dirty="0" smtClean="0">
                <a:solidFill>
                  <a:schemeClr val="tx1">
                    <a:lumMod val="85000"/>
                    <a:lumOff val="15000"/>
                  </a:schemeClr>
                </a:solidFill>
                <a:latin typeface="Comic Sans MS" panose="030F0702030302020204" pitchFamily="66" charset="0"/>
              </a:rPr>
              <a:t>renvoyer.</a:t>
            </a:r>
          </a:p>
          <a:p>
            <a:pPr algn="just" fontAlgn="t"/>
            <a:r>
              <a:rPr lang="fr-FR" dirty="0">
                <a:solidFill>
                  <a:schemeClr val="tx1">
                    <a:lumMod val="85000"/>
                    <a:lumOff val="15000"/>
                  </a:schemeClr>
                </a:solidFill>
                <a:latin typeface="Comic Sans MS" panose="030F0702030302020204" pitchFamily="66" charset="0"/>
              </a:rPr>
              <a:t>	</a:t>
            </a:r>
            <a:r>
              <a:rPr lang="fr-FR" dirty="0" smtClean="0">
                <a:solidFill>
                  <a:schemeClr val="tx1">
                    <a:lumMod val="85000"/>
                    <a:lumOff val="15000"/>
                  </a:schemeClr>
                </a:solidFill>
                <a:latin typeface="Comic Sans MS" panose="030F0702030302020204" pitchFamily="66" charset="0"/>
              </a:rPr>
              <a:t>S'il </a:t>
            </a:r>
            <a:r>
              <a:rPr lang="fr-FR" dirty="0">
                <a:solidFill>
                  <a:schemeClr val="tx1">
                    <a:lumMod val="85000"/>
                    <a:lumOff val="15000"/>
                  </a:schemeClr>
                </a:solidFill>
                <a:latin typeface="Comic Sans MS" panose="030F0702030302020204" pitchFamily="66" charset="0"/>
              </a:rPr>
              <a:t>s'agit d'un document pouvant être envoyé immédiatement, il l'envoie</a:t>
            </a:r>
          </a:p>
          <a:p>
            <a:pPr lvl="1" algn="just" fontAlgn="t"/>
            <a:r>
              <a:rPr lang="fr-FR" dirty="0">
                <a:solidFill>
                  <a:schemeClr val="tx1">
                    <a:lumMod val="85000"/>
                    <a:lumOff val="15000"/>
                  </a:schemeClr>
                </a:solidFill>
                <a:latin typeface="Comic Sans MS" panose="030F0702030302020204" pitchFamily="66" charset="0"/>
              </a:rPr>
              <a:t>S'il s'agit d'un document nécessitant une interprétation, comme le PHP, il va d'abord le traiter.</a:t>
            </a:r>
            <a:endParaRPr lang="fr-FR" b="0" i="0" dirty="0">
              <a:solidFill>
                <a:schemeClr val="tx1">
                  <a:lumMod val="85000"/>
                  <a:lumOff val="15000"/>
                </a:schemeClr>
              </a:solidFill>
              <a:effectLst/>
              <a:latin typeface="Comic Sans MS" panose="030F0702030302020204" pitchFamily="66" charset="0"/>
            </a:endParaRPr>
          </a:p>
        </p:txBody>
      </p:sp>
      <p:sp>
        <p:nvSpPr>
          <p:cNvPr id="6" name="Rectangle 5"/>
          <p:cNvSpPr/>
          <p:nvPr/>
        </p:nvSpPr>
        <p:spPr>
          <a:xfrm>
            <a:off x="768626" y="4628466"/>
            <a:ext cx="10721008" cy="1477328"/>
          </a:xfrm>
          <a:prstGeom prst="rect">
            <a:avLst/>
          </a:prstGeom>
        </p:spPr>
        <p:txBody>
          <a:bodyPr wrap="square">
            <a:spAutoFit/>
          </a:bodyPr>
          <a:lstStyle/>
          <a:p>
            <a:pPr algn="just" fontAlgn="t"/>
            <a:r>
              <a:rPr lang="fr-FR" dirty="0" smtClean="0">
                <a:solidFill>
                  <a:schemeClr val="tx1">
                    <a:lumMod val="85000"/>
                    <a:lumOff val="15000"/>
                  </a:schemeClr>
                </a:solidFill>
                <a:latin typeface="Comic Sans MS" panose="030F0702030302020204" pitchFamily="66" charset="0"/>
              </a:rPr>
              <a:t>3.  Le </a:t>
            </a:r>
            <a:r>
              <a:rPr lang="fr-FR" dirty="0">
                <a:solidFill>
                  <a:schemeClr val="tx1">
                    <a:lumMod val="85000"/>
                    <a:lumOff val="15000"/>
                  </a:schemeClr>
                </a:solidFill>
                <a:latin typeface="Comic Sans MS" panose="030F0702030302020204" pitchFamily="66" charset="0"/>
              </a:rPr>
              <a:t>document PHP est alors interprété en faisant éventuellement appel à des données externes provenant d'un serveur de bases de données. L’interprétation de la page PHP produit un document, souvent une page HTML, fourni au serveur.</a:t>
            </a:r>
          </a:p>
          <a:p>
            <a:pPr algn="just" fontAlgn="t"/>
            <a:r>
              <a:rPr lang="fr-FR" dirty="0" smtClean="0">
                <a:solidFill>
                  <a:schemeClr val="tx1">
                    <a:lumMod val="85000"/>
                    <a:lumOff val="15000"/>
                  </a:schemeClr>
                </a:solidFill>
                <a:latin typeface="Comic Sans MS" panose="030F0702030302020204" pitchFamily="66" charset="0"/>
              </a:rPr>
              <a:t>4.   L’interprétation </a:t>
            </a:r>
            <a:r>
              <a:rPr lang="fr-FR" dirty="0">
                <a:solidFill>
                  <a:schemeClr val="tx1">
                    <a:lumMod val="85000"/>
                    <a:lumOff val="15000"/>
                  </a:schemeClr>
                </a:solidFill>
                <a:latin typeface="Comic Sans MS" panose="030F0702030302020204" pitchFamily="66" charset="0"/>
              </a:rPr>
              <a:t>de la page PHP produit une page HTML de résultat fournie au serveur.</a:t>
            </a:r>
          </a:p>
          <a:p>
            <a:pPr algn="just" fontAlgn="t"/>
            <a:r>
              <a:rPr lang="fr-FR" dirty="0" smtClean="0">
                <a:solidFill>
                  <a:schemeClr val="tx1">
                    <a:lumMod val="85000"/>
                    <a:lumOff val="15000"/>
                  </a:schemeClr>
                </a:solidFill>
                <a:latin typeface="Comic Sans MS" panose="030F0702030302020204" pitchFamily="66" charset="0"/>
              </a:rPr>
              <a:t>5.   Le </a:t>
            </a:r>
            <a:r>
              <a:rPr lang="fr-FR" dirty="0">
                <a:solidFill>
                  <a:schemeClr val="tx1">
                    <a:lumMod val="85000"/>
                    <a:lumOff val="15000"/>
                  </a:schemeClr>
                </a:solidFill>
                <a:latin typeface="Comic Sans MS" panose="030F0702030302020204" pitchFamily="66" charset="0"/>
              </a:rPr>
              <a:t>serveur Web renvoie ce document, cette page, au client pour affichage.</a:t>
            </a:r>
            <a:endParaRPr lang="fr-FR" b="0" i="0" dirty="0">
              <a:solidFill>
                <a:schemeClr val="tx1">
                  <a:lumMod val="85000"/>
                  <a:lumOff val="15000"/>
                </a:schemeClr>
              </a:solidFill>
              <a:effectLst/>
              <a:latin typeface="Comic Sans MS" panose="030F0702030302020204" pitchFamily="66" charset="0"/>
            </a:endParaRPr>
          </a:p>
        </p:txBody>
      </p:sp>
    </p:spTree>
    <p:extLst>
      <p:ext uri="{BB962C8B-B14F-4D97-AF65-F5344CB8AC3E}">
        <p14:creationId xmlns:p14="http://schemas.microsoft.com/office/powerpoint/2010/main" val="394579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2" y="982133"/>
            <a:ext cx="9601196" cy="992442"/>
          </a:xfrm>
        </p:spPr>
        <p:txBody>
          <a:bodyPr/>
          <a:lstStyle/>
          <a:p>
            <a:r>
              <a:rPr lang="fr-FR" b="1" dirty="0">
                <a:solidFill>
                  <a:srgbClr val="C00000"/>
                </a:solidFill>
              </a:rPr>
              <a:t>II. Fonctionnement</a:t>
            </a:r>
            <a:endParaRPr lang="fr-FR" dirty="0"/>
          </a:p>
        </p:txBody>
      </p:sp>
      <p:sp>
        <p:nvSpPr>
          <p:cNvPr id="3" name="Espace réservé du contenu 2"/>
          <p:cNvSpPr>
            <a:spLocks noGrp="1"/>
          </p:cNvSpPr>
          <p:nvPr>
            <p:ph idx="1"/>
          </p:nvPr>
        </p:nvSpPr>
        <p:spPr>
          <a:xfrm>
            <a:off x="1669773" y="2556931"/>
            <a:ext cx="9090991" cy="3645085"/>
          </a:xfrm>
        </p:spPr>
        <p:txBody>
          <a:bodyPr>
            <a:normAutofit fontScale="47500" lnSpcReduction="20000"/>
          </a:bodyPr>
          <a:lstStyle/>
          <a:p>
            <a:pPr marL="0" indent="0" algn="just">
              <a:buNone/>
            </a:pPr>
            <a:r>
              <a:rPr lang="fr-FR" sz="5100" dirty="0" smtClean="0">
                <a:latin typeface="Comic Sans MS" panose="030F0702030302020204" pitchFamily="66" charset="0"/>
              </a:rPr>
              <a:t>Syntaxe exemple</a:t>
            </a:r>
          </a:p>
          <a:p>
            <a:pPr marL="0" indent="0" algn="just">
              <a:buNone/>
            </a:pPr>
            <a:endParaRPr lang="en-US" dirty="0">
              <a:solidFill>
                <a:srgbClr val="0000CD"/>
              </a:solidFill>
            </a:endParaRPr>
          </a:p>
          <a:p>
            <a:pPr marL="0" indent="0">
              <a:buNone/>
            </a:pPr>
            <a:r>
              <a:rPr lang="en-US" sz="3800" dirty="0" smtClean="0">
                <a:solidFill>
                  <a:srgbClr val="0000CD"/>
                </a:solidFill>
              </a:rPr>
              <a:t>&lt;</a:t>
            </a:r>
            <a:r>
              <a:rPr lang="en-US" sz="3800" dirty="0" smtClean="0">
                <a:solidFill>
                  <a:srgbClr val="A52A2A"/>
                </a:solidFill>
              </a:rPr>
              <a:t>!</a:t>
            </a:r>
            <a:r>
              <a:rPr lang="en-US" sz="3800" dirty="0">
                <a:solidFill>
                  <a:srgbClr val="A52A2A"/>
                </a:solidFill>
              </a:rPr>
              <a:t>DOCTYPE</a:t>
            </a:r>
            <a:r>
              <a:rPr lang="en-US" sz="3800" dirty="0">
                <a:solidFill>
                  <a:srgbClr val="FF0000"/>
                </a:solidFill>
              </a:rPr>
              <a:t> html</a:t>
            </a:r>
            <a:r>
              <a:rPr lang="en-US" sz="3800" dirty="0">
                <a:solidFill>
                  <a:srgbClr val="0000CD"/>
                </a:solidFill>
              </a:rPr>
              <a:t>&gt;</a:t>
            </a:r>
            <a:r>
              <a:rPr lang="en-US" sz="3800" dirty="0"/>
              <a:t/>
            </a:r>
            <a:br>
              <a:rPr lang="en-US" sz="3800" dirty="0"/>
            </a:br>
            <a:r>
              <a:rPr lang="en-US" sz="3800" dirty="0">
                <a:solidFill>
                  <a:srgbClr val="0000CD"/>
                </a:solidFill>
              </a:rPr>
              <a:t>&lt;</a:t>
            </a:r>
            <a:r>
              <a:rPr lang="en-US" sz="3800" dirty="0">
                <a:solidFill>
                  <a:srgbClr val="A52A2A"/>
                </a:solidFill>
              </a:rPr>
              <a:t>html</a:t>
            </a:r>
            <a:r>
              <a:rPr lang="en-US" sz="3800" dirty="0">
                <a:solidFill>
                  <a:srgbClr val="0000CD"/>
                </a:solidFill>
              </a:rPr>
              <a:t>&gt;</a:t>
            </a:r>
            <a:r>
              <a:rPr lang="en-US" sz="3800" dirty="0"/>
              <a:t/>
            </a:r>
            <a:br>
              <a:rPr lang="en-US" sz="3800" dirty="0"/>
            </a:br>
            <a:r>
              <a:rPr lang="en-US" sz="3800" dirty="0">
                <a:solidFill>
                  <a:srgbClr val="0000CD"/>
                </a:solidFill>
              </a:rPr>
              <a:t>&lt;</a:t>
            </a:r>
            <a:r>
              <a:rPr lang="en-US" sz="3800" dirty="0">
                <a:solidFill>
                  <a:srgbClr val="A52A2A"/>
                </a:solidFill>
              </a:rPr>
              <a:t>body</a:t>
            </a:r>
            <a:r>
              <a:rPr lang="en-US" sz="3800" dirty="0">
                <a:solidFill>
                  <a:srgbClr val="0000CD"/>
                </a:solidFill>
              </a:rPr>
              <a:t>&gt;</a:t>
            </a:r>
            <a:r>
              <a:rPr lang="en-US" sz="3800" dirty="0"/>
              <a:t/>
            </a:r>
            <a:br>
              <a:rPr lang="en-US" sz="3800" dirty="0"/>
            </a:br>
            <a:r>
              <a:rPr lang="en-US" sz="3800" dirty="0"/>
              <a:t/>
            </a:r>
            <a:br>
              <a:rPr lang="en-US" sz="3800" dirty="0"/>
            </a:br>
            <a:r>
              <a:rPr lang="en-US" sz="3800" dirty="0">
                <a:solidFill>
                  <a:srgbClr val="0000CD"/>
                </a:solidFill>
              </a:rPr>
              <a:t>&lt;</a:t>
            </a:r>
            <a:r>
              <a:rPr lang="en-US" sz="3800" dirty="0">
                <a:solidFill>
                  <a:srgbClr val="A52A2A"/>
                </a:solidFill>
              </a:rPr>
              <a:t>h1</a:t>
            </a:r>
            <a:r>
              <a:rPr lang="en-US" sz="3800" dirty="0">
                <a:solidFill>
                  <a:srgbClr val="0000CD"/>
                </a:solidFill>
              </a:rPr>
              <a:t>&gt;</a:t>
            </a:r>
            <a:r>
              <a:rPr lang="en-US" sz="3800" dirty="0"/>
              <a:t>My first PHP page</a:t>
            </a:r>
            <a:r>
              <a:rPr lang="en-US" sz="3800" dirty="0">
                <a:solidFill>
                  <a:srgbClr val="0000CD"/>
                </a:solidFill>
              </a:rPr>
              <a:t>&lt;</a:t>
            </a:r>
            <a:r>
              <a:rPr lang="en-US" sz="3800" dirty="0">
                <a:solidFill>
                  <a:srgbClr val="A52A2A"/>
                </a:solidFill>
              </a:rPr>
              <a:t>/h1</a:t>
            </a:r>
            <a:r>
              <a:rPr lang="en-US" sz="3800" dirty="0">
                <a:solidFill>
                  <a:srgbClr val="0000CD"/>
                </a:solidFill>
              </a:rPr>
              <a:t>&gt;</a:t>
            </a:r>
            <a:r>
              <a:rPr lang="en-US" sz="3800" dirty="0"/>
              <a:t/>
            </a:r>
            <a:br>
              <a:rPr lang="en-US" sz="3800" dirty="0"/>
            </a:br>
            <a:r>
              <a:rPr lang="en-US" sz="3800" dirty="0"/>
              <a:t/>
            </a:r>
            <a:br>
              <a:rPr lang="en-US" sz="3800" dirty="0"/>
            </a:br>
            <a:r>
              <a:rPr lang="en-US" sz="3800" dirty="0">
                <a:solidFill>
                  <a:srgbClr val="FF0000"/>
                </a:solidFill>
              </a:rPr>
              <a:t>&lt;?</a:t>
            </a:r>
            <a:r>
              <a:rPr lang="en-US" sz="3800" dirty="0" err="1">
                <a:solidFill>
                  <a:srgbClr val="FF0000"/>
                </a:solidFill>
              </a:rPr>
              <a:t>php</a:t>
            </a:r>
            <a:r>
              <a:rPr lang="en-US" sz="3800" dirty="0">
                <a:solidFill>
                  <a:srgbClr val="000000"/>
                </a:solidFill>
              </a:rPr>
              <a:t/>
            </a:r>
            <a:br>
              <a:rPr lang="en-US" sz="3800" dirty="0">
                <a:solidFill>
                  <a:srgbClr val="000000"/>
                </a:solidFill>
              </a:rPr>
            </a:br>
            <a:r>
              <a:rPr lang="en-US" sz="3800" dirty="0">
                <a:solidFill>
                  <a:srgbClr val="0000CD"/>
                </a:solidFill>
              </a:rPr>
              <a:t>echo</a:t>
            </a:r>
            <a:r>
              <a:rPr lang="en-US" sz="3800" dirty="0">
                <a:solidFill>
                  <a:srgbClr val="000000"/>
                </a:solidFill>
              </a:rPr>
              <a:t> </a:t>
            </a:r>
            <a:r>
              <a:rPr lang="en-US" sz="3800" dirty="0">
                <a:solidFill>
                  <a:srgbClr val="A52A2A"/>
                </a:solidFill>
              </a:rPr>
              <a:t>"Hello World!"</a:t>
            </a:r>
            <a:r>
              <a:rPr lang="en-US" sz="3800" dirty="0">
                <a:solidFill>
                  <a:srgbClr val="000000"/>
                </a:solidFill>
              </a:rPr>
              <a:t>;</a:t>
            </a:r>
            <a:br>
              <a:rPr lang="en-US" sz="3800" dirty="0">
                <a:solidFill>
                  <a:srgbClr val="000000"/>
                </a:solidFill>
              </a:rPr>
            </a:br>
            <a:r>
              <a:rPr lang="en-US" sz="3800" dirty="0">
                <a:solidFill>
                  <a:srgbClr val="FF0000"/>
                </a:solidFill>
              </a:rPr>
              <a:t>?&gt;</a:t>
            </a:r>
            <a:r>
              <a:rPr lang="en-US" sz="3800" dirty="0"/>
              <a:t/>
            </a:r>
            <a:br>
              <a:rPr lang="en-US" sz="3800" dirty="0"/>
            </a:br>
            <a:r>
              <a:rPr lang="en-US" sz="3800" dirty="0"/>
              <a:t/>
            </a:r>
            <a:br>
              <a:rPr lang="en-US" sz="3800" dirty="0"/>
            </a:br>
            <a:r>
              <a:rPr lang="en-US" sz="3800" dirty="0">
                <a:solidFill>
                  <a:srgbClr val="0000CD"/>
                </a:solidFill>
              </a:rPr>
              <a:t>&lt;</a:t>
            </a:r>
            <a:r>
              <a:rPr lang="en-US" sz="3800" dirty="0">
                <a:solidFill>
                  <a:srgbClr val="A52A2A"/>
                </a:solidFill>
              </a:rPr>
              <a:t>/body</a:t>
            </a:r>
            <a:r>
              <a:rPr lang="en-US" sz="3800" dirty="0">
                <a:solidFill>
                  <a:srgbClr val="0000CD"/>
                </a:solidFill>
              </a:rPr>
              <a:t>&gt;</a:t>
            </a:r>
            <a:r>
              <a:rPr lang="en-US" sz="3800" dirty="0"/>
              <a:t/>
            </a:r>
            <a:br>
              <a:rPr lang="en-US" sz="3800" dirty="0"/>
            </a:br>
            <a:r>
              <a:rPr lang="en-US" sz="3800" dirty="0">
                <a:solidFill>
                  <a:srgbClr val="0000CD"/>
                </a:solidFill>
              </a:rPr>
              <a:t>&lt;</a:t>
            </a:r>
            <a:r>
              <a:rPr lang="en-US" sz="3800" dirty="0">
                <a:solidFill>
                  <a:srgbClr val="A52A2A"/>
                </a:solidFill>
              </a:rPr>
              <a:t>/html</a:t>
            </a:r>
            <a:r>
              <a:rPr lang="en-US" sz="3800" dirty="0">
                <a:solidFill>
                  <a:srgbClr val="0000CD"/>
                </a:solidFill>
              </a:rPr>
              <a:t>&gt;</a:t>
            </a:r>
            <a:r>
              <a:rPr lang="en-US" sz="3800" dirty="0"/>
              <a:t> </a:t>
            </a:r>
          </a:p>
          <a:p>
            <a:pPr marL="0" indent="0">
              <a:buNone/>
            </a:pPr>
            <a:endParaRPr lang="fr-FR" dirty="0"/>
          </a:p>
        </p:txBody>
      </p:sp>
    </p:spTree>
    <p:extLst>
      <p:ext uri="{BB962C8B-B14F-4D97-AF65-F5344CB8AC3E}">
        <p14:creationId xmlns:p14="http://schemas.microsoft.com/office/powerpoint/2010/main" val="3228199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312</TotalTime>
  <Words>485</Words>
  <Application>Microsoft Office PowerPoint</Application>
  <PresentationFormat>Grand écran</PresentationFormat>
  <Paragraphs>56</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Comic Sans MS</vt:lpstr>
      <vt:lpstr>Garamond</vt:lpstr>
      <vt:lpstr>Wingdings</vt:lpstr>
      <vt:lpstr>Organique</vt:lpstr>
      <vt:lpstr>LE  LANGAGE  PHP</vt:lpstr>
      <vt:lpstr>PLAN</vt:lpstr>
      <vt:lpstr>INTRODUCTION</vt:lpstr>
      <vt:lpstr>Présentation de PHP</vt:lpstr>
      <vt:lpstr>Présentation de PHP</vt:lpstr>
      <vt:lpstr>Présentation de PHP</vt:lpstr>
      <vt:lpstr>II. Fonctionnement</vt:lpstr>
      <vt:lpstr>Présentation PowerPoint</vt:lpstr>
      <vt:lpstr>II. Fonctionnement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langage PHP</dc:title>
  <dc:creator>HP</dc:creator>
  <cp:lastModifiedBy>HP</cp:lastModifiedBy>
  <cp:revision>20</cp:revision>
  <dcterms:created xsi:type="dcterms:W3CDTF">2022-03-15T09:28:07Z</dcterms:created>
  <dcterms:modified xsi:type="dcterms:W3CDTF">2022-03-15T14:50:24Z</dcterms:modified>
</cp:coreProperties>
</file>