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5" r:id="rId3"/>
    <p:sldId id="267" r:id="rId4"/>
    <p:sldId id="257" r:id="rId5"/>
    <p:sldId id="263" r:id="rId6"/>
    <p:sldId id="269" r:id="rId7"/>
    <p:sldId id="271" r:id="rId8"/>
    <p:sldId id="258" r:id="rId9"/>
    <p:sldId id="274" r:id="rId10"/>
    <p:sldId id="259" r:id="rId11"/>
    <p:sldId id="260" r:id="rId12"/>
    <p:sldId id="272" r:id="rId13"/>
    <p:sldId id="261" r:id="rId14"/>
    <p:sldId id="268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ibre Franklin" pitchFamily="2" charset="77"/>
      <p:regular r:id="rId21"/>
      <p:bold r:id="rId22"/>
      <p:italic r:id="rId23"/>
      <p:boldItalic r:id="rId24"/>
    </p:embeddedFont>
    <p:embeddedFont>
      <p:font typeface="Lucida Sans" panose="020B0602030504020204" pitchFamily="34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 snapToGrid="0" snapToObjects="1">
      <p:cViewPr varScale="1">
        <p:scale>
          <a:sx n="48" d="100"/>
          <a:sy n="48" d="100"/>
        </p:scale>
        <p:origin x="19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wersassociation.org/statistics-and-data/national-beer-stat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ranchiselawsolutions.com/franchising/state-specific-laws/" TargetMode="External"/><Relationship Id="rId5" Type="http://schemas.openxmlformats.org/officeDocument/2006/relationships/hyperlink" Target="https://www.mercatus.org/publications/regulation/bottling-innovation-craft-brewing-review-current-barriers-and-challenges" TargetMode="External"/><Relationship Id="rId4" Type="http://schemas.openxmlformats.org/officeDocument/2006/relationships/hyperlink" Target="https://apps.bea.gov/regional/histdata/releases/0414rpi/index.cf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9e477d8be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89e477d8be_3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1)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Number of Breweries in 2012: </a:t>
            </a:r>
            <a:b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https://www.brewersassociation.org/statistics-and-data/national-beer-stats/</a:t>
            </a: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r>
              <a:rPr lang="en-US" dirty="0"/>
              <a:t>2)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2012 RPI by State: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/>
              </a:rPr>
              <a:t>https://apps.bea.gov/regional/histdata/releases/0414rpi/index.cfm</a:t>
            </a: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r>
              <a:rPr lang="en-US" dirty="0"/>
              <a:t>3) </a:t>
            </a:r>
            <a:b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Craft Brewery Barrier to Entry: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https://www.mercatus.org/publications/regulation/bottling-innovation-craft-brewing-review-current-barriers-and-challenges</a:t>
            </a: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r>
              <a:rPr lang="en-US" dirty="0"/>
              <a:t>4)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Franchise Laws: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/>
              </a:rPr>
              <a:t>https://www.franchiselawsolutions.com/franchising/state-specific-laws/</a:t>
            </a: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81" name="Google Shape;181;g89e477d8be_3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235a4b9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b235a4b9c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8b235a4b9c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235a4b9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8b235a4b9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8b235a4b9c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62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22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e477d8b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89e477d8be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89e477d8be_3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436346" y="1788454"/>
            <a:ext cx="62709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  <a:defRPr sz="60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09930" y="3956280"/>
            <a:ext cx="51237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564644" y="6453386"/>
            <a:ext cx="1206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1938041" y="6453386"/>
            <a:ext cx="5267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37301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564652" y="744457"/>
            <a:ext cx="8005569" cy="5349695"/>
            <a:chOff x="564652" y="744457"/>
            <a:chExt cx="8005569" cy="5349695"/>
          </a:xfrm>
        </p:grpSpPr>
        <p:sp>
          <p:nvSpPr>
            <p:cNvPr id="24" name="Google Shape;24;p2"/>
            <p:cNvSpPr/>
            <p:nvPr/>
          </p:nvSpPr>
          <p:spPr>
            <a:xfrm>
              <a:off x="6113972" y="1685652"/>
              <a:ext cx="2456250" cy="4408500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 rot="10800000">
              <a:off x="564652" y="744457"/>
              <a:ext cx="2456496" cy="4408500"/>
            </a:xfrm>
            <a:custGeom>
              <a:avLst/>
              <a:gdLst/>
              <a:ahLst/>
              <a:cxnLst/>
              <a:rect l="l" t="t" r="r" b="b"/>
              <a:pathLst>
                <a:path w="10001" h="10000" extrusionOk="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 rot="5400000">
            <a:off x="2843250" y="480976"/>
            <a:ext cx="35718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5004697" y="2500206"/>
            <a:ext cx="52431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269375" y="383406"/>
            <a:ext cx="5243100" cy="57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73769" y="1301361"/>
            <a:ext cx="7209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ibre Franklin"/>
              <a:buNone/>
              <a:defRPr sz="60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73769" y="4216328"/>
            <a:ext cx="720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marL="91440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554181" y="6453386"/>
            <a:ext cx="1216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1938234" y="6453386"/>
            <a:ext cx="5267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737301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6113972" y="1685652"/>
            <a:ext cx="2456262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9" name="Google Shape;39;p4" title="Crop Mark"/>
          <p:cNvSpPr/>
          <p:nvPr/>
        </p:nvSpPr>
        <p:spPr>
          <a:xfrm>
            <a:off x="6113972" y="1685652"/>
            <a:ext cx="2456262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33357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894052" y="2286000"/>
            <a:ext cx="33357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28700" y="2340230"/>
            <a:ext cx="3335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028700" y="3305208"/>
            <a:ext cx="33357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4893760" y="2349754"/>
            <a:ext cx="3335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4893760" y="3305208"/>
            <a:ext cx="33357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 title="Background Shape"/>
          <p:cNvSpPr/>
          <p:nvPr/>
        </p:nvSpPr>
        <p:spPr>
          <a:xfrm>
            <a:off x="0" y="376"/>
            <a:ext cx="39777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42925" y="685800"/>
            <a:ext cx="2891700" cy="2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692015" y="685801"/>
            <a:ext cx="3909000" cy="51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marL="914400" lvl="1" indent="-32385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marL="1371600" lvl="2" indent="-31432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 sz="1350"/>
            </a:lvl3pPr>
            <a:lvl4pPr marL="1828800" lvl="3" indent="-31432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 sz="1350"/>
            </a:lvl4pPr>
            <a:lvl5pPr marL="2286000" lvl="4" indent="-3048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marL="2743200" lvl="5" indent="-3048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marL="3200400" lvl="6" indent="-3048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marL="3657600" lvl="7" indent="-3048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marL="4114800" lvl="8" indent="-3048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42925" y="2856344"/>
            <a:ext cx="2891700" cy="3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542925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1654459" y="6453386"/>
            <a:ext cx="1780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7412355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3977640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 title="Divider Bar"/>
          <p:cNvSpPr/>
          <p:nvPr/>
        </p:nvSpPr>
        <p:spPr>
          <a:xfrm>
            <a:off x="3977640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 title="Background Shape"/>
          <p:cNvSpPr/>
          <p:nvPr/>
        </p:nvSpPr>
        <p:spPr>
          <a:xfrm>
            <a:off x="0" y="376"/>
            <a:ext cx="39777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542925" y="685800"/>
            <a:ext cx="2891700" cy="2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4149090" y="1"/>
            <a:ext cx="4995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542925" y="2855968"/>
            <a:ext cx="2891700" cy="30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542925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1654459" y="6453386"/>
            <a:ext cx="1780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412355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3977640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 title="Divider Bar"/>
          <p:cNvSpPr/>
          <p:nvPr/>
        </p:nvSpPr>
        <p:spPr>
          <a:xfrm>
            <a:off x="3977640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58571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 title="Side bar"/>
          <p:cNvSpPr/>
          <p:nvPr/>
        </p:nvSpPr>
        <p:spPr>
          <a:xfrm>
            <a:off x="358571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pos="6912">
          <p15:clr>
            <a:srgbClr val="F26B43"/>
          </p15:clr>
        </p15:guide>
        <p15:guide id="3" pos="936">
          <p15:clr>
            <a:srgbClr val="F26B43"/>
          </p15:clr>
        </p15:guide>
        <p15:guide id="4" pos="864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VP0cFca9j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ethelKumsa/CaseStudy2DD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hrm.org/resourcesandtools/hr-topics/talent-acquisition/pages/workers-are-quitting-jobs-record-numbers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1436346" y="1152378"/>
            <a:ext cx="6270900" cy="261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en-US" sz="5400" dirty="0" err="1"/>
              <a:t>DDSAnalytics</a:t>
            </a:r>
            <a:br>
              <a:rPr lang="en-US" sz="5400" dirty="0"/>
            </a:br>
            <a:r>
              <a:rPr lang="en-US" sz="5400" dirty="0"/>
              <a:t>Modeling Attrition &amp; Monthly Income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237129" y="3925070"/>
            <a:ext cx="6723530" cy="157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dirty="0"/>
              <a:t>Final Project</a:t>
            </a:r>
            <a:br>
              <a:rPr lang="en-US" dirty="0"/>
            </a:br>
            <a:endParaRPr lang="en-US" dirty="0"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dirty="0"/>
              <a:t>Bethel Kumsa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hlinkClick r:id="rId3"/>
              </a:rPr>
              <a:t>Kumsa, Bethel Recorded Presentation on YouTube</a:t>
            </a:r>
            <a:r>
              <a:rPr lang="en-US" sz="1600" dirty="0"/>
              <a:t> | </a:t>
            </a:r>
            <a:r>
              <a:rPr lang="en-US" sz="1600" dirty="0">
                <a:hlinkClick r:id="rId4"/>
              </a:rPr>
              <a:t>GitHub Repo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771525" y="1123296"/>
            <a:ext cx="7826400" cy="54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br>
              <a:rPr lang="en-US" sz="1100" b="1"/>
            </a:br>
            <a:endParaRPr sz="1100"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410BDD-5FF1-B84D-8811-E67AA5BE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273786"/>
            <a:ext cx="7200925" cy="6308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771525" y="1123296"/>
            <a:ext cx="7826375" cy="545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br>
              <a:rPr lang="en-US" sz="1100" b="1"/>
            </a:br>
            <a:endParaRPr sz="1100"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1732499-4289-AB42-8C79-56360E85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46" y="276225"/>
            <a:ext cx="7217708" cy="63227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DD2DD4-DC10-724F-B319-3E4BC89E2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83664"/>
              </p:ext>
            </p:extLst>
          </p:nvPr>
        </p:nvGraphicFramePr>
        <p:xfrm>
          <a:off x="1096027" y="596553"/>
          <a:ext cx="7333990" cy="5664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2014">
                  <a:extLst>
                    <a:ext uri="{9D8B030D-6E8A-4147-A177-3AD203B41FA5}">
                      <a16:colId xmlns:a16="http://schemas.microsoft.com/office/drawing/2014/main" val="2225007344"/>
                    </a:ext>
                  </a:extLst>
                </a:gridCol>
                <a:gridCol w="1565093">
                  <a:extLst>
                    <a:ext uri="{9D8B030D-6E8A-4147-A177-3AD203B41FA5}">
                      <a16:colId xmlns:a16="http://schemas.microsoft.com/office/drawing/2014/main" val="3824300028"/>
                    </a:ext>
                  </a:extLst>
                </a:gridCol>
                <a:gridCol w="2676883">
                  <a:extLst>
                    <a:ext uri="{9D8B030D-6E8A-4147-A177-3AD203B41FA5}">
                      <a16:colId xmlns:a16="http://schemas.microsoft.com/office/drawing/2014/main" val="2825243094"/>
                    </a:ext>
                  </a:extLst>
                </a:gridCol>
              </a:tblGrid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Job Role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Overtime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Percent Attrition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97732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Healthcare Representative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11.11%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840331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Healthcare Representative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9.09%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08827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Human Resources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19.05%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03439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Human Resources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33.33%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506134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Laboratory Technician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42018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Laboratory Technician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45.45%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6182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2.44%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42256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31525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Manufacturing Director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8.70%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53070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Research Director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2.86%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48964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Research Scientist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8.41%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00972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Research Scientist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35.38%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357716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Sales Executive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9.93%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2090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Sales Executive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18881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Sales Representative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28.57%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67276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Sales Representative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77.78%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77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4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82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771525" y="1123296"/>
            <a:ext cx="7826375" cy="545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br>
              <a:rPr lang="en-US" sz="1100" b="1"/>
            </a:br>
            <a:endParaRPr sz="1100"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8B271-0165-894D-8460-58D567763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49" y="81420"/>
            <a:ext cx="7562397" cy="66200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ctrTitle"/>
          </p:nvPr>
        </p:nvSpPr>
        <p:spPr>
          <a:xfrm>
            <a:off x="1436346" y="1788454"/>
            <a:ext cx="62709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en-US"/>
              <a:t>Thank you for your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D4268-08A6-7F4A-93D2-F3AEB931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913" y="5874706"/>
            <a:ext cx="7896878" cy="719203"/>
          </a:xfrm>
        </p:spPr>
        <p:txBody>
          <a:bodyPr/>
          <a:lstStyle/>
          <a:p>
            <a:pPr marL="114300" indent="0">
              <a:buNone/>
            </a:pPr>
            <a:r>
              <a:rPr lang="en-US" sz="1000" dirty="0"/>
              <a:t>Source: Maurer, R. (2019, August 10). Why Are Workers Quitting Their Jobs in Record Numbers? Retrieved August 10, 2020, from </a:t>
            </a:r>
            <a:r>
              <a:rPr lang="en-US" sz="1000" dirty="0">
                <a:hlinkClick r:id="rId2"/>
              </a:rPr>
              <a:t>https://www.shrm.org/resourcesandtools/hr-topics/talent-acquisition/pages/workers-are-quitting-jobs-record-numbers.aspx</a:t>
            </a:r>
            <a:r>
              <a:rPr lang="en-US" sz="1000" dirty="0"/>
              <a:t> </a:t>
            </a:r>
          </a:p>
          <a:p>
            <a:pPr marL="114300" indent="0">
              <a:buNone/>
            </a:pPr>
            <a:endParaRPr 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078081-0259-B849-8A34-FB7610AFC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" y="527138"/>
            <a:ext cx="8147247" cy="458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22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659E2BD-19DC-0A4F-AF11-0324DF7C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41" y="246019"/>
            <a:ext cx="7047753" cy="61738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771525" y="1123296"/>
            <a:ext cx="7826375" cy="545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br>
              <a:rPr lang="en-US" sz="1100" b="1"/>
            </a:br>
            <a:endParaRPr sz="1100"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/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2C656E48-8D83-A94A-9547-1D846069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7" y="338240"/>
            <a:ext cx="6904224" cy="6048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771525" y="1123296"/>
            <a:ext cx="7826400" cy="54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br>
              <a:rPr lang="en-US" sz="1100" b="1"/>
            </a:br>
            <a:endParaRPr sz="1100"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E9099A-6BB3-A04D-92A3-EB3C8982C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8953"/>
              </p:ext>
            </p:extLst>
          </p:nvPr>
        </p:nvGraphicFramePr>
        <p:xfrm>
          <a:off x="914399" y="593558"/>
          <a:ext cx="7826400" cy="58944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8800">
                  <a:extLst>
                    <a:ext uri="{9D8B030D-6E8A-4147-A177-3AD203B41FA5}">
                      <a16:colId xmlns:a16="http://schemas.microsoft.com/office/drawing/2014/main" val="1308254145"/>
                    </a:ext>
                  </a:extLst>
                </a:gridCol>
                <a:gridCol w="2608800">
                  <a:extLst>
                    <a:ext uri="{9D8B030D-6E8A-4147-A177-3AD203B41FA5}">
                      <a16:colId xmlns:a16="http://schemas.microsoft.com/office/drawing/2014/main" val="592171618"/>
                    </a:ext>
                  </a:extLst>
                </a:gridCol>
                <a:gridCol w="2608800">
                  <a:extLst>
                    <a:ext uri="{9D8B030D-6E8A-4147-A177-3AD203B41FA5}">
                      <a16:colId xmlns:a16="http://schemas.microsoft.com/office/drawing/2014/main" val="3224612176"/>
                    </a:ext>
                  </a:extLst>
                </a:gridCol>
              </a:tblGrid>
              <a:tr h="908539">
                <a:tc gridSpan="3">
                  <a:txBody>
                    <a:bodyPr/>
                    <a:lstStyle/>
                    <a:p>
                      <a:r>
                        <a:rPr lang="en-US" sz="2800" dirty="0"/>
                        <a:t>Top 3 Factors Contributing to Attrition</a:t>
                      </a:r>
                      <a:br>
                        <a:rPr lang="en-US" sz="1800" dirty="0"/>
                      </a:br>
                      <a:br>
                        <a:rPr lang="en-US" sz="1600" dirty="0"/>
                      </a:br>
                      <a:r>
                        <a:rPr lang="en-US" sz="1600" dirty="0"/>
                        <a:t>Based On: Logistic Regression, ANOVA, &amp; Deviance Explained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23474"/>
                  </a:ext>
                </a:extLst>
              </a:tr>
              <a:tr h="16591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Most Impactful of All Explanatory Variables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/>
                        <a:t>Most Impactful Explanatory Variables of Those Determined Statistically Significant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/>
                        <a:t>Most Impactful Explanatory Variables of Those Determined to be High Impact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92941"/>
                  </a:ext>
                </a:extLst>
              </a:tr>
              <a:tr h="898427">
                <a:tc>
                  <a:txBody>
                    <a:bodyPr/>
                    <a:lstStyle/>
                    <a:p>
                      <a:r>
                        <a:rPr lang="en-US" sz="1600" dirty="0"/>
                        <a:t>Overtime</a:t>
                      </a:r>
                    </a:p>
                    <a:p>
                      <a:pPr algn="r"/>
                      <a:br>
                        <a:rPr lang="en-US" sz="1600" dirty="0"/>
                      </a:br>
                      <a:r>
                        <a:rPr lang="en-US" sz="1200" dirty="0"/>
                        <a:t>(59 out of 767)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Overtime</a:t>
                      </a:r>
                    </a:p>
                    <a:p>
                      <a:endParaRPr lang="en-US" sz="1600" dirty="0"/>
                    </a:p>
                    <a:p>
                      <a:pPr algn="r"/>
                      <a:r>
                        <a:rPr lang="en-US" sz="1200" dirty="0"/>
                        <a:t>(61 out of 767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Overtime</a:t>
                      </a:r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pPr algn="r"/>
                      <a:r>
                        <a:rPr lang="en-US" sz="1200" b="1" dirty="0"/>
                        <a:t>(58 out of 767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964638"/>
                  </a:ext>
                </a:extLst>
              </a:tr>
              <a:tr h="898427">
                <a:tc>
                  <a:txBody>
                    <a:bodyPr/>
                    <a:lstStyle/>
                    <a:p>
                      <a:r>
                        <a:rPr lang="en-US" sz="1600" dirty="0"/>
                        <a:t>Job Involvement</a:t>
                      </a:r>
                    </a:p>
                    <a:p>
                      <a:pPr algn="r"/>
                      <a:br>
                        <a:rPr lang="en-US" sz="1600" dirty="0"/>
                      </a:br>
                      <a:r>
                        <a:rPr lang="en-US" sz="1200" dirty="0"/>
                        <a:t>(30 out of 767)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Working Years</a:t>
                      </a:r>
                    </a:p>
                    <a:p>
                      <a:endParaRPr lang="en-US" sz="1600" dirty="0"/>
                    </a:p>
                    <a:p>
                      <a:pPr algn="r"/>
                      <a:r>
                        <a:rPr lang="en-US" sz="1200" dirty="0"/>
                        <a:t>(39 out of 767)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Marital Status</a:t>
                      </a:r>
                    </a:p>
                    <a:p>
                      <a:endParaRPr lang="en-US" sz="2000" b="1" dirty="0"/>
                    </a:p>
                    <a:p>
                      <a:pPr algn="r"/>
                      <a:r>
                        <a:rPr lang="en-US" sz="1200" b="1" dirty="0"/>
                        <a:t>(33 out of 767)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49707"/>
                  </a:ext>
                </a:extLst>
              </a:tr>
              <a:tr h="898427">
                <a:tc>
                  <a:txBody>
                    <a:bodyPr/>
                    <a:lstStyle/>
                    <a:p>
                      <a:r>
                        <a:rPr lang="en-US" sz="1600" dirty="0"/>
                        <a:t>Marital Status</a:t>
                      </a:r>
                    </a:p>
                    <a:p>
                      <a:endParaRPr lang="en-US" sz="1600" dirty="0"/>
                    </a:p>
                    <a:p>
                      <a:pPr algn="r"/>
                      <a:r>
                        <a:rPr lang="en-US" sz="1200" dirty="0"/>
                        <a:t>(25 out of 767)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Marital Status</a:t>
                      </a:r>
                    </a:p>
                    <a:p>
                      <a:endParaRPr lang="en-US" sz="1600" dirty="0"/>
                    </a:p>
                    <a:p>
                      <a:pPr algn="r"/>
                      <a:r>
                        <a:rPr lang="en-US" sz="1200" dirty="0"/>
                        <a:t>(31 out of 767)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Job Involvement/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Total Working Years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(Conditional Dominance)</a:t>
                      </a:r>
                    </a:p>
                    <a:p>
                      <a:pPr algn="l"/>
                      <a:endParaRPr lang="en-US" sz="1600" b="1" dirty="0"/>
                    </a:p>
                    <a:p>
                      <a:pPr algn="r"/>
                      <a:r>
                        <a:rPr lang="en-US" sz="1200" b="1" dirty="0"/>
                        <a:t>(28 and 22 out of 767 Respectively)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488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771525" y="1123296"/>
            <a:ext cx="7826400" cy="54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br>
              <a:rPr lang="en-US" sz="1100" b="1"/>
            </a:br>
            <a:endParaRPr sz="1100"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2DE3369-E07A-F746-A0E4-C19E732E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416" y="4123314"/>
            <a:ext cx="2591399" cy="2270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97FA1A97-120D-7944-A0C7-078AB76A1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92217"/>
              </p:ext>
            </p:extLst>
          </p:nvPr>
        </p:nvGraphicFramePr>
        <p:xfrm>
          <a:off x="914400" y="464619"/>
          <a:ext cx="5361141" cy="49194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7047">
                  <a:extLst>
                    <a:ext uri="{9D8B030D-6E8A-4147-A177-3AD203B41FA5}">
                      <a16:colId xmlns:a16="http://schemas.microsoft.com/office/drawing/2014/main" val="1308254145"/>
                    </a:ext>
                  </a:extLst>
                </a:gridCol>
                <a:gridCol w="1787047">
                  <a:extLst>
                    <a:ext uri="{9D8B030D-6E8A-4147-A177-3AD203B41FA5}">
                      <a16:colId xmlns:a16="http://schemas.microsoft.com/office/drawing/2014/main" val="592171618"/>
                    </a:ext>
                  </a:extLst>
                </a:gridCol>
                <a:gridCol w="1787047">
                  <a:extLst>
                    <a:ext uri="{9D8B030D-6E8A-4147-A177-3AD203B41FA5}">
                      <a16:colId xmlns:a16="http://schemas.microsoft.com/office/drawing/2014/main" val="3224612176"/>
                    </a:ext>
                  </a:extLst>
                </a:gridCol>
              </a:tblGrid>
              <a:tr h="1249361">
                <a:tc gridSpan="3">
                  <a:txBody>
                    <a:bodyPr/>
                    <a:lstStyle/>
                    <a:p>
                      <a:r>
                        <a:rPr lang="en-US" sz="2800" dirty="0"/>
                        <a:t>Classifying Attrition</a:t>
                      </a:r>
                      <a:br>
                        <a:rPr lang="en-US" sz="1800" dirty="0"/>
                      </a:br>
                      <a:br>
                        <a:rPr lang="en-US" sz="1600" dirty="0"/>
                      </a:br>
                      <a:r>
                        <a:rPr lang="en-US" sz="1600" dirty="0"/>
                        <a:t>3 Models Compared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23474"/>
                  </a:ext>
                </a:extLst>
              </a:tr>
              <a:tr h="8278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k-NN Model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/>
                        <a:t>Basic Tree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/>
                        <a:t>Logistic Regression Model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92941"/>
                  </a:ext>
                </a:extLst>
              </a:tr>
              <a:tr h="947430"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  <a:p>
                      <a:pPr algn="r"/>
                      <a:br>
                        <a:rPr lang="en-US" sz="1600" dirty="0"/>
                      </a:br>
                      <a:r>
                        <a:rPr lang="en-US" sz="1200" dirty="0"/>
                        <a:t>(~83%)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  <a:p>
                      <a:pPr algn="r"/>
                      <a:br>
                        <a:rPr lang="en-US" sz="1600" dirty="0"/>
                      </a:br>
                      <a:r>
                        <a:rPr lang="en-US" sz="1200" dirty="0"/>
                        <a:t>(~83%)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  <a:p>
                      <a:pPr algn="r"/>
                      <a:br>
                        <a:rPr lang="en-US" sz="1600" dirty="0"/>
                      </a:br>
                      <a:r>
                        <a:rPr lang="en-US" sz="1200" dirty="0"/>
                        <a:t>(~83%)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964638"/>
                  </a:ext>
                </a:extLst>
              </a:tr>
              <a:tr h="947430"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  <a:p>
                      <a:pPr algn="r"/>
                      <a:br>
                        <a:rPr lang="en-US" sz="1600" dirty="0"/>
                      </a:br>
                      <a:r>
                        <a:rPr lang="en-US" sz="1200" dirty="0"/>
                        <a:t>(~95%)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  <a:p>
                      <a:pPr algn="r"/>
                      <a:br>
                        <a:rPr lang="en-US" sz="1600" dirty="0"/>
                      </a:br>
                      <a:r>
                        <a:rPr lang="en-US" sz="1200" dirty="0"/>
                        <a:t>(~85%)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  <a:p>
                      <a:pPr algn="r"/>
                      <a:br>
                        <a:rPr lang="en-US" sz="1600" dirty="0"/>
                      </a:br>
                      <a:r>
                        <a:rPr lang="en-US" sz="1200" dirty="0"/>
                        <a:t>(~85%)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49707"/>
                  </a:ext>
                </a:extLst>
              </a:tr>
              <a:tr h="947430"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  <a:p>
                      <a:endParaRPr lang="en-US" sz="1600" dirty="0"/>
                    </a:p>
                    <a:p>
                      <a:pPr algn="r"/>
                      <a:r>
                        <a:rPr lang="en-US" sz="1200" dirty="0"/>
                        <a:t>(~15%-25%)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  <a:p>
                      <a:endParaRPr lang="en-US" sz="1600" dirty="0"/>
                    </a:p>
                    <a:p>
                      <a:pPr algn="r"/>
                      <a:r>
                        <a:rPr lang="en-US" sz="1200" dirty="0"/>
                        <a:t>(~25%-50%)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  <a:p>
                      <a:endParaRPr lang="en-US" sz="1600" dirty="0"/>
                    </a:p>
                    <a:p>
                      <a:pPr algn="r"/>
                      <a:r>
                        <a:rPr lang="en-US" sz="1200" dirty="0"/>
                        <a:t>(~60%-90%)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4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95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771525" y="1123296"/>
            <a:ext cx="7826400" cy="54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br>
              <a:rPr lang="en-US" sz="1100" b="1"/>
            </a:br>
            <a:endParaRPr sz="1100"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97FA1A97-120D-7944-A0C7-078AB76A1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6469"/>
              </p:ext>
            </p:extLst>
          </p:nvPr>
        </p:nvGraphicFramePr>
        <p:xfrm>
          <a:off x="914399" y="464618"/>
          <a:ext cx="7683526" cy="61264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41763">
                  <a:extLst>
                    <a:ext uri="{9D8B030D-6E8A-4147-A177-3AD203B41FA5}">
                      <a16:colId xmlns:a16="http://schemas.microsoft.com/office/drawing/2014/main" val="1308254145"/>
                    </a:ext>
                  </a:extLst>
                </a:gridCol>
                <a:gridCol w="3841763">
                  <a:extLst>
                    <a:ext uri="{9D8B030D-6E8A-4147-A177-3AD203B41FA5}">
                      <a16:colId xmlns:a16="http://schemas.microsoft.com/office/drawing/2014/main" val="592171618"/>
                    </a:ext>
                  </a:extLst>
                </a:gridCol>
              </a:tblGrid>
              <a:tr h="1318658"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Predicting Monthly Income</a:t>
                      </a:r>
                      <a:br>
                        <a:rPr lang="en-US" sz="1800" dirty="0"/>
                      </a:br>
                      <a:br>
                        <a:rPr lang="en-US" sz="1600" dirty="0"/>
                      </a:br>
                      <a:r>
                        <a:rPr lang="en-US" sz="1600" dirty="0"/>
                        <a:t>Linear Regression on Scaled/Standardized Data to Determine Factors Most Impacting Monthly Income | RMSE ~$1300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23474"/>
                  </a:ext>
                </a:extLst>
              </a:tr>
              <a:tr h="801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Explanatory 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Coefficient 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586842"/>
                  </a:ext>
                </a:extLst>
              </a:tr>
              <a:tr h="801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Job Level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0.8849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692941"/>
                  </a:ext>
                </a:extLst>
              </a:tr>
              <a:tr h="801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Total Working Years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0.1230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3964638"/>
                  </a:ext>
                </a:extLst>
              </a:tr>
              <a:tr h="801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Percent Salary Hike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0.0280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2149707"/>
                  </a:ext>
                </a:extLst>
              </a:tr>
              <a:tr h="801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Job Involvement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0.0156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748834"/>
                  </a:ext>
                </a:extLst>
              </a:tr>
              <a:tr h="801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Hourly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326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92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771525" y="1123296"/>
            <a:ext cx="7826375" cy="545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br>
              <a:rPr lang="en-US" sz="1100" b="1"/>
            </a:br>
            <a:endParaRPr sz="1100"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/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2544264D-42E7-0949-914D-599F8DAAC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7" t="3880"/>
          <a:stretch/>
        </p:blipFill>
        <p:spPr>
          <a:xfrm>
            <a:off x="995084" y="172020"/>
            <a:ext cx="7377391" cy="6513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638C-FCA2-8D4B-B6DD-18001E47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72649"/>
            <a:ext cx="7200900" cy="1694145"/>
          </a:xfrm>
        </p:spPr>
        <p:txBody>
          <a:bodyPr/>
          <a:lstStyle/>
          <a:p>
            <a:r>
              <a:rPr lang="en-US" b="1" dirty="0"/>
              <a:t>Data Breakdown </a:t>
            </a:r>
            <a:br>
              <a:rPr lang="en-US" b="1" dirty="0"/>
            </a:br>
            <a:br>
              <a:rPr lang="en-US" b="1" dirty="0"/>
            </a:br>
            <a:r>
              <a:rPr lang="en-US" sz="3200" b="1" dirty="0"/>
              <a:t>Gender &amp; Job Roles</a:t>
            </a:r>
            <a:br>
              <a:rPr lang="en-US" sz="3600" b="1" dirty="0"/>
            </a:br>
            <a:endParaRPr lang="en-US" b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8580311-7570-7147-93E9-80D65D74F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" t="11197" b="12206"/>
          <a:stretch/>
        </p:blipFill>
        <p:spPr>
          <a:xfrm>
            <a:off x="601248" y="2476459"/>
            <a:ext cx="3695179" cy="3770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B154CF8-3A55-9F4C-8543-3AA13A132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" t="18922" r="1" b="20905"/>
          <a:stretch/>
        </p:blipFill>
        <p:spPr>
          <a:xfrm>
            <a:off x="4385970" y="2476459"/>
            <a:ext cx="4695400" cy="37703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14465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512</Words>
  <Application>Microsoft Macintosh PowerPoint</Application>
  <PresentationFormat>On-screen Show (4:3)</PresentationFormat>
  <Paragraphs>153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Libre Franklin</vt:lpstr>
      <vt:lpstr>Calibri</vt:lpstr>
      <vt:lpstr>Lucida Sans</vt:lpstr>
      <vt:lpstr>Arial</vt:lpstr>
      <vt:lpstr>Courier New</vt:lpstr>
      <vt:lpstr>Crop</vt:lpstr>
      <vt:lpstr>DDSAnalytics Modeling Attrition &amp; Monthly Income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Breakdown   Gender &amp; Job Roles </vt:lpstr>
      <vt:lpstr>PowerPoint Presentation</vt:lpstr>
      <vt:lpstr>PowerPoint Presentation</vt:lpstr>
      <vt:lpstr>PowerPoint Presentation</vt:lpstr>
      <vt:lpstr>PowerPoint Presentation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CRAFT BEERS &amp; BREWERIES</dc:title>
  <cp:lastModifiedBy>Microsoft Office User</cp:lastModifiedBy>
  <cp:revision>24</cp:revision>
  <dcterms:modified xsi:type="dcterms:W3CDTF">2020-08-16T06:12:01Z</dcterms:modified>
</cp:coreProperties>
</file>