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9.jpg" ContentType="image/gif"/>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317" r:id="rId3"/>
    <p:sldId id="259" r:id="rId4"/>
    <p:sldId id="263" r:id="rId5"/>
    <p:sldId id="269" r:id="rId6"/>
    <p:sldId id="308" r:id="rId7"/>
    <p:sldId id="297" r:id="rId8"/>
    <p:sldId id="268" r:id="rId9"/>
    <p:sldId id="312" r:id="rId10"/>
    <p:sldId id="270" r:id="rId11"/>
    <p:sldId id="313" r:id="rId12"/>
    <p:sldId id="271" r:id="rId13"/>
    <p:sldId id="296" r:id="rId14"/>
    <p:sldId id="295" r:id="rId15"/>
    <p:sldId id="294" r:id="rId16"/>
    <p:sldId id="272" r:id="rId17"/>
    <p:sldId id="293" r:id="rId18"/>
    <p:sldId id="265" r:id="rId19"/>
    <p:sldId id="273" r:id="rId20"/>
    <p:sldId id="300" r:id="rId21"/>
    <p:sldId id="299" r:id="rId22"/>
    <p:sldId id="315" r:id="rId23"/>
    <p:sldId id="301" r:id="rId24"/>
    <p:sldId id="309" r:id="rId25"/>
    <p:sldId id="310" r:id="rId26"/>
    <p:sldId id="262" r:id="rId27"/>
    <p:sldId id="302" r:id="rId28"/>
    <p:sldId id="292" r:id="rId29"/>
    <p:sldId id="303" r:id="rId30"/>
    <p:sldId id="304" r:id="rId31"/>
    <p:sldId id="305" r:id="rId32"/>
    <p:sldId id="316" r:id="rId33"/>
    <p:sldId id="280" r:id="rId34"/>
    <p:sldId id="306" r:id="rId35"/>
    <p:sldId id="261" r:id="rId3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7">
          <p15:clr>
            <a:srgbClr val="A4A3A4"/>
          </p15:clr>
        </p15:guide>
        <p15:guide id="2" orient="horz" pos="4112">
          <p15:clr>
            <a:srgbClr val="A4A3A4"/>
          </p15:clr>
        </p15:guide>
        <p15:guide id="3" pos="3839">
          <p15:clr>
            <a:srgbClr val="A4A3A4"/>
          </p15:clr>
        </p15:guide>
        <p15:guide id="4" pos="361">
          <p15:clr>
            <a:srgbClr val="A4A3A4"/>
          </p15:clr>
        </p15:guide>
        <p15:guide id="5" pos="74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9895"/>
    <a:srgbClr val="A1D3D0"/>
    <a:srgbClr val="E9E9E9"/>
    <a:srgbClr val="E4E4E4"/>
    <a:srgbClr val="DADADA"/>
    <a:srgbClr val="E7E7E7"/>
    <a:srgbClr val="425B5B"/>
    <a:srgbClr val="00272C"/>
    <a:srgbClr val="BFBFBF"/>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94687" autoAdjust="0"/>
  </p:normalViewPr>
  <p:slideViewPr>
    <p:cSldViewPr snapToGrid="0" snapToObjects="1">
      <p:cViewPr varScale="1">
        <p:scale>
          <a:sx n="89" d="100"/>
          <a:sy n="89" d="100"/>
        </p:scale>
        <p:origin x="221" y="77"/>
      </p:cViewPr>
      <p:guideLst>
        <p:guide orient="horz" pos="2187"/>
        <p:guide orient="horz" pos="4112"/>
        <p:guide pos="3839"/>
        <p:guide pos="361"/>
        <p:guide pos="741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Sheet1!$C$1</c:f>
              <c:strCache>
                <c:ptCount val="1"/>
              </c:strCache>
            </c:strRef>
          </c:tx>
          <c:spPr>
            <a:solidFill>
              <a:schemeClr val="accent2">
                <a:alpha val="85000"/>
              </a:schemeClr>
            </a:solidFill>
            <a:ln w="9525" cap="flat" cmpd="sng" algn="ctr">
              <a:solidFill>
                <a:schemeClr val="lt1">
                  <a:alpha val="50000"/>
                </a:schemeClr>
              </a:solidFill>
              <a:round/>
            </a:ln>
            <a:effectLst/>
          </c:spPr>
          <c:invertIfNegative val="0"/>
          <c:dPt>
            <c:idx val="0"/>
            <c:invertIfNegative val="0"/>
            <c:bubble3D val="0"/>
            <c:spPr>
              <a:solidFill>
                <a:srgbClr val="1A9895">
                  <a:alpha val="85000"/>
                </a:srgbClr>
              </a:solidFill>
              <a:ln w="9525" cap="flat" cmpd="sng" algn="ctr">
                <a:solidFill>
                  <a:schemeClr val="lt1">
                    <a:alpha val="50000"/>
                  </a:schemeClr>
                </a:solidFill>
                <a:round/>
              </a:ln>
              <a:effectLst/>
            </c:spPr>
          </c:dPt>
          <c:dPt>
            <c:idx val="1"/>
            <c:invertIfNegative val="0"/>
            <c:bubble3D val="0"/>
            <c:spPr>
              <a:solidFill>
                <a:srgbClr val="1A9895">
                  <a:alpha val="85000"/>
                </a:srgbClr>
              </a:solidFill>
              <a:ln w="9525" cap="flat" cmpd="sng" algn="ctr">
                <a:solidFill>
                  <a:schemeClr val="lt1">
                    <a:alpha val="50000"/>
                  </a:schemeClr>
                </a:solidFill>
                <a:round/>
              </a:ln>
              <a:effectLst/>
            </c:spPr>
          </c:dPt>
          <c:dPt>
            <c:idx val="2"/>
            <c:invertIfNegative val="0"/>
            <c:bubble3D val="0"/>
            <c:spPr>
              <a:solidFill>
                <a:srgbClr val="1A9895">
                  <a:alpha val="85000"/>
                </a:srgbClr>
              </a:solidFill>
              <a:ln w="9525" cap="flat" cmpd="sng" algn="ctr">
                <a:solidFill>
                  <a:schemeClr val="lt1">
                    <a:alpha val="50000"/>
                  </a:schemeClr>
                </a:solidFill>
                <a:round/>
              </a:ln>
              <a:effectLst/>
            </c:spPr>
          </c:dPt>
          <c:dPt>
            <c:idx val="3"/>
            <c:invertIfNegative val="0"/>
            <c:bubble3D val="0"/>
            <c:spPr>
              <a:solidFill>
                <a:srgbClr val="1A9895">
                  <a:alpha val="85000"/>
                </a:srgbClr>
              </a:solidFill>
              <a:ln w="9525" cap="flat" cmpd="sng" algn="ctr">
                <a:solidFill>
                  <a:schemeClr val="lt1">
                    <a:alpha val="50000"/>
                  </a:schemeClr>
                </a:solidFill>
                <a:round/>
              </a:ln>
              <a:effectLst/>
            </c:spPr>
          </c:dPt>
          <c:dLbls>
            <c:dLbl>
              <c:idx val="1"/>
              <c:layout/>
              <c:tx>
                <c:rich>
                  <a:bodyPr/>
                  <a:lstStyle/>
                  <a:p>
                    <a:r>
                      <a:rPr lang="en-US" altLang="zh-CN"/>
                      <a:t>3.4</a:t>
                    </a:r>
                  </a:p>
                </c:rich>
              </c:tx>
              <c:dLblPos val="in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ltLang="zh-CN"/>
                      <a:t>3.13</a:t>
                    </a:r>
                  </a:p>
                </c:rich>
              </c:tx>
              <c:dLblPos val="in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ltLang="zh-CN"/>
                      <a:t>2.97</a:t>
                    </a:r>
                  </a:p>
                </c:rich>
              </c:tx>
              <c:dLblPos val="in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3.61</c:v>
                </c:pt>
                <c:pt idx="1">
                  <c:v>3.4</c:v>
                </c:pt>
                <c:pt idx="2">
                  <c:v>3.13</c:v>
                </c:pt>
                <c:pt idx="3">
                  <c:v>2.97</c:v>
                </c:pt>
              </c:numCache>
            </c:numRef>
          </c:val>
        </c:ser>
        <c:dLbls>
          <c:showLegendKey val="0"/>
          <c:showVal val="1"/>
          <c:showCatName val="0"/>
          <c:showSerName val="0"/>
          <c:showPercent val="0"/>
          <c:showBubbleSize val="0"/>
        </c:dLbls>
        <c:gapWidth val="65"/>
        <c:axId val="1889689200"/>
        <c:axId val="1889681584"/>
      </c:barChart>
      <c:catAx>
        <c:axId val="188968920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1800000" scaled="0"/>
              </a:gradFill>
              <a:round/>
            </a:ln>
            <a:effectLst/>
          </c:spPr>
        </c:majorGridlines>
        <c:numFmt formatCode="General" sourceLinked="1"/>
        <c:majorTickMark val="none"/>
        <c:minorTickMark val="none"/>
        <c:tickLblPos val="none"/>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zh-CN" sz="900" b="0" i="0" u="none" strike="noStrike" kern="1200" cap="all" baseline="0">
                <a:solidFill>
                  <a:schemeClr val="dk1">
                    <a:lumMod val="75000"/>
                    <a:lumOff val="25000"/>
                  </a:schemeClr>
                </a:solidFill>
                <a:latin typeface="+mn-lt"/>
                <a:ea typeface="+mn-ea"/>
                <a:cs typeface="+mn-cs"/>
              </a:defRPr>
            </a:pPr>
            <a:endParaRPr lang="zh-CN"/>
          </a:p>
        </c:txPr>
        <c:crossAx val="1889681584"/>
        <c:crosses val="autoZero"/>
        <c:auto val="1"/>
        <c:lblAlgn val="ctr"/>
        <c:lblOffset val="100"/>
        <c:noMultiLvlLbl val="0"/>
      </c:catAx>
      <c:valAx>
        <c:axId val="1889681584"/>
        <c:scaling>
          <c:orientation val="minMax"/>
        </c:scaling>
        <c:delete val="0"/>
        <c:axPos val="b"/>
        <c:numFmt formatCode="General" sourceLinked="1"/>
        <c:majorTickMark val="none"/>
        <c:minorTickMark val="none"/>
        <c:tickLblPos val="none"/>
        <c:spPr>
          <a:noFill/>
          <a:ln>
            <a:noFill/>
          </a:ln>
          <a:effectLst/>
        </c:spPr>
        <c:txPr>
          <a:bodyPr rot="-60000000" spcFirstLastPara="0" vertOverflow="ellipsis" vert="horz" wrap="square" anchor="ctr" anchorCtr="1"/>
          <a:lstStyle/>
          <a:p>
            <a:pPr>
              <a:defRPr lang="zh-CN" sz="900" b="0" i="0" u="none" strike="noStrike" kern="1200" baseline="0">
                <a:solidFill>
                  <a:schemeClr val="dk1">
                    <a:lumMod val="75000"/>
                    <a:lumOff val="25000"/>
                  </a:schemeClr>
                </a:solidFill>
                <a:latin typeface="+mn-lt"/>
                <a:ea typeface="+mn-ea"/>
                <a:cs typeface="+mn-cs"/>
              </a:defRPr>
            </a:pPr>
            <a:endParaRPr lang="zh-CN"/>
          </a:p>
        </c:txPr>
        <c:crossAx val="188968920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399C84-72BD-4599-8A0F-CDEF76DC299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EEB5FCEB-08EE-4B0E-85EE-EDC14E5D321C}">
      <dgm:prSet phldrT="[文本]"/>
      <dgm:spPr>
        <a:solidFill>
          <a:schemeClr val="bg2"/>
        </a:solidFill>
      </dgm:spPr>
      <dgm:t>
        <a:bodyPr/>
        <a:lstStyle/>
        <a:p>
          <a:r>
            <a:rPr lang="zh-CN" altLang="en-US" dirty="0" smtClean="0">
              <a:latin typeface="隶书" panose="02010509060101010101" pitchFamily="49" charset="-122"/>
              <a:ea typeface="隶书" panose="02010509060101010101" pitchFamily="49" charset="-122"/>
            </a:rPr>
            <a:t>网站分析</a:t>
          </a:r>
          <a:r>
            <a:rPr lang="en-US" altLang="zh-CN" dirty="0" smtClean="0">
              <a:latin typeface="隶书" panose="02010509060101010101" pitchFamily="49" charset="-122"/>
              <a:ea typeface="隶书" panose="02010509060101010101" pitchFamily="49" charset="-122"/>
            </a:rPr>
            <a:t>:</a:t>
          </a:r>
          <a:r>
            <a:rPr lang="zh-CN" altLang="en-US" dirty="0" smtClean="0">
              <a:latin typeface="隶书" panose="02010509060101010101" pitchFamily="49" charset="-122"/>
              <a:ea typeface="隶书" panose="02010509060101010101" pitchFamily="49" charset="-122"/>
            </a:rPr>
            <a:t>微博移动版分析</a:t>
          </a:r>
          <a:endParaRPr lang="zh-CN" altLang="en-US" dirty="0">
            <a:latin typeface="隶书" panose="02010509060101010101" pitchFamily="49" charset="-122"/>
            <a:ea typeface="隶书" panose="02010509060101010101" pitchFamily="49" charset="-122"/>
          </a:endParaRPr>
        </a:p>
      </dgm:t>
    </dgm:pt>
    <dgm:pt modelId="{6A293686-575D-4CEE-9F29-7301C4D7729E}" type="parTrans" cxnId="{B88142AF-D962-4A6B-BC72-FBC8CFE0E6CD}">
      <dgm:prSet/>
      <dgm:spPr/>
      <dgm:t>
        <a:bodyPr/>
        <a:lstStyle/>
        <a:p>
          <a:endParaRPr lang="zh-CN" altLang="en-US"/>
        </a:p>
      </dgm:t>
    </dgm:pt>
    <dgm:pt modelId="{F9965DB4-3222-4C27-AAE4-00F68099FA43}" type="sibTrans" cxnId="{B88142AF-D962-4A6B-BC72-FBC8CFE0E6CD}">
      <dgm:prSet/>
      <dgm:spPr>
        <a:solidFill>
          <a:srgbClr val="FFFF00">
            <a:alpha val="90000"/>
          </a:srgbClr>
        </a:solidFill>
      </dgm:spPr>
      <dgm:t>
        <a:bodyPr/>
        <a:lstStyle/>
        <a:p>
          <a:endParaRPr lang="zh-CN" altLang="en-US"/>
        </a:p>
      </dgm:t>
    </dgm:pt>
    <dgm:pt modelId="{2B4F28EA-911A-4F15-89D4-D13A0F805170}">
      <dgm:prSet phldrT="[文本]" custT="1"/>
      <dgm:spPr>
        <a:solidFill>
          <a:srgbClr val="A1D3D0"/>
        </a:solidFill>
      </dgm:spPr>
      <dgm:t>
        <a:bodyPr/>
        <a:lstStyle/>
        <a:p>
          <a:r>
            <a:rPr lang="zh-CN" altLang="en-US" sz="3200" dirty="0" smtClean="0">
              <a:latin typeface="隶书" panose="02010509060101010101" pitchFamily="49" charset="-122"/>
              <a:ea typeface="隶书" panose="02010509060101010101" pitchFamily="49" charset="-122"/>
            </a:rPr>
            <a:t>爬虫的伪装</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修改</a:t>
          </a:r>
          <a:r>
            <a:rPr lang="en-US" altLang="zh-CN" sz="3200" dirty="0" smtClean="0">
              <a:latin typeface="隶书" panose="02010509060101010101" pitchFamily="49" charset="-122"/>
              <a:ea typeface="隶书" panose="02010509060101010101" pitchFamily="49" charset="-122"/>
            </a:rPr>
            <a:t>HTTP</a:t>
          </a:r>
          <a:r>
            <a:rPr lang="zh-CN" altLang="en-US" sz="3200" dirty="0" smtClean="0">
              <a:latin typeface="隶书" panose="02010509060101010101" pitchFamily="49" charset="-122"/>
              <a:ea typeface="隶书" panose="02010509060101010101" pitchFamily="49" charset="-122"/>
            </a:rPr>
            <a:t>报文头</a:t>
          </a:r>
          <a:r>
            <a:rPr lang="en-US" altLang="zh-CN" sz="3200" dirty="0" smtClean="0">
              <a:latin typeface="隶书" panose="02010509060101010101" pitchFamily="49" charset="-122"/>
              <a:ea typeface="隶书" panose="02010509060101010101" pitchFamily="49" charset="-122"/>
            </a:rPr>
            <a:t>User-Agent</a:t>
          </a:r>
          <a:endParaRPr lang="zh-CN" altLang="en-US" sz="3200" dirty="0">
            <a:latin typeface="隶书" panose="02010509060101010101" pitchFamily="49" charset="-122"/>
            <a:ea typeface="隶书" panose="02010509060101010101" pitchFamily="49" charset="-122"/>
          </a:endParaRPr>
        </a:p>
      </dgm:t>
    </dgm:pt>
    <dgm:pt modelId="{B79F8AFB-E17B-4F02-958B-CA4D0DDF3D06}" type="parTrans" cxnId="{53D012EB-10F5-4994-BEA3-F109A40FF4D5}">
      <dgm:prSet/>
      <dgm:spPr/>
      <dgm:t>
        <a:bodyPr/>
        <a:lstStyle/>
        <a:p>
          <a:endParaRPr lang="zh-CN" altLang="en-US"/>
        </a:p>
      </dgm:t>
    </dgm:pt>
    <dgm:pt modelId="{C36AF543-EBFD-477F-82A0-E32DED67B075}" type="sibTrans" cxnId="{53D012EB-10F5-4994-BEA3-F109A40FF4D5}">
      <dgm:prSet/>
      <dgm:spPr>
        <a:solidFill>
          <a:srgbClr val="FFFF00">
            <a:alpha val="90000"/>
          </a:srgbClr>
        </a:solidFill>
      </dgm:spPr>
      <dgm:t>
        <a:bodyPr/>
        <a:lstStyle/>
        <a:p>
          <a:endParaRPr lang="zh-CN" altLang="en-US"/>
        </a:p>
      </dgm:t>
    </dgm:pt>
    <dgm:pt modelId="{A958CE8B-CA86-4E33-8EB6-0001E40A9C68}">
      <dgm:prSet phldrT="[文本]" custT="1"/>
      <dgm:spPr>
        <a:solidFill>
          <a:srgbClr val="1A9895"/>
        </a:solidFill>
      </dgm:spPr>
      <dgm:t>
        <a:bodyPr/>
        <a:lstStyle/>
        <a:p>
          <a:r>
            <a:rPr lang="zh-CN" altLang="en-US" sz="3200" dirty="0" smtClean="0">
              <a:latin typeface="隶书" panose="02010509060101010101" pitchFamily="49" charset="-122"/>
              <a:ea typeface="隶书" panose="02010509060101010101" pitchFamily="49" charset="-122"/>
            </a:rPr>
            <a:t>信息过滤规则</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解析页面编写正则表达式</a:t>
          </a:r>
          <a:endParaRPr lang="zh-CN" altLang="en-US" sz="3200" dirty="0">
            <a:latin typeface="隶书" panose="02010509060101010101" pitchFamily="49" charset="-122"/>
            <a:ea typeface="隶书" panose="02010509060101010101" pitchFamily="49" charset="-122"/>
          </a:endParaRPr>
        </a:p>
      </dgm:t>
    </dgm:pt>
    <dgm:pt modelId="{F14D4E37-6D71-40D1-A7AE-50080596655A}" type="parTrans" cxnId="{33A5DF79-5C70-47C1-AA73-A70353A683BA}">
      <dgm:prSet/>
      <dgm:spPr/>
      <dgm:t>
        <a:bodyPr/>
        <a:lstStyle/>
        <a:p>
          <a:endParaRPr lang="zh-CN" altLang="en-US"/>
        </a:p>
      </dgm:t>
    </dgm:pt>
    <dgm:pt modelId="{CE48D493-75B7-42BC-97BC-4012E20D7DA7}" type="sibTrans" cxnId="{33A5DF79-5C70-47C1-AA73-A70353A683BA}">
      <dgm:prSet/>
      <dgm:spPr/>
      <dgm:t>
        <a:bodyPr/>
        <a:lstStyle/>
        <a:p>
          <a:endParaRPr lang="zh-CN" altLang="en-US"/>
        </a:p>
      </dgm:t>
    </dgm:pt>
    <dgm:pt modelId="{E0AE86A7-3B81-48AD-B391-47242ACC10D4}" type="pres">
      <dgm:prSet presAssocID="{09399C84-72BD-4599-8A0F-CDEF76DC299A}" presName="outerComposite" presStyleCnt="0">
        <dgm:presLayoutVars>
          <dgm:chMax val="5"/>
          <dgm:dir/>
          <dgm:resizeHandles val="exact"/>
        </dgm:presLayoutVars>
      </dgm:prSet>
      <dgm:spPr/>
      <dgm:t>
        <a:bodyPr/>
        <a:lstStyle/>
        <a:p>
          <a:endParaRPr lang="zh-CN" altLang="en-US"/>
        </a:p>
      </dgm:t>
    </dgm:pt>
    <dgm:pt modelId="{80DB2747-0585-4EAC-A12F-5E819CC3434B}" type="pres">
      <dgm:prSet presAssocID="{09399C84-72BD-4599-8A0F-CDEF76DC299A}" presName="dummyMaxCanvas" presStyleCnt="0">
        <dgm:presLayoutVars/>
      </dgm:prSet>
      <dgm:spPr/>
    </dgm:pt>
    <dgm:pt modelId="{55D49BAC-0385-479A-ACCC-1F8BD4F69881}" type="pres">
      <dgm:prSet presAssocID="{09399C84-72BD-4599-8A0F-CDEF76DC299A}" presName="ThreeNodes_1" presStyleLbl="node1" presStyleIdx="0" presStyleCnt="3">
        <dgm:presLayoutVars>
          <dgm:bulletEnabled val="1"/>
        </dgm:presLayoutVars>
      </dgm:prSet>
      <dgm:spPr/>
      <dgm:t>
        <a:bodyPr/>
        <a:lstStyle/>
        <a:p>
          <a:endParaRPr lang="zh-CN" altLang="en-US"/>
        </a:p>
      </dgm:t>
    </dgm:pt>
    <dgm:pt modelId="{22829BE3-BC48-419B-9120-C3D1ABD11DBB}" type="pres">
      <dgm:prSet presAssocID="{09399C84-72BD-4599-8A0F-CDEF76DC299A}" presName="ThreeNodes_2" presStyleLbl="node1" presStyleIdx="1" presStyleCnt="3">
        <dgm:presLayoutVars>
          <dgm:bulletEnabled val="1"/>
        </dgm:presLayoutVars>
      </dgm:prSet>
      <dgm:spPr/>
      <dgm:t>
        <a:bodyPr/>
        <a:lstStyle/>
        <a:p>
          <a:endParaRPr lang="zh-CN" altLang="en-US"/>
        </a:p>
      </dgm:t>
    </dgm:pt>
    <dgm:pt modelId="{E7C04AF3-A97D-4CEF-A5BC-B132B01A52A7}" type="pres">
      <dgm:prSet presAssocID="{09399C84-72BD-4599-8A0F-CDEF76DC299A}" presName="ThreeNodes_3" presStyleLbl="node1" presStyleIdx="2" presStyleCnt="3">
        <dgm:presLayoutVars>
          <dgm:bulletEnabled val="1"/>
        </dgm:presLayoutVars>
      </dgm:prSet>
      <dgm:spPr/>
      <dgm:t>
        <a:bodyPr/>
        <a:lstStyle/>
        <a:p>
          <a:endParaRPr lang="zh-CN" altLang="en-US"/>
        </a:p>
      </dgm:t>
    </dgm:pt>
    <dgm:pt modelId="{57D57B7B-F314-4524-997F-A63C00C2BB9A}" type="pres">
      <dgm:prSet presAssocID="{09399C84-72BD-4599-8A0F-CDEF76DC299A}" presName="ThreeConn_1-2" presStyleLbl="fgAccFollowNode1" presStyleIdx="0" presStyleCnt="2">
        <dgm:presLayoutVars>
          <dgm:bulletEnabled val="1"/>
        </dgm:presLayoutVars>
      </dgm:prSet>
      <dgm:spPr/>
      <dgm:t>
        <a:bodyPr/>
        <a:lstStyle/>
        <a:p>
          <a:endParaRPr lang="zh-CN" altLang="en-US"/>
        </a:p>
      </dgm:t>
    </dgm:pt>
    <dgm:pt modelId="{C287ADDC-8F3F-4057-8AB5-4545358A835C}" type="pres">
      <dgm:prSet presAssocID="{09399C84-72BD-4599-8A0F-CDEF76DC299A}" presName="ThreeConn_2-3" presStyleLbl="fgAccFollowNode1" presStyleIdx="1" presStyleCnt="2">
        <dgm:presLayoutVars>
          <dgm:bulletEnabled val="1"/>
        </dgm:presLayoutVars>
      </dgm:prSet>
      <dgm:spPr/>
      <dgm:t>
        <a:bodyPr/>
        <a:lstStyle/>
        <a:p>
          <a:endParaRPr lang="zh-CN" altLang="en-US"/>
        </a:p>
      </dgm:t>
    </dgm:pt>
    <dgm:pt modelId="{4714CBE2-3934-434D-97B3-1DF35E702B84}" type="pres">
      <dgm:prSet presAssocID="{09399C84-72BD-4599-8A0F-CDEF76DC299A}" presName="ThreeNodes_1_text" presStyleLbl="node1" presStyleIdx="2" presStyleCnt="3">
        <dgm:presLayoutVars>
          <dgm:bulletEnabled val="1"/>
        </dgm:presLayoutVars>
      </dgm:prSet>
      <dgm:spPr/>
      <dgm:t>
        <a:bodyPr/>
        <a:lstStyle/>
        <a:p>
          <a:endParaRPr lang="zh-CN" altLang="en-US"/>
        </a:p>
      </dgm:t>
    </dgm:pt>
    <dgm:pt modelId="{23484410-533C-49DC-BAEE-9177BC6D462C}" type="pres">
      <dgm:prSet presAssocID="{09399C84-72BD-4599-8A0F-CDEF76DC299A}" presName="ThreeNodes_2_text" presStyleLbl="node1" presStyleIdx="2" presStyleCnt="3">
        <dgm:presLayoutVars>
          <dgm:bulletEnabled val="1"/>
        </dgm:presLayoutVars>
      </dgm:prSet>
      <dgm:spPr/>
      <dgm:t>
        <a:bodyPr/>
        <a:lstStyle/>
        <a:p>
          <a:endParaRPr lang="zh-CN" altLang="en-US"/>
        </a:p>
      </dgm:t>
    </dgm:pt>
    <dgm:pt modelId="{588BB0E3-6C92-46F6-9A9E-C59D20392A50}" type="pres">
      <dgm:prSet presAssocID="{09399C84-72BD-4599-8A0F-CDEF76DC299A}" presName="ThreeNodes_3_text" presStyleLbl="node1" presStyleIdx="2" presStyleCnt="3">
        <dgm:presLayoutVars>
          <dgm:bulletEnabled val="1"/>
        </dgm:presLayoutVars>
      </dgm:prSet>
      <dgm:spPr/>
      <dgm:t>
        <a:bodyPr/>
        <a:lstStyle/>
        <a:p>
          <a:endParaRPr lang="zh-CN" altLang="en-US"/>
        </a:p>
      </dgm:t>
    </dgm:pt>
  </dgm:ptLst>
  <dgm:cxnLst>
    <dgm:cxn modelId="{D043FB94-3656-4C32-B87C-D30A754EF368}" type="presOf" srcId="{EEB5FCEB-08EE-4B0E-85EE-EDC14E5D321C}" destId="{55D49BAC-0385-479A-ACCC-1F8BD4F69881}" srcOrd="0" destOrd="0" presId="urn:microsoft.com/office/officeart/2005/8/layout/vProcess5"/>
    <dgm:cxn modelId="{33A5DF79-5C70-47C1-AA73-A70353A683BA}" srcId="{09399C84-72BD-4599-8A0F-CDEF76DC299A}" destId="{A958CE8B-CA86-4E33-8EB6-0001E40A9C68}" srcOrd="2" destOrd="0" parTransId="{F14D4E37-6D71-40D1-A7AE-50080596655A}" sibTransId="{CE48D493-75B7-42BC-97BC-4012E20D7DA7}"/>
    <dgm:cxn modelId="{B3970377-60E0-4C88-9BEF-BD5A60161502}" type="presOf" srcId="{A958CE8B-CA86-4E33-8EB6-0001E40A9C68}" destId="{E7C04AF3-A97D-4CEF-A5BC-B132B01A52A7}" srcOrd="0" destOrd="0" presId="urn:microsoft.com/office/officeart/2005/8/layout/vProcess5"/>
    <dgm:cxn modelId="{A9B12CDE-B22F-48BA-9203-A5BF5FB0AE81}" type="presOf" srcId="{09399C84-72BD-4599-8A0F-CDEF76DC299A}" destId="{E0AE86A7-3B81-48AD-B391-47242ACC10D4}" srcOrd="0" destOrd="0" presId="urn:microsoft.com/office/officeart/2005/8/layout/vProcess5"/>
    <dgm:cxn modelId="{ADDE60CE-D4D8-4C80-8EB5-3BBDE4756A20}" type="presOf" srcId="{A958CE8B-CA86-4E33-8EB6-0001E40A9C68}" destId="{588BB0E3-6C92-46F6-9A9E-C59D20392A50}" srcOrd="1" destOrd="0" presId="urn:microsoft.com/office/officeart/2005/8/layout/vProcess5"/>
    <dgm:cxn modelId="{53D012EB-10F5-4994-BEA3-F109A40FF4D5}" srcId="{09399C84-72BD-4599-8A0F-CDEF76DC299A}" destId="{2B4F28EA-911A-4F15-89D4-D13A0F805170}" srcOrd="1" destOrd="0" parTransId="{B79F8AFB-E17B-4F02-958B-CA4D0DDF3D06}" sibTransId="{C36AF543-EBFD-477F-82A0-E32DED67B075}"/>
    <dgm:cxn modelId="{351F28D2-DFF5-4847-9F94-9F4DD3038254}" type="presOf" srcId="{EEB5FCEB-08EE-4B0E-85EE-EDC14E5D321C}" destId="{4714CBE2-3934-434D-97B3-1DF35E702B84}" srcOrd="1" destOrd="0" presId="urn:microsoft.com/office/officeart/2005/8/layout/vProcess5"/>
    <dgm:cxn modelId="{51CBB96C-C1D1-4F85-8B56-57BFF8FCEE6D}" type="presOf" srcId="{2B4F28EA-911A-4F15-89D4-D13A0F805170}" destId="{23484410-533C-49DC-BAEE-9177BC6D462C}" srcOrd="1" destOrd="0" presId="urn:microsoft.com/office/officeart/2005/8/layout/vProcess5"/>
    <dgm:cxn modelId="{B6F7E240-87E3-4A50-83D8-7CFFA057069F}" type="presOf" srcId="{F9965DB4-3222-4C27-AAE4-00F68099FA43}" destId="{57D57B7B-F314-4524-997F-A63C00C2BB9A}" srcOrd="0" destOrd="0" presId="urn:microsoft.com/office/officeart/2005/8/layout/vProcess5"/>
    <dgm:cxn modelId="{8991E346-530A-4D78-8955-115DDAFE312B}" type="presOf" srcId="{2B4F28EA-911A-4F15-89D4-D13A0F805170}" destId="{22829BE3-BC48-419B-9120-C3D1ABD11DBB}" srcOrd="0" destOrd="0" presId="urn:microsoft.com/office/officeart/2005/8/layout/vProcess5"/>
    <dgm:cxn modelId="{B88142AF-D962-4A6B-BC72-FBC8CFE0E6CD}" srcId="{09399C84-72BD-4599-8A0F-CDEF76DC299A}" destId="{EEB5FCEB-08EE-4B0E-85EE-EDC14E5D321C}" srcOrd="0" destOrd="0" parTransId="{6A293686-575D-4CEE-9F29-7301C4D7729E}" sibTransId="{F9965DB4-3222-4C27-AAE4-00F68099FA43}"/>
    <dgm:cxn modelId="{978E6822-35F9-45BA-9F32-D59B6C3E968C}" type="presOf" srcId="{C36AF543-EBFD-477F-82A0-E32DED67B075}" destId="{C287ADDC-8F3F-4057-8AB5-4545358A835C}" srcOrd="0" destOrd="0" presId="urn:microsoft.com/office/officeart/2005/8/layout/vProcess5"/>
    <dgm:cxn modelId="{1E3C5097-08C1-4034-BC97-0A5DD0C396AE}" type="presParOf" srcId="{E0AE86A7-3B81-48AD-B391-47242ACC10D4}" destId="{80DB2747-0585-4EAC-A12F-5E819CC3434B}" srcOrd="0" destOrd="0" presId="urn:microsoft.com/office/officeart/2005/8/layout/vProcess5"/>
    <dgm:cxn modelId="{8EFF008D-6DA3-4D15-A95B-B7E866314095}" type="presParOf" srcId="{E0AE86A7-3B81-48AD-B391-47242ACC10D4}" destId="{55D49BAC-0385-479A-ACCC-1F8BD4F69881}" srcOrd="1" destOrd="0" presId="urn:microsoft.com/office/officeart/2005/8/layout/vProcess5"/>
    <dgm:cxn modelId="{8EEFAB94-EF1D-469E-A9D6-2AF045F13D05}" type="presParOf" srcId="{E0AE86A7-3B81-48AD-B391-47242ACC10D4}" destId="{22829BE3-BC48-419B-9120-C3D1ABD11DBB}" srcOrd="2" destOrd="0" presId="urn:microsoft.com/office/officeart/2005/8/layout/vProcess5"/>
    <dgm:cxn modelId="{B1338BAF-A116-4A8D-8A25-3C4CB239EE6D}" type="presParOf" srcId="{E0AE86A7-3B81-48AD-B391-47242ACC10D4}" destId="{E7C04AF3-A97D-4CEF-A5BC-B132B01A52A7}" srcOrd="3" destOrd="0" presId="urn:microsoft.com/office/officeart/2005/8/layout/vProcess5"/>
    <dgm:cxn modelId="{6DC95170-730B-47BB-8AD7-E40A555F244A}" type="presParOf" srcId="{E0AE86A7-3B81-48AD-B391-47242ACC10D4}" destId="{57D57B7B-F314-4524-997F-A63C00C2BB9A}" srcOrd="4" destOrd="0" presId="urn:microsoft.com/office/officeart/2005/8/layout/vProcess5"/>
    <dgm:cxn modelId="{CFDE64F4-3B31-4BDF-88F9-B1010819CA60}" type="presParOf" srcId="{E0AE86A7-3B81-48AD-B391-47242ACC10D4}" destId="{C287ADDC-8F3F-4057-8AB5-4545358A835C}" srcOrd="5" destOrd="0" presId="urn:microsoft.com/office/officeart/2005/8/layout/vProcess5"/>
    <dgm:cxn modelId="{1185D635-5517-4757-960E-26FE2493AA4B}" type="presParOf" srcId="{E0AE86A7-3B81-48AD-B391-47242ACC10D4}" destId="{4714CBE2-3934-434D-97B3-1DF35E702B84}" srcOrd="6" destOrd="0" presId="urn:microsoft.com/office/officeart/2005/8/layout/vProcess5"/>
    <dgm:cxn modelId="{EEC804CD-6628-44A1-8377-78703611A9F2}" type="presParOf" srcId="{E0AE86A7-3B81-48AD-B391-47242ACC10D4}" destId="{23484410-533C-49DC-BAEE-9177BC6D462C}" srcOrd="7" destOrd="0" presId="urn:microsoft.com/office/officeart/2005/8/layout/vProcess5"/>
    <dgm:cxn modelId="{B18BB9DF-CFDA-4BFA-AD01-77F4C2B4689D}" type="presParOf" srcId="{E0AE86A7-3B81-48AD-B391-47242ACC10D4}" destId="{588BB0E3-6C92-46F6-9A9E-C59D20392A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FDB7B-2D37-4BF5-815E-CE3CD0F8527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AEC6451D-41E2-4225-B382-03F2C02A42A7}">
      <dgm:prSet phldrT="[文本]" custT="1"/>
      <dgm:spPr/>
      <dgm:t>
        <a:bodyPr/>
        <a:lstStyle/>
        <a:p>
          <a:r>
            <a:rPr lang="en-US" altLang="zh-CN" sz="1600" dirty="0" smtClean="0">
              <a:latin typeface="楷体" panose="02010609060101010101" pitchFamily="49" charset="-122"/>
              <a:ea typeface="楷体" panose="02010609060101010101" pitchFamily="49" charset="-122"/>
            </a:rPr>
            <a:t>AJAX</a:t>
          </a:r>
          <a:r>
            <a:rPr lang="zh-CN" altLang="en-US" sz="1600" dirty="0" smtClean="0">
              <a:latin typeface="楷体" panose="02010609060101010101" pitchFamily="49" charset="-122"/>
              <a:ea typeface="楷体" panose="02010609060101010101" pitchFamily="49" charset="-122"/>
            </a:rPr>
            <a:t>网站隐藏表单信息</a:t>
          </a:r>
          <a:endParaRPr lang="zh-CN" altLang="en-US" sz="1600" dirty="0">
            <a:latin typeface="楷体" panose="02010609060101010101" pitchFamily="49" charset="-122"/>
            <a:ea typeface="楷体" panose="02010609060101010101" pitchFamily="49" charset="-122"/>
          </a:endParaRPr>
        </a:p>
      </dgm:t>
    </dgm:pt>
    <dgm:pt modelId="{741B2931-A098-4464-A348-3F22E3832552}" type="parTrans" cxnId="{0B099976-16F4-44AF-8128-45DCB6D74CF8}">
      <dgm:prSet/>
      <dgm:spPr/>
      <dgm:t>
        <a:bodyPr/>
        <a:lstStyle/>
        <a:p>
          <a:endParaRPr lang="zh-CN" altLang="en-US"/>
        </a:p>
      </dgm:t>
    </dgm:pt>
    <dgm:pt modelId="{11F8BE23-6291-4D2E-8DBC-F2D861E70E2B}" type="sibTrans" cxnId="{0B099976-16F4-44AF-8128-45DCB6D74CF8}">
      <dgm:prSet/>
      <dgm:spPr/>
      <dgm:t>
        <a:bodyPr/>
        <a:lstStyle/>
        <a:p>
          <a:endParaRPr lang="zh-CN" altLang="en-US"/>
        </a:p>
      </dgm:t>
    </dgm:pt>
    <dgm:pt modelId="{5B823EFF-221D-4264-AC38-9F161EB58BDA}">
      <dgm:prSet phldrT="[文本]" custT="1"/>
      <dgm:spPr/>
      <dgm:t>
        <a:bodyPr/>
        <a:lstStyle/>
        <a:p>
          <a:r>
            <a:rPr lang="en-US" altLang="zh-CN" sz="1600" dirty="0" smtClean="0">
              <a:solidFill>
                <a:srgbClr val="FF0000"/>
              </a:solidFill>
              <a:latin typeface="楷体" panose="02010609060101010101" pitchFamily="49" charset="-122"/>
              <a:ea typeface="楷体" panose="02010609060101010101" pitchFamily="49" charset="-122"/>
            </a:rPr>
            <a:t>Json</a:t>
          </a:r>
          <a:r>
            <a:rPr lang="zh-CN" altLang="en-US" sz="1600" dirty="0" smtClean="0">
              <a:solidFill>
                <a:srgbClr val="FF0000"/>
              </a:solidFill>
              <a:latin typeface="楷体" panose="02010609060101010101" pitchFamily="49" charset="-122"/>
              <a:ea typeface="楷体" panose="02010609060101010101" pitchFamily="49" charset="-122"/>
            </a:rPr>
            <a:t>格式解析获取</a:t>
          </a:r>
          <a:r>
            <a:rPr lang="en-US" altLang="zh-CN" sz="1600" dirty="0" smtClean="0">
              <a:solidFill>
                <a:srgbClr val="FF0000"/>
              </a:solidFill>
              <a:latin typeface="楷体" panose="02010609060101010101" pitchFamily="49" charset="-122"/>
              <a:ea typeface="楷体" panose="02010609060101010101" pitchFamily="49" charset="-122"/>
            </a:rPr>
            <a:t>AJAX</a:t>
          </a:r>
          <a:r>
            <a:rPr lang="zh-CN" altLang="en-US" sz="1600" dirty="0" smtClean="0">
              <a:solidFill>
                <a:srgbClr val="FF0000"/>
              </a:solidFill>
              <a:latin typeface="楷体" panose="02010609060101010101" pitchFamily="49" charset="-122"/>
              <a:ea typeface="楷体" panose="02010609060101010101" pitchFamily="49" charset="-122"/>
            </a:rPr>
            <a:t>表单信息</a:t>
          </a:r>
          <a:endParaRPr lang="zh-CN" altLang="en-US" sz="1600" dirty="0">
            <a:solidFill>
              <a:srgbClr val="FF0000"/>
            </a:solidFill>
            <a:latin typeface="楷体" panose="02010609060101010101" pitchFamily="49" charset="-122"/>
            <a:ea typeface="楷体" panose="02010609060101010101" pitchFamily="49" charset="-122"/>
          </a:endParaRPr>
        </a:p>
      </dgm:t>
    </dgm:pt>
    <dgm:pt modelId="{DAC41620-AC0A-47AA-B2C4-DA0D64485AED}" type="parTrans" cxnId="{B0238415-0217-49AF-B5E9-76FB26E81AE9}">
      <dgm:prSet/>
      <dgm:spPr/>
      <dgm:t>
        <a:bodyPr/>
        <a:lstStyle/>
        <a:p>
          <a:endParaRPr lang="zh-CN" altLang="en-US"/>
        </a:p>
      </dgm:t>
    </dgm:pt>
    <dgm:pt modelId="{3EEA2EE1-686E-4C1B-9B27-A015D5CDB7ED}" type="sibTrans" cxnId="{B0238415-0217-49AF-B5E9-76FB26E81AE9}">
      <dgm:prSet/>
      <dgm:spPr/>
      <dgm:t>
        <a:bodyPr/>
        <a:lstStyle/>
        <a:p>
          <a:endParaRPr lang="zh-CN" altLang="en-US"/>
        </a:p>
      </dgm:t>
    </dgm:pt>
    <dgm:pt modelId="{773951E0-E723-4B08-9709-A6E07C21A0C0}">
      <dgm:prSet phldrT="[文本]" custT="1"/>
      <dgm:spPr/>
      <dgm:t>
        <a:bodyPr/>
        <a:lstStyle/>
        <a:p>
          <a:r>
            <a:rPr lang="zh-CN" altLang="en-US" sz="1600" dirty="0" smtClean="0">
              <a:latin typeface="楷体" panose="02010609060101010101" pitchFamily="49" charset="-122"/>
              <a:ea typeface="楷体" panose="02010609060101010101" pitchFamily="49" charset="-122"/>
            </a:rPr>
            <a:t>获取数据</a:t>
          </a:r>
          <a:endParaRPr lang="zh-CN" altLang="en-US" sz="1600" dirty="0">
            <a:latin typeface="楷体" panose="02010609060101010101" pitchFamily="49" charset="-122"/>
            <a:ea typeface="楷体" panose="02010609060101010101" pitchFamily="49" charset="-122"/>
          </a:endParaRPr>
        </a:p>
      </dgm:t>
    </dgm:pt>
    <dgm:pt modelId="{BE30B1E6-731C-4E7D-B0A7-176F2AC57172}" type="parTrans" cxnId="{52124DDF-7113-4E9B-B8A0-BCAD668142AB}">
      <dgm:prSet/>
      <dgm:spPr/>
      <dgm:t>
        <a:bodyPr/>
        <a:lstStyle/>
        <a:p>
          <a:endParaRPr lang="zh-CN" altLang="en-US"/>
        </a:p>
      </dgm:t>
    </dgm:pt>
    <dgm:pt modelId="{BA6CD464-3DFA-4C87-8C19-D475DBFE10D3}" type="sibTrans" cxnId="{52124DDF-7113-4E9B-B8A0-BCAD668142AB}">
      <dgm:prSet/>
      <dgm:spPr/>
      <dgm:t>
        <a:bodyPr/>
        <a:lstStyle/>
        <a:p>
          <a:endParaRPr lang="zh-CN" altLang="en-US"/>
        </a:p>
      </dgm:t>
    </dgm:pt>
    <dgm:pt modelId="{1287E6C0-9281-4D17-BBC8-C08153FEEA81}">
      <dgm:prSet phldrT="[文本]" custT="1"/>
      <dgm:spPr/>
      <dgm:t>
        <a:bodyPr/>
        <a:lstStyle/>
        <a:p>
          <a:r>
            <a:rPr lang="zh-CN" altLang="en-US" sz="1600" dirty="0" smtClean="0">
              <a:latin typeface="楷体" panose="02010609060101010101" pitchFamily="49" charset="-122"/>
              <a:ea typeface="楷体" panose="02010609060101010101" pitchFamily="49" charset="-122"/>
            </a:rPr>
            <a:t>登入验证码</a:t>
          </a:r>
          <a:endParaRPr lang="zh-CN" altLang="en-US" sz="1600" dirty="0">
            <a:latin typeface="楷体" panose="02010609060101010101" pitchFamily="49" charset="-122"/>
            <a:ea typeface="楷体" panose="02010609060101010101" pitchFamily="49" charset="-122"/>
          </a:endParaRPr>
        </a:p>
      </dgm:t>
    </dgm:pt>
    <dgm:pt modelId="{C93C87F7-5F31-4B3F-BAE4-BBFC9D5527C0}" type="parTrans" cxnId="{95D35B01-5A27-4D90-82BD-C0D9E3CEB255}">
      <dgm:prSet/>
      <dgm:spPr/>
      <dgm:t>
        <a:bodyPr/>
        <a:lstStyle/>
        <a:p>
          <a:endParaRPr lang="zh-CN" altLang="en-US"/>
        </a:p>
      </dgm:t>
    </dgm:pt>
    <dgm:pt modelId="{1DE90557-B3E5-401E-9F99-C80BE4F7030F}" type="sibTrans" cxnId="{95D35B01-5A27-4D90-82BD-C0D9E3CEB255}">
      <dgm:prSet/>
      <dgm:spPr/>
      <dgm:t>
        <a:bodyPr/>
        <a:lstStyle/>
        <a:p>
          <a:endParaRPr lang="zh-CN" altLang="en-US"/>
        </a:p>
      </dgm:t>
    </dgm:pt>
    <dgm:pt modelId="{ADFB7F4E-DB70-4DE4-A552-F0E66C861864}">
      <dgm:prSet phldrT="[文本]" custT="1"/>
      <dgm:spPr/>
      <dgm:t>
        <a:bodyPr/>
        <a:lstStyle/>
        <a:p>
          <a:r>
            <a:rPr lang="en-US" altLang="zh-CN" sz="1600" dirty="0" smtClean="0">
              <a:solidFill>
                <a:srgbClr val="FF0000"/>
              </a:solidFill>
              <a:latin typeface="楷体" panose="02010609060101010101" pitchFamily="49" charset="-122"/>
              <a:ea typeface="楷体" panose="02010609060101010101" pitchFamily="49" charset="-122"/>
            </a:rPr>
            <a:t>Selenium</a:t>
          </a:r>
          <a:r>
            <a:rPr lang="zh-CN" altLang="en-US" sz="1600" dirty="0" smtClean="0">
              <a:solidFill>
                <a:srgbClr val="FF0000"/>
              </a:solidFill>
              <a:latin typeface="楷体" panose="02010609060101010101" pitchFamily="49" charset="-122"/>
              <a:ea typeface="楷体" panose="02010609060101010101" pitchFamily="49" charset="-122"/>
            </a:rPr>
            <a:t>调</a:t>
          </a:r>
          <a:r>
            <a:rPr lang="en-US" altLang="zh-CN" sz="1600" dirty="0" smtClean="0">
              <a:solidFill>
                <a:srgbClr val="FF0000"/>
              </a:solidFill>
              <a:latin typeface="楷体" panose="02010609060101010101" pitchFamily="49" charset="-122"/>
              <a:ea typeface="楷体" panose="02010609060101010101" pitchFamily="49" charset="-122"/>
            </a:rPr>
            <a:t>chromedriver</a:t>
          </a:r>
          <a:r>
            <a:rPr lang="zh-CN" altLang="en-US" sz="1600" dirty="0" smtClean="0">
              <a:solidFill>
                <a:srgbClr val="FF0000"/>
              </a:solidFill>
              <a:latin typeface="楷体" panose="02010609060101010101" pitchFamily="49" charset="-122"/>
              <a:ea typeface="楷体" panose="02010609060101010101" pitchFamily="49" charset="-122"/>
            </a:rPr>
            <a:t>调</a:t>
          </a:r>
          <a:r>
            <a:rPr lang="en-US" altLang="zh-CN" sz="1600" dirty="0" smtClean="0">
              <a:solidFill>
                <a:srgbClr val="FF0000"/>
              </a:solidFill>
              <a:latin typeface="楷体" panose="02010609060101010101" pitchFamily="49" charset="-122"/>
              <a:ea typeface="楷体" panose="02010609060101010101" pitchFamily="49" charset="-122"/>
            </a:rPr>
            <a:t>Chrome,</a:t>
          </a:r>
          <a:r>
            <a:rPr lang="zh-CN" altLang="en-US" sz="1600" dirty="0" smtClean="0">
              <a:solidFill>
                <a:srgbClr val="FF0000"/>
              </a:solidFill>
              <a:latin typeface="楷体" panose="02010609060101010101" pitchFamily="49" charset="-122"/>
              <a:ea typeface="楷体" panose="02010609060101010101" pitchFamily="49" charset="-122"/>
            </a:rPr>
            <a:t>手动打码</a:t>
          </a:r>
          <a:endParaRPr lang="zh-CN" altLang="en-US" sz="1600" dirty="0">
            <a:solidFill>
              <a:srgbClr val="FF0000"/>
            </a:solidFill>
            <a:latin typeface="楷体" panose="02010609060101010101" pitchFamily="49" charset="-122"/>
            <a:ea typeface="楷体" panose="02010609060101010101" pitchFamily="49" charset="-122"/>
          </a:endParaRPr>
        </a:p>
      </dgm:t>
    </dgm:pt>
    <dgm:pt modelId="{CAF72F0E-5C83-41AF-A4DA-D771541BDFF6}" type="parTrans" cxnId="{CFF822DF-3AEB-478C-B59E-068E2ADEF702}">
      <dgm:prSet/>
      <dgm:spPr/>
      <dgm:t>
        <a:bodyPr/>
        <a:lstStyle/>
        <a:p>
          <a:endParaRPr lang="zh-CN" altLang="en-US"/>
        </a:p>
      </dgm:t>
    </dgm:pt>
    <dgm:pt modelId="{D432F5CF-F3C8-4BEF-8FA6-DD17A8627C18}" type="sibTrans" cxnId="{CFF822DF-3AEB-478C-B59E-068E2ADEF702}">
      <dgm:prSet/>
      <dgm:spPr/>
      <dgm:t>
        <a:bodyPr/>
        <a:lstStyle/>
        <a:p>
          <a:endParaRPr lang="zh-CN" altLang="en-US"/>
        </a:p>
      </dgm:t>
    </dgm:pt>
    <dgm:pt modelId="{5E2C0767-ADD2-4A28-91FC-91616F6FDCB5}">
      <dgm:prSet phldrT="[文本]" custT="1"/>
      <dgm:spPr/>
      <dgm:t>
        <a:bodyPr/>
        <a:lstStyle/>
        <a:p>
          <a:r>
            <a:rPr lang="zh-CN" altLang="en-US" sz="1600" dirty="0" smtClean="0">
              <a:latin typeface="楷体" panose="02010609060101010101" pitchFamily="49" charset="-122"/>
              <a:ea typeface="楷体" panose="02010609060101010101" pitchFamily="49" charset="-122"/>
            </a:rPr>
            <a:t>账号登入成功</a:t>
          </a:r>
          <a:endParaRPr lang="zh-CN" altLang="en-US" sz="1600" dirty="0">
            <a:latin typeface="楷体" panose="02010609060101010101" pitchFamily="49" charset="-122"/>
            <a:ea typeface="楷体" panose="02010609060101010101" pitchFamily="49" charset="-122"/>
          </a:endParaRPr>
        </a:p>
      </dgm:t>
    </dgm:pt>
    <dgm:pt modelId="{3D15B7FC-C24B-4C2B-8849-C35E72D63130}" type="parTrans" cxnId="{D839C1F8-E003-40BC-BA7E-20B9884756A7}">
      <dgm:prSet/>
      <dgm:spPr/>
      <dgm:t>
        <a:bodyPr/>
        <a:lstStyle/>
        <a:p>
          <a:endParaRPr lang="zh-CN" altLang="en-US"/>
        </a:p>
      </dgm:t>
    </dgm:pt>
    <dgm:pt modelId="{1AC14DAD-BCFF-439E-85B2-D96BE2B082DE}" type="sibTrans" cxnId="{D839C1F8-E003-40BC-BA7E-20B9884756A7}">
      <dgm:prSet/>
      <dgm:spPr/>
      <dgm:t>
        <a:bodyPr/>
        <a:lstStyle/>
        <a:p>
          <a:endParaRPr lang="zh-CN" altLang="en-US"/>
        </a:p>
      </dgm:t>
    </dgm:pt>
    <dgm:pt modelId="{A6C269E9-89D6-41B7-B703-55845600D65A}">
      <dgm:prSet phldrT="[文本]" custT="1"/>
      <dgm:spPr/>
      <dgm:t>
        <a:bodyPr/>
        <a:lstStyle/>
        <a:p>
          <a:r>
            <a:rPr lang="en-US" altLang="zh-CN" sz="1600" dirty="0" smtClean="0">
              <a:latin typeface="楷体" panose="02010609060101010101" pitchFamily="49" charset="-122"/>
              <a:ea typeface="楷体" panose="02010609060101010101" pitchFamily="49" charset="-122"/>
            </a:rPr>
            <a:t>IP</a:t>
          </a:r>
          <a:r>
            <a:rPr lang="zh-CN" altLang="en-US" sz="1600" dirty="0" smtClean="0">
              <a:latin typeface="楷体" panose="02010609060101010101" pitchFamily="49" charset="-122"/>
              <a:ea typeface="楷体" panose="02010609060101010101" pitchFamily="49" charset="-122"/>
            </a:rPr>
            <a:t>流量监控</a:t>
          </a:r>
          <a:r>
            <a:rPr lang="en-US" altLang="zh-CN" sz="1600" dirty="0" smtClean="0">
              <a:latin typeface="楷体" panose="02010609060101010101" pitchFamily="49" charset="-122"/>
              <a:ea typeface="楷体" panose="02010609060101010101" pitchFamily="49" charset="-122"/>
            </a:rPr>
            <a:t>,</a:t>
          </a:r>
          <a:r>
            <a:rPr lang="zh-CN" altLang="en-US" sz="1600" dirty="0" smtClean="0">
              <a:latin typeface="楷体" panose="02010609060101010101" pitchFamily="49" charset="-122"/>
              <a:ea typeface="楷体" panose="02010609060101010101" pitchFamily="49" charset="-122"/>
            </a:rPr>
            <a:t>封</a:t>
          </a:r>
          <a:r>
            <a:rPr lang="en-US" altLang="zh-CN" sz="1600" dirty="0" smtClean="0">
              <a:latin typeface="楷体" panose="02010609060101010101" pitchFamily="49" charset="-122"/>
              <a:ea typeface="楷体" panose="02010609060101010101" pitchFamily="49" charset="-122"/>
            </a:rPr>
            <a:t>IP</a:t>
          </a:r>
          <a:endParaRPr lang="zh-CN" altLang="en-US" sz="1600" dirty="0">
            <a:latin typeface="楷体" panose="02010609060101010101" pitchFamily="49" charset="-122"/>
            <a:ea typeface="楷体" panose="02010609060101010101" pitchFamily="49" charset="-122"/>
          </a:endParaRPr>
        </a:p>
      </dgm:t>
    </dgm:pt>
    <dgm:pt modelId="{98E0D00E-5816-45FB-9B54-A24AA09E372B}" type="parTrans" cxnId="{C1A6627A-F0C0-4406-BC39-5BAA710387FF}">
      <dgm:prSet/>
      <dgm:spPr/>
      <dgm:t>
        <a:bodyPr/>
        <a:lstStyle/>
        <a:p>
          <a:endParaRPr lang="zh-CN" altLang="en-US"/>
        </a:p>
      </dgm:t>
    </dgm:pt>
    <dgm:pt modelId="{A9FEEBAB-DBC5-4C38-86D5-4D8D8F5DA0A0}" type="sibTrans" cxnId="{C1A6627A-F0C0-4406-BC39-5BAA710387FF}">
      <dgm:prSet/>
      <dgm:spPr/>
      <dgm:t>
        <a:bodyPr/>
        <a:lstStyle/>
        <a:p>
          <a:endParaRPr lang="zh-CN" altLang="en-US"/>
        </a:p>
      </dgm:t>
    </dgm:pt>
    <dgm:pt modelId="{8D0F8978-10DF-4CD4-BECE-8D3FC7888434}">
      <dgm:prSet phldrT="[文本]" custT="1"/>
      <dgm:spPr/>
      <dgm:t>
        <a:bodyPr/>
        <a:lstStyle/>
        <a:p>
          <a:r>
            <a:rPr lang="zh-CN" altLang="en-US" sz="1600" dirty="0" smtClean="0">
              <a:solidFill>
                <a:srgbClr val="FF0000"/>
              </a:solidFill>
              <a:latin typeface="楷体" panose="02010609060101010101" pitchFamily="49" charset="-122"/>
              <a:ea typeface="楷体" panose="02010609060101010101" pitchFamily="49" charset="-122"/>
            </a:rPr>
            <a:t>分布式</a:t>
          </a:r>
          <a:endParaRPr lang="zh-CN" altLang="en-US" sz="1600" dirty="0">
            <a:solidFill>
              <a:srgbClr val="FF0000"/>
            </a:solidFill>
            <a:latin typeface="楷体" panose="02010609060101010101" pitchFamily="49" charset="-122"/>
            <a:ea typeface="楷体" panose="02010609060101010101" pitchFamily="49" charset="-122"/>
          </a:endParaRPr>
        </a:p>
      </dgm:t>
    </dgm:pt>
    <dgm:pt modelId="{F2C6E999-A2CA-4FDA-A254-78D0B42595CB}" type="parTrans" cxnId="{30B3F72B-59E7-48D6-A996-211BB92A3ED3}">
      <dgm:prSet/>
      <dgm:spPr/>
      <dgm:t>
        <a:bodyPr/>
        <a:lstStyle/>
        <a:p>
          <a:endParaRPr lang="zh-CN" altLang="en-US"/>
        </a:p>
      </dgm:t>
    </dgm:pt>
    <dgm:pt modelId="{571482AD-B040-4E40-B350-4DA658792B26}" type="sibTrans" cxnId="{30B3F72B-59E7-48D6-A996-211BB92A3ED3}">
      <dgm:prSet/>
      <dgm:spPr/>
      <dgm:t>
        <a:bodyPr/>
        <a:lstStyle/>
        <a:p>
          <a:endParaRPr lang="zh-CN" altLang="en-US"/>
        </a:p>
      </dgm:t>
    </dgm:pt>
    <dgm:pt modelId="{7D726FEE-0517-4ECF-BF71-BD486F66B17E}">
      <dgm:prSet phldrT="[文本]" custT="1"/>
      <dgm:spPr/>
      <dgm:t>
        <a:bodyPr/>
        <a:lstStyle/>
        <a:p>
          <a:r>
            <a:rPr lang="zh-CN" altLang="en-US" sz="1600" dirty="0" smtClean="0">
              <a:latin typeface="楷体" panose="02010609060101010101" pitchFamily="49" charset="-122"/>
              <a:ea typeface="楷体" panose="02010609060101010101" pitchFamily="49" charset="-122"/>
            </a:rPr>
            <a:t>躲避流量监控</a:t>
          </a:r>
          <a:endParaRPr lang="zh-CN" altLang="en-US" sz="1600" dirty="0">
            <a:latin typeface="楷体" panose="02010609060101010101" pitchFamily="49" charset="-122"/>
            <a:ea typeface="楷体" panose="02010609060101010101" pitchFamily="49" charset="-122"/>
          </a:endParaRPr>
        </a:p>
      </dgm:t>
    </dgm:pt>
    <dgm:pt modelId="{B12092E5-6523-4781-AA7C-8F86C09B195A}" type="parTrans" cxnId="{8D35AE1F-6479-48A0-89EB-E093F1C81783}">
      <dgm:prSet/>
      <dgm:spPr/>
      <dgm:t>
        <a:bodyPr/>
        <a:lstStyle/>
        <a:p>
          <a:endParaRPr lang="zh-CN" altLang="en-US"/>
        </a:p>
      </dgm:t>
    </dgm:pt>
    <dgm:pt modelId="{F9AD98E5-CB22-485B-B16F-9AEC8FE9E83E}" type="sibTrans" cxnId="{8D35AE1F-6479-48A0-89EB-E093F1C81783}">
      <dgm:prSet/>
      <dgm:spPr/>
      <dgm:t>
        <a:bodyPr/>
        <a:lstStyle/>
        <a:p>
          <a:endParaRPr lang="zh-CN" altLang="en-US"/>
        </a:p>
      </dgm:t>
    </dgm:pt>
    <dgm:pt modelId="{47E6E27F-829B-495C-943E-1DD83976EBBA}" type="pres">
      <dgm:prSet presAssocID="{27BFDB7B-2D37-4BF5-815E-CE3CD0F85270}" presName="Name0" presStyleCnt="0">
        <dgm:presLayoutVars>
          <dgm:chPref val="3"/>
          <dgm:dir/>
          <dgm:animLvl val="lvl"/>
          <dgm:resizeHandles/>
        </dgm:presLayoutVars>
      </dgm:prSet>
      <dgm:spPr/>
      <dgm:t>
        <a:bodyPr/>
        <a:lstStyle/>
        <a:p>
          <a:endParaRPr lang="zh-CN" altLang="en-US"/>
        </a:p>
      </dgm:t>
    </dgm:pt>
    <dgm:pt modelId="{7BFCC0A1-41E7-4AF6-A1AB-9AC019610007}" type="pres">
      <dgm:prSet presAssocID="{AEC6451D-41E2-4225-B382-03F2C02A42A7}" presName="horFlow" presStyleCnt="0"/>
      <dgm:spPr/>
    </dgm:pt>
    <dgm:pt modelId="{D2ABFBC8-0D77-42C3-9986-897CBC9D433C}" type="pres">
      <dgm:prSet presAssocID="{AEC6451D-41E2-4225-B382-03F2C02A42A7}" presName="bigChev" presStyleLbl="node1" presStyleIdx="0" presStyleCnt="3"/>
      <dgm:spPr/>
      <dgm:t>
        <a:bodyPr/>
        <a:lstStyle/>
        <a:p>
          <a:endParaRPr lang="zh-CN" altLang="en-US"/>
        </a:p>
      </dgm:t>
    </dgm:pt>
    <dgm:pt modelId="{5A7A30BE-0F79-415F-9B57-87E002EE01F3}" type="pres">
      <dgm:prSet presAssocID="{DAC41620-AC0A-47AA-B2C4-DA0D64485AED}" presName="parTrans" presStyleCnt="0"/>
      <dgm:spPr/>
    </dgm:pt>
    <dgm:pt modelId="{65C0BB8B-086C-4D7A-8423-A119C1E3BEB0}" type="pres">
      <dgm:prSet presAssocID="{5B823EFF-221D-4264-AC38-9F161EB58BDA}" presName="node" presStyleLbl="alignAccFollowNode1" presStyleIdx="0" presStyleCnt="6">
        <dgm:presLayoutVars>
          <dgm:bulletEnabled val="1"/>
        </dgm:presLayoutVars>
      </dgm:prSet>
      <dgm:spPr/>
      <dgm:t>
        <a:bodyPr/>
        <a:lstStyle/>
        <a:p>
          <a:endParaRPr lang="zh-CN" altLang="en-US"/>
        </a:p>
      </dgm:t>
    </dgm:pt>
    <dgm:pt modelId="{BD25DD14-1AA9-477D-B18D-E029835B716B}" type="pres">
      <dgm:prSet presAssocID="{3EEA2EE1-686E-4C1B-9B27-A015D5CDB7ED}" presName="sibTrans" presStyleCnt="0"/>
      <dgm:spPr/>
    </dgm:pt>
    <dgm:pt modelId="{1FAA58D3-A3DB-4D36-B720-77F09D35D36C}" type="pres">
      <dgm:prSet presAssocID="{773951E0-E723-4B08-9709-A6E07C21A0C0}" presName="node" presStyleLbl="alignAccFollowNode1" presStyleIdx="1" presStyleCnt="6">
        <dgm:presLayoutVars>
          <dgm:bulletEnabled val="1"/>
        </dgm:presLayoutVars>
      </dgm:prSet>
      <dgm:spPr/>
      <dgm:t>
        <a:bodyPr/>
        <a:lstStyle/>
        <a:p>
          <a:endParaRPr lang="zh-CN" altLang="en-US"/>
        </a:p>
      </dgm:t>
    </dgm:pt>
    <dgm:pt modelId="{66C4CDD8-9E67-48C2-844C-D86854937865}" type="pres">
      <dgm:prSet presAssocID="{AEC6451D-41E2-4225-B382-03F2C02A42A7}" presName="vSp" presStyleCnt="0"/>
      <dgm:spPr/>
    </dgm:pt>
    <dgm:pt modelId="{F54A8AE8-149B-4728-A964-FFD4CB6A7802}" type="pres">
      <dgm:prSet presAssocID="{1287E6C0-9281-4D17-BBC8-C08153FEEA81}" presName="horFlow" presStyleCnt="0"/>
      <dgm:spPr/>
    </dgm:pt>
    <dgm:pt modelId="{CA8F1A99-6706-4159-984A-EEACF3B38A96}" type="pres">
      <dgm:prSet presAssocID="{1287E6C0-9281-4D17-BBC8-C08153FEEA81}" presName="bigChev" presStyleLbl="node1" presStyleIdx="1" presStyleCnt="3"/>
      <dgm:spPr/>
      <dgm:t>
        <a:bodyPr/>
        <a:lstStyle/>
        <a:p>
          <a:endParaRPr lang="zh-CN" altLang="en-US"/>
        </a:p>
      </dgm:t>
    </dgm:pt>
    <dgm:pt modelId="{54001C0E-0DF9-45DD-9A10-A4C49DFF47B8}" type="pres">
      <dgm:prSet presAssocID="{CAF72F0E-5C83-41AF-A4DA-D771541BDFF6}" presName="parTrans" presStyleCnt="0"/>
      <dgm:spPr/>
    </dgm:pt>
    <dgm:pt modelId="{D0ED44C6-EA53-4D73-ACED-1B7182C84C22}" type="pres">
      <dgm:prSet presAssocID="{ADFB7F4E-DB70-4DE4-A552-F0E66C861864}" presName="node" presStyleLbl="alignAccFollowNode1" presStyleIdx="2" presStyleCnt="6">
        <dgm:presLayoutVars>
          <dgm:bulletEnabled val="1"/>
        </dgm:presLayoutVars>
      </dgm:prSet>
      <dgm:spPr/>
      <dgm:t>
        <a:bodyPr/>
        <a:lstStyle/>
        <a:p>
          <a:endParaRPr lang="zh-CN" altLang="en-US"/>
        </a:p>
      </dgm:t>
    </dgm:pt>
    <dgm:pt modelId="{C6D87E36-F23F-400D-85BD-5B4E5206580A}" type="pres">
      <dgm:prSet presAssocID="{D432F5CF-F3C8-4BEF-8FA6-DD17A8627C18}" presName="sibTrans" presStyleCnt="0"/>
      <dgm:spPr/>
    </dgm:pt>
    <dgm:pt modelId="{2789ABF3-0063-49E0-9C9E-6E1842B58442}" type="pres">
      <dgm:prSet presAssocID="{5E2C0767-ADD2-4A28-91FC-91616F6FDCB5}" presName="node" presStyleLbl="alignAccFollowNode1" presStyleIdx="3" presStyleCnt="6">
        <dgm:presLayoutVars>
          <dgm:bulletEnabled val="1"/>
        </dgm:presLayoutVars>
      </dgm:prSet>
      <dgm:spPr/>
      <dgm:t>
        <a:bodyPr/>
        <a:lstStyle/>
        <a:p>
          <a:endParaRPr lang="zh-CN" altLang="en-US"/>
        </a:p>
      </dgm:t>
    </dgm:pt>
    <dgm:pt modelId="{C543DF5B-79F9-425B-A491-04EB780F3EF4}" type="pres">
      <dgm:prSet presAssocID="{1287E6C0-9281-4D17-BBC8-C08153FEEA81}" presName="vSp" presStyleCnt="0"/>
      <dgm:spPr/>
    </dgm:pt>
    <dgm:pt modelId="{45D3CF8D-C9FE-4735-B64D-F46AD86D09BF}" type="pres">
      <dgm:prSet presAssocID="{A6C269E9-89D6-41B7-B703-55845600D65A}" presName="horFlow" presStyleCnt="0"/>
      <dgm:spPr/>
    </dgm:pt>
    <dgm:pt modelId="{B543B15B-8C10-4124-98AB-E96BAEB7244F}" type="pres">
      <dgm:prSet presAssocID="{A6C269E9-89D6-41B7-B703-55845600D65A}" presName="bigChev" presStyleLbl="node1" presStyleIdx="2" presStyleCnt="3"/>
      <dgm:spPr/>
      <dgm:t>
        <a:bodyPr/>
        <a:lstStyle/>
        <a:p>
          <a:endParaRPr lang="zh-CN" altLang="en-US"/>
        </a:p>
      </dgm:t>
    </dgm:pt>
    <dgm:pt modelId="{D4A62154-B3D1-43D4-886A-D24C88CF50EA}" type="pres">
      <dgm:prSet presAssocID="{F2C6E999-A2CA-4FDA-A254-78D0B42595CB}" presName="parTrans" presStyleCnt="0"/>
      <dgm:spPr/>
    </dgm:pt>
    <dgm:pt modelId="{65C10249-6B1B-424D-8A1E-F53CC597BEB1}" type="pres">
      <dgm:prSet presAssocID="{8D0F8978-10DF-4CD4-BECE-8D3FC7888434}" presName="node" presStyleLbl="alignAccFollowNode1" presStyleIdx="4" presStyleCnt="6">
        <dgm:presLayoutVars>
          <dgm:bulletEnabled val="1"/>
        </dgm:presLayoutVars>
      </dgm:prSet>
      <dgm:spPr/>
      <dgm:t>
        <a:bodyPr/>
        <a:lstStyle/>
        <a:p>
          <a:endParaRPr lang="zh-CN" altLang="en-US"/>
        </a:p>
      </dgm:t>
    </dgm:pt>
    <dgm:pt modelId="{EE270036-64A1-4D34-91F6-54970A19686D}" type="pres">
      <dgm:prSet presAssocID="{571482AD-B040-4E40-B350-4DA658792B26}" presName="sibTrans" presStyleCnt="0"/>
      <dgm:spPr/>
    </dgm:pt>
    <dgm:pt modelId="{041A843A-26DE-4EE6-AE49-380E74AF0659}" type="pres">
      <dgm:prSet presAssocID="{7D726FEE-0517-4ECF-BF71-BD486F66B17E}" presName="node" presStyleLbl="alignAccFollowNode1" presStyleIdx="5" presStyleCnt="6">
        <dgm:presLayoutVars>
          <dgm:bulletEnabled val="1"/>
        </dgm:presLayoutVars>
      </dgm:prSet>
      <dgm:spPr/>
      <dgm:t>
        <a:bodyPr/>
        <a:lstStyle/>
        <a:p>
          <a:endParaRPr lang="zh-CN" altLang="en-US"/>
        </a:p>
      </dgm:t>
    </dgm:pt>
  </dgm:ptLst>
  <dgm:cxnLst>
    <dgm:cxn modelId="{52124DDF-7113-4E9B-B8A0-BCAD668142AB}" srcId="{AEC6451D-41E2-4225-B382-03F2C02A42A7}" destId="{773951E0-E723-4B08-9709-A6E07C21A0C0}" srcOrd="1" destOrd="0" parTransId="{BE30B1E6-731C-4E7D-B0A7-176F2AC57172}" sibTransId="{BA6CD464-3DFA-4C87-8C19-D475DBFE10D3}"/>
    <dgm:cxn modelId="{8F3982EB-D446-49FA-9038-B220B5655619}" type="presOf" srcId="{7D726FEE-0517-4ECF-BF71-BD486F66B17E}" destId="{041A843A-26DE-4EE6-AE49-380E74AF0659}" srcOrd="0" destOrd="0" presId="urn:microsoft.com/office/officeart/2005/8/layout/lProcess3"/>
    <dgm:cxn modelId="{F622AE4F-F189-48AB-B4D4-5E9DDD5C3AED}" type="presOf" srcId="{AEC6451D-41E2-4225-B382-03F2C02A42A7}" destId="{D2ABFBC8-0D77-42C3-9986-897CBC9D433C}" srcOrd="0" destOrd="0" presId="urn:microsoft.com/office/officeart/2005/8/layout/lProcess3"/>
    <dgm:cxn modelId="{E3E54869-C5AB-4ECB-B675-25CFB7A0C4EF}" type="presOf" srcId="{5B823EFF-221D-4264-AC38-9F161EB58BDA}" destId="{65C0BB8B-086C-4D7A-8423-A119C1E3BEB0}" srcOrd="0" destOrd="0" presId="urn:microsoft.com/office/officeart/2005/8/layout/lProcess3"/>
    <dgm:cxn modelId="{CFF822DF-3AEB-478C-B59E-068E2ADEF702}" srcId="{1287E6C0-9281-4D17-BBC8-C08153FEEA81}" destId="{ADFB7F4E-DB70-4DE4-A552-F0E66C861864}" srcOrd="0" destOrd="0" parTransId="{CAF72F0E-5C83-41AF-A4DA-D771541BDFF6}" sibTransId="{D432F5CF-F3C8-4BEF-8FA6-DD17A8627C18}"/>
    <dgm:cxn modelId="{30B3F72B-59E7-48D6-A996-211BB92A3ED3}" srcId="{A6C269E9-89D6-41B7-B703-55845600D65A}" destId="{8D0F8978-10DF-4CD4-BECE-8D3FC7888434}" srcOrd="0" destOrd="0" parTransId="{F2C6E999-A2CA-4FDA-A254-78D0B42595CB}" sibTransId="{571482AD-B040-4E40-B350-4DA658792B26}"/>
    <dgm:cxn modelId="{8D35AE1F-6479-48A0-89EB-E093F1C81783}" srcId="{A6C269E9-89D6-41B7-B703-55845600D65A}" destId="{7D726FEE-0517-4ECF-BF71-BD486F66B17E}" srcOrd="1" destOrd="0" parTransId="{B12092E5-6523-4781-AA7C-8F86C09B195A}" sibTransId="{F9AD98E5-CB22-485B-B16F-9AEC8FE9E83E}"/>
    <dgm:cxn modelId="{0B099976-16F4-44AF-8128-45DCB6D74CF8}" srcId="{27BFDB7B-2D37-4BF5-815E-CE3CD0F85270}" destId="{AEC6451D-41E2-4225-B382-03F2C02A42A7}" srcOrd="0" destOrd="0" parTransId="{741B2931-A098-4464-A348-3F22E3832552}" sibTransId="{11F8BE23-6291-4D2E-8DBC-F2D861E70E2B}"/>
    <dgm:cxn modelId="{517272B8-5CAA-488A-AFE1-D61844E1EE08}" type="presOf" srcId="{773951E0-E723-4B08-9709-A6E07C21A0C0}" destId="{1FAA58D3-A3DB-4D36-B720-77F09D35D36C}" srcOrd="0" destOrd="0" presId="urn:microsoft.com/office/officeart/2005/8/layout/lProcess3"/>
    <dgm:cxn modelId="{860C7624-5F4E-469F-8A4D-1A7355EDDDAE}" type="presOf" srcId="{5E2C0767-ADD2-4A28-91FC-91616F6FDCB5}" destId="{2789ABF3-0063-49E0-9C9E-6E1842B58442}" srcOrd="0" destOrd="0" presId="urn:microsoft.com/office/officeart/2005/8/layout/lProcess3"/>
    <dgm:cxn modelId="{95D35B01-5A27-4D90-82BD-C0D9E3CEB255}" srcId="{27BFDB7B-2D37-4BF5-815E-CE3CD0F85270}" destId="{1287E6C0-9281-4D17-BBC8-C08153FEEA81}" srcOrd="1" destOrd="0" parTransId="{C93C87F7-5F31-4B3F-BAE4-BBFC9D5527C0}" sibTransId="{1DE90557-B3E5-401E-9F99-C80BE4F7030F}"/>
    <dgm:cxn modelId="{957A4D1C-5047-4431-8B77-482ACA7DFAEE}" type="presOf" srcId="{1287E6C0-9281-4D17-BBC8-C08153FEEA81}" destId="{CA8F1A99-6706-4159-984A-EEACF3B38A96}" srcOrd="0" destOrd="0" presId="urn:microsoft.com/office/officeart/2005/8/layout/lProcess3"/>
    <dgm:cxn modelId="{11951D90-4640-411C-A197-3574FD0B1686}" type="presOf" srcId="{ADFB7F4E-DB70-4DE4-A552-F0E66C861864}" destId="{D0ED44C6-EA53-4D73-ACED-1B7182C84C22}" srcOrd="0" destOrd="0" presId="urn:microsoft.com/office/officeart/2005/8/layout/lProcess3"/>
    <dgm:cxn modelId="{F938577E-5A33-4830-BC26-10A72B5B4620}" type="presOf" srcId="{27BFDB7B-2D37-4BF5-815E-CE3CD0F85270}" destId="{47E6E27F-829B-495C-943E-1DD83976EBBA}" srcOrd="0" destOrd="0" presId="urn:microsoft.com/office/officeart/2005/8/layout/lProcess3"/>
    <dgm:cxn modelId="{C1A6627A-F0C0-4406-BC39-5BAA710387FF}" srcId="{27BFDB7B-2D37-4BF5-815E-CE3CD0F85270}" destId="{A6C269E9-89D6-41B7-B703-55845600D65A}" srcOrd="2" destOrd="0" parTransId="{98E0D00E-5816-45FB-9B54-A24AA09E372B}" sibTransId="{A9FEEBAB-DBC5-4C38-86D5-4D8D8F5DA0A0}"/>
    <dgm:cxn modelId="{B0238415-0217-49AF-B5E9-76FB26E81AE9}" srcId="{AEC6451D-41E2-4225-B382-03F2C02A42A7}" destId="{5B823EFF-221D-4264-AC38-9F161EB58BDA}" srcOrd="0" destOrd="0" parTransId="{DAC41620-AC0A-47AA-B2C4-DA0D64485AED}" sibTransId="{3EEA2EE1-686E-4C1B-9B27-A015D5CDB7ED}"/>
    <dgm:cxn modelId="{D839C1F8-E003-40BC-BA7E-20B9884756A7}" srcId="{1287E6C0-9281-4D17-BBC8-C08153FEEA81}" destId="{5E2C0767-ADD2-4A28-91FC-91616F6FDCB5}" srcOrd="1" destOrd="0" parTransId="{3D15B7FC-C24B-4C2B-8849-C35E72D63130}" sibTransId="{1AC14DAD-BCFF-439E-85B2-D96BE2B082DE}"/>
    <dgm:cxn modelId="{D30B4C49-DEC9-4FC5-B947-7129221D3A24}" type="presOf" srcId="{8D0F8978-10DF-4CD4-BECE-8D3FC7888434}" destId="{65C10249-6B1B-424D-8A1E-F53CC597BEB1}" srcOrd="0" destOrd="0" presId="urn:microsoft.com/office/officeart/2005/8/layout/lProcess3"/>
    <dgm:cxn modelId="{7204AD23-7C47-4696-95A2-226ED91F5568}" type="presOf" srcId="{A6C269E9-89D6-41B7-B703-55845600D65A}" destId="{B543B15B-8C10-4124-98AB-E96BAEB7244F}" srcOrd="0" destOrd="0" presId="urn:microsoft.com/office/officeart/2005/8/layout/lProcess3"/>
    <dgm:cxn modelId="{AD62023F-A62A-415F-9137-A29561CF646B}" type="presParOf" srcId="{47E6E27F-829B-495C-943E-1DD83976EBBA}" destId="{7BFCC0A1-41E7-4AF6-A1AB-9AC019610007}" srcOrd="0" destOrd="0" presId="urn:microsoft.com/office/officeart/2005/8/layout/lProcess3"/>
    <dgm:cxn modelId="{276DD1F0-9A7E-4332-BBDA-08F840973899}" type="presParOf" srcId="{7BFCC0A1-41E7-4AF6-A1AB-9AC019610007}" destId="{D2ABFBC8-0D77-42C3-9986-897CBC9D433C}" srcOrd="0" destOrd="0" presId="urn:microsoft.com/office/officeart/2005/8/layout/lProcess3"/>
    <dgm:cxn modelId="{268B0505-2653-456D-8F3A-F20BD13E5307}" type="presParOf" srcId="{7BFCC0A1-41E7-4AF6-A1AB-9AC019610007}" destId="{5A7A30BE-0F79-415F-9B57-87E002EE01F3}" srcOrd="1" destOrd="0" presId="urn:microsoft.com/office/officeart/2005/8/layout/lProcess3"/>
    <dgm:cxn modelId="{70B101AF-5D60-40A0-B22C-54589B102796}" type="presParOf" srcId="{7BFCC0A1-41E7-4AF6-A1AB-9AC019610007}" destId="{65C0BB8B-086C-4D7A-8423-A119C1E3BEB0}" srcOrd="2" destOrd="0" presId="urn:microsoft.com/office/officeart/2005/8/layout/lProcess3"/>
    <dgm:cxn modelId="{22EEFF87-1298-4F1B-83B8-C987BFCD30D9}" type="presParOf" srcId="{7BFCC0A1-41E7-4AF6-A1AB-9AC019610007}" destId="{BD25DD14-1AA9-477D-B18D-E029835B716B}" srcOrd="3" destOrd="0" presId="urn:microsoft.com/office/officeart/2005/8/layout/lProcess3"/>
    <dgm:cxn modelId="{375D8E47-6F41-4757-A83C-5C02329DB7AB}" type="presParOf" srcId="{7BFCC0A1-41E7-4AF6-A1AB-9AC019610007}" destId="{1FAA58D3-A3DB-4D36-B720-77F09D35D36C}" srcOrd="4" destOrd="0" presId="urn:microsoft.com/office/officeart/2005/8/layout/lProcess3"/>
    <dgm:cxn modelId="{CD9C3FF7-4627-4AF0-BFE1-C8C93D046822}" type="presParOf" srcId="{47E6E27F-829B-495C-943E-1DD83976EBBA}" destId="{66C4CDD8-9E67-48C2-844C-D86854937865}" srcOrd="1" destOrd="0" presId="urn:microsoft.com/office/officeart/2005/8/layout/lProcess3"/>
    <dgm:cxn modelId="{A2FC14D2-7130-4B02-9E16-CA413F013362}" type="presParOf" srcId="{47E6E27F-829B-495C-943E-1DD83976EBBA}" destId="{F54A8AE8-149B-4728-A964-FFD4CB6A7802}" srcOrd="2" destOrd="0" presId="urn:microsoft.com/office/officeart/2005/8/layout/lProcess3"/>
    <dgm:cxn modelId="{99961451-BBA4-4379-8985-06DE1C239267}" type="presParOf" srcId="{F54A8AE8-149B-4728-A964-FFD4CB6A7802}" destId="{CA8F1A99-6706-4159-984A-EEACF3B38A96}" srcOrd="0" destOrd="0" presId="urn:microsoft.com/office/officeart/2005/8/layout/lProcess3"/>
    <dgm:cxn modelId="{BD8E85C8-74C3-45EC-8525-5DB4F7627833}" type="presParOf" srcId="{F54A8AE8-149B-4728-A964-FFD4CB6A7802}" destId="{54001C0E-0DF9-45DD-9A10-A4C49DFF47B8}" srcOrd="1" destOrd="0" presId="urn:microsoft.com/office/officeart/2005/8/layout/lProcess3"/>
    <dgm:cxn modelId="{ACB0BA00-D145-4BE0-9FAE-34FA298C3448}" type="presParOf" srcId="{F54A8AE8-149B-4728-A964-FFD4CB6A7802}" destId="{D0ED44C6-EA53-4D73-ACED-1B7182C84C22}" srcOrd="2" destOrd="0" presId="urn:microsoft.com/office/officeart/2005/8/layout/lProcess3"/>
    <dgm:cxn modelId="{E1239E65-C8A8-4F54-8905-DA5D2FD125C8}" type="presParOf" srcId="{F54A8AE8-149B-4728-A964-FFD4CB6A7802}" destId="{C6D87E36-F23F-400D-85BD-5B4E5206580A}" srcOrd="3" destOrd="0" presId="urn:microsoft.com/office/officeart/2005/8/layout/lProcess3"/>
    <dgm:cxn modelId="{D03ECE1B-6ABD-4FFA-A55C-770D2AB8BDB2}" type="presParOf" srcId="{F54A8AE8-149B-4728-A964-FFD4CB6A7802}" destId="{2789ABF3-0063-49E0-9C9E-6E1842B58442}" srcOrd="4" destOrd="0" presId="urn:microsoft.com/office/officeart/2005/8/layout/lProcess3"/>
    <dgm:cxn modelId="{DA066CC4-E602-48F2-8344-627BCCD1A9AE}" type="presParOf" srcId="{47E6E27F-829B-495C-943E-1DD83976EBBA}" destId="{C543DF5B-79F9-425B-A491-04EB780F3EF4}" srcOrd="3" destOrd="0" presId="urn:microsoft.com/office/officeart/2005/8/layout/lProcess3"/>
    <dgm:cxn modelId="{BF3386D5-A20A-4FE1-96CE-1CEDF5DC3B22}" type="presParOf" srcId="{47E6E27F-829B-495C-943E-1DD83976EBBA}" destId="{45D3CF8D-C9FE-4735-B64D-F46AD86D09BF}" srcOrd="4" destOrd="0" presId="urn:microsoft.com/office/officeart/2005/8/layout/lProcess3"/>
    <dgm:cxn modelId="{1593F5AB-807C-4CF7-BA1C-5F9A6B3E2FB2}" type="presParOf" srcId="{45D3CF8D-C9FE-4735-B64D-F46AD86D09BF}" destId="{B543B15B-8C10-4124-98AB-E96BAEB7244F}" srcOrd="0" destOrd="0" presId="urn:microsoft.com/office/officeart/2005/8/layout/lProcess3"/>
    <dgm:cxn modelId="{C9A6D062-FE8B-4D8B-B131-AF12FE2838AC}" type="presParOf" srcId="{45D3CF8D-C9FE-4735-B64D-F46AD86D09BF}" destId="{D4A62154-B3D1-43D4-886A-D24C88CF50EA}" srcOrd="1" destOrd="0" presId="urn:microsoft.com/office/officeart/2005/8/layout/lProcess3"/>
    <dgm:cxn modelId="{E9769A35-5018-4683-BAF2-24071AE60640}" type="presParOf" srcId="{45D3CF8D-C9FE-4735-B64D-F46AD86D09BF}" destId="{65C10249-6B1B-424D-8A1E-F53CC597BEB1}" srcOrd="2" destOrd="0" presId="urn:microsoft.com/office/officeart/2005/8/layout/lProcess3"/>
    <dgm:cxn modelId="{689541F4-45A7-4D79-BF27-530204994DF6}" type="presParOf" srcId="{45D3CF8D-C9FE-4735-B64D-F46AD86D09BF}" destId="{EE270036-64A1-4D34-91F6-54970A19686D}" srcOrd="3" destOrd="0" presId="urn:microsoft.com/office/officeart/2005/8/layout/lProcess3"/>
    <dgm:cxn modelId="{EB127184-700B-47F5-97D3-21EF38CFE2AD}" type="presParOf" srcId="{45D3CF8D-C9FE-4735-B64D-F46AD86D09BF}" destId="{041A843A-26DE-4EE6-AE49-380E74AF0659}"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E53541-6823-40A4-B951-B3A61A49A4D3}"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zh-CN" altLang="en-US"/>
        </a:p>
      </dgm:t>
    </dgm:pt>
    <dgm:pt modelId="{A3DDF720-2AAD-4B51-98E5-B59E6007DD05}">
      <dgm:prSet phldrT="[文本]" custT="1"/>
      <dgm:spPr/>
      <dgm:t>
        <a:bodyPr/>
        <a:lstStyle/>
        <a:p>
          <a:r>
            <a:rPr lang="zh-CN" altLang="en-US" sz="1600" dirty="0" smtClean="0">
              <a:latin typeface="隶书" panose="02010509060101010101" pitchFamily="49" charset="-122"/>
              <a:ea typeface="隶书" panose="02010509060101010101" pitchFamily="49" charset="-122"/>
            </a:rPr>
            <a:t>用户发表的微博</a:t>
          </a:r>
          <a:r>
            <a:rPr lang="en-US" altLang="zh-CN" sz="1600" dirty="0" smtClean="0">
              <a:latin typeface="隶书" panose="02010509060101010101" pitchFamily="49" charset="-122"/>
              <a:ea typeface="隶书" panose="02010509060101010101" pitchFamily="49" charset="-122"/>
            </a:rPr>
            <a:t>(Tweets)</a:t>
          </a:r>
          <a:endParaRPr lang="zh-CN" altLang="en-US" sz="1600" dirty="0">
            <a:latin typeface="隶书" panose="02010509060101010101" pitchFamily="49" charset="-122"/>
            <a:ea typeface="隶书" panose="02010509060101010101" pitchFamily="49" charset="-122"/>
          </a:endParaRPr>
        </a:p>
      </dgm:t>
    </dgm:pt>
    <dgm:pt modelId="{CFCE9529-5F6D-425E-93C2-296499397532}" type="parTrans" cxnId="{5DB6BE29-D047-476E-8686-AB13677D7EBF}">
      <dgm:prSet/>
      <dgm:spPr/>
      <dgm:t>
        <a:bodyPr/>
        <a:lstStyle/>
        <a:p>
          <a:endParaRPr lang="zh-CN" altLang="en-US"/>
        </a:p>
      </dgm:t>
    </dgm:pt>
    <dgm:pt modelId="{F98B0375-CD3F-4C3D-A289-1F60E60098BA}" type="sibTrans" cxnId="{5DB6BE29-D047-476E-8686-AB13677D7EBF}">
      <dgm:prSet/>
      <dgm:spPr/>
      <dgm:t>
        <a:bodyPr/>
        <a:lstStyle/>
        <a:p>
          <a:endParaRPr lang="zh-CN" altLang="en-US"/>
        </a:p>
      </dgm:t>
    </dgm:pt>
    <dgm:pt modelId="{C60CBF96-1FF6-4B18-89F9-F99B06F7EB72}">
      <dgm:prSet phldrT="[文本]" phldr="1"/>
      <dgm:spPr/>
      <dgm:t>
        <a:bodyPr/>
        <a:lstStyle/>
        <a:p>
          <a:endParaRPr lang="zh-CN" altLang="en-US" dirty="0"/>
        </a:p>
      </dgm:t>
    </dgm:pt>
    <dgm:pt modelId="{DC5827D9-4ADB-473D-A0E9-8ED40D69A7A3}" type="parTrans" cxnId="{7D72719E-3F0F-4C0A-8876-8FAAA453F520}">
      <dgm:prSet/>
      <dgm:spPr/>
      <dgm:t>
        <a:bodyPr/>
        <a:lstStyle/>
        <a:p>
          <a:endParaRPr lang="zh-CN" altLang="en-US"/>
        </a:p>
      </dgm:t>
    </dgm:pt>
    <dgm:pt modelId="{1E4A2DE1-E4F5-40F0-8D11-CE124EB82CA0}" type="sibTrans" cxnId="{7D72719E-3F0F-4C0A-8876-8FAAA453F520}">
      <dgm:prSet/>
      <dgm:spPr/>
      <dgm:t>
        <a:bodyPr/>
        <a:lstStyle/>
        <a:p>
          <a:endParaRPr lang="zh-CN" altLang="en-US"/>
        </a:p>
      </dgm:t>
    </dgm:pt>
    <dgm:pt modelId="{B0E5B62A-63B1-4332-974C-A1D0358E01FE}">
      <dgm:prSet phldrT="[文本]" custT="1"/>
      <dgm:spPr/>
      <dgm:t>
        <a:bodyPr/>
        <a:lstStyle/>
        <a:p>
          <a:r>
            <a:rPr lang="zh-CN" altLang="en-US" sz="1600" dirty="0" smtClean="0">
              <a:latin typeface="隶书" panose="02010509060101010101" pitchFamily="49" charset="-122"/>
              <a:ea typeface="隶书" panose="02010509060101010101" pitchFamily="49" charset="-122"/>
            </a:rPr>
            <a:t>用户个人关系</a:t>
          </a:r>
          <a:r>
            <a:rPr lang="en-US" altLang="zh-CN" sz="1600" dirty="0" smtClean="0">
              <a:latin typeface="隶书" panose="02010509060101010101" pitchFamily="49" charset="-122"/>
              <a:ea typeface="隶书" panose="02010509060101010101" pitchFamily="49" charset="-122"/>
            </a:rPr>
            <a:t>(information)</a:t>
          </a:r>
          <a:endParaRPr lang="zh-CN" altLang="en-US" sz="1600" dirty="0">
            <a:latin typeface="隶书" panose="02010509060101010101" pitchFamily="49" charset="-122"/>
            <a:ea typeface="隶书" panose="02010509060101010101" pitchFamily="49" charset="-122"/>
          </a:endParaRPr>
        </a:p>
      </dgm:t>
    </dgm:pt>
    <dgm:pt modelId="{27602CCD-4B82-4452-A9F7-CDB04A65C6DF}" type="parTrans" cxnId="{54743CF1-DC42-4555-B5E1-106B14F8598E}">
      <dgm:prSet/>
      <dgm:spPr/>
      <dgm:t>
        <a:bodyPr/>
        <a:lstStyle/>
        <a:p>
          <a:endParaRPr lang="zh-CN" altLang="en-US"/>
        </a:p>
      </dgm:t>
    </dgm:pt>
    <dgm:pt modelId="{57124858-D572-47AB-8F69-C2A9FB2BF61F}" type="sibTrans" cxnId="{54743CF1-DC42-4555-B5E1-106B14F8598E}">
      <dgm:prSet/>
      <dgm:spPr/>
      <dgm:t>
        <a:bodyPr/>
        <a:lstStyle/>
        <a:p>
          <a:endParaRPr lang="zh-CN" altLang="en-US"/>
        </a:p>
      </dgm:t>
    </dgm:pt>
    <dgm:pt modelId="{BF3A43D0-ECEA-4DC7-AD99-E60B4BDA0C75}">
      <dgm:prSet phldrT="[文本]" phldr="1"/>
      <dgm:spPr/>
      <dgm:t>
        <a:bodyPr/>
        <a:lstStyle/>
        <a:p>
          <a:endParaRPr lang="zh-CN" altLang="en-US"/>
        </a:p>
      </dgm:t>
    </dgm:pt>
    <dgm:pt modelId="{689D293A-1058-4F9A-BD13-5E6760927DCC}" type="parTrans" cxnId="{6E1915D2-6A52-4ADC-94C1-7F43CED5975D}">
      <dgm:prSet/>
      <dgm:spPr/>
      <dgm:t>
        <a:bodyPr/>
        <a:lstStyle/>
        <a:p>
          <a:endParaRPr lang="zh-CN" altLang="en-US"/>
        </a:p>
      </dgm:t>
    </dgm:pt>
    <dgm:pt modelId="{C09740E8-A44C-4122-8858-C9BC04F2BA71}" type="sibTrans" cxnId="{6E1915D2-6A52-4ADC-94C1-7F43CED5975D}">
      <dgm:prSet/>
      <dgm:spPr/>
      <dgm:t>
        <a:bodyPr/>
        <a:lstStyle/>
        <a:p>
          <a:endParaRPr lang="zh-CN" altLang="en-US"/>
        </a:p>
      </dgm:t>
    </dgm:pt>
    <dgm:pt modelId="{181F632F-8668-4C85-AC01-D8DA04F82D9C}">
      <dgm:prSet phldrT="[文本]" custT="1"/>
      <dgm:spPr/>
      <dgm:t>
        <a:bodyPr/>
        <a:lstStyle/>
        <a:p>
          <a:r>
            <a:rPr lang="zh-CN" altLang="en-US" sz="1600" dirty="0" smtClean="0">
              <a:latin typeface="隶书" panose="02010509060101010101" pitchFamily="49" charset="-122"/>
              <a:ea typeface="隶书" panose="02010509060101010101" pitchFamily="49" charset="-122"/>
            </a:rPr>
            <a:t>用户关系表</a:t>
          </a:r>
          <a:r>
            <a:rPr lang="en-US" altLang="zh-CN" sz="1600" dirty="0" smtClean="0">
              <a:latin typeface="隶书" panose="02010509060101010101" pitchFamily="49" charset="-122"/>
              <a:ea typeface="隶书" panose="02010509060101010101" pitchFamily="49" charset="-122"/>
            </a:rPr>
            <a:t>(Relationship)</a:t>
          </a:r>
          <a:endParaRPr lang="zh-CN" altLang="en-US" sz="1600" dirty="0">
            <a:latin typeface="隶书" panose="02010509060101010101" pitchFamily="49" charset="-122"/>
            <a:ea typeface="隶书" panose="02010509060101010101" pitchFamily="49" charset="-122"/>
          </a:endParaRPr>
        </a:p>
      </dgm:t>
    </dgm:pt>
    <dgm:pt modelId="{4F17B2FE-7E62-4FB7-B788-276C5401B09C}" type="sibTrans" cxnId="{FFB693AE-A4F1-4AC3-85CA-12D4B112BC88}">
      <dgm:prSet/>
      <dgm:spPr/>
      <dgm:t>
        <a:bodyPr/>
        <a:lstStyle/>
        <a:p>
          <a:endParaRPr lang="zh-CN" altLang="en-US"/>
        </a:p>
      </dgm:t>
    </dgm:pt>
    <dgm:pt modelId="{66B359A6-DA46-408E-A5E0-DCF94D9F43B3}" type="parTrans" cxnId="{FFB693AE-A4F1-4AC3-85CA-12D4B112BC88}">
      <dgm:prSet/>
      <dgm:spPr/>
      <dgm:t>
        <a:bodyPr/>
        <a:lstStyle/>
        <a:p>
          <a:endParaRPr lang="zh-CN" altLang="en-US"/>
        </a:p>
      </dgm:t>
    </dgm:pt>
    <dgm:pt modelId="{310DC817-776B-4739-9B17-EA959C37D39D}" type="pres">
      <dgm:prSet presAssocID="{EEE53541-6823-40A4-B951-B3A61A49A4D3}" presName="Name0" presStyleCnt="0">
        <dgm:presLayoutVars>
          <dgm:dir/>
        </dgm:presLayoutVars>
      </dgm:prSet>
      <dgm:spPr/>
      <dgm:t>
        <a:bodyPr/>
        <a:lstStyle/>
        <a:p>
          <a:endParaRPr lang="zh-CN" altLang="en-US"/>
        </a:p>
      </dgm:t>
    </dgm:pt>
    <dgm:pt modelId="{988E6107-C556-47D3-BF23-4D97FA6B45AA}" type="pres">
      <dgm:prSet presAssocID="{181F632F-8668-4C85-AC01-D8DA04F82D9C}" presName="composite" presStyleCnt="0"/>
      <dgm:spPr/>
    </dgm:pt>
    <dgm:pt modelId="{6EEF65AB-4250-4CA3-AD9A-372C1685BBE3}" type="pres">
      <dgm:prSet presAssocID="{181F632F-8668-4C85-AC01-D8DA04F82D9C}" presName="Accent" presStyleLbl="alignAcc1" presStyleIdx="0" presStyleCnt="3"/>
      <dgm:spPr/>
    </dgm:pt>
    <dgm:pt modelId="{82B0E220-C84D-4A7C-A606-F16279EC38F0}" type="pres">
      <dgm:prSet presAssocID="{181F632F-8668-4C85-AC01-D8DA04F82D9C}" presName="Image" presStyleLbl="node1" presStyleIdx="0" presStyleCnt="3" custScaleY="99620" custLinFactNeighborX="-634" custLinFactNeighborY="34568"/>
      <dgm:spPr/>
    </dgm:pt>
    <dgm:pt modelId="{74F9112A-730F-468C-A312-73F5695F4707}" type="pres">
      <dgm:prSet presAssocID="{181F632F-8668-4C85-AC01-D8DA04F82D9C}" presName="Child" presStyleLbl="revTx" presStyleIdx="0" presStyleCnt="3">
        <dgm:presLayoutVars>
          <dgm:bulletEnabled val="1"/>
        </dgm:presLayoutVars>
      </dgm:prSet>
      <dgm:spPr/>
    </dgm:pt>
    <dgm:pt modelId="{5D9CBC07-9F5D-4154-A262-9D79CE099E18}" type="pres">
      <dgm:prSet presAssocID="{181F632F-8668-4C85-AC01-D8DA04F82D9C}" presName="Parent" presStyleLbl="alignNode1" presStyleIdx="0" presStyleCnt="3">
        <dgm:presLayoutVars>
          <dgm:bulletEnabled val="1"/>
        </dgm:presLayoutVars>
      </dgm:prSet>
      <dgm:spPr/>
      <dgm:t>
        <a:bodyPr/>
        <a:lstStyle/>
        <a:p>
          <a:endParaRPr lang="zh-CN" altLang="en-US"/>
        </a:p>
      </dgm:t>
    </dgm:pt>
    <dgm:pt modelId="{755B61D4-63D3-42E9-A763-94BAF7E04639}" type="pres">
      <dgm:prSet presAssocID="{4F17B2FE-7E62-4FB7-B788-276C5401B09C}" presName="sibTrans" presStyleCnt="0"/>
      <dgm:spPr/>
    </dgm:pt>
    <dgm:pt modelId="{47DF949A-F55B-471A-85DE-1330063775E8}" type="pres">
      <dgm:prSet presAssocID="{A3DDF720-2AAD-4B51-98E5-B59E6007DD05}" presName="composite" presStyleCnt="0"/>
      <dgm:spPr/>
    </dgm:pt>
    <dgm:pt modelId="{BB898753-4FFD-455B-BA40-29EB5A1EDFD3}" type="pres">
      <dgm:prSet presAssocID="{A3DDF720-2AAD-4B51-98E5-B59E6007DD05}" presName="Accent" presStyleLbl="alignAcc1" presStyleIdx="1" presStyleCnt="3"/>
      <dgm:spPr/>
    </dgm:pt>
    <dgm:pt modelId="{3F88F9F2-E39E-43AD-99E6-D693E812693B}" type="pres">
      <dgm:prSet presAssocID="{A3DDF720-2AAD-4B51-98E5-B59E6007DD05}" presName="Image" presStyleLbl="node1" presStyleIdx="1" presStyleCnt="3" custScaleY="139316" custLinFactNeighborX="1852" custLinFactNeighborY="55833"/>
      <dgm:spPr/>
    </dgm:pt>
    <dgm:pt modelId="{94F8E9E2-6D2A-4803-A139-726426C9D306}" type="pres">
      <dgm:prSet presAssocID="{A3DDF720-2AAD-4B51-98E5-B59E6007DD05}" presName="Child" presStyleLbl="revTx" presStyleIdx="1" presStyleCnt="3">
        <dgm:presLayoutVars>
          <dgm:bulletEnabled val="1"/>
        </dgm:presLayoutVars>
      </dgm:prSet>
      <dgm:spPr/>
      <dgm:t>
        <a:bodyPr/>
        <a:lstStyle/>
        <a:p>
          <a:endParaRPr lang="zh-CN" altLang="en-US"/>
        </a:p>
      </dgm:t>
    </dgm:pt>
    <dgm:pt modelId="{20D2D89A-28CA-4E49-AF7B-2E2E6F9F0EB6}" type="pres">
      <dgm:prSet presAssocID="{A3DDF720-2AAD-4B51-98E5-B59E6007DD05}" presName="Parent" presStyleLbl="alignNode1" presStyleIdx="1" presStyleCnt="3">
        <dgm:presLayoutVars>
          <dgm:bulletEnabled val="1"/>
        </dgm:presLayoutVars>
      </dgm:prSet>
      <dgm:spPr/>
      <dgm:t>
        <a:bodyPr/>
        <a:lstStyle/>
        <a:p>
          <a:endParaRPr lang="zh-CN" altLang="en-US"/>
        </a:p>
      </dgm:t>
    </dgm:pt>
    <dgm:pt modelId="{6ED5DC88-6B10-4BFE-9301-1E11FEA9F657}" type="pres">
      <dgm:prSet presAssocID="{F98B0375-CD3F-4C3D-A289-1F60E60098BA}" presName="sibTrans" presStyleCnt="0"/>
      <dgm:spPr/>
    </dgm:pt>
    <dgm:pt modelId="{3094F22A-77E4-482A-87EA-4C3D8B09CE1A}" type="pres">
      <dgm:prSet presAssocID="{B0E5B62A-63B1-4332-974C-A1D0358E01FE}" presName="composite" presStyleCnt="0"/>
      <dgm:spPr/>
    </dgm:pt>
    <dgm:pt modelId="{AFDCBC22-DFBF-4A48-8A7D-84AC2F2B7281}" type="pres">
      <dgm:prSet presAssocID="{B0E5B62A-63B1-4332-974C-A1D0358E01FE}" presName="Accent" presStyleLbl="alignAcc1" presStyleIdx="2" presStyleCnt="3"/>
      <dgm:spPr/>
    </dgm:pt>
    <dgm:pt modelId="{8A993825-D711-42F8-949B-376170EF7E2D}" type="pres">
      <dgm:prSet presAssocID="{B0E5B62A-63B1-4332-974C-A1D0358E01FE}" presName="Image" presStyleLbl="node1" presStyleIdx="2" presStyleCnt="3" custScaleY="138452" custLinFactNeighborX="519" custLinFactNeighborY="56699"/>
      <dgm:spPr/>
    </dgm:pt>
    <dgm:pt modelId="{D446EE41-0F95-473C-9710-CCE27D2A4F2E}" type="pres">
      <dgm:prSet presAssocID="{B0E5B62A-63B1-4332-974C-A1D0358E01FE}" presName="Child" presStyleLbl="revTx" presStyleIdx="2" presStyleCnt="3">
        <dgm:presLayoutVars>
          <dgm:bulletEnabled val="1"/>
        </dgm:presLayoutVars>
      </dgm:prSet>
      <dgm:spPr/>
      <dgm:t>
        <a:bodyPr/>
        <a:lstStyle/>
        <a:p>
          <a:endParaRPr lang="zh-CN" altLang="en-US"/>
        </a:p>
      </dgm:t>
    </dgm:pt>
    <dgm:pt modelId="{426F24C4-64B4-424A-B119-6A5159EE0695}" type="pres">
      <dgm:prSet presAssocID="{B0E5B62A-63B1-4332-974C-A1D0358E01FE}" presName="Parent" presStyleLbl="alignNode1" presStyleIdx="2" presStyleCnt="3">
        <dgm:presLayoutVars>
          <dgm:bulletEnabled val="1"/>
        </dgm:presLayoutVars>
      </dgm:prSet>
      <dgm:spPr/>
      <dgm:t>
        <a:bodyPr/>
        <a:lstStyle/>
        <a:p>
          <a:endParaRPr lang="zh-CN" altLang="en-US"/>
        </a:p>
      </dgm:t>
    </dgm:pt>
  </dgm:ptLst>
  <dgm:cxnLst>
    <dgm:cxn modelId="{4CED6DE3-5CAF-4103-8F7C-5F79164B88E7}" type="presOf" srcId="{B0E5B62A-63B1-4332-974C-A1D0358E01FE}" destId="{426F24C4-64B4-424A-B119-6A5159EE0695}" srcOrd="0" destOrd="0" presId="urn:microsoft.com/office/officeart/2008/layout/TitlePictureLineup"/>
    <dgm:cxn modelId="{F303AE5D-5D2B-4AAA-ABB8-09DDA98F9687}" type="presOf" srcId="{A3DDF720-2AAD-4B51-98E5-B59E6007DD05}" destId="{20D2D89A-28CA-4E49-AF7B-2E2E6F9F0EB6}" srcOrd="0" destOrd="0" presId="urn:microsoft.com/office/officeart/2008/layout/TitlePictureLineup"/>
    <dgm:cxn modelId="{DDD2A9F8-4A51-43F4-8C18-789C4D1616E3}" type="presOf" srcId="{EEE53541-6823-40A4-B951-B3A61A49A4D3}" destId="{310DC817-776B-4739-9B17-EA959C37D39D}" srcOrd="0" destOrd="0" presId="urn:microsoft.com/office/officeart/2008/layout/TitlePictureLineup"/>
    <dgm:cxn modelId="{6D41A2B9-15E6-4DDD-B0D8-163862F6E359}" type="presOf" srcId="{181F632F-8668-4C85-AC01-D8DA04F82D9C}" destId="{5D9CBC07-9F5D-4154-A262-9D79CE099E18}" srcOrd="0" destOrd="0" presId="urn:microsoft.com/office/officeart/2008/layout/TitlePictureLineup"/>
    <dgm:cxn modelId="{D8AF7B07-B0DE-4A2E-B33C-78AE4F6893D2}" type="presOf" srcId="{BF3A43D0-ECEA-4DC7-AD99-E60B4BDA0C75}" destId="{D446EE41-0F95-473C-9710-CCE27D2A4F2E}" srcOrd="0" destOrd="0" presId="urn:microsoft.com/office/officeart/2008/layout/TitlePictureLineup"/>
    <dgm:cxn modelId="{393E362D-42B0-4BD5-92F9-8E14D6F6463E}" type="presOf" srcId="{C60CBF96-1FF6-4B18-89F9-F99B06F7EB72}" destId="{94F8E9E2-6D2A-4803-A139-726426C9D306}" srcOrd="0" destOrd="0" presId="urn:microsoft.com/office/officeart/2008/layout/TitlePictureLineup"/>
    <dgm:cxn modelId="{FFB693AE-A4F1-4AC3-85CA-12D4B112BC88}" srcId="{EEE53541-6823-40A4-B951-B3A61A49A4D3}" destId="{181F632F-8668-4C85-AC01-D8DA04F82D9C}" srcOrd="0" destOrd="0" parTransId="{66B359A6-DA46-408E-A5E0-DCF94D9F43B3}" sibTransId="{4F17B2FE-7E62-4FB7-B788-276C5401B09C}"/>
    <dgm:cxn modelId="{5DB6BE29-D047-476E-8686-AB13677D7EBF}" srcId="{EEE53541-6823-40A4-B951-B3A61A49A4D3}" destId="{A3DDF720-2AAD-4B51-98E5-B59E6007DD05}" srcOrd="1" destOrd="0" parTransId="{CFCE9529-5F6D-425E-93C2-296499397532}" sibTransId="{F98B0375-CD3F-4C3D-A289-1F60E60098BA}"/>
    <dgm:cxn modelId="{6E1915D2-6A52-4ADC-94C1-7F43CED5975D}" srcId="{B0E5B62A-63B1-4332-974C-A1D0358E01FE}" destId="{BF3A43D0-ECEA-4DC7-AD99-E60B4BDA0C75}" srcOrd="0" destOrd="0" parTransId="{689D293A-1058-4F9A-BD13-5E6760927DCC}" sibTransId="{C09740E8-A44C-4122-8858-C9BC04F2BA71}"/>
    <dgm:cxn modelId="{7D72719E-3F0F-4C0A-8876-8FAAA453F520}" srcId="{A3DDF720-2AAD-4B51-98E5-B59E6007DD05}" destId="{C60CBF96-1FF6-4B18-89F9-F99B06F7EB72}" srcOrd="0" destOrd="0" parTransId="{DC5827D9-4ADB-473D-A0E9-8ED40D69A7A3}" sibTransId="{1E4A2DE1-E4F5-40F0-8D11-CE124EB82CA0}"/>
    <dgm:cxn modelId="{54743CF1-DC42-4555-B5E1-106B14F8598E}" srcId="{EEE53541-6823-40A4-B951-B3A61A49A4D3}" destId="{B0E5B62A-63B1-4332-974C-A1D0358E01FE}" srcOrd="2" destOrd="0" parTransId="{27602CCD-4B82-4452-A9F7-CDB04A65C6DF}" sibTransId="{57124858-D572-47AB-8F69-C2A9FB2BF61F}"/>
    <dgm:cxn modelId="{58970C5E-5D94-40B2-B729-0D3775DC3C62}" type="presParOf" srcId="{310DC817-776B-4739-9B17-EA959C37D39D}" destId="{988E6107-C556-47D3-BF23-4D97FA6B45AA}" srcOrd="0" destOrd="0" presId="urn:microsoft.com/office/officeart/2008/layout/TitlePictureLineup"/>
    <dgm:cxn modelId="{83D3B543-B653-4F14-B5E9-96AD1E88D4DC}" type="presParOf" srcId="{988E6107-C556-47D3-BF23-4D97FA6B45AA}" destId="{6EEF65AB-4250-4CA3-AD9A-372C1685BBE3}" srcOrd="0" destOrd="0" presId="urn:microsoft.com/office/officeart/2008/layout/TitlePictureLineup"/>
    <dgm:cxn modelId="{CDB35C22-FBED-4896-BE47-317EFAFA9FE5}" type="presParOf" srcId="{988E6107-C556-47D3-BF23-4D97FA6B45AA}" destId="{82B0E220-C84D-4A7C-A606-F16279EC38F0}" srcOrd="1" destOrd="0" presId="urn:microsoft.com/office/officeart/2008/layout/TitlePictureLineup"/>
    <dgm:cxn modelId="{DC8D8389-B5EA-4BE6-B604-532CC649CFA1}" type="presParOf" srcId="{988E6107-C556-47D3-BF23-4D97FA6B45AA}" destId="{74F9112A-730F-468C-A312-73F5695F4707}" srcOrd="2" destOrd="0" presId="urn:microsoft.com/office/officeart/2008/layout/TitlePictureLineup"/>
    <dgm:cxn modelId="{B5DF199A-C1CB-4AF7-A8C3-6DBEAD0D73B3}" type="presParOf" srcId="{988E6107-C556-47D3-BF23-4D97FA6B45AA}" destId="{5D9CBC07-9F5D-4154-A262-9D79CE099E18}" srcOrd="3" destOrd="0" presId="urn:microsoft.com/office/officeart/2008/layout/TitlePictureLineup"/>
    <dgm:cxn modelId="{52A99D64-9D45-403B-90AC-EBCAE818143E}" type="presParOf" srcId="{310DC817-776B-4739-9B17-EA959C37D39D}" destId="{755B61D4-63D3-42E9-A763-94BAF7E04639}" srcOrd="1" destOrd="0" presId="urn:microsoft.com/office/officeart/2008/layout/TitlePictureLineup"/>
    <dgm:cxn modelId="{6E825569-AE72-4733-BE78-15DC9B7FACAF}" type="presParOf" srcId="{310DC817-776B-4739-9B17-EA959C37D39D}" destId="{47DF949A-F55B-471A-85DE-1330063775E8}" srcOrd="2" destOrd="0" presId="urn:microsoft.com/office/officeart/2008/layout/TitlePictureLineup"/>
    <dgm:cxn modelId="{39CDDF49-9B51-4B94-88C2-060027ED3922}" type="presParOf" srcId="{47DF949A-F55B-471A-85DE-1330063775E8}" destId="{BB898753-4FFD-455B-BA40-29EB5A1EDFD3}" srcOrd="0" destOrd="0" presId="urn:microsoft.com/office/officeart/2008/layout/TitlePictureLineup"/>
    <dgm:cxn modelId="{969A45D2-220C-45AE-A4B7-DA08C6ADE3D3}" type="presParOf" srcId="{47DF949A-F55B-471A-85DE-1330063775E8}" destId="{3F88F9F2-E39E-43AD-99E6-D693E812693B}" srcOrd="1" destOrd="0" presId="urn:microsoft.com/office/officeart/2008/layout/TitlePictureLineup"/>
    <dgm:cxn modelId="{E1AFD48B-78E9-4590-9A84-107B691D0B76}" type="presParOf" srcId="{47DF949A-F55B-471A-85DE-1330063775E8}" destId="{94F8E9E2-6D2A-4803-A139-726426C9D306}" srcOrd="2" destOrd="0" presId="urn:microsoft.com/office/officeart/2008/layout/TitlePictureLineup"/>
    <dgm:cxn modelId="{FFAC3426-FB67-4BFF-B215-668A3BCCCE55}" type="presParOf" srcId="{47DF949A-F55B-471A-85DE-1330063775E8}" destId="{20D2D89A-28CA-4E49-AF7B-2E2E6F9F0EB6}" srcOrd="3" destOrd="0" presId="urn:microsoft.com/office/officeart/2008/layout/TitlePictureLineup"/>
    <dgm:cxn modelId="{35D74FF8-DF20-458D-BF7D-BA6ADE4425BE}" type="presParOf" srcId="{310DC817-776B-4739-9B17-EA959C37D39D}" destId="{6ED5DC88-6B10-4BFE-9301-1E11FEA9F657}" srcOrd="3" destOrd="0" presId="urn:microsoft.com/office/officeart/2008/layout/TitlePictureLineup"/>
    <dgm:cxn modelId="{CF5D28E5-4363-443A-AE2E-C5443A909D81}" type="presParOf" srcId="{310DC817-776B-4739-9B17-EA959C37D39D}" destId="{3094F22A-77E4-482A-87EA-4C3D8B09CE1A}" srcOrd="4" destOrd="0" presId="urn:microsoft.com/office/officeart/2008/layout/TitlePictureLineup"/>
    <dgm:cxn modelId="{2DB2B8E3-9BE8-4ECD-9DEC-6797BB51E7A8}" type="presParOf" srcId="{3094F22A-77E4-482A-87EA-4C3D8B09CE1A}" destId="{AFDCBC22-DFBF-4A48-8A7D-84AC2F2B7281}" srcOrd="0" destOrd="0" presId="urn:microsoft.com/office/officeart/2008/layout/TitlePictureLineup"/>
    <dgm:cxn modelId="{96EC4EA2-C117-4D77-92D4-2D6FA3251250}" type="presParOf" srcId="{3094F22A-77E4-482A-87EA-4C3D8B09CE1A}" destId="{8A993825-D711-42F8-949B-376170EF7E2D}" srcOrd="1" destOrd="0" presId="urn:microsoft.com/office/officeart/2008/layout/TitlePictureLineup"/>
    <dgm:cxn modelId="{F753A50D-75AB-4E66-9442-149950D9C947}" type="presParOf" srcId="{3094F22A-77E4-482A-87EA-4C3D8B09CE1A}" destId="{D446EE41-0F95-473C-9710-CCE27D2A4F2E}" srcOrd="2" destOrd="0" presId="urn:microsoft.com/office/officeart/2008/layout/TitlePictureLineup"/>
    <dgm:cxn modelId="{F6C257D8-0716-43C3-8290-E8B5CABB1F03}" type="presParOf" srcId="{3094F22A-77E4-482A-87EA-4C3D8B09CE1A}" destId="{426F24C4-64B4-424A-B119-6A5159EE0695}"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452D65-2BA9-4035-B5AD-FB40D875CCEC}"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zh-CN" altLang="en-US"/>
        </a:p>
      </dgm:t>
    </dgm:pt>
    <dgm:pt modelId="{CF3B9378-DDF4-44C3-9874-1F659209E1DE}">
      <dgm:prSet phldrT="[文本]" custT="1"/>
      <dgm:spPr/>
      <dgm:t>
        <a:bodyPr/>
        <a:lstStyle/>
        <a:p>
          <a:r>
            <a:rPr lang="zh-CN" altLang="en-US" sz="1800" dirty="0" smtClean="0">
              <a:latin typeface="楷体" panose="02010609060101010101" pitchFamily="49" charset="-122"/>
              <a:ea typeface="楷体" panose="02010609060101010101" pitchFamily="49" charset="-122"/>
            </a:rPr>
            <a:t>查看爬取共</a:t>
          </a:r>
          <a:r>
            <a:rPr lang="en-US" altLang="zh-CN" sz="1800" dirty="0" smtClean="0">
              <a:solidFill>
                <a:srgbClr val="FF0000"/>
              </a:solidFill>
              <a:latin typeface="楷体" panose="02010609060101010101" pitchFamily="49" charset="-122"/>
              <a:ea typeface="楷体" panose="02010609060101010101" pitchFamily="49" charset="-122"/>
            </a:rPr>
            <a:t>4165927</a:t>
          </a:r>
          <a:r>
            <a:rPr lang="zh-CN" altLang="en-US" sz="1800" dirty="0" smtClean="0">
              <a:latin typeface="楷体" panose="02010609060101010101" pitchFamily="49" charset="-122"/>
              <a:ea typeface="楷体" panose="02010609060101010101" pitchFamily="49" charset="-122"/>
            </a:rPr>
            <a:t>条数据</a:t>
          </a:r>
          <a:r>
            <a:rPr lang="en-US" altLang="zh-CN" sz="1800" dirty="0" smtClean="0">
              <a:latin typeface="楷体" panose="02010609060101010101" pitchFamily="49" charset="-122"/>
              <a:ea typeface="楷体" panose="02010609060101010101" pitchFamily="49" charset="-122"/>
            </a:rPr>
            <a:t>,</a:t>
          </a:r>
          <a:r>
            <a:rPr lang="en-US" altLang="zh-CN" sz="1800" dirty="0" smtClean="0">
              <a:solidFill>
                <a:srgbClr val="FF0000"/>
              </a:solidFill>
              <a:latin typeface="楷体" panose="02010609060101010101" pitchFamily="49" charset="-122"/>
              <a:ea typeface="楷体" panose="02010609060101010101" pitchFamily="49" charset="-122"/>
            </a:rPr>
            <a:t>0.381G</a:t>
          </a:r>
          <a:r>
            <a:rPr lang="zh-CN" altLang="en-US" sz="1800" dirty="0" smtClean="0">
              <a:latin typeface="楷体" panose="02010609060101010101" pitchFamily="49" charset="-122"/>
              <a:ea typeface="楷体" panose="02010609060101010101" pitchFamily="49" charset="-122"/>
            </a:rPr>
            <a:t>的数据</a:t>
          </a:r>
          <a:endParaRPr lang="zh-CN" altLang="en-US" sz="1800" dirty="0">
            <a:latin typeface="楷体" panose="02010609060101010101" pitchFamily="49" charset="-122"/>
            <a:ea typeface="楷体" panose="02010609060101010101" pitchFamily="49" charset="-122"/>
          </a:endParaRPr>
        </a:p>
      </dgm:t>
    </dgm:pt>
    <dgm:pt modelId="{39E60EDF-80B4-4EAD-BF7B-3B255FD86915}" type="parTrans" cxnId="{2AD160D5-8CD7-471C-AEFB-65094E80743E}">
      <dgm:prSet/>
      <dgm:spPr/>
      <dgm:t>
        <a:bodyPr/>
        <a:lstStyle/>
        <a:p>
          <a:endParaRPr lang="zh-CN" altLang="en-US"/>
        </a:p>
      </dgm:t>
    </dgm:pt>
    <dgm:pt modelId="{60FE0FA1-AA57-4B83-9C65-CDECF5FE20F8}" type="sibTrans" cxnId="{2AD160D5-8CD7-471C-AEFB-65094E80743E}">
      <dgm:prSet/>
      <dgm:spPr/>
      <dgm:t>
        <a:bodyPr/>
        <a:lstStyle/>
        <a:p>
          <a:endParaRPr lang="zh-CN" altLang="en-US"/>
        </a:p>
      </dgm:t>
    </dgm:pt>
    <dgm:pt modelId="{034E9826-5B67-46BE-A07C-0D4F7B4CBCB2}">
      <dgm:prSet phldrT="[文本]" custT="1"/>
      <dgm:spPr/>
      <dgm:t>
        <a:bodyPr/>
        <a:lstStyle/>
        <a:p>
          <a:r>
            <a:rPr lang="en-US" altLang="zh-CN" sz="1800" dirty="0" smtClean="0">
              <a:latin typeface="楷体" panose="02010609060101010101" pitchFamily="49" charset="-122"/>
              <a:ea typeface="楷体" panose="02010609060101010101" pitchFamily="49" charset="-122"/>
            </a:rPr>
            <a:t>Info</a:t>
          </a:r>
          <a:r>
            <a:rPr lang="zh-CN" altLang="en-US" sz="1800" dirty="0" smtClean="0">
              <a:latin typeface="楷体" panose="02010609060101010101" pitchFamily="49" charset="-122"/>
              <a:ea typeface="楷体" panose="02010609060101010101" pitchFamily="49" charset="-122"/>
            </a:rPr>
            <a:t>表共有</a:t>
          </a:r>
          <a:r>
            <a:rPr lang="en-US" altLang="zh-CN" sz="1800" dirty="0" smtClean="0">
              <a:solidFill>
                <a:srgbClr val="FF0000"/>
              </a:solidFill>
              <a:latin typeface="楷体" panose="02010609060101010101" pitchFamily="49" charset="-122"/>
              <a:ea typeface="楷体" panose="02010609060101010101" pitchFamily="49" charset="-122"/>
            </a:rPr>
            <a:t>428074</a:t>
          </a:r>
          <a:r>
            <a:rPr lang="zh-CN" altLang="en-US" sz="1800" dirty="0" smtClean="0">
              <a:latin typeface="楷体" panose="02010609060101010101" pitchFamily="49" charset="-122"/>
              <a:ea typeface="楷体" panose="02010609060101010101" pitchFamily="49" charset="-122"/>
            </a:rPr>
            <a:t>条</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用时</a:t>
          </a:r>
          <a:r>
            <a:rPr lang="en-US" altLang="zh-CN" sz="1800" dirty="0" smtClean="0">
              <a:solidFill>
                <a:srgbClr val="FF0000"/>
              </a:solidFill>
              <a:latin typeface="楷体" panose="02010609060101010101" pitchFamily="49" charset="-122"/>
              <a:ea typeface="楷体" panose="02010609060101010101" pitchFamily="49" charset="-122"/>
            </a:rPr>
            <a:t>0.016s</a:t>
          </a:r>
          <a:endParaRPr lang="zh-CN" altLang="en-US" sz="1800" dirty="0">
            <a:solidFill>
              <a:srgbClr val="FF0000"/>
            </a:solidFill>
            <a:latin typeface="楷体" panose="02010609060101010101" pitchFamily="49" charset="-122"/>
            <a:ea typeface="楷体" panose="02010609060101010101" pitchFamily="49" charset="-122"/>
          </a:endParaRPr>
        </a:p>
      </dgm:t>
    </dgm:pt>
    <dgm:pt modelId="{56990EA8-5D19-4090-91E6-397D561C6A54}" type="parTrans" cxnId="{F46BCFF0-14B2-4F4F-93E2-10EF3FBC4FF3}">
      <dgm:prSet/>
      <dgm:spPr/>
      <dgm:t>
        <a:bodyPr/>
        <a:lstStyle/>
        <a:p>
          <a:endParaRPr lang="zh-CN" altLang="en-US"/>
        </a:p>
      </dgm:t>
    </dgm:pt>
    <dgm:pt modelId="{FACBA001-72F3-4019-9D57-01FB0AED4790}" type="sibTrans" cxnId="{F46BCFF0-14B2-4F4F-93E2-10EF3FBC4FF3}">
      <dgm:prSet/>
      <dgm:spPr/>
      <dgm:t>
        <a:bodyPr/>
        <a:lstStyle/>
        <a:p>
          <a:endParaRPr lang="zh-CN" altLang="en-US"/>
        </a:p>
      </dgm:t>
    </dgm:pt>
    <dgm:pt modelId="{E927C256-1E11-4402-8F86-9E1AEB7E535F}">
      <dgm:prSet phldrT="[文本]" custT="1"/>
      <dgm:spPr/>
      <dgm:t>
        <a:bodyPr/>
        <a:lstStyle/>
        <a:p>
          <a:r>
            <a:rPr lang="en-US" altLang="zh-CN" sz="1800" dirty="0" smtClean="0">
              <a:latin typeface="楷体" panose="02010609060101010101" pitchFamily="49" charset="-122"/>
              <a:ea typeface="楷体" panose="02010609060101010101" pitchFamily="49" charset="-122"/>
            </a:rPr>
            <a:t>Tweets</a:t>
          </a:r>
          <a:r>
            <a:rPr lang="zh-CN" altLang="en-US" sz="1800" dirty="0" smtClean="0">
              <a:latin typeface="楷体" panose="02010609060101010101" pitchFamily="49" charset="-122"/>
              <a:ea typeface="楷体" panose="02010609060101010101" pitchFamily="49" charset="-122"/>
            </a:rPr>
            <a:t>表共有</a:t>
          </a:r>
          <a:r>
            <a:rPr lang="en-US" altLang="zh-CN" sz="1800" dirty="0" smtClean="0">
              <a:solidFill>
                <a:srgbClr val="FF0000"/>
              </a:solidFill>
              <a:latin typeface="楷体" panose="02010609060101010101" pitchFamily="49" charset="-122"/>
              <a:ea typeface="楷体" panose="02010609060101010101" pitchFamily="49" charset="-122"/>
            </a:rPr>
            <a:t>1076282</a:t>
          </a:r>
          <a:r>
            <a:rPr lang="zh-CN" altLang="en-US" sz="1800" dirty="0" smtClean="0">
              <a:latin typeface="楷体" panose="02010609060101010101" pitchFamily="49" charset="-122"/>
              <a:ea typeface="楷体" panose="02010609060101010101" pitchFamily="49" charset="-122"/>
            </a:rPr>
            <a:t>条</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用时</a:t>
          </a:r>
          <a:r>
            <a:rPr lang="en-US" altLang="zh-CN" sz="1800" dirty="0" smtClean="0">
              <a:solidFill>
                <a:srgbClr val="FF0000"/>
              </a:solidFill>
              <a:latin typeface="楷体" panose="02010609060101010101" pitchFamily="49" charset="-122"/>
              <a:ea typeface="楷体" panose="02010609060101010101" pitchFamily="49" charset="-122"/>
            </a:rPr>
            <a:t>0.011s</a:t>
          </a:r>
          <a:endParaRPr lang="zh-CN" altLang="en-US" sz="1800" dirty="0">
            <a:solidFill>
              <a:srgbClr val="FF0000"/>
            </a:solidFill>
            <a:latin typeface="楷体" panose="02010609060101010101" pitchFamily="49" charset="-122"/>
            <a:ea typeface="楷体" panose="02010609060101010101" pitchFamily="49" charset="-122"/>
          </a:endParaRPr>
        </a:p>
      </dgm:t>
    </dgm:pt>
    <dgm:pt modelId="{9F4EB300-D946-4D61-A948-C9A4E7AA3B57}" type="parTrans" cxnId="{86D14EC9-429F-48D9-B4E5-974F421714D5}">
      <dgm:prSet/>
      <dgm:spPr/>
      <dgm:t>
        <a:bodyPr/>
        <a:lstStyle/>
        <a:p>
          <a:endParaRPr lang="zh-CN" altLang="en-US"/>
        </a:p>
      </dgm:t>
    </dgm:pt>
    <dgm:pt modelId="{7557B552-8CF7-4615-A2FF-BE331B6148AE}" type="sibTrans" cxnId="{86D14EC9-429F-48D9-B4E5-974F421714D5}">
      <dgm:prSet/>
      <dgm:spPr/>
      <dgm:t>
        <a:bodyPr/>
        <a:lstStyle/>
        <a:p>
          <a:endParaRPr lang="zh-CN" altLang="en-US"/>
        </a:p>
      </dgm:t>
    </dgm:pt>
    <dgm:pt modelId="{DE770D7E-47C4-445C-B219-E5D3809C4DF2}" type="pres">
      <dgm:prSet presAssocID="{EC452D65-2BA9-4035-B5AD-FB40D875CCEC}" presName="Name0" presStyleCnt="0">
        <dgm:presLayoutVars>
          <dgm:dir/>
          <dgm:resizeHandles val="exact"/>
        </dgm:presLayoutVars>
      </dgm:prSet>
      <dgm:spPr/>
      <dgm:t>
        <a:bodyPr/>
        <a:lstStyle/>
        <a:p>
          <a:endParaRPr lang="zh-CN" altLang="en-US"/>
        </a:p>
      </dgm:t>
    </dgm:pt>
    <dgm:pt modelId="{61D0308F-9EFF-4FDD-A1B8-627D26460A94}" type="pres">
      <dgm:prSet presAssocID="{CF3B9378-DDF4-44C3-9874-1F659209E1DE}" presName="composite" presStyleCnt="0"/>
      <dgm:spPr/>
    </dgm:pt>
    <dgm:pt modelId="{8940E789-02F6-4AE1-82BB-AFEB6EE07F52}" type="pres">
      <dgm:prSet presAssocID="{CF3B9378-DDF4-44C3-9874-1F659209E1DE}" presName="rect1" presStyleLbl="trAlignAcc1" presStyleIdx="0" presStyleCnt="3" custLinFactNeighborX="-577">
        <dgm:presLayoutVars>
          <dgm:bulletEnabled val="1"/>
        </dgm:presLayoutVars>
      </dgm:prSet>
      <dgm:spPr/>
      <dgm:t>
        <a:bodyPr/>
        <a:lstStyle/>
        <a:p>
          <a:endParaRPr lang="zh-CN" altLang="en-US"/>
        </a:p>
      </dgm:t>
    </dgm:pt>
    <dgm:pt modelId="{3459B89A-9DA0-455C-B5CC-940FF31F5B04}" type="pres">
      <dgm:prSet presAssocID="{CF3B9378-DDF4-44C3-9874-1F659209E1DE}" presName="rect2" presStyleLbl="fgImgPlace1" presStyleIdx="0" presStyleCnt="3" custScaleX="290930" custScaleY="92310" custLinFactX="-4136" custLinFactNeighborX="-100000" custLinFactNeighborY="-24079"/>
      <dgm:spPr/>
      <dgm:t>
        <a:bodyPr/>
        <a:lstStyle/>
        <a:p>
          <a:endParaRPr lang="zh-CN" altLang="en-US"/>
        </a:p>
      </dgm:t>
    </dgm:pt>
    <dgm:pt modelId="{5C702E17-7995-440D-8E69-5BE92B2C7869}" type="pres">
      <dgm:prSet presAssocID="{60FE0FA1-AA57-4B83-9C65-CDECF5FE20F8}" presName="sibTrans" presStyleCnt="0"/>
      <dgm:spPr/>
    </dgm:pt>
    <dgm:pt modelId="{01B4CFF3-8F1F-4D1F-87AE-F33A2ECD8A95}" type="pres">
      <dgm:prSet presAssocID="{034E9826-5B67-46BE-A07C-0D4F7B4CBCB2}" presName="composite" presStyleCnt="0"/>
      <dgm:spPr/>
    </dgm:pt>
    <dgm:pt modelId="{21B3E425-73C4-444F-AEF1-B183B2D07A94}" type="pres">
      <dgm:prSet presAssocID="{034E9826-5B67-46BE-A07C-0D4F7B4CBCB2}" presName="rect1" presStyleLbl="trAlignAcc1" presStyleIdx="1" presStyleCnt="3" custLinFactNeighborX="-385" custLinFactNeighborY="1746">
        <dgm:presLayoutVars>
          <dgm:bulletEnabled val="1"/>
        </dgm:presLayoutVars>
      </dgm:prSet>
      <dgm:spPr/>
      <dgm:t>
        <a:bodyPr/>
        <a:lstStyle/>
        <a:p>
          <a:endParaRPr lang="zh-CN" altLang="en-US"/>
        </a:p>
      </dgm:t>
    </dgm:pt>
    <dgm:pt modelId="{2813D03B-75A3-4FCC-B296-DA8897C6057C}" type="pres">
      <dgm:prSet presAssocID="{034E9826-5B67-46BE-A07C-0D4F7B4CBCB2}" presName="rect2" presStyleLbl="fgImgPlace1" presStyleIdx="1" presStyleCnt="3" custScaleX="264937" custLinFactNeighborX="-93437" custLinFactNeighborY="-2966"/>
      <dgm:spPr/>
    </dgm:pt>
    <dgm:pt modelId="{5C30BC18-DA91-4657-B916-6D33D7F32CB9}" type="pres">
      <dgm:prSet presAssocID="{FACBA001-72F3-4019-9D57-01FB0AED4790}" presName="sibTrans" presStyleCnt="0"/>
      <dgm:spPr/>
    </dgm:pt>
    <dgm:pt modelId="{AE938550-4882-4B2A-9A0E-129065CC1C7E}" type="pres">
      <dgm:prSet presAssocID="{E927C256-1E11-4402-8F86-9E1AEB7E535F}" presName="composite" presStyleCnt="0"/>
      <dgm:spPr/>
    </dgm:pt>
    <dgm:pt modelId="{67713431-3B5E-4DAC-BF76-2C690D6C5A43}" type="pres">
      <dgm:prSet presAssocID="{E927C256-1E11-4402-8F86-9E1AEB7E535F}" presName="rect1" presStyleLbl="trAlignAcc1" presStyleIdx="2" presStyleCnt="3">
        <dgm:presLayoutVars>
          <dgm:bulletEnabled val="1"/>
        </dgm:presLayoutVars>
      </dgm:prSet>
      <dgm:spPr/>
      <dgm:t>
        <a:bodyPr/>
        <a:lstStyle/>
        <a:p>
          <a:endParaRPr lang="zh-CN" altLang="en-US"/>
        </a:p>
      </dgm:t>
    </dgm:pt>
    <dgm:pt modelId="{65659F21-CFF3-4CB1-8FA2-605BC711EFE4}" type="pres">
      <dgm:prSet presAssocID="{E927C256-1E11-4402-8F86-9E1AEB7E535F}" presName="rect2" presStyleLbl="fgImgPlace1" presStyleIdx="2" presStyleCnt="3" custScaleX="256529" custLinFactNeighborX="-91658"/>
      <dgm:spPr/>
    </dgm:pt>
  </dgm:ptLst>
  <dgm:cxnLst>
    <dgm:cxn modelId="{86D14EC9-429F-48D9-B4E5-974F421714D5}" srcId="{EC452D65-2BA9-4035-B5AD-FB40D875CCEC}" destId="{E927C256-1E11-4402-8F86-9E1AEB7E535F}" srcOrd="2" destOrd="0" parTransId="{9F4EB300-D946-4D61-A948-C9A4E7AA3B57}" sibTransId="{7557B552-8CF7-4615-A2FF-BE331B6148AE}"/>
    <dgm:cxn modelId="{F46BCFF0-14B2-4F4F-93E2-10EF3FBC4FF3}" srcId="{EC452D65-2BA9-4035-B5AD-FB40D875CCEC}" destId="{034E9826-5B67-46BE-A07C-0D4F7B4CBCB2}" srcOrd="1" destOrd="0" parTransId="{56990EA8-5D19-4090-91E6-397D561C6A54}" sibTransId="{FACBA001-72F3-4019-9D57-01FB0AED4790}"/>
    <dgm:cxn modelId="{80ABA3BF-4DD0-4345-BFA3-B159AA04E56A}" type="presOf" srcId="{034E9826-5B67-46BE-A07C-0D4F7B4CBCB2}" destId="{21B3E425-73C4-444F-AEF1-B183B2D07A94}" srcOrd="0" destOrd="0" presId="urn:microsoft.com/office/officeart/2008/layout/PictureStrips"/>
    <dgm:cxn modelId="{F1187A34-E90A-46CD-A2A8-55C46326C395}" type="presOf" srcId="{EC452D65-2BA9-4035-B5AD-FB40D875CCEC}" destId="{DE770D7E-47C4-445C-B219-E5D3809C4DF2}" srcOrd="0" destOrd="0" presId="urn:microsoft.com/office/officeart/2008/layout/PictureStrips"/>
    <dgm:cxn modelId="{8CD60A10-2EF8-45A9-8764-59416C543216}" type="presOf" srcId="{E927C256-1E11-4402-8F86-9E1AEB7E535F}" destId="{67713431-3B5E-4DAC-BF76-2C690D6C5A43}" srcOrd="0" destOrd="0" presId="urn:microsoft.com/office/officeart/2008/layout/PictureStrips"/>
    <dgm:cxn modelId="{2AD160D5-8CD7-471C-AEFB-65094E80743E}" srcId="{EC452D65-2BA9-4035-B5AD-FB40D875CCEC}" destId="{CF3B9378-DDF4-44C3-9874-1F659209E1DE}" srcOrd="0" destOrd="0" parTransId="{39E60EDF-80B4-4EAD-BF7B-3B255FD86915}" sibTransId="{60FE0FA1-AA57-4B83-9C65-CDECF5FE20F8}"/>
    <dgm:cxn modelId="{7E05EC29-521E-41B0-8B16-9C428CD0833F}" type="presOf" srcId="{CF3B9378-DDF4-44C3-9874-1F659209E1DE}" destId="{8940E789-02F6-4AE1-82BB-AFEB6EE07F52}" srcOrd="0" destOrd="0" presId="urn:microsoft.com/office/officeart/2008/layout/PictureStrips"/>
    <dgm:cxn modelId="{938FB6B0-A077-4220-99A8-B292E4BF629A}" type="presParOf" srcId="{DE770D7E-47C4-445C-B219-E5D3809C4DF2}" destId="{61D0308F-9EFF-4FDD-A1B8-627D26460A94}" srcOrd="0" destOrd="0" presId="urn:microsoft.com/office/officeart/2008/layout/PictureStrips"/>
    <dgm:cxn modelId="{87C5980A-F832-4697-831C-41229D9CF1E8}" type="presParOf" srcId="{61D0308F-9EFF-4FDD-A1B8-627D26460A94}" destId="{8940E789-02F6-4AE1-82BB-AFEB6EE07F52}" srcOrd="0" destOrd="0" presId="urn:microsoft.com/office/officeart/2008/layout/PictureStrips"/>
    <dgm:cxn modelId="{3EF98165-061E-496D-A992-B7C98493A38F}" type="presParOf" srcId="{61D0308F-9EFF-4FDD-A1B8-627D26460A94}" destId="{3459B89A-9DA0-455C-B5CC-940FF31F5B04}" srcOrd="1" destOrd="0" presId="urn:microsoft.com/office/officeart/2008/layout/PictureStrips"/>
    <dgm:cxn modelId="{986F5F49-0BBC-4236-8F5A-AA06382BBF47}" type="presParOf" srcId="{DE770D7E-47C4-445C-B219-E5D3809C4DF2}" destId="{5C702E17-7995-440D-8E69-5BE92B2C7869}" srcOrd="1" destOrd="0" presId="urn:microsoft.com/office/officeart/2008/layout/PictureStrips"/>
    <dgm:cxn modelId="{72CB32D5-3F9F-44D5-9AEE-38CAE467B2D4}" type="presParOf" srcId="{DE770D7E-47C4-445C-B219-E5D3809C4DF2}" destId="{01B4CFF3-8F1F-4D1F-87AE-F33A2ECD8A95}" srcOrd="2" destOrd="0" presId="urn:microsoft.com/office/officeart/2008/layout/PictureStrips"/>
    <dgm:cxn modelId="{BC3B3B16-DA8F-4448-A1F6-62684CD55521}" type="presParOf" srcId="{01B4CFF3-8F1F-4D1F-87AE-F33A2ECD8A95}" destId="{21B3E425-73C4-444F-AEF1-B183B2D07A94}" srcOrd="0" destOrd="0" presId="urn:microsoft.com/office/officeart/2008/layout/PictureStrips"/>
    <dgm:cxn modelId="{BFD1E6D8-F1BC-4B9D-8049-AC414C23C963}" type="presParOf" srcId="{01B4CFF3-8F1F-4D1F-87AE-F33A2ECD8A95}" destId="{2813D03B-75A3-4FCC-B296-DA8897C6057C}" srcOrd="1" destOrd="0" presId="urn:microsoft.com/office/officeart/2008/layout/PictureStrips"/>
    <dgm:cxn modelId="{F2ACEB9B-7341-453F-AADE-650EA012440D}" type="presParOf" srcId="{DE770D7E-47C4-445C-B219-E5D3809C4DF2}" destId="{5C30BC18-DA91-4657-B916-6D33D7F32CB9}" srcOrd="3" destOrd="0" presId="urn:microsoft.com/office/officeart/2008/layout/PictureStrips"/>
    <dgm:cxn modelId="{9FEB971E-9E0A-4F02-BB93-16FBD4B58B42}" type="presParOf" srcId="{DE770D7E-47C4-445C-B219-E5D3809C4DF2}" destId="{AE938550-4882-4B2A-9A0E-129065CC1C7E}" srcOrd="4" destOrd="0" presId="urn:microsoft.com/office/officeart/2008/layout/PictureStrips"/>
    <dgm:cxn modelId="{EF6A2A0F-5CFF-46F7-9748-8A7367173614}" type="presParOf" srcId="{AE938550-4882-4B2A-9A0E-129065CC1C7E}" destId="{67713431-3B5E-4DAC-BF76-2C690D6C5A43}" srcOrd="0" destOrd="0" presId="urn:microsoft.com/office/officeart/2008/layout/PictureStrips"/>
    <dgm:cxn modelId="{AEC130A5-3C87-4C9A-A74D-A0A0EAA02FA3}" type="presParOf" srcId="{AE938550-4882-4B2A-9A0E-129065CC1C7E}" destId="{65659F21-CFF3-4CB1-8FA2-605BC711EFE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EEF6D1-03BA-4B54-B7FC-E9845634C977}"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zh-CN" altLang="en-US"/>
        </a:p>
      </dgm:t>
    </dgm:pt>
    <dgm:pt modelId="{F1D86DF0-DC0C-4BDF-B6E8-8FBBA4A282CE}">
      <dgm:prSet phldrT="[文本]" custT="1"/>
      <dgm:spPr/>
      <dgm:t>
        <a:bodyPr/>
        <a:lstStyle/>
        <a:p>
          <a:r>
            <a:rPr lang="zh-CN" altLang="en-US" sz="1800" dirty="0" smtClean="0">
              <a:latin typeface="楷体" panose="02010609060101010101" pitchFamily="49" charset="-122"/>
              <a:ea typeface="楷体" panose="02010609060101010101" pitchFamily="49" charset="-122"/>
            </a:rPr>
            <a:t> 查询数量大于</a:t>
          </a:r>
          <a:r>
            <a:rPr lang="en-US" altLang="zh-CN" sz="1800" dirty="0" smtClean="0">
              <a:solidFill>
                <a:srgbClr val="FF0000"/>
              </a:solidFill>
              <a:latin typeface="楷体" panose="02010609060101010101" pitchFamily="49" charset="-122"/>
              <a:ea typeface="楷体" panose="02010609060101010101" pitchFamily="49" charset="-122"/>
            </a:rPr>
            <a:t>1</a:t>
          </a:r>
          <a:r>
            <a:rPr lang="zh-CN" altLang="en-US" sz="1800" dirty="0" smtClean="0">
              <a:solidFill>
                <a:srgbClr val="FF0000"/>
              </a:solidFill>
              <a:latin typeface="楷体" panose="02010609060101010101" pitchFamily="49" charset="-122"/>
              <a:ea typeface="楷体" panose="02010609060101010101" pitchFamily="49" charset="-122"/>
            </a:rPr>
            <a:t>亿</a:t>
          </a:r>
          <a:r>
            <a:rPr lang="zh-CN" altLang="en-US" sz="1800" dirty="0" smtClean="0">
              <a:latin typeface="楷体" panose="02010609060101010101" pitchFamily="49" charset="-122"/>
              <a:ea typeface="楷体" panose="02010609060101010101" pitchFamily="49" charset="-122"/>
            </a:rPr>
            <a:t>的情况</a:t>
          </a:r>
          <a:endParaRPr lang="zh-CN" altLang="en-US" sz="1800" dirty="0">
            <a:latin typeface="楷体" panose="02010609060101010101" pitchFamily="49" charset="-122"/>
            <a:ea typeface="楷体" panose="02010609060101010101" pitchFamily="49" charset="-122"/>
          </a:endParaRPr>
        </a:p>
      </dgm:t>
    </dgm:pt>
    <dgm:pt modelId="{91636D99-A30A-40F1-B362-7EA407014F1F}" type="parTrans" cxnId="{F76AE211-8B27-483C-962A-A5423E435A04}">
      <dgm:prSet/>
      <dgm:spPr/>
      <dgm:t>
        <a:bodyPr/>
        <a:lstStyle/>
        <a:p>
          <a:endParaRPr lang="zh-CN" altLang="en-US"/>
        </a:p>
      </dgm:t>
    </dgm:pt>
    <dgm:pt modelId="{128090FD-F99F-4372-B71A-745B289EE253}" type="sibTrans" cxnId="{F76AE211-8B27-483C-962A-A5423E435A04}">
      <dgm:prSet/>
      <dgm:spPr/>
      <dgm:t>
        <a:bodyPr/>
        <a:lstStyle/>
        <a:p>
          <a:endParaRPr lang="zh-CN" altLang="en-US"/>
        </a:p>
      </dgm:t>
    </dgm:pt>
    <dgm:pt modelId="{EACEB602-08AC-415C-A70F-79FE46C4FCC4}">
      <dgm:prSet phldrT="[文本]" custT="1"/>
      <dgm:spPr/>
      <dgm:t>
        <a:bodyPr/>
        <a:lstStyle/>
        <a:p>
          <a:r>
            <a:rPr lang="zh-CN" altLang="en-US" sz="1800" dirty="0" smtClean="0">
              <a:latin typeface="楷体" panose="02010609060101010101" pitchFamily="49" charset="-122"/>
              <a:ea typeface="楷体" panose="02010609060101010101" pitchFamily="49" charset="-122"/>
            </a:rPr>
            <a:t>查询浙江女性用户情况</a:t>
          </a:r>
          <a:endParaRPr lang="zh-CN" altLang="en-US" sz="1800" dirty="0">
            <a:latin typeface="楷体" panose="02010609060101010101" pitchFamily="49" charset="-122"/>
            <a:ea typeface="楷体" panose="02010609060101010101" pitchFamily="49" charset="-122"/>
          </a:endParaRPr>
        </a:p>
      </dgm:t>
    </dgm:pt>
    <dgm:pt modelId="{4E760729-CE9A-4D6F-A572-4CC81D5FBC1C}" type="parTrans" cxnId="{DD3278C6-42EA-4F40-9D68-64735834D1EB}">
      <dgm:prSet/>
      <dgm:spPr/>
      <dgm:t>
        <a:bodyPr/>
        <a:lstStyle/>
        <a:p>
          <a:endParaRPr lang="zh-CN" altLang="en-US"/>
        </a:p>
      </dgm:t>
    </dgm:pt>
    <dgm:pt modelId="{4A4EA534-D133-4337-9C31-086685615E57}" type="sibTrans" cxnId="{DD3278C6-42EA-4F40-9D68-64735834D1EB}">
      <dgm:prSet/>
      <dgm:spPr/>
      <dgm:t>
        <a:bodyPr/>
        <a:lstStyle/>
        <a:p>
          <a:endParaRPr lang="zh-CN" altLang="en-US"/>
        </a:p>
      </dgm:t>
    </dgm:pt>
    <dgm:pt modelId="{A7F4BCD0-091A-4A9A-A535-6E919B2BF3C8}">
      <dgm:prSet phldrT="[文本]" custT="1"/>
      <dgm:spPr/>
      <dgm:t>
        <a:bodyPr/>
        <a:lstStyle/>
        <a:p>
          <a:r>
            <a:rPr lang="zh-CN" altLang="en-US" sz="2000" dirty="0" smtClean="0">
              <a:latin typeface="楷体" panose="02010609060101010101" pitchFamily="49" charset="-122"/>
              <a:ea typeface="楷体" panose="02010609060101010101" pitchFamily="49" charset="-122"/>
            </a:rPr>
            <a:t>性取向情况</a:t>
          </a:r>
          <a:endParaRPr lang="zh-CN" altLang="en-US" sz="2000" dirty="0">
            <a:latin typeface="楷体" panose="02010609060101010101" pitchFamily="49" charset="-122"/>
            <a:ea typeface="楷体" panose="02010609060101010101" pitchFamily="49" charset="-122"/>
          </a:endParaRPr>
        </a:p>
      </dgm:t>
    </dgm:pt>
    <dgm:pt modelId="{3F47BD7C-7EB6-4E10-A732-72CFBD209E09}" type="parTrans" cxnId="{C408AF0E-14D1-4DA2-80E9-DE13B5187654}">
      <dgm:prSet/>
      <dgm:spPr/>
      <dgm:t>
        <a:bodyPr/>
        <a:lstStyle/>
        <a:p>
          <a:endParaRPr lang="zh-CN" altLang="en-US"/>
        </a:p>
      </dgm:t>
    </dgm:pt>
    <dgm:pt modelId="{CBF4BB21-DB0D-4E48-B0D1-C6E4D54548C0}" type="sibTrans" cxnId="{C408AF0E-14D1-4DA2-80E9-DE13B5187654}">
      <dgm:prSet/>
      <dgm:spPr/>
      <dgm:t>
        <a:bodyPr/>
        <a:lstStyle/>
        <a:p>
          <a:endParaRPr lang="zh-CN" altLang="en-US"/>
        </a:p>
      </dgm:t>
    </dgm:pt>
    <dgm:pt modelId="{7B586C70-5C66-4C97-B76E-997257998483}" type="pres">
      <dgm:prSet presAssocID="{6AEEF6D1-03BA-4B54-B7FC-E9845634C977}" presName="Name0" presStyleCnt="0">
        <dgm:presLayoutVars>
          <dgm:dir/>
          <dgm:resizeHandles val="exact"/>
        </dgm:presLayoutVars>
      </dgm:prSet>
      <dgm:spPr/>
      <dgm:t>
        <a:bodyPr/>
        <a:lstStyle/>
        <a:p>
          <a:endParaRPr lang="zh-CN" altLang="en-US"/>
        </a:p>
      </dgm:t>
    </dgm:pt>
    <dgm:pt modelId="{E3B0A20F-2475-4CD0-908F-00DF53A76DAB}" type="pres">
      <dgm:prSet presAssocID="{F1D86DF0-DC0C-4BDF-B6E8-8FBBA4A282CE}" presName="composite" presStyleCnt="0"/>
      <dgm:spPr/>
    </dgm:pt>
    <dgm:pt modelId="{B7337739-7C09-4AD8-8FB5-21A3BC4F68E5}" type="pres">
      <dgm:prSet presAssocID="{F1D86DF0-DC0C-4BDF-B6E8-8FBBA4A282CE}" presName="rect1" presStyleLbl="trAlignAcc1" presStyleIdx="0" presStyleCnt="3" custScaleX="120555" custLinFactNeighborX="19736" custLinFactNeighborY="-6191">
        <dgm:presLayoutVars>
          <dgm:bulletEnabled val="1"/>
        </dgm:presLayoutVars>
      </dgm:prSet>
      <dgm:spPr/>
      <dgm:t>
        <a:bodyPr/>
        <a:lstStyle/>
        <a:p>
          <a:endParaRPr lang="zh-CN" altLang="en-US"/>
        </a:p>
      </dgm:t>
    </dgm:pt>
    <dgm:pt modelId="{88594D9B-EEAF-4479-81E9-AB848F399E96}" type="pres">
      <dgm:prSet presAssocID="{F1D86DF0-DC0C-4BDF-B6E8-8FBBA4A282CE}" presName="rect2" presStyleLbl="fgImgPlace1" presStyleIdx="0" presStyleCnt="3"/>
      <dgm:spPr/>
    </dgm:pt>
    <dgm:pt modelId="{269194AB-B804-4603-9416-DBA85891DB35}" type="pres">
      <dgm:prSet presAssocID="{128090FD-F99F-4372-B71A-745B289EE253}" presName="sibTrans" presStyleCnt="0"/>
      <dgm:spPr/>
    </dgm:pt>
    <dgm:pt modelId="{34EA10D7-728C-4A4F-B53B-D4FB0B026580}" type="pres">
      <dgm:prSet presAssocID="{EACEB602-08AC-415C-A70F-79FE46C4FCC4}" presName="composite" presStyleCnt="0"/>
      <dgm:spPr/>
    </dgm:pt>
    <dgm:pt modelId="{C2C0A872-DE88-4B93-A7A8-D2DC3A7CB4BF}" type="pres">
      <dgm:prSet presAssocID="{EACEB602-08AC-415C-A70F-79FE46C4FCC4}" presName="rect1" presStyleLbl="trAlignAcc1" presStyleIdx="1" presStyleCnt="3" custScaleX="116708" custLinFactNeighborX="19931" custLinFactNeighborY="3924">
        <dgm:presLayoutVars>
          <dgm:bulletEnabled val="1"/>
        </dgm:presLayoutVars>
      </dgm:prSet>
      <dgm:spPr/>
      <dgm:t>
        <a:bodyPr/>
        <a:lstStyle/>
        <a:p>
          <a:endParaRPr lang="zh-CN" altLang="en-US"/>
        </a:p>
      </dgm:t>
    </dgm:pt>
    <dgm:pt modelId="{4C544B1E-73F3-4429-8CCA-6130D578BD5C}" type="pres">
      <dgm:prSet presAssocID="{EACEB602-08AC-415C-A70F-79FE46C4FCC4}" presName="rect2" presStyleLbl="fgImgPlace1" presStyleIdx="1" presStyleCnt="3"/>
      <dgm:spPr/>
    </dgm:pt>
    <dgm:pt modelId="{87775BA8-F4FA-42C5-8A3A-D21CCC4369A5}" type="pres">
      <dgm:prSet presAssocID="{4A4EA534-D133-4337-9C31-086685615E57}" presName="sibTrans" presStyleCnt="0"/>
      <dgm:spPr/>
    </dgm:pt>
    <dgm:pt modelId="{259D7521-C4BE-4C3E-81C9-859EAA3C88AD}" type="pres">
      <dgm:prSet presAssocID="{A7F4BCD0-091A-4A9A-A535-6E919B2BF3C8}" presName="composite" presStyleCnt="0"/>
      <dgm:spPr/>
    </dgm:pt>
    <dgm:pt modelId="{48F288B6-2E31-4A91-A9A8-4D3C41C50783}" type="pres">
      <dgm:prSet presAssocID="{A7F4BCD0-091A-4A9A-A535-6E919B2BF3C8}" presName="rect1" presStyleLbl="trAlignAcc1" presStyleIdx="2" presStyleCnt="3" custScaleX="104038" custLinFactNeighborX="23026" custLinFactNeighborY="-139">
        <dgm:presLayoutVars>
          <dgm:bulletEnabled val="1"/>
        </dgm:presLayoutVars>
      </dgm:prSet>
      <dgm:spPr/>
      <dgm:t>
        <a:bodyPr/>
        <a:lstStyle/>
        <a:p>
          <a:endParaRPr lang="zh-CN" altLang="en-US"/>
        </a:p>
      </dgm:t>
    </dgm:pt>
    <dgm:pt modelId="{E319C735-AC04-4A2A-B89A-CD5B209B875C}" type="pres">
      <dgm:prSet presAssocID="{A7F4BCD0-091A-4A9A-A535-6E919B2BF3C8}" presName="rect2" presStyleLbl="fgImgPlace1" presStyleIdx="2" presStyleCnt="3" custLinFactNeighborX="-24206" custLinFactNeighborY="13747"/>
      <dgm:spPr/>
    </dgm:pt>
  </dgm:ptLst>
  <dgm:cxnLst>
    <dgm:cxn modelId="{64869B14-D791-41B4-BC0D-89B849FE88E1}" type="presOf" srcId="{A7F4BCD0-091A-4A9A-A535-6E919B2BF3C8}" destId="{48F288B6-2E31-4A91-A9A8-4D3C41C50783}" srcOrd="0" destOrd="0" presId="urn:microsoft.com/office/officeart/2008/layout/PictureStrips"/>
    <dgm:cxn modelId="{F2F4D566-F6F0-4CB0-A740-DF58822D5C36}" type="presOf" srcId="{6AEEF6D1-03BA-4B54-B7FC-E9845634C977}" destId="{7B586C70-5C66-4C97-B76E-997257998483}" srcOrd="0" destOrd="0" presId="urn:microsoft.com/office/officeart/2008/layout/PictureStrips"/>
    <dgm:cxn modelId="{C408AF0E-14D1-4DA2-80E9-DE13B5187654}" srcId="{6AEEF6D1-03BA-4B54-B7FC-E9845634C977}" destId="{A7F4BCD0-091A-4A9A-A535-6E919B2BF3C8}" srcOrd="2" destOrd="0" parTransId="{3F47BD7C-7EB6-4E10-A732-72CFBD209E09}" sibTransId="{CBF4BB21-DB0D-4E48-B0D1-C6E4D54548C0}"/>
    <dgm:cxn modelId="{DD3278C6-42EA-4F40-9D68-64735834D1EB}" srcId="{6AEEF6D1-03BA-4B54-B7FC-E9845634C977}" destId="{EACEB602-08AC-415C-A70F-79FE46C4FCC4}" srcOrd="1" destOrd="0" parTransId="{4E760729-CE9A-4D6F-A572-4CC81D5FBC1C}" sibTransId="{4A4EA534-D133-4337-9C31-086685615E57}"/>
    <dgm:cxn modelId="{AF73A0A8-B960-4839-82C9-05F905645FDD}" type="presOf" srcId="{F1D86DF0-DC0C-4BDF-B6E8-8FBBA4A282CE}" destId="{B7337739-7C09-4AD8-8FB5-21A3BC4F68E5}" srcOrd="0" destOrd="0" presId="urn:microsoft.com/office/officeart/2008/layout/PictureStrips"/>
    <dgm:cxn modelId="{F76AE211-8B27-483C-962A-A5423E435A04}" srcId="{6AEEF6D1-03BA-4B54-B7FC-E9845634C977}" destId="{F1D86DF0-DC0C-4BDF-B6E8-8FBBA4A282CE}" srcOrd="0" destOrd="0" parTransId="{91636D99-A30A-40F1-B362-7EA407014F1F}" sibTransId="{128090FD-F99F-4372-B71A-745B289EE253}"/>
    <dgm:cxn modelId="{B009643D-B183-4472-8F9E-0938C9165F24}" type="presOf" srcId="{EACEB602-08AC-415C-A70F-79FE46C4FCC4}" destId="{C2C0A872-DE88-4B93-A7A8-D2DC3A7CB4BF}" srcOrd="0" destOrd="0" presId="urn:microsoft.com/office/officeart/2008/layout/PictureStrips"/>
    <dgm:cxn modelId="{BD539DD4-FE73-488C-92FF-08AB69C08812}" type="presParOf" srcId="{7B586C70-5C66-4C97-B76E-997257998483}" destId="{E3B0A20F-2475-4CD0-908F-00DF53A76DAB}" srcOrd="0" destOrd="0" presId="urn:microsoft.com/office/officeart/2008/layout/PictureStrips"/>
    <dgm:cxn modelId="{9D3EEC3C-F6F4-4E4A-A117-D71BE70C35CF}" type="presParOf" srcId="{E3B0A20F-2475-4CD0-908F-00DF53A76DAB}" destId="{B7337739-7C09-4AD8-8FB5-21A3BC4F68E5}" srcOrd="0" destOrd="0" presId="urn:microsoft.com/office/officeart/2008/layout/PictureStrips"/>
    <dgm:cxn modelId="{E4955DA5-4546-455F-B032-546A7DB7A56C}" type="presParOf" srcId="{E3B0A20F-2475-4CD0-908F-00DF53A76DAB}" destId="{88594D9B-EEAF-4479-81E9-AB848F399E96}" srcOrd="1" destOrd="0" presId="urn:microsoft.com/office/officeart/2008/layout/PictureStrips"/>
    <dgm:cxn modelId="{3FBDB589-5214-4CED-8321-C05428923C73}" type="presParOf" srcId="{7B586C70-5C66-4C97-B76E-997257998483}" destId="{269194AB-B804-4603-9416-DBA85891DB35}" srcOrd="1" destOrd="0" presId="urn:microsoft.com/office/officeart/2008/layout/PictureStrips"/>
    <dgm:cxn modelId="{9BA39D4F-4509-4E1E-9398-EFA3C191CD54}" type="presParOf" srcId="{7B586C70-5C66-4C97-B76E-997257998483}" destId="{34EA10D7-728C-4A4F-B53B-D4FB0B026580}" srcOrd="2" destOrd="0" presId="urn:microsoft.com/office/officeart/2008/layout/PictureStrips"/>
    <dgm:cxn modelId="{F3C949CC-AA0D-4EFC-8CBD-0055FDA2A1CF}" type="presParOf" srcId="{34EA10D7-728C-4A4F-B53B-D4FB0B026580}" destId="{C2C0A872-DE88-4B93-A7A8-D2DC3A7CB4BF}" srcOrd="0" destOrd="0" presId="urn:microsoft.com/office/officeart/2008/layout/PictureStrips"/>
    <dgm:cxn modelId="{B9A59F03-3551-4369-AC4B-2977881738AE}" type="presParOf" srcId="{34EA10D7-728C-4A4F-B53B-D4FB0B026580}" destId="{4C544B1E-73F3-4429-8CCA-6130D578BD5C}" srcOrd="1" destOrd="0" presId="urn:microsoft.com/office/officeart/2008/layout/PictureStrips"/>
    <dgm:cxn modelId="{566FD411-F64C-4C3D-94CA-2DC7CA3D5C54}" type="presParOf" srcId="{7B586C70-5C66-4C97-B76E-997257998483}" destId="{87775BA8-F4FA-42C5-8A3A-D21CCC4369A5}" srcOrd="3" destOrd="0" presId="urn:microsoft.com/office/officeart/2008/layout/PictureStrips"/>
    <dgm:cxn modelId="{AA25A027-CFC5-4C11-89C4-7714EDD1BF7C}" type="presParOf" srcId="{7B586C70-5C66-4C97-B76E-997257998483}" destId="{259D7521-C4BE-4C3E-81C9-859EAA3C88AD}" srcOrd="4" destOrd="0" presId="urn:microsoft.com/office/officeart/2008/layout/PictureStrips"/>
    <dgm:cxn modelId="{35D7A195-9F85-42FC-B017-FF861190BD96}" type="presParOf" srcId="{259D7521-C4BE-4C3E-81C9-859EAA3C88AD}" destId="{48F288B6-2E31-4A91-A9A8-4D3C41C50783}" srcOrd="0" destOrd="0" presId="urn:microsoft.com/office/officeart/2008/layout/PictureStrips"/>
    <dgm:cxn modelId="{AE997084-E26F-4208-82DC-74EEDB9E9F92}" type="presParOf" srcId="{259D7521-C4BE-4C3E-81C9-859EAA3C88AD}" destId="{E319C735-AC04-4A2A-B89A-CD5B209B875C}"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49BAC-0385-479A-ACCC-1F8BD4F69881}">
      <dsp:nvSpPr>
        <dsp:cNvPr id="0" name=""/>
        <dsp:cNvSpPr/>
      </dsp:nvSpPr>
      <dsp:spPr>
        <a:xfrm>
          <a:off x="0" y="0"/>
          <a:ext cx="6612242" cy="1572355"/>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zh-CN" altLang="en-US" sz="3900" kern="1200" dirty="0" smtClean="0">
              <a:latin typeface="隶书" panose="02010509060101010101" pitchFamily="49" charset="-122"/>
              <a:ea typeface="隶书" panose="02010509060101010101" pitchFamily="49" charset="-122"/>
            </a:rPr>
            <a:t>网站分析</a:t>
          </a:r>
          <a:r>
            <a:rPr lang="en-US" altLang="zh-CN" sz="3900" kern="1200" dirty="0" smtClean="0">
              <a:latin typeface="隶书" panose="02010509060101010101" pitchFamily="49" charset="-122"/>
              <a:ea typeface="隶书" panose="02010509060101010101" pitchFamily="49" charset="-122"/>
            </a:rPr>
            <a:t>:</a:t>
          </a:r>
          <a:r>
            <a:rPr lang="zh-CN" altLang="en-US" sz="3900" kern="1200" dirty="0" smtClean="0">
              <a:latin typeface="隶书" panose="02010509060101010101" pitchFamily="49" charset="-122"/>
              <a:ea typeface="隶书" panose="02010509060101010101" pitchFamily="49" charset="-122"/>
            </a:rPr>
            <a:t>微博移动版分析</a:t>
          </a:r>
          <a:endParaRPr lang="zh-CN" altLang="en-US" sz="3900" kern="1200" dirty="0">
            <a:latin typeface="隶书" panose="02010509060101010101" pitchFamily="49" charset="-122"/>
            <a:ea typeface="隶书" panose="02010509060101010101" pitchFamily="49" charset="-122"/>
          </a:endParaRPr>
        </a:p>
      </dsp:txBody>
      <dsp:txXfrm>
        <a:off x="46053" y="46053"/>
        <a:ext cx="4915547" cy="1480249"/>
      </dsp:txXfrm>
    </dsp:sp>
    <dsp:sp modelId="{22829BE3-BC48-419B-9120-C3D1ABD11DBB}">
      <dsp:nvSpPr>
        <dsp:cNvPr id="0" name=""/>
        <dsp:cNvSpPr/>
      </dsp:nvSpPr>
      <dsp:spPr>
        <a:xfrm>
          <a:off x="583433" y="1834415"/>
          <a:ext cx="6612242" cy="1572355"/>
        </a:xfrm>
        <a:prstGeom prst="roundRect">
          <a:avLst>
            <a:gd name="adj" fmla="val 10000"/>
          </a:avLst>
        </a:prstGeom>
        <a:solidFill>
          <a:srgbClr val="A1D3D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隶书" panose="02010509060101010101" pitchFamily="49" charset="-122"/>
              <a:ea typeface="隶书" panose="02010509060101010101" pitchFamily="49" charset="-122"/>
            </a:rPr>
            <a:t>爬虫的伪装</a:t>
          </a:r>
          <a:r>
            <a:rPr lang="en-US" altLang="zh-CN" sz="3200" kern="1200" dirty="0" smtClean="0">
              <a:latin typeface="隶书" panose="02010509060101010101" pitchFamily="49" charset="-122"/>
              <a:ea typeface="隶书" panose="02010509060101010101" pitchFamily="49" charset="-122"/>
            </a:rPr>
            <a:t>:</a:t>
          </a:r>
          <a:r>
            <a:rPr lang="zh-CN" altLang="en-US" sz="3200" kern="1200" dirty="0" smtClean="0">
              <a:latin typeface="隶书" panose="02010509060101010101" pitchFamily="49" charset="-122"/>
              <a:ea typeface="隶书" panose="02010509060101010101" pitchFamily="49" charset="-122"/>
            </a:rPr>
            <a:t>修改</a:t>
          </a:r>
          <a:r>
            <a:rPr lang="en-US" altLang="zh-CN" sz="3200" kern="1200" dirty="0" smtClean="0">
              <a:latin typeface="隶书" panose="02010509060101010101" pitchFamily="49" charset="-122"/>
              <a:ea typeface="隶书" panose="02010509060101010101" pitchFamily="49" charset="-122"/>
            </a:rPr>
            <a:t>HTTP</a:t>
          </a:r>
          <a:r>
            <a:rPr lang="zh-CN" altLang="en-US" sz="3200" kern="1200" dirty="0" smtClean="0">
              <a:latin typeface="隶书" panose="02010509060101010101" pitchFamily="49" charset="-122"/>
              <a:ea typeface="隶书" panose="02010509060101010101" pitchFamily="49" charset="-122"/>
            </a:rPr>
            <a:t>报文头</a:t>
          </a:r>
          <a:r>
            <a:rPr lang="en-US" altLang="zh-CN" sz="3200" kern="1200" dirty="0" smtClean="0">
              <a:latin typeface="隶书" panose="02010509060101010101" pitchFamily="49" charset="-122"/>
              <a:ea typeface="隶书" panose="02010509060101010101" pitchFamily="49" charset="-122"/>
            </a:rPr>
            <a:t>User-Agent</a:t>
          </a:r>
          <a:endParaRPr lang="zh-CN" altLang="en-US" sz="3200" kern="1200" dirty="0">
            <a:latin typeface="隶书" panose="02010509060101010101" pitchFamily="49" charset="-122"/>
            <a:ea typeface="隶书" panose="02010509060101010101" pitchFamily="49" charset="-122"/>
          </a:endParaRPr>
        </a:p>
      </dsp:txBody>
      <dsp:txXfrm>
        <a:off x="629486" y="1880468"/>
        <a:ext cx="4914672" cy="1480249"/>
      </dsp:txXfrm>
    </dsp:sp>
    <dsp:sp modelId="{E7C04AF3-A97D-4CEF-A5BC-B132B01A52A7}">
      <dsp:nvSpPr>
        <dsp:cNvPr id="0" name=""/>
        <dsp:cNvSpPr/>
      </dsp:nvSpPr>
      <dsp:spPr>
        <a:xfrm>
          <a:off x="1166866" y="3668830"/>
          <a:ext cx="6612242" cy="1572355"/>
        </a:xfrm>
        <a:prstGeom prst="roundRect">
          <a:avLst>
            <a:gd name="adj" fmla="val 10000"/>
          </a:avLst>
        </a:prstGeom>
        <a:solidFill>
          <a:srgbClr val="1A989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隶书" panose="02010509060101010101" pitchFamily="49" charset="-122"/>
              <a:ea typeface="隶书" panose="02010509060101010101" pitchFamily="49" charset="-122"/>
            </a:rPr>
            <a:t>信息过滤规则</a:t>
          </a:r>
          <a:r>
            <a:rPr lang="en-US" altLang="zh-CN" sz="3200" kern="1200" dirty="0" smtClean="0">
              <a:latin typeface="隶书" panose="02010509060101010101" pitchFamily="49" charset="-122"/>
              <a:ea typeface="隶书" panose="02010509060101010101" pitchFamily="49" charset="-122"/>
            </a:rPr>
            <a:t>:</a:t>
          </a:r>
          <a:r>
            <a:rPr lang="zh-CN" altLang="en-US" sz="3200" kern="1200" dirty="0" smtClean="0">
              <a:latin typeface="隶书" panose="02010509060101010101" pitchFamily="49" charset="-122"/>
              <a:ea typeface="隶书" panose="02010509060101010101" pitchFamily="49" charset="-122"/>
            </a:rPr>
            <a:t>解析页面编写正则表达式</a:t>
          </a:r>
          <a:endParaRPr lang="zh-CN" altLang="en-US" sz="3200" kern="1200" dirty="0">
            <a:latin typeface="隶书" panose="02010509060101010101" pitchFamily="49" charset="-122"/>
            <a:ea typeface="隶书" panose="02010509060101010101" pitchFamily="49" charset="-122"/>
          </a:endParaRPr>
        </a:p>
      </dsp:txBody>
      <dsp:txXfrm>
        <a:off x="1212919" y="3714883"/>
        <a:ext cx="4914672" cy="1480249"/>
      </dsp:txXfrm>
    </dsp:sp>
    <dsp:sp modelId="{57D57B7B-F314-4524-997F-A63C00C2BB9A}">
      <dsp:nvSpPr>
        <dsp:cNvPr id="0" name=""/>
        <dsp:cNvSpPr/>
      </dsp:nvSpPr>
      <dsp:spPr>
        <a:xfrm>
          <a:off x="5590211" y="1192369"/>
          <a:ext cx="1022031" cy="1022031"/>
        </a:xfrm>
        <a:prstGeom prst="downArrow">
          <a:avLst>
            <a:gd name="adj1" fmla="val 55000"/>
            <a:gd name="adj2" fmla="val 45000"/>
          </a:avLst>
        </a:prstGeom>
        <a:solidFill>
          <a:srgbClr val="FFFF0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5820168" y="1192369"/>
        <a:ext cx="562117" cy="769078"/>
      </dsp:txXfrm>
    </dsp:sp>
    <dsp:sp modelId="{C287ADDC-8F3F-4057-8AB5-4545358A835C}">
      <dsp:nvSpPr>
        <dsp:cNvPr id="0" name=""/>
        <dsp:cNvSpPr/>
      </dsp:nvSpPr>
      <dsp:spPr>
        <a:xfrm>
          <a:off x="6173644" y="3016302"/>
          <a:ext cx="1022031" cy="1022031"/>
        </a:xfrm>
        <a:prstGeom prst="downArrow">
          <a:avLst>
            <a:gd name="adj1" fmla="val 55000"/>
            <a:gd name="adj2" fmla="val 45000"/>
          </a:avLst>
        </a:prstGeom>
        <a:solidFill>
          <a:srgbClr val="FFFF0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6403601" y="3016302"/>
        <a:ext cx="562117" cy="76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BFBC8-0D77-42C3-9986-897CBC9D433C}">
      <dsp:nvSpPr>
        <dsp:cNvPr id="0" name=""/>
        <dsp:cNvSpPr/>
      </dsp:nvSpPr>
      <dsp:spPr>
        <a:xfrm>
          <a:off x="2178" y="501565"/>
          <a:ext cx="3365499" cy="13461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楷体" panose="02010609060101010101" pitchFamily="49" charset="-122"/>
              <a:ea typeface="楷体" panose="02010609060101010101" pitchFamily="49" charset="-122"/>
            </a:rPr>
            <a:t>AJAX</a:t>
          </a:r>
          <a:r>
            <a:rPr lang="zh-CN" altLang="en-US" sz="1600" kern="1200" dirty="0" smtClean="0">
              <a:latin typeface="楷体" panose="02010609060101010101" pitchFamily="49" charset="-122"/>
              <a:ea typeface="楷体" panose="02010609060101010101" pitchFamily="49" charset="-122"/>
            </a:rPr>
            <a:t>网站隐藏表单信息</a:t>
          </a:r>
          <a:endParaRPr lang="zh-CN" altLang="en-US" sz="1600" kern="1200" dirty="0">
            <a:latin typeface="楷体" panose="02010609060101010101" pitchFamily="49" charset="-122"/>
            <a:ea typeface="楷体" panose="02010609060101010101" pitchFamily="49" charset="-122"/>
          </a:endParaRPr>
        </a:p>
      </dsp:txBody>
      <dsp:txXfrm>
        <a:off x="675278" y="501565"/>
        <a:ext cx="2019300" cy="1346199"/>
      </dsp:txXfrm>
    </dsp:sp>
    <dsp:sp modelId="{65C0BB8B-086C-4D7A-8423-A119C1E3BEB0}">
      <dsp:nvSpPr>
        <dsp:cNvPr id="0" name=""/>
        <dsp:cNvSpPr/>
      </dsp:nvSpPr>
      <dsp:spPr>
        <a:xfrm>
          <a:off x="2930163" y="615992"/>
          <a:ext cx="2793365" cy="111734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rgbClr val="FF0000"/>
              </a:solidFill>
              <a:latin typeface="楷体" panose="02010609060101010101" pitchFamily="49" charset="-122"/>
              <a:ea typeface="楷体" panose="02010609060101010101" pitchFamily="49" charset="-122"/>
            </a:rPr>
            <a:t>Json</a:t>
          </a:r>
          <a:r>
            <a:rPr lang="zh-CN" altLang="en-US" sz="1600" kern="1200" dirty="0" smtClean="0">
              <a:solidFill>
                <a:srgbClr val="FF0000"/>
              </a:solidFill>
              <a:latin typeface="楷体" panose="02010609060101010101" pitchFamily="49" charset="-122"/>
              <a:ea typeface="楷体" panose="02010609060101010101" pitchFamily="49" charset="-122"/>
            </a:rPr>
            <a:t>格式解析获取</a:t>
          </a:r>
          <a:r>
            <a:rPr lang="en-US" altLang="zh-CN" sz="1600" kern="1200" dirty="0" smtClean="0">
              <a:solidFill>
                <a:srgbClr val="FF0000"/>
              </a:solidFill>
              <a:latin typeface="楷体" panose="02010609060101010101" pitchFamily="49" charset="-122"/>
              <a:ea typeface="楷体" panose="02010609060101010101" pitchFamily="49" charset="-122"/>
            </a:rPr>
            <a:t>AJAX</a:t>
          </a:r>
          <a:r>
            <a:rPr lang="zh-CN" altLang="en-US" sz="1600" kern="1200" dirty="0" smtClean="0">
              <a:solidFill>
                <a:srgbClr val="FF0000"/>
              </a:solidFill>
              <a:latin typeface="楷体" panose="02010609060101010101" pitchFamily="49" charset="-122"/>
              <a:ea typeface="楷体" panose="02010609060101010101" pitchFamily="49" charset="-122"/>
            </a:rPr>
            <a:t>表单信息</a:t>
          </a:r>
          <a:endParaRPr lang="zh-CN" altLang="en-US" sz="1600" kern="1200" dirty="0">
            <a:solidFill>
              <a:srgbClr val="FF0000"/>
            </a:solidFill>
            <a:latin typeface="楷体" panose="02010609060101010101" pitchFamily="49" charset="-122"/>
            <a:ea typeface="楷体" panose="02010609060101010101" pitchFamily="49" charset="-122"/>
          </a:endParaRPr>
        </a:p>
      </dsp:txBody>
      <dsp:txXfrm>
        <a:off x="3488836" y="615992"/>
        <a:ext cx="1676019" cy="1117346"/>
      </dsp:txXfrm>
    </dsp:sp>
    <dsp:sp modelId="{1FAA58D3-A3DB-4D36-B720-77F09D35D36C}">
      <dsp:nvSpPr>
        <dsp:cNvPr id="0" name=""/>
        <dsp:cNvSpPr/>
      </dsp:nvSpPr>
      <dsp:spPr>
        <a:xfrm>
          <a:off x="5332456" y="615992"/>
          <a:ext cx="2793365" cy="111734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楷体" panose="02010609060101010101" pitchFamily="49" charset="-122"/>
              <a:ea typeface="楷体" panose="02010609060101010101" pitchFamily="49" charset="-122"/>
            </a:rPr>
            <a:t>获取数据</a:t>
          </a:r>
          <a:endParaRPr lang="zh-CN" altLang="en-US" sz="1600" kern="1200" dirty="0">
            <a:latin typeface="楷体" panose="02010609060101010101" pitchFamily="49" charset="-122"/>
            <a:ea typeface="楷体" panose="02010609060101010101" pitchFamily="49" charset="-122"/>
          </a:endParaRPr>
        </a:p>
      </dsp:txBody>
      <dsp:txXfrm>
        <a:off x="5891129" y="615992"/>
        <a:ext cx="1676019" cy="1117346"/>
      </dsp:txXfrm>
    </dsp:sp>
    <dsp:sp modelId="{CA8F1A99-6706-4159-984A-EEACF3B38A96}">
      <dsp:nvSpPr>
        <dsp:cNvPr id="0" name=""/>
        <dsp:cNvSpPr/>
      </dsp:nvSpPr>
      <dsp:spPr>
        <a:xfrm>
          <a:off x="2178" y="2036233"/>
          <a:ext cx="3365499" cy="13461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楷体" panose="02010609060101010101" pitchFamily="49" charset="-122"/>
              <a:ea typeface="楷体" panose="02010609060101010101" pitchFamily="49" charset="-122"/>
            </a:rPr>
            <a:t>登入验证码</a:t>
          </a:r>
          <a:endParaRPr lang="zh-CN" altLang="en-US" sz="1600" kern="1200" dirty="0">
            <a:latin typeface="楷体" panose="02010609060101010101" pitchFamily="49" charset="-122"/>
            <a:ea typeface="楷体" panose="02010609060101010101" pitchFamily="49" charset="-122"/>
          </a:endParaRPr>
        </a:p>
      </dsp:txBody>
      <dsp:txXfrm>
        <a:off x="675278" y="2036233"/>
        <a:ext cx="2019300" cy="1346199"/>
      </dsp:txXfrm>
    </dsp:sp>
    <dsp:sp modelId="{D0ED44C6-EA53-4D73-ACED-1B7182C84C22}">
      <dsp:nvSpPr>
        <dsp:cNvPr id="0" name=""/>
        <dsp:cNvSpPr/>
      </dsp:nvSpPr>
      <dsp:spPr>
        <a:xfrm>
          <a:off x="2930163" y="2150660"/>
          <a:ext cx="2793365" cy="111734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rgbClr val="FF0000"/>
              </a:solidFill>
              <a:latin typeface="楷体" panose="02010609060101010101" pitchFamily="49" charset="-122"/>
              <a:ea typeface="楷体" panose="02010609060101010101" pitchFamily="49" charset="-122"/>
            </a:rPr>
            <a:t>Selenium</a:t>
          </a:r>
          <a:r>
            <a:rPr lang="zh-CN" altLang="en-US" sz="1600" kern="1200" dirty="0" smtClean="0">
              <a:solidFill>
                <a:srgbClr val="FF0000"/>
              </a:solidFill>
              <a:latin typeface="楷体" panose="02010609060101010101" pitchFamily="49" charset="-122"/>
              <a:ea typeface="楷体" panose="02010609060101010101" pitchFamily="49" charset="-122"/>
            </a:rPr>
            <a:t>调</a:t>
          </a:r>
          <a:r>
            <a:rPr lang="en-US" altLang="zh-CN" sz="1600" kern="1200" dirty="0" smtClean="0">
              <a:solidFill>
                <a:srgbClr val="FF0000"/>
              </a:solidFill>
              <a:latin typeface="楷体" panose="02010609060101010101" pitchFamily="49" charset="-122"/>
              <a:ea typeface="楷体" panose="02010609060101010101" pitchFamily="49" charset="-122"/>
            </a:rPr>
            <a:t>chromedriver</a:t>
          </a:r>
          <a:r>
            <a:rPr lang="zh-CN" altLang="en-US" sz="1600" kern="1200" dirty="0" smtClean="0">
              <a:solidFill>
                <a:srgbClr val="FF0000"/>
              </a:solidFill>
              <a:latin typeface="楷体" panose="02010609060101010101" pitchFamily="49" charset="-122"/>
              <a:ea typeface="楷体" panose="02010609060101010101" pitchFamily="49" charset="-122"/>
            </a:rPr>
            <a:t>调</a:t>
          </a:r>
          <a:r>
            <a:rPr lang="en-US" altLang="zh-CN" sz="1600" kern="1200" dirty="0" smtClean="0">
              <a:solidFill>
                <a:srgbClr val="FF0000"/>
              </a:solidFill>
              <a:latin typeface="楷体" panose="02010609060101010101" pitchFamily="49" charset="-122"/>
              <a:ea typeface="楷体" panose="02010609060101010101" pitchFamily="49" charset="-122"/>
            </a:rPr>
            <a:t>Chrome,</a:t>
          </a:r>
          <a:r>
            <a:rPr lang="zh-CN" altLang="en-US" sz="1600" kern="1200" dirty="0" smtClean="0">
              <a:solidFill>
                <a:srgbClr val="FF0000"/>
              </a:solidFill>
              <a:latin typeface="楷体" panose="02010609060101010101" pitchFamily="49" charset="-122"/>
              <a:ea typeface="楷体" panose="02010609060101010101" pitchFamily="49" charset="-122"/>
            </a:rPr>
            <a:t>手动打码</a:t>
          </a:r>
          <a:endParaRPr lang="zh-CN" altLang="en-US" sz="1600" kern="1200" dirty="0">
            <a:solidFill>
              <a:srgbClr val="FF0000"/>
            </a:solidFill>
            <a:latin typeface="楷体" panose="02010609060101010101" pitchFamily="49" charset="-122"/>
            <a:ea typeface="楷体" panose="02010609060101010101" pitchFamily="49" charset="-122"/>
          </a:endParaRPr>
        </a:p>
      </dsp:txBody>
      <dsp:txXfrm>
        <a:off x="3488836" y="2150660"/>
        <a:ext cx="1676019" cy="1117346"/>
      </dsp:txXfrm>
    </dsp:sp>
    <dsp:sp modelId="{2789ABF3-0063-49E0-9C9E-6E1842B58442}">
      <dsp:nvSpPr>
        <dsp:cNvPr id="0" name=""/>
        <dsp:cNvSpPr/>
      </dsp:nvSpPr>
      <dsp:spPr>
        <a:xfrm>
          <a:off x="5332456" y="2150660"/>
          <a:ext cx="2793365" cy="111734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楷体" panose="02010609060101010101" pitchFamily="49" charset="-122"/>
              <a:ea typeface="楷体" panose="02010609060101010101" pitchFamily="49" charset="-122"/>
            </a:rPr>
            <a:t>账号登入成功</a:t>
          </a:r>
          <a:endParaRPr lang="zh-CN" altLang="en-US" sz="1600" kern="1200" dirty="0">
            <a:latin typeface="楷体" panose="02010609060101010101" pitchFamily="49" charset="-122"/>
            <a:ea typeface="楷体" panose="02010609060101010101" pitchFamily="49" charset="-122"/>
          </a:endParaRPr>
        </a:p>
      </dsp:txBody>
      <dsp:txXfrm>
        <a:off x="5891129" y="2150660"/>
        <a:ext cx="1676019" cy="1117346"/>
      </dsp:txXfrm>
    </dsp:sp>
    <dsp:sp modelId="{B543B15B-8C10-4124-98AB-E96BAEB7244F}">
      <dsp:nvSpPr>
        <dsp:cNvPr id="0" name=""/>
        <dsp:cNvSpPr/>
      </dsp:nvSpPr>
      <dsp:spPr>
        <a:xfrm>
          <a:off x="2178" y="3570901"/>
          <a:ext cx="3365499" cy="13461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楷体" panose="02010609060101010101" pitchFamily="49" charset="-122"/>
              <a:ea typeface="楷体" panose="02010609060101010101" pitchFamily="49" charset="-122"/>
            </a:rPr>
            <a:t>IP</a:t>
          </a:r>
          <a:r>
            <a:rPr lang="zh-CN" altLang="en-US" sz="1600" kern="1200" dirty="0" smtClean="0">
              <a:latin typeface="楷体" panose="02010609060101010101" pitchFamily="49" charset="-122"/>
              <a:ea typeface="楷体" panose="02010609060101010101" pitchFamily="49" charset="-122"/>
            </a:rPr>
            <a:t>流量监控</a:t>
          </a:r>
          <a:r>
            <a:rPr lang="en-US" altLang="zh-CN" sz="1600" kern="1200" dirty="0" smtClean="0">
              <a:latin typeface="楷体" panose="02010609060101010101" pitchFamily="49" charset="-122"/>
              <a:ea typeface="楷体" panose="02010609060101010101" pitchFamily="49" charset="-122"/>
            </a:rPr>
            <a:t>,</a:t>
          </a:r>
          <a:r>
            <a:rPr lang="zh-CN" altLang="en-US" sz="1600" kern="1200" dirty="0" smtClean="0">
              <a:latin typeface="楷体" panose="02010609060101010101" pitchFamily="49" charset="-122"/>
              <a:ea typeface="楷体" panose="02010609060101010101" pitchFamily="49" charset="-122"/>
            </a:rPr>
            <a:t>封</a:t>
          </a:r>
          <a:r>
            <a:rPr lang="en-US" altLang="zh-CN" sz="1600" kern="1200" dirty="0" smtClean="0">
              <a:latin typeface="楷体" panose="02010609060101010101" pitchFamily="49" charset="-122"/>
              <a:ea typeface="楷体" panose="02010609060101010101" pitchFamily="49" charset="-122"/>
            </a:rPr>
            <a:t>IP</a:t>
          </a:r>
          <a:endParaRPr lang="zh-CN" altLang="en-US" sz="1600" kern="1200" dirty="0">
            <a:latin typeface="楷体" panose="02010609060101010101" pitchFamily="49" charset="-122"/>
            <a:ea typeface="楷体" panose="02010609060101010101" pitchFamily="49" charset="-122"/>
          </a:endParaRPr>
        </a:p>
      </dsp:txBody>
      <dsp:txXfrm>
        <a:off x="675278" y="3570901"/>
        <a:ext cx="2019300" cy="1346199"/>
      </dsp:txXfrm>
    </dsp:sp>
    <dsp:sp modelId="{65C10249-6B1B-424D-8A1E-F53CC597BEB1}">
      <dsp:nvSpPr>
        <dsp:cNvPr id="0" name=""/>
        <dsp:cNvSpPr/>
      </dsp:nvSpPr>
      <dsp:spPr>
        <a:xfrm>
          <a:off x="2930163" y="3685328"/>
          <a:ext cx="2793365" cy="111734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rgbClr val="FF0000"/>
              </a:solidFill>
              <a:latin typeface="楷体" panose="02010609060101010101" pitchFamily="49" charset="-122"/>
              <a:ea typeface="楷体" panose="02010609060101010101" pitchFamily="49" charset="-122"/>
            </a:rPr>
            <a:t>分布式</a:t>
          </a:r>
          <a:endParaRPr lang="zh-CN" altLang="en-US" sz="1600" kern="1200" dirty="0">
            <a:solidFill>
              <a:srgbClr val="FF0000"/>
            </a:solidFill>
            <a:latin typeface="楷体" panose="02010609060101010101" pitchFamily="49" charset="-122"/>
            <a:ea typeface="楷体" panose="02010609060101010101" pitchFamily="49" charset="-122"/>
          </a:endParaRPr>
        </a:p>
      </dsp:txBody>
      <dsp:txXfrm>
        <a:off x="3488836" y="3685328"/>
        <a:ext cx="1676019" cy="1117346"/>
      </dsp:txXfrm>
    </dsp:sp>
    <dsp:sp modelId="{041A843A-26DE-4EE6-AE49-380E74AF0659}">
      <dsp:nvSpPr>
        <dsp:cNvPr id="0" name=""/>
        <dsp:cNvSpPr/>
      </dsp:nvSpPr>
      <dsp:spPr>
        <a:xfrm>
          <a:off x="5332456" y="3685328"/>
          <a:ext cx="2793365" cy="111734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楷体" panose="02010609060101010101" pitchFamily="49" charset="-122"/>
              <a:ea typeface="楷体" panose="02010609060101010101" pitchFamily="49" charset="-122"/>
            </a:rPr>
            <a:t>躲避流量监控</a:t>
          </a:r>
          <a:endParaRPr lang="zh-CN" altLang="en-US" sz="1600" kern="1200" dirty="0">
            <a:latin typeface="楷体" panose="02010609060101010101" pitchFamily="49" charset="-122"/>
            <a:ea typeface="楷体" panose="02010609060101010101" pitchFamily="49" charset="-122"/>
          </a:endParaRPr>
        </a:p>
      </dsp:txBody>
      <dsp:txXfrm>
        <a:off x="5891129" y="3685328"/>
        <a:ext cx="1676019" cy="1117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F65AB-4250-4CA3-AD9A-372C1685BBE3}">
      <dsp:nvSpPr>
        <dsp:cNvPr id="0" name=""/>
        <dsp:cNvSpPr/>
      </dsp:nvSpPr>
      <dsp:spPr>
        <a:xfrm>
          <a:off x="359721" y="560716"/>
          <a:ext cx="0" cy="5046453"/>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B0E220-C84D-4A7C-A606-F16279EC38F0}">
      <dsp:nvSpPr>
        <dsp:cNvPr id="0" name=""/>
        <dsp:cNvSpPr/>
      </dsp:nvSpPr>
      <dsp:spPr>
        <a:xfrm>
          <a:off x="483073" y="1518252"/>
          <a:ext cx="2654153" cy="2262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F9112A-730F-468C-A312-73F5695F4707}">
      <dsp:nvSpPr>
        <dsp:cNvPr id="0" name=""/>
        <dsp:cNvSpPr/>
      </dsp:nvSpPr>
      <dsp:spPr>
        <a:xfrm>
          <a:off x="499900" y="2999835"/>
          <a:ext cx="2654153" cy="2607334"/>
        </a:xfrm>
        <a:prstGeom prst="rect">
          <a:avLst/>
        </a:prstGeom>
        <a:noFill/>
        <a:ln>
          <a:noFill/>
        </a:ln>
        <a:effectLst/>
      </dsp:spPr>
      <dsp:style>
        <a:lnRef idx="0">
          <a:scrgbClr r="0" g="0" b="0"/>
        </a:lnRef>
        <a:fillRef idx="0">
          <a:scrgbClr r="0" g="0" b="0"/>
        </a:fillRef>
        <a:effectRef idx="0">
          <a:scrgbClr r="0" g="0" b="0"/>
        </a:effectRef>
        <a:fontRef idx="minor"/>
      </dsp:style>
    </dsp:sp>
    <dsp:sp modelId="{5D9CBC07-9F5D-4154-A262-9D79CE099E18}">
      <dsp:nvSpPr>
        <dsp:cNvPr id="0" name=""/>
        <dsp:cNvSpPr/>
      </dsp:nvSpPr>
      <dsp:spPr>
        <a:xfrm>
          <a:off x="359721" y="0"/>
          <a:ext cx="2803585" cy="5607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隶书" panose="02010509060101010101" pitchFamily="49" charset="-122"/>
              <a:ea typeface="隶书" panose="02010509060101010101" pitchFamily="49" charset="-122"/>
            </a:rPr>
            <a:t>用户关系表</a:t>
          </a:r>
          <a:r>
            <a:rPr lang="en-US" altLang="zh-CN" sz="1600" kern="1200" dirty="0" smtClean="0">
              <a:latin typeface="隶书" panose="02010509060101010101" pitchFamily="49" charset="-122"/>
              <a:ea typeface="隶书" panose="02010509060101010101" pitchFamily="49" charset="-122"/>
            </a:rPr>
            <a:t>(Relationship)</a:t>
          </a:r>
          <a:endParaRPr lang="zh-CN" altLang="en-US" sz="1600" kern="1200" dirty="0">
            <a:latin typeface="隶书" panose="02010509060101010101" pitchFamily="49" charset="-122"/>
            <a:ea typeface="隶书" panose="02010509060101010101" pitchFamily="49" charset="-122"/>
          </a:endParaRPr>
        </a:p>
      </dsp:txBody>
      <dsp:txXfrm>
        <a:off x="359721" y="0"/>
        <a:ext cx="2803585" cy="560717"/>
      </dsp:txXfrm>
    </dsp:sp>
    <dsp:sp modelId="{BB898753-4FFD-455B-BA40-29EB5A1EDFD3}">
      <dsp:nvSpPr>
        <dsp:cNvPr id="0" name=""/>
        <dsp:cNvSpPr/>
      </dsp:nvSpPr>
      <dsp:spPr>
        <a:xfrm>
          <a:off x="3670539" y="560716"/>
          <a:ext cx="0" cy="5046453"/>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88F9F2-E39E-43AD-99E6-D693E812693B}">
      <dsp:nvSpPr>
        <dsp:cNvPr id="0" name=""/>
        <dsp:cNvSpPr/>
      </dsp:nvSpPr>
      <dsp:spPr>
        <a:xfrm>
          <a:off x="3859873" y="1550431"/>
          <a:ext cx="2654153" cy="31637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8E9E2-6D2A-4803-A139-726426C9D306}">
      <dsp:nvSpPr>
        <dsp:cNvPr id="0" name=""/>
        <dsp:cNvSpPr/>
      </dsp:nvSpPr>
      <dsp:spPr>
        <a:xfrm>
          <a:off x="3810718" y="2999835"/>
          <a:ext cx="2654153" cy="260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endParaRPr lang="zh-CN" altLang="en-US" sz="3600" kern="1200" dirty="0"/>
        </a:p>
      </dsp:txBody>
      <dsp:txXfrm>
        <a:off x="3810718" y="2999835"/>
        <a:ext cx="2654153" cy="2607334"/>
      </dsp:txXfrm>
    </dsp:sp>
    <dsp:sp modelId="{20D2D89A-28CA-4E49-AF7B-2E2E6F9F0EB6}">
      <dsp:nvSpPr>
        <dsp:cNvPr id="0" name=""/>
        <dsp:cNvSpPr/>
      </dsp:nvSpPr>
      <dsp:spPr>
        <a:xfrm>
          <a:off x="3670539" y="0"/>
          <a:ext cx="2803585" cy="5607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隶书" panose="02010509060101010101" pitchFamily="49" charset="-122"/>
              <a:ea typeface="隶书" panose="02010509060101010101" pitchFamily="49" charset="-122"/>
            </a:rPr>
            <a:t>用户发表的微博</a:t>
          </a:r>
          <a:r>
            <a:rPr lang="en-US" altLang="zh-CN" sz="1600" kern="1200" dirty="0" smtClean="0">
              <a:latin typeface="隶书" panose="02010509060101010101" pitchFamily="49" charset="-122"/>
              <a:ea typeface="隶书" panose="02010509060101010101" pitchFamily="49" charset="-122"/>
            </a:rPr>
            <a:t>(Tweets)</a:t>
          </a:r>
          <a:endParaRPr lang="zh-CN" altLang="en-US" sz="1600" kern="1200" dirty="0">
            <a:latin typeface="隶书" panose="02010509060101010101" pitchFamily="49" charset="-122"/>
            <a:ea typeface="隶书" panose="02010509060101010101" pitchFamily="49" charset="-122"/>
          </a:endParaRPr>
        </a:p>
      </dsp:txBody>
      <dsp:txXfrm>
        <a:off x="3670539" y="0"/>
        <a:ext cx="2803585" cy="560717"/>
      </dsp:txXfrm>
    </dsp:sp>
    <dsp:sp modelId="{AFDCBC22-DFBF-4A48-8A7D-84AC2F2B7281}">
      <dsp:nvSpPr>
        <dsp:cNvPr id="0" name=""/>
        <dsp:cNvSpPr/>
      </dsp:nvSpPr>
      <dsp:spPr>
        <a:xfrm>
          <a:off x="6981357" y="560716"/>
          <a:ext cx="0" cy="5046453"/>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93825-D711-42F8-949B-376170EF7E2D}">
      <dsp:nvSpPr>
        <dsp:cNvPr id="0" name=""/>
        <dsp:cNvSpPr/>
      </dsp:nvSpPr>
      <dsp:spPr>
        <a:xfrm>
          <a:off x="7135312" y="1579907"/>
          <a:ext cx="2654153" cy="3144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46EE41-0F95-473C-9710-CCE27D2A4F2E}">
      <dsp:nvSpPr>
        <dsp:cNvPr id="0" name=""/>
        <dsp:cNvSpPr/>
      </dsp:nvSpPr>
      <dsp:spPr>
        <a:xfrm>
          <a:off x="7121536" y="2999835"/>
          <a:ext cx="2654153" cy="260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endParaRPr lang="zh-CN" altLang="en-US" sz="3600" kern="1200"/>
        </a:p>
      </dsp:txBody>
      <dsp:txXfrm>
        <a:off x="7121536" y="2999835"/>
        <a:ext cx="2654153" cy="2607334"/>
      </dsp:txXfrm>
    </dsp:sp>
    <dsp:sp modelId="{426F24C4-64B4-424A-B119-6A5159EE0695}">
      <dsp:nvSpPr>
        <dsp:cNvPr id="0" name=""/>
        <dsp:cNvSpPr/>
      </dsp:nvSpPr>
      <dsp:spPr>
        <a:xfrm>
          <a:off x="6981357" y="0"/>
          <a:ext cx="2803585" cy="5607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隶书" panose="02010509060101010101" pitchFamily="49" charset="-122"/>
              <a:ea typeface="隶书" panose="02010509060101010101" pitchFamily="49" charset="-122"/>
            </a:rPr>
            <a:t>用户个人关系</a:t>
          </a:r>
          <a:r>
            <a:rPr lang="en-US" altLang="zh-CN" sz="1600" kern="1200" dirty="0" smtClean="0">
              <a:latin typeface="隶书" panose="02010509060101010101" pitchFamily="49" charset="-122"/>
              <a:ea typeface="隶书" panose="02010509060101010101" pitchFamily="49" charset="-122"/>
            </a:rPr>
            <a:t>(information)</a:t>
          </a:r>
          <a:endParaRPr lang="zh-CN" altLang="en-US" sz="1600" kern="1200" dirty="0">
            <a:latin typeface="隶书" panose="02010509060101010101" pitchFamily="49" charset="-122"/>
            <a:ea typeface="隶书" panose="02010509060101010101" pitchFamily="49" charset="-122"/>
          </a:endParaRPr>
        </a:p>
      </dsp:txBody>
      <dsp:txXfrm>
        <a:off x="6981357" y="0"/>
        <a:ext cx="2803585" cy="5607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0E789-02F6-4AE1-82BB-AFEB6EE07F52}">
      <dsp:nvSpPr>
        <dsp:cNvPr id="0" name=""/>
        <dsp:cNvSpPr/>
      </dsp:nvSpPr>
      <dsp:spPr>
        <a:xfrm>
          <a:off x="2789944" y="272982"/>
          <a:ext cx="4567658" cy="142739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6821"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楷体" panose="02010609060101010101" pitchFamily="49" charset="-122"/>
              <a:ea typeface="楷体" panose="02010609060101010101" pitchFamily="49" charset="-122"/>
            </a:rPr>
            <a:t>查看爬取共</a:t>
          </a:r>
          <a:r>
            <a:rPr lang="en-US" altLang="zh-CN" sz="1800" kern="1200" dirty="0" smtClean="0">
              <a:solidFill>
                <a:srgbClr val="FF0000"/>
              </a:solidFill>
              <a:latin typeface="楷体" panose="02010609060101010101" pitchFamily="49" charset="-122"/>
              <a:ea typeface="楷体" panose="02010609060101010101" pitchFamily="49" charset="-122"/>
            </a:rPr>
            <a:t>4165927</a:t>
          </a:r>
          <a:r>
            <a:rPr lang="zh-CN" altLang="en-US" sz="1800" kern="1200" dirty="0" smtClean="0">
              <a:latin typeface="楷体" panose="02010609060101010101" pitchFamily="49" charset="-122"/>
              <a:ea typeface="楷体" panose="02010609060101010101" pitchFamily="49" charset="-122"/>
            </a:rPr>
            <a:t>条数据</a:t>
          </a:r>
          <a:r>
            <a:rPr lang="en-US" altLang="zh-CN" sz="1800" kern="1200" dirty="0" smtClean="0">
              <a:latin typeface="楷体" panose="02010609060101010101" pitchFamily="49" charset="-122"/>
              <a:ea typeface="楷体" panose="02010609060101010101" pitchFamily="49" charset="-122"/>
            </a:rPr>
            <a:t>,</a:t>
          </a:r>
          <a:r>
            <a:rPr lang="en-US" altLang="zh-CN" sz="1800" kern="1200" dirty="0" smtClean="0">
              <a:solidFill>
                <a:srgbClr val="FF0000"/>
              </a:solidFill>
              <a:latin typeface="楷体" panose="02010609060101010101" pitchFamily="49" charset="-122"/>
              <a:ea typeface="楷体" panose="02010609060101010101" pitchFamily="49" charset="-122"/>
            </a:rPr>
            <a:t>0.381G</a:t>
          </a:r>
          <a:r>
            <a:rPr lang="zh-CN" altLang="en-US" sz="1800" kern="1200" dirty="0" smtClean="0">
              <a:latin typeface="楷体" panose="02010609060101010101" pitchFamily="49" charset="-122"/>
              <a:ea typeface="楷体" panose="02010609060101010101" pitchFamily="49" charset="-122"/>
            </a:rPr>
            <a:t>的数据</a:t>
          </a:r>
          <a:endParaRPr lang="zh-CN" altLang="en-US" sz="1800" kern="1200" dirty="0">
            <a:latin typeface="楷体" panose="02010609060101010101" pitchFamily="49" charset="-122"/>
            <a:ea typeface="楷体" panose="02010609060101010101" pitchFamily="49" charset="-122"/>
          </a:endParaRPr>
        </a:p>
      </dsp:txBody>
      <dsp:txXfrm>
        <a:off x="2789944" y="272982"/>
        <a:ext cx="4567658" cy="1427393"/>
      </dsp:txXfrm>
    </dsp:sp>
    <dsp:sp modelId="{3459B89A-9DA0-455C-B5CC-940FF31F5B04}">
      <dsp:nvSpPr>
        <dsp:cNvPr id="0" name=""/>
        <dsp:cNvSpPr/>
      </dsp:nvSpPr>
      <dsp:spPr>
        <a:xfrm>
          <a:off x="631616" y="0"/>
          <a:ext cx="2906900" cy="138350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B3E425-73C4-444F-AEF1-B183B2D07A94}">
      <dsp:nvSpPr>
        <dsp:cNvPr id="0" name=""/>
        <dsp:cNvSpPr/>
      </dsp:nvSpPr>
      <dsp:spPr>
        <a:xfrm>
          <a:off x="2733785" y="2094834"/>
          <a:ext cx="4567658" cy="142739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6821" tIns="68580" rIns="68580" bIns="6858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楷体" panose="02010609060101010101" pitchFamily="49" charset="-122"/>
              <a:ea typeface="楷体" panose="02010609060101010101" pitchFamily="49" charset="-122"/>
            </a:rPr>
            <a:t>Info</a:t>
          </a:r>
          <a:r>
            <a:rPr lang="zh-CN" altLang="en-US" sz="1800" kern="1200" dirty="0" smtClean="0">
              <a:latin typeface="楷体" panose="02010609060101010101" pitchFamily="49" charset="-122"/>
              <a:ea typeface="楷体" panose="02010609060101010101" pitchFamily="49" charset="-122"/>
            </a:rPr>
            <a:t>表共有</a:t>
          </a:r>
          <a:r>
            <a:rPr lang="en-US" altLang="zh-CN" sz="1800" kern="1200" dirty="0" smtClean="0">
              <a:solidFill>
                <a:srgbClr val="FF0000"/>
              </a:solidFill>
              <a:latin typeface="楷体" panose="02010609060101010101" pitchFamily="49" charset="-122"/>
              <a:ea typeface="楷体" panose="02010609060101010101" pitchFamily="49" charset="-122"/>
            </a:rPr>
            <a:t>428074</a:t>
          </a:r>
          <a:r>
            <a:rPr lang="zh-CN" altLang="en-US" sz="1800" kern="1200" dirty="0" smtClean="0">
              <a:latin typeface="楷体" panose="02010609060101010101" pitchFamily="49" charset="-122"/>
              <a:ea typeface="楷体" panose="02010609060101010101" pitchFamily="49" charset="-122"/>
            </a:rPr>
            <a:t>条</a:t>
          </a:r>
          <a:r>
            <a:rPr lang="en-US" altLang="zh-CN" sz="1800" kern="1200" dirty="0" smtClean="0">
              <a:latin typeface="楷体" panose="02010609060101010101" pitchFamily="49" charset="-122"/>
              <a:ea typeface="楷体" panose="02010609060101010101" pitchFamily="49" charset="-122"/>
            </a:rPr>
            <a:t>,</a:t>
          </a:r>
          <a:r>
            <a:rPr lang="zh-CN" altLang="en-US" sz="1800" kern="1200" dirty="0" smtClean="0">
              <a:latin typeface="楷体" panose="02010609060101010101" pitchFamily="49" charset="-122"/>
              <a:ea typeface="楷体" panose="02010609060101010101" pitchFamily="49" charset="-122"/>
            </a:rPr>
            <a:t>用时</a:t>
          </a:r>
          <a:r>
            <a:rPr lang="en-US" altLang="zh-CN" sz="1800" kern="1200" dirty="0" smtClean="0">
              <a:solidFill>
                <a:srgbClr val="FF0000"/>
              </a:solidFill>
              <a:latin typeface="楷体" panose="02010609060101010101" pitchFamily="49" charset="-122"/>
              <a:ea typeface="楷体" panose="02010609060101010101" pitchFamily="49" charset="-122"/>
            </a:rPr>
            <a:t>0.016s</a:t>
          </a:r>
          <a:endParaRPr lang="zh-CN" altLang="en-US" sz="1800" kern="1200" dirty="0">
            <a:solidFill>
              <a:srgbClr val="FF0000"/>
            </a:solidFill>
            <a:latin typeface="楷体" panose="02010609060101010101" pitchFamily="49" charset="-122"/>
            <a:ea typeface="楷体" panose="02010609060101010101" pitchFamily="49" charset="-122"/>
          </a:endParaRPr>
        </a:p>
      </dsp:txBody>
      <dsp:txXfrm>
        <a:off x="2733785" y="2094834"/>
        <a:ext cx="4567658" cy="1427393"/>
      </dsp:txXfrm>
    </dsp:sp>
    <dsp:sp modelId="{2813D03B-75A3-4FCC-B296-DA8897C6057C}">
      <dsp:nvSpPr>
        <dsp:cNvPr id="0" name=""/>
        <dsp:cNvSpPr/>
      </dsp:nvSpPr>
      <dsp:spPr>
        <a:xfrm>
          <a:off x="803447" y="1819280"/>
          <a:ext cx="2647185" cy="149876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713431-3B5E-4DAC-BF76-2C690D6C5A43}">
      <dsp:nvSpPr>
        <dsp:cNvPr id="0" name=""/>
        <dsp:cNvSpPr/>
      </dsp:nvSpPr>
      <dsp:spPr>
        <a:xfrm>
          <a:off x="2730368" y="3866842"/>
          <a:ext cx="4567658" cy="142739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6821" tIns="68580" rIns="68580" bIns="6858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楷体" panose="02010609060101010101" pitchFamily="49" charset="-122"/>
              <a:ea typeface="楷体" panose="02010609060101010101" pitchFamily="49" charset="-122"/>
            </a:rPr>
            <a:t>Tweets</a:t>
          </a:r>
          <a:r>
            <a:rPr lang="zh-CN" altLang="en-US" sz="1800" kern="1200" dirty="0" smtClean="0">
              <a:latin typeface="楷体" panose="02010609060101010101" pitchFamily="49" charset="-122"/>
              <a:ea typeface="楷体" panose="02010609060101010101" pitchFamily="49" charset="-122"/>
            </a:rPr>
            <a:t>表共有</a:t>
          </a:r>
          <a:r>
            <a:rPr lang="en-US" altLang="zh-CN" sz="1800" kern="1200" dirty="0" smtClean="0">
              <a:solidFill>
                <a:srgbClr val="FF0000"/>
              </a:solidFill>
              <a:latin typeface="楷体" panose="02010609060101010101" pitchFamily="49" charset="-122"/>
              <a:ea typeface="楷体" panose="02010609060101010101" pitchFamily="49" charset="-122"/>
            </a:rPr>
            <a:t>1076282</a:t>
          </a:r>
          <a:r>
            <a:rPr lang="zh-CN" altLang="en-US" sz="1800" kern="1200" dirty="0" smtClean="0">
              <a:latin typeface="楷体" panose="02010609060101010101" pitchFamily="49" charset="-122"/>
              <a:ea typeface="楷体" panose="02010609060101010101" pitchFamily="49" charset="-122"/>
            </a:rPr>
            <a:t>条</a:t>
          </a:r>
          <a:r>
            <a:rPr lang="en-US" altLang="zh-CN" sz="1800" kern="1200" dirty="0" smtClean="0">
              <a:latin typeface="楷体" panose="02010609060101010101" pitchFamily="49" charset="-122"/>
              <a:ea typeface="楷体" panose="02010609060101010101" pitchFamily="49" charset="-122"/>
            </a:rPr>
            <a:t>,</a:t>
          </a:r>
          <a:r>
            <a:rPr lang="zh-CN" altLang="en-US" sz="1800" kern="1200" dirty="0" smtClean="0">
              <a:latin typeface="楷体" panose="02010609060101010101" pitchFamily="49" charset="-122"/>
              <a:ea typeface="楷体" panose="02010609060101010101" pitchFamily="49" charset="-122"/>
            </a:rPr>
            <a:t>用时</a:t>
          </a:r>
          <a:r>
            <a:rPr lang="en-US" altLang="zh-CN" sz="1800" kern="1200" dirty="0" smtClean="0">
              <a:solidFill>
                <a:srgbClr val="FF0000"/>
              </a:solidFill>
              <a:latin typeface="楷体" panose="02010609060101010101" pitchFamily="49" charset="-122"/>
              <a:ea typeface="楷体" panose="02010609060101010101" pitchFamily="49" charset="-122"/>
            </a:rPr>
            <a:t>0.011s</a:t>
          </a:r>
          <a:endParaRPr lang="zh-CN" altLang="en-US" sz="1800" kern="1200" dirty="0">
            <a:solidFill>
              <a:srgbClr val="FF0000"/>
            </a:solidFill>
            <a:latin typeface="楷体" panose="02010609060101010101" pitchFamily="49" charset="-122"/>
            <a:ea typeface="楷体" panose="02010609060101010101" pitchFamily="49" charset="-122"/>
          </a:endParaRPr>
        </a:p>
      </dsp:txBody>
      <dsp:txXfrm>
        <a:off x="2730368" y="3866842"/>
        <a:ext cx="4567658" cy="1427393"/>
      </dsp:txXfrm>
    </dsp:sp>
    <dsp:sp modelId="{65659F21-CFF3-4CB1-8FA2-605BC711EFE4}">
      <dsp:nvSpPr>
        <dsp:cNvPr id="0" name=""/>
        <dsp:cNvSpPr/>
      </dsp:nvSpPr>
      <dsp:spPr>
        <a:xfrm>
          <a:off x="842225" y="3660663"/>
          <a:ext cx="2563174" cy="149876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37739-7C09-4AD8-8FB5-21A3BC4F68E5}">
      <dsp:nvSpPr>
        <dsp:cNvPr id="0" name=""/>
        <dsp:cNvSpPr/>
      </dsp:nvSpPr>
      <dsp:spPr>
        <a:xfrm>
          <a:off x="2909603" y="226428"/>
          <a:ext cx="5477856" cy="141995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1785"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楷体" panose="02010609060101010101" pitchFamily="49" charset="-122"/>
              <a:ea typeface="楷体" panose="02010609060101010101" pitchFamily="49" charset="-122"/>
            </a:rPr>
            <a:t> 查询数量大于</a:t>
          </a:r>
          <a:r>
            <a:rPr lang="en-US" altLang="zh-CN" sz="1800" kern="1200" dirty="0" smtClean="0">
              <a:solidFill>
                <a:srgbClr val="FF0000"/>
              </a:solidFill>
              <a:latin typeface="楷体" panose="02010609060101010101" pitchFamily="49" charset="-122"/>
              <a:ea typeface="楷体" panose="02010609060101010101" pitchFamily="49" charset="-122"/>
            </a:rPr>
            <a:t>1</a:t>
          </a:r>
          <a:r>
            <a:rPr lang="zh-CN" altLang="en-US" sz="1800" kern="1200" dirty="0" smtClean="0">
              <a:solidFill>
                <a:srgbClr val="FF0000"/>
              </a:solidFill>
              <a:latin typeface="楷体" panose="02010609060101010101" pitchFamily="49" charset="-122"/>
              <a:ea typeface="楷体" panose="02010609060101010101" pitchFamily="49" charset="-122"/>
            </a:rPr>
            <a:t>亿</a:t>
          </a:r>
          <a:r>
            <a:rPr lang="zh-CN" altLang="en-US" sz="1800" kern="1200" dirty="0" smtClean="0">
              <a:latin typeface="楷体" panose="02010609060101010101" pitchFamily="49" charset="-122"/>
              <a:ea typeface="楷体" panose="02010609060101010101" pitchFamily="49" charset="-122"/>
            </a:rPr>
            <a:t>的情况</a:t>
          </a:r>
          <a:endParaRPr lang="zh-CN" altLang="en-US" sz="1800" kern="1200" dirty="0">
            <a:latin typeface="楷体" panose="02010609060101010101" pitchFamily="49" charset="-122"/>
            <a:ea typeface="楷体" panose="02010609060101010101" pitchFamily="49" charset="-122"/>
          </a:endParaRPr>
        </a:p>
      </dsp:txBody>
      <dsp:txXfrm>
        <a:off x="2909603" y="226428"/>
        <a:ext cx="5477856" cy="1419957"/>
      </dsp:txXfrm>
    </dsp:sp>
    <dsp:sp modelId="{88594D9B-EEAF-4479-81E9-AB848F399E96}">
      <dsp:nvSpPr>
        <dsp:cNvPr id="0" name=""/>
        <dsp:cNvSpPr/>
      </dsp:nvSpPr>
      <dsp:spPr>
        <a:xfrm>
          <a:off x="2290494" y="109232"/>
          <a:ext cx="993970" cy="149095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C0A872-DE88-4B93-A7A8-D2DC3A7CB4BF}">
      <dsp:nvSpPr>
        <dsp:cNvPr id="0" name=""/>
        <dsp:cNvSpPr/>
      </dsp:nvSpPr>
      <dsp:spPr>
        <a:xfrm>
          <a:off x="3005865" y="2157626"/>
          <a:ext cx="5303054" cy="141995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1785"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楷体" panose="02010609060101010101" pitchFamily="49" charset="-122"/>
              <a:ea typeface="楷体" panose="02010609060101010101" pitchFamily="49" charset="-122"/>
            </a:rPr>
            <a:t>查询浙江女性用户情况</a:t>
          </a:r>
          <a:endParaRPr lang="zh-CN" altLang="en-US" sz="1800" kern="1200" dirty="0">
            <a:latin typeface="楷体" panose="02010609060101010101" pitchFamily="49" charset="-122"/>
            <a:ea typeface="楷体" panose="02010609060101010101" pitchFamily="49" charset="-122"/>
          </a:endParaRPr>
        </a:p>
      </dsp:txBody>
      <dsp:txXfrm>
        <a:off x="3005865" y="2157626"/>
        <a:ext cx="5303054" cy="1419957"/>
      </dsp:txXfrm>
    </dsp:sp>
    <dsp:sp modelId="{4C544B1E-73F3-4429-8CCA-6130D578BD5C}">
      <dsp:nvSpPr>
        <dsp:cNvPr id="0" name=""/>
        <dsp:cNvSpPr/>
      </dsp:nvSpPr>
      <dsp:spPr>
        <a:xfrm>
          <a:off x="2290494" y="1896802"/>
          <a:ext cx="993970" cy="149095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F288B6-2E31-4A91-A9A8-4D3C41C50783}">
      <dsp:nvSpPr>
        <dsp:cNvPr id="0" name=""/>
        <dsp:cNvSpPr/>
      </dsp:nvSpPr>
      <dsp:spPr>
        <a:xfrm>
          <a:off x="3483145" y="3887502"/>
          <a:ext cx="4727346" cy="141995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1785"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楷体" panose="02010609060101010101" pitchFamily="49" charset="-122"/>
              <a:ea typeface="楷体" panose="02010609060101010101" pitchFamily="49" charset="-122"/>
            </a:rPr>
            <a:t>性取向情况</a:t>
          </a:r>
          <a:endParaRPr lang="zh-CN" altLang="en-US" sz="2000" kern="1200" dirty="0">
            <a:latin typeface="楷体" panose="02010609060101010101" pitchFamily="49" charset="-122"/>
            <a:ea typeface="楷体" panose="02010609060101010101" pitchFamily="49" charset="-122"/>
          </a:endParaRPr>
        </a:p>
      </dsp:txBody>
      <dsp:txXfrm>
        <a:off x="3483145" y="3887502"/>
        <a:ext cx="4727346" cy="1419957"/>
      </dsp:txXfrm>
    </dsp:sp>
    <dsp:sp modelId="{E319C735-AC04-4A2A-B89A-CD5B209B875C}">
      <dsp:nvSpPr>
        <dsp:cNvPr id="0" name=""/>
        <dsp:cNvSpPr/>
      </dsp:nvSpPr>
      <dsp:spPr>
        <a:xfrm>
          <a:off x="2098687" y="3889332"/>
          <a:ext cx="993970" cy="149095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2018/5/9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extLst>
      <p:ext uri="{BB962C8B-B14F-4D97-AF65-F5344CB8AC3E}">
        <p14:creationId xmlns:p14="http://schemas.microsoft.com/office/powerpoint/2010/main" val="151576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extLst>
      <p:ext uri="{BB962C8B-B14F-4D97-AF65-F5344CB8AC3E}">
        <p14:creationId xmlns:p14="http://schemas.microsoft.com/office/powerpoint/2010/main" val="339418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extLst>
      <p:ext uri="{BB962C8B-B14F-4D97-AF65-F5344CB8AC3E}">
        <p14:creationId xmlns:p14="http://schemas.microsoft.com/office/powerpoint/2010/main" val="223127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extLst>
      <p:ext uri="{BB962C8B-B14F-4D97-AF65-F5344CB8AC3E}">
        <p14:creationId xmlns:p14="http://schemas.microsoft.com/office/powerpoint/2010/main" val="128759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extLst>
      <p:ext uri="{BB962C8B-B14F-4D97-AF65-F5344CB8AC3E}">
        <p14:creationId xmlns:p14="http://schemas.microsoft.com/office/powerpoint/2010/main" val="266214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背景图片出处</a:t>
            </a: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smtClean="0">
                <a:solidFill>
                  <a:srgbClr val="FFFFFF"/>
                </a:solidFill>
                <a:latin typeface="Segoe UI Light" panose="020B0502040204020203"/>
                <a:ea typeface="微软雅黑" panose="020B0503020204020204" charset="-122"/>
                <a:cs typeface="Segoe UI Light" panose="020B0502040204020203"/>
              </a:rPr>
              <a:t>1.3</a:t>
            </a: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400"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3.xml"/><Relationship Id="rId5" Type="http://schemas.openxmlformats.org/officeDocument/2006/relationships/image" Target="../media/image6.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5.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5.xml"/><Relationship Id="rId7" Type="http://schemas.openxmlformats.org/officeDocument/2006/relationships/image" Target="../media/image27.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425602" y="1342417"/>
            <a:ext cx="9924628" cy="1459149"/>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02734" y="1656492"/>
            <a:ext cx="9212778" cy="769441"/>
          </a:xfrm>
          <a:prstGeom prst="rect">
            <a:avLst/>
          </a:prstGeom>
        </p:spPr>
        <p:txBody>
          <a:bodyPr wrap="none">
            <a:spAutoFit/>
          </a:bodyPr>
          <a:lstStyle/>
          <a:p>
            <a:pPr algn="l"/>
            <a:r>
              <a:rPr lang="zh-CN" altLang="en-US" sz="4400" b="1" dirty="0" smtClean="0">
                <a:solidFill>
                  <a:schemeClr val="bg1"/>
                </a:solidFill>
              </a:rPr>
              <a:t>基于网络爬虫的数据分析系统的实现</a:t>
            </a:r>
            <a:endParaRPr lang="zh-CN" altLang="en-US" sz="4400" b="1" dirty="0">
              <a:solidFill>
                <a:schemeClr val="bg1"/>
              </a:solidFill>
            </a:endParaRPr>
          </a:p>
        </p:txBody>
      </p:sp>
      <p:sp>
        <p:nvSpPr>
          <p:cNvPr id="39" name="矩形 38"/>
          <p:cNvSpPr/>
          <p:nvPr/>
        </p:nvSpPr>
        <p:spPr>
          <a:xfrm>
            <a:off x="8544259" y="3830302"/>
            <a:ext cx="2542506" cy="1477328"/>
          </a:xfrm>
          <a:prstGeom prst="rect">
            <a:avLst/>
          </a:prstGeom>
        </p:spPr>
        <p:txBody>
          <a:bodyPr wrap="square">
            <a:spAutoFit/>
          </a:bodyPr>
          <a:lstStyle/>
          <a:p>
            <a:r>
              <a:rPr lang="zh-CN" altLang="en-US" dirty="0"/>
              <a:t>指导</a:t>
            </a:r>
            <a:r>
              <a:rPr lang="zh-CN" altLang="en-US" dirty="0" smtClean="0"/>
              <a:t>老师</a:t>
            </a:r>
            <a:r>
              <a:rPr lang="en-US" altLang="zh-CN" dirty="0" smtClean="0"/>
              <a:t>:</a:t>
            </a:r>
            <a:r>
              <a:rPr lang="zh-CN" altLang="en-US" dirty="0" smtClean="0"/>
              <a:t>宋少忠</a:t>
            </a:r>
            <a:endParaRPr lang="en-US" altLang="zh-CN" dirty="0" smtClean="0"/>
          </a:p>
          <a:p>
            <a:r>
              <a:rPr lang="zh-CN" altLang="en-US" dirty="0" smtClean="0"/>
              <a:t>     </a:t>
            </a:r>
          </a:p>
          <a:p>
            <a:r>
              <a:rPr lang="zh-CN" altLang="en-US" dirty="0" smtClean="0"/>
              <a:t>报  告 人</a:t>
            </a:r>
            <a:r>
              <a:rPr lang="en-US" altLang="zh-CN" dirty="0"/>
              <a:t> </a:t>
            </a:r>
            <a:r>
              <a:rPr lang="en-US" altLang="zh-CN" dirty="0" smtClean="0"/>
              <a:t>:</a:t>
            </a:r>
            <a:r>
              <a:rPr lang="zh-CN" altLang="en-US" dirty="0" smtClean="0"/>
              <a:t>陈巍瑜</a:t>
            </a:r>
            <a:endParaRPr lang="en-US" altLang="zh-CN" dirty="0" smtClean="0"/>
          </a:p>
          <a:p>
            <a:endParaRPr lang="en-US" altLang="zh-CN" dirty="0" smtClean="0"/>
          </a:p>
          <a:p>
            <a:r>
              <a:rPr lang="zh-CN" altLang="en-US" dirty="0" smtClean="0"/>
              <a:t>学号：</a:t>
            </a:r>
            <a:r>
              <a:rPr lang="en-US" altLang="zh-CN" dirty="0" smtClean="0"/>
              <a:t>421414404004</a:t>
            </a:r>
            <a:r>
              <a:rPr lang="zh-CN" altLang="en-US" dirty="0" smtClean="0"/>
              <a:t>    </a:t>
            </a:r>
            <a:endParaRPr lang="en-US" altLang="zh-CN" dirty="0"/>
          </a:p>
        </p:txBody>
      </p:sp>
      <p:sp>
        <p:nvSpPr>
          <p:cNvPr id="40" name="矩形 39"/>
          <p:cNvSpPr/>
          <p:nvPr/>
        </p:nvSpPr>
        <p:spPr>
          <a:xfrm>
            <a:off x="7244481" y="2836394"/>
            <a:ext cx="2881430" cy="369332"/>
          </a:xfrm>
          <a:prstGeom prst="rect">
            <a:avLst/>
          </a:prstGeom>
        </p:spPr>
        <p:txBody>
          <a:bodyPr wrap="none">
            <a:spAutoFit/>
          </a:bodyPr>
          <a:lstStyle/>
          <a:p>
            <a:r>
              <a:rPr lang="en-US" altLang="zh-CN" dirty="0"/>
              <a:t>PRESENTED BY OfficePLUS</a:t>
            </a:r>
          </a:p>
        </p:txBody>
      </p:sp>
      <p:pic>
        <p:nvPicPr>
          <p:cNvPr id="41" name="图片 4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20999"/>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06</a:t>
            </a:r>
            <a:endParaRPr lang="zh-CN" altLang="en-US" sz="4000" u="sng" dirty="0">
              <a:solidFill>
                <a:srgbClr val="1A9895"/>
              </a:solidFill>
            </a:endParaRPr>
          </a:p>
        </p:txBody>
      </p:sp>
      <p:sp>
        <p:nvSpPr>
          <p:cNvPr id="3" name="矩形 2"/>
          <p:cNvSpPr/>
          <p:nvPr/>
        </p:nvSpPr>
        <p:spPr>
          <a:xfrm>
            <a:off x="1651000" y="433700"/>
            <a:ext cx="2532811" cy="1015663"/>
          </a:xfrm>
          <a:prstGeom prst="rect">
            <a:avLst/>
          </a:prstGeom>
        </p:spPr>
        <p:txBody>
          <a:bodyPr wrap="square">
            <a:spAutoFit/>
          </a:bodyPr>
          <a:lstStyle/>
          <a:p>
            <a:r>
              <a:rPr lang="en-US" altLang="zh-CN" sz="2000" dirty="0" smtClean="0"/>
              <a:t>Part  </a:t>
            </a:r>
            <a:r>
              <a:rPr lang="en-US" altLang="zh-CN" sz="2000" dirty="0"/>
              <a:t>One</a:t>
            </a:r>
            <a:endParaRPr lang="en-US" altLang="zh-CN" sz="2000" dirty="0" smtClean="0"/>
          </a:p>
          <a:p>
            <a:r>
              <a:rPr lang="zh-CN" altLang="en-US" sz="2000" dirty="0" smtClean="0"/>
              <a:t>课题背景与需求分析</a:t>
            </a:r>
            <a:r>
              <a:rPr lang="en-US" altLang="zh-CN" sz="2000" dirty="0" smtClean="0"/>
              <a:t> </a:t>
            </a:r>
            <a:endParaRPr lang="en-US" altLang="zh-CN" sz="2000" dirty="0"/>
          </a:p>
          <a:p>
            <a:endParaRPr lang="zh-CN" altLang="en-US" sz="2000" dirty="0"/>
          </a:p>
        </p:txBody>
      </p:sp>
      <p:pic>
        <p:nvPicPr>
          <p:cNvPr id="4" name="图片 3">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6" name="等腰三角形 5"/>
          <p:cNvSpPr/>
          <p:nvPr/>
        </p:nvSpPr>
        <p:spPr>
          <a:xfrm>
            <a:off x="166370" y="1337310"/>
            <a:ext cx="4316095" cy="3479165"/>
          </a:xfrm>
          <a:prstGeom prst="triangle">
            <a:avLst/>
          </a:prstGeom>
          <a:blipFill dpi="0" rotWithShape="1">
            <a:blip r:embed="rId5"/>
            <a:srcRect/>
            <a:stretch>
              <a:fillRect/>
            </a:stretch>
          </a:blip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4622801" y="2287752"/>
            <a:ext cx="1744132" cy="1503562"/>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7120467" y="2287752"/>
            <a:ext cx="1744132" cy="1503562"/>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9652001" y="2287752"/>
            <a:ext cx="1744132" cy="1503562"/>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240866" y="2531533"/>
            <a:ext cx="564578" cy="830997"/>
          </a:xfrm>
          <a:prstGeom prst="rect">
            <a:avLst/>
          </a:prstGeom>
          <a:noFill/>
        </p:spPr>
        <p:txBody>
          <a:bodyPr wrap="none" rtlCol="0">
            <a:spAutoFit/>
          </a:bodyPr>
          <a:lstStyle/>
          <a:p>
            <a:r>
              <a:rPr lang="en-US" altLang="zh-CN" sz="4800" b="1" dirty="0" smtClean="0">
                <a:solidFill>
                  <a:schemeClr val="tx1">
                    <a:lumMod val="85000"/>
                    <a:lumOff val="15000"/>
                  </a:schemeClr>
                </a:solidFill>
              </a:rPr>
              <a:t>1</a:t>
            </a:r>
            <a:endParaRPr lang="zh-CN" altLang="en-US" sz="4800" b="1" dirty="0">
              <a:solidFill>
                <a:schemeClr val="tx1">
                  <a:lumMod val="85000"/>
                  <a:lumOff val="15000"/>
                </a:schemeClr>
              </a:solidFill>
            </a:endParaRPr>
          </a:p>
        </p:txBody>
      </p:sp>
      <p:sp>
        <p:nvSpPr>
          <p:cNvPr id="38" name="文本框 37"/>
          <p:cNvSpPr txBox="1"/>
          <p:nvPr/>
        </p:nvSpPr>
        <p:spPr>
          <a:xfrm>
            <a:off x="7755466" y="2531533"/>
            <a:ext cx="564578" cy="830997"/>
          </a:xfrm>
          <a:prstGeom prst="rect">
            <a:avLst/>
          </a:prstGeom>
          <a:noFill/>
        </p:spPr>
        <p:txBody>
          <a:bodyPr wrap="none" rtlCol="0">
            <a:spAutoFit/>
          </a:bodyPr>
          <a:lstStyle/>
          <a:p>
            <a:r>
              <a:rPr lang="en-US" altLang="zh-CN" sz="4800" b="1" dirty="0" smtClean="0">
                <a:solidFill>
                  <a:schemeClr val="tx1">
                    <a:lumMod val="85000"/>
                    <a:lumOff val="15000"/>
                  </a:schemeClr>
                </a:solidFill>
              </a:rPr>
              <a:t>2</a:t>
            </a:r>
            <a:endParaRPr lang="zh-CN" altLang="en-US" sz="4800" b="1" dirty="0">
              <a:solidFill>
                <a:schemeClr val="tx1">
                  <a:lumMod val="85000"/>
                  <a:lumOff val="15000"/>
                </a:schemeClr>
              </a:solidFill>
            </a:endParaRPr>
          </a:p>
        </p:txBody>
      </p:sp>
      <p:sp>
        <p:nvSpPr>
          <p:cNvPr id="39" name="文本框 38"/>
          <p:cNvSpPr txBox="1"/>
          <p:nvPr/>
        </p:nvSpPr>
        <p:spPr>
          <a:xfrm>
            <a:off x="10267945" y="2531533"/>
            <a:ext cx="564578" cy="830997"/>
          </a:xfrm>
          <a:prstGeom prst="rect">
            <a:avLst/>
          </a:prstGeom>
          <a:noFill/>
        </p:spPr>
        <p:txBody>
          <a:bodyPr wrap="none" rtlCol="0">
            <a:spAutoFit/>
          </a:bodyPr>
          <a:lstStyle/>
          <a:p>
            <a:r>
              <a:rPr lang="en-US" altLang="zh-CN" sz="4800" b="1" dirty="0" smtClean="0">
                <a:solidFill>
                  <a:schemeClr val="tx1">
                    <a:lumMod val="85000"/>
                    <a:lumOff val="15000"/>
                  </a:schemeClr>
                </a:solidFill>
              </a:rPr>
              <a:t>3</a:t>
            </a:r>
            <a:endParaRPr lang="zh-CN" altLang="en-US" sz="4800" b="1" dirty="0">
              <a:solidFill>
                <a:schemeClr val="tx1">
                  <a:lumMod val="85000"/>
                  <a:lumOff val="15000"/>
                </a:schemeClr>
              </a:solidFill>
            </a:endParaRPr>
          </a:p>
        </p:txBody>
      </p:sp>
      <p:sp>
        <p:nvSpPr>
          <p:cNvPr id="40" name="矩形 39"/>
          <p:cNvSpPr/>
          <p:nvPr/>
        </p:nvSpPr>
        <p:spPr>
          <a:xfrm>
            <a:off x="4622800" y="3872865"/>
            <a:ext cx="1910715" cy="384810"/>
          </a:xfrm>
          <a:prstGeom prst="rect">
            <a:avLst/>
          </a:prstGeom>
        </p:spPr>
        <p:txBody>
          <a:bodyPr wrap="square">
            <a:spAutoFit/>
          </a:bodyPr>
          <a:lstStyle/>
          <a:p>
            <a:pPr algn="ctr"/>
            <a:r>
              <a:rPr lang="zh-CN" altLang="en-US" b="1" dirty="0">
                <a:solidFill>
                  <a:schemeClr val="bg1"/>
                </a:solidFill>
                <a:sym typeface="+mn-ea"/>
              </a:rPr>
              <a:t>词汇热点</a:t>
            </a:r>
            <a:r>
              <a:rPr lang="zh-CN" altLang="zh-CN" b="1" dirty="0">
                <a:solidFill>
                  <a:schemeClr val="bg1"/>
                </a:solidFill>
              </a:rPr>
              <a:t>统计</a:t>
            </a:r>
          </a:p>
        </p:txBody>
      </p:sp>
      <p:sp>
        <p:nvSpPr>
          <p:cNvPr id="41" name="矩形 40"/>
          <p:cNvSpPr/>
          <p:nvPr/>
        </p:nvSpPr>
        <p:spPr>
          <a:xfrm>
            <a:off x="4611645" y="4231317"/>
            <a:ext cx="2042441" cy="685800"/>
          </a:xfrm>
          <a:prstGeom prst="rect">
            <a:avLst/>
          </a:prstGeom>
        </p:spPr>
        <p:txBody>
          <a:bodyPr wrap="square">
            <a:spAutoFit/>
          </a:bodyPr>
          <a:lstStyle/>
          <a:p>
            <a:pPr algn="ctr">
              <a:lnSpc>
                <a:spcPct val="130000"/>
              </a:lnSpc>
            </a:pPr>
            <a:r>
              <a:rPr lang="zh-CN" altLang="en-US" sz="1000" dirty="0">
                <a:solidFill>
                  <a:schemeClr val="bg1"/>
                </a:solidFill>
              </a:rPr>
              <a:t>统计微博信息讨论中，比较高几率出现的词汇，通过统计来确定整个社交网络的热点事件</a:t>
            </a:r>
          </a:p>
        </p:txBody>
      </p:sp>
      <p:sp>
        <p:nvSpPr>
          <p:cNvPr id="42" name="矩形 41"/>
          <p:cNvSpPr/>
          <p:nvPr/>
        </p:nvSpPr>
        <p:spPr>
          <a:xfrm>
            <a:off x="6985000" y="3872865"/>
            <a:ext cx="1880235" cy="384810"/>
          </a:xfrm>
          <a:prstGeom prst="rect">
            <a:avLst/>
          </a:prstGeom>
        </p:spPr>
        <p:txBody>
          <a:bodyPr wrap="square">
            <a:spAutoFit/>
          </a:bodyPr>
          <a:lstStyle/>
          <a:p>
            <a:pPr algn="ctr"/>
            <a:r>
              <a:rPr lang="zh-CN" altLang="en-US" b="1" dirty="0">
                <a:solidFill>
                  <a:schemeClr val="bg1"/>
                </a:solidFill>
              </a:rPr>
              <a:t>人群画像</a:t>
            </a:r>
          </a:p>
        </p:txBody>
      </p:sp>
      <p:sp>
        <p:nvSpPr>
          <p:cNvPr id="43" name="矩形 42"/>
          <p:cNvSpPr/>
          <p:nvPr/>
        </p:nvSpPr>
        <p:spPr>
          <a:xfrm>
            <a:off x="6973845" y="4231317"/>
            <a:ext cx="2042441" cy="685800"/>
          </a:xfrm>
          <a:prstGeom prst="rect">
            <a:avLst/>
          </a:prstGeom>
        </p:spPr>
        <p:txBody>
          <a:bodyPr wrap="square">
            <a:spAutoFit/>
          </a:bodyPr>
          <a:lstStyle/>
          <a:p>
            <a:pPr algn="ctr">
              <a:lnSpc>
                <a:spcPct val="130000"/>
              </a:lnSpc>
            </a:pPr>
            <a:r>
              <a:rPr lang="zh-CN" altLang="en-US" sz="1000" dirty="0">
                <a:solidFill>
                  <a:schemeClr val="bg1"/>
                </a:solidFill>
              </a:rPr>
              <a:t>通过微博的用户个人信息，以及统计其参与的事件，可以确定某事件的人物分布</a:t>
            </a:r>
          </a:p>
        </p:txBody>
      </p:sp>
      <p:sp>
        <p:nvSpPr>
          <p:cNvPr id="44" name="矩形 43"/>
          <p:cNvSpPr/>
          <p:nvPr/>
        </p:nvSpPr>
        <p:spPr>
          <a:xfrm>
            <a:off x="9960234" y="3882492"/>
            <a:ext cx="1097280" cy="384810"/>
          </a:xfrm>
          <a:prstGeom prst="rect">
            <a:avLst/>
          </a:prstGeom>
        </p:spPr>
        <p:txBody>
          <a:bodyPr wrap="none">
            <a:spAutoFit/>
          </a:bodyPr>
          <a:lstStyle/>
          <a:p>
            <a:pPr algn="ctr"/>
            <a:r>
              <a:rPr lang="zh-CN" altLang="en-US" b="1" dirty="0">
                <a:solidFill>
                  <a:schemeClr val="bg1"/>
                </a:solidFill>
              </a:rPr>
              <a:t>传播研究</a:t>
            </a:r>
          </a:p>
        </p:txBody>
      </p:sp>
      <p:sp>
        <p:nvSpPr>
          <p:cNvPr id="45" name="矩形 44"/>
          <p:cNvSpPr/>
          <p:nvPr/>
        </p:nvSpPr>
        <p:spPr>
          <a:xfrm>
            <a:off x="9463045" y="4231317"/>
            <a:ext cx="2042441" cy="685800"/>
          </a:xfrm>
          <a:prstGeom prst="rect">
            <a:avLst/>
          </a:prstGeom>
        </p:spPr>
        <p:txBody>
          <a:bodyPr wrap="square">
            <a:spAutoFit/>
          </a:bodyPr>
          <a:lstStyle/>
          <a:p>
            <a:pPr algn="ctr">
              <a:lnSpc>
                <a:spcPct val="130000"/>
              </a:lnSpc>
            </a:pPr>
            <a:r>
              <a:rPr lang="zh-CN" altLang="en-US" sz="1000" dirty="0">
                <a:solidFill>
                  <a:schemeClr val="bg1"/>
                </a:solidFill>
              </a:rPr>
              <a:t>热点新闻在微博用户群体中的传播途径，可以经过用户所发微博，转发微博等方面统计传播途径</a:t>
            </a:r>
          </a:p>
        </p:txBody>
      </p:sp>
      <p:sp>
        <p:nvSpPr>
          <p:cNvPr id="8" name="矩形 7"/>
          <p:cNvSpPr/>
          <p:nvPr/>
        </p:nvSpPr>
        <p:spPr>
          <a:xfrm>
            <a:off x="6801758" y="793952"/>
            <a:ext cx="2214880" cy="743585"/>
          </a:xfrm>
          <a:prstGeom prst="rect">
            <a:avLst/>
          </a:prstGeom>
        </p:spPr>
        <p:txBody>
          <a:bodyPr wrap="none">
            <a:spAutoFit/>
          </a:bodyPr>
          <a:lstStyle/>
          <a:p>
            <a:r>
              <a:rPr lang="zh-CN" altLang="en-US" sz="4000" b="1" dirty="0">
                <a:solidFill>
                  <a:schemeClr val="tx1">
                    <a:lumMod val="75000"/>
                    <a:lumOff val="25000"/>
                  </a:schemeClr>
                </a:solidFill>
              </a:rPr>
              <a:t>数据应用</a:t>
            </a:r>
          </a:p>
        </p:txBody>
      </p:sp>
      <p:sp>
        <p:nvSpPr>
          <p:cNvPr id="13" name="矩形 12"/>
          <p:cNvSpPr/>
          <p:nvPr/>
        </p:nvSpPr>
        <p:spPr>
          <a:xfrm>
            <a:off x="6984365" y="3872865"/>
            <a:ext cx="1880235" cy="384810"/>
          </a:xfrm>
          <a:prstGeom prst="rect">
            <a:avLst/>
          </a:prstGeom>
        </p:spPr>
        <p:txBody>
          <a:bodyPr wrap="square">
            <a:spAutoFit/>
          </a:bodyPr>
          <a:lstStyle/>
          <a:p>
            <a:pPr algn="ctr"/>
            <a:endParaRPr lang="zh-CN" altLang="en-US"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08426" y="2878930"/>
            <a:ext cx="79255" cy="1542422"/>
          </a:xfrm>
          <a:prstGeom prst="rect">
            <a:avLst/>
          </a:prstGeom>
        </p:spPr>
      </p:pic>
      <p:sp>
        <p:nvSpPr>
          <p:cNvPr id="3" name="文本框 2"/>
          <p:cNvSpPr txBox="1"/>
          <p:nvPr/>
        </p:nvSpPr>
        <p:spPr>
          <a:xfrm>
            <a:off x="888022" y="2772978"/>
            <a:ext cx="5706209" cy="1754326"/>
          </a:xfrm>
          <a:prstGeom prst="rect">
            <a:avLst/>
          </a:prstGeom>
          <a:noFill/>
        </p:spPr>
        <p:txBody>
          <a:bodyPr wrap="square" rtlCol="0">
            <a:spAutoFit/>
          </a:bodyPr>
          <a:lstStyle/>
          <a:p>
            <a:r>
              <a:rPr lang="en-US" altLang="zh-CN" dirty="0" smtClean="0"/>
              <a:t> </a:t>
            </a:r>
            <a:r>
              <a:rPr lang="en-US" altLang="zh-CN" sz="5400" dirty="0" smtClean="0">
                <a:solidFill>
                  <a:schemeClr val="bg1"/>
                </a:solidFill>
                <a:latin typeface="+mj-ea"/>
                <a:ea typeface="+mj-ea"/>
              </a:rPr>
              <a:t>Part  </a:t>
            </a:r>
            <a:r>
              <a:rPr lang="en-US" altLang="zh-CN" sz="5400" dirty="0">
                <a:solidFill>
                  <a:schemeClr val="bg1"/>
                </a:solidFill>
                <a:latin typeface="+mj-ea"/>
                <a:ea typeface="+mj-ea"/>
              </a:rPr>
              <a:t>Two</a:t>
            </a:r>
            <a:r>
              <a:rPr lang="en-US" altLang="zh-CN" sz="5400" dirty="0" smtClean="0">
                <a:solidFill>
                  <a:schemeClr val="bg1"/>
                </a:solidFill>
                <a:latin typeface="+mj-ea"/>
                <a:ea typeface="+mj-ea"/>
              </a:rPr>
              <a:t> </a:t>
            </a:r>
          </a:p>
          <a:p>
            <a:r>
              <a:rPr lang="zh-CN" altLang="en-US" sz="5400" dirty="0" smtClean="0">
                <a:solidFill>
                  <a:schemeClr val="bg1"/>
                </a:solidFill>
                <a:latin typeface="+mj-ea"/>
                <a:ea typeface="+mj-ea"/>
              </a:rPr>
              <a:t>爬虫系统架构设计</a:t>
            </a:r>
            <a:r>
              <a:rPr lang="en-US" altLang="zh-CN" sz="5400" dirty="0" smtClean="0">
                <a:solidFill>
                  <a:schemeClr val="bg1"/>
                </a:solidFill>
                <a:latin typeface="+mj-ea"/>
                <a:ea typeface="+mj-ea"/>
              </a:rPr>
              <a:t>   </a:t>
            </a:r>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2087114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01</a:t>
            </a:r>
            <a:endParaRPr lang="zh-CN" altLang="en-US" sz="4000" u="sng" dirty="0">
              <a:solidFill>
                <a:srgbClr val="1A9895"/>
              </a:solidFill>
            </a:endParaRPr>
          </a:p>
        </p:txBody>
      </p:sp>
      <p:sp>
        <p:nvSpPr>
          <p:cNvPr id="3" name="矩形 2"/>
          <p:cNvSpPr/>
          <p:nvPr/>
        </p:nvSpPr>
        <p:spPr>
          <a:xfrm>
            <a:off x="1651000" y="433700"/>
            <a:ext cx="2575943" cy="1323439"/>
          </a:xfrm>
          <a:prstGeom prst="rect">
            <a:avLst/>
          </a:prstGeom>
        </p:spPr>
        <p:txBody>
          <a:bodyPr wrap="square">
            <a:spAutoFit/>
          </a:bodyPr>
          <a:lstStyle/>
          <a:p>
            <a:r>
              <a:rPr lang="en-US" altLang="zh-CN" sz="2000" dirty="0" smtClean="0"/>
              <a:t>Part Two</a:t>
            </a:r>
          </a:p>
          <a:p>
            <a:r>
              <a:rPr lang="zh-CN" altLang="en-US" sz="2000" dirty="0" smtClean="0"/>
              <a:t>爬虫系统架构设计</a:t>
            </a:r>
            <a:endParaRPr lang="en-US" altLang="zh-CN" sz="2000" dirty="0" smtClean="0"/>
          </a:p>
          <a:p>
            <a:r>
              <a:rPr lang="en-US" altLang="zh-CN" sz="2000" dirty="0" smtClean="0"/>
              <a:t> </a:t>
            </a:r>
            <a:endParaRPr lang="en-US" altLang="zh-CN" sz="2000" dirty="0"/>
          </a:p>
          <a:p>
            <a:endParaRPr lang="zh-CN" altLang="en-US" sz="2000" dirty="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5" name="矩形 4"/>
          <p:cNvSpPr/>
          <p:nvPr/>
        </p:nvSpPr>
        <p:spPr>
          <a:xfrm flipV="1">
            <a:off x="371475" y="3344333"/>
            <a:ext cx="11178842" cy="169334"/>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1432973" y="3238825"/>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400787" y="3238825"/>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a:off x="13335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22606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31877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4114800" y="3238500"/>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50419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59690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68961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7823200" y="3238500"/>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87503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96774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06045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71475" y="4004732"/>
            <a:ext cx="0" cy="1193801"/>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7162" y="3979549"/>
            <a:ext cx="2402347" cy="417830"/>
          </a:xfrm>
          <a:prstGeom prst="rect">
            <a:avLst/>
          </a:prstGeom>
        </p:spPr>
        <p:txBody>
          <a:bodyPr wrap="square">
            <a:spAutoFit/>
          </a:bodyPr>
          <a:lstStyle/>
          <a:p>
            <a:r>
              <a:rPr lang="zh-CN" altLang="en-US" sz="2000" b="1" dirty="0">
                <a:solidFill>
                  <a:schemeClr val="tx1">
                    <a:lumMod val="85000"/>
                    <a:lumOff val="15000"/>
                  </a:schemeClr>
                </a:solidFill>
              </a:rPr>
              <a:t>框架设计</a:t>
            </a:r>
          </a:p>
        </p:txBody>
      </p:sp>
      <p:sp>
        <p:nvSpPr>
          <p:cNvPr id="24" name="矩形 23"/>
          <p:cNvSpPr/>
          <p:nvPr/>
        </p:nvSpPr>
        <p:spPr>
          <a:xfrm>
            <a:off x="687162" y="4329025"/>
            <a:ext cx="2617259" cy="372410"/>
          </a:xfrm>
          <a:prstGeom prst="rect">
            <a:avLst/>
          </a:prstGeom>
        </p:spPr>
        <p:txBody>
          <a:bodyPr wrap="square">
            <a:spAutoFit/>
          </a:bodyPr>
          <a:lstStyle/>
          <a:p>
            <a:pPr>
              <a:lnSpc>
                <a:spcPct val="130000"/>
              </a:lnSpc>
            </a:pPr>
            <a:r>
              <a:rPr lang="zh-CN" altLang="en-US" sz="1400" dirty="0">
                <a:solidFill>
                  <a:schemeClr val="tx1">
                    <a:lumMod val="85000"/>
                    <a:lumOff val="15000"/>
                  </a:schemeClr>
                </a:solidFill>
                <a:latin typeface="微软雅黑" panose="020B0503020204020204" charset="-122"/>
                <a:ea typeface="微软雅黑" panose="020B0503020204020204" charset="-122"/>
              </a:rPr>
              <a:t>进行项目整体框架设计</a:t>
            </a:r>
          </a:p>
        </p:txBody>
      </p:sp>
      <p:cxnSp>
        <p:nvCxnSpPr>
          <p:cNvPr id="25" name="直接连接符 24"/>
          <p:cNvCxnSpPr/>
          <p:nvPr/>
        </p:nvCxnSpPr>
        <p:spPr>
          <a:xfrm>
            <a:off x="6302368" y="4136045"/>
            <a:ext cx="0" cy="1193801"/>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688856" y="4149622"/>
            <a:ext cx="2402347" cy="417830"/>
          </a:xfrm>
          <a:prstGeom prst="rect">
            <a:avLst/>
          </a:prstGeom>
        </p:spPr>
        <p:txBody>
          <a:bodyPr wrap="square">
            <a:spAutoFit/>
          </a:bodyPr>
          <a:lstStyle/>
          <a:p>
            <a:r>
              <a:rPr lang="zh-CN" altLang="en-US" sz="2000" b="1" dirty="0">
                <a:solidFill>
                  <a:schemeClr val="tx1">
                    <a:lumMod val="85000"/>
                    <a:lumOff val="15000"/>
                  </a:schemeClr>
                </a:solidFill>
              </a:rPr>
              <a:t>难点攻克</a:t>
            </a:r>
          </a:p>
        </p:txBody>
      </p:sp>
      <p:sp>
        <p:nvSpPr>
          <p:cNvPr id="27" name="矩形 26"/>
          <p:cNvSpPr/>
          <p:nvPr/>
        </p:nvSpPr>
        <p:spPr>
          <a:xfrm>
            <a:off x="6581399" y="4750111"/>
            <a:ext cx="2617259" cy="652486"/>
          </a:xfrm>
          <a:prstGeom prst="rect">
            <a:avLst/>
          </a:prstGeom>
        </p:spPr>
        <p:txBody>
          <a:bodyPr wrap="square">
            <a:spAutoFit/>
          </a:bodyPr>
          <a:lstStyle/>
          <a:p>
            <a:pPr>
              <a:lnSpc>
                <a:spcPct val="130000"/>
              </a:lnSpc>
            </a:pPr>
            <a:r>
              <a:rPr lang="zh-CN" altLang="en-US" sz="1400" dirty="0">
                <a:solidFill>
                  <a:schemeClr val="tx1">
                    <a:lumMod val="85000"/>
                    <a:lumOff val="15000"/>
                  </a:schemeClr>
                </a:solidFill>
                <a:latin typeface="微软雅黑" panose="020B0503020204020204" charset="-122"/>
                <a:ea typeface="微软雅黑" panose="020B0503020204020204" charset="-122"/>
              </a:rPr>
              <a:t>反爬机制，爬取网址去重设计，分布式扩展设计，数据存储</a:t>
            </a:r>
          </a:p>
        </p:txBody>
      </p:sp>
      <p:cxnSp>
        <p:nvCxnSpPr>
          <p:cNvPr id="28" name="直接连接符 27"/>
          <p:cNvCxnSpPr/>
          <p:nvPr/>
        </p:nvCxnSpPr>
        <p:spPr>
          <a:xfrm>
            <a:off x="9141923" y="1695909"/>
            <a:ext cx="0" cy="1193801"/>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364050" y="1695909"/>
            <a:ext cx="2402347" cy="417830"/>
          </a:xfrm>
          <a:prstGeom prst="rect">
            <a:avLst/>
          </a:prstGeom>
        </p:spPr>
        <p:txBody>
          <a:bodyPr wrap="square">
            <a:spAutoFit/>
          </a:bodyPr>
          <a:lstStyle/>
          <a:p>
            <a:r>
              <a:rPr lang="zh-CN" altLang="en-US" sz="2000" b="1" dirty="0">
                <a:solidFill>
                  <a:schemeClr val="tx1">
                    <a:lumMod val="85000"/>
                    <a:lumOff val="15000"/>
                  </a:schemeClr>
                </a:solidFill>
              </a:rPr>
              <a:t>数据爬取及后续</a:t>
            </a:r>
          </a:p>
        </p:txBody>
      </p:sp>
      <p:sp>
        <p:nvSpPr>
          <p:cNvPr id="30" name="矩形 29"/>
          <p:cNvSpPr/>
          <p:nvPr/>
        </p:nvSpPr>
        <p:spPr>
          <a:xfrm>
            <a:off x="9364050" y="2297831"/>
            <a:ext cx="2617259" cy="652486"/>
          </a:xfrm>
          <a:prstGeom prst="rect">
            <a:avLst/>
          </a:prstGeom>
        </p:spPr>
        <p:txBody>
          <a:bodyPr wrap="square">
            <a:spAutoFit/>
          </a:bodyPr>
          <a:lstStyle/>
          <a:p>
            <a:pPr>
              <a:lnSpc>
                <a:spcPct val="130000"/>
              </a:lnSpc>
            </a:pPr>
            <a:r>
              <a:rPr lang="zh-CN" altLang="en-US" sz="1400" dirty="0">
                <a:solidFill>
                  <a:schemeClr val="tx1">
                    <a:lumMod val="85000"/>
                    <a:lumOff val="15000"/>
                  </a:schemeClr>
                </a:solidFill>
                <a:latin typeface="微软雅黑" panose="020B0503020204020204" charset="-122"/>
                <a:ea typeface="微软雅黑" panose="020B0503020204020204" charset="-122"/>
              </a:rPr>
              <a:t>完成后对微博的数据进行爬取，分析等</a:t>
            </a:r>
          </a:p>
        </p:txBody>
      </p:sp>
      <p:pic>
        <p:nvPicPr>
          <p:cNvPr id="19" name="图片 18"/>
          <p:cNvPicPr>
            <a:picLocks noChangeAspect="1"/>
          </p:cNvPicPr>
          <p:nvPr/>
        </p:nvPicPr>
        <p:blipFill>
          <a:blip r:embed="rId4"/>
          <a:stretch>
            <a:fillRect/>
          </a:stretch>
        </p:blipFill>
        <p:spPr>
          <a:xfrm>
            <a:off x="3474198" y="1631534"/>
            <a:ext cx="79255" cy="1237595"/>
          </a:xfrm>
          <a:prstGeom prst="rect">
            <a:avLst/>
          </a:prstGeom>
        </p:spPr>
      </p:pic>
      <p:sp>
        <p:nvSpPr>
          <p:cNvPr id="20" name="文本框 19"/>
          <p:cNvSpPr txBox="1"/>
          <p:nvPr/>
        </p:nvSpPr>
        <p:spPr>
          <a:xfrm>
            <a:off x="3650248" y="1724485"/>
            <a:ext cx="1250831" cy="400110"/>
          </a:xfrm>
          <a:prstGeom prst="rect">
            <a:avLst/>
          </a:prstGeom>
          <a:noFill/>
        </p:spPr>
        <p:txBody>
          <a:bodyPr wrap="square" rtlCol="0">
            <a:spAutoFit/>
          </a:bodyPr>
          <a:lstStyle/>
          <a:p>
            <a:r>
              <a:rPr lang="zh-CN" altLang="en-US" sz="2000" b="1" dirty="0" smtClean="0"/>
              <a:t>达到目标</a:t>
            </a:r>
            <a:endParaRPr lang="zh-CN" altLang="en-US" sz="2000" b="1" dirty="0"/>
          </a:p>
        </p:txBody>
      </p:sp>
      <p:sp>
        <p:nvSpPr>
          <p:cNvPr id="22" name="文本框 21"/>
          <p:cNvSpPr txBox="1"/>
          <p:nvPr/>
        </p:nvSpPr>
        <p:spPr>
          <a:xfrm>
            <a:off x="3726611" y="2280385"/>
            <a:ext cx="1794295" cy="738664"/>
          </a:xfrm>
          <a:prstGeom prst="rect">
            <a:avLst/>
          </a:prstGeom>
          <a:noFill/>
        </p:spPr>
        <p:txBody>
          <a:bodyPr wrap="square" rtlCol="0">
            <a:spAutoFit/>
          </a:bodyPr>
          <a:lstStyle/>
          <a:p>
            <a:r>
              <a:rPr lang="zh-CN" altLang="en-US" sz="1400" dirty="0" smtClean="0"/>
              <a:t>高并发、高可用、高性能、高可扩展、分布式</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4062" y="729761"/>
            <a:ext cx="8985738" cy="4708981"/>
          </a:xfrm>
          <a:prstGeom prst="rect">
            <a:avLst/>
          </a:prstGeom>
          <a:noFill/>
        </p:spPr>
        <p:txBody>
          <a:bodyPr wrap="square" rtlCol="0">
            <a:spAutoFit/>
          </a:bodyPr>
          <a:lstStyle/>
          <a:p>
            <a:endParaRPr lang="en-US" altLang="zh-CN" sz="1600" dirty="0" smtClean="0"/>
          </a:p>
          <a:p>
            <a:r>
              <a:rPr lang="en-US" altLang="zh-CN" sz="1600" dirty="0" smtClean="0"/>
              <a:t>NOSQL</a:t>
            </a:r>
            <a:r>
              <a:rPr lang="zh-CN" altLang="en-US" sz="1600" dirty="0" smtClean="0"/>
              <a:t>介绍</a:t>
            </a:r>
            <a:r>
              <a:rPr lang="en-US" altLang="zh-CN" dirty="0" smtClean="0"/>
              <a:t>:</a:t>
            </a:r>
          </a:p>
          <a:p>
            <a:r>
              <a:rPr lang="en-US" altLang="zh-CN" sz="1400" dirty="0" smtClean="0">
                <a:latin typeface="+mn-ea"/>
              </a:rPr>
              <a:t>      NoSQL</a:t>
            </a:r>
            <a:r>
              <a:rPr lang="zh-CN" altLang="en-US" sz="1400" dirty="0">
                <a:latin typeface="+mn-ea"/>
              </a:rPr>
              <a:t>，指的是非关系型的数据库。</a:t>
            </a:r>
            <a:r>
              <a:rPr lang="en-US" altLang="zh-CN" sz="1400" dirty="0">
                <a:latin typeface="+mn-ea"/>
              </a:rPr>
              <a:t>NoSQL</a:t>
            </a:r>
            <a:r>
              <a:rPr lang="zh-CN" altLang="en-US" sz="1400" dirty="0">
                <a:latin typeface="+mn-ea"/>
              </a:rPr>
              <a:t>有时也称作</a:t>
            </a:r>
            <a:r>
              <a:rPr lang="en-US" altLang="zh-CN" sz="1400" dirty="0">
                <a:latin typeface="+mn-ea"/>
              </a:rPr>
              <a:t>Not Only SQL</a:t>
            </a:r>
            <a:r>
              <a:rPr lang="zh-CN" altLang="en-US" sz="1400" dirty="0">
                <a:latin typeface="+mn-ea"/>
              </a:rPr>
              <a:t>的缩写，是对不同于传统的关系型数据库的数据库管理系统的统称。</a:t>
            </a:r>
          </a:p>
          <a:p>
            <a:r>
              <a:rPr lang="zh-CN" altLang="en-US" sz="1400" dirty="0" smtClean="0">
                <a:latin typeface="+mn-ea"/>
              </a:rPr>
              <a:t>      </a:t>
            </a:r>
            <a:r>
              <a:rPr lang="en-US" altLang="zh-CN" sz="1400" dirty="0" smtClean="0">
                <a:latin typeface="+mn-ea"/>
              </a:rPr>
              <a:t>NoSQL</a:t>
            </a:r>
            <a:r>
              <a:rPr lang="zh-CN" altLang="en-US" sz="1400" dirty="0">
                <a:latin typeface="+mn-ea"/>
              </a:rPr>
              <a:t>用于超大规模数据的存储。（例如谷歌或</a:t>
            </a:r>
            <a:r>
              <a:rPr lang="en-US" altLang="zh-CN" sz="1400" dirty="0">
                <a:latin typeface="+mn-ea"/>
              </a:rPr>
              <a:t>Facebook</a:t>
            </a:r>
            <a:r>
              <a:rPr lang="zh-CN" altLang="en-US" sz="1400" dirty="0">
                <a:latin typeface="+mn-ea"/>
              </a:rPr>
              <a:t>每天为他们的用户收集万亿比特的数据）。这些类型的数据存储不需要固定的模式，无需多余操作就可以横向扩展</a:t>
            </a:r>
            <a:r>
              <a:rPr lang="zh-CN" altLang="en-US" sz="1400" dirty="0" smtClean="0">
                <a:latin typeface="+mn-ea"/>
              </a:rPr>
              <a:t>。</a:t>
            </a:r>
            <a:endParaRPr lang="en-US" altLang="zh-CN" sz="1400" dirty="0" smtClean="0">
              <a:latin typeface="+mn-ea"/>
            </a:endParaRPr>
          </a:p>
          <a:p>
            <a:r>
              <a:rPr lang="zh-CN" altLang="en-US" sz="1400" dirty="0" smtClean="0">
                <a:latin typeface="+mn-ea"/>
              </a:rPr>
              <a:t>       对于</a:t>
            </a:r>
            <a:r>
              <a:rPr lang="zh-CN" altLang="en-US" sz="1400" dirty="0">
                <a:latin typeface="+mn-ea"/>
              </a:rPr>
              <a:t>海量数据的查询，我们</a:t>
            </a:r>
            <a:r>
              <a:rPr lang="zh-CN" altLang="en-US" sz="1400" dirty="0" smtClean="0">
                <a:latin typeface="+mn-ea"/>
              </a:rPr>
              <a:t>使用</a:t>
            </a:r>
            <a:r>
              <a:rPr lang="en-US" altLang="zh-CN" sz="1400" dirty="0">
                <a:latin typeface="+mn-ea"/>
              </a:rPr>
              <a:t>NOSQL</a:t>
            </a:r>
            <a:r>
              <a:rPr lang="zh-CN" altLang="en-US" sz="1400" dirty="0" smtClean="0">
                <a:latin typeface="+mn-ea"/>
              </a:rPr>
              <a:t>数据库</a:t>
            </a:r>
            <a:r>
              <a:rPr lang="zh-CN" altLang="en-US" sz="1400" dirty="0">
                <a:latin typeface="+mn-ea"/>
              </a:rPr>
              <a:t>加上搜索引擎可以达到更好的性能。并不是所有的数据都要放在关系型数据中</a:t>
            </a:r>
            <a:r>
              <a:rPr lang="zh-CN" altLang="en-US" sz="1400" dirty="0" smtClean="0">
                <a:latin typeface="+mn-ea"/>
              </a:rPr>
              <a:t>。</a:t>
            </a:r>
            <a:endParaRPr lang="en-US" altLang="zh-CN" sz="1400" dirty="0" smtClean="0">
              <a:latin typeface="+mn-ea"/>
            </a:endParaRPr>
          </a:p>
          <a:p>
            <a:endParaRPr lang="en-US" altLang="zh-CN" sz="1400" dirty="0">
              <a:latin typeface="+mn-ea"/>
            </a:endParaRPr>
          </a:p>
          <a:p>
            <a:endParaRPr lang="en-US" altLang="zh-CN" sz="1400" dirty="0" smtClean="0">
              <a:latin typeface="+mn-ea"/>
            </a:endParaRPr>
          </a:p>
          <a:p>
            <a:endParaRPr lang="en-US" altLang="zh-CN" sz="1400" dirty="0">
              <a:latin typeface="+mn-ea"/>
            </a:endParaRPr>
          </a:p>
          <a:p>
            <a:endParaRPr lang="en-US" altLang="zh-CN" sz="1400" dirty="0" smtClean="0">
              <a:latin typeface="+mn-ea"/>
            </a:endParaRPr>
          </a:p>
          <a:p>
            <a:endParaRPr lang="en-US" altLang="zh-CN" sz="1400" dirty="0">
              <a:latin typeface="+mn-ea"/>
            </a:endParaRPr>
          </a:p>
          <a:p>
            <a:r>
              <a:rPr lang="en-US" altLang="zh-CN" sz="1600" dirty="0" smtClean="0">
                <a:solidFill>
                  <a:srgbClr val="FF0000"/>
                </a:solidFill>
                <a:latin typeface="+mn-ea"/>
              </a:rPr>
              <a:t>NoSQL</a:t>
            </a:r>
            <a:r>
              <a:rPr lang="zh-CN" altLang="en-US" sz="1600" dirty="0">
                <a:solidFill>
                  <a:srgbClr val="FF0000"/>
                </a:solidFill>
                <a:latin typeface="+mn-ea"/>
              </a:rPr>
              <a:t>的</a:t>
            </a:r>
            <a:r>
              <a:rPr lang="zh-CN" altLang="en-US" sz="1600" dirty="0" smtClean="0">
                <a:solidFill>
                  <a:srgbClr val="FF0000"/>
                </a:solidFill>
                <a:latin typeface="+mn-ea"/>
              </a:rPr>
              <a:t>优点</a:t>
            </a:r>
            <a:endParaRPr lang="zh-CN" altLang="en-US" sz="1600" dirty="0">
              <a:solidFill>
                <a:srgbClr val="FF0000"/>
              </a:solidFill>
              <a:latin typeface="+mn-ea"/>
            </a:endParaRPr>
          </a:p>
          <a:p>
            <a:pPr marL="285750" indent="-285750">
              <a:buFont typeface="Arial" panose="020B0604020202020204" pitchFamily="34" charset="0"/>
              <a:buChar char="•"/>
            </a:pPr>
            <a:r>
              <a:rPr lang="zh-CN" altLang="en-US" sz="1600" dirty="0">
                <a:solidFill>
                  <a:srgbClr val="FF0000"/>
                </a:solidFill>
                <a:latin typeface="+mn-ea"/>
              </a:rPr>
              <a:t>高可扩展性</a:t>
            </a:r>
          </a:p>
          <a:p>
            <a:pPr marL="285750" indent="-285750">
              <a:buFont typeface="Arial" panose="020B0604020202020204" pitchFamily="34" charset="0"/>
              <a:buChar char="•"/>
            </a:pPr>
            <a:r>
              <a:rPr lang="zh-CN" altLang="en-US" sz="1600" dirty="0" smtClean="0">
                <a:solidFill>
                  <a:srgbClr val="FF0000"/>
                </a:solidFill>
                <a:latin typeface="+mn-ea"/>
              </a:rPr>
              <a:t>分布式</a:t>
            </a:r>
            <a:r>
              <a:rPr lang="zh-CN" altLang="en-US" sz="1600" dirty="0">
                <a:solidFill>
                  <a:srgbClr val="FF0000"/>
                </a:solidFill>
                <a:latin typeface="+mn-ea"/>
              </a:rPr>
              <a:t>计算</a:t>
            </a:r>
          </a:p>
          <a:p>
            <a:pPr marL="285750" indent="-285750">
              <a:buFont typeface="Arial" panose="020B0604020202020204" pitchFamily="34" charset="0"/>
              <a:buChar char="•"/>
            </a:pPr>
            <a:r>
              <a:rPr lang="zh-CN" altLang="en-US" sz="1600" dirty="0" smtClean="0">
                <a:solidFill>
                  <a:srgbClr val="FF0000"/>
                </a:solidFill>
                <a:latin typeface="+mn-ea"/>
              </a:rPr>
              <a:t>成本</a:t>
            </a:r>
            <a:r>
              <a:rPr lang="zh-CN" altLang="en-US" sz="1600" dirty="0">
                <a:solidFill>
                  <a:srgbClr val="FF0000"/>
                </a:solidFill>
                <a:latin typeface="+mn-ea"/>
              </a:rPr>
              <a:t>低</a:t>
            </a:r>
          </a:p>
          <a:p>
            <a:pPr marL="285750" indent="-285750">
              <a:buFont typeface="Arial" panose="020B0604020202020204" pitchFamily="34" charset="0"/>
              <a:buChar char="•"/>
            </a:pPr>
            <a:r>
              <a:rPr lang="zh-CN" altLang="en-US" sz="1600" dirty="0" smtClean="0">
                <a:solidFill>
                  <a:srgbClr val="FF0000"/>
                </a:solidFill>
                <a:latin typeface="+mn-ea"/>
              </a:rPr>
              <a:t>架构</a:t>
            </a:r>
            <a:r>
              <a:rPr lang="zh-CN" altLang="en-US" sz="1600" dirty="0">
                <a:solidFill>
                  <a:srgbClr val="FF0000"/>
                </a:solidFill>
                <a:latin typeface="+mn-ea"/>
              </a:rPr>
              <a:t>灵活性，半结构化数据</a:t>
            </a:r>
          </a:p>
          <a:p>
            <a:pPr marL="285750" indent="-285750">
              <a:buFont typeface="Arial" panose="020B0604020202020204" pitchFamily="34" charset="0"/>
              <a:buChar char="•"/>
            </a:pPr>
            <a:r>
              <a:rPr lang="zh-CN" altLang="en-US" sz="1600" dirty="0" smtClean="0">
                <a:solidFill>
                  <a:srgbClr val="FF0000"/>
                </a:solidFill>
                <a:latin typeface="+mn-ea"/>
              </a:rPr>
              <a:t>没有</a:t>
            </a:r>
            <a:r>
              <a:rPr lang="zh-CN" altLang="en-US" sz="1600" dirty="0">
                <a:solidFill>
                  <a:srgbClr val="FF0000"/>
                </a:solidFill>
                <a:latin typeface="+mn-ea"/>
              </a:rPr>
              <a:t>复杂的关系</a:t>
            </a:r>
          </a:p>
          <a:p>
            <a:endParaRPr lang="en-US" altLang="zh-CN" sz="1600" dirty="0">
              <a:solidFill>
                <a:srgbClr val="FF0000"/>
              </a:solidFill>
              <a:latin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639" y="2453054"/>
            <a:ext cx="6390685" cy="4404946"/>
          </a:xfrm>
          <a:prstGeom prst="rect">
            <a:avLst/>
          </a:prstGeom>
        </p:spPr>
      </p:pic>
      <p:sp>
        <p:nvSpPr>
          <p:cNvPr id="3" name="文本框 2"/>
          <p:cNvSpPr txBox="1"/>
          <p:nvPr/>
        </p:nvSpPr>
        <p:spPr>
          <a:xfrm>
            <a:off x="844062" y="448407"/>
            <a:ext cx="1521069" cy="707886"/>
          </a:xfrm>
          <a:prstGeom prst="rect">
            <a:avLst/>
          </a:prstGeom>
          <a:noFill/>
        </p:spPr>
        <p:txBody>
          <a:bodyPr wrap="square" rtlCol="0">
            <a:spAutoFit/>
          </a:bodyPr>
          <a:lstStyle/>
          <a:p>
            <a:r>
              <a:rPr lang="en-US" altLang="zh-CN" sz="4000" u="sng" dirty="0" smtClean="0">
                <a:solidFill>
                  <a:srgbClr val="1A9895"/>
                </a:solidFill>
              </a:rPr>
              <a:t>02</a:t>
            </a:r>
            <a:endParaRPr lang="zh-CN" altLang="en-US" sz="4000" u="sng" dirty="0">
              <a:solidFill>
                <a:srgbClr val="1A9895"/>
              </a:solidFill>
            </a:endParaRPr>
          </a:p>
        </p:txBody>
      </p:sp>
      <p:sp>
        <p:nvSpPr>
          <p:cNvPr id="5" name="文本框 4"/>
          <p:cNvSpPr txBox="1"/>
          <p:nvPr/>
        </p:nvSpPr>
        <p:spPr>
          <a:xfrm>
            <a:off x="1793631" y="448407"/>
            <a:ext cx="2268415" cy="646331"/>
          </a:xfrm>
          <a:prstGeom prst="rect">
            <a:avLst/>
          </a:prstGeom>
          <a:noFill/>
        </p:spPr>
        <p:txBody>
          <a:bodyPr wrap="square" rtlCol="0">
            <a:spAutoFit/>
          </a:bodyPr>
          <a:lstStyle/>
          <a:p>
            <a:r>
              <a:rPr lang="en-US" altLang="zh-CN" dirty="0" smtClean="0"/>
              <a:t>Part Two </a:t>
            </a:r>
          </a:p>
          <a:p>
            <a:r>
              <a:rPr lang="zh-CN" altLang="en-US" dirty="0" smtClean="0"/>
              <a:t>爬虫系统架构设计</a:t>
            </a:r>
            <a:endParaRPr lang="zh-CN" altLang="en-US" dirty="0"/>
          </a:p>
        </p:txBody>
      </p:sp>
    </p:spTree>
    <p:extLst>
      <p:ext uri="{BB962C8B-B14F-4D97-AF65-F5344CB8AC3E}">
        <p14:creationId xmlns:p14="http://schemas.microsoft.com/office/powerpoint/2010/main" val="75968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1486" y="1147833"/>
            <a:ext cx="5132717" cy="2462213"/>
          </a:xfrm>
          <a:prstGeom prst="rect">
            <a:avLst/>
          </a:prstGeom>
          <a:noFill/>
        </p:spPr>
        <p:txBody>
          <a:bodyPr wrap="square" rtlCol="0">
            <a:spAutoFit/>
          </a:bodyPr>
          <a:lstStyle/>
          <a:p>
            <a:pPr lvl="0"/>
            <a:r>
              <a:rPr lang="zh-CN" altLang="en-US" sz="1400" dirty="0" smtClean="0">
                <a:solidFill>
                  <a:srgbClr val="FF0000"/>
                </a:solidFill>
              </a:rPr>
              <a:t>特点</a:t>
            </a:r>
            <a:r>
              <a:rPr lang="zh-CN" altLang="en-US" sz="1400" dirty="0">
                <a:solidFill>
                  <a:srgbClr val="FF0000"/>
                </a:solidFill>
              </a:rPr>
              <a:t>：</a:t>
            </a:r>
            <a:endParaRPr lang="en-US" altLang="zh-CN" sz="1400" dirty="0">
              <a:solidFill>
                <a:srgbClr val="FF0000"/>
              </a:solidFill>
            </a:endParaRPr>
          </a:p>
          <a:p>
            <a:pPr lvl="0"/>
            <a:r>
              <a:rPr lang="zh-CN" altLang="en-US" sz="1400" dirty="0">
                <a:solidFill>
                  <a:srgbClr val="FF0000"/>
                </a:solidFill>
              </a:rPr>
              <a:t>复制</a:t>
            </a:r>
            <a:r>
              <a:rPr lang="en-US" altLang="zh-CN" sz="1400" dirty="0">
                <a:solidFill>
                  <a:srgbClr val="FF0000"/>
                </a:solidFill>
              </a:rPr>
              <a:t>:</a:t>
            </a:r>
            <a:r>
              <a:rPr lang="zh-CN" altLang="en-US" sz="1400" dirty="0">
                <a:solidFill>
                  <a:srgbClr val="FF0000"/>
                </a:solidFill>
              </a:rPr>
              <a:t>一个操作已被复制到至少</a:t>
            </a:r>
            <a:r>
              <a:rPr lang="en-US" altLang="zh-CN" sz="1400" dirty="0">
                <a:solidFill>
                  <a:srgbClr val="FF0000"/>
                </a:solidFill>
              </a:rPr>
              <a:t>N</a:t>
            </a:r>
            <a:r>
              <a:rPr lang="zh-CN" altLang="en-US" sz="1400" dirty="0">
                <a:solidFill>
                  <a:srgbClr val="FF0000"/>
                </a:solidFill>
              </a:rPr>
              <a:t>个服务器上每个运行的基础。</a:t>
            </a:r>
            <a:endParaRPr lang="en-US" altLang="zh-CN" sz="1400" dirty="0">
              <a:solidFill>
                <a:srgbClr val="FF0000"/>
              </a:solidFill>
            </a:endParaRPr>
          </a:p>
          <a:p>
            <a:pPr lvl="0"/>
            <a:r>
              <a:rPr lang="zh-CN" altLang="en-US" sz="1400" dirty="0">
                <a:solidFill>
                  <a:srgbClr val="FF0000"/>
                </a:solidFill>
              </a:rPr>
              <a:t>主从式：由于操作都是在主机，从机将复制任何更改的数据。</a:t>
            </a:r>
            <a:endParaRPr lang="en-US" altLang="zh-CN" sz="1400" dirty="0">
              <a:solidFill>
                <a:srgbClr val="FF0000"/>
              </a:solidFill>
            </a:endParaRPr>
          </a:p>
          <a:p>
            <a:pPr lvl="0"/>
            <a:r>
              <a:rPr lang="zh-CN" altLang="en-US" sz="1400" dirty="0">
                <a:solidFill>
                  <a:srgbClr val="FF0000"/>
                </a:solidFill>
              </a:rPr>
              <a:t>副本集：类似于主从式架构，但他们结合的能力为副机，如果当前一直迟缓时，选出新的主机</a:t>
            </a:r>
            <a:r>
              <a:rPr lang="zh-CN" altLang="en-US" sz="1400" dirty="0">
                <a:solidFill>
                  <a:prstClr val="black"/>
                </a:solidFill>
              </a:rPr>
              <a:t>。</a:t>
            </a:r>
            <a:endParaRPr lang="en-US" altLang="zh-CN" sz="1400" dirty="0">
              <a:solidFill>
                <a:prstClr val="black"/>
              </a:solidFill>
            </a:endParaRPr>
          </a:p>
          <a:p>
            <a:pPr lvl="0"/>
            <a:endParaRPr lang="zh-CN" altLang="en-US" sz="1400" dirty="0">
              <a:solidFill>
                <a:prstClr val="black"/>
              </a:solidFill>
            </a:endParaRPr>
          </a:p>
          <a:p>
            <a:pPr lvl="0"/>
            <a:r>
              <a:rPr lang="en-US" altLang="zh-CN" sz="1400" dirty="0">
                <a:solidFill>
                  <a:srgbClr val="00B050"/>
                </a:solidFill>
              </a:rPr>
              <a:t>MongoDB</a:t>
            </a:r>
            <a:r>
              <a:rPr lang="zh-CN" altLang="en-US" sz="1400" dirty="0">
                <a:solidFill>
                  <a:srgbClr val="00B050"/>
                </a:solidFill>
              </a:rPr>
              <a:t>的应用场景</a:t>
            </a:r>
            <a:r>
              <a:rPr lang="en-US" altLang="zh-CN" sz="1400" dirty="0">
                <a:solidFill>
                  <a:srgbClr val="00B050"/>
                </a:solidFill>
              </a:rPr>
              <a:t>:</a:t>
            </a:r>
          </a:p>
          <a:p>
            <a:pPr lvl="0"/>
            <a:r>
              <a:rPr lang="zh-CN" altLang="en-US" sz="1400" dirty="0">
                <a:solidFill>
                  <a:srgbClr val="00B050"/>
                </a:solidFill>
              </a:rPr>
              <a:t>（</a:t>
            </a:r>
            <a:r>
              <a:rPr lang="en-US" altLang="zh-CN" sz="1400" dirty="0">
                <a:solidFill>
                  <a:srgbClr val="00B050"/>
                </a:solidFill>
              </a:rPr>
              <a:t>1</a:t>
            </a:r>
            <a:r>
              <a:rPr lang="zh-CN" altLang="en-US" sz="1400" dirty="0">
                <a:solidFill>
                  <a:srgbClr val="00B050"/>
                </a:solidFill>
              </a:rPr>
              <a:t>）表结构不清晰，数据变大</a:t>
            </a:r>
          </a:p>
          <a:p>
            <a:pPr lvl="0"/>
            <a:r>
              <a:rPr lang="zh-CN" altLang="en-US" sz="1400" dirty="0">
                <a:solidFill>
                  <a:srgbClr val="00B050"/>
                </a:solidFill>
              </a:rPr>
              <a:t>（</a:t>
            </a:r>
            <a:r>
              <a:rPr lang="en-US" altLang="zh-CN" sz="1400" dirty="0">
                <a:solidFill>
                  <a:srgbClr val="00B050"/>
                </a:solidFill>
              </a:rPr>
              <a:t>2</a:t>
            </a:r>
            <a:r>
              <a:rPr lang="zh-CN" altLang="en-US" sz="1400" dirty="0">
                <a:solidFill>
                  <a:srgbClr val="00B050"/>
                </a:solidFill>
              </a:rPr>
              <a:t>）写入负载较高</a:t>
            </a:r>
          </a:p>
          <a:p>
            <a:pPr lvl="0"/>
            <a:r>
              <a:rPr lang="zh-CN" altLang="en-US" sz="1400" dirty="0">
                <a:solidFill>
                  <a:srgbClr val="00B050"/>
                </a:solidFill>
              </a:rPr>
              <a:t>（</a:t>
            </a:r>
            <a:r>
              <a:rPr lang="en-US" altLang="zh-CN" sz="1400" dirty="0">
                <a:solidFill>
                  <a:srgbClr val="00B050"/>
                </a:solidFill>
              </a:rPr>
              <a:t>3</a:t>
            </a:r>
            <a:r>
              <a:rPr lang="zh-CN" altLang="en-US" sz="1400" dirty="0">
                <a:solidFill>
                  <a:srgbClr val="00B050"/>
                </a:solidFill>
              </a:rPr>
              <a:t>）数据量很大或将来变得很大</a:t>
            </a:r>
          </a:p>
          <a:p>
            <a:pPr lvl="0"/>
            <a:r>
              <a:rPr lang="zh-CN" altLang="en-US" sz="1400" dirty="0">
                <a:solidFill>
                  <a:srgbClr val="00B050"/>
                </a:solidFill>
              </a:rPr>
              <a:t>（</a:t>
            </a:r>
            <a:r>
              <a:rPr lang="en-US" altLang="zh-CN" sz="1400" dirty="0">
                <a:solidFill>
                  <a:srgbClr val="00B050"/>
                </a:solidFill>
              </a:rPr>
              <a:t>4</a:t>
            </a:r>
            <a:r>
              <a:rPr lang="zh-CN" altLang="en-US" sz="1400" dirty="0">
                <a:solidFill>
                  <a:srgbClr val="00B050"/>
                </a:solidFill>
              </a:rPr>
              <a:t>）高可用性</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07" y="586596"/>
            <a:ext cx="5115464" cy="2774346"/>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789" y="3830887"/>
            <a:ext cx="5996616" cy="2645033"/>
          </a:xfrm>
          <a:prstGeom prst="rect">
            <a:avLst/>
          </a:prstGeom>
        </p:spPr>
      </p:pic>
      <p:sp>
        <p:nvSpPr>
          <p:cNvPr id="5" name="文本框 4"/>
          <p:cNvSpPr txBox="1"/>
          <p:nvPr/>
        </p:nvSpPr>
        <p:spPr>
          <a:xfrm>
            <a:off x="750498" y="465826"/>
            <a:ext cx="1362974" cy="707886"/>
          </a:xfrm>
          <a:prstGeom prst="rect">
            <a:avLst/>
          </a:prstGeom>
          <a:noFill/>
        </p:spPr>
        <p:txBody>
          <a:bodyPr wrap="square" rtlCol="0">
            <a:spAutoFit/>
          </a:bodyPr>
          <a:lstStyle/>
          <a:p>
            <a:r>
              <a:rPr lang="en-US" altLang="zh-CN" sz="4000" u="sng" dirty="0" smtClean="0">
                <a:solidFill>
                  <a:srgbClr val="1A9895"/>
                </a:solidFill>
              </a:rPr>
              <a:t>03</a:t>
            </a:r>
            <a:endParaRPr lang="zh-CN" altLang="en-US" sz="4000" u="sng" dirty="0">
              <a:solidFill>
                <a:srgbClr val="1A9895"/>
              </a:solidFill>
            </a:endParaRPr>
          </a:p>
        </p:txBody>
      </p:sp>
      <p:sp>
        <p:nvSpPr>
          <p:cNvPr id="6" name="文本框 5"/>
          <p:cNvSpPr txBox="1"/>
          <p:nvPr/>
        </p:nvSpPr>
        <p:spPr>
          <a:xfrm>
            <a:off x="1570008" y="586596"/>
            <a:ext cx="2113471" cy="646331"/>
          </a:xfrm>
          <a:prstGeom prst="rect">
            <a:avLst/>
          </a:prstGeom>
          <a:noFill/>
        </p:spPr>
        <p:txBody>
          <a:bodyPr wrap="square" rtlCol="0">
            <a:spAutoFit/>
          </a:bodyPr>
          <a:lstStyle/>
          <a:p>
            <a:r>
              <a:rPr lang="en-US" altLang="zh-CN" dirty="0" smtClean="0"/>
              <a:t>Part T</a:t>
            </a:r>
            <a:r>
              <a:rPr lang="en-US" altLang="zh-CN" dirty="0"/>
              <a:t>wo</a:t>
            </a:r>
            <a:endParaRPr lang="en-US" altLang="zh-CN" dirty="0" smtClean="0"/>
          </a:p>
          <a:p>
            <a:r>
              <a:rPr lang="zh-CN" altLang="en-US" dirty="0" smtClean="0"/>
              <a:t>爬虫系统架构设计</a:t>
            </a:r>
            <a:endParaRPr lang="zh-CN" altLang="en-US" dirty="0"/>
          </a:p>
        </p:txBody>
      </p:sp>
    </p:spTree>
    <p:extLst>
      <p:ext uri="{BB962C8B-B14F-4D97-AF65-F5344CB8AC3E}">
        <p14:creationId xmlns:p14="http://schemas.microsoft.com/office/powerpoint/2010/main" val="142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900" y="1835690"/>
            <a:ext cx="4502989" cy="4183811"/>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10550" y="1803938"/>
            <a:ext cx="4209690" cy="4247317"/>
          </a:xfrm>
          <a:prstGeom prst="rect">
            <a:avLst/>
          </a:prstGeom>
          <a:noFill/>
        </p:spPr>
        <p:txBody>
          <a:bodyPr wrap="square" rtlCol="0">
            <a:spAutoFit/>
          </a:bodyPr>
          <a:lstStyle/>
          <a:p>
            <a:pPr algn="just">
              <a:spcAft>
                <a:spcPts val="0"/>
              </a:spcAft>
            </a:pPr>
            <a:r>
              <a:rPr lang="en-US" altLang="zh-CN" kern="100" dirty="0">
                <a:latin typeface="+mn-ea"/>
                <a:cs typeface="Times New Roman" panose="02020603050405020304" pitchFamily="18" charset="0"/>
              </a:rPr>
              <a:t>Redis</a:t>
            </a:r>
            <a:r>
              <a:rPr lang="zh-CN" altLang="zh-CN" kern="100" dirty="0">
                <a:latin typeface="+mn-ea"/>
                <a:cs typeface="Times New Roman" panose="02020603050405020304" pitchFamily="18" charset="0"/>
              </a:rPr>
              <a:t>数据库是一个键值数据类型</a:t>
            </a:r>
            <a:r>
              <a:rPr lang="en-US" altLang="zh-CN" kern="100" dirty="0">
                <a:latin typeface="+mn-ea"/>
                <a:cs typeface="Times New Roman" panose="02020603050405020304" pitchFamily="18" charset="0"/>
              </a:rPr>
              <a:t>NOSQL</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 Redis</a:t>
            </a:r>
            <a:r>
              <a:rPr lang="zh-CN" altLang="zh-CN" kern="100" dirty="0">
                <a:latin typeface="+mn-ea"/>
                <a:cs typeface="Times New Roman" panose="02020603050405020304" pitchFamily="18" charset="0"/>
              </a:rPr>
              <a:t>是一个关键值存储系统。它支持大量的存储值类型。这些数据类型支持</a:t>
            </a:r>
            <a:r>
              <a:rPr lang="en-US" altLang="zh-CN" kern="100" dirty="0">
                <a:solidFill>
                  <a:srgbClr val="FF0000"/>
                </a:solidFill>
                <a:latin typeface="+mn-ea"/>
                <a:cs typeface="Times New Roman" panose="02020603050405020304" pitchFamily="18" charset="0"/>
              </a:rPr>
              <a:t>push / pop</a:t>
            </a:r>
            <a:r>
              <a:rPr lang="zh-CN" altLang="zh-CN" kern="100" dirty="0">
                <a:latin typeface="+mn-ea"/>
                <a:cs typeface="Times New Roman" panose="02020603050405020304" pitchFamily="18" charset="0"/>
              </a:rPr>
              <a:t>，添加</a:t>
            </a:r>
            <a:r>
              <a:rPr lang="en-US" altLang="zh-CN" kern="100" dirty="0">
                <a:latin typeface="+mn-ea"/>
                <a:cs typeface="Times New Roman" panose="02020603050405020304" pitchFamily="18" charset="0"/>
              </a:rPr>
              <a:t>/</a:t>
            </a:r>
            <a:r>
              <a:rPr lang="zh-CN" altLang="zh-CN" kern="100" dirty="0">
                <a:latin typeface="+mn-ea"/>
                <a:cs typeface="Times New Roman" panose="02020603050405020304" pitchFamily="18" charset="0"/>
              </a:rPr>
              <a:t>删除，交集交集和差集，以及更丰富的操作，而这些操作都是原子操作。基于此，</a:t>
            </a:r>
            <a:r>
              <a:rPr lang="en-US" altLang="zh-CN" kern="100" dirty="0">
                <a:latin typeface="+mn-ea"/>
                <a:cs typeface="Times New Roman" panose="02020603050405020304" pitchFamily="18" charset="0"/>
              </a:rPr>
              <a:t>Redis</a:t>
            </a:r>
            <a:r>
              <a:rPr lang="zh-CN" altLang="zh-CN" kern="100" dirty="0">
                <a:latin typeface="+mn-ea"/>
                <a:cs typeface="Times New Roman" panose="02020603050405020304" pitchFamily="18" charset="0"/>
              </a:rPr>
              <a:t>支持以各种方式进行排序。为了确保效率，数据被缓存在内存中。不同之处在于，</a:t>
            </a:r>
            <a:r>
              <a:rPr lang="en-US" altLang="zh-CN" kern="100" dirty="0">
                <a:latin typeface="+mn-ea"/>
                <a:cs typeface="Times New Roman" panose="02020603050405020304" pitchFamily="18" charset="0"/>
              </a:rPr>
              <a:t>redis</a:t>
            </a:r>
            <a:r>
              <a:rPr lang="zh-CN" altLang="zh-CN" kern="100" dirty="0">
                <a:latin typeface="+mn-ea"/>
                <a:cs typeface="Times New Roman" panose="02020603050405020304" pitchFamily="18" charset="0"/>
              </a:rPr>
              <a:t>会定期将更新的数据写入磁盘或将修改的操作写入其他日志文件，并在此基础上实现主从。</a:t>
            </a:r>
            <a:r>
              <a:rPr lang="en-US" altLang="zh-CN" kern="100" dirty="0">
                <a:latin typeface="+mn-ea"/>
                <a:cs typeface="Times New Roman" panose="02020603050405020304" pitchFamily="18" charset="0"/>
              </a:rPr>
              <a:t> Redis</a:t>
            </a:r>
            <a:r>
              <a:rPr lang="zh-CN" altLang="zh-CN" kern="100" dirty="0">
                <a:latin typeface="+mn-ea"/>
                <a:cs typeface="Times New Roman" panose="02020603050405020304" pitchFamily="18" charset="0"/>
              </a:rPr>
              <a:t>支持数据的持久性，可以将数据保存在磁盘上的内存中，并可以在重新启动时再次加载使用。</a:t>
            </a:r>
            <a:r>
              <a:rPr lang="en-US" altLang="zh-CN" kern="100" dirty="0">
                <a:latin typeface="+mn-ea"/>
                <a:cs typeface="Times New Roman" panose="02020603050405020304" pitchFamily="18" charset="0"/>
              </a:rPr>
              <a:t> Redis</a:t>
            </a:r>
            <a:r>
              <a:rPr lang="zh-CN" altLang="zh-CN" kern="100" dirty="0">
                <a:latin typeface="+mn-ea"/>
                <a:cs typeface="Times New Roman" panose="02020603050405020304" pitchFamily="18" charset="0"/>
              </a:rPr>
              <a:t>支持数据备份，即主从模式下的数据备份。</a:t>
            </a:r>
            <a:endParaRPr lang="zh-CN" altLang="zh-CN" kern="100" dirty="0">
              <a:effectLst/>
              <a:latin typeface="+mn-ea"/>
              <a:cs typeface="Times New Roman" panose="02020603050405020304" pitchFamily="18" charset="0"/>
            </a:endParaRPr>
          </a:p>
        </p:txBody>
      </p:sp>
      <p:sp>
        <p:nvSpPr>
          <p:cNvPr id="9" name="矩形 8"/>
          <p:cNvSpPr/>
          <p:nvPr/>
        </p:nvSpPr>
        <p:spPr>
          <a:xfrm>
            <a:off x="5313872" y="1100952"/>
            <a:ext cx="6003985" cy="3063959"/>
          </a:xfrm>
          <a:prstGeom prst="rect">
            <a:avLst/>
          </a:prstGeom>
          <a:noFill/>
          <a:ln>
            <a:solidFill>
              <a:schemeClr val="bg1"/>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564038" y="1302589"/>
            <a:ext cx="5633049" cy="2862322"/>
          </a:xfrm>
          <a:prstGeom prst="rect">
            <a:avLst/>
          </a:prstGeom>
          <a:noFill/>
        </p:spPr>
        <p:txBody>
          <a:bodyPr wrap="square" rtlCol="0">
            <a:spAutoFit/>
          </a:bodyPr>
          <a:lstStyle/>
          <a:p>
            <a:r>
              <a:rPr lang="en-US" altLang="zh-CN" dirty="0">
                <a:latin typeface="+mn-ea"/>
              </a:rPr>
              <a:t>Redis</a:t>
            </a:r>
            <a:r>
              <a:rPr lang="zh-CN" altLang="en-US" dirty="0">
                <a:latin typeface="+mn-ea"/>
              </a:rPr>
              <a:t>的优势：</a:t>
            </a:r>
          </a:p>
          <a:p>
            <a:r>
              <a:rPr lang="zh-CN" altLang="en-US" dirty="0">
                <a:latin typeface="+mn-ea"/>
              </a:rPr>
              <a:t>高性能：</a:t>
            </a:r>
            <a:r>
              <a:rPr lang="en-US" altLang="zh-CN" dirty="0">
                <a:latin typeface="+mn-ea"/>
              </a:rPr>
              <a:t>Redis</a:t>
            </a:r>
            <a:r>
              <a:rPr lang="zh-CN" altLang="en-US" dirty="0">
                <a:latin typeface="+mn-ea"/>
              </a:rPr>
              <a:t>每秒可读取</a:t>
            </a:r>
            <a:r>
              <a:rPr lang="en-US" altLang="zh-CN" dirty="0">
                <a:solidFill>
                  <a:srgbClr val="FF0000"/>
                </a:solidFill>
                <a:latin typeface="+mn-ea"/>
              </a:rPr>
              <a:t>110,000</a:t>
            </a:r>
            <a:r>
              <a:rPr lang="zh-CN" altLang="en-US" dirty="0">
                <a:latin typeface="+mn-ea"/>
              </a:rPr>
              <a:t>次，写入速度为每秒</a:t>
            </a:r>
            <a:r>
              <a:rPr lang="en-US" altLang="zh-CN" dirty="0">
                <a:solidFill>
                  <a:srgbClr val="FF0000"/>
                </a:solidFill>
                <a:latin typeface="+mn-ea"/>
              </a:rPr>
              <a:t>81,000</a:t>
            </a:r>
            <a:r>
              <a:rPr lang="zh-CN" altLang="en-US" dirty="0">
                <a:latin typeface="+mn-ea"/>
              </a:rPr>
              <a:t>次。</a:t>
            </a:r>
          </a:p>
          <a:p>
            <a:r>
              <a:rPr lang="zh-CN" altLang="en-US" dirty="0">
                <a:latin typeface="+mn-ea"/>
              </a:rPr>
              <a:t>丰富的数据类型 ：</a:t>
            </a:r>
            <a:r>
              <a:rPr lang="en-US" altLang="zh-CN" dirty="0">
                <a:latin typeface="+mn-ea"/>
              </a:rPr>
              <a:t>Redis</a:t>
            </a:r>
            <a:r>
              <a:rPr lang="zh-CN" altLang="en-US" dirty="0">
                <a:latin typeface="+mn-ea"/>
              </a:rPr>
              <a:t>支持二进制情况下的字符串，列表，哈希，集合和有序集合数据类型操作。</a:t>
            </a:r>
          </a:p>
          <a:p>
            <a:r>
              <a:rPr lang="zh-CN" altLang="en-US" dirty="0">
                <a:latin typeface="+mn-ea"/>
              </a:rPr>
              <a:t>原子：</a:t>
            </a:r>
            <a:r>
              <a:rPr lang="en-US" altLang="zh-CN" dirty="0">
                <a:latin typeface="+mn-ea"/>
              </a:rPr>
              <a:t>Redis</a:t>
            </a:r>
            <a:r>
              <a:rPr lang="zh-CN" altLang="en-US" dirty="0">
                <a:latin typeface="+mn-ea"/>
              </a:rPr>
              <a:t>的所有操作都是原子操作，意味着成功执行或失败。单个操作是原子操作。多个操作还支持事务，原子性，由</a:t>
            </a:r>
            <a:r>
              <a:rPr lang="en-US" altLang="zh-CN" dirty="0">
                <a:latin typeface="+mn-ea"/>
              </a:rPr>
              <a:t>MULTI</a:t>
            </a:r>
            <a:r>
              <a:rPr lang="zh-CN" altLang="en-US" dirty="0">
                <a:latin typeface="+mn-ea"/>
              </a:rPr>
              <a:t>和</a:t>
            </a:r>
            <a:r>
              <a:rPr lang="en-US" altLang="zh-CN" dirty="0">
                <a:latin typeface="+mn-ea"/>
              </a:rPr>
              <a:t>EXEC</a:t>
            </a:r>
            <a:r>
              <a:rPr lang="zh-CN" altLang="en-US" dirty="0">
                <a:latin typeface="+mn-ea"/>
              </a:rPr>
              <a:t>指令包装。</a:t>
            </a:r>
          </a:p>
          <a:p>
            <a:r>
              <a:rPr lang="zh-CN" altLang="en-US" dirty="0">
                <a:latin typeface="+mn-ea"/>
              </a:rPr>
              <a:t>丰富的功能</a:t>
            </a:r>
            <a:r>
              <a:rPr lang="en-US" altLang="zh-CN" dirty="0">
                <a:latin typeface="+mn-ea"/>
              </a:rPr>
              <a:t>--Redis</a:t>
            </a:r>
            <a:r>
              <a:rPr lang="zh-CN" altLang="en-US" dirty="0">
                <a:latin typeface="+mn-ea"/>
              </a:rPr>
              <a:t>还支持发布</a:t>
            </a:r>
            <a:r>
              <a:rPr lang="en-US" altLang="zh-CN" dirty="0">
                <a:latin typeface="+mn-ea"/>
              </a:rPr>
              <a:t>/</a:t>
            </a:r>
            <a:r>
              <a:rPr lang="zh-CN" altLang="en-US" dirty="0">
                <a:latin typeface="+mn-ea"/>
              </a:rPr>
              <a:t>订阅，通知，密钥到期等。</a:t>
            </a:r>
          </a:p>
        </p:txBody>
      </p:sp>
      <p:sp>
        <p:nvSpPr>
          <p:cNvPr id="11" name="文本框 10"/>
          <p:cNvSpPr txBox="1"/>
          <p:nvPr/>
        </p:nvSpPr>
        <p:spPr>
          <a:xfrm>
            <a:off x="491706" y="1100952"/>
            <a:ext cx="3416060" cy="369332"/>
          </a:xfrm>
          <a:prstGeom prst="rect">
            <a:avLst/>
          </a:prstGeom>
          <a:noFill/>
        </p:spPr>
        <p:txBody>
          <a:bodyPr wrap="square" rtlCol="0">
            <a:spAutoFit/>
          </a:bodyPr>
          <a:lstStyle/>
          <a:p>
            <a:r>
              <a:rPr lang="en-US" altLang="zh-CN" dirty="0" smtClean="0"/>
              <a:t>Redis</a:t>
            </a:r>
            <a:r>
              <a:rPr lang="zh-CN" altLang="en-US" dirty="0" smtClean="0"/>
              <a:t>内存数据库优势</a:t>
            </a:r>
            <a:endParaRPr lang="zh-CN" altLang="en-US"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223" y="4249527"/>
            <a:ext cx="5181600" cy="2608473"/>
          </a:xfrm>
          <a:prstGeom prst="rect">
            <a:avLst/>
          </a:prstGeom>
        </p:spPr>
      </p:pic>
      <p:sp>
        <p:nvSpPr>
          <p:cNvPr id="2" name="文本框 1"/>
          <p:cNvSpPr txBox="1"/>
          <p:nvPr/>
        </p:nvSpPr>
        <p:spPr>
          <a:xfrm>
            <a:off x="388189" y="284672"/>
            <a:ext cx="2501660" cy="707886"/>
          </a:xfrm>
          <a:prstGeom prst="rect">
            <a:avLst/>
          </a:prstGeom>
          <a:noFill/>
        </p:spPr>
        <p:txBody>
          <a:bodyPr wrap="square" rtlCol="0">
            <a:spAutoFit/>
          </a:bodyPr>
          <a:lstStyle/>
          <a:p>
            <a:r>
              <a:rPr lang="en-US" altLang="zh-CN" sz="4000" u="sng" dirty="0" smtClean="0">
                <a:solidFill>
                  <a:srgbClr val="1A9895"/>
                </a:solidFill>
              </a:rPr>
              <a:t>04</a:t>
            </a:r>
            <a:endParaRPr lang="zh-CN" altLang="en-US" sz="4000" u="sng" dirty="0">
              <a:solidFill>
                <a:srgbClr val="1A9895"/>
              </a:solidFill>
            </a:endParaRPr>
          </a:p>
        </p:txBody>
      </p:sp>
      <p:sp>
        <p:nvSpPr>
          <p:cNvPr id="3" name="文本框 2"/>
          <p:cNvSpPr txBox="1"/>
          <p:nvPr/>
        </p:nvSpPr>
        <p:spPr>
          <a:xfrm>
            <a:off x="1233577" y="396815"/>
            <a:ext cx="2303255" cy="707886"/>
          </a:xfrm>
          <a:prstGeom prst="rect">
            <a:avLst/>
          </a:prstGeom>
          <a:noFill/>
        </p:spPr>
        <p:txBody>
          <a:bodyPr wrap="square" rtlCol="0">
            <a:spAutoFit/>
          </a:bodyPr>
          <a:lstStyle/>
          <a:p>
            <a:r>
              <a:rPr lang="en-US" altLang="zh-CN" sz="2000" dirty="0" smtClean="0">
                <a:latin typeface="+mj-ea"/>
                <a:ea typeface="+mj-ea"/>
              </a:rPr>
              <a:t>Part </a:t>
            </a:r>
            <a:r>
              <a:rPr lang="en-US" altLang="zh-CN" sz="2000" dirty="0">
                <a:latin typeface="+mj-ea"/>
                <a:ea typeface="+mj-ea"/>
              </a:rPr>
              <a:t>Two</a:t>
            </a:r>
            <a:endParaRPr lang="en-US" altLang="zh-CN" sz="2000" dirty="0" smtClean="0">
              <a:latin typeface="+mj-ea"/>
              <a:ea typeface="+mj-ea"/>
            </a:endParaRPr>
          </a:p>
          <a:p>
            <a:r>
              <a:rPr lang="zh-CN" altLang="en-US" sz="2000" dirty="0" smtClean="0">
                <a:latin typeface="+mj-ea"/>
                <a:ea typeface="+mj-ea"/>
              </a:rPr>
              <a:t>爬虫系统架构设计</a:t>
            </a:r>
            <a:endParaRPr lang="zh-CN" altLang="en-US" sz="2000" dirty="0">
              <a:latin typeface="+mj-ea"/>
              <a:ea typeface="+mj-ea"/>
            </a:endParaRPr>
          </a:p>
        </p:txBody>
      </p:sp>
    </p:spTree>
    <p:extLst>
      <p:ext uri="{BB962C8B-B14F-4D97-AF65-F5344CB8AC3E}">
        <p14:creationId xmlns:p14="http://schemas.microsoft.com/office/powerpoint/2010/main" val="3031329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3" name="矩形 2"/>
          <p:cNvSpPr/>
          <p:nvPr/>
        </p:nvSpPr>
        <p:spPr>
          <a:xfrm>
            <a:off x="1651000" y="433700"/>
            <a:ext cx="2360283" cy="707886"/>
          </a:xfrm>
          <a:prstGeom prst="rect">
            <a:avLst/>
          </a:prstGeom>
        </p:spPr>
        <p:txBody>
          <a:bodyPr wrap="square">
            <a:spAutoFit/>
          </a:bodyPr>
          <a:lstStyle/>
          <a:p>
            <a:r>
              <a:rPr lang="en-US" altLang="zh-CN" sz="2000" dirty="0"/>
              <a:t>Part Two</a:t>
            </a:r>
          </a:p>
          <a:p>
            <a:r>
              <a:rPr lang="zh-CN" altLang="en-US" sz="2000" dirty="0" smtClean="0"/>
              <a:t>爬虫系统架构设计</a:t>
            </a:r>
            <a:endParaRPr lang="zh-CN" altLang="en-US" sz="2000" dirty="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5" name="矩形 4"/>
          <p:cNvSpPr/>
          <p:nvPr/>
        </p:nvSpPr>
        <p:spPr>
          <a:xfrm>
            <a:off x="656542" y="1245383"/>
            <a:ext cx="11109855" cy="309245"/>
          </a:xfrm>
          <a:prstGeom prst="rect">
            <a:avLst/>
          </a:prstGeom>
        </p:spPr>
        <p:txBody>
          <a:bodyPr wrap="square">
            <a:spAutoFit/>
          </a:bodyPr>
          <a:lstStyle/>
          <a:p>
            <a:pPr>
              <a:lnSpc>
                <a:spcPct val="130000"/>
              </a:lnSpc>
            </a:pPr>
            <a:r>
              <a:rPr lang="zh-CN" altLang="en-US" sz="1100" dirty="0"/>
              <a:t>项目为实现分布式爬虫为核心目标，达到易于扩展的目的。</a:t>
            </a:r>
          </a:p>
        </p:txBody>
      </p:sp>
      <p:sp>
        <p:nvSpPr>
          <p:cNvPr id="6" name="矩形 5"/>
          <p:cNvSpPr/>
          <p:nvPr/>
        </p:nvSpPr>
        <p:spPr>
          <a:xfrm>
            <a:off x="485818" y="1689202"/>
            <a:ext cx="4897591" cy="4756160"/>
          </a:xfrm>
          <a:prstGeom prst="rect">
            <a:avLst/>
          </a:prstGeom>
          <a:solidFill>
            <a:srgbClr val="E4E4E4"/>
          </a:solidFill>
          <a:ln w="190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90802" y="1578358"/>
            <a:ext cx="6106055" cy="1521894"/>
          </a:xfrm>
          <a:prstGeom prst="rect">
            <a:avLst/>
          </a:prstGeom>
          <a:solidFill>
            <a:srgbClr val="E4E4E4"/>
          </a:solidFill>
          <a:ln w="190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60342" y="3278706"/>
            <a:ext cx="6106055" cy="1521894"/>
          </a:xfrm>
          <a:prstGeom prst="rect">
            <a:avLst/>
          </a:prstGeom>
          <a:solidFill>
            <a:srgbClr val="E4E4E4"/>
          </a:solidFill>
          <a:ln w="190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60342" y="4895839"/>
            <a:ext cx="6106055" cy="1521894"/>
          </a:xfrm>
          <a:prstGeom prst="rect">
            <a:avLst/>
          </a:prstGeom>
          <a:solidFill>
            <a:srgbClr val="E4E4E4"/>
          </a:solidFill>
          <a:ln w="190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89091" y="1781284"/>
            <a:ext cx="5814060" cy="483235"/>
          </a:xfrm>
          <a:prstGeom prst="rect">
            <a:avLst/>
          </a:prstGeom>
        </p:spPr>
        <p:txBody>
          <a:bodyPr wrap="none">
            <a:spAutoFit/>
          </a:bodyPr>
          <a:lstStyle/>
          <a:p>
            <a:r>
              <a:rPr lang="zh-CN" altLang="en-US" sz="2400" b="1" dirty="0">
                <a:solidFill>
                  <a:schemeClr val="tx1">
                    <a:lumMod val="85000"/>
                    <a:lumOff val="15000"/>
                  </a:schemeClr>
                </a:solidFill>
              </a:rPr>
              <a:t>改造：</a:t>
            </a:r>
            <a:r>
              <a:rPr lang="en-US" altLang="zh-CN" sz="2400" b="1" dirty="0">
                <a:solidFill>
                  <a:schemeClr val="tx1">
                    <a:lumMod val="85000"/>
                    <a:lumOff val="15000"/>
                  </a:schemeClr>
                </a:solidFill>
              </a:rPr>
              <a:t>redis</a:t>
            </a:r>
            <a:r>
              <a:rPr lang="zh-CN" altLang="zh-CN" sz="2400" b="1" dirty="0">
                <a:solidFill>
                  <a:schemeClr val="tx1">
                    <a:lumMod val="85000"/>
                    <a:lumOff val="15000"/>
                  </a:schemeClr>
                </a:solidFill>
              </a:rPr>
              <a:t>实现分布式扩展以及</a:t>
            </a:r>
            <a:r>
              <a:rPr lang="en-US" altLang="zh-CN" sz="2400" b="1" dirty="0">
                <a:solidFill>
                  <a:schemeClr val="tx1">
                    <a:lumMod val="85000"/>
                    <a:lumOff val="15000"/>
                  </a:schemeClr>
                </a:solidFill>
              </a:rPr>
              <a:t>URL</a:t>
            </a:r>
            <a:r>
              <a:rPr lang="zh-CN" altLang="zh-CN" sz="2400" b="1" dirty="0">
                <a:solidFill>
                  <a:schemeClr val="tx1">
                    <a:lumMod val="85000"/>
                    <a:lumOff val="15000"/>
                  </a:schemeClr>
                </a:solidFill>
              </a:rPr>
              <a:t>去重</a:t>
            </a:r>
          </a:p>
        </p:txBody>
      </p:sp>
      <p:sp>
        <p:nvSpPr>
          <p:cNvPr id="12" name="矩形 11"/>
          <p:cNvSpPr/>
          <p:nvPr/>
        </p:nvSpPr>
        <p:spPr>
          <a:xfrm>
            <a:off x="5977976" y="2174116"/>
            <a:ext cx="5331708" cy="803910"/>
          </a:xfrm>
          <a:prstGeom prst="rect">
            <a:avLst/>
          </a:prstGeom>
        </p:spPr>
        <p:txBody>
          <a:bodyPr wrap="square">
            <a:spAutoFit/>
          </a:bodyPr>
          <a:lstStyle/>
          <a:p>
            <a:pPr>
              <a:lnSpc>
                <a:spcPct val="130000"/>
              </a:lnSpc>
            </a:pPr>
            <a:r>
              <a:rPr lang="zh-CN" altLang="en-US" sz="1200" dirty="0">
                <a:solidFill>
                  <a:schemeClr val="tx1">
                    <a:lumMod val="85000"/>
                    <a:lumOff val="15000"/>
                  </a:schemeClr>
                </a:solidFill>
              </a:rPr>
              <a:t>由于</a:t>
            </a:r>
            <a:r>
              <a:rPr lang="en-US" altLang="zh-CN" sz="1200" dirty="0">
                <a:solidFill>
                  <a:schemeClr val="tx1">
                    <a:lumMod val="85000"/>
                    <a:lumOff val="15000"/>
                  </a:schemeClr>
                </a:solidFill>
              </a:rPr>
              <a:t>scrapy</a:t>
            </a:r>
            <a:r>
              <a:rPr lang="zh-CN" altLang="en-US" sz="1200" dirty="0">
                <a:solidFill>
                  <a:schemeClr val="tx1">
                    <a:lumMod val="85000"/>
                    <a:lumOff val="15000"/>
                  </a:schemeClr>
                </a:solidFill>
              </a:rPr>
              <a:t>仅仅支持单机运行，要实现分布式扩展必须在网络中传输数据管道，</a:t>
            </a:r>
            <a:r>
              <a:rPr lang="en-US" altLang="zh-CN" sz="1200" dirty="0">
                <a:solidFill>
                  <a:schemeClr val="tx1">
                    <a:lumMod val="85000"/>
                    <a:lumOff val="15000"/>
                  </a:schemeClr>
                </a:solidFill>
              </a:rPr>
              <a:t>redis</a:t>
            </a:r>
            <a:r>
              <a:rPr lang="zh-CN" altLang="en-US" sz="1200" dirty="0">
                <a:solidFill>
                  <a:schemeClr val="tx1">
                    <a:lumMod val="85000"/>
                    <a:lumOff val="15000"/>
                  </a:schemeClr>
                </a:solidFill>
              </a:rPr>
              <a:t>就提供了一些结构方便分布式传输。</a:t>
            </a:r>
          </a:p>
          <a:p>
            <a:pPr>
              <a:lnSpc>
                <a:spcPct val="130000"/>
              </a:lnSpc>
            </a:pPr>
            <a:r>
              <a:rPr lang="zh-CN" altLang="en-US" sz="1200" dirty="0">
                <a:solidFill>
                  <a:schemeClr val="tx1">
                    <a:lumMod val="85000"/>
                    <a:lumOff val="15000"/>
                  </a:schemeClr>
                </a:solidFill>
              </a:rPr>
              <a:t>在去重方面</a:t>
            </a:r>
            <a:r>
              <a:rPr lang="en-US" altLang="zh-CN" sz="1200" dirty="0">
                <a:solidFill>
                  <a:schemeClr val="tx1">
                    <a:lumMod val="85000"/>
                    <a:lumOff val="15000"/>
                  </a:schemeClr>
                </a:solidFill>
              </a:rPr>
              <a:t>redis</a:t>
            </a:r>
            <a:r>
              <a:rPr lang="zh-CN" altLang="zh-CN" sz="1200" dirty="0">
                <a:solidFill>
                  <a:schemeClr val="tx1">
                    <a:lumMod val="85000"/>
                    <a:lumOff val="15000"/>
                  </a:schemeClr>
                </a:solidFill>
              </a:rPr>
              <a:t>自带的</a:t>
            </a:r>
            <a:r>
              <a:rPr lang="en-US" altLang="zh-CN" sz="1200" dirty="0">
                <a:solidFill>
                  <a:schemeClr val="tx1">
                    <a:lumMod val="85000"/>
                    <a:lumOff val="15000"/>
                  </a:schemeClr>
                </a:solidFill>
              </a:rPr>
              <a:t>string</a:t>
            </a:r>
            <a:r>
              <a:rPr lang="zh-CN" altLang="zh-CN" sz="1200" dirty="0">
                <a:solidFill>
                  <a:schemeClr val="tx1">
                    <a:lumMod val="85000"/>
                    <a:lumOff val="15000"/>
                  </a:schemeClr>
                </a:solidFill>
              </a:rPr>
              <a:t>可以提供多个去重块使用。</a:t>
            </a:r>
          </a:p>
        </p:txBody>
      </p:sp>
      <p:sp>
        <p:nvSpPr>
          <p:cNvPr id="13" name="矩形 12"/>
          <p:cNvSpPr/>
          <p:nvPr/>
        </p:nvSpPr>
        <p:spPr>
          <a:xfrm>
            <a:off x="5989091" y="3475430"/>
            <a:ext cx="5597525" cy="483235"/>
          </a:xfrm>
          <a:prstGeom prst="rect">
            <a:avLst/>
          </a:prstGeom>
        </p:spPr>
        <p:txBody>
          <a:bodyPr wrap="none">
            <a:spAutoFit/>
          </a:bodyPr>
          <a:lstStyle/>
          <a:p>
            <a:r>
              <a:rPr lang="zh-CN" altLang="en-US" sz="2400" b="1" dirty="0">
                <a:solidFill>
                  <a:schemeClr val="tx1">
                    <a:lumMod val="85000"/>
                    <a:lumOff val="15000"/>
                  </a:schemeClr>
                </a:solidFill>
              </a:rPr>
              <a:t>存储：基于</a:t>
            </a:r>
            <a:r>
              <a:rPr lang="en-US" altLang="zh-CN" sz="2400" b="1" dirty="0">
                <a:solidFill>
                  <a:schemeClr val="tx1">
                    <a:lumMod val="85000"/>
                    <a:lumOff val="15000"/>
                  </a:schemeClr>
                </a:solidFill>
              </a:rPr>
              <a:t>MongoDB</a:t>
            </a:r>
            <a:r>
              <a:rPr lang="zh-CN" altLang="en-US" sz="2400" b="1" dirty="0">
                <a:solidFill>
                  <a:schemeClr val="tx1">
                    <a:lumMod val="85000"/>
                    <a:lumOff val="15000"/>
                  </a:schemeClr>
                </a:solidFill>
              </a:rPr>
              <a:t>的</a:t>
            </a:r>
            <a:r>
              <a:rPr lang="en-US" altLang="zh-CN" sz="2400" b="1" dirty="0">
                <a:solidFill>
                  <a:schemeClr val="tx1">
                    <a:lumMod val="85000"/>
                    <a:lumOff val="15000"/>
                  </a:schemeClr>
                </a:solidFill>
              </a:rPr>
              <a:t>NOSQL</a:t>
            </a:r>
            <a:r>
              <a:rPr lang="zh-CN" altLang="en-US" sz="2400" b="1" dirty="0">
                <a:solidFill>
                  <a:schemeClr val="tx1">
                    <a:lumMod val="85000"/>
                    <a:lumOff val="15000"/>
                  </a:schemeClr>
                </a:solidFill>
              </a:rPr>
              <a:t>数据库</a:t>
            </a:r>
          </a:p>
        </p:txBody>
      </p:sp>
      <p:sp>
        <p:nvSpPr>
          <p:cNvPr id="14" name="矩形 13"/>
          <p:cNvSpPr/>
          <p:nvPr/>
        </p:nvSpPr>
        <p:spPr>
          <a:xfrm>
            <a:off x="5977976" y="3874612"/>
            <a:ext cx="5331708" cy="566420"/>
          </a:xfrm>
          <a:prstGeom prst="rect">
            <a:avLst/>
          </a:prstGeom>
        </p:spPr>
        <p:txBody>
          <a:bodyPr wrap="square">
            <a:spAutoFit/>
          </a:bodyPr>
          <a:lstStyle/>
          <a:p>
            <a:pPr>
              <a:lnSpc>
                <a:spcPct val="130000"/>
              </a:lnSpc>
            </a:pPr>
            <a:r>
              <a:rPr lang="en-US" sz="1200" dirty="0" smtClean="0">
                <a:solidFill>
                  <a:schemeClr val="tx1">
                    <a:lumMod val="85000"/>
                    <a:lumOff val="15000"/>
                  </a:schemeClr>
                </a:solidFill>
                <a:latin typeface="微软雅黑" panose="020B0503020204020204" charset="-122"/>
                <a:ea typeface="微软雅黑" panose="020B0503020204020204" charset="-122"/>
              </a:rPr>
              <a:t>Nosql</a:t>
            </a:r>
            <a:r>
              <a:rPr lang="zh-CN" altLang="en-US" sz="1200" dirty="0" smtClean="0">
                <a:solidFill>
                  <a:schemeClr val="tx1">
                    <a:lumMod val="85000"/>
                    <a:lumOff val="15000"/>
                  </a:schemeClr>
                </a:solidFill>
                <a:latin typeface="微软雅黑" panose="020B0503020204020204" charset="-122"/>
                <a:ea typeface="微软雅黑" panose="020B0503020204020204" charset="-122"/>
              </a:rPr>
              <a:t>正适用于爬虫所抓取到的非结构化数据。</a:t>
            </a:r>
            <a:r>
              <a:rPr lang="en-US" altLang="zh-CN" sz="1200" dirty="0" smtClean="0">
                <a:solidFill>
                  <a:schemeClr val="tx1">
                    <a:lumMod val="85000"/>
                    <a:lumOff val="15000"/>
                  </a:schemeClr>
                </a:solidFill>
                <a:latin typeface="微软雅黑" panose="020B0503020204020204" charset="-122"/>
                <a:ea typeface="微软雅黑" panose="020B0503020204020204" charset="-122"/>
              </a:rPr>
              <a:t>MongoDB</a:t>
            </a:r>
            <a:r>
              <a:rPr lang="zh-CN" altLang="zh-CN" sz="1200" dirty="0" smtClean="0">
                <a:solidFill>
                  <a:schemeClr val="tx1">
                    <a:lumMod val="85000"/>
                    <a:lumOff val="15000"/>
                  </a:schemeClr>
                </a:solidFill>
                <a:latin typeface="微软雅黑" panose="020B0503020204020204" charset="-122"/>
                <a:ea typeface="微软雅黑" panose="020B0503020204020204" charset="-122"/>
              </a:rPr>
              <a:t>在非结构化存储方面处于霸主地位，随着</a:t>
            </a:r>
            <a:r>
              <a:rPr lang="en-US" altLang="zh-CN" sz="1200" dirty="0" smtClean="0">
                <a:solidFill>
                  <a:schemeClr val="tx1">
                    <a:lumMod val="85000"/>
                    <a:lumOff val="15000"/>
                  </a:schemeClr>
                </a:solidFill>
                <a:latin typeface="微软雅黑" panose="020B0503020204020204" charset="-122"/>
                <a:ea typeface="微软雅黑" panose="020B0503020204020204" charset="-122"/>
              </a:rPr>
              <a:t>nosql</a:t>
            </a:r>
            <a:r>
              <a:rPr lang="zh-CN" altLang="zh-CN" sz="1200" dirty="0" smtClean="0">
                <a:solidFill>
                  <a:schemeClr val="tx1">
                    <a:lumMod val="85000"/>
                    <a:lumOff val="15000"/>
                  </a:schemeClr>
                </a:solidFill>
                <a:latin typeface="微软雅黑" panose="020B0503020204020204" charset="-122"/>
                <a:ea typeface="微软雅黑" panose="020B0503020204020204" charset="-122"/>
              </a:rPr>
              <a:t>的主流化，</a:t>
            </a:r>
            <a:r>
              <a:rPr lang="en-US" altLang="zh-CN" sz="1200" dirty="0" smtClean="0">
                <a:solidFill>
                  <a:schemeClr val="tx1">
                    <a:lumMod val="85000"/>
                    <a:lumOff val="15000"/>
                  </a:schemeClr>
                </a:solidFill>
                <a:latin typeface="微软雅黑" panose="020B0503020204020204" charset="-122"/>
                <a:ea typeface="微软雅黑" panose="020B0503020204020204" charset="-122"/>
              </a:rPr>
              <a:t>MongoDB</a:t>
            </a:r>
            <a:r>
              <a:rPr lang="zh-CN" altLang="zh-CN" sz="1200" dirty="0" smtClean="0">
                <a:solidFill>
                  <a:schemeClr val="tx1">
                    <a:lumMod val="85000"/>
                    <a:lumOff val="15000"/>
                  </a:schemeClr>
                </a:solidFill>
                <a:latin typeface="微软雅黑" panose="020B0503020204020204" charset="-122"/>
                <a:ea typeface="微软雅黑" panose="020B0503020204020204" charset="-122"/>
              </a:rPr>
              <a:t>也会成为主流。</a:t>
            </a:r>
          </a:p>
        </p:txBody>
      </p:sp>
      <p:sp>
        <p:nvSpPr>
          <p:cNvPr id="15" name="矩形 14"/>
          <p:cNvSpPr/>
          <p:nvPr/>
        </p:nvSpPr>
        <p:spPr>
          <a:xfrm>
            <a:off x="5989091" y="5044348"/>
            <a:ext cx="5224145" cy="483235"/>
          </a:xfrm>
          <a:prstGeom prst="rect">
            <a:avLst/>
          </a:prstGeom>
        </p:spPr>
        <p:txBody>
          <a:bodyPr wrap="none">
            <a:spAutoFit/>
          </a:bodyPr>
          <a:lstStyle/>
          <a:p>
            <a:r>
              <a:rPr lang="zh-CN" altLang="en-US" sz="2400" b="1" dirty="0">
                <a:solidFill>
                  <a:schemeClr val="tx1">
                    <a:lumMod val="85000"/>
                    <a:lumOff val="15000"/>
                  </a:schemeClr>
                </a:solidFill>
              </a:rPr>
              <a:t>分析：使用</a:t>
            </a:r>
            <a:r>
              <a:rPr lang="en-US" altLang="zh-CN" sz="2400" b="1" dirty="0">
                <a:solidFill>
                  <a:schemeClr val="tx1">
                    <a:lumMod val="85000"/>
                    <a:lumOff val="15000"/>
                  </a:schemeClr>
                </a:solidFill>
              </a:rPr>
              <a:t>api</a:t>
            </a:r>
            <a:r>
              <a:rPr lang="zh-CN" altLang="zh-CN" sz="2400" b="1" dirty="0">
                <a:solidFill>
                  <a:schemeClr val="tx1">
                    <a:lumMod val="85000"/>
                    <a:lumOff val="15000"/>
                  </a:schemeClr>
                </a:solidFill>
              </a:rPr>
              <a:t>提交给后端大数据平台</a:t>
            </a:r>
          </a:p>
        </p:txBody>
      </p:sp>
      <p:sp>
        <p:nvSpPr>
          <p:cNvPr id="16" name="矩形 15"/>
          <p:cNvSpPr/>
          <p:nvPr/>
        </p:nvSpPr>
        <p:spPr>
          <a:xfrm>
            <a:off x="5977976" y="5437180"/>
            <a:ext cx="5331708" cy="328930"/>
          </a:xfrm>
          <a:prstGeom prst="rect">
            <a:avLst/>
          </a:prstGeom>
        </p:spPr>
        <p:txBody>
          <a:bodyPr wrap="square">
            <a:spAutoFit/>
          </a:bodyPr>
          <a:lstStyle/>
          <a:p>
            <a:pPr>
              <a:lnSpc>
                <a:spcPct val="130000"/>
              </a:lnSpc>
            </a:pPr>
            <a:r>
              <a:rPr lang="zh-CN" altLang="en-US" sz="1200" dirty="0">
                <a:solidFill>
                  <a:schemeClr val="tx1">
                    <a:lumMod val="85000"/>
                    <a:lumOff val="15000"/>
                  </a:schemeClr>
                </a:solidFill>
              </a:rPr>
              <a:t>提交给大数据后台，提取结构化数据并进行分析，展示。</a:t>
            </a:r>
          </a:p>
        </p:txBody>
      </p:sp>
      <p:sp>
        <p:nvSpPr>
          <p:cNvPr id="17" name="矩形 16"/>
          <p:cNvSpPr/>
          <p:nvPr/>
        </p:nvSpPr>
        <p:spPr>
          <a:xfrm>
            <a:off x="983954" y="4771939"/>
            <a:ext cx="1207135" cy="483235"/>
          </a:xfrm>
          <a:prstGeom prst="rect">
            <a:avLst/>
          </a:prstGeom>
        </p:spPr>
        <p:txBody>
          <a:bodyPr wrap="none">
            <a:spAutoFit/>
          </a:bodyPr>
          <a:lstStyle/>
          <a:p>
            <a:r>
              <a:rPr lang="en-US" altLang="zh-CN" sz="2400" b="1" dirty="0">
                <a:solidFill>
                  <a:schemeClr val="tx1">
                    <a:lumMod val="85000"/>
                    <a:lumOff val="15000"/>
                  </a:schemeClr>
                </a:solidFill>
              </a:rPr>
              <a:t>Scrapy</a:t>
            </a:r>
          </a:p>
        </p:txBody>
      </p:sp>
      <p:sp>
        <p:nvSpPr>
          <p:cNvPr id="18" name="矩形 17"/>
          <p:cNvSpPr/>
          <p:nvPr/>
        </p:nvSpPr>
        <p:spPr>
          <a:xfrm>
            <a:off x="972839" y="5240971"/>
            <a:ext cx="4167052" cy="566420"/>
          </a:xfrm>
          <a:prstGeom prst="rect">
            <a:avLst/>
          </a:prstGeom>
        </p:spPr>
        <p:txBody>
          <a:bodyPr wrap="square">
            <a:spAutoFit/>
          </a:bodyPr>
          <a:lstStyle/>
          <a:p>
            <a:pPr>
              <a:lnSpc>
                <a:spcPct val="130000"/>
              </a:lnSpc>
            </a:pPr>
            <a:r>
              <a:rPr sz="1200" dirty="0">
                <a:solidFill>
                  <a:schemeClr val="tx1">
                    <a:lumMod val="85000"/>
                    <a:lumOff val="15000"/>
                  </a:schemeClr>
                </a:solidFill>
                <a:latin typeface="微软雅黑" panose="020B0503020204020204" charset="-122"/>
                <a:ea typeface="微软雅黑" panose="020B0503020204020204" charset="-122"/>
              </a:rPr>
              <a:t>Python开发的一个快速、高层次的屏幕抓取和web抓取框架，用于抓取web站点并从页面中提取结构化的数据。</a:t>
            </a:r>
          </a:p>
        </p:txBody>
      </p:sp>
      <p:sp>
        <p:nvSpPr>
          <p:cNvPr id="19" name="文本框 18"/>
          <p:cNvSpPr txBox="1"/>
          <p:nvPr/>
        </p:nvSpPr>
        <p:spPr>
          <a:xfrm>
            <a:off x="827405" y="1734185"/>
            <a:ext cx="4476115" cy="612140"/>
          </a:xfrm>
          <a:prstGeom prst="rect">
            <a:avLst/>
          </a:prstGeom>
          <a:noFill/>
        </p:spPr>
        <p:txBody>
          <a:bodyPr wrap="square" lIns="91438" tIns="45719" rIns="91438" bIns="45719" rtlCol="0">
            <a:spAutoFit/>
          </a:bodyPr>
          <a:lstStyle/>
          <a:p>
            <a:pPr algn="ctr"/>
            <a:r>
              <a:rPr lang="zh-CN" altLang="en-US" sz="3200" dirty="0">
                <a:solidFill>
                  <a:schemeClr val="tx1"/>
                </a:solidFill>
                <a:latin typeface="+mj-ea"/>
                <a:ea typeface="+mj-ea"/>
              </a:rPr>
              <a:t>主体框架</a:t>
            </a:r>
          </a:p>
        </p:txBody>
      </p:sp>
      <p:sp>
        <p:nvSpPr>
          <p:cNvPr id="23" name="矩形 22"/>
          <p:cNvSpPr/>
          <p:nvPr/>
        </p:nvSpPr>
        <p:spPr>
          <a:xfrm>
            <a:off x="4894711" y="586102"/>
            <a:ext cx="2402347" cy="853440"/>
          </a:xfrm>
          <a:prstGeom prst="rect">
            <a:avLst/>
          </a:prstGeom>
        </p:spPr>
        <p:txBody>
          <a:bodyPr wrap="square">
            <a:spAutoFit/>
          </a:bodyPr>
          <a:lstStyle/>
          <a:p>
            <a:pPr algn="ctr"/>
            <a:r>
              <a:rPr lang="zh-CN" altLang="en-US" sz="2800" dirty="0">
                <a:latin typeface="+mj-ea"/>
                <a:ea typeface="+mj-ea"/>
                <a:sym typeface="+mn-ea"/>
              </a:rPr>
              <a:t>框架设计</a:t>
            </a:r>
          </a:p>
          <a:p>
            <a:pPr algn="ctr"/>
            <a:r>
              <a:rPr lang="zh-CN" altLang="en-US" sz="2000" dirty="0">
                <a:latin typeface="+mj-ea"/>
                <a:ea typeface="+mj-ea"/>
                <a:sym typeface="+mn-ea"/>
              </a:rPr>
              <a:t>核心：分布式抓取</a:t>
            </a:r>
            <a:endParaRPr lang="zh-CN" altLang="en-US" sz="2000" b="1" dirty="0">
              <a:solidFill>
                <a:schemeClr val="tx1">
                  <a:lumMod val="85000"/>
                  <a:lumOff val="15000"/>
                </a:schemeClr>
              </a:solidFill>
            </a:endParaRPr>
          </a:p>
        </p:txBody>
      </p:sp>
      <p:pic>
        <p:nvPicPr>
          <p:cNvPr id="9" name="图片 9" descr="scrapy_architecture"/>
          <p:cNvPicPr>
            <a:picLocks noChangeAspect="1"/>
          </p:cNvPicPr>
          <p:nvPr/>
        </p:nvPicPr>
        <p:blipFill>
          <a:blip r:embed="rId4"/>
          <a:stretch>
            <a:fillRect/>
          </a:stretch>
        </p:blipFill>
        <p:spPr>
          <a:xfrm>
            <a:off x="1367155" y="2299335"/>
            <a:ext cx="3377565" cy="23818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11" y="1210104"/>
            <a:ext cx="5262112" cy="399864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26" y="2932980"/>
            <a:ext cx="5517764" cy="3575051"/>
          </a:xfrm>
          <a:prstGeom prst="rect">
            <a:avLst/>
          </a:prstGeom>
        </p:spPr>
      </p:pic>
      <p:sp>
        <p:nvSpPr>
          <p:cNvPr id="5" name="虚尾箭头 4"/>
          <p:cNvSpPr/>
          <p:nvPr/>
        </p:nvSpPr>
        <p:spPr>
          <a:xfrm>
            <a:off x="4688456" y="5455556"/>
            <a:ext cx="1250832" cy="731339"/>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26543" y="5562132"/>
            <a:ext cx="2656936" cy="369332"/>
          </a:xfrm>
          <a:prstGeom prst="rect">
            <a:avLst/>
          </a:prstGeom>
          <a:noFill/>
        </p:spPr>
        <p:txBody>
          <a:bodyPr wrap="square" rtlCol="0">
            <a:spAutoFit/>
          </a:bodyPr>
          <a:lstStyle/>
          <a:p>
            <a:r>
              <a:rPr lang="en-US" altLang="zh-CN" dirty="0" smtClean="0"/>
              <a:t>Scrapy 5+2 </a:t>
            </a:r>
            <a:r>
              <a:rPr lang="zh-CN" altLang="en-US" dirty="0" smtClean="0"/>
              <a:t>框架</a:t>
            </a:r>
            <a:endParaRPr lang="zh-CN" altLang="en-US" dirty="0"/>
          </a:p>
        </p:txBody>
      </p:sp>
      <p:sp>
        <p:nvSpPr>
          <p:cNvPr id="8" name="文本框 7"/>
          <p:cNvSpPr txBox="1"/>
          <p:nvPr/>
        </p:nvSpPr>
        <p:spPr>
          <a:xfrm>
            <a:off x="4917057" y="5636560"/>
            <a:ext cx="793630" cy="369332"/>
          </a:xfrm>
          <a:prstGeom prst="rect">
            <a:avLst/>
          </a:prstGeom>
          <a:noFill/>
        </p:spPr>
        <p:txBody>
          <a:bodyPr wrap="square" rtlCol="0">
            <a:spAutoFit/>
          </a:bodyPr>
          <a:lstStyle/>
          <a:p>
            <a:r>
              <a:rPr lang="zh-CN" altLang="en-US" dirty="0" smtClean="0"/>
              <a:t>改造</a:t>
            </a:r>
            <a:endParaRPr lang="zh-CN" altLang="en-US" dirty="0"/>
          </a:p>
        </p:txBody>
      </p:sp>
      <p:sp>
        <p:nvSpPr>
          <p:cNvPr id="9" name="文本框 8"/>
          <p:cNvSpPr txBox="1"/>
          <p:nvPr/>
        </p:nvSpPr>
        <p:spPr>
          <a:xfrm>
            <a:off x="6625088" y="2484408"/>
            <a:ext cx="2898474" cy="369332"/>
          </a:xfrm>
          <a:prstGeom prst="rect">
            <a:avLst/>
          </a:prstGeom>
          <a:noFill/>
        </p:spPr>
        <p:txBody>
          <a:bodyPr wrap="square" rtlCol="0">
            <a:spAutoFit/>
          </a:bodyPr>
          <a:lstStyle/>
          <a:p>
            <a:r>
              <a:rPr lang="en-US" altLang="zh-CN" dirty="0" smtClean="0"/>
              <a:t>Scrapy-Redis</a:t>
            </a:r>
            <a:r>
              <a:rPr lang="zh-CN" altLang="en-US" dirty="0" smtClean="0"/>
              <a:t>分布式架构</a:t>
            </a:r>
            <a:endParaRPr lang="zh-CN" altLang="en-US" dirty="0"/>
          </a:p>
        </p:txBody>
      </p:sp>
      <p:sp>
        <p:nvSpPr>
          <p:cNvPr id="3" name="文本框 2"/>
          <p:cNvSpPr txBox="1"/>
          <p:nvPr/>
        </p:nvSpPr>
        <p:spPr>
          <a:xfrm>
            <a:off x="819511" y="501162"/>
            <a:ext cx="1659920" cy="707886"/>
          </a:xfrm>
          <a:prstGeom prst="rect">
            <a:avLst/>
          </a:prstGeom>
          <a:noFill/>
        </p:spPr>
        <p:txBody>
          <a:bodyPr wrap="square" rtlCol="0">
            <a:spAutoFit/>
          </a:bodyPr>
          <a:lstStyle/>
          <a:p>
            <a:r>
              <a:rPr lang="en-US" altLang="zh-CN" sz="4000" u="sng" dirty="0" smtClean="0">
                <a:solidFill>
                  <a:srgbClr val="1A9895"/>
                </a:solidFill>
              </a:rPr>
              <a:t>06</a:t>
            </a:r>
            <a:endParaRPr lang="zh-CN" altLang="en-US" sz="4000" u="sng" dirty="0">
              <a:solidFill>
                <a:srgbClr val="1A9895"/>
              </a:solidFill>
            </a:endParaRPr>
          </a:p>
        </p:txBody>
      </p:sp>
      <p:sp>
        <p:nvSpPr>
          <p:cNvPr id="10" name="文本框 9"/>
          <p:cNvSpPr txBox="1"/>
          <p:nvPr/>
        </p:nvSpPr>
        <p:spPr>
          <a:xfrm>
            <a:off x="1740877" y="501162"/>
            <a:ext cx="2180492" cy="369332"/>
          </a:xfrm>
          <a:prstGeom prst="rect">
            <a:avLst/>
          </a:prstGeom>
          <a:noFill/>
        </p:spPr>
        <p:txBody>
          <a:bodyPr wrap="square" rtlCol="0">
            <a:spAutoFit/>
          </a:bodyPr>
          <a:lstStyle/>
          <a:p>
            <a:r>
              <a:rPr lang="zh-CN" altLang="en-US" dirty="0" smtClean="0"/>
              <a:t>爬虫系统架构设计</a:t>
            </a:r>
            <a:endParaRPr lang="zh-CN" altLang="en-US" dirty="0"/>
          </a:p>
        </p:txBody>
      </p:sp>
    </p:spTree>
    <p:extLst>
      <p:ext uri="{BB962C8B-B14F-4D97-AF65-F5344CB8AC3E}">
        <p14:creationId xmlns:p14="http://schemas.microsoft.com/office/powerpoint/2010/main" val="64332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smtClean="0">
                <a:solidFill>
                  <a:schemeClr val="bg1"/>
                </a:solidFill>
              </a:rPr>
              <a:t>Part Three</a:t>
            </a:r>
          </a:p>
          <a:p>
            <a:r>
              <a:rPr lang="zh-CN" altLang="en-US" sz="5400" b="1" dirty="0" smtClean="0">
                <a:solidFill>
                  <a:schemeClr val="bg1"/>
                </a:solidFill>
              </a:rPr>
              <a:t>分布式爬虫实现</a:t>
            </a:r>
            <a:r>
              <a:rPr lang="en-US" altLang="zh-CN" sz="5400" b="1" dirty="0" smtClean="0">
                <a:solidFill>
                  <a:schemeClr val="bg1"/>
                </a:solidFill>
              </a:rPr>
              <a:t> </a:t>
            </a: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01</a:t>
            </a:r>
            <a:endParaRPr lang="zh-CN" altLang="en-US" sz="4000" u="sng" dirty="0">
              <a:solidFill>
                <a:srgbClr val="1A9895"/>
              </a:solidFill>
            </a:endParaRPr>
          </a:p>
        </p:txBody>
      </p:sp>
      <p:sp>
        <p:nvSpPr>
          <p:cNvPr id="3" name="矩形 2"/>
          <p:cNvSpPr/>
          <p:nvPr/>
        </p:nvSpPr>
        <p:spPr>
          <a:xfrm>
            <a:off x="1651000" y="433700"/>
            <a:ext cx="2192867" cy="722630"/>
          </a:xfrm>
          <a:prstGeom prst="rect">
            <a:avLst/>
          </a:prstGeom>
        </p:spPr>
        <p:txBody>
          <a:bodyPr wrap="square">
            <a:spAutoFit/>
          </a:bodyPr>
          <a:lstStyle/>
          <a:p>
            <a:r>
              <a:rPr lang="en-US" altLang="zh-CN" sz="2000" dirty="0"/>
              <a:t>Part Three</a:t>
            </a:r>
          </a:p>
          <a:p>
            <a:r>
              <a:rPr lang="zh-CN" altLang="en-US" sz="2000" dirty="0" smtClean="0"/>
              <a:t>分布式爬虫实现</a:t>
            </a:r>
            <a:endParaRPr lang="zh-CN" altLang="en-US" sz="2000" dirty="0"/>
          </a:p>
        </p:txBody>
      </p:sp>
      <p:pic>
        <p:nvPicPr>
          <p:cNvPr id="4" name="图片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98" name="燕尾形 97"/>
          <p:cNvSpPr/>
          <p:nvPr/>
        </p:nvSpPr>
        <p:spPr>
          <a:xfrm>
            <a:off x="2879619" y="1757360"/>
            <a:ext cx="812269" cy="196561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3066990" y="2381374"/>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smtClean="0">
              <a:ln>
                <a:noFill/>
              </a:ln>
              <a:solidFill>
                <a:srgbClr val="1A9895"/>
              </a:solidFill>
              <a:effectLst/>
              <a:uLnTx/>
              <a:uFillTx/>
              <a:latin typeface="+mj-ea"/>
              <a:ea typeface="+mj-ea"/>
              <a:cs typeface="+mn-cs"/>
            </a:endParaRPr>
          </a:p>
        </p:txBody>
      </p:sp>
      <p:sp>
        <p:nvSpPr>
          <p:cNvPr id="110" name="燕尾形 109"/>
          <p:cNvSpPr/>
          <p:nvPr/>
        </p:nvSpPr>
        <p:spPr>
          <a:xfrm>
            <a:off x="6308717" y="1757360"/>
            <a:ext cx="812269" cy="196561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9737816" y="1757360"/>
            <a:ext cx="812269" cy="1965613"/>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6568646" y="2381374"/>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smtClean="0">
              <a:ln>
                <a:noFill/>
              </a:ln>
              <a:solidFill>
                <a:srgbClr val="1A9895"/>
              </a:solidFill>
              <a:effectLst/>
              <a:uLnTx/>
              <a:uFillTx/>
              <a:latin typeface="+mj-ea"/>
              <a:ea typeface="+mj-ea"/>
              <a:cs typeface="+mn-cs"/>
            </a:endParaRPr>
          </a:p>
        </p:txBody>
      </p:sp>
      <p:sp>
        <p:nvSpPr>
          <p:cNvPr id="132" name="矩形 31"/>
          <p:cNvSpPr/>
          <p:nvPr/>
        </p:nvSpPr>
        <p:spPr>
          <a:xfrm>
            <a:off x="9963977" y="2381374"/>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smtClean="0">
              <a:ln>
                <a:noFill/>
              </a:ln>
              <a:solidFill>
                <a:srgbClr val="1A9895"/>
              </a:solidFill>
              <a:effectLst/>
              <a:uLnTx/>
              <a:uFillTx/>
              <a:latin typeface="+mj-ea"/>
              <a:ea typeface="+mj-ea"/>
              <a:cs typeface="+mn-cs"/>
            </a:endParaRPr>
          </a:p>
        </p:txBody>
      </p:sp>
      <p:sp>
        <p:nvSpPr>
          <p:cNvPr id="133" name="矩形 132"/>
          <p:cNvSpPr/>
          <p:nvPr/>
        </p:nvSpPr>
        <p:spPr>
          <a:xfrm>
            <a:off x="4107394" y="1963544"/>
            <a:ext cx="1452880" cy="417830"/>
          </a:xfrm>
          <a:prstGeom prst="rect">
            <a:avLst/>
          </a:prstGeom>
        </p:spPr>
        <p:txBody>
          <a:bodyPr wrap="none">
            <a:spAutoFit/>
          </a:bodyPr>
          <a:lstStyle/>
          <a:p>
            <a:r>
              <a:rPr lang="zh-CN" altLang="en-US" sz="2000" b="1" dirty="0">
                <a:solidFill>
                  <a:schemeClr val="tx1">
                    <a:lumMod val="75000"/>
                    <a:lumOff val="25000"/>
                  </a:schemeClr>
                </a:solidFill>
              </a:rPr>
              <a:t>反爬虫机制</a:t>
            </a:r>
          </a:p>
        </p:txBody>
      </p:sp>
      <p:sp>
        <p:nvSpPr>
          <p:cNvPr id="134" name="矩形 133"/>
          <p:cNvSpPr/>
          <p:nvPr/>
        </p:nvSpPr>
        <p:spPr>
          <a:xfrm>
            <a:off x="4112188" y="2561462"/>
            <a:ext cx="2147605" cy="714375"/>
          </a:xfrm>
          <a:prstGeom prst="rect">
            <a:avLst/>
          </a:prstGeom>
        </p:spPr>
        <p:txBody>
          <a:bodyPr wrap="square">
            <a:spAutoFit/>
          </a:bodyPr>
          <a:lstStyle/>
          <a:p>
            <a:pPr>
              <a:lnSpc>
                <a:spcPct val="130000"/>
              </a:lnSpc>
            </a:pPr>
            <a:r>
              <a:rPr lang="en-US" sz="1050" dirty="0" smtClean="0">
                <a:solidFill>
                  <a:schemeClr val="tx1">
                    <a:lumMod val="75000"/>
                    <a:lumOff val="25000"/>
                  </a:schemeClr>
                </a:solidFill>
                <a:latin typeface="微软雅黑" panose="020B0503020204020204" charset="-122"/>
                <a:ea typeface="微软雅黑" panose="020B0503020204020204" charset="-122"/>
              </a:rPr>
              <a:t>Cookie</a:t>
            </a:r>
            <a:r>
              <a:rPr lang="zh-CN" altLang="en-US" sz="1050" dirty="0" smtClean="0">
                <a:solidFill>
                  <a:schemeClr val="tx1">
                    <a:lumMod val="75000"/>
                    <a:lumOff val="25000"/>
                  </a:schemeClr>
                </a:solidFill>
                <a:latin typeface="微软雅黑" panose="020B0503020204020204" charset="-122"/>
                <a:ea typeface="微软雅黑" panose="020B0503020204020204" charset="-122"/>
              </a:rPr>
              <a:t>验证</a:t>
            </a:r>
          </a:p>
          <a:p>
            <a:pPr>
              <a:lnSpc>
                <a:spcPct val="130000"/>
              </a:lnSpc>
            </a:pPr>
            <a:r>
              <a:rPr lang="en-US" altLang="zh-CN" sz="1050" dirty="0" smtClean="0">
                <a:solidFill>
                  <a:schemeClr val="tx1">
                    <a:lumMod val="75000"/>
                    <a:lumOff val="25000"/>
                  </a:schemeClr>
                </a:solidFill>
                <a:latin typeface="微软雅黑" panose="020B0503020204020204" charset="-122"/>
                <a:ea typeface="微软雅黑" panose="020B0503020204020204" charset="-122"/>
              </a:rPr>
              <a:t>user-agent</a:t>
            </a:r>
            <a:r>
              <a:rPr lang="zh-CN" altLang="en-US" sz="1050" dirty="0" smtClean="0">
                <a:solidFill>
                  <a:schemeClr val="tx1">
                    <a:lumMod val="75000"/>
                    <a:lumOff val="25000"/>
                  </a:schemeClr>
                </a:solidFill>
                <a:latin typeface="微软雅黑" panose="020B0503020204020204" charset="-122"/>
                <a:ea typeface="微软雅黑" panose="020B0503020204020204" charset="-122"/>
              </a:rPr>
              <a:t>爬虫伪装</a:t>
            </a:r>
          </a:p>
          <a:p>
            <a:pPr>
              <a:lnSpc>
                <a:spcPct val="130000"/>
              </a:lnSpc>
            </a:pPr>
            <a:r>
              <a:rPr lang="en-US" altLang="zh-CN" sz="1050" dirty="0" smtClean="0">
                <a:solidFill>
                  <a:schemeClr val="tx1">
                    <a:lumMod val="75000"/>
                    <a:lumOff val="25000"/>
                  </a:schemeClr>
                </a:solidFill>
                <a:latin typeface="微软雅黑" panose="020B0503020204020204" charset="-122"/>
                <a:ea typeface="微软雅黑" panose="020B0503020204020204" charset="-122"/>
              </a:rPr>
              <a:t>IP</a:t>
            </a:r>
            <a:r>
              <a:rPr lang="zh-CN" altLang="zh-CN" sz="1050" dirty="0" smtClean="0">
                <a:solidFill>
                  <a:schemeClr val="tx1">
                    <a:lumMod val="75000"/>
                    <a:lumOff val="25000"/>
                  </a:schemeClr>
                </a:solidFill>
                <a:latin typeface="微软雅黑" panose="020B0503020204020204" charset="-122"/>
                <a:ea typeface="微软雅黑" panose="020B0503020204020204" charset="-122"/>
              </a:rPr>
              <a:t>验证</a:t>
            </a:r>
          </a:p>
        </p:txBody>
      </p:sp>
      <p:sp>
        <p:nvSpPr>
          <p:cNvPr id="135" name="矩形 134"/>
          <p:cNvSpPr/>
          <p:nvPr/>
        </p:nvSpPr>
        <p:spPr>
          <a:xfrm>
            <a:off x="905576" y="1962529"/>
            <a:ext cx="1198880" cy="417830"/>
          </a:xfrm>
          <a:prstGeom prst="rect">
            <a:avLst/>
          </a:prstGeom>
        </p:spPr>
        <p:txBody>
          <a:bodyPr wrap="none">
            <a:spAutoFit/>
          </a:bodyPr>
          <a:lstStyle/>
          <a:p>
            <a:r>
              <a:rPr lang="zh-CN" altLang="en-US" sz="2000" b="1" dirty="0">
                <a:solidFill>
                  <a:schemeClr val="tx1">
                    <a:lumMod val="75000"/>
                    <a:lumOff val="25000"/>
                  </a:schemeClr>
                </a:solidFill>
              </a:rPr>
              <a:t>去重设计</a:t>
            </a:r>
          </a:p>
        </p:txBody>
      </p:sp>
      <p:sp>
        <p:nvSpPr>
          <p:cNvPr id="136" name="矩形 135"/>
          <p:cNvSpPr/>
          <p:nvPr/>
        </p:nvSpPr>
        <p:spPr>
          <a:xfrm>
            <a:off x="521864" y="2561462"/>
            <a:ext cx="2147605" cy="714375"/>
          </a:xfrm>
          <a:prstGeom prst="rect">
            <a:avLst/>
          </a:prstGeom>
        </p:spPr>
        <p:txBody>
          <a:bodyPr wrap="square">
            <a:spAutoFit/>
          </a:bodyPr>
          <a:lstStyle/>
          <a:p>
            <a:pPr>
              <a:lnSpc>
                <a:spcPct val="130000"/>
              </a:lnSpc>
            </a:pPr>
            <a:r>
              <a:rPr lang="zh-CN" altLang="en-US" sz="1050" dirty="0"/>
              <a:t>项目的去重前期考虑</a:t>
            </a:r>
            <a:r>
              <a:rPr lang="en-US" altLang="zh-CN" sz="1050" dirty="0"/>
              <a:t>bloomfilter</a:t>
            </a:r>
            <a:r>
              <a:rPr lang="zh-CN" altLang="en-US" sz="1050" dirty="0"/>
              <a:t>，在项目运行过程中有所修改，现使用基于</a:t>
            </a:r>
            <a:r>
              <a:rPr lang="en-US" altLang="zh-CN" sz="1050" dirty="0"/>
              <a:t>redis</a:t>
            </a:r>
            <a:r>
              <a:rPr lang="zh-CN" altLang="zh-CN" sz="1050" dirty="0"/>
              <a:t>的位去重。</a:t>
            </a:r>
          </a:p>
        </p:txBody>
      </p:sp>
      <p:sp>
        <p:nvSpPr>
          <p:cNvPr id="137" name="矩形 136"/>
          <p:cNvSpPr/>
          <p:nvPr/>
        </p:nvSpPr>
        <p:spPr>
          <a:xfrm>
            <a:off x="7557321" y="1981264"/>
            <a:ext cx="1960880" cy="417830"/>
          </a:xfrm>
          <a:prstGeom prst="rect">
            <a:avLst/>
          </a:prstGeom>
        </p:spPr>
        <p:txBody>
          <a:bodyPr wrap="none">
            <a:spAutoFit/>
          </a:bodyPr>
          <a:lstStyle/>
          <a:p>
            <a:r>
              <a:rPr lang="zh-CN" altLang="en-US" sz="2000" b="1" dirty="0">
                <a:solidFill>
                  <a:schemeClr val="tx1">
                    <a:lumMod val="75000"/>
                    <a:lumOff val="25000"/>
                  </a:schemeClr>
                </a:solidFill>
              </a:rPr>
              <a:t>分布式扩展方案</a:t>
            </a:r>
          </a:p>
        </p:txBody>
      </p:sp>
      <p:sp>
        <p:nvSpPr>
          <p:cNvPr id="138" name="矩形 137"/>
          <p:cNvSpPr/>
          <p:nvPr/>
        </p:nvSpPr>
        <p:spPr>
          <a:xfrm>
            <a:off x="7546145" y="2561461"/>
            <a:ext cx="2147605" cy="714375"/>
          </a:xfrm>
          <a:prstGeom prst="rect">
            <a:avLst/>
          </a:prstGeom>
        </p:spPr>
        <p:txBody>
          <a:bodyPr wrap="square">
            <a:spAutoFit/>
          </a:bodyPr>
          <a:lstStyle/>
          <a:p>
            <a:pPr>
              <a:lnSpc>
                <a:spcPct val="130000"/>
              </a:lnSpc>
            </a:pPr>
            <a:r>
              <a:rPr lang="zh-CN" altLang="en-US" sz="1050" dirty="0"/>
              <a:t>爬虫需要分布式扩展，在对于</a:t>
            </a:r>
            <a:r>
              <a:rPr lang="en-US" altLang="zh-CN" sz="1050" dirty="0"/>
              <a:t>redis</a:t>
            </a:r>
            <a:r>
              <a:rPr lang="zh-CN" altLang="zh-CN" sz="1050" dirty="0"/>
              <a:t>的分布式管道，结构设计方面具体的设计。</a:t>
            </a:r>
          </a:p>
        </p:txBody>
      </p:sp>
      <p:sp>
        <p:nvSpPr>
          <p:cNvPr id="139" name="矩形 138"/>
          <p:cNvSpPr/>
          <p:nvPr/>
        </p:nvSpPr>
        <p:spPr>
          <a:xfrm>
            <a:off x="561620" y="4561255"/>
            <a:ext cx="1402080" cy="483235"/>
          </a:xfrm>
          <a:prstGeom prst="rect">
            <a:avLst/>
          </a:prstGeom>
        </p:spPr>
        <p:txBody>
          <a:bodyPr wrap="none">
            <a:spAutoFit/>
          </a:bodyPr>
          <a:lstStyle/>
          <a:p>
            <a:r>
              <a:rPr lang="zh-CN" altLang="en-US" sz="2400" b="1" dirty="0">
                <a:solidFill>
                  <a:schemeClr val="tx1">
                    <a:lumMod val="75000"/>
                    <a:lumOff val="25000"/>
                  </a:schemeClr>
                </a:solidFill>
              </a:rPr>
              <a:t>数据存储</a:t>
            </a:r>
          </a:p>
        </p:txBody>
      </p:sp>
      <p:sp>
        <p:nvSpPr>
          <p:cNvPr id="140" name="矩形 139"/>
          <p:cNvSpPr/>
          <p:nvPr/>
        </p:nvSpPr>
        <p:spPr>
          <a:xfrm>
            <a:off x="550505" y="5012239"/>
            <a:ext cx="7240137" cy="328930"/>
          </a:xfrm>
          <a:prstGeom prst="rect">
            <a:avLst/>
          </a:prstGeom>
        </p:spPr>
        <p:txBody>
          <a:bodyPr wrap="square">
            <a:spAutoFit/>
          </a:bodyPr>
          <a:lstStyle/>
          <a:p>
            <a:pPr algn="just">
              <a:lnSpc>
                <a:spcPct val="130000"/>
              </a:lnSpc>
            </a:pPr>
            <a:r>
              <a:rPr lang="zh-CN" altLang="en-US" sz="1200" dirty="0"/>
              <a:t>数据存储要求的数量级在一亿以上，支持非结构化数据存储</a:t>
            </a:r>
            <a:endParaRPr lang="en-US" altLang="zh-CN" sz="1200" dirty="0"/>
          </a:p>
        </p:txBody>
      </p:sp>
      <p:sp>
        <p:nvSpPr>
          <p:cNvPr id="141" name="矩形 140"/>
          <p:cNvSpPr/>
          <p:nvPr/>
        </p:nvSpPr>
        <p:spPr>
          <a:xfrm>
            <a:off x="400350" y="4322972"/>
            <a:ext cx="7964004" cy="1772093"/>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94711" y="586102"/>
            <a:ext cx="2402347" cy="853440"/>
          </a:xfrm>
          <a:prstGeom prst="rect">
            <a:avLst/>
          </a:prstGeom>
        </p:spPr>
        <p:txBody>
          <a:bodyPr wrap="square">
            <a:spAutoFit/>
          </a:bodyPr>
          <a:lstStyle/>
          <a:p>
            <a:pPr algn="ctr"/>
            <a:r>
              <a:rPr lang="zh-CN" altLang="en-US" sz="2800" dirty="0">
                <a:latin typeface="+mj-ea"/>
                <a:ea typeface="+mj-ea"/>
                <a:sym typeface="+mn-ea"/>
              </a:rPr>
              <a:t>难点攻克</a:t>
            </a:r>
          </a:p>
          <a:p>
            <a:pPr algn="ctr"/>
            <a:endParaRPr lang="zh-CN" altLang="en-US" sz="2000" b="1" dirty="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1398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7145" y="1156460"/>
            <a:ext cx="10575985" cy="5564038"/>
          </a:xfrm>
          <a:prstGeom prst="rect">
            <a:avLst/>
          </a:prstGeom>
          <a:noFill/>
          <a:ln w="28575">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71110" y="1143172"/>
            <a:ext cx="10228053" cy="2031325"/>
          </a:xfrm>
          <a:prstGeom prst="rect">
            <a:avLst/>
          </a:prstGeom>
        </p:spPr>
        <p:txBody>
          <a:bodyPr wrap="square">
            <a:spAutoFit/>
          </a:bodyPr>
          <a:lstStyle/>
          <a:p>
            <a:pPr indent="304800" algn="just"/>
            <a:r>
              <a:rPr lang="zh-CN" altLang="zh-CN" b="1" dirty="0"/>
              <a:t>爬虫搜索策略</a:t>
            </a:r>
            <a:r>
              <a:rPr lang="en-US" altLang="zh-CN" b="1" dirty="0"/>
              <a:t>-</a:t>
            </a:r>
            <a:r>
              <a:rPr lang="zh-CN" altLang="zh-CN" b="1" dirty="0"/>
              <a:t>防止环路的出现</a:t>
            </a:r>
          </a:p>
          <a:p>
            <a:pPr indent="304800" algn="just">
              <a:spcAft>
                <a:spcPts val="0"/>
              </a:spcAft>
            </a:pP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gn="just">
              <a:spcAft>
                <a:spcPts val="0"/>
              </a:spcAft>
            </a:pP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图论</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遍历算法和搜索引擎之间的</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关系</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虽然</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互联网非常复杂，但它实际上是图论中的一个大图，可以把网页看作是一个节点，超链接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用作连接网页的弧。网页上带蓝色下划线的文字实际上包含相应的网址。当你点击它时，浏览器会通过这些隐藏的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跳转到相应的网页。</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隐藏在文本后面，称为超链接。通过超链接，我们可以从任何网页开始，自动访问每个网页并使用图的遍历算法保存它们。</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p:cNvSpPr txBox="1"/>
          <p:nvPr/>
        </p:nvSpPr>
        <p:spPr>
          <a:xfrm>
            <a:off x="1081177" y="3228815"/>
            <a:ext cx="2136476" cy="369332"/>
          </a:xfrm>
          <a:prstGeom prst="rect">
            <a:avLst/>
          </a:prstGeom>
          <a:noFill/>
        </p:spPr>
        <p:txBody>
          <a:bodyPr wrap="square" rtlCol="0">
            <a:spAutoFit/>
          </a:bodyPr>
          <a:lstStyle/>
          <a:p>
            <a:r>
              <a:rPr lang="zh-CN" altLang="en-US" dirty="0" smtClean="0"/>
              <a:t>网站的树状</a:t>
            </a:r>
            <a:r>
              <a:rPr lang="en-US" altLang="zh-CN" dirty="0" smtClean="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508" y="3187785"/>
            <a:ext cx="6668431" cy="1619476"/>
          </a:xfrm>
          <a:prstGeom prst="rect">
            <a:avLst/>
          </a:prstGeom>
        </p:spPr>
      </p:pic>
      <p:sp>
        <p:nvSpPr>
          <p:cNvPr id="6" name="文本框 5"/>
          <p:cNvSpPr txBox="1"/>
          <p:nvPr/>
        </p:nvSpPr>
        <p:spPr>
          <a:xfrm>
            <a:off x="1081176" y="5556207"/>
            <a:ext cx="1690778" cy="369332"/>
          </a:xfrm>
          <a:prstGeom prst="rect">
            <a:avLst/>
          </a:prstGeom>
          <a:noFill/>
        </p:spPr>
        <p:txBody>
          <a:bodyPr wrap="square" rtlCol="0">
            <a:spAutoFit/>
          </a:bodyPr>
          <a:lstStyle/>
          <a:p>
            <a:r>
              <a:rPr lang="zh-CN" altLang="zh-CN" dirty="0"/>
              <a:t>网站爬取回</a:t>
            </a:r>
            <a:r>
              <a:rPr lang="zh-CN" altLang="zh-CN" dirty="0" smtClean="0"/>
              <a:t>路</a:t>
            </a:r>
            <a:r>
              <a:rPr lang="en-US" altLang="zh-CN" dirty="0" smtClean="0"/>
              <a:t>:</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983" y="4849483"/>
            <a:ext cx="5206040" cy="1782779"/>
          </a:xfrm>
          <a:prstGeom prst="rect">
            <a:avLst/>
          </a:prstGeom>
        </p:spPr>
      </p:pic>
      <p:sp>
        <p:nvSpPr>
          <p:cNvPr id="8" name="文本框 7"/>
          <p:cNvSpPr txBox="1"/>
          <p:nvPr/>
        </p:nvSpPr>
        <p:spPr>
          <a:xfrm>
            <a:off x="819509" y="448574"/>
            <a:ext cx="1009291" cy="707886"/>
          </a:xfrm>
          <a:prstGeom prst="rect">
            <a:avLst/>
          </a:prstGeom>
          <a:noFill/>
        </p:spPr>
        <p:txBody>
          <a:bodyPr wrap="square" rtlCol="0">
            <a:spAutoFit/>
          </a:bodyPr>
          <a:lstStyle/>
          <a:p>
            <a:r>
              <a:rPr lang="en-US" altLang="zh-CN" sz="4000" u="sng" dirty="0" smtClean="0">
                <a:solidFill>
                  <a:srgbClr val="1A9895"/>
                </a:solidFill>
              </a:rPr>
              <a:t>02</a:t>
            </a:r>
            <a:endParaRPr lang="zh-CN" altLang="en-US" sz="4000" u="sng" dirty="0">
              <a:solidFill>
                <a:srgbClr val="1A9895"/>
              </a:solidFill>
            </a:endParaRPr>
          </a:p>
        </p:txBody>
      </p:sp>
      <p:sp>
        <p:nvSpPr>
          <p:cNvPr id="9" name="文本框 8"/>
          <p:cNvSpPr txBox="1"/>
          <p:nvPr/>
        </p:nvSpPr>
        <p:spPr>
          <a:xfrm>
            <a:off x="1634491" y="523417"/>
            <a:ext cx="2342285" cy="646331"/>
          </a:xfrm>
          <a:prstGeom prst="rect">
            <a:avLst/>
          </a:prstGeom>
          <a:noFill/>
        </p:spPr>
        <p:txBody>
          <a:bodyPr wrap="square" rtlCol="0">
            <a:spAutoFit/>
          </a:bodyPr>
          <a:lstStyle/>
          <a:p>
            <a:r>
              <a:rPr lang="en-US" altLang="zh-CN" dirty="0" smtClean="0"/>
              <a:t>Part </a:t>
            </a:r>
            <a:r>
              <a:rPr lang="en-US" altLang="zh-CN" dirty="0"/>
              <a:t>Three</a:t>
            </a:r>
            <a:endParaRPr lang="en-US" altLang="zh-CN" dirty="0" smtClean="0"/>
          </a:p>
          <a:p>
            <a:r>
              <a:rPr lang="zh-CN" altLang="en-US" dirty="0" smtClean="0"/>
              <a:t>分布式爬虫实现</a:t>
            </a:r>
            <a:endParaRPr lang="zh-CN" altLang="en-US" dirty="0"/>
          </a:p>
        </p:txBody>
      </p:sp>
    </p:spTree>
    <p:extLst>
      <p:ext uri="{BB962C8B-B14F-4D97-AF65-F5344CB8AC3E}">
        <p14:creationId xmlns:p14="http://schemas.microsoft.com/office/powerpoint/2010/main" val="1938159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139" y="3378042"/>
            <a:ext cx="4648621" cy="277686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602" y="3440340"/>
            <a:ext cx="3236075" cy="2553708"/>
          </a:xfrm>
          <a:prstGeom prst="rect">
            <a:avLst/>
          </a:prstGeom>
        </p:spPr>
      </p:pic>
      <p:sp>
        <p:nvSpPr>
          <p:cNvPr id="4" name="文本框 3"/>
          <p:cNvSpPr txBox="1"/>
          <p:nvPr/>
        </p:nvSpPr>
        <p:spPr>
          <a:xfrm>
            <a:off x="3786996" y="821414"/>
            <a:ext cx="5279366" cy="369332"/>
          </a:xfrm>
          <a:prstGeom prst="rect">
            <a:avLst/>
          </a:prstGeom>
          <a:noFill/>
        </p:spPr>
        <p:txBody>
          <a:bodyPr wrap="square" rtlCol="0">
            <a:spAutoFit/>
          </a:bodyPr>
          <a:lstStyle/>
          <a:p>
            <a:r>
              <a:rPr lang="zh-CN" altLang="en-US" dirty="0"/>
              <a:t>常见的爬虫爬取策略有以下</a:t>
            </a:r>
            <a:r>
              <a:rPr lang="zh-CN" altLang="en-US" dirty="0" smtClean="0"/>
              <a:t>两种</a:t>
            </a:r>
            <a:r>
              <a:rPr lang="en-US" altLang="zh-CN" dirty="0" smtClean="0"/>
              <a:t>:</a:t>
            </a:r>
            <a:endParaRPr lang="zh-CN" altLang="en-US" dirty="0"/>
          </a:p>
        </p:txBody>
      </p:sp>
      <p:sp>
        <p:nvSpPr>
          <p:cNvPr id="5" name="文本框 4"/>
          <p:cNvSpPr txBox="1"/>
          <p:nvPr/>
        </p:nvSpPr>
        <p:spPr>
          <a:xfrm>
            <a:off x="1138687" y="1302589"/>
            <a:ext cx="2984739" cy="369332"/>
          </a:xfrm>
          <a:prstGeom prst="rect">
            <a:avLst/>
          </a:prstGeom>
          <a:noFill/>
        </p:spPr>
        <p:txBody>
          <a:bodyPr wrap="square" rtlCol="0">
            <a:spAutoFit/>
          </a:bodyPr>
          <a:lstStyle/>
          <a:p>
            <a:r>
              <a:rPr lang="en-US" altLang="zh-CN" dirty="0" smtClean="0">
                <a:solidFill>
                  <a:srgbClr val="00B0F0"/>
                </a:solidFill>
              </a:rPr>
              <a:t>1/ </a:t>
            </a:r>
            <a:r>
              <a:rPr lang="zh-CN" altLang="en-US" dirty="0" smtClean="0">
                <a:solidFill>
                  <a:srgbClr val="00B0F0"/>
                </a:solidFill>
              </a:rPr>
              <a:t>深度优先算法</a:t>
            </a:r>
            <a:r>
              <a:rPr lang="en-US" altLang="zh-CN" dirty="0" smtClean="0">
                <a:solidFill>
                  <a:srgbClr val="00B0F0"/>
                </a:solidFill>
              </a:rPr>
              <a:t>(DFS)</a:t>
            </a:r>
            <a:endParaRPr lang="zh-CN" altLang="en-US" dirty="0">
              <a:solidFill>
                <a:srgbClr val="00B0F0"/>
              </a:solidFill>
            </a:endParaRPr>
          </a:p>
        </p:txBody>
      </p:sp>
      <p:sp>
        <p:nvSpPr>
          <p:cNvPr id="6" name="文本框 5"/>
          <p:cNvSpPr txBox="1"/>
          <p:nvPr/>
        </p:nvSpPr>
        <p:spPr>
          <a:xfrm>
            <a:off x="1190446" y="2030838"/>
            <a:ext cx="2415396" cy="369332"/>
          </a:xfrm>
          <a:prstGeom prst="rect">
            <a:avLst/>
          </a:prstGeom>
          <a:noFill/>
        </p:spPr>
        <p:txBody>
          <a:bodyPr wrap="square" rtlCol="0">
            <a:spAutoFit/>
          </a:bodyPr>
          <a:lstStyle/>
          <a:p>
            <a:r>
              <a:rPr lang="en-US" altLang="zh-CN" dirty="0" smtClean="0">
                <a:solidFill>
                  <a:srgbClr val="00B0F0"/>
                </a:solidFill>
              </a:rPr>
              <a:t>2/ </a:t>
            </a:r>
            <a:r>
              <a:rPr lang="zh-CN" altLang="en-US" dirty="0" smtClean="0">
                <a:solidFill>
                  <a:srgbClr val="00B0F0"/>
                </a:solidFill>
              </a:rPr>
              <a:t>广度优先算法</a:t>
            </a:r>
            <a:r>
              <a:rPr lang="en-US" altLang="zh-CN" dirty="0" smtClean="0">
                <a:solidFill>
                  <a:srgbClr val="00B0F0"/>
                </a:solidFill>
              </a:rPr>
              <a:t>(BFS)</a:t>
            </a:r>
            <a:endParaRPr lang="zh-CN" altLang="en-US" dirty="0">
              <a:solidFill>
                <a:srgbClr val="00B0F0"/>
              </a:solidFill>
            </a:endParaRPr>
          </a:p>
        </p:txBody>
      </p:sp>
      <p:sp>
        <p:nvSpPr>
          <p:cNvPr id="7" name="文本框 6"/>
          <p:cNvSpPr txBox="1"/>
          <p:nvPr/>
        </p:nvSpPr>
        <p:spPr>
          <a:xfrm>
            <a:off x="4192438" y="1302589"/>
            <a:ext cx="7358332" cy="621102"/>
          </a:xfrm>
          <a:prstGeom prst="rect">
            <a:avLst/>
          </a:prstGeom>
          <a:noFill/>
        </p:spPr>
        <p:txBody>
          <a:bodyPr wrap="square" rtlCol="0">
            <a:spAutoFit/>
          </a:bodyPr>
          <a:lstStyle/>
          <a:p>
            <a:endParaRPr lang="zh-CN" altLang="en-US" dirty="0"/>
          </a:p>
        </p:txBody>
      </p:sp>
      <p:sp>
        <p:nvSpPr>
          <p:cNvPr id="8" name="文本框 7"/>
          <p:cNvSpPr txBox="1"/>
          <p:nvPr/>
        </p:nvSpPr>
        <p:spPr>
          <a:xfrm>
            <a:off x="4261450" y="1302589"/>
            <a:ext cx="7358332" cy="584775"/>
          </a:xfrm>
          <a:prstGeom prst="rect">
            <a:avLst/>
          </a:prstGeom>
          <a:noFill/>
        </p:spPr>
        <p:txBody>
          <a:bodyPr wrap="square" rtlCol="0">
            <a:spAutoFit/>
          </a:bodyPr>
          <a:lstStyle/>
          <a:p>
            <a:pPr indent="304800" algn="just">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深度优先搜索算法：枝叶上所有节点不保留，占用较少的空间</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存在回溯操作</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使用栈这种数据结构实现（即，存在堆叠操作和堆叠操作），并且操作速度较慢。</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文本框 9"/>
          <p:cNvSpPr txBox="1"/>
          <p:nvPr/>
        </p:nvSpPr>
        <p:spPr>
          <a:xfrm>
            <a:off x="4390846" y="2035534"/>
            <a:ext cx="7099540" cy="646331"/>
          </a:xfrm>
          <a:prstGeom prst="rect">
            <a:avLst/>
          </a:prstGeom>
          <a:noFill/>
        </p:spPr>
        <p:txBody>
          <a:bodyPr wrap="square" rtlCol="0">
            <a:spAutoFit/>
          </a:bodyPr>
          <a:lstStyle/>
          <a:p>
            <a:pPr indent="3048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广度优先搜索算法：所有节点都保留，但是占用大量空间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没有回溯操作（即无堆叠或堆叠操作），操作速度快。</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文本框 10"/>
          <p:cNvSpPr txBox="1"/>
          <p:nvPr/>
        </p:nvSpPr>
        <p:spPr>
          <a:xfrm>
            <a:off x="1449238" y="2769079"/>
            <a:ext cx="9954883" cy="646331"/>
          </a:xfrm>
          <a:prstGeom prst="rect">
            <a:avLst/>
          </a:prstGeom>
          <a:noFill/>
        </p:spPr>
        <p:txBody>
          <a:bodyPr wrap="square" rtlCol="0">
            <a:spAutoFit/>
          </a:bodyPr>
          <a:lstStyle/>
          <a:p>
            <a:pPr indent="304800" algn="just">
              <a:spcAft>
                <a:spcPts val="0"/>
              </a:spcAft>
            </a:pP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总结一下：所以我采取了广度优先的搜索抓取策略，以避免爬取网站过程中出现深度优先陷入环路不断循环，无法访问其他网站</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我们的设计就失败。</a:t>
            </a:r>
            <a:endParaRPr lang="zh-CN" alt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文本框 8"/>
          <p:cNvSpPr txBox="1"/>
          <p:nvPr/>
        </p:nvSpPr>
        <p:spPr>
          <a:xfrm>
            <a:off x="793630" y="569344"/>
            <a:ext cx="1837426" cy="707886"/>
          </a:xfrm>
          <a:prstGeom prst="rect">
            <a:avLst/>
          </a:prstGeom>
          <a:noFill/>
        </p:spPr>
        <p:txBody>
          <a:bodyPr wrap="square" rtlCol="0">
            <a:spAutoFit/>
          </a:bodyPr>
          <a:lstStyle/>
          <a:p>
            <a:r>
              <a:rPr lang="en-US" altLang="zh-CN" sz="4000" u="sng" dirty="0" smtClean="0">
                <a:solidFill>
                  <a:srgbClr val="1A9895"/>
                </a:solidFill>
              </a:rPr>
              <a:t>03</a:t>
            </a:r>
            <a:endParaRPr lang="zh-CN" altLang="en-US" sz="4000" u="sng" dirty="0">
              <a:solidFill>
                <a:srgbClr val="1A9895"/>
              </a:solidFill>
            </a:endParaRPr>
          </a:p>
        </p:txBody>
      </p:sp>
      <p:sp>
        <p:nvSpPr>
          <p:cNvPr id="12" name="文本框 11"/>
          <p:cNvSpPr txBox="1"/>
          <p:nvPr/>
        </p:nvSpPr>
        <p:spPr>
          <a:xfrm>
            <a:off x="1630392" y="569344"/>
            <a:ext cx="1828800" cy="646331"/>
          </a:xfrm>
          <a:prstGeom prst="rect">
            <a:avLst/>
          </a:prstGeom>
          <a:noFill/>
        </p:spPr>
        <p:txBody>
          <a:bodyPr wrap="square" rtlCol="0">
            <a:spAutoFit/>
          </a:bodyPr>
          <a:lstStyle/>
          <a:p>
            <a:r>
              <a:rPr lang="en-US" altLang="zh-CN" dirty="0" smtClean="0"/>
              <a:t>Part Three</a:t>
            </a:r>
          </a:p>
          <a:p>
            <a:r>
              <a:rPr lang="zh-CN" altLang="en-US" dirty="0" smtClean="0"/>
              <a:t>分布式爬虫实现</a:t>
            </a:r>
            <a:endParaRPr lang="zh-CN" altLang="en-US" dirty="0"/>
          </a:p>
        </p:txBody>
      </p:sp>
    </p:spTree>
    <p:extLst>
      <p:ext uri="{BB962C8B-B14F-4D97-AF65-F5344CB8AC3E}">
        <p14:creationId xmlns:p14="http://schemas.microsoft.com/office/powerpoint/2010/main" val="239631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5774" y="1276709"/>
            <a:ext cx="10826151" cy="1477328"/>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去重</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 数据</a:t>
            </a:r>
            <a:r>
              <a:rPr lang="zh-CN" altLang="en-US" dirty="0">
                <a:latin typeface="华文楷体" panose="02010600040101010101" pitchFamily="2" charset="-122"/>
                <a:ea typeface="华文楷体" panose="02010600040101010101" pitchFamily="2" charset="-122"/>
              </a:rPr>
              <a:t>“去重”是现代大数据技术经常用到技能，在大型爬虫更是常用。去重需要考虑两个点：去重的数据量、去重速度。由于磁盘</a:t>
            </a:r>
            <a:r>
              <a:rPr lang="en-US" altLang="zh-CN" dirty="0">
                <a:latin typeface="华文楷体" panose="02010600040101010101" pitchFamily="2" charset="-122"/>
                <a:ea typeface="华文楷体" panose="02010600040101010101" pitchFamily="2" charset="-122"/>
              </a:rPr>
              <a:t>I/O</a:t>
            </a:r>
            <a:r>
              <a:rPr lang="zh-CN" altLang="en-US" dirty="0">
                <a:latin typeface="华文楷体" panose="02010600040101010101" pitchFamily="2" charset="-122"/>
                <a:ea typeface="华文楷体" panose="02010600040101010101" pitchFamily="2" charset="-122"/>
              </a:rPr>
              <a:t>操作是去重速度的瓶颈，所以选择在内存中进行提高去重速度。</a:t>
            </a:r>
          </a:p>
          <a:p>
            <a:r>
              <a:rPr lang="zh-CN" altLang="en-US" dirty="0">
                <a:latin typeface="华文楷体" panose="02010600040101010101" pitchFamily="2" charset="-122"/>
                <a:ea typeface="华文楷体" panose="02010600040101010101" pitchFamily="2" charset="-122"/>
              </a:rPr>
              <a:t>   简单来说就是通过</a:t>
            </a:r>
            <a:r>
              <a:rPr lang="en-US" altLang="zh-CN" dirty="0">
                <a:latin typeface="华文楷体" panose="02010600040101010101" pitchFamily="2" charset="-122"/>
                <a:ea typeface="华文楷体" panose="02010600040101010101" pitchFamily="2" charset="-122"/>
              </a:rPr>
              <a:t>Hash</a:t>
            </a:r>
            <a:r>
              <a:rPr lang="zh-CN" altLang="en-US" dirty="0">
                <a:latin typeface="华文楷体" panose="02010600040101010101" pitchFamily="2" charset="-122"/>
                <a:ea typeface="华文楷体" panose="02010600040101010101" pitchFamily="2" charset="-122"/>
              </a:rPr>
              <a:t>函数存储网络爬虫的遍历轨迹，并规定某一</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页被遍历过，则在哈希表中的相应槽位填充</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，否则填充</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。在具体实现过程中，哈希函数起到至关重要的作用，目前一般使用</a:t>
            </a:r>
            <a:r>
              <a:rPr lang="en-US" altLang="zh-CN" dirty="0">
                <a:latin typeface="华文楷体" panose="02010600040101010101" pitchFamily="2" charset="-122"/>
                <a:ea typeface="华文楷体" panose="02010600040101010101" pitchFamily="2" charset="-122"/>
              </a:rPr>
              <a:t>MD5 ( )</a:t>
            </a:r>
            <a:r>
              <a:rPr lang="zh-CN" altLang="en-US" dirty="0">
                <a:latin typeface="华文楷体" panose="02010600040101010101" pitchFamily="2" charset="-122"/>
                <a:ea typeface="华文楷体" panose="02010600040101010101" pitchFamily="2" charset="-122"/>
              </a:rPr>
              <a:t>函数，将网页文件的地址即</a:t>
            </a:r>
            <a:r>
              <a:rPr lang="en-US" altLang="zh-CN" dirty="0">
                <a:latin typeface="华文楷体" panose="02010600040101010101" pitchFamily="2" charset="-122"/>
                <a:ea typeface="华文楷体" panose="02010600040101010101" pitchFamily="2" charset="-122"/>
              </a:rPr>
              <a:t>URL</a:t>
            </a:r>
            <a:r>
              <a:rPr lang="zh-CN" altLang="en-US" dirty="0">
                <a:latin typeface="华文楷体" panose="02010600040101010101" pitchFamily="2" charset="-122"/>
                <a:ea typeface="华文楷体" panose="02010600040101010101" pitchFamily="2" charset="-122"/>
              </a:rPr>
              <a:t>字符串转换为</a:t>
            </a:r>
            <a:r>
              <a:rPr lang="en-US" altLang="zh-CN" dirty="0">
                <a:latin typeface="华文楷体" panose="02010600040101010101" pitchFamily="2" charset="-122"/>
                <a:ea typeface="华文楷体" panose="02010600040101010101" pitchFamily="2" charset="-122"/>
              </a:rPr>
              <a:t>128</a:t>
            </a:r>
            <a:r>
              <a:rPr lang="zh-CN" altLang="en-US" dirty="0">
                <a:latin typeface="华文楷体" panose="02010600040101010101" pitchFamily="2" charset="-122"/>
                <a:ea typeface="华文楷体" panose="02010600040101010101" pitchFamily="2" charset="-122"/>
              </a:rPr>
              <a:t>位散列值。</a:t>
            </a:r>
          </a:p>
        </p:txBody>
      </p:sp>
      <p:sp>
        <p:nvSpPr>
          <p:cNvPr id="3" name="文本框 2"/>
          <p:cNvSpPr txBox="1"/>
          <p:nvPr/>
        </p:nvSpPr>
        <p:spPr>
          <a:xfrm>
            <a:off x="905774" y="534838"/>
            <a:ext cx="1690777" cy="707886"/>
          </a:xfrm>
          <a:prstGeom prst="rect">
            <a:avLst/>
          </a:prstGeom>
          <a:noFill/>
        </p:spPr>
        <p:txBody>
          <a:bodyPr wrap="square" rtlCol="0">
            <a:spAutoFit/>
          </a:bodyPr>
          <a:lstStyle/>
          <a:p>
            <a:r>
              <a:rPr lang="en-US" altLang="zh-CN" sz="4000" u="sng" dirty="0" smtClean="0">
                <a:solidFill>
                  <a:srgbClr val="1A9895"/>
                </a:solidFill>
              </a:rPr>
              <a:t>04</a:t>
            </a:r>
            <a:endParaRPr lang="zh-CN" altLang="en-US" sz="4000" u="sng" dirty="0">
              <a:solidFill>
                <a:srgbClr val="1A9895"/>
              </a:solidFill>
            </a:endParaRPr>
          </a:p>
        </p:txBody>
      </p:sp>
      <p:sp>
        <p:nvSpPr>
          <p:cNvPr id="6" name="文本框 5"/>
          <p:cNvSpPr txBox="1"/>
          <p:nvPr/>
        </p:nvSpPr>
        <p:spPr>
          <a:xfrm>
            <a:off x="1915064" y="534838"/>
            <a:ext cx="2191110" cy="707886"/>
          </a:xfrm>
          <a:prstGeom prst="rect">
            <a:avLst/>
          </a:prstGeom>
          <a:noFill/>
        </p:spPr>
        <p:txBody>
          <a:bodyPr wrap="square" rtlCol="0">
            <a:spAutoFit/>
          </a:bodyPr>
          <a:lstStyle/>
          <a:p>
            <a:r>
              <a:rPr lang="en-US" altLang="zh-CN" sz="2000" dirty="0" smtClean="0">
                <a:latin typeface="+mj-ea"/>
                <a:ea typeface="+mj-ea"/>
              </a:rPr>
              <a:t>Part  </a:t>
            </a:r>
            <a:r>
              <a:rPr lang="en-US" altLang="zh-CN" sz="2000" dirty="0">
                <a:latin typeface="+mj-ea"/>
                <a:ea typeface="+mj-ea"/>
              </a:rPr>
              <a:t>Three</a:t>
            </a:r>
            <a:endParaRPr lang="en-US" altLang="zh-CN" sz="2000" dirty="0" smtClean="0">
              <a:latin typeface="+mj-ea"/>
              <a:ea typeface="+mj-ea"/>
            </a:endParaRPr>
          </a:p>
          <a:p>
            <a:r>
              <a:rPr lang="zh-CN" altLang="en-US" sz="2000" dirty="0" smtClean="0">
                <a:latin typeface="+mj-ea"/>
                <a:ea typeface="+mj-ea"/>
              </a:rPr>
              <a:t>分布式爬虫实现</a:t>
            </a:r>
            <a:endParaRPr lang="zh-CN" altLang="en-US" sz="2000" dirty="0">
              <a:latin typeface="+mj-ea"/>
              <a:ea typeface="+mj-ea"/>
            </a:endParaRPr>
          </a:p>
        </p:txBody>
      </p:sp>
      <p:sp>
        <p:nvSpPr>
          <p:cNvPr id="7" name="文本框 6"/>
          <p:cNvSpPr txBox="1"/>
          <p:nvPr/>
        </p:nvSpPr>
        <p:spPr>
          <a:xfrm>
            <a:off x="1095555" y="2863970"/>
            <a:ext cx="10826151" cy="571567"/>
          </a:xfrm>
          <a:prstGeom prst="rect">
            <a:avLst/>
          </a:prstGeom>
          <a:noFill/>
        </p:spPr>
        <p:txBody>
          <a:bodyPr wrap="square" rtlCol="0">
            <a:spAutoFit/>
          </a:bodyPr>
          <a:lstStyle/>
          <a:p>
            <a:pPr>
              <a:lnSpc>
                <a:spcPct val="173000"/>
              </a:lnSpc>
              <a:spcBef>
                <a:spcPts val="1300"/>
              </a:spcBef>
              <a:spcAft>
                <a:spcPts val="1300"/>
              </a:spcAft>
            </a:pPr>
            <a:r>
              <a:rPr lang="zh-CN" altLang="zh-CN"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基于</a:t>
            </a:r>
            <a:r>
              <a:rPr lang="en-US" altLang="zh-CN" kern="0" dirty="0">
                <a:solidFill>
                  <a:srgbClr val="FF0000"/>
                </a:solidFill>
                <a:latin typeface="华文楷体" panose="02010600040101010101" pitchFamily="2" charset="-122"/>
                <a:ea typeface="华文楷体" panose="02010600040101010101" pitchFamily="2" charset="-122"/>
              </a:rPr>
              <a:t>Redis</a:t>
            </a:r>
            <a:r>
              <a:rPr lang="zh-CN" altLang="zh-CN"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实现</a:t>
            </a:r>
            <a:r>
              <a:rPr lang="en-US" altLang="zh-CN" kern="0" dirty="0">
                <a:solidFill>
                  <a:srgbClr val="FF0000"/>
                </a:solidFill>
                <a:latin typeface="华文楷体" panose="02010600040101010101" pitchFamily="2" charset="-122"/>
                <a:ea typeface="华文楷体" panose="02010600040101010101" pitchFamily="2" charset="-122"/>
              </a:rPr>
              <a:t>Bloomfilter</a:t>
            </a:r>
            <a:r>
              <a:rPr lang="zh-CN" altLang="zh-CN"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去</a:t>
            </a:r>
            <a:r>
              <a:rPr lang="zh-CN" altLang="zh-CN" kern="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重</a:t>
            </a:r>
            <a:r>
              <a:rPr lang="en-US" altLang="zh-CN" kern="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b="1" kern="1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056" y="2824250"/>
            <a:ext cx="4917057" cy="4033750"/>
          </a:xfrm>
          <a:prstGeom prst="rect">
            <a:avLst/>
          </a:prstGeom>
        </p:spPr>
      </p:pic>
    </p:spTree>
    <p:extLst>
      <p:ext uri="{BB962C8B-B14F-4D97-AF65-F5344CB8AC3E}">
        <p14:creationId xmlns:p14="http://schemas.microsoft.com/office/powerpoint/2010/main" val="99455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extLst>
              <p:ext uri="{D42A27DB-BD31-4B8C-83A1-F6EECF244321}">
                <p14:modId xmlns:p14="http://schemas.microsoft.com/office/powerpoint/2010/main" val="2425991631"/>
              </p:ext>
            </p:extLst>
          </p:nvPr>
        </p:nvGraphicFramePr>
        <p:xfrm>
          <a:off x="3390180" y="819509"/>
          <a:ext cx="7779109" cy="5241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767751" y="569343"/>
            <a:ext cx="1155940" cy="707886"/>
          </a:xfrm>
          <a:prstGeom prst="rect">
            <a:avLst/>
          </a:prstGeom>
          <a:noFill/>
        </p:spPr>
        <p:txBody>
          <a:bodyPr wrap="square" rtlCol="0">
            <a:spAutoFit/>
          </a:bodyPr>
          <a:lstStyle/>
          <a:p>
            <a:r>
              <a:rPr lang="en-US" altLang="zh-CN" sz="4000" u="sng" dirty="0" smtClean="0">
                <a:solidFill>
                  <a:srgbClr val="1A9895"/>
                </a:solidFill>
              </a:rPr>
              <a:t>05</a:t>
            </a:r>
            <a:endParaRPr lang="zh-CN" altLang="en-US" sz="4000" u="sng" dirty="0">
              <a:solidFill>
                <a:srgbClr val="1A9895"/>
              </a:solidFill>
            </a:endParaRPr>
          </a:p>
        </p:txBody>
      </p:sp>
      <p:sp>
        <p:nvSpPr>
          <p:cNvPr id="3" name="文本框 2"/>
          <p:cNvSpPr txBox="1"/>
          <p:nvPr/>
        </p:nvSpPr>
        <p:spPr>
          <a:xfrm>
            <a:off x="1587259" y="569343"/>
            <a:ext cx="1802921" cy="646331"/>
          </a:xfrm>
          <a:prstGeom prst="rect">
            <a:avLst/>
          </a:prstGeom>
          <a:noFill/>
        </p:spPr>
        <p:txBody>
          <a:bodyPr wrap="square" rtlCol="0">
            <a:spAutoFit/>
          </a:bodyPr>
          <a:lstStyle/>
          <a:p>
            <a:r>
              <a:rPr lang="en-US" altLang="zh-CN" dirty="0" smtClean="0"/>
              <a:t>Part </a:t>
            </a:r>
            <a:r>
              <a:rPr lang="en-US" altLang="zh-CN" dirty="0"/>
              <a:t>Three</a:t>
            </a:r>
            <a:endParaRPr lang="en-US" altLang="zh-CN" dirty="0" smtClean="0"/>
          </a:p>
          <a:p>
            <a:r>
              <a:rPr lang="zh-CN" altLang="en-US" dirty="0" smtClean="0"/>
              <a:t>分布式爬虫实现</a:t>
            </a:r>
            <a:endParaRPr lang="zh-CN" altLang="en-US" dirty="0"/>
          </a:p>
        </p:txBody>
      </p:sp>
    </p:spTree>
    <p:extLst>
      <p:ext uri="{BB962C8B-B14F-4D97-AF65-F5344CB8AC3E}">
        <p14:creationId xmlns:p14="http://schemas.microsoft.com/office/powerpoint/2010/main" val="122459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02185518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4935747" y="711040"/>
            <a:ext cx="2320506" cy="369332"/>
          </a:xfrm>
          <a:prstGeom prst="rect">
            <a:avLst/>
          </a:prstGeom>
          <a:noFill/>
        </p:spPr>
        <p:txBody>
          <a:bodyPr wrap="square" rtlCol="0">
            <a:spAutoFit/>
          </a:bodyPr>
          <a:lstStyle/>
          <a:p>
            <a:r>
              <a:rPr lang="zh-CN" altLang="en-US" dirty="0"/>
              <a:t>爬</a:t>
            </a:r>
            <a:r>
              <a:rPr lang="zh-CN" altLang="en-US" dirty="0" smtClean="0"/>
              <a:t>取与反爬的对抗：</a:t>
            </a:r>
            <a:endParaRPr lang="zh-CN" altLang="en-US" dirty="0"/>
          </a:p>
        </p:txBody>
      </p:sp>
      <p:sp>
        <p:nvSpPr>
          <p:cNvPr id="5" name="文本框 4"/>
          <p:cNvSpPr txBox="1"/>
          <p:nvPr/>
        </p:nvSpPr>
        <p:spPr>
          <a:xfrm>
            <a:off x="826219" y="1155939"/>
            <a:ext cx="914400" cy="461665"/>
          </a:xfrm>
          <a:prstGeom prst="rect">
            <a:avLst/>
          </a:prstGeom>
          <a:noFill/>
        </p:spPr>
        <p:txBody>
          <a:bodyPr wrap="square" rtlCol="0">
            <a:spAutoFit/>
          </a:bodyPr>
          <a:lstStyle/>
          <a:p>
            <a:r>
              <a:rPr lang="en-US" altLang="zh-CN" sz="2400" b="1" dirty="0" smtClean="0">
                <a:solidFill>
                  <a:schemeClr val="bg1"/>
                </a:solidFill>
              </a:rPr>
              <a:t>(1)</a:t>
            </a:r>
            <a:endParaRPr lang="zh-CN" altLang="en-US" sz="2400" b="1" dirty="0">
              <a:solidFill>
                <a:schemeClr val="bg1"/>
              </a:solidFill>
            </a:endParaRPr>
          </a:p>
        </p:txBody>
      </p:sp>
      <p:sp>
        <p:nvSpPr>
          <p:cNvPr id="4" name="文本框 3"/>
          <p:cNvSpPr txBox="1"/>
          <p:nvPr/>
        </p:nvSpPr>
        <p:spPr>
          <a:xfrm>
            <a:off x="826219" y="483079"/>
            <a:ext cx="838679" cy="707886"/>
          </a:xfrm>
          <a:prstGeom prst="rect">
            <a:avLst/>
          </a:prstGeom>
          <a:noFill/>
        </p:spPr>
        <p:txBody>
          <a:bodyPr wrap="square" rtlCol="0">
            <a:spAutoFit/>
          </a:bodyPr>
          <a:lstStyle/>
          <a:p>
            <a:r>
              <a:rPr lang="en-US" altLang="zh-CN" sz="4000" u="sng" dirty="0" smtClean="0">
                <a:solidFill>
                  <a:srgbClr val="1A9895"/>
                </a:solidFill>
              </a:rPr>
              <a:t>06</a:t>
            </a:r>
            <a:endParaRPr lang="zh-CN" altLang="en-US" sz="4000" u="sng" dirty="0">
              <a:solidFill>
                <a:srgbClr val="1A9895"/>
              </a:solidFill>
            </a:endParaRPr>
          </a:p>
        </p:txBody>
      </p:sp>
      <p:sp>
        <p:nvSpPr>
          <p:cNvPr id="6" name="文本框 5"/>
          <p:cNvSpPr txBox="1"/>
          <p:nvPr/>
        </p:nvSpPr>
        <p:spPr>
          <a:xfrm>
            <a:off x="1740619" y="603849"/>
            <a:ext cx="1985992" cy="646331"/>
          </a:xfrm>
          <a:prstGeom prst="rect">
            <a:avLst/>
          </a:prstGeom>
          <a:noFill/>
        </p:spPr>
        <p:txBody>
          <a:bodyPr wrap="square" rtlCol="0">
            <a:spAutoFit/>
          </a:bodyPr>
          <a:lstStyle/>
          <a:p>
            <a:r>
              <a:rPr lang="en-US" altLang="zh-CN" dirty="0" smtClean="0"/>
              <a:t>Part </a:t>
            </a:r>
            <a:r>
              <a:rPr lang="en-US" altLang="zh-CN" dirty="0"/>
              <a:t>Three</a:t>
            </a:r>
            <a:endParaRPr lang="en-US" altLang="zh-CN" dirty="0" smtClean="0"/>
          </a:p>
          <a:p>
            <a:r>
              <a:rPr lang="zh-CN" altLang="en-US" dirty="0" smtClean="0"/>
              <a:t>分布式爬虫实现</a:t>
            </a:r>
            <a:endParaRPr lang="zh-CN" altLang="en-US" dirty="0"/>
          </a:p>
        </p:txBody>
      </p:sp>
    </p:spTree>
    <p:extLst>
      <p:ext uri="{BB962C8B-B14F-4D97-AF65-F5344CB8AC3E}">
        <p14:creationId xmlns:p14="http://schemas.microsoft.com/office/powerpoint/2010/main" val="3870785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99538" y="980287"/>
            <a:ext cx="2831123" cy="369332"/>
          </a:xfrm>
          <a:prstGeom prst="rect">
            <a:avLst/>
          </a:prstGeom>
          <a:noFill/>
        </p:spPr>
        <p:txBody>
          <a:bodyPr wrap="square" rtlCol="0">
            <a:spAutoFit/>
          </a:bodyPr>
          <a:lstStyle/>
          <a:p>
            <a:r>
              <a:rPr lang="zh-CN" altLang="en-US" dirty="0"/>
              <a:t>爬取与反爬的</a:t>
            </a:r>
            <a:r>
              <a:rPr lang="zh-CN" altLang="en-US" dirty="0" smtClean="0"/>
              <a:t>对抗</a:t>
            </a:r>
            <a:r>
              <a:rPr lang="en-US" altLang="zh-CN" dirty="0" smtClean="0"/>
              <a:t>:</a:t>
            </a:r>
            <a:endParaRPr lang="zh-CN" altLang="en-US" dirty="0"/>
          </a:p>
        </p:txBody>
      </p:sp>
      <p:sp>
        <p:nvSpPr>
          <p:cNvPr id="3" name="文本框 2"/>
          <p:cNvSpPr txBox="1"/>
          <p:nvPr/>
        </p:nvSpPr>
        <p:spPr>
          <a:xfrm>
            <a:off x="1230923" y="1292469"/>
            <a:ext cx="1257300" cy="461665"/>
          </a:xfrm>
          <a:prstGeom prst="rect">
            <a:avLst/>
          </a:prstGeom>
          <a:noFill/>
        </p:spPr>
        <p:txBody>
          <a:bodyPr wrap="square" rtlCol="0">
            <a:spAutoFit/>
          </a:bodyPr>
          <a:lstStyle/>
          <a:p>
            <a:r>
              <a:rPr lang="en-US" altLang="zh-CN" sz="2400" b="1" dirty="0" smtClean="0">
                <a:solidFill>
                  <a:schemeClr val="bg1"/>
                </a:solidFill>
              </a:rPr>
              <a:t>(2)</a:t>
            </a:r>
            <a:endParaRPr lang="zh-CN" altLang="en-US" sz="2400" b="1" dirty="0">
              <a:solidFill>
                <a:schemeClr val="bg1"/>
              </a:solidFill>
            </a:endParaRPr>
          </a:p>
        </p:txBody>
      </p:sp>
      <p:sp>
        <p:nvSpPr>
          <p:cNvPr id="5" name="文本框 4"/>
          <p:cNvSpPr txBox="1"/>
          <p:nvPr/>
        </p:nvSpPr>
        <p:spPr>
          <a:xfrm>
            <a:off x="861646" y="509954"/>
            <a:ext cx="1345223" cy="707886"/>
          </a:xfrm>
          <a:prstGeom prst="rect">
            <a:avLst/>
          </a:prstGeom>
          <a:noFill/>
        </p:spPr>
        <p:txBody>
          <a:bodyPr wrap="square" rtlCol="0">
            <a:spAutoFit/>
          </a:bodyPr>
          <a:lstStyle/>
          <a:p>
            <a:r>
              <a:rPr lang="en-US" altLang="zh-CN" sz="4000" u="sng" dirty="0" smtClean="0">
                <a:solidFill>
                  <a:srgbClr val="1A9895"/>
                </a:solidFill>
              </a:rPr>
              <a:t>05</a:t>
            </a:r>
            <a:endParaRPr lang="zh-CN" altLang="en-US" sz="4000" u="sng" dirty="0">
              <a:solidFill>
                <a:srgbClr val="1A9895"/>
              </a:solidFill>
            </a:endParaRPr>
          </a:p>
        </p:txBody>
      </p:sp>
      <p:sp>
        <p:nvSpPr>
          <p:cNvPr id="6" name="文本框 5"/>
          <p:cNvSpPr txBox="1"/>
          <p:nvPr/>
        </p:nvSpPr>
        <p:spPr>
          <a:xfrm>
            <a:off x="1749669" y="509954"/>
            <a:ext cx="1978269" cy="646331"/>
          </a:xfrm>
          <a:prstGeom prst="rect">
            <a:avLst/>
          </a:prstGeom>
          <a:noFill/>
        </p:spPr>
        <p:txBody>
          <a:bodyPr wrap="square" rtlCol="0">
            <a:spAutoFit/>
          </a:bodyPr>
          <a:lstStyle/>
          <a:p>
            <a:r>
              <a:rPr lang="en-US" altLang="zh-CN" dirty="0" smtClean="0"/>
              <a:t>Part Three</a:t>
            </a:r>
          </a:p>
          <a:p>
            <a:r>
              <a:rPr lang="zh-CN" altLang="en-US" dirty="0" smtClean="0"/>
              <a:t>分布式爬虫</a:t>
            </a:r>
            <a:endParaRPr lang="zh-CN" altLang="en-US" dirty="0"/>
          </a:p>
        </p:txBody>
      </p:sp>
      <p:sp>
        <p:nvSpPr>
          <p:cNvPr id="7" name="文本框 6"/>
          <p:cNvSpPr txBox="1"/>
          <p:nvPr/>
        </p:nvSpPr>
        <p:spPr>
          <a:xfrm>
            <a:off x="1336431" y="3138854"/>
            <a:ext cx="7772400" cy="184665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solidFill>
                  <a:srgbClr val="FF0000"/>
                </a:solidFill>
                <a:latin typeface="+mj-ea"/>
                <a:ea typeface="+mj-ea"/>
              </a:rPr>
              <a:t>购买微博账号</a:t>
            </a:r>
            <a:endParaRPr lang="en-US" altLang="zh-CN" sz="2400" dirty="0" smtClean="0">
              <a:solidFill>
                <a:srgbClr val="FF0000"/>
              </a:solidFill>
              <a:latin typeface="+mj-ea"/>
              <a:ea typeface="+mj-ea"/>
            </a:endParaRPr>
          </a:p>
          <a:p>
            <a:pPr marL="285750" indent="-285750">
              <a:buFont typeface="Arial" panose="020B0604020202020204" pitchFamily="34" charset="0"/>
              <a:buChar char="•"/>
            </a:pPr>
            <a:r>
              <a:rPr lang="zh-CN" altLang="en-US" sz="2400" dirty="0" smtClean="0">
                <a:solidFill>
                  <a:srgbClr val="FF0000"/>
                </a:solidFill>
                <a:latin typeface="+mj-ea"/>
                <a:ea typeface="+mj-ea"/>
              </a:rPr>
              <a:t>模拟登入</a:t>
            </a:r>
            <a:endParaRPr lang="en-US" altLang="zh-CN" sz="2400" dirty="0" smtClean="0">
              <a:solidFill>
                <a:srgbClr val="FF0000"/>
              </a:solidFill>
              <a:latin typeface="+mj-ea"/>
              <a:ea typeface="+mj-ea"/>
            </a:endParaRPr>
          </a:p>
          <a:p>
            <a:pPr marL="285750" indent="-285750">
              <a:buFont typeface="Arial" panose="020B0604020202020204" pitchFamily="34" charset="0"/>
              <a:buChar char="•"/>
            </a:pPr>
            <a:r>
              <a:rPr lang="zh-CN" altLang="en-US" sz="2400" dirty="0" smtClean="0">
                <a:solidFill>
                  <a:srgbClr val="FF0000"/>
                </a:solidFill>
                <a:latin typeface="+mj-ea"/>
                <a:ea typeface="+mj-ea"/>
              </a:rPr>
              <a:t>构建</a:t>
            </a:r>
            <a:r>
              <a:rPr lang="en-US" altLang="zh-CN" sz="2400" dirty="0" smtClean="0">
                <a:solidFill>
                  <a:srgbClr val="FF0000"/>
                </a:solidFill>
                <a:latin typeface="+mj-ea"/>
                <a:ea typeface="+mj-ea"/>
              </a:rPr>
              <a:t>Cookies</a:t>
            </a:r>
            <a:r>
              <a:rPr lang="zh-CN" altLang="en-US" sz="2400" dirty="0" smtClean="0">
                <a:solidFill>
                  <a:srgbClr val="FF0000"/>
                </a:solidFill>
                <a:latin typeface="+mj-ea"/>
                <a:ea typeface="+mj-ea"/>
              </a:rPr>
              <a:t>池</a:t>
            </a:r>
            <a:endParaRPr lang="en-US" altLang="zh-CN" sz="2400" dirty="0" smtClean="0">
              <a:solidFill>
                <a:srgbClr val="FF0000"/>
              </a:solidFill>
              <a:latin typeface="+mj-ea"/>
              <a:ea typeface="+mj-ea"/>
            </a:endParaRPr>
          </a:p>
          <a:p>
            <a:pPr marL="285750" indent="-285750">
              <a:buFont typeface="Arial" panose="020B0604020202020204" pitchFamily="34" charset="0"/>
              <a:buChar char="•"/>
            </a:pPr>
            <a:r>
              <a:rPr lang="zh-CN" altLang="en-US" sz="2400" dirty="0" smtClean="0">
                <a:solidFill>
                  <a:srgbClr val="FF0000"/>
                </a:solidFill>
                <a:latin typeface="+mj-ea"/>
                <a:ea typeface="+mj-ea"/>
              </a:rPr>
              <a:t>轮询并发访问</a:t>
            </a:r>
            <a:endParaRPr lang="en-US" altLang="zh-CN" sz="2400" dirty="0" smtClean="0">
              <a:solidFill>
                <a:srgbClr val="FF0000"/>
              </a:solidFill>
              <a:latin typeface="+mj-ea"/>
              <a:ea typeface="+mj-ea"/>
            </a:endParaRPr>
          </a:p>
          <a:p>
            <a:pPr marL="285750" indent="-285750">
              <a:buFont typeface="Arial" panose="020B0604020202020204" pitchFamily="34" charset="0"/>
              <a:buChar char="•"/>
            </a:pPr>
            <a:endParaRPr lang="zh-CN" altLang="en-US" dirty="0"/>
          </a:p>
        </p:txBody>
      </p:sp>
      <p:sp>
        <p:nvSpPr>
          <p:cNvPr id="8" name="文本框 7"/>
          <p:cNvSpPr txBox="1"/>
          <p:nvPr/>
        </p:nvSpPr>
        <p:spPr>
          <a:xfrm>
            <a:off x="1336431" y="2250812"/>
            <a:ext cx="3393831" cy="523220"/>
          </a:xfrm>
          <a:prstGeom prst="rect">
            <a:avLst/>
          </a:prstGeom>
          <a:noFill/>
        </p:spPr>
        <p:txBody>
          <a:bodyPr wrap="square" rtlCol="0">
            <a:spAutoFit/>
          </a:bodyPr>
          <a:lstStyle/>
          <a:p>
            <a:r>
              <a:rPr lang="zh-CN" altLang="en-US" sz="2800" dirty="0" smtClean="0">
                <a:latin typeface="+mj-ea"/>
                <a:ea typeface="+mj-ea"/>
              </a:rPr>
              <a:t>构建</a:t>
            </a:r>
            <a:r>
              <a:rPr lang="en-US" altLang="zh-CN" sz="2800" dirty="0" smtClean="0">
                <a:latin typeface="+mj-ea"/>
                <a:ea typeface="+mj-ea"/>
              </a:rPr>
              <a:t>Cookie</a:t>
            </a:r>
            <a:r>
              <a:rPr lang="zh-CN" altLang="en-US" sz="2800" dirty="0" smtClean="0">
                <a:latin typeface="+mj-ea"/>
                <a:ea typeface="+mj-ea"/>
              </a:rPr>
              <a:t>池</a:t>
            </a:r>
            <a:endParaRPr lang="zh-CN" altLang="en-US" sz="2800" dirty="0">
              <a:latin typeface="+mj-ea"/>
              <a:ea typeface="+mj-ea"/>
            </a:endParaRPr>
          </a:p>
        </p:txBody>
      </p:sp>
    </p:spTree>
    <p:extLst>
      <p:ext uri="{BB962C8B-B14F-4D97-AF65-F5344CB8AC3E}">
        <p14:creationId xmlns:p14="http://schemas.microsoft.com/office/powerpoint/2010/main" val="2125394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smtClean="0">
                <a:solidFill>
                  <a:schemeClr val="bg1"/>
                </a:solidFill>
              </a:rPr>
              <a:t>Part  </a:t>
            </a:r>
            <a:r>
              <a:rPr lang="en-US" altLang="zh-CN" sz="5400" b="1" dirty="0">
                <a:solidFill>
                  <a:schemeClr val="bg1"/>
                </a:solidFill>
              </a:rPr>
              <a:t>Four</a:t>
            </a:r>
            <a:endParaRPr lang="en-US" altLang="zh-CN" sz="5400" b="1" dirty="0" smtClean="0">
              <a:solidFill>
                <a:schemeClr val="bg1"/>
              </a:solidFill>
            </a:endParaRPr>
          </a:p>
          <a:p>
            <a:r>
              <a:rPr lang="zh-CN" altLang="en-US" sz="5400" b="1" dirty="0" smtClean="0">
                <a:solidFill>
                  <a:schemeClr val="bg1"/>
                </a:solidFill>
              </a:rPr>
              <a:t>数据采集与分析</a:t>
            </a:r>
            <a:r>
              <a:rPr lang="en-US" altLang="zh-CN" sz="5400" b="1" dirty="0" smtClean="0">
                <a:solidFill>
                  <a:schemeClr val="bg1"/>
                </a:solidFill>
              </a:rPr>
              <a:t> </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758576644"/>
              </p:ext>
            </p:extLst>
          </p:nvPr>
        </p:nvGraphicFramePr>
        <p:xfrm>
          <a:off x="1078302" y="1035171"/>
          <a:ext cx="10144664" cy="5607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1379" y="2527537"/>
            <a:ext cx="2701012" cy="3226279"/>
          </a:xfrm>
          <a:prstGeom prst="rect">
            <a:avLst/>
          </a:prstGeom>
        </p:spPr>
      </p:pic>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9600" y="2527537"/>
            <a:ext cx="2708694" cy="3148640"/>
          </a:xfrm>
          <a:prstGeom prst="rect">
            <a:avLst/>
          </a:prstGeom>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26154" y="2527538"/>
            <a:ext cx="2639683" cy="3226279"/>
          </a:xfrm>
          <a:prstGeom prst="rect">
            <a:avLst/>
          </a:prstGeom>
        </p:spPr>
      </p:pic>
      <p:sp>
        <p:nvSpPr>
          <p:cNvPr id="4" name="文本框 3"/>
          <p:cNvSpPr txBox="1"/>
          <p:nvPr/>
        </p:nvSpPr>
        <p:spPr>
          <a:xfrm>
            <a:off x="767751" y="405442"/>
            <a:ext cx="1423358" cy="707886"/>
          </a:xfrm>
          <a:prstGeom prst="rect">
            <a:avLst/>
          </a:prstGeom>
          <a:noFill/>
        </p:spPr>
        <p:txBody>
          <a:bodyPr wrap="square" rtlCol="0">
            <a:spAutoFit/>
          </a:bodyPr>
          <a:lstStyle/>
          <a:p>
            <a:r>
              <a:rPr lang="en-US" altLang="zh-CN" sz="4000" u="sng" dirty="0" smtClean="0">
                <a:solidFill>
                  <a:srgbClr val="1A9895"/>
                </a:solidFill>
              </a:rPr>
              <a:t>01</a:t>
            </a:r>
            <a:endParaRPr lang="zh-CN" altLang="en-US" sz="4000" u="sng" dirty="0">
              <a:solidFill>
                <a:srgbClr val="1A9895"/>
              </a:solidFill>
            </a:endParaRPr>
          </a:p>
        </p:txBody>
      </p:sp>
      <p:sp>
        <p:nvSpPr>
          <p:cNvPr id="7" name="文本框 6"/>
          <p:cNvSpPr txBox="1"/>
          <p:nvPr/>
        </p:nvSpPr>
        <p:spPr>
          <a:xfrm>
            <a:off x="1561378" y="436219"/>
            <a:ext cx="1992705" cy="646331"/>
          </a:xfrm>
          <a:prstGeom prst="rect">
            <a:avLst/>
          </a:prstGeom>
          <a:noFill/>
        </p:spPr>
        <p:txBody>
          <a:bodyPr wrap="square" rtlCol="0">
            <a:spAutoFit/>
          </a:bodyPr>
          <a:lstStyle/>
          <a:p>
            <a:r>
              <a:rPr lang="en-US" altLang="zh-CN" dirty="0" smtClean="0"/>
              <a:t>Part </a:t>
            </a:r>
            <a:r>
              <a:rPr lang="en-US" altLang="zh-CN" dirty="0"/>
              <a:t>Four</a:t>
            </a:r>
            <a:endParaRPr lang="en-US" altLang="zh-CN" dirty="0" smtClean="0"/>
          </a:p>
          <a:p>
            <a:r>
              <a:rPr lang="zh-CN" altLang="en-US" dirty="0" smtClean="0"/>
              <a:t>数据采集与分析</a:t>
            </a:r>
            <a:endParaRPr lang="zh-CN" altLang="en-US" dirty="0"/>
          </a:p>
        </p:txBody>
      </p:sp>
    </p:spTree>
    <p:extLst>
      <p:ext uri="{BB962C8B-B14F-4D97-AF65-F5344CB8AC3E}">
        <p14:creationId xmlns:p14="http://schemas.microsoft.com/office/powerpoint/2010/main" val="1218383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02</a:t>
            </a:r>
            <a:endParaRPr 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Four</a:t>
            </a:r>
          </a:p>
          <a:p>
            <a:r>
              <a:rPr lang="zh-CN" altLang="en-US" sz="2000" dirty="0" smtClean="0"/>
              <a:t>数据采集与分析</a:t>
            </a:r>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1704337317"/>
              </p:ext>
            </p:extLst>
          </p:nvPr>
        </p:nvGraphicFramePr>
        <p:xfrm>
          <a:off x="654517" y="1337911"/>
          <a:ext cx="7030770" cy="5005135"/>
        </p:xfrm>
        <a:graphic>
          <a:graphicData uri="http://schemas.openxmlformats.org/drawingml/2006/table">
            <a:tbl>
              <a:tblPr firstRow="1" bandRow="1">
                <a:tableStyleId>{5C22544A-7EE6-4342-B048-85BDC9FD1C3A}</a:tableStyleId>
              </a:tblPr>
              <a:tblGrid>
                <a:gridCol w="1406154"/>
                <a:gridCol w="1406154"/>
                <a:gridCol w="1405890"/>
                <a:gridCol w="1406418"/>
                <a:gridCol w="1406154"/>
              </a:tblGrid>
              <a:tr h="1789489">
                <a:tc>
                  <a:txBody>
                    <a:bodyPr/>
                    <a:lstStyle/>
                    <a:p>
                      <a:pPr algn="ctr"/>
                      <a:r>
                        <a:rPr lang="zh-CN" altLang="en-US" sz="1400" b="0" dirty="0">
                          <a:solidFill>
                            <a:schemeClr val="tx1">
                              <a:lumMod val="85000"/>
                              <a:lumOff val="15000"/>
                            </a:schemeClr>
                          </a:solidFill>
                          <a:latin typeface="+mn-lt"/>
                        </a:rPr>
                        <a:t>项目运行现状</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zh-CN" altLang="en-US" sz="1400" b="0" dirty="0" smtClean="0">
                          <a:solidFill>
                            <a:schemeClr val="tx1">
                              <a:lumMod val="85000"/>
                              <a:lumOff val="15000"/>
                            </a:schemeClr>
                          </a:solidFill>
                          <a:latin typeface="+mn-lt"/>
                        </a:rPr>
                        <a:t>抓取速度</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zh-CN" altLang="zh-CN" sz="1400" b="0" dirty="0" smtClean="0">
                          <a:solidFill>
                            <a:schemeClr val="tx1">
                              <a:lumMod val="85000"/>
                              <a:lumOff val="15000"/>
                            </a:schemeClr>
                          </a:solidFill>
                          <a:latin typeface="+mn-lt"/>
                        </a:rPr>
                        <a:t>用户信息</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zh-CN" altLang="en-US" sz="1400" b="0" dirty="0" smtClean="0">
                          <a:solidFill>
                            <a:schemeClr val="tx1">
                              <a:lumMod val="85000"/>
                              <a:lumOff val="15000"/>
                            </a:schemeClr>
                          </a:solidFill>
                          <a:latin typeface="+mn-lt"/>
                        </a:rPr>
                        <a:t>用户微博</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zh-CN" altLang="en-US" sz="1400" b="0" dirty="0" smtClean="0">
                          <a:solidFill>
                            <a:schemeClr val="tx1">
                              <a:lumMod val="85000"/>
                              <a:lumOff val="15000"/>
                            </a:schemeClr>
                          </a:solidFill>
                          <a:latin typeface="+mn-lt"/>
                        </a:rPr>
                        <a:t>用户关注关系</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803910">
                <a:tc>
                  <a:txBody>
                    <a:bodyPr/>
                    <a:lstStyle/>
                    <a:p>
                      <a:pPr algn="l"/>
                      <a:r>
                        <a:rPr lang="zh-CN" altLang="en-US" sz="1400" b="0" dirty="0" smtClean="0">
                          <a:solidFill>
                            <a:schemeClr val="tx1">
                              <a:lumMod val="85000"/>
                              <a:lumOff val="15000"/>
                            </a:schemeClr>
                          </a:solidFill>
                          <a:latin typeface="+mn-lt"/>
                        </a:rPr>
                        <a:t>单</a:t>
                      </a:r>
                      <a:r>
                        <a:rPr lang="en-US" altLang="zh-CN" sz="1400" b="0" dirty="0" smtClean="0">
                          <a:solidFill>
                            <a:schemeClr val="tx1">
                              <a:lumMod val="85000"/>
                              <a:lumOff val="15000"/>
                            </a:schemeClr>
                          </a:solidFill>
                          <a:latin typeface="+mn-lt"/>
                        </a:rPr>
                        <a:t>PC</a:t>
                      </a:r>
                      <a:r>
                        <a:rPr lang="zh-CN" altLang="en-US" sz="1400" b="0" dirty="0" smtClean="0">
                          <a:solidFill>
                            <a:schemeClr val="tx1">
                              <a:lumMod val="85000"/>
                              <a:lumOff val="15000"/>
                            </a:schemeClr>
                          </a:solidFill>
                          <a:latin typeface="+mn-lt"/>
                        </a:rPr>
                        <a:t>单</a:t>
                      </a:r>
                      <a:r>
                        <a:rPr lang="en-US" altLang="zh-CN" sz="1400" b="0" dirty="0" smtClean="0">
                          <a:solidFill>
                            <a:schemeClr val="tx1">
                              <a:lumMod val="85000"/>
                              <a:lumOff val="15000"/>
                            </a:schemeClr>
                          </a:solidFill>
                          <a:latin typeface="+mn-lt"/>
                        </a:rPr>
                        <a:t>IP</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smtClean="0">
                          <a:solidFill>
                            <a:schemeClr val="tx1">
                              <a:lumMod val="85000"/>
                              <a:lumOff val="15000"/>
                            </a:schemeClr>
                          </a:solidFill>
                          <a:latin typeface="+mn-lt"/>
                        </a:rPr>
                        <a:t>172,8000</a:t>
                      </a:r>
                    </a:p>
                    <a:p>
                      <a:pPr algn="r"/>
                      <a:r>
                        <a:rPr lang="en-US" altLang="zh-CN" sz="1400" b="0" dirty="0" smtClean="0">
                          <a:solidFill>
                            <a:schemeClr val="tx1">
                              <a:lumMod val="85000"/>
                              <a:lumOff val="15000"/>
                            </a:schemeClr>
                          </a:solidFill>
                          <a:latin typeface="+mn-lt"/>
                        </a:rPr>
                        <a:t>items/day</a:t>
                      </a:r>
                      <a:endParaRPr lang="zh-CN" altLang="zh-CN" sz="1400" b="0" dirty="0" smtClean="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smtClean="0">
                          <a:solidFill>
                            <a:schemeClr val="tx1">
                              <a:lumMod val="85000"/>
                              <a:lumOff val="15000"/>
                            </a:schemeClr>
                          </a:solidFill>
                          <a:latin typeface="+mn-lt"/>
                        </a:rPr>
                        <a:t>30,0000</a:t>
                      </a:r>
                    </a:p>
                    <a:p>
                      <a:pPr algn="r"/>
                      <a:r>
                        <a:rPr lang="en-US" altLang="zh-CN" sz="1400" b="0" dirty="0" smtClean="0">
                          <a:solidFill>
                            <a:schemeClr val="tx1">
                              <a:lumMod val="85000"/>
                              <a:lumOff val="15000"/>
                            </a:schemeClr>
                          </a:solidFill>
                          <a:latin typeface="+mn-lt"/>
                        </a:rPr>
                        <a:t>items/dat</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smtClean="0">
                          <a:solidFill>
                            <a:schemeClr val="tx1">
                              <a:lumMod val="85000"/>
                              <a:lumOff val="15000"/>
                            </a:schemeClr>
                          </a:solidFill>
                          <a:latin typeface="+mn-lt"/>
                        </a:rPr>
                        <a:t>60,0000</a:t>
                      </a:r>
                    </a:p>
                    <a:p>
                      <a:pPr algn="r"/>
                      <a:r>
                        <a:rPr lang="en-US" altLang="zh-CN" sz="1400" b="0" dirty="0" smtClean="0">
                          <a:solidFill>
                            <a:schemeClr val="tx1">
                              <a:lumMod val="85000"/>
                              <a:lumOff val="15000"/>
                            </a:schemeClr>
                          </a:solidFill>
                          <a:latin typeface="+mn-lt"/>
                        </a:rPr>
                        <a:t>items/day</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smtClean="0">
                          <a:solidFill>
                            <a:schemeClr val="tx1">
                              <a:lumMod val="85000"/>
                              <a:lumOff val="15000"/>
                            </a:schemeClr>
                          </a:solidFill>
                          <a:latin typeface="+mn-lt"/>
                        </a:rPr>
                        <a:t>90,0000</a:t>
                      </a:r>
                    </a:p>
                    <a:p>
                      <a:pPr algn="r"/>
                      <a:r>
                        <a:rPr lang="en-US" altLang="zh-CN" sz="1400" b="0" dirty="0" smtClean="0">
                          <a:solidFill>
                            <a:schemeClr val="tx1">
                              <a:lumMod val="85000"/>
                              <a:lumOff val="15000"/>
                            </a:schemeClr>
                          </a:solidFill>
                          <a:latin typeface="+mn-lt"/>
                        </a:rPr>
                        <a:t>tms/day</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803912">
                <a:tc>
                  <a:txBody>
                    <a:bodyPr/>
                    <a:lstStyle/>
                    <a:p>
                      <a:pPr marL="0" marR="0" indent="0" algn="l" defTabSz="1161415" rtl="0" eaLnBrk="1" fontAlgn="auto" latinLnBrk="0" hangingPunct="1">
                        <a:lnSpc>
                          <a:spcPct val="100000"/>
                        </a:lnSpc>
                        <a:spcBef>
                          <a:spcPts val="0"/>
                        </a:spcBef>
                        <a:spcAft>
                          <a:spcPts val="0"/>
                        </a:spcAft>
                        <a:buClrTx/>
                        <a:buSzTx/>
                        <a:buFontTx/>
                        <a:buNone/>
                        <a:defRPr/>
                      </a:pPr>
                      <a:endParaRPr lang="en-US" altLang="zh-CN" sz="1400" b="0" dirty="0" smtClean="0">
                        <a:solidFill>
                          <a:schemeClr val="tx1">
                            <a:lumMod val="85000"/>
                            <a:lumOff val="15000"/>
                          </a:schemeClr>
                        </a:solidFill>
                        <a:latin typeface="+mn-lt"/>
                        <a:cs typeface="Segoe UI Light" panose="020B0502040204020203" charset="0"/>
                      </a:endParaRP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803912">
                <a:tc>
                  <a:txBody>
                    <a:bodyPr/>
                    <a:lstStyle/>
                    <a:p>
                      <a:pPr marL="0" marR="0" indent="0" algn="l" defTabSz="1161415" rtl="0" eaLnBrk="1" fontAlgn="auto" latinLnBrk="0" hangingPunct="1">
                        <a:lnSpc>
                          <a:spcPct val="100000"/>
                        </a:lnSpc>
                        <a:spcBef>
                          <a:spcPts val="0"/>
                        </a:spcBef>
                        <a:spcAft>
                          <a:spcPts val="0"/>
                        </a:spcAft>
                        <a:buClrTx/>
                        <a:buSzTx/>
                        <a:buFontTx/>
                        <a:buNone/>
                        <a:defRPr/>
                      </a:pPr>
                      <a:endParaRPr lang="en-US" altLang="zh-CN" sz="1400" b="0" dirty="0" smtClean="0">
                        <a:solidFill>
                          <a:schemeClr val="tx1">
                            <a:lumMod val="85000"/>
                            <a:lumOff val="15000"/>
                          </a:schemeClr>
                        </a:solidFill>
                        <a:latin typeface="+mn-lt"/>
                        <a:cs typeface="Segoe UI Light" panose="020B0502040204020203" charset="0"/>
                      </a:endParaRP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803912">
                <a:tc>
                  <a:txBody>
                    <a:bodyPr/>
                    <a:lstStyle/>
                    <a:p>
                      <a:pPr marL="0" marR="0" indent="0" algn="l" defTabSz="1161415" rtl="0" eaLnBrk="1" fontAlgn="auto" latinLnBrk="0" hangingPunct="1">
                        <a:lnSpc>
                          <a:spcPct val="100000"/>
                        </a:lnSpc>
                        <a:spcBef>
                          <a:spcPts val="0"/>
                        </a:spcBef>
                        <a:spcAft>
                          <a:spcPts val="0"/>
                        </a:spcAft>
                        <a:buClrTx/>
                        <a:buSzTx/>
                        <a:buFontTx/>
                        <a:buNone/>
                        <a:defRPr/>
                      </a:pPr>
                      <a:endParaRPr lang="en-US" altLang="zh-CN" sz="1400" b="0" dirty="0" smtClean="0">
                        <a:solidFill>
                          <a:schemeClr val="tx1">
                            <a:lumMod val="85000"/>
                            <a:lumOff val="15000"/>
                          </a:schemeClr>
                        </a:solidFill>
                        <a:latin typeface="+mn-lt"/>
                        <a:cs typeface="Segoe UI Light" panose="020B0502040204020203" charset="0"/>
                      </a:endParaRP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矩形 5"/>
          <p:cNvSpPr/>
          <p:nvPr/>
        </p:nvSpPr>
        <p:spPr>
          <a:xfrm>
            <a:off x="8094846" y="4658092"/>
            <a:ext cx="3689167" cy="1684956"/>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17077" y="4799265"/>
            <a:ext cx="2282190" cy="483235"/>
          </a:xfrm>
          <a:prstGeom prst="rect">
            <a:avLst/>
          </a:prstGeom>
        </p:spPr>
        <p:txBody>
          <a:bodyPr wrap="none">
            <a:spAutoFit/>
          </a:bodyPr>
          <a:lstStyle/>
          <a:p>
            <a:r>
              <a:rPr lang="zh-CN" altLang="en-US" sz="2400" b="1" dirty="0">
                <a:solidFill>
                  <a:schemeClr val="bg1"/>
                </a:solidFill>
              </a:rPr>
              <a:t>近</a:t>
            </a:r>
            <a:r>
              <a:rPr lang="en-US" altLang="zh-CN" sz="2400" b="1" dirty="0">
                <a:solidFill>
                  <a:schemeClr val="bg1"/>
                </a:solidFill>
              </a:rPr>
              <a:t>4,000,000</a:t>
            </a:r>
            <a:r>
              <a:rPr lang="zh-CN" altLang="zh-CN" sz="2400" b="1" dirty="0">
                <a:solidFill>
                  <a:schemeClr val="bg1"/>
                </a:solidFill>
              </a:rPr>
              <a:t>条</a:t>
            </a:r>
          </a:p>
        </p:txBody>
      </p:sp>
      <p:sp>
        <p:nvSpPr>
          <p:cNvPr id="8" name="矩形 7"/>
          <p:cNvSpPr/>
          <p:nvPr/>
        </p:nvSpPr>
        <p:spPr>
          <a:xfrm>
            <a:off x="8105962" y="5250249"/>
            <a:ext cx="3551054" cy="566420"/>
          </a:xfrm>
          <a:prstGeom prst="rect">
            <a:avLst/>
          </a:prstGeom>
        </p:spPr>
        <p:txBody>
          <a:bodyPr wrap="square">
            <a:spAutoFit/>
          </a:bodyPr>
          <a:lstStyle/>
          <a:p>
            <a:pPr>
              <a:lnSpc>
                <a:spcPct val="130000"/>
              </a:lnSpc>
            </a:pPr>
            <a:r>
              <a:rPr lang="zh-CN" altLang="en-US" sz="1200" dirty="0">
                <a:solidFill>
                  <a:schemeClr val="bg1"/>
                </a:solidFill>
              </a:rPr>
              <a:t>从毕业设计提交阶段，断断续续使用各种策略爬了</a:t>
            </a:r>
          </a:p>
          <a:p>
            <a:pPr>
              <a:lnSpc>
                <a:spcPct val="130000"/>
              </a:lnSpc>
            </a:pPr>
            <a:r>
              <a:rPr lang="zh-CN" altLang="en-US" sz="1200" dirty="0">
                <a:solidFill>
                  <a:schemeClr val="bg1"/>
                </a:solidFill>
              </a:rPr>
              <a:t>几十天。</a:t>
            </a:r>
            <a:endParaRPr lang="en-US" altLang="zh-CN" sz="1200" dirty="0">
              <a:solidFill>
                <a:schemeClr val="bg1"/>
              </a:solidFill>
            </a:endParaRPr>
          </a:p>
        </p:txBody>
      </p:sp>
      <p:sp>
        <p:nvSpPr>
          <p:cNvPr id="10" name="文本框 9"/>
          <p:cNvSpPr txBox="1"/>
          <p:nvPr/>
        </p:nvSpPr>
        <p:spPr>
          <a:xfrm>
            <a:off x="7990026" y="3317598"/>
            <a:ext cx="4555837" cy="1069340"/>
          </a:xfrm>
          <a:prstGeom prst="rect">
            <a:avLst/>
          </a:prstGeom>
          <a:noFill/>
        </p:spPr>
        <p:txBody>
          <a:bodyPr wrap="square" lIns="91438" tIns="45719" rIns="91438" bIns="45719" rtlCol="0">
            <a:spAutoFit/>
          </a:bodyPr>
          <a:lstStyle/>
          <a:p>
            <a:r>
              <a:rPr lang="zh-CN" altLang="en-US" sz="6000" dirty="0" smtClean="0">
                <a:solidFill>
                  <a:srgbClr val="1A9895"/>
                </a:solidFill>
                <a:latin typeface="+mj-ea"/>
                <a:ea typeface="+mj-ea"/>
              </a:rPr>
              <a:t>已抓取数据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81185059"/>
              </p:ext>
            </p:extLst>
          </p:nvPr>
        </p:nvGraphicFramePr>
        <p:xfrm>
          <a:off x="1492370" y="1294978"/>
          <a:ext cx="9273396" cy="5346210"/>
        </p:xfrm>
        <a:graphic>
          <a:graphicData uri="http://schemas.openxmlformats.org/drawingml/2006/table">
            <a:tbl>
              <a:tblPr firstRow="1" bandRow="1">
                <a:tableStyleId>{93296810-A885-4BE3-A3E7-6D5BEEA58F35}</a:tableStyleId>
              </a:tblPr>
              <a:tblGrid>
                <a:gridCol w="9273396"/>
              </a:tblGrid>
              <a:tr h="427830">
                <a:tc>
                  <a:txBody>
                    <a:bodyPr/>
                    <a:lstStyle/>
                    <a:p>
                      <a:r>
                        <a:rPr lang="zh-CN" altLang="en-US" dirty="0" smtClean="0">
                          <a:solidFill>
                            <a:schemeClr val="tx1"/>
                          </a:solidFill>
                          <a:latin typeface="隶书" panose="02010509060101010101" pitchFamily="49" charset="-122"/>
                          <a:ea typeface="隶书" panose="02010509060101010101" pitchFamily="49" charset="-122"/>
                        </a:rPr>
                        <a:t>开发语言：</a:t>
                      </a:r>
                      <a:r>
                        <a:rPr lang="en-US" altLang="zh-CN" dirty="0" smtClean="0">
                          <a:solidFill>
                            <a:schemeClr val="tx1"/>
                          </a:solidFill>
                          <a:latin typeface="隶书" panose="02010509060101010101" pitchFamily="49" charset="-122"/>
                          <a:ea typeface="隶书" panose="02010509060101010101" pitchFamily="49" charset="-122"/>
                        </a:rPr>
                        <a:t>python2.7</a:t>
                      </a:r>
                      <a:endParaRPr lang="zh-CN" altLang="en-US" dirty="0">
                        <a:solidFill>
                          <a:schemeClr val="tx1"/>
                        </a:solidFill>
                        <a:latin typeface="隶书" panose="02010509060101010101" pitchFamily="49" charset="-122"/>
                        <a:ea typeface="隶书" panose="02010509060101010101" pitchFamily="49" charset="-122"/>
                      </a:endParaRPr>
                    </a:p>
                  </a:txBody>
                  <a:tcPr/>
                </a:tc>
              </a:tr>
              <a:tr h="6065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需要的</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Python</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模块：</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scrapy</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requests</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lxml</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pywin32</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pymongo</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json</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httplib</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base64</a:t>
                      </a:r>
                      <a:r>
                        <a:rPr lang="zh-CN" altLang="zh-CN" sz="1800" kern="1200" dirty="0" smtClean="0">
                          <a:solidFill>
                            <a:schemeClr val="dk1"/>
                          </a:solidFill>
                          <a:effectLst/>
                          <a:latin typeface="隶书" panose="02010509060101010101" pitchFamily="49" charset="-122"/>
                          <a:ea typeface="隶书" panose="02010509060101010101" pitchFamily="49" charset="-122"/>
                          <a:cs typeface="+mn-cs"/>
                        </a:rPr>
                        <a:t>、</a:t>
                      </a:r>
                      <a:r>
                        <a:rPr lang="en-US" altLang="zh-CN" sz="1800" kern="1200" dirty="0" smtClean="0">
                          <a:solidFill>
                            <a:schemeClr val="dk1"/>
                          </a:solidFill>
                          <a:effectLst/>
                          <a:latin typeface="隶书" panose="02010509060101010101" pitchFamily="49" charset="-122"/>
                          <a:ea typeface="隶书" panose="02010509060101010101" pitchFamily="49" charset="-122"/>
                          <a:cs typeface="+mn-cs"/>
                        </a:rPr>
                        <a:t>redis</a:t>
                      </a:r>
                      <a:endParaRPr lang="zh-CN" altLang="zh-CN" sz="1800" kern="1200" dirty="0" smtClean="0">
                        <a:solidFill>
                          <a:schemeClr val="dk1"/>
                        </a:solidFill>
                        <a:effectLst/>
                        <a:latin typeface="隶书" panose="02010509060101010101" pitchFamily="49" charset="-122"/>
                        <a:ea typeface="隶书" panose="02010509060101010101" pitchFamily="49" charset="-122"/>
                        <a:cs typeface="+mn-cs"/>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开发环境：</a:t>
                      </a:r>
                      <a:r>
                        <a:rPr lang="en-US" altLang="zh-CN" dirty="0" smtClean="0">
                          <a:latin typeface="隶书" panose="02010509060101010101" pitchFamily="49" charset="-122"/>
                          <a:ea typeface="隶书" panose="02010509060101010101" pitchFamily="49" charset="-122"/>
                        </a:rPr>
                        <a:t>8G</a:t>
                      </a:r>
                      <a:r>
                        <a:rPr lang="zh-CN" altLang="en-US" dirty="0" smtClean="0">
                          <a:latin typeface="隶书" panose="02010509060101010101" pitchFamily="49" charset="-122"/>
                          <a:ea typeface="隶书" panose="02010509060101010101" pitchFamily="49" charset="-122"/>
                        </a:rPr>
                        <a:t>内存、</a:t>
                      </a:r>
                      <a:r>
                        <a:rPr lang="en-US" altLang="zh-CN" dirty="0" smtClean="0">
                          <a:latin typeface="隶书" panose="02010509060101010101" pitchFamily="49" charset="-122"/>
                          <a:ea typeface="隶书" panose="02010509060101010101" pitchFamily="49" charset="-122"/>
                        </a:rPr>
                        <a:t>i5-4200H</a:t>
                      </a:r>
                      <a:r>
                        <a:rPr lang="zh-CN" altLang="en-US" dirty="0" smtClean="0">
                          <a:latin typeface="隶书" panose="02010509060101010101" pitchFamily="49" charset="-122"/>
                          <a:ea typeface="隶书" panose="02010509060101010101" pitchFamily="49" charset="-122"/>
                        </a:rPr>
                        <a:t>处理器、三星</a:t>
                      </a:r>
                      <a:r>
                        <a:rPr lang="en-US" altLang="zh-CN" dirty="0" smtClean="0">
                          <a:latin typeface="隶书" panose="02010509060101010101" pitchFamily="49" charset="-122"/>
                          <a:ea typeface="隶书" panose="02010509060101010101" pitchFamily="49" charset="-122"/>
                        </a:rPr>
                        <a:t>SSD 850 EVO 120G</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操作系统：</a:t>
                      </a:r>
                      <a:r>
                        <a:rPr lang="en-US" altLang="zh-CN" dirty="0" smtClean="0">
                          <a:latin typeface="隶书" panose="02010509060101010101" pitchFamily="49" charset="-122"/>
                          <a:ea typeface="隶书" panose="02010509060101010101" pitchFamily="49" charset="-122"/>
                        </a:rPr>
                        <a:t>Windows10</a:t>
                      </a:r>
                      <a:r>
                        <a:rPr lang="zh-CN" altLang="en-US" dirty="0" smtClean="0">
                          <a:latin typeface="隶书" panose="02010509060101010101" pitchFamily="49" charset="-122"/>
                          <a:ea typeface="隶书" panose="02010509060101010101" pitchFamily="49" charset="-122"/>
                        </a:rPr>
                        <a:t>专业版系统、操作系统安装在三星</a:t>
                      </a:r>
                      <a:r>
                        <a:rPr lang="en-US" altLang="zh-CN" dirty="0" smtClean="0">
                          <a:latin typeface="隶书" panose="02010509060101010101" pitchFamily="49" charset="-122"/>
                          <a:ea typeface="隶书" panose="02010509060101010101" pitchFamily="49" charset="-122"/>
                        </a:rPr>
                        <a:t>SSD</a:t>
                      </a:r>
                      <a:r>
                        <a:rPr lang="zh-CN" altLang="en-US" dirty="0" smtClean="0">
                          <a:latin typeface="隶书" panose="02010509060101010101" pitchFamily="49" charset="-122"/>
                          <a:ea typeface="隶书" panose="02010509060101010101" pitchFamily="49" charset="-122"/>
                        </a:rPr>
                        <a:t>上</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网络带宽：联通</a:t>
                      </a:r>
                      <a:r>
                        <a:rPr lang="en-US" altLang="zh-CN" dirty="0" smtClean="0">
                          <a:latin typeface="隶书" panose="02010509060101010101" pitchFamily="49" charset="-122"/>
                          <a:ea typeface="隶书" panose="02010509060101010101" pitchFamily="49" charset="-122"/>
                        </a:rPr>
                        <a:t>15M</a:t>
                      </a:r>
                      <a:r>
                        <a:rPr lang="zh-CN" altLang="en-US" dirty="0" smtClean="0">
                          <a:latin typeface="隶书" panose="02010509060101010101" pitchFamily="49" charset="-122"/>
                          <a:ea typeface="隶书" panose="02010509060101010101" pitchFamily="49" charset="-122"/>
                        </a:rPr>
                        <a:t>带宽</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数据库：</a:t>
                      </a:r>
                      <a:r>
                        <a:rPr lang="en-US" altLang="zh-CN" dirty="0" smtClean="0">
                          <a:latin typeface="隶书" panose="02010509060101010101" pitchFamily="49" charset="-122"/>
                          <a:ea typeface="隶书" panose="02010509060101010101" pitchFamily="49" charset="-122"/>
                        </a:rPr>
                        <a:t>Redis</a:t>
                      </a:r>
                      <a:r>
                        <a:rPr lang="zh-CN" altLang="en-US" dirty="0" smtClean="0">
                          <a:latin typeface="隶书" panose="02010509060101010101" pitchFamily="49" charset="-122"/>
                          <a:ea typeface="隶书" panose="02010509060101010101" pitchFamily="49" charset="-122"/>
                        </a:rPr>
                        <a:t>、</a:t>
                      </a:r>
                      <a:r>
                        <a:rPr lang="en-US" altLang="zh-CN" dirty="0" smtClean="0">
                          <a:latin typeface="隶书" panose="02010509060101010101" pitchFamily="49" charset="-122"/>
                          <a:ea typeface="隶书" panose="02010509060101010101" pitchFamily="49" charset="-122"/>
                        </a:rPr>
                        <a:t>Mongodb</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en-US" altLang="zh-CN" dirty="0" smtClean="0">
                          <a:latin typeface="隶书" panose="02010509060101010101" pitchFamily="49" charset="-122"/>
                          <a:ea typeface="隶书" panose="02010509060101010101" pitchFamily="49" charset="-122"/>
                        </a:rPr>
                        <a:t>IDE</a:t>
                      </a:r>
                      <a:r>
                        <a:rPr lang="zh-CN" altLang="en-US" dirty="0" smtClean="0">
                          <a:latin typeface="隶书" panose="02010509060101010101" pitchFamily="49" charset="-122"/>
                          <a:ea typeface="隶书" panose="02010509060101010101" pitchFamily="49" charset="-122"/>
                        </a:rPr>
                        <a:t>：</a:t>
                      </a:r>
                      <a:r>
                        <a:rPr lang="en-US" altLang="zh-CN" dirty="0" smtClean="0">
                          <a:latin typeface="隶书" panose="02010509060101010101" pitchFamily="49" charset="-122"/>
                          <a:ea typeface="隶书" panose="02010509060101010101" pitchFamily="49" charset="-122"/>
                        </a:rPr>
                        <a:t>Pycharm</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浏览器：</a:t>
                      </a:r>
                      <a:r>
                        <a:rPr lang="en-US" altLang="zh-CN" dirty="0" smtClean="0">
                          <a:latin typeface="隶书" panose="02010509060101010101" pitchFamily="49" charset="-122"/>
                          <a:ea typeface="隶书" panose="02010509060101010101" pitchFamily="49" charset="-122"/>
                        </a:rPr>
                        <a:t>Google Chrome</a:t>
                      </a:r>
                      <a:r>
                        <a:rPr lang="zh-CN" altLang="en-US" dirty="0" smtClean="0">
                          <a:latin typeface="隶书" panose="02010509060101010101" pitchFamily="49" charset="-122"/>
                          <a:ea typeface="隶书" panose="02010509060101010101" pitchFamily="49" charset="-122"/>
                        </a:rPr>
                        <a:t>版本 </a:t>
                      </a:r>
                      <a:r>
                        <a:rPr lang="en-US" altLang="zh-CN" dirty="0" smtClean="0">
                          <a:latin typeface="隶书" panose="02010509060101010101" pitchFamily="49" charset="-122"/>
                          <a:ea typeface="隶书" panose="02010509060101010101" pitchFamily="49" charset="-122"/>
                        </a:rPr>
                        <a:t>64.0.3282.119</a:t>
                      </a:r>
                      <a:r>
                        <a:rPr lang="zh-CN" altLang="en-US" dirty="0" smtClean="0">
                          <a:latin typeface="隶书" panose="02010509060101010101" pitchFamily="49" charset="-122"/>
                          <a:ea typeface="隶书" panose="02010509060101010101" pitchFamily="49" charset="-122"/>
                        </a:rPr>
                        <a:t>（正式版本） （</a:t>
                      </a:r>
                      <a:r>
                        <a:rPr lang="en-US" altLang="zh-CN" dirty="0" smtClean="0">
                          <a:latin typeface="隶书" panose="02010509060101010101" pitchFamily="49" charset="-122"/>
                          <a:ea typeface="隶书" panose="02010509060101010101" pitchFamily="49" charset="-122"/>
                        </a:rPr>
                        <a:t>64 </a:t>
                      </a:r>
                      <a:r>
                        <a:rPr lang="zh-CN" altLang="en-US" dirty="0" smtClean="0">
                          <a:latin typeface="隶书" panose="02010509060101010101" pitchFamily="49" charset="-122"/>
                          <a:ea typeface="隶书" panose="02010509060101010101" pitchFamily="49" charset="-122"/>
                        </a:rPr>
                        <a:t>位）</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数据库可视化工具：</a:t>
                      </a:r>
                      <a:r>
                        <a:rPr lang="en-US" altLang="zh-CN" dirty="0" smtClean="0">
                          <a:latin typeface="隶书" panose="02010509060101010101" pitchFamily="49" charset="-122"/>
                          <a:ea typeface="隶书" panose="02010509060101010101" pitchFamily="49" charset="-122"/>
                        </a:rPr>
                        <a:t>mongobooster</a:t>
                      </a:r>
                      <a:r>
                        <a:rPr lang="zh-CN" altLang="en-US" dirty="0" smtClean="0">
                          <a:latin typeface="隶书" panose="02010509060101010101" pitchFamily="49" charset="-122"/>
                          <a:ea typeface="隶书" panose="02010509060101010101" pitchFamily="49" charset="-122"/>
                        </a:rPr>
                        <a:t>、</a:t>
                      </a:r>
                      <a:r>
                        <a:rPr lang="en-US" altLang="zh-CN" dirty="0" smtClean="0">
                          <a:latin typeface="隶书" panose="02010509060101010101" pitchFamily="49" charset="-122"/>
                          <a:ea typeface="隶书" panose="02010509060101010101" pitchFamily="49" charset="-122"/>
                        </a:rPr>
                        <a:t>RedisStudio-en-0.1.5</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爬虫框架： </a:t>
                      </a:r>
                      <a:r>
                        <a:rPr lang="en-US" altLang="zh-CN" dirty="0" smtClean="0">
                          <a:latin typeface="隶书" panose="02010509060101010101" pitchFamily="49" charset="-122"/>
                          <a:ea typeface="隶书" panose="02010509060101010101" pitchFamily="49" charset="-122"/>
                        </a:rPr>
                        <a:t>Scrapy</a:t>
                      </a:r>
                      <a:r>
                        <a:rPr lang="zh-CN" altLang="en-US" dirty="0" smtClean="0">
                          <a:latin typeface="隶书" panose="02010509060101010101" pitchFamily="49" charset="-122"/>
                          <a:ea typeface="隶书" panose="02010509060101010101" pitchFamily="49" charset="-122"/>
                        </a:rPr>
                        <a:t>，使用 </a:t>
                      </a:r>
                      <a:r>
                        <a:rPr lang="en-US" altLang="zh-CN" dirty="0" smtClean="0">
                          <a:latin typeface="隶书" panose="02010509060101010101" pitchFamily="49" charset="-122"/>
                          <a:ea typeface="隶书" panose="02010509060101010101" pitchFamily="49" charset="-122"/>
                        </a:rPr>
                        <a:t>Scrapy+Redis </a:t>
                      </a:r>
                      <a:r>
                        <a:rPr lang="zh-CN" altLang="en-US" dirty="0" smtClean="0">
                          <a:latin typeface="隶书" panose="02010509060101010101" pitchFamily="49" charset="-122"/>
                          <a:ea typeface="隶书" panose="02010509060101010101" pitchFamily="49" charset="-122"/>
                        </a:rPr>
                        <a:t>、</a:t>
                      </a:r>
                      <a:r>
                        <a:rPr lang="en-US" altLang="zh-CN" dirty="0" smtClean="0">
                          <a:latin typeface="隶书" panose="02010509060101010101" pitchFamily="49" charset="-122"/>
                          <a:ea typeface="隶书" panose="02010509060101010101" pitchFamily="49" charset="-122"/>
                        </a:rPr>
                        <a:t>Redis</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绘图工具：</a:t>
                      </a:r>
                      <a:r>
                        <a:rPr lang="en-US" altLang="zh-CN" dirty="0" smtClean="0">
                          <a:latin typeface="隶书" panose="02010509060101010101" pitchFamily="49" charset="-122"/>
                          <a:ea typeface="隶书" panose="02010509060101010101" pitchFamily="49" charset="-122"/>
                        </a:rPr>
                        <a:t>Visio2013</a:t>
                      </a:r>
                      <a:endParaRPr lang="zh-CN" altLang="en-US" dirty="0">
                        <a:latin typeface="隶书" panose="02010509060101010101" pitchFamily="49" charset="-122"/>
                        <a:ea typeface="隶书" panose="02010509060101010101" pitchFamily="49" charset="-122"/>
                      </a:endParaRPr>
                    </a:p>
                  </a:txBody>
                  <a:tcPr/>
                </a:tc>
              </a:tr>
              <a:tr h="427830">
                <a:tc>
                  <a:txBody>
                    <a:bodyPr/>
                    <a:lstStyle/>
                    <a:p>
                      <a:r>
                        <a:rPr lang="zh-CN" altLang="en-US" dirty="0" smtClean="0">
                          <a:latin typeface="隶书" panose="02010509060101010101" pitchFamily="49" charset="-122"/>
                          <a:ea typeface="隶书" panose="02010509060101010101" pitchFamily="49" charset="-122"/>
                        </a:rPr>
                        <a:t>统计工具：</a:t>
                      </a:r>
                      <a:r>
                        <a:rPr lang="en-US" altLang="zh-CN" dirty="0" smtClean="0">
                          <a:latin typeface="隶书" panose="02010509060101010101" pitchFamily="49" charset="-122"/>
                          <a:ea typeface="隶书" panose="02010509060101010101" pitchFamily="49" charset="-122"/>
                        </a:rPr>
                        <a:t>Execl2013</a:t>
                      </a:r>
                      <a:endParaRPr lang="zh-CN" altLang="en-US" dirty="0">
                        <a:latin typeface="隶书" panose="02010509060101010101" pitchFamily="49" charset="-122"/>
                        <a:ea typeface="隶书" panose="02010509060101010101" pitchFamily="49" charset="-122"/>
                      </a:endParaRPr>
                    </a:p>
                  </a:txBody>
                  <a:tcPr/>
                </a:tc>
              </a:tr>
            </a:tbl>
          </a:graphicData>
        </a:graphic>
      </p:graphicFrame>
      <p:sp>
        <p:nvSpPr>
          <p:cNvPr id="3" name="文本框 2"/>
          <p:cNvSpPr txBox="1"/>
          <p:nvPr/>
        </p:nvSpPr>
        <p:spPr>
          <a:xfrm>
            <a:off x="1492370" y="966035"/>
            <a:ext cx="2518913" cy="369332"/>
          </a:xfrm>
          <a:prstGeom prst="rect">
            <a:avLst/>
          </a:prstGeom>
          <a:noFill/>
        </p:spPr>
        <p:txBody>
          <a:bodyPr wrap="square" rtlCol="0">
            <a:spAutoFit/>
          </a:bodyPr>
          <a:lstStyle/>
          <a:p>
            <a:r>
              <a:rPr lang="zh-CN" altLang="en-US" dirty="0" smtClean="0"/>
              <a:t>开发环境</a:t>
            </a:r>
            <a:r>
              <a:rPr lang="en-US" altLang="zh-CN" dirty="0" smtClean="0"/>
              <a:t>:</a:t>
            </a:r>
            <a:endParaRPr lang="zh-CN" altLang="en-US" dirty="0"/>
          </a:p>
        </p:txBody>
      </p:sp>
      <p:sp>
        <p:nvSpPr>
          <p:cNvPr id="5" name="文本框 4"/>
          <p:cNvSpPr txBox="1"/>
          <p:nvPr/>
        </p:nvSpPr>
        <p:spPr>
          <a:xfrm>
            <a:off x="664234" y="276045"/>
            <a:ext cx="1104181" cy="707886"/>
          </a:xfrm>
          <a:prstGeom prst="rect">
            <a:avLst/>
          </a:prstGeom>
          <a:noFill/>
        </p:spPr>
        <p:txBody>
          <a:bodyPr wrap="square" rtlCol="0">
            <a:spAutoFit/>
          </a:bodyPr>
          <a:lstStyle/>
          <a:p>
            <a:r>
              <a:rPr lang="en-US" altLang="zh-CN" sz="4000" u="sng" dirty="0" smtClean="0">
                <a:solidFill>
                  <a:srgbClr val="1A9895"/>
                </a:solidFill>
              </a:rPr>
              <a:t>03</a:t>
            </a:r>
            <a:endParaRPr lang="zh-CN" altLang="en-US" sz="4000" u="sng" dirty="0">
              <a:solidFill>
                <a:srgbClr val="1A9895"/>
              </a:solidFill>
            </a:endParaRPr>
          </a:p>
        </p:txBody>
      </p:sp>
      <p:sp>
        <p:nvSpPr>
          <p:cNvPr id="6" name="文本框 5"/>
          <p:cNvSpPr txBox="1"/>
          <p:nvPr/>
        </p:nvSpPr>
        <p:spPr>
          <a:xfrm>
            <a:off x="1492370" y="327803"/>
            <a:ext cx="1975449" cy="707886"/>
          </a:xfrm>
          <a:prstGeom prst="rect">
            <a:avLst/>
          </a:prstGeom>
          <a:noFill/>
        </p:spPr>
        <p:txBody>
          <a:bodyPr wrap="square" rtlCol="0">
            <a:spAutoFit/>
          </a:bodyPr>
          <a:lstStyle/>
          <a:p>
            <a:r>
              <a:rPr lang="en-US" altLang="zh-CN" sz="2000" dirty="0" smtClean="0">
                <a:latin typeface="+mj-ea"/>
                <a:ea typeface="+mj-ea"/>
              </a:rPr>
              <a:t>Part </a:t>
            </a:r>
            <a:r>
              <a:rPr lang="en-US" altLang="zh-CN" sz="2000" dirty="0">
                <a:latin typeface="+mj-ea"/>
                <a:ea typeface="+mj-ea"/>
              </a:rPr>
              <a:t>Four</a:t>
            </a:r>
            <a:endParaRPr lang="en-US" altLang="zh-CN" sz="2000" dirty="0" smtClean="0">
              <a:latin typeface="+mj-ea"/>
              <a:ea typeface="+mj-ea"/>
            </a:endParaRPr>
          </a:p>
          <a:p>
            <a:r>
              <a:rPr lang="zh-CN" altLang="en-US" sz="2000" dirty="0" smtClean="0">
                <a:latin typeface="+mj-ea"/>
                <a:ea typeface="+mj-ea"/>
              </a:rPr>
              <a:t>数据采集与分析</a:t>
            </a:r>
            <a:endParaRPr lang="zh-CN" altLang="en-US" sz="2000" dirty="0">
              <a:latin typeface="+mj-ea"/>
              <a:ea typeface="+mj-ea"/>
            </a:endParaRPr>
          </a:p>
        </p:txBody>
      </p:sp>
    </p:spTree>
    <p:extLst>
      <p:ext uri="{BB962C8B-B14F-4D97-AF65-F5344CB8AC3E}">
        <p14:creationId xmlns:p14="http://schemas.microsoft.com/office/powerpoint/2010/main" val="388828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1231001" y="444275"/>
            <a:ext cx="1415772" cy="830997"/>
          </a:xfrm>
          <a:prstGeom prst="rect">
            <a:avLst/>
          </a:prstGeom>
        </p:spPr>
        <p:txBody>
          <a:bodyPr wrap="none">
            <a:spAutoFit/>
          </a:bodyPr>
          <a:lstStyle/>
          <a:p>
            <a:pPr algn="ctr"/>
            <a:r>
              <a:rPr lang="zh-CN" altLang="en-US" sz="4800" b="1" dirty="0" smtClean="0">
                <a:solidFill>
                  <a:schemeClr val="bg1"/>
                </a:solidFill>
                <a:latin typeface="+mj-lt"/>
              </a:rPr>
              <a:t>目录</a:t>
            </a:r>
            <a:endParaRPr lang="en-US" altLang="zh-CN" sz="4800" b="1" dirty="0" smtClean="0">
              <a:solidFill>
                <a:schemeClr val="bg1"/>
              </a:solidFill>
              <a:latin typeface="+mj-lt"/>
            </a:endParaRPr>
          </a:p>
        </p:txBody>
      </p:sp>
      <p:sp>
        <p:nvSpPr>
          <p:cNvPr id="25" name="文本框 24"/>
          <p:cNvSpPr txBox="1"/>
          <p:nvPr/>
        </p:nvSpPr>
        <p:spPr>
          <a:xfrm>
            <a:off x="1458755" y="2212552"/>
            <a:ext cx="2954983" cy="400110"/>
          </a:xfrm>
          <a:prstGeom prst="rect">
            <a:avLst/>
          </a:prstGeom>
          <a:noFill/>
        </p:spPr>
        <p:txBody>
          <a:bodyPr wrap="square" rtlCol="0">
            <a:spAutoFit/>
          </a:bodyPr>
          <a:lstStyle/>
          <a:p>
            <a:r>
              <a:rPr lang="en-US" altLang="zh-CN" sz="2000" dirty="0" smtClean="0">
                <a:solidFill>
                  <a:schemeClr val="bg1"/>
                </a:solidFill>
              </a:rPr>
              <a:t>01 </a:t>
            </a:r>
            <a:r>
              <a:rPr lang="zh-CN" altLang="en-US" sz="2000" dirty="0" smtClean="0">
                <a:solidFill>
                  <a:schemeClr val="bg1"/>
                </a:solidFill>
              </a:rPr>
              <a:t>课题背景与需求分析</a:t>
            </a:r>
          </a:p>
        </p:txBody>
      </p:sp>
      <p:cxnSp>
        <p:nvCxnSpPr>
          <p:cNvPr id="47" name="直接连接符 46"/>
          <p:cNvCxnSpPr/>
          <p:nvPr/>
        </p:nvCxnSpPr>
        <p:spPr>
          <a:xfrm>
            <a:off x="1367365" y="1389286"/>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0" name="图片 49">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
        <p:nvSpPr>
          <p:cNvPr id="4" name="文本框 3"/>
          <p:cNvSpPr txBox="1"/>
          <p:nvPr/>
        </p:nvSpPr>
        <p:spPr>
          <a:xfrm>
            <a:off x="1479386" y="2698084"/>
            <a:ext cx="2870580" cy="369332"/>
          </a:xfrm>
          <a:prstGeom prst="rect">
            <a:avLst/>
          </a:prstGeom>
          <a:noFill/>
        </p:spPr>
        <p:txBody>
          <a:bodyPr wrap="square" rtlCol="0">
            <a:spAutoFit/>
          </a:bodyPr>
          <a:lstStyle/>
          <a:p>
            <a:r>
              <a:rPr lang="en-US" altLang="zh-CN" dirty="0" smtClean="0">
                <a:solidFill>
                  <a:schemeClr val="bg1"/>
                </a:solidFill>
              </a:rPr>
              <a:t>02 </a:t>
            </a:r>
            <a:r>
              <a:rPr lang="zh-CN" altLang="en-US" dirty="0" smtClean="0">
                <a:solidFill>
                  <a:schemeClr val="bg1"/>
                </a:solidFill>
              </a:rPr>
              <a:t>爬虫系统架构设计</a:t>
            </a:r>
            <a:endParaRPr lang="zh-CN" altLang="en-US" dirty="0">
              <a:solidFill>
                <a:schemeClr val="bg1"/>
              </a:solidFill>
            </a:endParaRPr>
          </a:p>
        </p:txBody>
      </p:sp>
      <p:sp>
        <p:nvSpPr>
          <p:cNvPr id="5" name="文本框 4"/>
          <p:cNvSpPr txBox="1"/>
          <p:nvPr/>
        </p:nvSpPr>
        <p:spPr>
          <a:xfrm>
            <a:off x="1458755" y="3149622"/>
            <a:ext cx="2672862" cy="369332"/>
          </a:xfrm>
          <a:prstGeom prst="rect">
            <a:avLst/>
          </a:prstGeom>
          <a:noFill/>
        </p:spPr>
        <p:txBody>
          <a:bodyPr wrap="square" rtlCol="0">
            <a:spAutoFit/>
          </a:bodyPr>
          <a:lstStyle/>
          <a:p>
            <a:r>
              <a:rPr lang="en-US" altLang="zh-CN" dirty="0" smtClean="0">
                <a:solidFill>
                  <a:schemeClr val="bg1"/>
                </a:solidFill>
              </a:rPr>
              <a:t>03 </a:t>
            </a:r>
            <a:r>
              <a:rPr lang="zh-CN" altLang="en-US" dirty="0" smtClean="0">
                <a:solidFill>
                  <a:schemeClr val="bg1"/>
                </a:solidFill>
              </a:rPr>
              <a:t>爬虫实现</a:t>
            </a:r>
            <a:endParaRPr lang="zh-CN" altLang="en-US" dirty="0">
              <a:solidFill>
                <a:schemeClr val="bg1"/>
              </a:solidFill>
            </a:endParaRPr>
          </a:p>
        </p:txBody>
      </p:sp>
      <p:sp>
        <p:nvSpPr>
          <p:cNvPr id="6" name="文本框 5"/>
          <p:cNvSpPr txBox="1"/>
          <p:nvPr/>
        </p:nvSpPr>
        <p:spPr>
          <a:xfrm>
            <a:off x="1458755" y="3604376"/>
            <a:ext cx="2154115" cy="369332"/>
          </a:xfrm>
          <a:prstGeom prst="rect">
            <a:avLst/>
          </a:prstGeom>
          <a:noFill/>
        </p:spPr>
        <p:txBody>
          <a:bodyPr wrap="square" rtlCol="0">
            <a:spAutoFit/>
          </a:bodyPr>
          <a:lstStyle/>
          <a:p>
            <a:r>
              <a:rPr lang="en-US" altLang="zh-CN" dirty="0" smtClean="0">
                <a:solidFill>
                  <a:schemeClr val="bg1"/>
                </a:solidFill>
              </a:rPr>
              <a:t>04 </a:t>
            </a:r>
            <a:r>
              <a:rPr lang="zh-CN" altLang="en-US" dirty="0" smtClean="0">
                <a:solidFill>
                  <a:schemeClr val="bg1"/>
                </a:solidFill>
              </a:rPr>
              <a:t>数据采集与分析</a:t>
            </a:r>
            <a:endParaRPr lang="zh-CN" altLang="en-US" dirty="0">
              <a:solidFill>
                <a:schemeClr val="bg1"/>
              </a:solidFill>
            </a:endParaRPr>
          </a:p>
        </p:txBody>
      </p:sp>
      <p:sp>
        <p:nvSpPr>
          <p:cNvPr id="2" name="文本框 1"/>
          <p:cNvSpPr txBox="1"/>
          <p:nvPr/>
        </p:nvSpPr>
        <p:spPr>
          <a:xfrm>
            <a:off x="1479386" y="4055914"/>
            <a:ext cx="1860386" cy="369332"/>
          </a:xfrm>
          <a:prstGeom prst="rect">
            <a:avLst/>
          </a:prstGeom>
          <a:noFill/>
        </p:spPr>
        <p:txBody>
          <a:bodyPr wrap="square" rtlCol="0">
            <a:spAutoFit/>
          </a:bodyPr>
          <a:lstStyle/>
          <a:p>
            <a:r>
              <a:rPr lang="en-US" altLang="zh-CN" dirty="0" smtClean="0">
                <a:solidFill>
                  <a:schemeClr val="bg1"/>
                </a:solidFill>
                <a:latin typeface="+mj-ea"/>
                <a:ea typeface="+mj-ea"/>
              </a:rPr>
              <a:t>05 </a:t>
            </a:r>
            <a:r>
              <a:rPr lang="zh-CN" altLang="en-US" dirty="0" smtClean="0">
                <a:solidFill>
                  <a:schemeClr val="bg1"/>
                </a:solidFill>
                <a:latin typeface="+mj-ea"/>
                <a:ea typeface="+mj-ea"/>
              </a:rPr>
              <a:t>总结与展望</a:t>
            </a:r>
            <a:endParaRPr lang="zh-CN" altLang="en-US" dirty="0">
              <a:solidFill>
                <a:schemeClr val="bg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992283865"/>
              </p:ext>
            </p:extLst>
          </p:nvPr>
        </p:nvGraphicFramePr>
        <p:xfrm>
          <a:off x="1362807" y="1220827"/>
          <a:ext cx="905607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7931" y="3027121"/>
            <a:ext cx="2901462" cy="1577477"/>
          </a:xfrm>
          <a:prstGeom prst="rect">
            <a:avLst/>
          </a:prstGeom>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7931" y="4881517"/>
            <a:ext cx="2901462" cy="1757977"/>
          </a:xfrm>
          <a:prstGeom prst="rect">
            <a:avLst/>
          </a:prstGeom>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7932" y="1087667"/>
            <a:ext cx="2901462" cy="1725872"/>
          </a:xfrm>
          <a:prstGeom prst="rect">
            <a:avLst/>
          </a:prstGeom>
        </p:spPr>
      </p:pic>
      <p:sp>
        <p:nvSpPr>
          <p:cNvPr id="5" name="文本框 4"/>
          <p:cNvSpPr txBox="1"/>
          <p:nvPr/>
        </p:nvSpPr>
        <p:spPr>
          <a:xfrm>
            <a:off x="844062" y="509954"/>
            <a:ext cx="1063869" cy="707886"/>
          </a:xfrm>
          <a:prstGeom prst="rect">
            <a:avLst/>
          </a:prstGeom>
          <a:noFill/>
        </p:spPr>
        <p:txBody>
          <a:bodyPr wrap="square" rtlCol="0">
            <a:spAutoFit/>
          </a:bodyPr>
          <a:lstStyle/>
          <a:p>
            <a:r>
              <a:rPr lang="en-US" altLang="zh-CN" sz="4000" u="sng" dirty="0" smtClean="0">
                <a:solidFill>
                  <a:srgbClr val="1A9895"/>
                </a:solidFill>
              </a:rPr>
              <a:t>04</a:t>
            </a:r>
            <a:endParaRPr lang="zh-CN" altLang="en-US" sz="4000" u="sng" dirty="0">
              <a:solidFill>
                <a:srgbClr val="1A9895"/>
              </a:solidFill>
            </a:endParaRPr>
          </a:p>
        </p:txBody>
      </p:sp>
      <p:sp>
        <p:nvSpPr>
          <p:cNvPr id="7" name="文本框 6"/>
          <p:cNvSpPr txBox="1"/>
          <p:nvPr/>
        </p:nvSpPr>
        <p:spPr>
          <a:xfrm>
            <a:off x="1723291" y="487582"/>
            <a:ext cx="1934309" cy="646331"/>
          </a:xfrm>
          <a:prstGeom prst="rect">
            <a:avLst/>
          </a:prstGeom>
          <a:noFill/>
        </p:spPr>
        <p:txBody>
          <a:bodyPr wrap="square" rtlCol="0">
            <a:spAutoFit/>
          </a:bodyPr>
          <a:lstStyle/>
          <a:p>
            <a:r>
              <a:rPr lang="en-US" altLang="zh-CN" dirty="0" smtClean="0"/>
              <a:t>Part </a:t>
            </a:r>
            <a:r>
              <a:rPr lang="en-US" altLang="zh-CN" dirty="0"/>
              <a:t>Four</a:t>
            </a:r>
            <a:endParaRPr lang="en-US" altLang="zh-CN" dirty="0" smtClean="0"/>
          </a:p>
          <a:p>
            <a:r>
              <a:rPr lang="zh-CN" altLang="en-US" dirty="0" smtClean="0"/>
              <a:t>数据采集与分析</a:t>
            </a:r>
            <a:endParaRPr lang="zh-CN" altLang="en-US" dirty="0"/>
          </a:p>
        </p:txBody>
      </p:sp>
    </p:spTree>
    <p:extLst>
      <p:ext uri="{BB962C8B-B14F-4D97-AF65-F5344CB8AC3E}">
        <p14:creationId xmlns:p14="http://schemas.microsoft.com/office/powerpoint/2010/main" val="2190682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729568151"/>
              </p:ext>
            </p:extLst>
          </p:nvPr>
        </p:nvGraphicFramePr>
        <p:xfrm>
          <a:off x="1970453" y="1255996"/>
          <a:ext cx="95035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6142" y="3182814"/>
            <a:ext cx="4668326" cy="1723293"/>
          </a:xfrm>
          <a:prstGeom prst="rect">
            <a:avLst/>
          </a:prstGeom>
        </p:spPr>
      </p:pic>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6142" y="5074463"/>
            <a:ext cx="4668326" cy="1600200"/>
          </a:xfrm>
          <a:prstGeom prst="rect">
            <a:avLst/>
          </a:prstGeom>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6142" y="1087640"/>
            <a:ext cx="4633351" cy="1926818"/>
          </a:xfrm>
          <a:prstGeom prst="rect">
            <a:avLst/>
          </a:prstGeom>
        </p:spPr>
      </p:pic>
      <p:sp>
        <p:nvSpPr>
          <p:cNvPr id="4" name="文本框 3"/>
          <p:cNvSpPr txBox="1"/>
          <p:nvPr/>
        </p:nvSpPr>
        <p:spPr>
          <a:xfrm>
            <a:off x="1081842" y="463932"/>
            <a:ext cx="2329573" cy="707886"/>
          </a:xfrm>
          <a:prstGeom prst="rect">
            <a:avLst/>
          </a:prstGeom>
          <a:noFill/>
        </p:spPr>
        <p:txBody>
          <a:bodyPr wrap="square" rtlCol="0">
            <a:spAutoFit/>
          </a:bodyPr>
          <a:lstStyle/>
          <a:p>
            <a:r>
              <a:rPr lang="en-US" altLang="zh-CN" sz="4000" u="sng" dirty="0" smtClean="0">
                <a:solidFill>
                  <a:srgbClr val="1A9895"/>
                </a:solidFill>
              </a:rPr>
              <a:t>05</a:t>
            </a:r>
            <a:r>
              <a:rPr lang="en-US" altLang="zh-CN" sz="4000" u="sng" dirty="0" smtClean="0"/>
              <a:t> </a:t>
            </a:r>
            <a:endParaRPr lang="zh-CN" altLang="en-US" sz="4000" u="sng" dirty="0"/>
          </a:p>
        </p:txBody>
      </p:sp>
      <p:sp>
        <p:nvSpPr>
          <p:cNvPr id="7" name="文本框 6"/>
          <p:cNvSpPr txBox="1"/>
          <p:nvPr/>
        </p:nvSpPr>
        <p:spPr>
          <a:xfrm>
            <a:off x="1970453" y="463932"/>
            <a:ext cx="1942124" cy="646331"/>
          </a:xfrm>
          <a:prstGeom prst="rect">
            <a:avLst/>
          </a:prstGeom>
          <a:noFill/>
        </p:spPr>
        <p:txBody>
          <a:bodyPr wrap="square" rtlCol="0">
            <a:spAutoFit/>
          </a:bodyPr>
          <a:lstStyle/>
          <a:p>
            <a:r>
              <a:rPr lang="en-US" altLang="zh-CN" dirty="0" smtClean="0"/>
              <a:t>Part </a:t>
            </a:r>
            <a:r>
              <a:rPr lang="en-US" altLang="zh-CN" dirty="0"/>
              <a:t>Four</a:t>
            </a:r>
            <a:endParaRPr lang="en-US" altLang="zh-CN" dirty="0" smtClean="0"/>
          </a:p>
          <a:p>
            <a:r>
              <a:rPr lang="zh-CN" altLang="en-US" dirty="0" smtClean="0"/>
              <a:t>数据采集与分析</a:t>
            </a:r>
            <a:endParaRPr lang="zh-CN" altLang="en-US" dirty="0"/>
          </a:p>
        </p:txBody>
      </p:sp>
    </p:spTree>
    <p:extLst>
      <p:ext uri="{BB962C8B-B14F-4D97-AF65-F5344CB8AC3E}">
        <p14:creationId xmlns:p14="http://schemas.microsoft.com/office/powerpoint/2010/main" val="1915172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29762" y="2713512"/>
            <a:ext cx="4123592" cy="2031325"/>
          </a:xfrm>
          <a:prstGeom prst="rect">
            <a:avLst/>
          </a:prstGeom>
          <a:noFill/>
        </p:spPr>
        <p:txBody>
          <a:bodyPr wrap="square" rtlCol="0">
            <a:spAutoFit/>
          </a:bodyPr>
          <a:lstStyle/>
          <a:p>
            <a:r>
              <a:rPr lang="en-US" altLang="zh-CN" sz="5400" dirty="0" smtClean="0">
                <a:solidFill>
                  <a:schemeClr val="bg1"/>
                </a:solidFill>
                <a:latin typeface="+mj-ea"/>
                <a:ea typeface="+mj-ea"/>
              </a:rPr>
              <a:t>Part  Fives</a:t>
            </a:r>
          </a:p>
          <a:p>
            <a:r>
              <a:rPr lang="zh-CN" altLang="en-US" sz="5400" dirty="0" smtClean="0">
                <a:solidFill>
                  <a:schemeClr val="bg1"/>
                </a:solidFill>
                <a:latin typeface="+mj-ea"/>
                <a:ea typeface="+mj-ea"/>
              </a:rPr>
              <a:t>总结与展望</a:t>
            </a:r>
            <a:endParaRPr lang="en-US" altLang="zh-CN" sz="5400" dirty="0" smtClean="0">
              <a:solidFill>
                <a:schemeClr val="bg1"/>
              </a:solidFill>
              <a:latin typeface="+mj-ea"/>
              <a:ea typeface="+mj-ea"/>
            </a:endParaRPr>
          </a:p>
          <a:p>
            <a:endParaRPr lang="zh-CN" altLang="en-US" dirty="0">
              <a:solidFill>
                <a:schemeClr val="bg1"/>
              </a:solidFill>
            </a:endParaRPr>
          </a:p>
        </p:txBody>
      </p:sp>
    </p:spTree>
    <p:extLst>
      <p:ext uri="{BB962C8B-B14F-4D97-AF65-F5344CB8AC3E}">
        <p14:creationId xmlns:p14="http://schemas.microsoft.com/office/powerpoint/2010/main" val="2829862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8"/>
          <p:cNvCxnSpPr/>
          <p:nvPr/>
        </p:nvCxnSpPr>
        <p:spPr>
          <a:xfrm>
            <a:off x="6426220" y="1214361"/>
            <a:ext cx="0" cy="2112000"/>
          </a:xfrm>
          <a:prstGeom prst="line">
            <a:avLst/>
          </a:prstGeom>
          <a:noFill/>
          <a:ln w="9525" cap="flat" cmpd="sng" algn="ctr">
            <a:solidFill>
              <a:schemeClr val="tx1">
                <a:lumMod val="85000"/>
                <a:lumOff val="15000"/>
              </a:schemeClr>
            </a:solidFill>
            <a:prstDash val="solid"/>
          </a:ln>
          <a:effectLst/>
        </p:spPr>
      </p:cxnSp>
      <p:cxnSp>
        <p:nvCxnSpPr>
          <p:cNvPr id="16" name="直接连接符 20"/>
          <p:cNvCxnSpPr/>
          <p:nvPr/>
        </p:nvCxnSpPr>
        <p:spPr>
          <a:xfrm>
            <a:off x="3929357" y="1889426"/>
            <a:ext cx="0" cy="1344000"/>
          </a:xfrm>
          <a:prstGeom prst="line">
            <a:avLst/>
          </a:prstGeom>
          <a:noFill/>
          <a:ln w="9525" cap="flat" cmpd="sng" algn="ctr">
            <a:solidFill>
              <a:schemeClr val="tx1">
                <a:lumMod val="85000"/>
                <a:lumOff val="15000"/>
              </a:schemeClr>
            </a:solidFill>
            <a:prstDash val="solid"/>
          </a:ln>
          <a:effectLst/>
        </p:spPr>
      </p:cxnSp>
      <p:pic>
        <p:nvPicPr>
          <p:cNvPr id="2" name="图片 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01</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Fives</a:t>
            </a:r>
            <a:endParaRPr lang="en-US" altLang="zh-CN" sz="2000" dirty="0" smtClean="0"/>
          </a:p>
          <a:p>
            <a:r>
              <a:rPr lang="zh-CN" altLang="en-US" sz="2000" dirty="0" smtClean="0"/>
              <a:t>总结与展望</a:t>
            </a:r>
            <a:endParaRPr lang="en-US" altLang="zh-CN" sz="2000" dirty="0"/>
          </a:p>
        </p:txBody>
      </p:sp>
      <p:sp>
        <p:nvSpPr>
          <p:cNvPr id="5" name="等腰三角形 4"/>
          <p:cNvSpPr>
            <a:spLocks noChangeAspect="1"/>
          </p:cNvSpPr>
          <p:nvPr/>
        </p:nvSpPr>
        <p:spPr>
          <a:xfrm rot="6331942">
            <a:off x="6821410" y="2988437"/>
            <a:ext cx="1933929" cy="1920000"/>
          </a:xfrm>
          <a:prstGeom prst="triangle">
            <a:avLst>
              <a:gd name="adj" fmla="val 29723"/>
            </a:avLst>
          </a:prstGeom>
          <a:solidFill>
            <a:srgbClr val="1A9895"/>
          </a:solidFill>
          <a:ln w="25400" cap="flat" cmpd="sng" algn="ctr">
            <a:noFill/>
            <a:prstDash val="solid"/>
          </a:ln>
          <a:effectLst/>
        </p:spPr>
        <p:txBody>
          <a:bodyPr rtlCol="0" anchor="ctr"/>
          <a:lstStyle/>
          <a:p>
            <a:pPr algn="ctr" defTabSz="1218565">
              <a:defRPr/>
            </a:pPr>
            <a:endParaRPr lang="en-US" kern="0">
              <a:solidFill>
                <a:sysClr val="window" lastClr="FFFFFF"/>
              </a:solidFill>
              <a:latin typeface="Arial" panose="020B0604020202020204"/>
              <a:ea typeface="微软雅黑" panose="020B0503020204020204" charset="-122"/>
            </a:endParaRPr>
          </a:p>
        </p:txBody>
      </p:sp>
      <p:sp>
        <p:nvSpPr>
          <p:cNvPr id="6" name="等腰三角形 5"/>
          <p:cNvSpPr>
            <a:spLocks noChangeAspect="1"/>
          </p:cNvSpPr>
          <p:nvPr/>
        </p:nvSpPr>
        <p:spPr>
          <a:xfrm rot="6331942">
            <a:off x="5833251" y="3228438"/>
            <a:ext cx="1450447" cy="1440000"/>
          </a:xfrm>
          <a:prstGeom prst="triangle">
            <a:avLst>
              <a:gd name="adj" fmla="val 29723"/>
            </a:avLst>
          </a:prstGeom>
          <a:solidFill>
            <a:srgbClr val="A1D3D0"/>
          </a:solidFill>
          <a:ln w="25400" cap="flat" cmpd="sng" algn="ctr">
            <a:noFill/>
            <a:prstDash val="solid"/>
          </a:ln>
          <a:effectLst/>
        </p:spPr>
        <p:txBody>
          <a:bodyPr rtlCol="0" anchor="ctr"/>
          <a:lstStyle/>
          <a:p>
            <a:pPr algn="ctr" defTabSz="1218565">
              <a:defRPr/>
            </a:pPr>
            <a:endParaRPr lang="en-US" kern="0">
              <a:solidFill>
                <a:sysClr val="window" lastClr="FFFFFF"/>
              </a:solidFill>
              <a:latin typeface="Arial" panose="020B0604020202020204"/>
              <a:ea typeface="微软雅黑" panose="020B0503020204020204" charset="-122"/>
            </a:endParaRPr>
          </a:p>
        </p:txBody>
      </p:sp>
      <p:sp>
        <p:nvSpPr>
          <p:cNvPr id="7" name="等腰三角形 6"/>
          <p:cNvSpPr>
            <a:spLocks noChangeAspect="1"/>
          </p:cNvSpPr>
          <p:nvPr/>
        </p:nvSpPr>
        <p:spPr>
          <a:xfrm rot="6331942">
            <a:off x="4762150" y="3228438"/>
            <a:ext cx="1450447" cy="1440000"/>
          </a:xfrm>
          <a:prstGeom prst="triangle">
            <a:avLst>
              <a:gd name="adj" fmla="val 29723"/>
            </a:avLst>
          </a:prstGeom>
          <a:solidFill>
            <a:schemeClr val="bg1">
              <a:lumMod val="50000"/>
            </a:schemeClr>
          </a:solidFill>
          <a:ln w="25400" cap="flat" cmpd="sng" algn="ctr">
            <a:noFill/>
            <a:prstDash val="solid"/>
          </a:ln>
          <a:effectLst/>
        </p:spPr>
        <p:txBody>
          <a:bodyPr rtlCol="0" anchor="ctr"/>
          <a:lstStyle/>
          <a:p>
            <a:pPr algn="ctr" defTabSz="1218565">
              <a:defRPr/>
            </a:pPr>
            <a:endParaRPr lang="en-US" kern="0">
              <a:solidFill>
                <a:sysClr val="window" lastClr="FFFFFF"/>
              </a:solidFill>
              <a:latin typeface="Arial" panose="020B0604020202020204"/>
              <a:ea typeface="微软雅黑" panose="020B0503020204020204" charset="-122"/>
            </a:endParaRPr>
          </a:p>
        </p:txBody>
      </p:sp>
      <p:sp>
        <p:nvSpPr>
          <p:cNvPr id="8" name="等腰三角形 7"/>
          <p:cNvSpPr>
            <a:spLocks noChangeAspect="1"/>
          </p:cNvSpPr>
          <p:nvPr/>
        </p:nvSpPr>
        <p:spPr>
          <a:xfrm rot="6331942">
            <a:off x="3682134" y="3228438"/>
            <a:ext cx="1450447" cy="1440000"/>
          </a:xfrm>
          <a:prstGeom prst="triangle">
            <a:avLst>
              <a:gd name="adj" fmla="val 29723"/>
            </a:avLst>
          </a:prstGeom>
          <a:solidFill>
            <a:schemeClr val="bg1">
              <a:lumMod val="75000"/>
            </a:schemeClr>
          </a:solidFill>
          <a:ln w="25400" cap="flat" cmpd="sng" algn="ctr">
            <a:noFill/>
            <a:prstDash val="solid"/>
          </a:ln>
          <a:effectLst/>
        </p:spPr>
        <p:txBody>
          <a:bodyPr rtlCol="0" anchor="ctr"/>
          <a:lstStyle/>
          <a:p>
            <a:pPr algn="ctr" defTabSz="1218565">
              <a:defRPr/>
            </a:pPr>
            <a:endParaRPr lang="en-US" kern="0">
              <a:solidFill>
                <a:sysClr val="window" lastClr="FFFFFF"/>
              </a:solidFill>
              <a:latin typeface="Arial" panose="020B0604020202020204"/>
              <a:ea typeface="微软雅黑" panose="020B0503020204020204" charset="-122"/>
            </a:endParaRPr>
          </a:p>
        </p:txBody>
      </p:sp>
      <p:sp>
        <p:nvSpPr>
          <p:cNvPr id="9" name="等腰三角形 8"/>
          <p:cNvSpPr>
            <a:spLocks noChangeAspect="1"/>
          </p:cNvSpPr>
          <p:nvPr/>
        </p:nvSpPr>
        <p:spPr>
          <a:xfrm rot="6331942">
            <a:off x="2637931" y="3250033"/>
            <a:ext cx="1307691" cy="1452101"/>
          </a:xfrm>
          <a:custGeom>
            <a:avLst/>
            <a:gdLst>
              <a:gd name="connsiteX0" fmla="*/ 0 w 1096977"/>
              <a:gd name="connsiteY0" fmla="*/ 1089076 h 1089076"/>
              <a:gd name="connsiteX1" fmla="*/ 326054 w 1096977"/>
              <a:gd name="connsiteY1" fmla="*/ 0 h 1089076"/>
              <a:gd name="connsiteX2" fmla="*/ 1096977 w 1096977"/>
              <a:gd name="connsiteY2" fmla="*/ 1089076 h 1089076"/>
              <a:gd name="connsiteX3" fmla="*/ 0 w 1096977"/>
              <a:gd name="connsiteY3" fmla="*/ 1089076 h 1089076"/>
              <a:gd name="connsiteX0-1" fmla="*/ 0 w 980768"/>
              <a:gd name="connsiteY0-2" fmla="*/ 819512 h 1089076"/>
              <a:gd name="connsiteX1-3" fmla="*/ 209845 w 980768"/>
              <a:gd name="connsiteY1-4" fmla="*/ 0 h 1089076"/>
              <a:gd name="connsiteX2-5" fmla="*/ 980768 w 980768"/>
              <a:gd name="connsiteY2-6" fmla="*/ 1089076 h 1089076"/>
              <a:gd name="connsiteX3-7" fmla="*/ 0 w 980768"/>
              <a:gd name="connsiteY3-8" fmla="*/ 819512 h 1089076"/>
            </a:gdLst>
            <a:ahLst/>
            <a:cxnLst>
              <a:cxn ang="0">
                <a:pos x="connsiteX0-1" y="connsiteY0-2"/>
              </a:cxn>
              <a:cxn ang="0">
                <a:pos x="connsiteX1-3" y="connsiteY1-4"/>
              </a:cxn>
              <a:cxn ang="0">
                <a:pos x="connsiteX2-5" y="connsiteY2-6"/>
              </a:cxn>
              <a:cxn ang="0">
                <a:pos x="connsiteX3-7" y="connsiteY3-8"/>
              </a:cxn>
            </a:cxnLst>
            <a:rect l="l" t="t" r="r" b="b"/>
            <a:pathLst>
              <a:path w="980768" h="1089076">
                <a:moveTo>
                  <a:pt x="0" y="819512"/>
                </a:moveTo>
                <a:lnTo>
                  <a:pt x="209845" y="0"/>
                </a:lnTo>
                <a:lnTo>
                  <a:pt x="980768" y="1089076"/>
                </a:lnTo>
                <a:lnTo>
                  <a:pt x="0" y="819512"/>
                </a:lnTo>
                <a:close/>
              </a:path>
            </a:pathLst>
          </a:custGeom>
          <a:solidFill>
            <a:schemeClr val="bg1">
              <a:lumMod val="85000"/>
            </a:schemeClr>
          </a:solidFill>
          <a:ln w="25400" cap="flat" cmpd="sng" algn="ctr">
            <a:noFill/>
            <a:prstDash val="solid"/>
          </a:ln>
          <a:effectLst/>
        </p:spPr>
        <p:txBody>
          <a:bodyPr rtlCol="0" anchor="ctr"/>
          <a:lstStyle/>
          <a:p>
            <a:pPr algn="ctr" defTabSz="1218565">
              <a:defRPr/>
            </a:pPr>
            <a:endParaRPr lang="en-US" kern="0">
              <a:solidFill>
                <a:sysClr val="window" lastClr="FFFFFF"/>
              </a:solidFill>
              <a:latin typeface="Arial" panose="020B0604020202020204"/>
              <a:ea typeface="微软雅黑" panose="020B0503020204020204" charset="-122"/>
            </a:endParaRPr>
          </a:p>
        </p:txBody>
      </p:sp>
      <p:sp>
        <p:nvSpPr>
          <p:cNvPr id="10" name="椭圆 9"/>
          <p:cNvSpPr/>
          <p:nvPr/>
        </p:nvSpPr>
        <p:spPr>
          <a:xfrm>
            <a:off x="7662107" y="3472126"/>
            <a:ext cx="240000" cy="240000"/>
          </a:xfrm>
          <a:prstGeom prst="ellipse">
            <a:avLst/>
          </a:prstGeom>
          <a:solidFill>
            <a:sysClr val="window" lastClr="FFFFFF"/>
          </a:solidFill>
          <a:ln w="25400" cap="flat" cmpd="sng" algn="ctr">
            <a:noFill/>
            <a:prstDash val="solid"/>
          </a:ln>
          <a:effectLst/>
        </p:spPr>
        <p:txBody>
          <a:bodyPr rtlCol="0" anchor="ctr"/>
          <a:lstStyle/>
          <a:p>
            <a:pPr algn="ctr" defTabSz="1218565">
              <a:defRPr/>
            </a:pPr>
            <a:endParaRPr lang="en-US" kern="0">
              <a:solidFill>
                <a:sysClr val="window" lastClr="FFFFFF"/>
              </a:solidFill>
              <a:latin typeface="Arial" panose="020B0604020202020204"/>
              <a:ea typeface="微软雅黑" panose="020B0503020204020204" charset="-122"/>
            </a:endParaRPr>
          </a:p>
        </p:txBody>
      </p:sp>
      <p:sp>
        <p:nvSpPr>
          <p:cNvPr id="11" name="文本框 8"/>
          <p:cNvSpPr txBox="1"/>
          <p:nvPr/>
        </p:nvSpPr>
        <p:spPr>
          <a:xfrm>
            <a:off x="5113217" y="1199731"/>
            <a:ext cx="1313003" cy="309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8565">
              <a:defRPr/>
            </a:pPr>
            <a:r>
              <a:rPr lang="zh-CN" altLang="en-US" sz="1335" b="1" dirty="0">
                <a:solidFill>
                  <a:schemeClr val="tx1">
                    <a:lumMod val="85000"/>
                    <a:lumOff val="15000"/>
                  </a:schemeClr>
                </a:solidFill>
                <a:latin typeface="Arial" panose="020B0604020202020204"/>
                <a:ea typeface="微软雅黑" panose="020B0503020204020204" charset="-122"/>
              </a:rPr>
              <a:t>增量爬取问题</a:t>
            </a:r>
          </a:p>
        </p:txBody>
      </p:sp>
      <p:sp>
        <p:nvSpPr>
          <p:cNvPr id="12" name="文本框 8"/>
          <p:cNvSpPr txBox="1"/>
          <p:nvPr/>
        </p:nvSpPr>
        <p:spPr>
          <a:xfrm>
            <a:off x="2146935" y="1900555"/>
            <a:ext cx="1782445" cy="309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8565">
              <a:defRPr/>
            </a:pPr>
            <a:r>
              <a:rPr lang="zh-CN" altLang="en-US" sz="1335" b="1" dirty="0">
                <a:solidFill>
                  <a:schemeClr val="tx1">
                    <a:lumMod val="85000"/>
                    <a:lumOff val="15000"/>
                  </a:schemeClr>
                </a:solidFill>
                <a:latin typeface="Arial" panose="020B0604020202020204"/>
              </a:rPr>
              <a:t>分布式抓取优先级</a:t>
            </a:r>
          </a:p>
        </p:txBody>
      </p:sp>
      <p:sp>
        <p:nvSpPr>
          <p:cNvPr id="13" name="文本框 8"/>
          <p:cNvSpPr txBox="1"/>
          <p:nvPr/>
        </p:nvSpPr>
        <p:spPr>
          <a:xfrm>
            <a:off x="3929357" y="5004127"/>
            <a:ext cx="1501019" cy="309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8565">
              <a:defRPr/>
            </a:pPr>
            <a:r>
              <a:rPr lang="zh-CN" altLang="en-US" sz="1335" b="1" dirty="0">
                <a:solidFill>
                  <a:sysClr val="windowText" lastClr="000000">
                    <a:lumMod val="85000"/>
                    <a:lumOff val="15000"/>
                  </a:sysClr>
                </a:solidFill>
                <a:latin typeface="Arial" panose="020B0604020202020204"/>
                <a:ea typeface="微软雅黑" panose="020B0503020204020204" charset="-122"/>
              </a:rPr>
              <a:t>项目部署繁琐</a:t>
            </a:r>
          </a:p>
        </p:txBody>
      </p:sp>
      <p:cxnSp>
        <p:nvCxnSpPr>
          <p:cNvPr id="15" name="直接连接符 19"/>
          <p:cNvCxnSpPr/>
          <p:nvPr/>
        </p:nvCxnSpPr>
        <p:spPr>
          <a:xfrm>
            <a:off x="5420779" y="4133765"/>
            <a:ext cx="0" cy="1720255"/>
          </a:xfrm>
          <a:prstGeom prst="line">
            <a:avLst/>
          </a:prstGeom>
          <a:noFill/>
          <a:ln w="9525" cap="flat" cmpd="sng" algn="ctr">
            <a:solidFill>
              <a:sysClr val="windowText" lastClr="000000">
                <a:lumMod val="75000"/>
                <a:lumOff val="25000"/>
              </a:sysClr>
            </a:solidFill>
            <a:prstDash val="solid"/>
          </a:ln>
          <a:effectLst/>
        </p:spPr>
      </p:cxnSp>
      <p:cxnSp>
        <p:nvCxnSpPr>
          <p:cNvPr id="17" name="直接连接符 21"/>
          <p:cNvCxnSpPr/>
          <p:nvPr/>
        </p:nvCxnSpPr>
        <p:spPr>
          <a:xfrm>
            <a:off x="3136181" y="4122346"/>
            <a:ext cx="0" cy="1344000"/>
          </a:xfrm>
          <a:prstGeom prst="line">
            <a:avLst/>
          </a:prstGeom>
          <a:noFill/>
          <a:ln w="9525" cap="flat" cmpd="sng" algn="ctr">
            <a:solidFill>
              <a:srgbClr val="215968"/>
            </a:solidFill>
            <a:prstDash val="solid"/>
          </a:ln>
          <a:effectLst/>
        </p:spPr>
      </p:cxnSp>
      <p:sp>
        <p:nvSpPr>
          <p:cNvPr id="18" name="矩形 17"/>
          <p:cNvSpPr/>
          <p:nvPr/>
        </p:nvSpPr>
        <p:spPr>
          <a:xfrm>
            <a:off x="4284030" y="1406446"/>
            <a:ext cx="2142191" cy="887730"/>
          </a:xfrm>
          <a:prstGeom prst="rect">
            <a:avLst/>
          </a:prstGeom>
        </p:spPr>
        <p:txBody>
          <a:bodyPr wrap="square">
            <a:spAutoFit/>
          </a:bodyPr>
          <a:lstStyle/>
          <a:p>
            <a:pPr lvl="0" algn="r">
              <a:lnSpc>
                <a:spcPct val="130000"/>
              </a:lnSpc>
            </a:pPr>
            <a:r>
              <a:rPr lang="zh-CN" altLang="en-US" sz="1335" dirty="0">
                <a:solidFill>
                  <a:prstClr val="black">
                    <a:lumMod val="50000"/>
                    <a:lumOff val="50000"/>
                  </a:prstClr>
                </a:solidFill>
                <a:cs typeface="Arial" panose="020B0604020202020204" pitchFamily="34" charset="0"/>
              </a:rPr>
              <a:t>目前因项目爬取到的数据相对于微博总体用户来说太少无法实现增量爬取</a:t>
            </a:r>
          </a:p>
        </p:txBody>
      </p:sp>
      <p:sp>
        <p:nvSpPr>
          <p:cNvPr id="19" name="矩形 18"/>
          <p:cNvSpPr/>
          <p:nvPr/>
        </p:nvSpPr>
        <p:spPr>
          <a:xfrm>
            <a:off x="3288186" y="5228330"/>
            <a:ext cx="2142191" cy="622300"/>
          </a:xfrm>
          <a:prstGeom prst="rect">
            <a:avLst/>
          </a:prstGeom>
        </p:spPr>
        <p:txBody>
          <a:bodyPr wrap="square">
            <a:spAutoFit/>
          </a:bodyPr>
          <a:lstStyle/>
          <a:p>
            <a:pPr lvl="0" algn="r">
              <a:lnSpc>
                <a:spcPct val="130000"/>
              </a:lnSpc>
            </a:pPr>
            <a:r>
              <a:rPr lang="zh-CN" altLang="en-US" sz="1335" dirty="0">
                <a:solidFill>
                  <a:prstClr val="black">
                    <a:lumMod val="50000"/>
                    <a:lumOff val="50000"/>
                  </a:prstClr>
                </a:solidFill>
                <a:cs typeface="Arial" panose="020B0604020202020204" pitchFamily="34" charset="0"/>
              </a:rPr>
              <a:t>可以通过简化</a:t>
            </a:r>
            <a:r>
              <a:rPr lang="en-US" altLang="zh-CN" sz="1335" dirty="0">
                <a:solidFill>
                  <a:prstClr val="black">
                    <a:lumMod val="50000"/>
                    <a:lumOff val="50000"/>
                  </a:prstClr>
                </a:solidFill>
                <a:cs typeface="Arial" panose="020B0604020202020204" pitchFamily="34" charset="0"/>
              </a:rPr>
              <a:t>slave</a:t>
            </a:r>
            <a:r>
              <a:rPr lang="zh-CN" altLang="en-US" sz="1335" dirty="0">
                <a:solidFill>
                  <a:prstClr val="black">
                    <a:lumMod val="50000"/>
                    <a:lumOff val="50000"/>
                  </a:prstClr>
                </a:solidFill>
                <a:cs typeface="Arial" panose="020B0604020202020204" pitchFamily="34" charset="0"/>
              </a:rPr>
              <a:t>的结构来进一步优化</a:t>
            </a:r>
          </a:p>
        </p:txBody>
      </p:sp>
      <p:sp>
        <p:nvSpPr>
          <p:cNvPr id="21" name="矩形 20"/>
          <p:cNvSpPr/>
          <p:nvPr/>
        </p:nvSpPr>
        <p:spPr>
          <a:xfrm>
            <a:off x="1787167" y="2140166"/>
            <a:ext cx="2142191" cy="887730"/>
          </a:xfrm>
          <a:prstGeom prst="rect">
            <a:avLst/>
          </a:prstGeom>
        </p:spPr>
        <p:txBody>
          <a:bodyPr wrap="square">
            <a:spAutoFit/>
          </a:bodyPr>
          <a:lstStyle/>
          <a:p>
            <a:pPr lvl="0" algn="r">
              <a:lnSpc>
                <a:spcPct val="130000"/>
              </a:lnSpc>
            </a:pPr>
            <a:r>
              <a:rPr lang="zh-CN" altLang="en-US" sz="1335" dirty="0">
                <a:solidFill>
                  <a:prstClr val="black">
                    <a:lumMod val="50000"/>
                    <a:lumOff val="50000"/>
                  </a:prstClr>
                </a:solidFill>
                <a:cs typeface="Arial" panose="020B0604020202020204" pitchFamily="34" charset="0"/>
              </a:rPr>
              <a:t>项目的优先级不好管理，未来可以扩展使用其他</a:t>
            </a:r>
            <a:r>
              <a:rPr lang="en-US" altLang="zh-CN" sz="1335" dirty="0">
                <a:solidFill>
                  <a:prstClr val="black">
                    <a:lumMod val="50000"/>
                    <a:lumOff val="50000"/>
                  </a:prstClr>
                </a:solidFill>
                <a:cs typeface="Arial" panose="020B0604020202020204" pitchFamily="34" charset="0"/>
              </a:rPr>
              <a:t>redis</a:t>
            </a:r>
            <a:r>
              <a:rPr lang="zh-CN" altLang="zh-CN" sz="1335" dirty="0">
                <a:solidFill>
                  <a:prstClr val="black">
                    <a:lumMod val="50000"/>
                    <a:lumOff val="50000"/>
                  </a:prstClr>
                </a:solidFill>
                <a:cs typeface="Arial" panose="020B0604020202020204" pitchFamily="34" charset="0"/>
              </a:rPr>
              <a:t>结构</a:t>
            </a:r>
          </a:p>
        </p:txBody>
      </p:sp>
      <p:sp>
        <p:nvSpPr>
          <p:cNvPr id="22" name="矩形 21"/>
          <p:cNvSpPr/>
          <p:nvPr/>
        </p:nvSpPr>
        <p:spPr>
          <a:xfrm>
            <a:off x="993991" y="5387394"/>
            <a:ext cx="2142191" cy="887730"/>
          </a:xfrm>
          <a:prstGeom prst="rect">
            <a:avLst/>
          </a:prstGeom>
        </p:spPr>
        <p:txBody>
          <a:bodyPr wrap="square">
            <a:spAutoFit/>
          </a:bodyPr>
          <a:lstStyle/>
          <a:p>
            <a:pPr lvl="0" algn="r">
              <a:lnSpc>
                <a:spcPct val="130000"/>
              </a:lnSpc>
            </a:pPr>
            <a:r>
              <a:rPr lang="zh-CN" altLang="en-US" sz="1335" dirty="0">
                <a:solidFill>
                  <a:prstClr val="black">
                    <a:lumMod val="50000"/>
                    <a:lumOff val="50000"/>
                  </a:prstClr>
                </a:solidFill>
                <a:cs typeface="Arial" panose="020B0604020202020204" pitchFamily="34" charset="0"/>
              </a:rPr>
              <a:t>在抓取过程中</a:t>
            </a:r>
            <a:r>
              <a:rPr lang="en-US" altLang="zh-CN" sz="1335" dirty="0">
                <a:solidFill>
                  <a:prstClr val="black">
                    <a:lumMod val="50000"/>
                    <a:lumOff val="50000"/>
                  </a:prstClr>
                </a:solidFill>
                <a:cs typeface="Arial" panose="020B0604020202020204" pitchFamily="34" charset="0"/>
              </a:rPr>
              <a:t>,</a:t>
            </a:r>
            <a:r>
              <a:rPr lang="zh-CN" altLang="en-US" sz="1335" dirty="0">
                <a:solidFill>
                  <a:prstClr val="black">
                    <a:lumMod val="50000"/>
                    <a:lumOff val="50000"/>
                  </a:prstClr>
                </a:solidFill>
                <a:cs typeface="Arial" panose="020B0604020202020204" pitchFamily="34" charset="0"/>
              </a:rPr>
              <a:t>取到某些用户</a:t>
            </a:r>
            <a:r>
              <a:rPr lang="en-US" altLang="zh-CN" sz="1335" dirty="0">
                <a:solidFill>
                  <a:prstClr val="black">
                    <a:lumMod val="50000"/>
                    <a:lumOff val="50000"/>
                  </a:prstClr>
                </a:solidFill>
                <a:cs typeface="Arial" panose="020B0604020202020204" pitchFamily="34" charset="0"/>
              </a:rPr>
              <a:t>cookie</a:t>
            </a:r>
            <a:r>
              <a:rPr lang="zh-CN" altLang="en-US" sz="1335" dirty="0">
                <a:solidFill>
                  <a:prstClr val="black">
                    <a:lumMod val="50000"/>
                    <a:lumOff val="50000"/>
                  </a:prstClr>
                </a:solidFill>
                <a:cs typeface="Arial" panose="020B0604020202020204" pitchFamily="34" charset="0"/>
              </a:rPr>
              <a:t>频繁使用在多台</a:t>
            </a:r>
            <a:r>
              <a:rPr lang="en-US" altLang="zh-CN" sz="1335" dirty="0">
                <a:solidFill>
                  <a:prstClr val="black">
                    <a:lumMod val="50000"/>
                    <a:lumOff val="50000"/>
                  </a:prstClr>
                </a:solidFill>
                <a:cs typeface="Arial" panose="020B0604020202020204" pitchFamily="34" charset="0"/>
              </a:rPr>
              <a:t>PC</a:t>
            </a:r>
            <a:r>
              <a:rPr lang="zh-CN" altLang="en-US" sz="1335" dirty="0">
                <a:solidFill>
                  <a:prstClr val="black">
                    <a:lumMod val="50000"/>
                    <a:lumOff val="50000"/>
                  </a:prstClr>
                </a:solidFill>
                <a:cs typeface="Arial" panose="020B0604020202020204" pitchFamily="34" charset="0"/>
              </a:rPr>
              <a:t>上导致微博封禁。</a:t>
            </a:r>
          </a:p>
        </p:txBody>
      </p:sp>
      <p:grpSp>
        <p:nvGrpSpPr>
          <p:cNvPr id="23" name="组 21"/>
          <p:cNvGrpSpPr/>
          <p:nvPr/>
        </p:nvGrpSpPr>
        <p:grpSpPr>
          <a:xfrm>
            <a:off x="9146183" y="3326362"/>
            <a:ext cx="2095447" cy="1222815"/>
            <a:chOff x="3560787" y="669460"/>
            <a:chExt cx="1571585" cy="917111"/>
          </a:xfrm>
        </p:grpSpPr>
        <p:sp>
          <p:nvSpPr>
            <p:cNvPr id="24" name="文本框 8"/>
            <p:cNvSpPr txBox="1"/>
            <p:nvPr/>
          </p:nvSpPr>
          <p:spPr>
            <a:xfrm>
              <a:off x="3560788" y="920773"/>
              <a:ext cx="1571584" cy="6657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5" dirty="0">
                  <a:solidFill>
                    <a:srgbClr val="404040"/>
                  </a:solidFill>
                </a:rPr>
                <a:t>项目在理想状况下可以作为搜索引擎的一个数据支持后台。</a:t>
              </a:r>
            </a:p>
          </p:txBody>
        </p:sp>
        <p:sp>
          <p:nvSpPr>
            <p:cNvPr id="25" name="矩形 24"/>
            <p:cNvSpPr/>
            <p:nvPr/>
          </p:nvSpPr>
          <p:spPr>
            <a:xfrm>
              <a:off x="3560787" y="669460"/>
              <a:ext cx="1562100" cy="297180"/>
            </a:xfrm>
            <a:prstGeom prst="rect">
              <a:avLst/>
            </a:prstGeom>
          </p:spPr>
          <p:txBody>
            <a:bodyPr wrap="none">
              <a:spAutoFit/>
            </a:bodyPr>
            <a:lstStyle/>
            <a:p>
              <a:r>
                <a:rPr lang="zh-CN" altLang="en-US" sz="1865" b="1" dirty="0">
                  <a:solidFill>
                    <a:srgbClr val="2FB7A3"/>
                  </a:solidFill>
                </a:rPr>
                <a:t>微博数据搜索引擎</a:t>
              </a:r>
            </a:p>
          </p:txBody>
        </p:sp>
      </p:grpSp>
      <p:sp>
        <p:nvSpPr>
          <p:cNvPr id="27" name="文本框 8"/>
          <p:cNvSpPr txBox="1"/>
          <p:nvPr/>
        </p:nvSpPr>
        <p:spPr>
          <a:xfrm>
            <a:off x="1586572" y="4933282"/>
            <a:ext cx="1512205" cy="309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8565">
              <a:defRPr/>
            </a:pPr>
            <a:r>
              <a:rPr lang="zh-CN" altLang="zh-CN" sz="1335" b="1" dirty="0">
                <a:solidFill>
                  <a:schemeClr val="tx1">
                    <a:lumMod val="85000"/>
                    <a:lumOff val="15000"/>
                  </a:schemeClr>
                </a:solidFill>
                <a:latin typeface="Arial" panose="020B0604020202020204"/>
              </a:rPr>
              <a:t>偶然性的</a:t>
            </a:r>
            <a:r>
              <a:rPr lang="en-US" altLang="zh-CN" sz="1335" b="1" dirty="0">
                <a:solidFill>
                  <a:schemeClr val="tx1">
                    <a:lumMod val="85000"/>
                    <a:lumOff val="15000"/>
                  </a:schemeClr>
                </a:solidFill>
                <a:latin typeface="Arial" panose="020B0604020202020204"/>
              </a:rPr>
              <a:t>IP</a:t>
            </a:r>
            <a:r>
              <a:rPr lang="zh-CN" altLang="en-US" sz="1335" b="1" dirty="0">
                <a:solidFill>
                  <a:schemeClr val="tx1">
                    <a:lumMod val="85000"/>
                    <a:lumOff val="15000"/>
                  </a:schemeClr>
                </a:solidFill>
                <a:latin typeface="Arial" panose="020B0604020202020204"/>
              </a:rPr>
              <a:t>碰撞</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281" y="717700"/>
            <a:ext cx="5715800" cy="496018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91" y="3676559"/>
            <a:ext cx="4580626" cy="2664900"/>
          </a:xfrm>
          <a:prstGeom prst="rect">
            <a:avLst/>
          </a:prstGeom>
        </p:spPr>
      </p:pic>
      <p:sp>
        <p:nvSpPr>
          <p:cNvPr id="4" name="文本框 3"/>
          <p:cNvSpPr txBox="1"/>
          <p:nvPr/>
        </p:nvSpPr>
        <p:spPr>
          <a:xfrm>
            <a:off x="1161691" y="1091236"/>
            <a:ext cx="4054415" cy="2585323"/>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解决分布式方案</a:t>
            </a:r>
            <a:r>
              <a:rPr lang="en-US" altLang="zh-CN" dirty="0" smtClean="0">
                <a:latin typeface="楷体" panose="02010609060101010101" pitchFamily="49" charset="-122"/>
                <a:ea typeface="楷体" panose="02010609060101010101" pitchFamily="49" charset="-122"/>
              </a:rPr>
              <a:t>:docker</a:t>
            </a:r>
            <a:r>
              <a:rPr lang="zh-CN" altLang="en-US" dirty="0">
                <a:latin typeface="楷体" panose="02010609060101010101" pitchFamily="49" charset="-122"/>
                <a:ea typeface="楷体" panose="02010609060101010101" pitchFamily="49" charset="-122"/>
              </a:rPr>
              <a:t>实现伪集群的，而且相当受用，</a:t>
            </a:r>
            <a:r>
              <a:rPr lang="en-US" altLang="zh-CN" dirty="0">
                <a:latin typeface="楷体" panose="02010609060101010101" pitchFamily="49" charset="-122"/>
                <a:ea typeface="楷体" panose="02010609060101010101" pitchFamily="49" charset="-122"/>
              </a:rPr>
              <a:t>docker</a:t>
            </a:r>
            <a:r>
              <a:rPr lang="zh-CN" altLang="en-US" dirty="0">
                <a:latin typeface="楷体" panose="02010609060101010101" pitchFamily="49" charset="-122"/>
                <a:ea typeface="楷体" panose="02010609060101010101" pitchFamily="49" charset="-122"/>
              </a:rPr>
              <a:t>可以在差一点的机子上开十几个虚拟</a:t>
            </a:r>
            <a:r>
              <a:rPr lang="zh-CN" altLang="en-US" dirty="0" smtClean="0">
                <a:latin typeface="楷体" panose="02010609060101010101" pitchFamily="49" charset="-122"/>
                <a:ea typeface="楷体" panose="02010609060101010101" pitchFamily="49" charset="-122"/>
              </a:rPr>
              <a:t>容器</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    Dockers</a:t>
            </a:r>
            <a:r>
              <a:rPr lang="zh-CN" altLang="en-US" dirty="0">
                <a:latin typeface="楷体" panose="02010609060101010101" pitchFamily="49" charset="-122"/>
                <a:ea typeface="楷体" panose="02010609060101010101" pitchFamily="49" charset="-122"/>
              </a:rPr>
              <a:t>是有能力打包应用程序及其虚拟容器，可以在任何</a:t>
            </a:r>
            <a:r>
              <a:rPr lang="en-US" altLang="zh-CN" dirty="0">
                <a:latin typeface="楷体" panose="02010609060101010101" pitchFamily="49" charset="-122"/>
                <a:ea typeface="楷体" panose="02010609060101010101" pitchFamily="49" charset="-122"/>
              </a:rPr>
              <a:t>Linux</a:t>
            </a:r>
            <a:r>
              <a:rPr lang="zh-CN" altLang="en-US" dirty="0">
                <a:latin typeface="楷体" panose="02010609060101010101" pitchFamily="49" charset="-122"/>
                <a:ea typeface="楷体" panose="02010609060101010101" pitchFamily="49" charset="-122"/>
              </a:rPr>
              <a:t>服务器上运行的依赖性工具，这有助于实现灵活性和便携性，应用程序在任何地方都可以运行，无论是公有云、私有云、单机</a:t>
            </a:r>
            <a:r>
              <a:rPr lang="zh-CN" altLang="en-US" dirty="0" smtClean="0">
                <a:latin typeface="楷体" panose="02010609060101010101" pitchFamily="49" charset="-122"/>
                <a:ea typeface="楷体" panose="02010609060101010101" pitchFamily="49" charset="-122"/>
              </a:rPr>
              <a:t>等。</a:t>
            </a:r>
            <a:endParaRPr lang="zh-CN" altLang="en-US" dirty="0">
              <a:latin typeface="楷体" panose="02010609060101010101" pitchFamily="49" charset="-122"/>
              <a:ea typeface="楷体" panose="02010609060101010101" pitchFamily="49" charset="-122"/>
            </a:endParaRPr>
          </a:p>
        </p:txBody>
      </p:sp>
      <p:sp>
        <p:nvSpPr>
          <p:cNvPr id="5" name="文本框 4"/>
          <p:cNvSpPr txBox="1"/>
          <p:nvPr/>
        </p:nvSpPr>
        <p:spPr>
          <a:xfrm>
            <a:off x="767751" y="456048"/>
            <a:ext cx="1224951" cy="707886"/>
          </a:xfrm>
          <a:prstGeom prst="rect">
            <a:avLst/>
          </a:prstGeom>
          <a:noFill/>
        </p:spPr>
        <p:txBody>
          <a:bodyPr wrap="square" rtlCol="0">
            <a:spAutoFit/>
          </a:bodyPr>
          <a:lstStyle/>
          <a:p>
            <a:r>
              <a:rPr lang="en-US" altLang="zh-CN" sz="4000" u="sng" dirty="0" smtClean="0">
                <a:solidFill>
                  <a:srgbClr val="1A9895"/>
                </a:solidFill>
              </a:rPr>
              <a:t>02</a:t>
            </a:r>
            <a:endParaRPr lang="zh-CN" altLang="en-US" sz="4000" u="sng" dirty="0">
              <a:solidFill>
                <a:srgbClr val="1A9895"/>
              </a:solidFill>
            </a:endParaRPr>
          </a:p>
        </p:txBody>
      </p:sp>
      <p:sp>
        <p:nvSpPr>
          <p:cNvPr id="6" name="文本框 5"/>
          <p:cNvSpPr txBox="1"/>
          <p:nvPr/>
        </p:nvSpPr>
        <p:spPr>
          <a:xfrm>
            <a:off x="1562819" y="481927"/>
            <a:ext cx="1647645" cy="707886"/>
          </a:xfrm>
          <a:prstGeom prst="rect">
            <a:avLst/>
          </a:prstGeom>
          <a:noFill/>
        </p:spPr>
        <p:txBody>
          <a:bodyPr wrap="square" rtlCol="0">
            <a:spAutoFit/>
          </a:bodyPr>
          <a:lstStyle/>
          <a:p>
            <a:r>
              <a:rPr lang="en-US" altLang="zh-CN" sz="2000" dirty="0" smtClean="0"/>
              <a:t>Part Fives</a:t>
            </a:r>
          </a:p>
          <a:p>
            <a:r>
              <a:rPr lang="zh-CN" altLang="en-US" sz="2000" dirty="0" smtClean="0"/>
              <a:t>总结与展望</a:t>
            </a:r>
            <a:endParaRPr lang="zh-CN" altLang="en-US" sz="2000" dirty="0"/>
          </a:p>
        </p:txBody>
      </p:sp>
    </p:spTree>
    <p:extLst>
      <p:ext uri="{BB962C8B-B14F-4D97-AF65-F5344CB8AC3E}">
        <p14:creationId xmlns:p14="http://schemas.microsoft.com/office/powerpoint/2010/main" val="2853242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3" name="矩形 2"/>
          <p:cNvSpPr/>
          <p:nvPr/>
        </p:nvSpPr>
        <p:spPr>
          <a:xfrm>
            <a:off x="3713619" y="2383992"/>
            <a:ext cx="4764766" cy="1446550"/>
          </a:xfrm>
          <a:prstGeom prst="rect">
            <a:avLst/>
          </a:prstGeom>
        </p:spPr>
        <p:txBody>
          <a:bodyPr wrap="none">
            <a:spAutoFit/>
          </a:bodyPr>
          <a:lstStyle/>
          <a:p>
            <a:pPr algn="ctr"/>
            <a:r>
              <a:rPr lang="en-US" altLang="zh-CN" sz="4400" b="1" dirty="0"/>
              <a:t>THANK YOU </a:t>
            </a:r>
          </a:p>
          <a:p>
            <a:pPr algn="ctr"/>
            <a:r>
              <a:rPr lang="en-US" altLang="zh-CN" sz="4400" b="1" dirty="0" smtClean="0"/>
              <a:t>FOR </a:t>
            </a:r>
            <a:r>
              <a:rPr lang="en-US" altLang="zh-CN" sz="4400" b="1" dirty="0"/>
              <a:t>WATCHING</a:t>
            </a:r>
          </a:p>
        </p:txBody>
      </p:sp>
      <p:sp>
        <p:nvSpPr>
          <p:cNvPr id="4" name="矩形 3"/>
          <p:cNvSpPr/>
          <p:nvPr/>
        </p:nvSpPr>
        <p:spPr>
          <a:xfrm>
            <a:off x="4885148" y="3737409"/>
            <a:ext cx="2421704" cy="646331"/>
          </a:xfrm>
          <a:prstGeom prst="rect">
            <a:avLst/>
          </a:prstGeom>
        </p:spPr>
        <p:txBody>
          <a:bodyPr wrap="square">
            <a:spAutoFit/>
          </a:bodyPr>
          <a:lstStyle/>
          <a:p>
            <a:pPr algn="ctr"/>
            <a:r>
              <a:rPr lang="zh-CN" altLang="en-US" dirty="0"/>
              <a:t>指导</a:t>
            </a:r>
            <a:r>
              <a:rPr lang="zh-CN" altLang="en-US" dirty="0" smtClean="0"/>
              <a:t>老师：宋少忠</a:t>
            </a:r>
          </a:p>
          <a:p>
            <a:pPr algn="ctr"/>
            <a:r>
              <a:rPr lang="zh-CN" altLang="en-US" dirty="0" smtClean="0"/>
              <a:t>   报告人：陈巍瑜</a:t>
            </a:r>
            <a:endParaRPr lang="en-US" altLang="zh-CN" dirty="0"/>
          </a:p>
        </p:txBody>
      </p:sp>
      <p:cxnSp>
        <p:nvCxnSpPr>
          <p:cNvPr id="6" name="直接连接符 5"/>
          <p:cNvCxnSpPr/>
          <p:nvPr/>
        </p:nvCxnSpPr>
        <p:spPr>
          <a:xfrm>
            <a:off x="3713619" y="3737409"/>
            <a:ext cx="4626052" cy="0"/>
          </a:xfrm>
          <a:prstGeom prst="line">
            <a:avLst/>
          </a:prstGeom>
          <a:ln>
            <a:solidFill>
              <a:srgbClr val="1A9895"/>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11615" y="4771628"/>
            <a:ext cx="4639630" cy="584775"/>
          </a:xfrm>
          <a:prstGeom prst="rect">
            <a:avLst/>
          </a:prstGeom>
          <a:noFill/>
        </p:spPr>
        <p:txBody>
          <a:bodyPr wrap="square" rtlCol="0">
            <a:spAutoFit/>
          </a:bodyPr>
          <a:lstStyle/>
          <a:p>
            <a:r>
              <a:rPr lang="zh-CN" altLang="en-US" sz="3200" dirty="0" smtClean="0">
                <a:solidFill>
                  <a:srgbClr val="FF0000"/>
                </a:solidFill>
              </a:rPr>
              <a:t>请老师批评指正</a:t>
            </a:r>
            <a:endParaRPr lang="zh-CN" altLang="en-US" sz="3200" dirty="0">
              <a:solidFill>
                <a:srgbClr val="FF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6582811" cy="1754326"/>
          </a:xfrm>
          <a:prstGeom prst="rect">
            <a:avLst/>
          </a:prstGeom>
          <a:noFill/>
        </p:spPr>
        <p:txBody>
          <a:bodyPr wrap="square" rtlCol="0">
            <a:spAutoFit/>
          </a:bodyPr>
          <a:lstStyle/>
          <a:p>
            <a:r>
              <a:rPr lang="en-US" altLang="zh-CN" sz="5400" b="1" dirty="0" smtClean="0">
                <a:solidFill>
                  <a:schemeClr val="bg1"/>
                </a:solidFill>
              </a:rPr>
              <a:t>Part One</a:t>
            </a:r>
          </a:p>
          <a:p>
            <a:r>
              <a:rPr lang="zh-CN" altLang="en-US" sz="5400" dirty="0" smtClean="0">
                <a:solidFill>
                  <a:schemeClr val="bg1"/>
                </a:solidFill>
              </a:rPr>
              <a:t>课题背景与需求分析</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01</a:t>
            </a:r>
            <a:endParaRPr lang="zh-CN" altLang="en-US" sz="4000" u="sng" dirty="0">
              <a:solidFill>
                <a:srgbClr val="1A9895"/>
              </a:solidFill>
            </a:endParaRPr>
          </a:p>
        </p:txBody>
      </p:sp>
      <p:sp>
        <p:nvSpPr>
          <p:cNvPr id="3" name="矩形 2"/>
          <p:cNvSpPr/>
          <p:nvPr/>
        </p:nvSpPr>
        <p:spPr>
          <a:xfrm>
            <a:off x="1651000" y="433700"/>
            <a:ext cx="2507762" cy="1015663"/>
          </a:xfrm>
          <a:prstGeom prst="rect">
            <a:avLst/>
          </a:prstGeom>
        </p:spPr>
        <p:txBody>
          <a:bodyPr wrap="square">
            <a:spAutoFit/>
          </a:bodyPr>
          <a:lstStyle/>
          <a:p>
            <a:r>
              <a:rPr lang="en-US" altLang="zh-CN" sz="2000" dirty="0"/>
              <a:t>Part </a:t>
            </a:r>
            <a:r>
              <a:rPr lang="en-US" altLang="zh-CN" sz="2000" dirty="0" smtClean="0"/>
              <a:t>One</a:t>
            </a:r>
            <a:endParaRPr lang="en-US" altLang="zh-CN" sz="2000" dirty="0"/>
          </a:p>
          <a:p>
            <a:r>
              <a:rPr lang="zh-CN" altLang="en-US" sz="2000" dirty="0"/>
              <a:t>课题背景与需求分析</a:t>
            </a:r>
          </a:p>
          <a:p>
            <a:endParaRPr lang="en-US" altLang="zh-CN" sz="2000" dirty="0"/>
          </a:p>
        </p:txBody>
      </p:sp>
      <p:pic>
        <p:nvPicPr>
          <p:cNvPr id="4" name="图片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sp>
        <p:nvSpPr>
          <p:cNvPr id="5" name="矩形 4"/>
          <p:cNvSpPr/>
          <p:nvPr/>
        </p:nvSpPr>
        <p:spPr>
          <a:xfrm>
            <a:off x="667658" y="1329892"/>
            <a:ext cx="1415772" cy="461665"/>
          </a:xfrm>
          <a:prstGeom prst="rect">
            <a:avLst/>
          </a:prstGeom>
        </p:spPr>
        <p:txBody>
          <a:bodyPr wrap="none">
            <a:spAutoFit/>
          </a:bodyPr>
          <a:lstStyle/>
          <a:p>
            <a:r>
              <a:rPr lang="zh-CN" altLang="en-US" sz="2400" b="1" dirty="0">
                <a:solidFill>
                  <a:schemeClr val="tx1">
                    <a:lumMod val="75000"/>
                    <a:lumOff val="25000"/>
                  </a:schemeClr>
                </a:solidFill>
              </a:rPr>
              <a:t>课题</a:t>
            </a:r>
            <a:r>
              <a:rPr lang="zh-CN" altLang="en-US" sz="2400" b="1" dirty="0" smtClean="0">
                <a:solidFill>
                  <a:schemeClr val="tx1">
                    <a:lumMod val="75000"/>
                    <a:lumOff val="25000"/>
                  </a:schemeClr>
                </a:solidFill>
              </a:rPr>
              <a:t>背景</a:t>
            </a:r>
            <a:endParaRPr lang="zh-CN" altLang="en-US" sz="2400" b="1" dirty="0">
              <a:solidFill>
                <a:schemeClr val="tx1">
                  <a:lumMod val="75000"/>
                  <a:lumOff val="25000"/>
                </a:schemeClr>
              </a:solidFill>
            </a:endParaRPr>
          </a:p>
        </p:txBody>
      </p:sp>
      <p:sp>
        <p:nvSpPr>
          <p:cNvPr id="6" name="矩形 5"/>
          <p:cNvSpPr/>
          <p:nvPr/>
        </p:nvSpPr>
        <p:spPr>
          <a:xfrm>
            <a:off x="656542" y="1780876"/>
            <a:ext cx="11109855" cy="1772793"/>
          </a:xfrm>
          <a:prstGeom prst="rect">
            <a:avLst/>
          </a:prstGeom>
        </p:spPr>
        <p:txBody>
          <a:bodyPr wrap="square">
            <a:spAutoFit/>
          </a:bodyPr>
          <a:lstStyle/>
          <a:p>
            <a:pPr>
              <a:lnSpc>
                <a:spcPct val="130000"/>
              </a:lnSpc>
            </a:pPr>
            <a:r>
              <a:rPr lang="zh-CN" altLang="en-US" sz="1200" dirty="0" smtClean="0">
                <a:solidFill>
                  <a:schemeClr val="tx1">
                    <a:lumMod val="75000"/>
                    <a:lumOff val="25000"/>
                  </a:schemeClr>
                </a:solidFill>
                <a:latin typeface="微软雅黑" panose="020B0503020204020204" charset="-122"/>
                <a:ea typeface="微软雅黑" panose="020B0503020204020204" charset="-122"/>
              </a:rPr>
              <a:t>      随着</a:t>
            </a:r>
            <a:r>
              <a:rPr lang="zh-CN" altLang="en-US" sz="1200" dirty="0">
                <a:solidFill>
                  <a:schemeClr val="tx1">
                    <a:lumMod val="75000"/>
                    <a:lumOff val="25000"/>
                  </a:schemeClr>
                </a:solidFill>
                <a:latin typeface="微软雅黑" panose="020B0503020204020204" charset="-122"/>
                <a:ea typeface="微软雅黑" panose="020B0503020204020204" charset="-122"/>
              </a:rPr>
              <a:t>以互联网为代表</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的</a:t>
            </a:r>
            <a:r>
              <a:rPr lang="zh-CN" altLang="en-US" sz="1200" dirty="0">
                <a:solidFill>
                  <a:schemeClr val="tx1">
                    <a:lumMod val="75000"/>
                    <a:lumOff val="25000"/>
                  </a:schemeClr>
                </a:solidFill>
                <a:latin typeface="微软雅黑" panose="020B0503020204020204" charset="-122"/>
                <a:ea typeface="微软雅黑" panose="020B0503020204020204" charset="-122"/>
              </a:rPr>
              <a:t>大</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数据、人工智能、云计算等技术的</a:t>
            </a:r>
            <a:r>
              <a:rPr lang="zh-CN" altLang="en-US" sz="1200" dirty="0">
                <a:solidFill>
                  <a:schemeClr val="tx1">
                    <a:lumMod val="75000"/>
                    <a:lumOff val="25000"/>
                  </a:schemeClr>
                </a:solidFill>
                <a:latin typeface="微软雅黑" panose="020B0503020204020204" charset="-122"/>
                <a:ea typeface="微软雅黑" panose="020B0503020204020204" charset="-122"/>
              </a:rPr>
              <a:t>快速发展，如今的互联网上存储的各种信息可以用海量来描述，呈现出指数级别的增长趋势，同时也成为</a:t>
            </a:r>
            <a:r>
              <a:rPr lang="en-US" altLang="zh-CN" sz="1200" dirty="0">
                <a:solidFill>
                  <a:schemeClr val="tx1">
                    <a:lumMod val="75000"/>
                    <a:lumOff val="25000"/>
                  </a:schemeClr>
                </a:solidFill>
                <a:latin typeface="微软雅黑" panose="020B0503020204020204" charset="-122"/>
                <a:ea typeface="微软雅黑" panose="020B0503020204020204" charset="-122"/>
              </a:rPr>
              <a:t>21</a:t>
            </a:r>
            <a:r>
              <a:rPr lang="zh-CN" altLang="en-US" sz="1200" dirty="0">
                <a:solidFill>
                  <a:schemeClr val="tx1">
                    <a:lumMod val="75000"/>
                    <a:lumOff val="25000"/>
                  </a:schemeClr>
                </a:solidFill>
                <a:latin typeface="微软雅黑" panose="020B0503020204020204" charset="-122"/>
                <a:ea typeface="微软雅黑" panose="020B0503020204020204" charset="-122"/>
              </a:rPr>
              <a:t>世纪最重要的经济资源之一。如何快速获取</a:t>
            </a:r>
            <a:r>
              <a:rPr lang="en-US" altLang="zh-CN" sz="1200" dirty="0">
                <a:solidFill>
                  <a:schemeClr val="tx1">
                    <a:lumMod val="75000"/>
                    <a:lumOff val="25000"/>
                  </a:schemeClr>
                </a:solidFill>
                <a:latin typeface="微软雅黑" panose="020B0503020204020204" charset="-122"/>
                <a:ea typeface="微软雅黑" panose="020B0503020204020204" charset="-122"/>
              </a:rPr>
              <a:t>/</a:t>
            </a:r>
            <a:r>
              <a:rPr lang="zh-CN" altLang="en-US" sz="1200" dirty="0">
                <a:solidFill>
                  <a:schemeClr val="tx1">
                    <a:lumMod val="75000"/>
                    <a:lumOff val="25000"/>
                  </a:schemeClr>
                </a:solidFill>
                <a:latin typeface="微软雅黑" panose="020B0503020204020204" charset="-122"/>
                <a:ea typeface="微软雅黑" panose="020B0503020204020204" charset="-122"/>
              </a:rPr>
              <a:t>检索海量信息所需的信息已成为网络技术研究领域的热门话题</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。因此</a:t>
            </a:r>
            <a:r>
              <a:rPr lang="zh-CN" altLang="en-US" sz="1200" dirty="0">
                <a:solidFill>
                  <a:schemeClr val="tx1">
                    <a:lumMod val="75000"/>
                    <a:lumOff val="25000"/>
                  </a:schemeClr>
                </a:solidFill>
                <a:latin typeface="微软雅黑" panose="020B0503020204020204" charset="-122"/>
                <a:ea typeface="微软雅黑" panose="020B0503020204020204" charset="-122"/>
              </a:rPr>
              <a:t>目前大多数搜索引擎都采用自动化信息采集方法，所以我们可以通过网络爬虫机器人程序自动收集和分发互联网上的</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信息，索引</a:t>
            </a:r>
            <a:r>
              <a:rPr lang="zh-CN" altLang="en-US" sz="1200" dirty="0">
                <a:solidFill>
                  <a:schemeClr val="tx1">
                    <a:lumMod val="75000"/>
                    <a:lumOff val="25000"/>
                  </a:schemeClr>
                </a:solidFill>
                <a:latin typeface="微软雅黑" panose="020B0503020204020204" charset="-122"/>
                <a:ea typeface="微软雅黑" panose="020B0503020204020204" charset="-122"/>
              </a:rPr>
              <a:t>器索引收集的</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信息。网络</a:t>
            </a:r>
            <a:r>
              <a:rPr lang="zh-CN" altLang="en-US" sz="1200" dirty="0">
                <a:solidFill>
                  <a:schemeClr val="tx1">
                    <a:lumMod val="75000"/>
                    <a:lumOff val="25000"/>
                  </a:schemeClr>
                </a:solidFill>
                <a:latin typeface="微软雅黑" panose="020B0503020204020204" charset="-122"/>
                <a:ea typeface="微软雅黑" panose="020B0503020204020204" charset="-122"/>
              </a:rPr>
              <a:t>爬虫的质量直接关系到搜索引擎的质量，因此成为网络大数据技术研究领域的热门</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话题</a:t>
            </a:r>
            <a:endParaRPr lang="en-US" sz="1200" dirty="0" smtClean="0">
              <a:solidFill>
                <a:schemeClr val="tx1">
                  <a:lumMod val="75000"/>
                  <a:lumOff val="25000"/>
                </a:schemeClr>
              </a:solidFill>
              <a:latin typeface="微软雅黑" panose="020B0503020204020204" charset="-122"/>
              <a:ea typeface="微软雅黑" panose="020B0503020204020204" charset="-122"/>
            </a:endParaRPr>
          </a:p>
          <a:p>
            <a:pPr>
              <a:lnSpc>
                <a:spcPct val="130000"/>
              </a:lnSpc>
            </a:pPr>
            <a:r>
              <a:rPr lang="en-US" sz="1200" dirty="0" smtClean="0">
                <a:solidFill>
                  <a:schemeClr val="tx1">
                    <a:lumMod val="75000"/>
                    <a:lumOff val="25000"/>
                  </a:schemeClr>
                </a:solidFill>
                <a:latin typeface="微软雅黑" panose="020B0503020204020204" charset="-122"/>
                <a:ea typeface="微软雅黑" panose="020B0503020204020204" charset="-122"/>
              </a:rPr>
              <a:t>        </a:t>
            </a:r>
            <a:r>
              <a:rPr sz="1200" dirty="0" smtClean="0">
                <a:solidFill>
                  <a:schemeClr val="tx1">
                    <a:lumMod val="75000"/>
                    <a:lumOff val="25000"/>
                  </a:schemeClr>
                </a:solidFill>
                <a:latin typeface="微软雅黑" panose="020B0503020204020204" charset="-122"/>
                <a:ea typeface="微软雅黑" panose="020B0503020204020204" charset="-122"/>
              </a:rPr>
              <a:t>微博作为现代领先的信息交流平台，满足用户的信息交流，信息分享等需求，截至2017年，国内新浪微博的月活跃用户达3.4亿，由此可见其影响力庞大，它正在不断改变社会的潮流，也打破传统的交流层面限制，无论普通人，还是名人明星，政治机构，他们都通过微博来进行信息交流，那么用户的行为研究便具有了价值，如何对用户的行为特征进行挖掘已然成为学者与企业关注的重点。</a:t>
            </a:r>
          </a:p>
        </p:txBody>
      </p:sp>
      <p:sp>
        <p:nvSpPr>
          <p:cNvPr id="7" name="矩形 6"/>
          <p:cNvSpPr/>
          <p:nvPr/>
        </p:nvSpPr>
        <p:spPr>
          <a:xfrm>
            <a:off x="667658" y="3411004"/>
            <a:ext cx="3378835" cy="417830"/>
          </a:xfrm>
          <a:prstGeom prst="rect">
            <a:avLst/>
          </a:prstGeom>
        </p:spPr>
        <p:txBody>
          <a:bodyPr wrap="none">
            <a:spAutoFit/>
          </a:bodyPr>
          <a:lstStyle/>
          <a:p>
            <a:r>
              <a:rPr lang="zh-CN" altLang="en-US" sz="2000" b="1" dirty="0">
                <a:solidFill>
                  <a:schemeClr val="tx1">
                    <a:lumMod val="75000"/>
                    <a:lumOff val="25000"/>
                  </a:schemeClr>
                </a:solidFill>
              </a:rPr>
              <a:t>新浪微博用户量趋势 单位</a:t>
            </a:r>
            <a:r>
              <a:rPr lang="en-US" altLang="zh-CN" sz="2000" b="1" dirty="0">
                <a:solidFill>
                  <a:schemeClr val="tx1">
                    <a:lumMod val="75000"/>
                    <a:lumOff val="25000"/>
                  </a:schemeClr>
                </a:solidFill>
              </a:rPr>
              <a:t>:</a:t>
            </a:r>
            <a:r>
              <a:rPr lang="zh-CN" altLang="zh-CN" sz="2000" b="1" dirty="0">
                <a:solidFill>
                  <a:schemeClr val="tx1">
                    <a:lumMod val="75000"/>
                    <a:lumOff val="25000"/>
                  </a:schemeClr>
                </a:solidFill>
              </a:rPr>
              <a:t>亿</a:t>
            </a:r>
          </a:p>
        </p:txBody>
      </p:sp>
      <p:graphicFrame>
        <p:nvGraphicFramePr>
          <p:cNvPr id="13" name="图表 12"/>
          <p:cNvGraphicFramePr/>
          <p:nvPr/>
        </p:nvGraphicFramePr>
        <p:xfrm>
          <a:off x="1487231" y="3829050"/>
          <a:ext cx="8128000" cy="1446108"/>
        </p:xfrm>
        <a:graphic>
          <a:graphicData uri="http://schemas.openxmlformats.org/drawingml/2006/chart">
            <c:chart xmlns:c="http://schemas.openxmlformats.org/drawingml/2006/chart" xmlns:r="http://schemas.openxmlformats.org/officeDocument/2006/relationships" r:id="rId5"/>
          </a:graphicData>
        </a:graphic>
      </p:graphicFrame>
      <p:sp>
        <p:nvSpPr>
          <p:cNvPr id="14" name="矩形 13"/>
          <p:cNvSpPr/>
          <p:nvPr/>
        </p:nvSpPr>
        <p:spPr>
          <a:xfrm>
            <a:off x="667170" y="3952787"/>
            <a:ext cx="887095" cy="271145"/>
          </a:xfrm>
          <a:prstGeom prst="rect">
            <a:avLst/>
          </a:prstGeom>
        </p:spPr>
        <p:txBody>
          <a:bodyPr wrap="none">
            <a:spAutoFit/>
          </a:bodyPr>
          <a:lstStyle/>
          <a:p>
            <a:pPr algn="r"/>
            <a:r>
              <a:rPr lang="en-US" altLang="zh-CN" sz="1100" dirty="0">
                <a:solidFill>
                  <a:schemeClr val="tx1">
                    <a:lumMod val="85000"/>
                    <a:lumOff val="15000"/>
                  </a:schemeClr>
                </a:solidFill>
              </a:rPr>
              <a:t>2016</a:t>
            </a:r>
            <a:r>
              <a:rPr lang="zh-CN" altLang="zh-CN" sz="1100" dirty="0">
                <a:solidFill>
                  <a:schemeClr val="tx1">
                    <a:lumMod val="85000"/>
                    <a:lumOff val="15000"/>
                  </a:schemeClr>
                </a:solidFill>
              </a:rPr>
              <a:t>年 </a:t>
            </a:r>
            <a:r>
              <a:rPr lang="en-US" altLang="zh-CN" sz="1100" dirty="0">
                <a:solidFill>
                  <a:schemeClr val="tx1">
                    <a:lumMod val="85000"/>
                    <a:lumOff val="15000"/>
                  </a:schemeClr>
                </a:solidFill>
              </a:rPr>
              <a:t>Q3</a:t>
            </a:r>
          </a:p>
        </p:txBody>
      </p:sp>
      <p:sp>
        <p:nvSpPr>
          <p:cNvPr id="15" name="矩形 14"/>
          <p:cNvSpPr/>
          <p:nvPr/>
        </p:nvSpPr>
        <p:spPr>
          <a:xfrm>
            <a:off x="667170" y="4240125"/>
            <a:ext cx="887095" cy="271145"/>
          </a:xfrm>
          <a:prstGeom prst="rect">
            <a:avLst/>
          </a:prstGeom>
        </p:spPr>
        <p:txBody>
          <a:bodyPr wrap="none">
            <a:spAutoFit/>
          </a:bodyPr>
          <a:lstStyle/>
          <a:p>
            <a:pPr algn="r"/>
            <a:r>
              <a:rPr lang="en-US" altLang="zh-CN" sz="1100" dirty="0" smtClean="0">
                <a:solidFill>
                  <a:schemeClr val="tx1">
                    <a:lumMod val="85000"/>
                    <a:lumOff val="15000"/>
                  </a:schemeClr>
                </a:solidFill>
              </a:rPr>
              <a:t>2016</a:t>
            </a:r>
            <a:r>
              <a:rPr lang="zh-CN" altLang="zh-CN" sz="1100" dirty="0" smtClean="0">
                <a:solidFill>
                  <a:schemeClr val="tx1">
                    <a:lumMod val="85000"/>
                    <a:lumOff val="15000"/>
                  </a:schemeClr>
                </a:solidFill>
              </a:rPr>
              <a:t>年 </a:t>
            </a:r>
            <a:r>
              <a:rPr lang="en-US" altLang="zh-CN" sz="1100" dirty="0" smtClean="0">
                <a:solidFill>
                  <a:schemeClr val="tx1">
                    <a:lumMod val="85000"/>
                    <a:lumOff val="15000"/>
                  </a:schemeClr>
                </a:solidFill>
              </a:rPr>
              <a:t>Q4</a:t>
            </a:r>
            <a:endParaRPr lang="en-US" altLang="zh-CN" sz="1100" dirty="0">
              <a:solidFill>
                <a:schemeClr val="tx1">
                  <a:lumMod val="85000"/>
                  <a:lumOff val="15000"/>
                </a:schemeClr>
              </a:solidFill>
            </a:endParaRPr>
          </a:p>
        </p:txBody>
      </p:sp>
      <p:sp>
        <p:nvSpPr>
          <p:cNvPr id="16" name="矩形 15"/>
          <p:cNvSpPr/>
          <p:nvPr/>
        </p:nvSpPr>
        <p:spPr>
          <a:xfrm>
            <a:off x="625895" y="4525875"/>
            <a:ext cx="928370" cy="271145"/>
          </a:xfrm>
          <a:prstGeom prst="rect">
            <a:avLst/>
          </a:prstGeom>
        </p:spPr>
        <p:txBody>
          <a:bodyPr wrap="none">
            <a:spAutoFit/>
          </a:bodyPr>
          <a:lstStyle/>
          <a:p>
            <a:pPr algn="r"/>
            <a:r>
              <a:rPr lang="en-US" altLang="zh-CN" sz="1100" dirty="0" smtClean="0">
                <a:solidFill>
                  <a:schemeClr val="tx1">
                    <a:lumMod val="85000"/>
                    <a:lumOff val="15000"/>
                  </a:schemeClr>
                </a:solidFill>
              </a:rPr>
              <a:t> 2017</a:t>
            </a:r>
            <a:r>
              <a:rPr lang="zh-CN" altLang="zh-CN" sz="1100" dirty="0" smtClean="0">
                <a:solidFill>
                  <a:schemeClr val="tx1">
                    <a:lumMod val="85000"/>
                    <a:lumOff val="15000"/>
                  </a:schemeClr>
                </a:solidFill>
              </a:rPr>
              <a:t>年 </a:t>
            </a:r>
            <a:r>
              <a:rPr lang="en-US" altLang="zh-CN" sz="1100" dirty="0" smtClean="0">
                <a:solidFill>
                  <a:schemeClr val="tx1">
                    <a:lumMod val="85000"/>
                    <a:lumOff val="15000"/>
                  </a:schemeClr>
                </a:solidFill>
              </a:rPr>
              <a:t>Q1</a:t>
            </a:r>
          </a:p>
        </p:txBody>
      </p:sp>
      <p:sp>
        <p:nvSpPr>
          <p:cNvPr id="17" name="矩形 16"/>
          <p:cNvSpPr/>
          <p:nvPr/>
        </p:nvSpPr>
        <p:spPr>
          <a:xfrm>
            <a:off x="667170" y="4814800"/>
            <a:ext cx="887095" cy="271145"/>
          </a:xfrm>
          <a:prstGeom prst="rect">
            <a:avLst/>
          </a:prstGeom>
        </p:spPr>
        <p:txBody>
          <a:bodyPr wrap="none">
            <a:spAutoFit/>
          </a:bodyPr>
          <a:lstStyle/>
          <a:p>
            <a:pPr algn="r"/>
            <a:r>
              <a:rPr lang="en-US" altLang="zh-CN" sz="1100" dirty="0" smtClean="0">
                <a:solidFill>
                  <a:schemeClr val="tx1">
                    <a:lumMod val="85000"/>
                    <a:lumOff val="15000"/>
                  </a:schemeClr>
                </a:solidFill>
              </a:rPr>
              <a:t>2017</a:t>
            </a:r>
            <a:r>
              <a:rPr lang="zh-CN" altLang="zh-CN" sz="1100" dirty="0" smtClean="0">
                <a:solidFill>
                  <a:schemeClr val="tx1">
                    <a:lumMod val="85000"/>
                    <a:lumOff val="15000"/>
                  </a:schemeClr>
                </a:solidFill>
              </a:rPr>
              <a:t>年 </a:t>
            </a:r>
            <a:r>
              <a:rPr lang="en-US" altLang="zh-CN" sz="1100" dirty="0" smtClean="0">
                <a:solidFill>
                  <a:schemeClr val="tx1">
                    <a:lumMod val="85000"/>
                    <a:lumOff val="15000"/>
                  </a:schemeClr>
                </a:solidFill>
              </a:rPr>
              <a:t>Q2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233" y="3239246"/>
            <a:ext cx="3143250" cy="2400300"/>
          </a:xfrm>
          <a:prstGeom prst="rect">
            <a:avLst/>
          </a:prstGeom>
        </p:spPr>
      </p:pic>
      <p:sp>
        <p:nvSpPr>
          <p:cNvPr id="4" name="文本框 3"/>
          <p:cNvSpPr txBox="1"/>
          <p:nvPr/>
        </p:nvSpPr>
        <p:spPr>
          <a:xfrm>
            <a:off x="1069675" y="1133832"/>
            <a:ext cx="3027871" cy="369332"/>
          </a:xfrm>
          <a:prstGeom prst="rect">
            <a:avLst/>
          </a:prstGeom>
          <a:noFill/>
        </p:spPr>
        <p:txBody>
          <a:bodyPr wrap="square" rtlCol="0">
            <a:spAutoFit/>
          </a:bodyPr>
          <a:lstStyle/>
          <a:p>
            <a:r>
              <a:rPr lang="zh-CN" altLang="en-US" dirty="0" smtClean="0"/>
              <a:t>爬虫定义</a:t>
            </a:r>
            <a:r>
              <a:rPr lang="en-US" altLang="zh-CN" dirty="0" smtClean="0"/>
              <a:t>:</a:t>
            </a:r>
            <a:endParaRPr lang="zh-CN" altLang="en-US" dirty="0"/>
          </a:p>
        </p:txBody>
      </p:sp>
      <p:sp>
        <p:nvSpPr>
          <p:cNvPr id="5" name="文本框 4"/>
          <p:cNvSpPr txBox="1"/>
          <p:nvPr/>
        </p:nvSpPr>
        <p:spPr>
          <a:xfrm>
            <a:off x="1052423" y="1506853"/>
            <a:ext cx="10869283" cy="1477328"/>
          </a:xfrm>
          <a:prstGeom prst="rect">
            <a:avLst/>
          </a:prstGeom>
          <a:noFill/>
        </p:spPr>
        <p:txBody>
          <a:bodyPr wrap="square" rtlCol="0">
            <a:spAutoFit/>
          </a:bodyPr>
          <a:lstStyle/>
          <a:p>
            <a:pPr indent="304800"/>
            <a:r>
              <a:rPr lang="zh-CN" altLang="zh-CN" kern="100" dirty="0">
                <a:latin typeface="+mn-ea"/>
                <a:cs typeface="Times New Roman" panose="02020603050405020304" pitchFamily="18" charset="0"/>
              </a:rPr>
              <a:t>网络爬虫</a:t>
            </a:r>
            <a:r>
              <a:rPr lang="en-US" altLang="zh-CN" sz="1400" kern="100" dirty="0">
                <a:latin typeface="+mn-ea"/>
                <a:cs typeface="Times New Roman" panose="02020603050405020304" pitchFamily="18" charset="0"/>
              </a:rPr>
              <a:t>(Web Crawler)</a:t>
            </a:r>
            <a:r>
              <a:rPr lang="zh-CN" altLang="zh-CN" kern="100" dirty="0">
                <a:latin typeface="+mn-ea"/>
                <a:cs typeface="Times New Roman" panose="02020603050405020304" pitchFamily="18" charset="0"/>
              </a:rPr>
              <a:t>，也被</a:t>
            </a:r>
            <a:r>
              <a:rPr lang="zh-CN" altLang="zh-CN" kern="100" dirty="0" smtClean="0">
                <a:latin typeface="+mn-ea"/>
                <a:cs typeface="Times New Roman" panose="02020603050405020304" pitchFamily="18" charset="0"/>
              </a:rPr>
              <a:t>称为自动</a:t>
            </a:r>
            <a:r>
              <a:rPr lang="zh-CN" altLang="zh-CN" kern="100" dirty="0">
                <a:latin typeface="+mn-ea"/>
                <a:cs typeface="Times New Roman" panose="02020603050405020304" pitchFamily="18" charset="0"/>
              </a:rPr>
              <a:t>索引，蜘蛛，机器人或流浪者，是抓住特定网站页面的数据。网络爬虫有一个存放</a:t>
            </a:r>
            <a:r>
              <a:rPr lang="en-US" altLang="zh-CN" kern="100" dirty="0">
                <a:latin typeface="+mn-ea"/>
                <a:cs typeface="Times New Roman" panose="02020603050405020304" pitchFamily="18" charset="0"/>
              </a:rPr>
              <a:t>URL</a:t>
            </a:r>
            <a:r>
              <a:rPr lang="zh-CN" altLang="zh-CN" kern="100" dirty="0">
                <a:latin typeface="+mn-ea"/>
                <a:cs typeface="Times New Roman" panose="02020603050405020304" pitchFamily="18" charset="0"/>
              </a:rPr>
              <a:t>的集合</a:t>
            </a:r>
            <a:r>
              <a:rPr lang="en-US" altLang="zh-CN" kern="100" dirty="0">
                <a:latin typeface="+mn-ea"/>
                <a:cs typeface="Times New Roman" panose="02020603050405020304" pitchFamily="18" charset="0"/>
              </a:rPr>
              <a:t>,</a:t>
            </a:r>
            <a:r>
              <a:rPr lang="zh-CN" altLang="zh-CN" kern="100" dirty="0">
                <a:latin typeface="+mn-ea"/>
                <a:cs typeface="Times New Roman" panose="02020603050405020304" pitchFamily="18" charset="0"/>
              </a:rPr>
              <a:t>该集合开始爬行，并使用</a:t>
            </a:r>
            <a:r>
              <a:rPr lang="en-US" altLang="zh-CN" kern="100" dirty="0">
                <a:latin typeface="+mn-ea"/>
                <a:cs typeface="Times New Roman" panose="02020603050405020304" pitchFamily="18" charset="0"/>
              </a:rPr>
              <a:t>HTTP</a:t>
            </a:r>
            <a:r>
              <a:rPr lang="zh-CN" altLang="zh-CN" kern="100" dirty="0">
                <a:latin typeface="+mn-ea"/>
                <a:cs typeface="Times New Roman" panose="02020603050405020304" pitchFamily="18" charset="0"/>
              </a:rPr>
              <a:t>协议不断从不同服务器获取网页。 首先，从</a:t>
            </a:r>
            <a:r>
              <a:rPr lang="en-US" altLang="zh-CN" kern="100" dirty="0">
                <a:latin typeface="+mn-ea"/>
                <a:cs typeface="Times New Roman" panose="02020603050405020304" pitchFamily="18" charset="0"/>
              </a:rPr>
              <a:t>(queue</a:t>
            </a:r>
            <a:r>
              <a:rPr lang="zh-CN" altLang="zh-CN" kern="100" dirty="0">
                <a:latin typeface="+mn-ea"/>
                <a:cs typeface="Times New Roman" panose="02020603050405020304" pitchFamily="18" charset="0"/>
              </a:rPr>
              <a:t>或者</a:t>
            </a:r>
            <a:r>
              <a:rPr lang="en-US" altLang="zh-CN" kern="100" dirty="0">
                <a:latin typeface="+mn-ea"/>
                <a:cs typeface="Times New Roman" panose="02020603050405020304" pitchFamily="18" charset="0"/>
              </a:rPr>
              <a:t>message queue)</a:t>
            </a:r>
            <a:r>
              <a:rPr lang="zh-CN" altLang="zh-CN" kern="100" dirty="0">
                <a:latin typeface="+mn-ea"/>
                <a:cs typeface="Times New Roman" panose="02020603050405020304" pitchFamily="18" charset="0"/>
              </a:rPr>
              <a:t>队列中获取</a:t>
            </a:r>
            <a:r>
              <a:rPr lang="en-US" altLang="zh-CN" kern="100" dirty="0">
                <a:latin typeface="+mn-ea"/>
                <a:cs typeface="Times New Roman" panose="02020603050405020304" pitchFamily="18" charset="0"/>
              </a:rPr>
              <a:t>URL</a:t>
            </a:r>
            <a:r>
              <a:rPr lang="zh-CN" altLang="zh-CN" kern="100" dirty="0">
                <a:latin typeface="+mn-ea"/>
                <a:cs typeface="Times New Roman" panose="02020603050405020304" pitchFamily="18" charset="0"/>
              </a:rPr>
              <a:t>作为</a:t>
            </a:r>
            <a:r>
              <a:rPr lang="en-US" altLang="zh-CN" kern="100" dirty="0">
                <a:latin typeface="+mn-ea"/>
                <a:cs typeface="Times New Roman" panose="02020603050405020304" pitchFamily="18" charset="0"/>
              </a:rPr>
              <a:t>seed</a:t>
            </a:r>
            <a:r>
              <a:rPr lang="zh-CN" altLang="zh-CN" kern="100" dirty="0">
                <a:latin typeface="+mn-ea"/>
                <a:cs typeface="Times New Roman" panose="02020603050405020304" pitchFamily="18" charset="0"/>
              </a:rPr>
              <a:t>并下载网页，并将网页中的其他</a:t>
            </a:r>
            <a:r>
              <a:rPr lang="en-US" altLang="zh-CN" kern="100" dirty="0">
                <a:latin typeface="+mn-ea"/>
                <a:cs typeface="Times New Roman" panose="02020603050405020304" pitchFamily="18" charset="0"/>
              </a:rPr>
              <a:t>URL</a:t>
            </a:r>
            <a:r>
              <a:rPr lang="zh-CN" altLang="zh-CN" kern="100" dirty="0">
                <a:latin typeface="+mn-ea"/>
                <a:cs typeface="Times New Roman" panose="02020603050405020304" pitchFamily="18" charset="0"/>
              </a:rPr>
              <a:t>抽出并放入</a:t>
            </a:r>
            <a:r>
              <a:rPr lang="en-US" altLang="zh-CN" kern="100" dirty="0">
                <a:latin typeface="+mn-ea"/>
                <a:cs typeface="Times New Roman" panose="02020603050405020304" pitchFamily="18" charset="0"/>
              </a:rPr>
              <a:t>FIFO</a:t>
            </a:r>
            <a:r>
              <a:rPr lang="zh-CN" altLang="zh-CN" kern="100" dirty="0">
                <a:latin typeface="+mn-ea"/>
                <a:cs typeface="Times New Roman" panose="02020603050405020304" pitchFamily="18" charset="0"/>
              </a:rPr>
              <a:t>的队列中。 这个过程将会循环执行，直到关闭的改程序。 许多网站，特别是搜索引擎，使用网络爬虫作为获取和提供互联网上最新数据、搜索、检索的手段。</a:t>
            </a:r>
            <a:endParaRPr lang="zh-CN" altLang="zh-CN" sz="1400" kern="100" dirty="0">
              <a:effectLst/>
              <a:latin typeface="+mn-ea"/>
              <a:cs typeface="Times New Roman" panose="02020603050405020304" pitchFamily="18" charset="0"/>
            </a:endParaRPr>
          </a:p>
        </p:txBody>
      </p:sp>
      <p:sp>
        <p:nvSpPr>
          <p:cNvPr id="13" name="文本框 12"/>
          <p:cNvSpPr txBox="1"/>
          <p:nvPr/>
        </p:nvSpPr>
        <p:spPr>
          <a:xfrm>
            <a:off x="1194758" y="3054580"/>
            <a:ext cx="1371600" cy="369332"/>
          </a:xfrm>
          <a:prstGeom prst="rect">
            <a:avLst/>
          </a:prstGeom>
          <a:noFill/>
        </p:spPr>
        <p:txBody>
          <a:bodyPr wrap="square" rtlCol="0">
            <a:spAutoFit/>
          </a:bodyPr>
          <a:lstStyle/>
          <a:p>
            <a:r>
              <a:rPr lang="zh-CN" altLang="en-US" dirty="0" smtClean="0"/>
              <a:t>爬虫作用</a:t>
            </a:r>
            <a:r>
              <a:rPr lang="en-US" altLang="zh-CN" dirty="0" smtClean="0"/>
              <a:t>:</a:t>
            </a:r>
            <a:endParaRPr lang="zh-CN" altLang="en-US" dirty="0"/>
          </a:p>
        </p:txBody>
      </p:sp>
      <p:sp>
        <p:nvSpPr>
          <p:cNvPr id="14" name="文本框 13"/>
          <p:cNvSpPr txBox="1"/>
          <p:nvPr/>
        </p:nvSpPr>
        <p:spPr>
          <a:xfrm>
            <a:off x="1242204" y="3522729"/>
            <a:ext cx="518447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搜索引擎</a:t>
            </a:r>
            <a:r>
              <a:rPr lang="en-US" altLang="zh-CN" dirty="0" smtClean="0"/>
              <a:t>(</a:t>
            </a:r>
            <a:r>
              <a:rPr lang="zh-CN" altLang="en-US" dirty="0" smtClean="0"/>
              <a:t>分布式爬虫</a:t>
            </a:r>
            <a:r>
              <a:rPr lang="en-US" altLang="zh-CN" dirty="0" smtClean="0"/>
              <a:t>)</a:t>
            </a:r>
            <a:endParaRPr lang="en-US" altLang="zh-CN" dirty="0"/>
          </a:p>
          <a:p>
            <a:pPr marL="285750" indent="-285750">
              <a:buFont typeface="Arial" panose="020B0604020202020204" pitchFamily="34" charset="0"/>
              <a:buChar char="•"/>
            </a:pPr>
            <a:r>
              <a:rPr lang="zh-CN" altLang="en-US" dirty="0" smtClean="0"/>
              <a:t>数据获取</a:t>
            </a:r>
            <a:r>
              <a:rPr lang="en-US" altLang="zh-CN" dirty="0" smtClean="0"/>
              <a:t>(</a:t>
            </a:r>
            <a:r>
              <a:rPr lang="zh-CN" altLang="en-US" dirty="0" smtClean="0"/>
              <a:t>为数据挖掘、大数据分析提供数据</a:t>
            </a:r>
            <a:r>
              <a:rPr lang="en-US" altLang="zh-CN" dirty="0" smtClean="0"/>
              <a:t>)</a:t>
            </a:r>
          </a:p>
          <a:p>
            <a:pPr marL="285750" indent="-285750">
              <a:buFont typeface="Arial" panose="020B0604020202020204" pitchFamily="34" charset="0"/>
              <a:buChar char="•"/>
            </a:pPr>
            <a:r>
              <a:rPr lang="zh-CN" altLang="en-US" dirty="0" smtClean="0"/>
              <a:t>检索</a:t>
            </a:r>
            <a:endParaRPr lang="en-US" altLang="zh-CN" dirty="0" smtClean="0"/>
          </a:p>
          <a:p>
            <a:pPr marL="285750" indent="-285750">
              <a:buFont typeface="Arial" panose="020B0604020202020204" pitchFamily="34" charset="0"/>
              <a:buChar char="•"/>
            </a:pPr>
            <a:r>
              <a:rPr lang="zh-CN" altLang="en-US" dirty="0" smtClean="0"/>
              <a:t>信息推送系统</a:t>
            </a:r>
            <a:endParaRPr lang="en-US" altLang="zh-CN" dirty="0" smtClean="0"/>
          </a:p>
          <a:p>
            <a:pPr marL="285750" indent="-285750">
              <a:buFont typeface="Arial" panose="020B0604020202020204" pitchFamily="34" charset="0"/>
              <a:buChar char="•"/>
            </a:pPr>
            <a:r>
              <a:rPr lang="zh-CN" altLang="en-US" dirty="0" smtClean="0"/>
              <a:t>多媒体转载（如今日头条、腾讯新闻）</a:t>
            </a:r>
            <a:endParaRPr lang="zh-CN" altLang="en-US" dirty="0"/>
          </a:p>
        </p:txBody>
      </p:sp>
      <p:sp>
        <p:nvSpPr>
          <p:cNvPr id="15" name="文本框 14"/>
          <p:cNvSpPr txBox="1"/>
          <p:nvPr/>
        </p:nvSpPr>
        <p:spPr>
          <a:xfrm>
            <a:off x="1194758" y="5073162"/>
            <a:ext cx="6612811" cy="1200329"/>
          </a:xfrm>
          <a:prstGeom prst="rect">
            <a:avLst/>
          </a:prstGeom>
          <a:noFill/>
        </p:spPr>
        <p:txBody>
          <a:bodyPr wrap="square" rtlCol="0">
            <a:spAutoFit/>
          </a:bodyPr>
          <a:lstStyle/>
          <a:p>
            <a:r>
              <a:rPr lang="zh-CN" altLang="en-US" dirty="0" smtClean="0">
                <a:solidFill>
                  <a:srgbClr val="333333"/>
                </a:solidFill>
                <a:latin typeface="arial" panose="020B0604020202020204" pitchFamily="34" charset="0"/>
              </a:rPr>
              <a:t>爬虫分类：</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通用</a:t>
            </a:r>
            <a:r>
              <a:rPr lang="zh-CN" altLang="en-US" dirty="0">
                <a:solidFill>
                  <a:srgbClr val="333333"/>
                </a:solidFill>
                <a:latin typeface="arial" panose="020B0604020202020204" pitchFamily="34" charset="0"/>
              </a:rPr>
              <a:t>网络爬虫（</a:t>
            </a:r>
            <a:r>
              <a:rPr lang="en-US" altLang="zh-CN" dirty="0">
                <a:solidFill>
                  <a:srgbClr val="333333"/>
                </a:solidFill>
                <a:latin typeface="arial" panose="020B0604020202020204" pitchFamily="34" charset="0"/>
              </a:rPr>
              <a:t>General Purpose Web Crawler</a:t>
            </a:r>
            <a:r>
              <a:rPr lang="zh-CN" altLang="en-US" dirty="0">
                <a:solidFill>
                  <a:srgbClr val="333333"/>
                </a:solidFill>
                <a:latin typeface="arial" panose="020B0604020202020204" pitchFamily="34" charset="0"/>
              </a:rPr>
              <a:t>）、聚焦网络爬虫（</a:t>
            </a:r>
            <a:r>
              <a:rPr lang="en-US" altLang="zh-CN" dirty="0">
                <a:solidFill>
                  <a:srgbClr val="333333"/>
                </a:solidFill>
                <a:latin typeface="arial" panose="020B0604020202020204" pitchFamily="34" charset="0"/>
              </a:rPr>
              <a:t>Focused Web Crawler</a:t>
            </a:r>
            <a:r>
              <a:rPr lang="zh-CN" altLang="en-US" dirty="0">
                <a:solidFill>
                  <a:srgbClr val="333333"/>
                </a:solidFill>
                <a:latin typeface="arial" panose="020B0604020202020204" pitchFamily="34" charset="0"/>
              </a:rPr>
              <a:t>）、增量式网络爬虫（</a:t>
            </a:r>
            <a:r>
              <a:rPr lang="en-US" altLang="zh-CN" dirty="0">
                <a:solidFill>
                  <a:srgbClr val="333333"/>
                </a:solidFill>
                <a:latin typeface="arial" panose="020B0604020202020204" pitchFamily="34" charset="0"/>
              </a:rPr>
              <a:t>Incremental Web Crawler</a:t>
            </a:r>
            <a:r>
              <a:rPr lang="zh-CN" altLang="en-US" dirty="0">
                <a:solidFill>
                  <a:srgbClr val="333333"/>
                </a:solidFill>
                <a:latin typeface="arial" panose="020B0604020202020204" pitchFamily="34" charset="0"/>
              </a:rPr>
              <a:t>）、深层网络爬虫（</a:t>
            </a:r>
            <a:r>
              <a:rPr lang="en-US" altLang="zh-CN" dirty="0">
                <a:solidFill>
                  <a:srgbClr val="333333"/>
                </a:solidFill>
                <a:latin typeface="arial" panose="020B0604020202020204" pitchFamily="34" charset="0"/>
              </a:rPr>
              <a:t>Deep Web Crawler</a:t>
            </a:r>
            <a:r>
              <a:rPr lang="zh-CN" altLang="en-US" dirty="0">
                <a:solidFill>
                  <a:srgbClr val="333333"/>
                </a:solidFill>
                <a:latin typeface="arial" panose="020B0604020202020204" pitchFamily="34" charset="0"/>
              </a:rPr>
              <a:t>）。 </a:t>
            </a:r>
            <a:endParaRPr lang="zh-CN" altLang="en-US" dirty="0"/>
          </a:p>
        </p:txBody>
      </p:sp>
      <p:sp>
        <p:nvSpPr>
          <p:cNvPr id="2" name="文本框 1"/>
          <p:cNvSpPr txBox="1"/>
          <p:nvPr/>
        </p:nvSpPr>
        <p:spPr>
          <a:xfrm>
            <a:off x="793630" y="483079"/>
            <a:ext cx="897147" cy="707886"/>
          </a:xfrm>
          <a:prstGeom prst="rect">
            <a:avLst/>
          </a:prstGeom>
          <a:noFill/>
        </p:spPr>
        <p:txBody>
          <a:bodyPr wrap="square" rtlCol="0">
            <a:spAutoFit/>
          </a:bodyPr>
          <a:lstStyle/>
          <a:p>
            <a:r>
              <a:rPr lang="en-US" altLang="zh-CN" sz="4000" u="sng" dirty="0" smtClean="0">
                <a:solidFill>
                  <a:srgbClr val="1A9895"/>
                </a:solidFill>
              </a:rPr>
              <a:t>02</a:t>
            </a:r>
            <a:endParaRPr lang="zh-CN" altLang="en-US" sz="4000" u="sng" dirty="0">
              <a:solidFill>
                <a:srgbClr val="1A9895"/>
              </a:solidFill>
            </a:endParaRPr>
          </a:p>
        </p:txBody>
      </p:sp>
      <p:sp>
        <p:nvSpPr>
          <p:cNvPr id="6" name="文本框 5"/>
          <p:cNvSpPr txBox="1"/>
          <p:nvPr/>
        </p:nvSpPr>
        <p:spPr>
          <a:xfrm>
            <a:off x="1690777" y="555601"/>
            <a:ext cx="2303253" cy="646331"/>
          </a:xfrm>
          <a:prstGeom prst="rect">
            <a:avLst/>
          </a:prstGeom>
          <a:noFill/>
        </p:spPr>
        <p:txBody>
          <a:bodyPr wrap="square" rtlCol="0">
            <a:spAutoFit/>
          </a:bodyPr>
          <a:lstStyle/>
          <a:p>
            <a:r>
              <a:rPr lang="en-US" altLang="zh-CN" dirty="0" smtClean="0"/>
              <a:t>Part One</a:t>
            </a:r>
          </a:p>
          <a:p>
            <a:r>
              <a:rPr lang="zh-CN" altLang="en-US" dirty="0" smtClean="0"/>
              <a:t>课题背景与需求分析</a:t>
            </a:r>
            <a:endParaRPr lang="zh-CN" altLang="en-US" dirty="0"/>
          </a:p>
        </p:txBody>
      </p:sp>
    </p:spTree>
    <p:extLst>
      <p:ext uri="{BB962C8B-B14F-4D97-AF65-F5344CB8AC3E}">
        <p14:creationId xmlns:p14="http://schemas.microsoft.com/office/powerpoint/2010/main" val="103365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33400" y="1529945"/>
            <a:ext cx="6655777" cy="5191358"/>
          </a:xfrm>
          <a:prstGeom prst="rect">
            <a:avLst/>
          </a:prstGeom>
          <a:noFill/>
          <a:effectLst>
            <a:softEdge rad="31750"/>
          </a:effectLst>
        </p:spPr>
        <p:txBody>
          <a:bodyPr wrap="square" rtlCol="0">
            <a:spAutoFit/>
          </a:bodyPr>
          <a:lstStyle/>
          <a:p>
            <a:r>
              <a:rPr lang="zh-CN" altLang="en-US" dirty="0" smtClean="0"/>
              <a:t>爬虫相关的网络协议</a:t>
            </a:r>
            <a:endParaRPr lang="en-US" altLang="zh-CN" dirty="0" smtClean="0"/>
          </a:p>
          <a:p>
            <a:r>
              <a:rPr lang="en-US" altLang="zh-CN" dirty="0" smtClean="0"/>
              <a:t>1.HTTP</a:t>
            </a:r>
            <a:r>
              <a:rPr lang="zh-CN" altLang="en-US" dirty="0" smtClean="0"/>
              <a:t>协议</a:t>
            </a:r>
            <a:r>
              <a:rPr lang="en-US" altLang="zh-CN" dirty="0" smtClean="0"/>
              <a:t>:</a:t>
            </a:r>
          </a:p>
          <a:p>
            <a:r>
              <a:rPr lang="en-US" altLang="zh-CN" dirty="0" smtClean="0"/>
              <a:t>2.Rebots</a:t>
            </a:r>
            <a:r>
              <a:rPr lang="zh-CN" altLang="en-US" dirty="0" smtClean="0"/>
              <a:t>协议</a:t>
            </a:r>
            <a:r>
              <a:rPr lang="en-US" altLang="zh-CN" dirty="0" smtClean="0"/>
              <a:t>:</a:t>
            </a:r>
          </a:p>
          <a:p>
            <a:pPr>
              <a:lnSpc>
                <a:spcPct val="173000"/>
              </a:lnSpc>
              <a:spcBef>
                <a:spcPts val="1300"/>
              </a:spcBef>
              <a:spcAft>
                <a:spcPts val="1300"/>
              </a:spcAft>
            </a:pPr>
            <a:r>
              <a:rPr lang="zh-CN" altLang="zh-CN" sz="1600" b="1" kern="100" dirty="0">
                <a:latin typeface="+mn-ea"/>
                <a:cs typeface="Times New Roman" panose="02020603050405020304" pitchFamily="18" charset="0"/>
              </a:rPr>
              <a:t>网络爬虫引发的问题</a:t>
            </a:r>
            <a:r>
              <a:rPr lang="en-US" altLang="zh-CN" sz="1600" b="1" kern="100" dirty="0">
                <a:latin typeface="+mn-ea"/>
                <a:cs typeface="Times New Roman" panose="02020603050405020304" pitchFamily="18" charset="0"/>
              </a:rPr>
              <a:t>:</a:t>
            </a:r>
            <a:endParaRPr lang="zh-CN" altLang="zh-CN" sz="1600" b="1" kern="100" dirty="0">
              <a:latin typeface="+mn-ea"/>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600" kern="100" dirty="0">
                <a:latin typeface="+mn-ea"/>
                <a:cs typeface="Times New Roman" panose="02020603050405020304" pitchFamily="18" charset="0"/>
              </a:rPr>
              <a:t>网络爬虫法律风险：</a:t>
            </a:r>
            <a:r>
              <a:rPr lang="en-US" altLang="zh-CN" sz="1600" kern="100" dirty="0">
                <a:latin typeface="+mn-ea"/>
                <a:cs typeface="Times New Roman" panose="02020603050405020304" pitchFamily="18" charset="0"/>
              </a:rPr>
              <a:t>Web</a:t>
            </a:r>
            <a:r>
              <a:rPr lang="zh-CN" altLang="zh-CN" sz="1600" kern="100" dirty="0">
                <a:latin typeface="+mn-ea"/>
                <a:cs typeface="Times New Roman" panose="02020603050405020304" pitchFamily="18" charset="0"/>
              </a:rPr>
              <a:t>服务器上的数据所有权</a:t>
            </a:r>
            <a:r>
              <a:rPr lang="en-US" altLang="zh-CN"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归网站所属者所有，网络爬虫获取数据可能带来法律风险</a:t>
            </a:r>
          </a:p>
          <a:p>
            <a:pPr marL="342900" lvl="0" indent="-342900" algn="just">
              <a:spcAft>
                <a:spcPts val="0"/>
              </a:spcAft>
              <a:buFont typeface="Wingdings" panose="05000000000000000000" pitchFamily="2" charset="2"/>
              <a:buChar char=""/>
            </a:pPr>
            <a:r>
              <a:rPr lang="zh-CN" altLang="zh-CN" sz="1600" kern="100" dirty="0">
                <a:latin typeface="+mn-ea"/>
                <a:cs typeface="Times New Roman" panose="02020603050405020304" pitchFamily="18" charset="0"/>
              </a:rPr>
              <a:t>隐私</a:t>
            </a:r>
            <a:r>
              <a:rPr lang="en-US" altLang="zh-CN" sz="1600" kern="100" dirty="0">
                <a:latin typeface="+mn-ea"/>
                <a:cs typeface="Times New Roman" panose="02020603050405020304" pitchFamily="18" charset="0"/>
              </a:rPr>
              <a:t>Web</a:t>
            </a:r>
            <a:r>
              <a:rPr lang="zh-CN" altLang="zh-CN" sz="1600" kern="100" dirty="0">
                <a:latin typeface="+mn-ea"/>
                <a:cs typeface="Times New Roman" panose="02020603050405020304" pitchFamily="18" charset="0"/>
              </a:rPr>
              <a:t>爬虫的泄漏：</a:t>
            </a:r>
            <a:r>
              <a:rPr lang="en-US" altLang="zh-CN" sz="1600" kern="100" dirty="0">
                <a:latin typeface="+mn-ea"/>
                <a:cs typeface="Times New Roman" panose="02020603050405020304" pitchFamily="18" charset="0"/>
              </a:rPr>
              <a:t>Web</a:t>
            </a:r>
            <a:r>
              <a:rPr lang="zh-CN" altLang="zh-CN" sz="1600" kern="100" dirty="0">
                <a:latin typeface="+mn-ea"/>
                <a:cs typeface="Times New Roman" panose="02020603050405020304" pitchFamily="18" charset="0"/>
              </a:rPr>
              <a:t>爬虫可能突破访问控制并获得受保护的数据以揭示用户个人隐私，并且造成大规模隐私数据的泄露。</a:t>
            </a:r>
          </a:p>
          <a:p>
            <a:pPr marL="342900" lvl="0" indent="-342900" algn="just">
              <a:spcAft>
                <a:spcPts val="0"/>
              </a:spcAft>
              <a:buFont typeface="Wingdings" panose="05000000000000000000" pitchFamily="2" charset="2"/>
              <a:buChar char=""/>
            </a:pPr>
            <a:r>
              <a:rPr lang="en-US" altLang="zh-CN" sz="1600" kern="100" dirty="0">
                <a:latin typeface="+mn-ea"/>
                <a:cs typeface="Times New Roman" panose="02020603050405020304" pitchFamily="18" charset="0"/>
              </a:rPr>
              <a:t>Web</a:t>
            </a:r>
            <a:r>
              <a:rPr lang="zh-CN" altLang="zh-CN" sz="1600" kern="100" dirty="0">
                <a:latin typeface="+mn-ea"/>
                <a:cs typeface="Times New Roman" panose="02020603050405020304" pitchFamily="18" charset="0"/>
              </a:rPr>
              <a:t>服务器默认接收人员访问。 受写作水平和目的限制。</a:t>
            </a:r>
            <a:r>
              <a:rPr lang="en-US" altLang="zh-CN" sz="1600" kern="100" dirty="0">
                <a:latin typeface="+mn-ea"/>
                <a:cs typeface="Times New Roman" panose="02020603050405020304" pitchFamily="18" charset="0"/>
              </a:rPr>
              <a:t> Web</a:t>
            </a:r>
            <a:r>
              <a:rPr lang="zh-CN" altLang="zh-CN" sz="1600" kern="100" dirty="0">
                <a:latin typeface="+mn-ea"/>
                <a:cs typeface="Times New Roman" panose="02020603050405020304" pitchFamily="18" charset="0"/>
              </a:rPr>
              <a:t>爬虫将为</a:t>
            </a:r>
            <a:r>
              <a:rPr lang="en-US" altLang="zh-CN" sz="1600" kern="100" dirty="0">
                <a:latin typeface="+mn-ea"/>
                <a:cs typeface="Times New Roman" panose="02020603050405020304" pitchFamily="18" charset="0"/>
              </a:rPr>
              <a:t>Web</a:t>
            </a:r>
            <a:r>
              <a:rPr lang="zh-CN" altLang="zh-CN" sz="1600" kern="100" dirty="0">
                <a:latin typeface="+mn-ea"/>
                <a:cs typeface="Times New Roman" panose="02020603050405020304" pitchFamily="18" charset="0"/>
              </a:rPr>
              <a:t>服务器带来巨大的资源浪费，造成服务器的负担</a:t>
            </a:r>
            <a:r>
              <a:rPr lang="zh-CN" altLang="zh-CN"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lvl="0" algn="just">
              <a:spcAft>
                <a:spcPts val="0"/>
              </a:spcAft>
            </a:pPr>
            <a:r>
              <a:rPr lang="zh-CN" altLang="en-US" sz="1600" kern="100" dirty="0" smtClean="0">
                <a:latin typeface="+mn-ea"/>
                <a:cs typeface="Times New Roman" panose="02020603050405020304" pitchFamily="18" charset="0"/>
              </a:rPr>
              <a:t>定义</a:t>
            </a:r>
            <a:r>
              <a:rPr lang="en-US" altLang="zh-CN" sz="1600" kern="100" dirty="0" smtClean="0">
                <a:latin typeface="+mn-ea"/>
                <a:cs typeface="Times New Roman" panose="02020603050405020304" pitchFamily="18" charset="0"/>
              </a:rPr>
              <a:t>:</a:t>
            </a:r>
          </a:p>
          <a:p>
            <a:pPr lvl="0" algn="just">
              <a:spcAft>
                <a:spcPts val="0"/>
              </a:spcAft>
            </a:pPr>
            <a:r>
              <a:rPr lang="en-US" altLang="zh-CN" sz="1600" kern="100" dirty="0" smtClean="0">
                <a:latin typeface="+mn-ea"/>
                <a:cs typeface="Times New Roman" panose="02020603050405020304" pitchFamily="18" charset="0"/>
              </a:rPr>
              <a:t>       Robots</a:t>
            </a:r>
            <a:r>
              <a:rPr lang="zh-CN" altLang="en-US" sz="1600" kern="100" dirty="0">
                <a:latin typeface="+mn-ea"/>
                <a:cs typeface="Times New Roman" panose="02020603050405020304" pitchFamily="18" charset="0"/>
              </a:rPr>
              <a:t>协议（也称为爬虫协议、机器人协议等）的全称是“网络爬虫排除标准”（</a:t>
            </a:r>
            <a:r>
              <a:rPr lang="en-US" altLang="zh-CN" sz="1600" kern="100" dirty="0">
                <a:latin typeface="+mn-ea"/>
                <a:cs typeface="Times New Roman" panose="02020603050405020304" pitchFamily="18" charset="0"/>
              </a:rPr>
              <a:t>Robots ExclusionProtocol</a:t>
            </a:r>
            <a:r>
              <a:rPr lang="zh-CN" altLang="en-US"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Robots</a:t>
            </a:r>
            <a:r>
              <a:rPr lang="zh-CN" altLang="en-US" sz="1600" kern="100" dirty="0">
                <a:latin typeface="+mn-ea"/>
                <a:cs typeface="Times New Roman" panose="02020603050405020304" pitchFamily="18" charset="0"/>
              </a:rPr>
              <a:t>协议主要是网站管理员制定的规定并且告诉搜索引擎</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爬虫哪些页面可以抓取，哪些页面不能抓取。</a:t>
            </a:r>
          </a:p>
          <a:p>
            <a:pPr lvl="0" algn="just">
              <a:spcAft>
                <a:spcPts val="0"/>
              </a:spcAft>
            </a:pPr>
            <a:endParaRPr lang="zh-CN" altLang="zh-CN" sz="1600" kern="100" dirty="0">
              <a:latin typeface="+mn-ea"/>
              <a:cs typeface="Times New Roman" panose="02020603050405020304" pitchFamily="18" charset="0"/>
            </a:endParaRPr>
          </a:p>
          <a:p>
            <a:endParaRPr lang="en-US" altLang="zh-CN" dirty="0" smtClean="0"/>
          </a:p>
          <a:p>
            <a:endParaRPr lang="zh-CN" altLang="en-US" dirty="0"/>
          </a:p>
        </p:txBody>
      </p:sp>
      <p:sp>
        <p:nvSpPr>
          <p:cNvPr id="11" name="剪去单角的矩形 10"/>
          <p:cNvSpPr/>
          <p:nvPr/>
        </p:nvSpPr>
        <p:spPr>
          <a:xfrm>
            <a:off x="533400" y="1499194"/>
            <a:ext cx="7086600" cy="4484077"/>
          </a:xfrm>
          <a:prstGeom prst="snip1Rect">
            <a:avLst/>
          </a:prstGeom>
          <a:noFill/>
          <a:ln w="28575">
            <a:solidFill>
              <a:srgbClr val="1A9895"/>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剪去单角的矩形 11"/>
          <p:cNvSpPr/>
          <p:nvPr/>
        </p:nvSpPr>
        <p:spPr>
          <a:xfrm>
            <a:off x="7971693" y="1499194"/>
            <a:ext cx="3543300" cy="4404946"/>
          </a:xfrm>
          <a:prstGeom prst="snip1Rect">
            <a:avLst/>
          </a:prstGeom>
          <a:noFill/>
          <a:ln w="28575">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106508" y="1327666"/>
            <a:ext cx="3103684" cy="369332"/>
          </a:xfrm>
          <a:prstGeom prst="rect">
            <a:avLst/>
          </a:prstGeom>
          <a:noFill/>
        </p:spPr>
        <p:txBody>
          <a:bodyPr wrap="square" rtlCol="0">
            <a:spAutoFit/>
          </a:bodyPr>
          <a:lstStyle/>
          <a:p>
            <a:endParaRPr lang="zh-CN" altLang="en-US" dirty="0">
              <a:latin typeface="+mn-ea"/>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508" y="2198132"/>
            <a:ext cx="3338146" cy="3288267"/>
          </a:xfrm>
          <a:prstGeom prst="rect">
            <a:avLst/>
          </a:prstGeom>
        </p:spPr>
      </p:pic>
      <p:sp>
        <p:nvSpPr>
          <p:cNvPr id="2" name="文本框 1"/>
          <p:cNvSpPr txBox="1"/>
          <p:nvPr/>
        </p:nvSpPr>
        <p:spPr>
          <a:xfrm>
            <a:off x="580292" y="791308"/>
            <a:ext cx="1556239" cy="707886"/>
          </a:xfrm>
          <a:prstGeom prst="rect">
            <a:avLst/>
          </a:prstGeom>
          <a:noFill/>
        </p:spPr>
        <p:txBody>
          <a:bodyPr wrap="square" rtlCol="0">
            <a:spAutoFit/>
          </a:bodyPr>
          <a:lstStyle/>
          <a:p>
            <a:r>
              <a:rPr lang="en-US" altLang="zh-CN" sz="4000" u="sng" dirty="0" smtClean="0">
                <a:solidFill>
                  <a:srgbClr val="1A9895"/>
                </a:solidFill>
              </a:rPr>
              <a:t>03</a:t>
            </a:r>
            <a:endParaRPr lang="zh-CN" altLang="en-US" sz="4000" u="sng" dirty="0">
              <a:solidFill>
                <a:srgbClr val="1A9895"/>
              </a:solidFill>
            </a:endParaRPr>
          </a:p>
        </p:txBody>
      </p:sp>
      <p:sp>
        <p:nvSpPr>
          <p:cNvPr id="3" name="文本框 2"/>
          <p:cNvSpPr txBox="1"/>
          <p:nvPr/>
        </p:nvSpPr>
        <p:spPr>
          <a:xfrm>
            <a:off x="1485901" y="881128"/>
            <a:ext cx="2365130" cy="646331"/>
          </a:xfrm>
          <a:prstGeom prst="rect">
            <a:avLst/>
          </a:prstGeom>
          <a:noFill/>
        </p:spPr>
        <p:txBody>
          <a:bodyPr wrap="square" rtlCol="0">
            <a:spAutoFit/>
          </a:bodyPr>
          <a:lstStyle/>
          <a:p>
            <a:r>
              <a:rPr lang="en-US" altLang="zh-CN" dirty="0" smtClean="0"/>
              <a:t>Part </a:t>
            </a:r>
            <a:r>
              <a:rPr lang="en-US" altLang="zh-CN" dirty="0"/>
              <a:t>One</a:t>
            </a:r>
            <a:endParaRPr lang="en-US" altLang="zh-CN" dirty="0" smtClean="0"/>
          </a:p>
          <a:p>
            <a:r>
              <a:rPr lang="zh-CN" altLang="en-US" dirty="0" smtClean="0"/>
              <a:t>课题背景与需求分析</a:t>
            </a:r>
            <a:endParaRPr lang="zh-CN" altLang="en-US" dirty="0"/>
          </a:p>
        </p:txBody>
      </p:sp>
    </p:spTree>
    <p:extLst>
      <p:ext uri="{BB962C8B-B14F-4D97-AF65-F5344CB8AC3E}">
        <p14:creationId xmlns:p14="http://schemas.microsoft.com/office/powerpoint/2010/main" val="20879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3" name="矩形 2"/>
          <p:cNvSpPr/>
          <p:nvPr/>
        </p:nvSpPr>
        <p:spPr>
          <a:xfrm>
            <a:off x="1651000" y="433700"/>
            <a:ext cx="2501840" cy="707886"/>
          </a:xfrm>
          <a:prstGeom prst="rect">
            <a:avLst/>
          </a:prstGeom>
        </p:spPr>
        <p:txBody>
          <a:bodyPr wrap="square">
            <a:spAutoFit/>
          </a:bodyPr>
          <a:lstStyle/>
          <a:p>
            <a:r>
              <a:rPr lang="en-US" altLang="zh-CN" sz="2000" dirty="0" smtClean="0"/>
              <a:t>Part </a:t>
            </a:r>
            <a:r>
              <a:rPr lang="en-US" altLang="zh-CN" sz="2000" dirty="0"/>
              <a:t>One</a:t>
            </a:r>
            <a:endParaRPr lang="en-US" altLang="zh-CN" sz="2000" dirty="0" smtClean="0"/>
          </a:p>
          <a:p>
            <a:r>
              <a:rPr lang="zh-CN" altLang="en-US" sz="2000" dirty="0" smtClean="0"/>
              <a:t>课题背景与需求分析</a:t>
            </a:r>
            <a:endParaRPr lang="en-US" altLang="zh-CN" sz="2000" dirty="0"/>
          </a:p>
        </p:txBody>
      </p:sp>
      <p:pic>
        <p:nvPicPr>
          <p:cNvPr id="4" name="图片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7945" y="6528587"/>
            <a:ext cx="1498452" cy="199794"/>
          </a:xfrm>
          <a:prstGeom prst="rect">
            <a:avLst/>
          </a:prstGeom>
        </p:spPr>
      </p:pic>
      <p:grpSp>
        <p:nvGrpSpPr>
          <p:cNvPr id="5" name="组合 4"/>
          <p:cNvGrpSpPr/>
          <p:nvPr/>
        </p:nvGrpSpPr>
        <p:grpSpPr>
          <a:xfrm>
            <a:off x="4114954" y="1660221"/>
            <a:ext cx="200891" cy="599943"/>
            <a:chOff x="2008778" y="2574004"/>
            <a:chExt cx="380273" cy="1135650"/>
          </a:xfrm>
          <a:solidFill>
            <a:srgbClr val="DADADA"/>
          </a:solidFill>
        </p:grpSpPr>
        <p:sp>
          <p:nvSpPr>
            <p:cNvPr id="6" name="圆角矩形 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1"/>
            <p:cNvGrpSpPr/>
            <p:nvPr/>
          </p:nvGrpSpPr>
          <p:grpSpPr>
            <a:xfrm>
              <a:off x="2025107" y="2574004"/>
              <a:ext cx="347391" cy="392181"/>
              <a:chOff x="1368786" y="1195986"/>
              <a:chExt cx="1009650" cy="1139826"/>
            </a:xfrm>
            <a:grpFill/>
          </p:grpSpPr>
          <p:sp>
            <p:nvSpPr>
              <p:cNvPr id="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8" name="圆角矩形 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431110" y="2043422"/>
            <a:ext cx="269553" cy="804996"/>
            <a:chOff x="2008778" y="2574004"/>
            <a:chExt cx="380273" cy="1135650"/>
          </a:xfrm>
          <a:solidFill>
            <a:srgbClr val="DADADA"/>
          </a:solidFill>
        </p:grpSpPr>
        <p:sp>
          <p:nvSpPr>
            <p:cNvPr id="16" name="圆角矩形 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61"/>
            <p:cNvGrpSpPr/>
            <p:nvPr/>
          </p:nvGrpSpPr>
          <p:grpSpPr>
            <a:xfrm>
              <a:off x="2025107" y="2574004"/>
              <a:ext cx="347391" cy="392181"/>
              <a:chOff x="1368786" y="1195986"/>
              <a:chExt cx="1009650" cy="1139826"/>
            </a:xfrm>
            <a:grpFill/>
          </p:grpSpPr>
          <p:sp>
            <p:nvSpPr>
              <p:cNvPr id="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8" name="圆角矩形 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4442502" y="2073438"/>
            <a:ext cx="226369" cy="676029"/>
            <a:chOff x="2008778" y="2574004"/>
            <a:chExt cx="380273" cy="1135650"/>
          </a:xfrm>
          <a:solidFill>
            <a:srgbClr val="DADADA"/>
          </a:solidFill>
        </p:grpSpPr>
        <p:sp>
          <p:nvSpPr>
            <p:cNvPr id="26" name="圆角矩形 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Group 61"/>
            <p:cNvGrpSpPr/>
            <p:nvPr/>
          </p:nvGrpSpPr>
          <p:grpSpPr>
            <a:xfrm>
              <a:off x="2025107" y="2574004"/>
              <a:ext cx="347391" cy="392181"/>
              <a:chOff x="1368786" y="1195986"/>
              <a:chExt cx="1009650" cy="1139826"/>
            </a:xfrm>
            <a:grpFill/>
          </p:grpSpPr>
          <p:sp>
            <p:nvSpPr>
              <p:cNvPr id="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3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8" name="圆角矩形 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183886" y="2225102"/>
            <a:ext cx="268710" cy="802477"/>
            <a:chOff x="2008778" y="2574004"/>
            <a:chExt cx="380273" cy="1135650"/>
          </a:xfrm>
          <a:solidFill>
            <a:srgbClr val="A1D3D0"/>
          </a:solidFill>
        </p:grpSpPr>
        <p:sp>
          <p:nvSpPr>
            <p:cNvPr id="36" name="圆角矩形 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Group 61"/>
            <p:cNvGrpSpPr/>
            <p:nvPr/>
          </p:nvGrpSpPr>
          <p:grpSpPr>
            <a:xfrm>
              <a:off x="2025107" y="2574004"/>
              <a:ext cx="347391" cy="392181"/>
              <a:chOff x="1368786" y="1195986"/>
              <a:chExt cx="1009650" cy="1139826"/>
            </a:xfrm>
            <a:grpFill/>
          </p:grpSpPr>
          <p:sp>
            <p:nvSpPr>
              <p:cNvPr id="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8" name="圆角矩形 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4859995" y="2376638"/>
            <a:ext cx="273146" cy="815722"/>
            <a:chOff x="2008778" y="2574004"/>
            <a:chExt cx="380273" cy="1135650"/>
          </a:xfrm>
          <a:solidFill>
            <a:srgbClr val="A1D3D0"/>
          </a:solidFill>
        </p:grpSpPr>
        <p:sp>
          <p:nvSpPr>
            <p:cNvPr id="46" name="圆角矩形 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61"/>
            <p:cNvGrpSpPr/>
            <p:nvPr/>
          </p:nvGrpSpPr>
          <p:grpSpPr>
            <a:xfrm>
              <a:off x="2025107" y="2574004"/>
              <a:ext cx="347391" cy="392181"/>
              <a:chOff x="1368786" y="1195986"/>
              <a:chExt cx="1009650" cy="1139826"/>
            </a:xfrm>
            <a:grpFill/>
          </p:grpSpPr>
          <p:sp>
            <p:nvSpPr>
              <p:cNvPr id="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8" name="圆角矩形 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1196821" y="2482306"/>
            <a:ext cx="301028" cy="898992"/>
            <a:chOff x="2008778" y="2574004"/>
            <a:chExt cx="380273" cy="1135650"/>
          </a:xfrm>
          <a:solidFill>
            <a:srgbClr val="A1D3D0"/>
          </a:solidFill>
        </p:grpSpPr>
        <p:sp>
          <p:nvSpPr>
            <p:cNvPr id="56" name="圆角矩形 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Group 61"/>
            <p:cNvGrpSpPr/>
            <p:nvPr/>
          </p:nvGrpSpPr>
          <p:grpSpPr>
            <a:xfrm>
              <a:off x="2025107" y="2574004"/>
              <a:ext cx="347391" cy="392181"/>
              <a:chOff x="1368786" y="1195986"/>
              <a:chExt cx="1009650" cy="1139826"/>
            </a:xfrm>
            <a:grpFill/>
          </p:grpSpPr>
          <p:sp>
            <p:nvSpPr>
              <p:cNvPr id="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58" name="圆角矩形 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1433066" y="3083158"/>
            <a:ext cx="383219" cy="1144451"/>
            <a:chOff x="2008778" y="2574004"/>
            <a:chExt cx="380273" cy="1135650"/>
          </a:xfrm>
          <a:solidFill>
            <a:srgbClr val="A1D3D0"/>
          </a:solidFill>
        </p:grpSpPr>
        <p:sp>
          <p:nvSpPr>
            <p:cNvPr id="66" name="圆角矩形 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Group 61"/>
            <p:cNvGrpSpPr/>
            <p:nvPr/>
          </p:nvGrpSpPr>
          <p:grpSpPr>
            <a:xfrm>
              <a:off x="2025107" y="2574004"/>
              <a:ext cx="347391" cy="392181"/>
              <a:chOff x="1368786" y="1195986"/>
              <a:chExt cx="1009650" cy="1139826"/>
            </a:xfrm>
            <a:grpFill/>
          </p:grpSpPr>
          <p:sp>
            <p:nvSpPr>
              <p:cNvPr id="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7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8" name="圆角矩形 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3425752" y="2413262"/>
            <a:ext cx="301028" cy="898992"/>
            <a:chOff x="2008778" y="2574004"/>
            <a:chExt cx="380273" cy="1135650"/>
          </a:xfrm>
          <a:solidFill>
            <a:srgbClr val="A1D3D0"/>
          </a:solidFill>
        </p:grpSpPr>
        <p:sp>
          <p:nvSpPr>
            <p:cNvPr id="76" name="圆角矩形 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Group 61"/>
            <p:cNvGrpSpPr/>
            <p:nvPr/>
          </p:nvGrpSpPr>
          <p:grpSpPr>
            <a:xfrm>
              <a:off x="2025107" y="2574004"/>
              <a:ext cx="347391" cy="392181"/>
              <a:chOff x="1368786" y="1195986"/>
              <a:chExt cx="1009650" cy="1139826"/>
            </a:xfrm>
            <a:grpFill/>
          </p:grpSpPr>
          <p:sp>
            <p:nvSpPr>
              <p:cNvPr id="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8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8" name="圆角矩形 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688367" y="2356651"/>
            <a:ext cx="301028" cy="898992"/>
            <a:chOff x="2008778" y="2574004"/>
            <a:chExt cx="380273" cy="1135650"/>
          </a:xfrm>
          <a:solidFill>
            <a:srgbClr val="A1D3D0"/>
          </a:solidFill>
        </p:grpSpPr>
        <p:sp>
          <p:nvSpPr>
            <p:cNvPr id="86" name="圆角矩形 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Group 61"/>
            <p:cNvGrpSpPr/>
            <p:nvPr/>
          </p:nvGrpSpPr>
          <p:grpSpPr>
            <a:xfrm>
              <a:off x="2025107" y="2574004"/>
              <a:ext cx="347391" cy="392181"/>
              <a:chOff x="1368786" y="1195986"/>
              <a:chExt cx="1009650" cy="1139826"/>
            </a:xfrm>
            <a:grpFill/>
          </p:grpSpPr>
          <p:sp>
            <p:nvSpPr>
              <p:cNvPr id="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88" name="圆角矩形 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4421449" y="2731713"/>
            <a:ext cx="301028" cy="898992"/>
            <a:chOff x="2008778" y="2574004"/>
            <a:chExt cx="380273" cy="1135650"/>
          </a:xfrm>
          <a:solidFill>
            <a:srgbClr val="A1D3D0"/>
          </a:solidFill>
        </p:grpSpPr>
        <p:sp>
          <p:nvSpPr>
            <p:cNvPr id="96" name="圆角矩形 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Group 61"/>
            <p:cNvGrpSpPr/>
            <p:nvPr/>
          </p:nvGrpSpPr>
          <p:grpSpPr>
            <a:xfrm>
              <a:off x="2025107" y="2574004"/>
              <a:ext cx="347391" cy="392181"/>
              <a:chOff x="1368786" y="1195986"/>
              <a:chExt cx="1009650" cy="1139826"/>
            </a:xfrm>
            <a:grpFill/>
          </p:grpSpPr>
          <p:sp>
            <p:nvSpPr>
              <p:cNvPr id="1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0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98" name="圆角矩形 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1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2007791" y="1974246"/>
            <a:ext cx="276736" cy="826445"/>
            <a:chOff x="2008778" y="2574004"/>
            <a:chExt cx="380273" cy="1135650"/>
          </a:xfrm>
          <a:solidFill>
            <a:srgbClr val="A1D3D0"/>
          </a:solidFill>
        </p:grpSpPr>
        <p:sp>
          <p:nvSpPr>
            <p:cNvPr id="106" name="圆角矩形 1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Group 61"/>
            <p:cNvGrpSpPr/>
            <p:nvPr/>
          </p:nvGrpSpPr>
          <p:grpSpPr>
            <a:xfrm>
              <a:off x="2025107" y="2574004"/>
              <a:ext cx="347391" cy="392181"/>
              <a:chOff x="1368786" y="1195986"/>
              <a:chExt cx="1009650" cy="1139826"/>
            </a:xfrm>
            <a:grpFill/>
          </p:grpSpPr>
          <p:sp>
            <p:nvSpPr>
              <p:cNvPr id="1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1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08" name="圆角矩形 1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2567757" y="2418324"/>
            <a:ext cx="341396" cy="1019548"/>
            <a:chOff x="2008778" y="2574004"/>
            <a:chExt cx="380273" cy="1135650"/>
          </a:xfrm>
          <a:solidFill>
            <a:srgbClr val="A1D3D0"/>
          </a:solidFill>
        </p:grpSpPr>
        <p:sp>
          <p:nvSpPr>
            <p:cNvPr id="116" name="圆角矩形 1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Group 61"/>
            <p:cNvGrpSpPr/>
            <p:nvPr/>
          </p:nvGrpSpPr>
          <p:grpSpPr>
            <a:xfrm>
              <a:off x="2025107" y="2574004"/>
              <a:ext cx="347391" cy="392181"/>
              <a:chOff x="1368786" y="1195986"/>
              <a:chExt cx="1009650" cy="1139826"/>
            </a:xfrm>
            <a:grpFill/>
          </p:grpSpPr>
          <p:sp>
            <p:nvSpPr>
              <p:cNvPr id="1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2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18" name="圆角矩形 1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圆角矩形 1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圆角矩形 1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1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a:off x="3056192" y="2773401"/>
            <a:ext cx="383219" cy="1144451"/>
            <a:chOff x="2008778" y="2574004"/>
            <a:chExt cx="380273" cy="1135650"/>
          </a:xfrm>
          <a:solidFill>
            <a:srgbClr val="A1D3D0"/>
          </a:solidFill>
        </p:grpSpPr>
        <p:sp>
          <p:nvSpPr>
            <p:cNvPr id="126" name="圆角矩形 1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Group 61"/>
            <p:cNvGrpSpPr/>
            <p:nvPr/>
          </p:nvGrpSpPr>
          <p:grpSpPr>
            <a:xfrm>
              <a:off x="2025107" y="2574004"/>
              <a:ext cx="347391" cy="392181"/>
              <a:chOff x="1368786" y="1195986"/>
              <a:chExt cx="1009650" cy="1139826"/>
            </a:xfrm>
            <a:grpFill/>
          </p:grpSpPr>
          <p:sp>
            <p:nvSpPr>
              <p:cNvPr id="1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3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28" name="圆角矩形 1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圆角矩形 1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5" name="组合 134"/>
          <p:cNvGrpSpPr/>
          <p:nvPr/>
        </p:nvGrpSpPr>
        <p:grpSpPr>
          <a:xfrm>
            <a:off x="3884784" y="2596284"/>
            <a:ext cx="380992" cy="1137796"/>
            <a:chOff x="2008778" y="2574004"/>
            <a:chExt cx="380273" cy="1135650"/>
          </a:xfrm>
          <a:solidFill>
            <a:srgbClr val="1A9895"/>
          </a:solidFill>
        </p:grpSpPr>
        <p:sp>
          <p:nvSpPr>
            <p:cNvPr id="136" name="圆角矩形 1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Group 61"/>
            <p:cNvGrpSpPr/>
            <p:nvPr/>
          </p:nvGrpSpPr>
          <p:grpSpPr>
            <a:xfrm>
              <a:off x="2025107" y="2574004"/>
              <a:ext cx="347391" cy="392181"/>
              <a:chOff x="1368786" y="1195986"/>
              <a:chExt cx="1009650" cy="1139826"/>
            </a:xfrm>
            <a:grpFill/>
          </p:grpSpPr>
          <p:sp>
            <p:nvSpPr>
              <p:cNvPr id="1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4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38" name="圆角矩形 1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圆角矩形 1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a:off x="1005877" y="3346089"/>
            <a:ext cx="380992" cy="1137796"/>
            <a:chOff x="2008778" y="2574004"/>
            <a:chExt cx="380273" cy="1135650"/>
          </a:xfrm>
          <a:solidFill>
            <a:srgbClr val="1A9895"/>
          </a:solidFill>
        </p:grpSpPr>
        <p:sp>
          <p:nvSpPr>
            <p:cNvPr id="146" name="圆角矩形 1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Group 61"/>
            <p:cNvGrpSpPr/>
            <p:nvPr/>
          </p:nvGrpSpPr>
          <p:grpSpPr>
            <a:xfrm>
              <a:off x="2025107" y="2574004"/>
              <a:ext cx="347391" cy="392181"/>
              <a:chOff x="1368786" y="1195986"/>
              <a:chExt cx="1009650" cy="1139826"/>
            </a:xfrm>
            <a:grpFill/>
          </p:grpSpPr>
          <p:sp>
            <p:nvSpPr>
              <p:cNvPr id="1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5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48" name="圆角矩形 1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 1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a:off x="2147061" y="2708008"/>
            <a:ext cx="380992" cy="1137796"/>
            <a:chOff x="2008778" y="2574004"/>
            <a:chExt cx="380273" cy="1135650"/>
          </a:xfrm>
          <a:solidFill>
            <a:srgbClr val="1A9895"/>
          </a:solidFill>
        </p:grpSpPr>
        <p:sp>
          <p:nvSpPr>
            <p:cNvPr id="156" name="圆角矩形 1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Group 61"/>
            <p:cNvGrpSpPr/>
            <p:nvPr/>
          </p:nvGrpSpPr>
          <p:grpSpPr>
            <a:xfrm>
              <a:off x="2025107" y="2574004"/>
              <a:ext cx="347391" cy="392181"/>
              <a:chOff x="1368786" y="1195986"/>
              <a:chExt cx="1009650" cy="1139826"/>
            </a:xfrm>
            <a:grpFill/>
          </p:grpSpPr>
          <p:sp>
            <p:nvSpPr>
              <p:cNvPr id="1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6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58" name="圆角矩形 1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圆角矩形 1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圆角矩形 1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1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5" name="组合 164"/>
          <p:cNvGrpSpPr/>
          <p:nvPr/>
        </p:nvGrpSpPr>
        <p:grpSpPr>
          <a:xfrm>
            <a:off x="2636912" y="3336341"/>
            <a:ext cx="444240" cy="1326683"/>
            <a:chOff x="2008778" y="2574004"/>
            <a:chExt cx="380273" cy="1135650"/>
          </a:xfrm>
          <a:solidFill>
            <a:srgbClr val="1A9895"/>
          </a:solidFill>
        </p:grpSpPr>
        <p:sp>
          <p:nvSpPr>
            <p:cNvPr id="166" name="圆角矩形 1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7" name="Group 61"/>
            <p:cNvGrpSpPr/>
            <p:nvPr/>
          </p:nvGrpSpPr>
          <p:grpSpPr>
            <a:xfrm>
              <a:off x="2025107" y="2574004"/>
              <a:ext cx="347391" cy="392181"/>
              <a:chOff x="1368786" y="1195986"/>
              <a:chExt cx="1009650" cy="1139826"/>
            </a:xfrm>
            <a:grpFill/>
          </p:grpSpPr>
          <p:sp>
            <p:nvSpPr>
              <p:cNvPr id="1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7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68" name="圆角矩形 1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圆角矩形 1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圆角矩形 1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5" name="组合 174"/>
          <p:cNvGrpSpPr/>
          <p:nvPr/>
        </p:nvGrpSpPr>
        <p:grpSpPr>
          <a:xfrm>
            <a:off x="3469366" y="3529773"/>
            <a:ext cx="444240" cy="1326683"/>
            <a:chOff x="2008778" y="2574004"/>
            <a:chExt cx="380273" cy="1135650"/>
          </a:xfrm>
          <a:solidFill>
            <a:srgbClr val="1A9895"/>
          </a:solidFill>
        </p:grpSpPr>
        <p:sp>
          <p:nvSpPr>
            <p:cNvPr id="176" name="圆角矩形 1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Group 61"/>
            <p:cNvGrpSpPr/>
            <p:nvPr/>
          </p:nvGrpSpPr>
          <p:grpSpPr>
            <a:xfrm>
              <a:off x="2025107" y="2574004"/>
              <a:ext cx="347391" cy="392181"/>
              <a:chOff x="1368786" y="1195986"/>
              <a:chExt cx="1009650" cy="1139826"/>
            </a:xfrm>
            <a:grpFill/>
          </p:grpSpPr>
          <p:sp>
            <p:nvSpPr>
              <p:cNvPr id="1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8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78" name="圆角矩形 1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圆角矩形 1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圆角矩形 1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圆角矩形 1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4507951" y="3533427"/>
            <a:ext cx="422896" cy="1262941"/>
            <a:chOff x="2008778" y="2574004"/>
            <a:chExt cx="380273" cy="1135650"/>
          </a:xfrm>
          <a:solidFill>
            <a:srgbClr val="1A9895"/>
          </a:solidFill>
        </p:grpSpPr>
        <p:sp>
          <p:nvSpPr>
            <p:cNvPr id="186" name="圆角矩形 1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Group 61"/>
            <p:cNvGrpSpPr/>
            <p:nvPr/>
          </p:nvGrpSpPr>
          <p:grpSpPr>
            <a:xfrm>
              <a:off x="2025107" y="2574004"/>
              <a:ext cx="347391" cy="392181"/>
              <a:chOff x="1368786" y="1195986"/>
              <a:chExt cx="1009650" cy="1139826"/>
            </a:xfrm>
            <a:grpFill/>
          </p:grpSpPr>
          <p:sp>
            <p:nvSpPr>
              <p:cNvPr id="1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88" name="圆角矩形 1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圆角矩形 1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圆角矩形 1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圆角矩形 1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5" name="组合 194"/>
          <p:cNvGrpSpPr/>
          <p:nvPr/>
        </p:nvGrpSpPr>
        <p:grpSpPr>
          <a:xfrm>
            <a:off x="1732654" y="3424470"/>
            <a:ext cx="444449" cy="1327307"/>
            <a:chOff x="2008778" y="2574004"/>
            <a:chExt cx="380273" cy="1135650"/>
          </a:xfrm>
          <a:solidFill>
            <a:srgbClr val="1A9895"/>
          </a:solidFill>
        </p:grpSpPr>
        <p:sp>
          <p:nvSpPr>
            <p:cNvPr id="196" name="圆角矩形 1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7" name="Group 61"/>
            <p:cNvGrpSpPr/>
            <p:nvPr/>
          </p:nvGrpSpPr>
          <p:grpSpPr>
            <a:xfrm>
              <a:off x="2025107" y="2574004"/>
              <a:ext cx="347391" cy="392181"/>
              <a:chOff x="1368786" y="1195986"/>
              <a:chExt cx="1009650" cy="1139826"/>
            </a:xfrm>
            <a:grpFill/>
          </p:grpSpPr>
          <p:sp>
            <p:nvSpPr>
              <p:cNvPr id="2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0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98" name="圆角矩形 1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圆角矩形 1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圆角矩形 1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圆角矩形 2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a:off x="2927132" y="4125410"/>
            <a:ext cx="607348" cy="1813787"/>
            <a:chOff x="2008778" y="2574004"/>
            <a:chExt cx="380273" cy="1135650"/>
          </a:xfrm>
          <a:solidFill>
            <a:srgbClr val="1A9895"/>
          </a:solidFill>
        </p:grpSpPr>
        <p:sp>
          <p:nvSpPr>
            <p:cNvPr id="206" name="圆角矩形 2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7" name="Group 61"/>
            <p:cNvGrpSpPr/>
            <p:nvPr/>
          </p:nvGrpSpPr>
          <p:grpSpPr>
            <a:xfrm>
              <a:off x="2025107" y="2574004"/>
              <a:ext cx="347391" cy="392181"/>
              <a:chOff x="1368786" y="1195986"/>
              <a:chExt cx="1009650" cy="1139826"/>
            </a:xfrm>
            <a:grpFill/>
          </p:grpSpPr>
          <p:sp>
            <p:nvSpPr>
              <p:cNvPr id="2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1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08" name="圆角矩形 2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圆角矩形 2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圆角矩形 2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圆角矩形 2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5" name="组合 214"/>
          <p:cNvGrpSpPr/>
          <p:nvPr/>
        </p:nvGrpSpPr>
        <p:grpSpPr>
          <a:xfrm>
            <a:off x="2201166" y="3939805"/>
            <a:ext cx="489396" cy="1461535"/>
            <a:chOff x="2008778" y="2574004"/>
            <a:chExt cx="380273" cy="1135650"/>
          </a:xfrm>
          <a:solidFill>
            <a:srgbClr val="1A9895"/>
          </a:solidFill>
        </p:grpSpPr>
        <p:sp>
          <p:nvSpPr>
            <p:cNvPr id="216" name="圆角矩形 2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7" name="Group 61"/>
            <p:cNvGrpSpPr/>
            <p:nvPr/>
          </p:nvGrpSpPr>
          <p:grpSpPr>
            <a:xfrm>
              <a:off x="2025107" y="2574004"/>
              <a:ext cx="347391" cy="392181"/>
              <a:chOff x="1368786" y="1195986"/>
              <a:chExt cx="1009650" cy="1139826"/>
            </a:xfrm>
            <a:grpFill/>
          </p:grpSpPr>
          <p:sp>
            <p:nvSpPr>
              <p:cNvPr id="2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2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18" name="圆角矩形 2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圆角矩形 2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圆角矩形 2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圆角矩形 2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3921859" y="4000977"/>
            <a:ext cx="489396" cy="1461535"/>
            <a:chOff x="2008778" y="2574004"/>
            <a:chExt cx="380273" cy="1135650"/>
          </a:xfrm>
          <a:solidFill>
            <a:srgbClr val="1A9895"/>
          </a:solidFill>
        </p:grpSpPr>
        <p:sp>
          <p:nvSpPr>
            <p:cNvPr id="226" name="圆角矩形 2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7" name="Group 61"/>
            <p:cNvGrpSpPr/>
            <p:nvPr/>
          </p:nvGrpSpPr>
          <p:grpSpPr>
            <a:xfrm>
              <a:off x="2025107" y="2574004"/>
              <a:ext cx="347391" cy="392181"/>
              <a:chOff x="1368786" y="1195986"/>
              <a:chExt cx="1009650" cy="1139826"/>
            </a:xfrm>
            <a:grpFill/>
          </p:grpSpPr>
          <p:sp>
            <p:nvSpPr>
              <p:cNvPr id="2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3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28" name="圆角矩形 2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圆角矩形 2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圆角矩形 2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圆角矩形 2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a:off x="2998915" y="1944878"/>
            <a:ext cx="269553" cy="804996"/>
            <a:chOff x="2008778" y="2574004"/>
            <a:chExt cx="380273" cy="1135650"/>
          </a:xfrm>
          <a:solidFill>
            <a:srgbClr val="DADADA"/>
          </a:solidFill>
        </p:grpSpPr>
        <p:sp>
          <p:nvSpPr>
            <p:cNvPr id="236" name="圆角矩形 2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7" name="Group 61"/>
            <p:cNvGrpSpPr/>
            <p:nvPr/>
          </p:nvGrpSpPr>
          <p:grpSpPr>
            <a:xfrm>
              <a:off x="2025107" y="2574004"/>
              <a:ext cx="347391" cy="392181"/>
              <a:chOff x="1368786" y="1195986"/>
              <a:chExt cx="1009650" cy="1139826"/>
            </a:xfrm>
            <a:grpFill/>
          </p:grpSpPr>
          <p:sp>
            <p:nvSpPr>
              <p:cNvPr id="2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4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38" name="圆角矩形 2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圆角矩形 2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圆角矩形 2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圆角矩形 2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3736880" y="1791860"/>
            <a:ext cx="226369" cy="676029"/>
            <a:chOff x="2008778" y="2574004"/>
            <a:chExt cx="380273" cy="1135650"/>
          </a:xfrm>
          <a:solidFill>
            <a:srgbClr val="DADADA"/>
          </a:solidFill>
        </p:grpSpPr>
        <p:sp>
          <p:nvSpPr>
            <p:cNvPr id="246" name="圆角矩形 2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7" name="Group 61"/>
            <p:cNvGrpSpPr/>
            <p:nvPr/>
          </p:nvGrpSpPr>
          <p:grpSpPr>
            <a:xfrm>
              <a:off x="2025107" y="2574004"/>
              <a:ext cx="347391" cy="392181"/>
              <a:chOff x="1368786" y="1195986"/>
              <a:chExt cx="1009650" cy="1139826"/>
            </a:xfrm>
            <a:grpFill/>
          </p:grpSpPr>
          <p:sp>
            <p:nvSpPr>
              <p:cNvPr id="2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5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48" name="圆角矩形 2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圆角矩形 2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圆角矩形 2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圆角矩形 2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5" name="组合 254"/>
          <p:cNvGrpSpPr/>
          <p:nvPr/>
        </p:nvGrpSpPr>
        <p:grpSpPr>
          <a:xfrm>
            <a:off x="1450647" y="1871223"/>
            <a:ext cx="214840" cy="641601"/>
            <a:chOff x="2008778" y="2574004"/>
            <a:chExt cx="380273" cy="1135650"/>
          </a:xfrm>
          <a:solidFill>
            <a:srgbClr val="DADADA"/>
          </a:solidFill>
        </p:grpSpPr>
        <p:sp>
          <p:nvSpPr>
            <p:cNvPr id="256" name="圆角矩形 2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7" name="Group 61"/>
            <p:cNvGrpSpPr/>
            <p:nvPr/>
          </p:nvGrpSpPr>
          <p:grpSpPr>
            <a:xfrm>
              <a:off x="2025107" y="2574004"/>
              <a:ext cx="347391" cy="392181"/>
              <a:chOff x="1368786" y="1195986"/>
              <a:chExt cx="1009650" cy="1139826"/>
            </a:xfrm>
            <a:grpFill/>
          </p:grpSpPr>
          <p:sp>
            <p:nvSpPr>
              <p:cNvPr id="2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6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58" name="圆角矩形 2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圆角矩形 2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圆角矩形 2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圆角矩形 2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5" name="组合 264"/>
          <p:cNvGrpSpPr/>
          <p:nvPr/>
        </p:nvGrpSpPr>
        <p:grpSpPr>
          <a:xfrm>
            <a:off x="4691855" y="1759882"/>
            <a:ext cx="200891" cy="599943"/>
            <a:chOff x="2008778" y="2574004"/>
            <a:chExt cx="380273" cy="1135650"/>
          </a:xfrm>
          <a:solidFill>
            <a:srgbClr val="DADADA"/>
          </a:solidFill>
        </p:grpSpPr>
        <p:sp>
          <p:nvSpPr>
            <p:cNvPr id="266" name="圆角矩形 2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7" name="Group 61"/>
            <p:cNvGrpSpPr/>
            <p:nvPr/>
          </p:nvGrpSpPr>
          <p:grpSpPr>
            <a:xfrm>
              <a:off x="2025107" y="2574004"/>
              <a:ext cx="347391" cy="392181"/>
              <a:chOff x="1368786" y="1195986"/>
              <a:chExt cx="1009650" cy="1139826"/>
            </a:xfrm>
            <a:grpFill/>
          </p:grpSpPr>
          <p:sp>
            <p:nvSpPr>
              <p:cNvPr id="2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7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68" name="圆角矩形 2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圆角矩形 2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圆角矩形 2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圆角矩形 2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5204975" y="1838042"/>
            <a:ext cx="200891" cy="599943"/>
            <a:chOff x="2008778" y="2574004"/>
            <a:chExt cx="380273" cy="1135650"/>
          </a:xfrm>
          <a:solidFill>
            <a:srgbClr val="DADADA"/>
          </a:solidFill>
        </p:grpSpPr>
        <p:sp>
          <p:nvSpPr>
            <p:cNvPr id="276" name="圆角矩形 2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7" name="Group 61"/>
            <p:cNvGrpSpPr/>
            <p:nvPr/>
          </p:nvGrpSpPr>
          <p:grpSpPr>
            <a:xfrm>
              <a:off x="2025107" y="2574004"/>
              <a:ext cx="347391" cy="392181"/>
              <a:chOff x="1368786" y="1195986"/>
              <a:chExt cx="1009650" cy="1139826"/>
            </a:xfrm>
            <a:grpFill/>
          </p:grpSpPr>
          <p:sp>
            <p:nvSpPr>
              <p:cNvPr id="2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8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78" name="圆角矩形 2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圆角矩形 2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圆角矩形 2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圆角矩形 2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5" name="组合 284"/>
          <p:cNvGrpSpPr/>
          <p:nvPr/>
        </p:nvGrpSpPr>
        <p:grpSpPr>
          <a:xfrm>
            <a:off x="979938" y="1997271"/>
            <a:ext cx="191489" cy="571866"/>
            <a:chOff x="2008778" y="2574004"/>
            <a:chExt cx="380273" cy="1135650"/>
          </a:xfrm>
          <a:solidFill>
            <a:srgbClr val="DADADA"/>
          </a:solidFill>
        </p:grpSpPr>
        <p:sp>
          <p:nvSpPr>
            <p:cNvPr id="286" name="圆角矩形 2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7" name="Group 61"/>
            <p:cNvGrpSpPr/>
            <p:nvPr/>
          </p:nvGrpSpPr>
          <p:grpSpPr>
            <a:xfrm>
              <a:off x="2025107" y="2574004"/>
              <a:ext cx="347391" cy="392181"/>
              <a:chOff x="1368786" y="1195986"/>
              <a:chExt cx="1009650" cy="1139826"/>
            </a:xfrm>
            <a:grpFill/>
          </p:grpSpPr>
          <p:sp>
            <p:nvSpPr>
              <p:cNvPr id="2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2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9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88" name="圆角矩形 2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圆角矩形 2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圆角矩形 2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圆角矩形 2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5" name="组合 294"/>
          <p:cNvGrpSpPr/>
          <p:nvPr/>
        </p:nvGrpSpPr>
        <p:grpSpPr>
          <a:xfrm>
            <a:off x="5028641" y="3067220"/>
            <a:ext cx="380992" cy="1137796"/>
            <a:chOff x="2008778" y="2574004"/>
            <a:chExt cx="380273" cy="1135650"/>
          </a:xfrm>
          <a:solidFill>
            <a:srgbClr val="1A9895"/>
          </a:solidFill>
        </p:grpSpPr>
        <p:sp>
          <p:nvSpPr>
            <p:cNvPr id="296" name="圆角矩形 2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7" name="Group 61"/>
            <p:cNvGrpSpPr/>
            <p:nvPr/>
          </p:nvGrpSpPr>
          <p:grpSpPr>
            <a:xfrm>
              <a:off x="2025107" y="2574004"/>
              <a:ext cx="347391" cy="392181"/>
              <a:chOff x="1368786" y="1195986"/>
              <a:chExt cx="1009650" cy="1139826"/>
            </a:xfrm>
            <a:grpFill/>
          </p:grpSpPr>
          <p:sp>
            <p:nvSpPr>
              <p:cNvPr id="3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3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30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98" name="圆角矩形 2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圆角矩形 2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圆角矩形 2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圆角矩形 3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5" name="组合 304"/>
          <p:cNvGrpSpPr/>
          <p:nvPr/>
        </p:nvGrpSpPr>
        <p:grpSpPr>
          <a:xfrm>
            <a:off x="748648" y="2632988"/>
            <a:ext cx="301028" cy="898992"/>
            <a:chOff x="2008778" y="2574004"/>
            <a:chExt cx="380273" cy="1135650"/>
          </a:xfrm>
          <a:solidFill>
            <a:srgbClr val="A1D3D0"/>
          </a:solidFill>
        </p:grpSpPr>
        <p:sp>
          <p:nvSpPr>
            <p:cNvPr id="306" name="圆角矩形 3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7" name="Group 61"/>
            <p:cNvGrpSpPr/>
            <p:nvPr/>
          </p:nvGrpSpPr>
          <p:grpSpPr>
            <a:xfrm>
              <a:off x="2025107" y="2574004"/>
              <a:ext cx="347391" cy="392181"/>
              <a:chOff x="1368786" y="1195986"/>
              <a:chExt cx="1009650" cy="1139826"/>
            </a:xfrm>
            <a:grpFill/>
          </p:grpSpPr>
          <p:sp>
            <p:nvSpPr>
              <p:cNvPr id="3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3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31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8" name="圆角矩形 3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圆角矩形 3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圆角矩形 3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圆角矩形 3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5" name="组合 314"/>
          <p:cNvGrpSpPr/>
          <p:nvPr/>
        </p:nvGrpSpPr>
        <p:grpSpPr>
          <a:xfrm>
            <a:off x="3366464" y="1691722"/>
            <a:ext cx="232368" cy="693944"/>
            <a:chOff x="2008778" y="2574004"/>
            <a:chExt cx="380273" cy="1135650"/>
          </a:xfrm>
          <a:solidFill>
            <a:srgbClr val="DADADA"/>
          </a:solidFill>
        </p:grpSpPr>
        <p:sp>
          <p:nvSpPr>
            <p:cNvPr id="316" name="圆角矩形 3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7" name="Group 61"/>
            <p:cNvGrpSpPr/>
            <p:nvPr/>
          </p:nvGrpSpPr>
          <p:grpSpPr>
            <a:xfrm>
              <a:off x="2025107" y="2574004"/>
              <a:ext cx="347391" cy="392181"/>
              <a:chOff x="1368786" y="1195986"/>
              <a:chExt cx="1009650" cy="1139826"/>
            </a:xfrm>
            <a:grpFill/>
          </p:grpSpPr>
          <p:sp>
            <p:nvSpPr>
              <p:cNvPr id="3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3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32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18" name="圆角矩形 3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圆角矩形 3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圆角矩形 3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圆角矩形 3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5" name="组合 324"/>
          <p:cNvGrpSpPr/>
          <p:nvPr/>
        </p:nvGrpSpPr>
        <p:grpSpPr>
          <a:xfrm>
            <a:off x="1749696" y="1680383"/>
            <a:ext cx="174978" cy="522555"/>
            <a:chOff x="2008778" y="2574004"/>
            <a:chExt cx="380273" cy="1135650"/>
          </a:xfrm>
          <a:solidFill>
            <a:srgbClr val="DADADA"/>
          </a:solidFill>
        </p:grpSpPr>
        <p:sp>
          <p:nvSpPr>
            <p:cNvPr id="326" name="圆角矩形 3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7" name="Group 61"/>
            <p:cNvGrpSpPr/>
            <p:nvPr/>
          </p:nvGrpSpPr>
          <p:grpSpPr>
            <a:xfrm>
              <a:off x="2025107" y="2574004"/>
              <a:ext cx="347391" cy="392181"/>
              <a:chOff x="1368786" y="1195986"/>
              <a:chExt cx="1009650" cy="1139826"/>
            </a:xfrm>
            <a:grpFill/>
          </p:grpSpPr>
          <p:sp>
            <p:nvSpPr>
              <p:cNvPr id="3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3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33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28" name="圆角矩形 3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圆角矩形 3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圆角矩形 3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圆角矩形 3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5" name="组合 334"/>
          <p:cNvGrpSpPr/>
          <p:nvPr/>
        </p:nvGrpSpPr>
        <p:grpSpPr>
          <a:xfrm>
            <a:off x="5387718" y="2414010"/>
            <a:ext cx="237403" cy="708981"/>
            <a:chOff x="2008778" y="2574004"/>
            <a:chExt cx="380273" cy="1135650"/>
          </a:xfrm>
          <a:solidFill>
            <a:srgbClr val="A1D3D0"/>
          </a:solidFill>
        </p:grpSpPr>
        <p:sp>
          <p:nvSpPr>
            <p:cNvPr id="336" name="圆角矩形 3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7" name="Group 61"/>
            <p:cNvGrpSpPr/>
            <p:nvPr/>
          </p:nvGrpSpPr>
          <p:grpSpPr>
            <a:xfrm>
              <a:off x="2025107" y="2574004"/>
              <a:ext cx="347391" cy="392181"/>
              <a:chOff x="1368786" y="1195986"/>
              <a:chExt cx="1009650" cy="1139826"/>
            </a:xfrm>
            <a:grpFill/>
          </p:grpSpPr>
          <p:sp>
            <p:nvSpPr>
              <p:cNvPr id="3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p:spPr>
            <p:txBody>
              <a:bodyPr vert="horz" wrap="square" lIns="91440" tIns="45720" rIns="91440" bIns="45720" numCol="1" anchor="t" anchorCtr="0" compatLnSpc="1"/>
              <a:lstStyle/>
              <a:p>
                <a:endParaRPr lang="zh-CN" altLang="en-US"/>
              </a:p>
            </p:txBody>
          </p:sp>
          <p:sp>
            <p:nvSpPr>
              <p:cNvPr id="3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p:spPr>
            <p:txBody>
              <a:bodyPr vert="horz" wrap="square" lIns="91440" tIns="45720" rIns="91440" bIns="45720" numCol="1" anchor="t" anchorCtr="0" compatLnSpc="1"/>
              <a:lstStyle/>
              <a:p>
                <a:endParaRPr lang="zh-CN" altLang="en-US"/>
              </a:p>
            </p:txBody>
          </p:sp>
          <p:sp>
            <p:nvSpPr>
              <p:cNvPr id="344" name="Freeform 9"/>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38" name="圆角矩形 3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圆角矩形 3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圆角矩形 3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圆角矩形 3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0" name="文本框 349"/>
          <p:cNvSpPr txBox="1"/>
          <p:nvPr/>
        </p:nvSpPr>
        <p:spPr>
          <a:xfrm>
            <a:off x="6476230" y="3475180"/>
            <a:ext cx="4555837" cy="612140"/>
          </a:xfrm>
          <a:prstGeom prst="rect">
            <a:avLst/>
          </a:prstGeom>
          <a:noFill/>
        </p:spPr>
        <p:txBody>
          <a:bodyPr wrap="square" lIns="91438" tIns="45719" rIns="91438" bIns="45719" rtlCol="0">
            <a:spAutoFit/>
          </a:bodyPr>
          <a:lstStyle/>
          <a:p>
            <a:r>
              <a:rPr lang="zh-CN" altLang="zh-CN" sz="3200" dirty="0">
                <a:solidFill>
                  <a:schemeClr val="tx1">
                    <a:lumMod val="85000"/>
                    <a:lumOff val="15000"/>
                  </a:schemeClr>
                </a:solidFill>
                <a:latin typeface="+mj-ea"/>
                <a:ea typeface="+mj-ea"/>
              </a:rPr>
              <a:t>面向</a:t>
            </a:r>
            <a:r>
              <a:rPr lang="en-US" altLang="zh-CN" sz="3200" dirty="0">
                <a:solidFill>
                  <a:schemeClr val="tx1">
                    <a:lumMod val="85000"/>
                    <a:lumOff val="15000"/>
                  </a:schemeClr>
                </a:solidFill>
                <a:latin typeface="+mj-ea"/>
                <a:ea typeface="+mj-ea"/>
              </a:rPr>
              <a:t>5</a:t>
            </a:r>
            <a:r>
              <a:rPr lang="zh-CN" altLang="en-US" sz="3200" dirty="0">
                <a:solidFill>
                  <a:schemeClr val="tx1">
                    <a:lumMod val="85000"/>
                    <a:lumOff val="15000"/>
                  </a:schemeClr>
                </a:solidFill>
                <a:latin typeface="+mj-ea"/>
                <a:ea typeface="+mj-ea"/>
              </a:rPr>
              <a:t>亿微博</a:t>
            </a:r>
            <a:r>
              <a:rPr lang="zh-CN" altLang="zh-CN" sz="3200" dirty="0">
                <a:solidFill>
                  <a:schemeClr val="tx1">
                    <a:lumMod val="85000"/>
                    <a:lumOff val="15000"/>
                  </a:schemeClr>
                </a:solidFill>
                <a:latin typeface="+mj-ea"/>
                <a:ea typeface="+mj-ea"/>
              </a:rPr>
              <a:t>用户</a:t>
            </a:r>
          </a:p>
        </p:txBody>
      </p:sp>
      <p:sp>
        <p:nvSpPr>
          <p:cNvPr id="352" name="矩形 351"/>
          <p:cNvSpPr/>
          <p:nvPr/>
        </p:nvSpPr>
        <p:spPr>
          <a:xfrm>
            <a:off x="6555105" y="4632325"/>
            <a:ext cx="3594735" cy="369570"/>
          </a:xfrm>
          <a:prstGeom prst="rect">
            <a:avLst/>
          </a:prstGeom>
          <a:solidFill>
            <a:srgbClr val="1A989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zh-CN" altLang="en-US" dirty="0">
                <a:solidFill>
                  <a:schemeClr val="bg1"/>
                </a:solidFill>
                <a:latin typeface="+mj-ea"/>
                <a:ea typeface="+mj-ea"/>
                <a:sym typeface="News Gothic MT" charset="0"/>
              </a:rPr>
              <a:t>次：研究微博用户行为数据</a:t>
            </a:r>
            <a:endParaRPr kumimoji="1" lang="zh-CN" altLang="en-US" dirty="0">
              <a:solidFill>
                <a:schemeClr val="bg1"/>
              </a:solidFill>
              <a:latin typeface="+mj-ea"/>
              <a:ea typeface="+mj-ea"/>
            </a:endParaRPr>
          </a:p>
        </p:txBody>
      </p:sp>
      <p:sp>
        <p:nvSpPr>
          <p:cNvPr id="353" name="矩形 352"/>
          <p:cNvSpPr/>
          <p:nvPr/>
        </p:nvSpPr>
        <p:spPr>
          <a:xfrm>
            <a:off x="6555105" y="4189095"/>
            <a:ext cx="3595370" cy="369570"/>
          </a:xfrm>
          <a:prstGeom prst="rect">
            <a:avLst/>
          </a:prstGeom>
          <a:solidFill>
            <a:srgbClr val="1A989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zh-CN" altLang="en-US" dirty="0">
                <a:solidFill>
                  <a:schemeClr val="bg1"/>
                </a:solidFill>
                <a:latin typeface="+mj-ea"/>
                <a:ea typeface="+mj-ea"/>
              </a:rPr>
              <a:t>主：学习分布式爬虫以及反爬</a:t>
            </a:r>
          </a:p>
        </p:txBody>
      </p:sp>
      <p:grpSp>
        <p:nvGrpSpPr>
          <p:cNvPr id="356" name="Group 121"/>
          <p:cNvGrpSpPr>
            <a:grpSpLocks noChangeAspect="1"/>
          </p:cNvGrpSpPr>
          <p:nvPr/>
        </p:nvGrpSpPr>
        <p:grpSpPr bwMode="auto">
          <a:xfrm>
            <a:off x="6487846" y="2516825"/>
            <a:ext cx="1106959" cy="942164"/>
            <a:chOff x="515" y="3088"/>
            <a:chExt cx="665" cy="566"/>
          </a:xfrm>
          <a:solidFill>
            <a:srgbClr val="1A9895"/>
          </a:solidFill>
        </p:grpSpPr>
        <p:sp>
          <p:nvSpPr>
            <p:cNvPr id="35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5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5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6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6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6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6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6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sp>
          <p:nvSpPr>
            <p:cNvPr id="36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mj-ea"/>
                <a:ea typeface="+mj-ea"/>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7492" y="1244226"/>
            <a:ext cx="10216662" cy="1200329"/>
          </a:xfrm>
          <a:prstGeom prst="rect">
            <a:avLst/>
          </a:prstGeom>
          <a:noFill/>
        </p:spPr>
        <p:txBody>
          <a:bodyPr wrap="square" rtlCol="0">
            <a:spAutoFit/>
          </a:bodyPr>
          <a:lstStyle/>
          <a:p>
            <a:pPr lvl="0"/>
            <a:r>
              <a:rPr lang="zh-CN" altLang="en-US" dirty="0" smtClean="0">
                <a:solidFill>
                  <a:prstClr val="black"/>
                </a:solidFill>
                <a:latin typeface="隶书" panose="02010509060101010101" pitchFamily="49" charset="-122"/>
                <a:ea typeface="隶书" panose="02010509060101010101" pitchFamily="49" charset="-122"/>
              </a:rPr>
              <a:t>       </a:t>
            </a:r>
            <a:endParaRPr lang="en-US" altLang="zh-CN" dirty="0" smtClean="0">
              <a:solidFill>
                <a:prstClr val="black"/>
              </a:solidFill>
              <a:latin typeface="隶书" panose="02010509060101010101" pitchFamily="49" charset="-122"/>
              <a:ea typeface="隶书" panose="02010509060101010101" pitchFamily="49" charset="-122"/>
            </a:endParaRPr>
          </a:p>
          <a:p>
            <a:pPr lvl="0"/>
            <a:endParaRPr lang="en-US" altLang="zh-CN" dirty="0">
              <a:solidFill>
                <a:prstClr val="black"/>
              </a:solidFill>
              <a:latin typeface="隶书" panose="02010509060101010101" pitchFamily="49" charset="-122"/>
              <a:ea typeface="隶书" panose="02010509060101010101" pitchFamily="49" charset="-122"/>
            </a:endParaRPr>
          </a:p>
          <a:p>
            <a:pPr lvl="0"/>
            <a:r>
              <a:rPr lang="zh-CN" altLang="en-US" dirty="0" smtClean="0">
                <a:solidFill>
                  <a:prstClr val="black"/>
                </a:solidFill>
                <a:latin typeface="隶书" panose="02010509060101010101" pitchFamily="49" charset="-122"/>
                <a:ea typeface="隶书" panose="02010509060101010101" pitchFamily="49" charset="-122"/>
              </a:rPr>
              <a:t>所以，我们设计目的要达到：</a:t>
            </a:r>
            <a:endParaRPr lang="en-US" altLang="zh-CN" dirty="0" smtClean="0">
              <a:solidFill>
                <a:prstClr val="black"/>
              </a:solidFill>
            </a:endParaRPr>
          </a:p>
          <a:p>
            <a:pPr marL="285750" lvl="0" indent="-285750">
              <a:buFont typeface="Arial" panose="020B0604020202020204" pitchFamily="34" charset="0"/>
              <a:buChar char="•"/>
            </a:pPr>
            <a:endParaRPr lang="zh-CN" altLang="en-US" dirty="0">
              <a:solidFill>
                <a:prstClr val="black"/>
              </a:solidFill>
            </a:endParaRPr>
          </a:p>
        </p:txBody>
      </p:sp>
      <p:sp>
        <p:nvSpPr>
          <p:cNvPr id="3" name="文本框 2"/>
          <p:cNvSpPr txBox="1"/>
          <p:nvPr/>
        </p:nvSpPr>
        <p:spPr>
          <a:xfrm>
            <a:off x="2730011" y="2664070"/>
            <a:ext cx="6655777"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smtClean="0">
                <a:solidFill>
                  <a:srgbClr val="FF0000"/>
                </a:solidFill>
                <a:latin typeface="隶书" panose="02010509060101010101" pitchFamily="49" charset="-122"/>
                <a:ea typeface="隶书" panose="02010509060101010101" pitchFamily="49" charset="-122"/>
              </a:rPr>
              <a:t>高并发</a:t>
            </a:r>
            <a:endParaRPr lang="en-US" altLang="zh-CN" sz="2800" dirty="0" smtClean="0">
              <a:solidFill>
                <a:srgbClr val="FF0000"/>
              </a:solidFill>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sz="2800" dirty="0" smtClean="0">
                <a:solidFill>
                  <a:srgbClr val="FF0000"/>
                </a:solidFill>
                <a:latin typeface="隶书" panose="02010509060101010101" pitchFamily="49" charset="-122"/>
                <a:ea typeface="隶书" panose="02010509060101010101" pitchFamily="49" charset="-122"/>
              </a:rPr>
              <a:t>高可用</a:t>
            </a:r>
            <a:endParaRPr lang="en-US" altLang="zh-CN" sz="2800" dirty="0" smtClean="0">
              <a:solidFill>
                <a:srgbClr val="FF0000"/>
              </a:solidFill>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sz="2800" dirty="0" smtClean="0">
                <a:solidFill>
                  <a:srgbClr val="FF0000"/>
                </a:solidFill>
                <a:latin typeface="隶书" panose="02010509060101010101" pitchFamily="49" charset="-122"/>
                <a:ea typeface="隶书" panose="02010509060101010101" pitchFamily="49" charset="-122"/>
              </a:rPr>
              <a:t>高性能</a:t>
            </a:r>
            <a:endParaRPr lang="en-US" altLang="zh-CN" sz="2800" dirty="0" smtClean="0">
              <a:solidFill>
                <a:srgbClr val="FF0000"/>
              </a:solidFill>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sz="2800" dirty="0" smtClean="0">
                <a:solidFill>
                  <a:srgbClr val="FF0000"/>
                </a:solidFill>
                <a:latin typeface="隶书" panose="02010509060101010101" pitchFamily="49" charset="-122"/>
                <a:ea typeface="隶书" panose="02010509060101010101" pitchFamily="49" charset="-122"/>
              </a:rPr>
              <a:t>高可扩展</a:t>
            </a:r>
            <a:endParaRPr lang="en-US" altLang="zh-CN" sz="2800" dirty="0" smtClean="0">
              <a:solidFill>
                <a:srgbClr val="FF0000"/>
              </a:solidFill>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sz="2800" dirty="0">
                <a:solidFill>
                  <a:srgbClr val="FF0000"/>
                </a:solidFill>
                <a:latin typeface="隶书" panose="02010509060101010101" pitchFamily="49" charset="-122"/>
                <a:ea typeface="隶书" panose="02010509060101010101" pitchFamily="49" charset="-122"/>
              </a:rPr>
              <a:t>分布式</a:t>
            </a:r>
          </a:p>
        </p:txBody>
      </p:sp>
      <p:sp>
        <p:nvSpPr>
          <p:cNvPr id="4" name="文本框 3"/>
          <p:cNvSpPr txBox="1"/>
          <p:nvPr/>
        </p:nvSpPr>
        <p:spPr>
          <a:xfrm>
            <a:off x="756138" y="474785"/>
            <a:ext cx="1160585" cy="707886"/>
          </a:xfrm>
          <a:prstGeom prst="rect">
            <a:avLst/>
          </a:prstGeom>
          <a:noFill/>
        </p:spPr>
        <p:txBody>
          <a:bodyPr wrap="square" rtlCol="0">
            <a:spAutoFit/>
          </a:bodyPr>
          <a:lstStyle/>
          <a:p>
            <a:r>
              <a:rPr lang="en-US" altLang="zh-CN" sz="4000" u="sng" dirty="0" smtClean="0">
                <a:solidFill>
                  <a:srgbClr val="1A9895"/>
                </a:solidFill>
              </a:rPr>
              <a:t>05</a:t>
            </a:r>
            <a:endParaRPr lang="zh-CN" altLang="en-US" sz="4000" u="sng" dirty="0">
              <a:solidFill>
                <a:srgbClr val="1A9895"/>
              </a:solidFill>
            </a:endParaRPr>
          </a:p>
        </p:txBody>
      </p:sp>
      <p:sp>
        <p:nvSpPr>
          <p:cNvPr id="5" name="文本框 4"/>
          <p:cNvSpPr txBox="1"/>
          <p:nvPr/>
        </p:nvSpPr>
        <p:spPr>
          <a:xfrm>
            <a:off x="1538654" y="536340"/>
            <a:ext cx="2382715" cy="646331"/>
          </a:xfrm>
          <a:prstGeom prst="rect">
            <a:avLst/>
          </a:prstGeom>
          <a:noFill/>
        </p:spPr>
        <p:txBody>
          <a:bodyPr wrap="square" rtlCol="0">
            <a:spAutoFit/>
          </a:bodyPr>
          <a:lstStyle/>
          <a:p>
            <a:r>
              <a:rPr lang="en-US" altLang="zh-CN" dirty="0" smtClean="0"/>
              <a:t>Part </a:t>
            </a:r>
            <a:r>
              <a:rPr lang="en-US" altLang="zh-CN" dirty="0"/>
              <a:t>One</a:t>
            </a:r>
            <a:endParaRPr lang="en-US" altLang="zh-CN" dirty="0" smtClean="0"/>
          </a:p>
          <a:p>
            <a:r>
              <a:rPr lang="zh-CN" altLang="en-US" dirty="0" smtClean="0"/>
              <a:t>课题背景与需求分析</a:t>
            </a:r>
            <a:endParaRPr lang="zh-CN" altLang="en-US" dirty="0"/>
          </a:p>
        </p:txBody>
      </p:sp>
    </p:spTree>
    <p:extLst>
      <p:ext uri="{BB962C8B-B14F-4D97-AF65-F5344CB8AC3E}">
        <p14:creationId xmlns:p14="http://schemas.microsoft.com/office/powerpoint/2010/main" val="341472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1517</TotalTime>
  <Words>2634</Words>
  <Application>Microsoft Office PowerPoint</Application>
  <PresentationFormat>宽屏</PresentationFormat>
  <Paragraphs>320</Paragraphs>
  <Slides>35</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News Gothic MT</vt:lpstr>
      <vt:lpstr>等线</vt:lpstr>
      <vt:lpstr>华文楷体</vt:lpstr>
      <vt:lpstr>楷体</vt:lpstr>
      <vt:lpstr>隶书</vt:lpstr>
      <vt:lpstr>宋体</vt:lpstr>
      <vt:lpstr>微软雅黑</vt:lpstr>
      <vt:lpstr>Arial</vt:lpstr>
      <vt:lpstr>Arial</vt:lpstr>
      <vt:lpstr>Calibri</vt:lpstr>
      <vt:lpstr>Calibri Light</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陈 巍瑜</cp:lastModifiedBy>
  <cp:revision>144</cp:revision>
  <dcterms:created xsi:type="dcterms:W3CDTF">2015-08-18T02:51:00Z</dcterms:created>
  <dcterms:modified xsi:type="dcterms:W3CDTF">2018-05-09T06:49:51Z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