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6" r:id="rId6"/>
    <p:sldId id="287" r:id="rId7"/>
    <p:sldId id="279" r:id="rId8"/>
    <p:sldId id="277" r:id="rId9"/>
    <p:sldId id="265" r:id="rId10"/>
    <p:sldId id="273" r:id="rId11"/>
    <p:sldId id="272" r:id="rId12"/>
    <p:sldId id="270" r:id="rId13"/>
    <p:sldId id="280" r:id="rId14"/>
    <p:sldId id="281" r:id="rId15"/>
    <p:sldId id="282" r:id="rId16"/>
    <p:sldId id="283" r:id="rId17"/>
    <p:sldId id="284" r:id="rId18"/>
    <p:sldId id="285" r:id="rId19"/>
    <p:sldId id="278" r:id="rId20"/>
    <p:sldId id="268" r:id="rId21"/>
    <p:sldId id="269"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1F55AE-7633-42D4-A981-57C5112B25E7}" v="305" dt="2018-05-06T22:52:26.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Isosceles Triangle 12">
            <a:extLst>
              <a:ext uri="{FF2B5EF4-FFF2-40B4-BE49-F238E27FC236}">
                <a16:creationId xmlns:a16="http://schemas.microsoft.com/office/drawing/2014/main" id="{AA330523-F25B-4007-B3E5-ABB5637D160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9" descr="A picture containing silhouette&#10;&#10;Description generated with very high confidence">
            <a:extLst>
              <a:ext uri="{FF2B5EF4-FFF2-40B4-BE49-F238E27FC236}">
                <a16:creationId xmlns:a16="http://schemas.microsoft.com/office/drawing/2014/main" id="{9F08B050-759D-439A-B2CD-16E3A4B0B880}"/>
              </a:ext>
            </a:extLst>
          </p:cNvPr>
          <p:cNvPicPr>
            <a:picLocks noChangeAspect="1"/>
          </p:cNvPicPr>
          <p:nvPr/>
        </p:nvPicPr>
        <p:blipFill>
          <a:blip r:embed="rId2"/>
          <a:stretch>
            <a:fillRect/>
          </a:stretch>
        </p:blipFill>
        <p:spPr>
          <a:xfrm>
            <a:off x="888603" y="1339656"/>
            <a:ext cx="4887354" cy="4178687"/>
          </a:xfrm>
          <a:prstGeom prst="rect">
            <a:avLst/>
          </a:prstGeom>
        </p:spPr>
      </p:pic>
      <p:sp>
        <p:nvSpPr>
          <p:cNvPr id="2" name="Title 1">
            <a:extLst>
              <a:ext uri="{FF2B5EF4-FFF2-40B4-BE49-F238E27FC236}">
                <a16:creationId xmlns:a16="http://schemas.microsoft.com/office/drawing/2014/main" id="{4872862B-17B5-4C69-AD8B-0B40F7C15919}"/>
              </a:ext>
            </a:extLst>
          </p:cNvPr>
          <p:cNvSpPr>
            <a:spLocks noGrp="1"/>
          </p:cNvSpPr>
          <p:nvPr>
            <p:ph type="ctrTitle"/>
          </p:nvPr>
        </p:nvSpPr>
        <p:spPr>
          <a:xfrm>
            <a:off x="6094855" y="1261331"/>
            <a:ext cx="3497565" cy="3002662"/>
          </a:xfrm>
        </p:spPr>
        <p:txBody>
          <a:bodyPr>
            <a:normAutofit/>
          </a:bodyPr>
          <a:lstStyle/>
          <a:p>
            <a:pPr algn="l"/>
            <a:r>
              <a:rPr lang="en-US" sz="4400"/>
              <a:t>TutorTools</a:t>
            </a:r>
          </a:p>
        </p:txBody>
      </p:sp>
      <p:sp>
        <p:nvSpPr>
          <p:cNvPr id="3" name="Subtitle 2">
            <a:extLst>
              <a:ext uri="{FF2B5EF4-FFF2-40B4-BE49-F238E27FC236}">
                <a16:creationId xmlns:a16="http://schemas.microsoft.com/office/drawing/2014/main" id="{B2A3207C-71F5-40D8-BBDB-F6B91A99467B}"/>
              </a:ext>
            </a:extLst>
          </p:cNvPr>
          <p:cNvSpPr>
            <a:spLocks noGrp="1"/>
          </p:cNvSpPr>
          <p:nvPr>
            <p:ph type="subTitle" idx="1"/>
          </p:nvPr>
        </p:nvSpPr>
        <p:spPr>
          <a:xfrm>
            <a:off x="6094374" y="4263992"/>
            <a:ext cx="3498045" cy="1325857"/>
          </a:xfrm>
        </p:spPr>
        <p:txBody>
          <a:bodyPr>
            <a:normAutofit/>
          </a:bodyPr>
          <a:lstStyle/>
          <a:p>
            <a:pPr algn="l">
              <a:lnSpc>
                <a:spcPct val="90000"/>
              </a:lnSpc>
            </a:pPr>
            <a:r>
              <a:rPr lang="en-US" sz="1700"/>
              <a:t>Prepared for: CSCI/CMPE 3340 Software Engineering I </a:t>
            </a:r>
          </a:p>
          <a:p>
            <a:pPr algn="l">
              <a:lnSpc>
                <a:spcPct val="90000"/>
              </a:lnSpc>
            </a:pPr>
            <a:r>
              <a:rPr lang="en-US" sz="1700"/>
              <a:t>Instructor: MK </a:t>
            </a:r>
            <a:r>
              <a:rPr lang="en-US" sz="1700" err="1"/>
              <a:t>Quweider</a:t>
            </a:r>
            <a:r>
              <a:rPr lang="en-US" sz="1700"/>
              <a:t>, Ph.D. </a:t>
            </a:r>
          </a:p>
          <a:p>
            <a:pPr algn="l">
              <a:lnSpc>
                <a:spcPct val="90000"/>
              </a:lnSpc>
            </a:pPr>
            <a:r>
              <a:rPr lang="en-US" sz="1700"/>
              <a:t>Spring 2018</a:t>
            </a:r>
          </a:p>
        </p:txBody>
      </p:sp>
    </p:spTree>
    <p:extLst>
      <p:ext uri="{BB962C8B-B14F-4D97-AF65-F5344CB8AC3E}">
        <p14:creationId xmlns:p14="http://schemas.microsoft.com/office/powerpoint/2010/main" val="28873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209-AE16-427E-8643-30C0C90D4406}"/>
              </a:ext>
            </a:extLst>
          </p:cNvPr>
          <p:cNvSpPr>
            <a:spLocks noGrp="1"/>
          </p:cNvSpPr>
          <p:nvPr>
            <p:ph type="title"/>
          </p:nvPr>
        </p:nvSpPr>
        <p:spPr/>
        <p:txBody>
          <a:bodyPr/>
          <a:lstStyle/>
          <a:p>
            <a:r>
              <a:rPr lang="en-US"/>
              <a:t>Members</a:t>
            </a:r>
          </a:p>
        </p:txBody>
      </p:sp>
      <p:sp>
        <p:nvSpPr>
          <p:cNvPr id="3" name="Content Placeholder 2">
            <a:extLst>
              <a:ext uri="{FF2B5EF4-FFF2-40B4-BE49-F238E27FC236}">
                <a16:creationId xmlns:a16="http://schemas.microsoft.com/office/drawing/2014/main" id="{29E3E0BF-F897-4754-9299-1D2D4194FC97}"/>
              </a:ext>
            </a:extLst>
          </p:cNvPr>
          <p:cNvSpPr>
            <a:spLocks noGrp="1"/>
          </p:cNvSpPr>
          <p:nvPr>
            <p:ph idx="1"/>
          </p:nvPr>
        </p:nvSpPr>
        <p:spPr>
          <a:xfrm>
            <a:off x="1482466" y="2146212"/>
            <a:ext cx="8596668" cy="3880773"/>
          </a:xfrm>
        </p:spPr>
        <p:txBody>
          <a:bodyPr vert="horz" lIns="91440" tIns="45720" rIns="91440" bIns="45720" rtlCol="0" anchor="t">
            <a:normAutofit/>
          </a:bodyPr>
          <a:lstStyle/>
          <a:p>
            <a:pPr marL="0" indent="0">
              <a:buNone/>
            </a:pPr>
            <a:r>
              <a:rPr lang="en-US" sz="2000" b="1" dirty="0"/>
              <a:t>Members:</a:t>
            </a:r>
          </a:p>
          <a:p>
            <a:pPr lvl="1"/>
            <a:r>
              <a:rPr lang="en-US" dirty="0" err="1"/>
              <a:t>Bethsua</a:t>
            </a:r>
            <a:r>
              <a:rPr lang="en-US" dirty="0"/>
              <a:t> Martinez</a:t>
            </a:r>
            <a:endParaRPr lang="en-US" dirty="0">
              <a:solidFill>
                <a:schemeClr val="tx1"/>
              </a:solidFill>
            </a:endParaRPr>
          </a:p>
          <a:p>
            <a:pPr marL="457200" lvl="1" indent="0">
              <a:buNone/>
            </a:pPr>
            <a:endParaRPr lang="en-US"/>
          </a:p>
          <a:p>
            <a:pPr lvl="1"/>
            <a:r>
              <a:rPr lang="en-US" dirty="0"/>
              <a:t>Luis Selvera</a:t>
            </a:r>
          </a:p>
          <a:p>
            <a:pPr marL="457200" lvl="1" indent="0">
              <a:buNone/>
            </a:pPr>
            <a:endParaRPr lang="en-US"/>
          </a:p>
          <a:p>
            <a:pPr lvl="1"/>
            <a:r>
              <a:rPr lang="en-US" dirty="0"/>
              <a:t>Kenneth Segarra</a:t>
            </a:r>
          </a:p>
          <a:p>
            <a:pPr marL="457200" lvl="1" indent="0">
              <a:buNone/>
            </a:pPr>
            <a:endParaRPr lang="en-US"/>
          </a:p>
          <a:p>
            <a:pPr lvl="1"/>
            <a:r>
              <a:rPr lang="en-US" dirty="0" err="1"/>
              <a:t>Elyvic</a:t>
            </a:r>
            <a:r>
              <a:rPr lang="en-US" dirty="0"/>
              <a:t> </a:t>
            </a:r>
            <a:r>
              <a:rPr lang="en-US" dirty="0" err="1"/>
              <a:t>Cabais</a:t>
            </a:r>
          </a:p>
          <a:p>
            <a:endParaRPr lang="en-US"/>
          </a:p>
        </p:txBody>
      </p:sp>
    </p:spTree>
    <p:extLst>
      <p:ext uri="{BB962C8B-B14F-4D97-AF65-F5344CB8AC3E}">
        <p14:creationId xmlns:p14="http://schemas.microsoft.com/office/powerpoint/2010/main" val="63454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BD27-E4C7-41FD-A2E9-F23D2552685A}"/>
              </a:ext>
            </a:extLst>
          </p:cNvPr>
          <p:cNvSpPr>
            <a:spLocks noGrp="1"/>
          </p:cNvSpPr>
          <p:nvPr>
            <p:ph type="title"/>
          </p:nvPr>
        </p:nvSpPr>
        <p:spPr/>
        <p:txBody>
          <a:bodyPr/>
          <a:lstStyle/>
          <a:p>
            <a:r>
              <a:rPr lang="en-US"/>
              <a:t>Responsibilities</a:t>
            </a:r>
          </a:p>
          <a:p>
            <a:endParaRPr lang="en-US"/>
          </a:p>
        </p:txBody>
      </p:sp>
      <p:sp>
        <p:nvSpPr>
          <p:cNvPr id="3" name="Content Placeholder 2">
            <a:extLst>
              <a:ext uri="{FF2B5EF4-FFF2-40B4-BE49-F238E27FC236}">
                <a16:creationId xmlns:a16="http://schemas.microsoft.com/office/drawing/2014/main" id="{98812767-66FC-41BB-BBC5-3CB7C4F3FD36}"/>
              </a:ext>
            </a:extLst>
          </p:cNvPr>
          <p:cNvSpPr>
            <a:spLocks noGrp="1"/>
          </p:cNvSpPr>
          <p:nvPr>
            <p:ph sz="half" idx="1"/>
          </p:nvPr>
        </p:nvSpPr>
        <p:spPr>
          <a:xfrm>
            <a:off x="1353070" y="2160589"/>
            <a:ext cx="4184035" cy="3880772"/>
          </a:xfrm>
        </p:spPr>
        <p:txBody>
          <a:bodyPr vert="horz" lIns="91440" tIns="45720" rIns="91440" bIns="45720" rtlCol="0" anchor="t">
            <a:normAutofit/>
          </a:bodyPr>
          <a:lstStyle/>
          <a:p>
            <a:r>
              <a:rPr lang="en-US" sz="2000" b="1"/>
              <a:t>Student Views</a:t>
            </a:r>
          </a:p>
          <a:p>
            <a:pPr lvl="1"/>
            <a:r>
              <a:rPr lang="en-US" err="1"/>
              <a:t>Elyvic</a:t>
            </a:r>
            <a:r>
              <a:rPr lang="en-US"/>
              <a:t> </a:t>
            </a:r>
            <a:r>
              <a:rPr lang="en-US" err="1"/>
              <a:t>Cabais</a:t>
            </a:r>
          </a:p>
          <a:p>
            <a:pPr lvl="1"/>
            <a:endParaRPr lang="en-US"/>
          </a:p>
          <a:p>
            <a:pPr lvl="1"/>
            <a:endParaRPr lang="en-US"/>
          </a:p>
          <a:p>
            <a:pPr marL="457200" lvl="1" indent="0">
              <a:buNone/>
            </a:pPr>
            <a:endParaRPr lang="en-US"/>
          </a:p>
          <a:p>
            <a:r>
              <a:rPr lang="en-US" sz="2000" b="1"/>
              <a:t>Tutor Views</a:t>
            </a:r>
          </a:p>
          <a:p>
            <a:pPr lvl="1"/>
            <a:r>
              <a:rPr lang="en-US" err="1"/>
              <a:t>Bethsua</a:t>
            </a:r>
            <a:r>
              <a:rPr lang="en-US"/>
              <a:t> Martinez</a:t>
            </a:r>
          </a:p>
          <a:p>
            <a:pPr marL="0" indent="0">
              <a:buNone/>
            </a:pPr>
            <a:endParaRPr lang="en-US"/>
          </a:p>
        </p:txBody>
      </p:sp>
      <p:sp>
        <p:nvSpPr>
          <p:cNvPr id="4" name="Content Placeholder 3">
            <a:extLst>
              <a:ext uri="{FF2B5EF4-FFF2-40B4-BE49-F238E27FC236}">
                <a16:creationId xmlns:a16="http://schemas.microsoft.com/office/drawing/2014/main" id="{96455633-5C5F-4417-8FFE-72EB4641DE42}"/>
              </a:ext>
            </a:extLst>
          </p:cNvPr>
          <p:cNvSpPr>
            <a:spLocks noGrp="1"/>
          </p:cNvSpPr>
          <p:nvPr>
            <p:ph sz="half" idx="2"/>
          </p:nvPr>
        </p:nvSpPr>
        <p:spPr>
          <a:xfrm>
            <a:off x="5765707" y="2160589"/>
            <a:ext cx="4184034" cy="3880773"/>
          </a:xfrm>
        </p:spPr>
        <p:txBody>
          <a:bodyPr vert="horz" lIns="91440" tIns="45720" rIns="91440" bIns="45720" rtlCol="0" anchor="t">
            <a:normAutofit/>
          </a:bodyPr>
          <a:lstStyle/>
          <a:p>
            <a:r>
              <a:rPr lang="en-US" sz="2000" b="1"/>
              <a:t>Supervisor Views</a:t>
            </a:r>
          </a:p>
          <a:p>
            <a:pPr lvl="1"/>
            <a:r>
              <a:rPr lang="en-US"/>
              <a:t>Kenneth Segarra</a:t>
            </a:r>
          </a:p>
          <a:p>
            <a:pPr lvl="1"/>
            <a:endParaRPr lang="en-US"/>
          </a:p>
          <a:p>
            <a:pPr lvl="1"/>
            <a:endParaRPr lang="en-US"/>
          </a:p>
          <a:p>
            <a:pPr marL="457200" lvl="1" indent="0">
              <a:buNone/>
            </a:pPr>
            <a:endParaRPr lang="en-US"/>
          </a:p>
          <a:p>
            <a:r>
              <a:rPr lang="en-US" sz="2000" b="1"/>
              <a:t>Database</a:t>
            </a:r>
          </a:p>
          <a:p>
            <a:pPr lvl="1"/>
            <a:r>
              <a:rPr lang="en-US"/>
              <a:t>Luis Selvera</a:t>
            </a:r>
          </a:p>
        </p:txBody>
      </p:sp>
    </p:spTree>
    <p:extLst>
      <p:ext uri="{BB962C8B-B14F-4D97-AF65-F5344CB8AC3E}">
        <p14:creationId xmlns:p14="http://schemas.microsoft.com/office/powerpoint/2010/main" val="384630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F1D9-571A-4E57-B642-829C361EBAEA}"/>
              </a:ext>
            </a:extLst>
          </p:cNvPr>
          <p:cNvSpPr>
            <a:spLocks noGrp="1"/>
          </p:cNvSpPr>
          <p:nvPr>
            <p:ph type="title"/>
          </p:nvPr>
        </p:nvSpPr>
        <p:spPr>
          <a:xfrm>
            <a:off x="5278364" y="3585028"/>
            <a:ext cx="5515427" cy="806953"/>
          </a:xfrm>
        </p:spPr>
        <p:txBody>
          <a:bodyPr/>
          <a:lstStyle/>
          <a:p>
            <a:r>
              <a:rPr lang="en-US"/>
              <a:t>Backlog Items</a:t>
            </a:r>
          </a:p>
        </p:txBody>
      </p:sp>
    </p:spTree>
    <p:extLst>
      <p:ext uri="{BB962C8B-B14F-4D97-AF65-F5344CB8AC3E}">
        <p14:creationId xmlns:p14="http://schemas.microsoft.com/office/powerpoint/2010/main" val="57090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3947-ECEB-47F7-8CF3-3ACFF586A92F}"/>
              </a:ext>
            </a:extLst>
          </p:cNvPr>
          <p:cNvSpPr>
            <a:spLocks noGrp="1"/>
          </p:cNvSpPr>
          <p:nvPr>
            <p:ph type="title"/>
          </p:nvPr>
        </p:nvSpPr>
        <p:spPr/>
        <p:txBody>
          <a:bodyPr/>
          <a:lstStyle/>
          <a:p>
            <a:r>
              <a:rPr lang="en-US"/>
              <a:t>Login</a:t>
            </a:r>
          </a:p>
        </p:txBody>
      </p:sp>
      <p:sp>
        <p:nvSpPr>
          <p:cNvPr id="3" name="Content Placeholder 2">
            <a:extLst>
              <a:ext uri="{FF2B5EF4-FFF2-40B4-BE49-F238E27FC236}">
                <a16:creationId xmlns:a16="http://schemas.microsoft.com/office/drawing/2014/main" id="{351DAF3A-DF25-465C-8190-851731B44B43}"/>
              </a:ext>
            </a:extLst>
          </p:cNvPr>
          <p:cNvSpPr>
            <a:spLocks noGrp="1"/>
          </p:cNvSpPr>
          <p:nvPr>
            <p:ph sz="half" idx="1"/>
          </p:nvPr>
        </p:nvSpPr>
        <p:spPr>
          <a:xfrm>
            <a:off x="677334" y="1930551"/>
            <a:ext cx="4184035" cy="3880772"/>
          </a:xfrm>
        </p:spPr>
        <p:txBody>
          <a:bodyPr vert="horz" lIns="91440" tIns="45720" rIns="91440" bIns="45720" rtlCol="0" anchor="t">
            <a:normAutofit/>
          </a:bodyPr>
          <a:lstStyle/>
          <a:p>
            <a:endParaRPr lang="en-US"/>
          </a:p>
          <a:p>
            <a:endParaRPr lang="en-US"/>
          </a:p>
          <a:p>
            <a:endParaRPr lang="en-US"/>
          </a:p>
          <a:p>
            <a:pPr marL="0" indent="0">
              <a:buNone/>
            </a:pPr>
            <a:r>
              <a:rPr lang="en-US" sz="2000" b="1"/>
              <a:t>Login</a:t>
            </a:r>
          </a:p>
          <a:p>
            <a:r>
              <a:rPr lang="en-US"/>
              <a:t>Users login with username and password</a:t>
            </a:r>
            <a:endParaRPr lang="en-US">
              <a:solidFill>
                <a:schemeClr val="tx1"/>
              </a:solidFill>
            </a:endParaRPr>
          </a:p>
          <a:p>
            <a:endParaRPr lang="en-US"/>
          </a:p>
        </p:txBody>
      </p:sp>
      <p:pic>
        <p:nvPicPr>
          <p:cNvPr id="7" name="Picture 7" descr="A screenshot of a cell phone&#10;&#10;Description generated with high confidence">
            <a:extLst>
              <a:ext uri="{FF2B5EF4-FFF2-40B4-BE49-F238E27FC236}">
                <a16:creationId xmlns:a16="http://schemas.microsoft.com/office/drawing/2014/main" id="{FAA72815-7BE9-48C4-B874-5226D201B04B}"/>
              </a:ext>
            </a:extLst>
          </p:cNvPr>
          <p:cNvPicPr>
            <a:picLocks noGrp="1" noChangeAspect="1"/>
          </p:cNvPicPr>
          <p:nvPr>
            <p:ph sz="half" idx="2"/>
          </p:nvPr>
        </p:nvPicPr>
        <p:blipFill>
          <a:blip r:embed="rId2"/>
          <a:stretch>
            <a:fillRect/>
          </a:stretch>
        </p:blipFill>
        <p:spPr>
          <a:xfrm>
            <a:off x="5089971" y="2417973"/>
            <a:ext cx="5276713" cy="2790911"/>
          </a:xfrm>
          <a:prstGeom prst="rect">
            <a:avLst/>
          </a:prstGeom>
        </p:spPr>
      </p:pic>
    </p:spTree>
    <p:extLst>
      <p:ext uri="{BB962C8B-B14F-4D97-AF65-F5344CB8AC3E}">
        <p14:creationId xmlns:p14="http://schemas.microsoft.com/office/powerpoint/2010/main" val="265941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6431-7922-410F-A919-5F7F8650209C}"/>
              </a:ext>
            </a:extLst>
          </p:cNvPr>
          <p:cNvSpPr>
            <a:spLocks noGrp="1"/>
          </p:cNvSpPr>
          <p:nvPr>
            <p:ph type="title"/>
          </p:nvPr>
        </p:nvSpPr>
        <p:spPr>
          <a:xfrm>
            <a:off x="677334" y="609600"/>
            <a:ext cx="8596668" cy="1320800"/>
          </a:xfrm>
        </p:spPr>
        <p:txBody>
          <a:bodyPr/>
          <a:lstStyle/>
          <a:p>
            <a:r>
              <a:rPr lang="en-US"/>
              <a:t>Student List</a:t>
            </a:r>
          </a:p>
        </p:txBody>
      </p:sp>
      <p:sp>
        <p:nvSpPr>
          <p:cNvPr id="3" name="Content Placeholder 2">
            <a:extLst>
              <a:ext uri="{FF2B5EF4-FFF2-40B4-BE49-F238E27FC236}">
                <a16:creationId xmlns:a16="http://schemas.microsoft.com/office/drawing/2014/main" id="{0F64E0F8-6392-4FB6-8659-D59781CB823F}"/>
              </a:ext>
            </a:extLst>
          </p:cNvPr>
          <p:cNvSpPr>
            <a:spLocks noGrp="1"/>
          </p:cNvSpPr>
          <p:nvPr>
            <p:ph sz="half" idx="1"/>
          </p:nvPr>
        </p:nvSpPr>
        <p:spPr>
          <a:xfrm>
            <a:off x="332278" y="1643004"/>
            <a:ext cx="4184035" cy="4513375"/>
          </a:xfrm>
        </p:spPr>
        <p:txBody>
          <a:bodyPr vert="horz" lIns="91440" tIns="45720" rIns="91440" bIns="45720" rtlCol="0" anchor="t">
            <a:normAutofit lnSpcReduction="10000"/>
          </a:bodyPr>
          <a:lstStyle/>
          <a:p>
            <a:r>
              <a:rPr lang="en-US" sz="2000" b="1"/>
              <a:t>Student List</a:t>
            </a:r>
          </a:p>
          <a:p>
            <a:pPr lvl="1"/>
            <a:r>
              <a:rPr lang="en-US"/>
              <a:t>Add Session</a:t>
            </a:r>
          </a:p>
          <a:p>
            <a:endParaRPr lang="en-US"/>
          </a:p>
          <a:p>
            <a:r>
              <a:rPr lang="en-US" sz="2000" b="1"/>
              <a:t>Returning Student</a:t>
            </a:r>
          </a:p>
          <a:p>
            <a:pPr lvl="1"/>
            <a:r>
              <a:rPr lang="en-US"/>
              <a:t>Subject</a:t>
            </a:r>
          </a:p>
          <a:p>
            <a:pPr lvl="1"/>
            <a:r>
              <a:rPr lang="en-US"/>
              <a:t>Tutor</a:t>
            </a:r>
          </a:p>
          <a:p>
            <a:pPr lvl="1"/>
            <a:endParaRPr lang="en-US"/>
          </a:p>
          <a:p>
            <a:r>
              <a:rPr lang="en-US" sz="2000" b="1"/>
              <a:t>New Student Sign-In</a:t>
            </a:r>
          </a:p>
          <a:p>
            <a:pPr lvl="1"/>
            <a:r>
              <a:rPr lang="en-US"/>
              <a:t>ID Number</a:t>
            </a:r>
          </a:p>
          <a:p>
            <a:pPr lvl="1"/>
            <a:r>
              <a:rPr lang="en-US"/>
              <a:t>Name</a:t>
            </a:r>
          </a:p>
          <a:p>
            <a:pPr lvl="1"/>
            <a:r>
              <a:rPr lang="en-US"/>
              <a:t>E-mail</a:t>
            </a:r>
          </a:p>
          <a:p>
            <a:pPr lvl="1"/>
            <a:r>
              <a:rPr lang="en-US"/>
              <a:t>Phone Number</a:t>
            </a:r>
          </a:p>
        </p:txBody>
      </p:sp>
      <p:pic>
        <p:nvPicPr>
          <p:cNvPr id="5" name="Picture 5" descr="A screenshot of a cell phone&#10;&#10;Description generated with very high confidence">
            <a:extLst>
              <a:ext uri="{FF2B5EF4-FFF2-40B4-BE49-F238E27FC236}">
                <a16:creationId xmlns:a16="http://schemas.microsoft.com/office/drawing/2014/main" id="{C99EEEC5-578E-4412-9F40-E4513638F389}"/>
              </a:ext>
            </a:extLst>
          </p:cNvPr>
          <p:cNvPicPr>
            <a:picLocks noGrp="1" noChangeAspect="1"/>
          </p:cNvPicPr>
          <p:nvPr>
            <p:ph sz="half" idx="2"/>
          </p:nvPr>
        </p:nvPicPr>
        <p:blipFill>
          <a:blip r:embed="rId2"/>
          <a:stretch>
            <a:fillRect/>
          </a:stretch>
        </p:blipFill>
        <p:spPr>
          <a:xfrm>
            <a:off x="3637858" y="609632"/>
            <a:ext cx="5779920" cy="3043291"/>
          </a:xfrm>
          <a:prstGeom prst="rect">
            <a:avLst/>
          </a:prstGeom>
        </p:spPr>
      </p:pic>
      <p:pic>
        <p:nvPicPr>
          <p:cNvPr id="4" name="Picture 5" descr="A screenshot of a cell phone&#10;&#10;Description generated with very high confidence">
            <a:extLst>
              <a:ext uri="{FF2B5EF4-FFF2-40B4-BE49-F238E27FC236}">
                <a16:creationId xmlns:a16="http://schemas.microsoft.com/office/drawing/2014/main" id="{627C965E-FF59-49D6-AE24-75F5516728D8}"/>
              </a:ext>
            </a:extLst>
          </p:cNvPr>
          <p:cNvPicPr>
            <a:picLocks noChangeAspect="1"/>
          </p:cNvPicPr>
          <p:nvPr/>
        </p:nvPicPr>
        <p:blipFill>
          <a:blip r:embed="rId3"/>
          <a:stretch>
            <a:fillRect/>
          </a:stretch>
        </p:blipFill>
        <p:spPr>
          <a:xfrm>
            <a:off x="4034287" y="3897702"/>
            <a:ext cx="2743200" cy="2743200"/>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D336C501-14CD-4199-AC31-DD7EB1449FF3}"/>
              </a:ext>
            </a:extLst>
          </p:cNvPr>
          <p:cNvPicPr>
            <a:picLocks noChangeAspect="1"/>
          </p:cNvPicPr>
          <p:nvPr/>
        </p:nvPicPr>
        <p:blipFill>
          <a:blip r:embed="rId4"/>
          <a:stretch>
            <a:fillRect/>
          </a:stretch>
        </p:blipFill>
        <p:spPr>
          <a:xfrm>
            <a:off x="7066736" y="4095122"/>
            <a:ext cx="2371725" cy="1514475"/>
          </a:xfrm>
          <a:prstGeom prst="rect">
            <a:avLst/>
          </a:prstGeom>
        </p:spPr>
      </p:pic>
    </p:spTree>
    <p:extLst>
      <p:ext uri="{BB962C8B-B14F-4D97-AF65-F5344CB8AC3E}">
        <p14:creationId xmlns:p14="http://schemas.microsoft.com/office/powerpoint/2010/main" val="255679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C067-CC36-4AA7-82AA-C905CA132723}"/>
              </a:ext>
            </a:extLst>
          </p:cNvPr>
          <p:cNvSpPr>
            <a:spLocks noGrp="1"/>
          </p:cNvSpPr>
          <p:nvPr>
            <p:ph type="title"/>
          </p:nvPr>
        </p:nvSpPr>
        <p:spPr/>
        <p:txBody>
          <a:bodyPr/>
          <a:lstStyle/>
          <a:p>
            <a:r>
              <a:rPr lang="en-US"/>
              <a:t>Tutor Scene </a:t>
            </a:r>
          </a:p>
        </p:txBody>
      </p:sp>
      <p:sp>
        <p:nvSpPr>
          <p:cNvPr id="3" name="Content Placeholder 2">
            <a:extLst>
              <a:ext uri="{FF2B5EF4-FFF2-40B4-BE49-F238E27FC236}">
                <a16:creationId xmlns:a16="http://schemas.microsoft.com/office/drawing/2014/main" id="{A2262761-4F53-40E4-9049-E9847A35C0F1}"/>
              </a:ext>
            </a:extLst>
          </p:cNvPr>
          <p:cNvSpPr>
            <a:spLocks noGrp="1"/>
          </p:cNvSpPr>
          <p:nvPr>
            <p:ph sz="half" idx="1"/>
          </p:nvPr>
        </p:nvSpPr>
        <p:spPr>
          <a:xfrm>
            <a:off x="116617" y="1815533"/>
            <a:ext cx="4184035" cy="3880772"/>
          </a:xfrm>
        </p:spPr>
        <p:txBody>
          <a:bodyPr vert="horz" lIns="91440" tIns="45720" rIns="91440" bIns="45720" rtlCol="0" anchor="t">
            <a:normAutofit/>
          </a:bodyPr>
          <a:lstStyle/>
          <a:p>
            <a:endParaRPr lang="en-US"/>
          </a:p>
          <a:p>
            <a:endParaRPr lang="en-US"/>
          </a:p>
          <a:p>
            <a:r>
              <a:rPr lang="en-US" sz="2000" b="1"/>
              <a:t>Tutor's Session</a:t>
            </a:r>
            <a:endParaRPr lang="en-US" sz="2000" b="1">
              <a:solidFill>
                <a:schemeClr val="tx1"/>
              </a:solidFill>
            </a:endParaRPr>
          </a:p>
          <a:p>
            <a:pPr lvl="1"/>
            <a:r>
              <a:rPr lang="en-US"/>
              <a:t>Modify Student Information</a:t>
            </a:r>
          </a:p>
          <a:p>
            <a:pPr lvl="1"/>
            <a:r>
              <a:rPr lang="en-US"/>
              <a:t>Delete Student From Session</a:t>
            </a:r>
          </a:p>
          <a:p>
            <a:pPr lvl="1"/>
            <a:r>
              <a:rPr lang="en-US"/>
              <a:t>Search Student</a:t>
            </a:r>
          </a:p>
        </p:txBody>
      </p:sp>
      <p:pic>
        <p:nvPicPr>
          <p:cNvPr id="5" name="Picture 5" descr="A screenshot of a social media post&#10;&#10;Description generated with very high confidence">
            <a:extLst>
              <a:ext uri="{FF2B5EF4-FFF2-40B4-BE49-F238E27FC236}">
                <a16:creationId xmlns:a16="http://schemas.microsoft.com/office/drawing/2014/main" id="{5E1C463C-7933-4061-ABEA-A896003B5628}"/>
              </a:ext>
            </a:extLst>
          </p:cNvPr>
          <p:cNvPicPr>
            <a:picLocks noGrp="1" noChangeAspect="1"/>
          </p:cNvPicPr>
          <p:nvPr>
            <p:ph sz="half" idx="2"/>
          </p:nvPr>
        </p:nvPicPr>
        <p:blipFill>
          <a:blip r:embed="rId2"/>
          <a:stretch>
            <a:fillRect/>
          </a:stretch>
        </p:blipFill>
        <p:spPr>
          <a:xfrm>
            <a:off x="4198576" y="2177755"/>
            <a:ext cx="5463619" cy="3745800"/>
          </a:xfrm>
          <a:prstGeom prst="rect">
            <a:avLst/>
          </a:prstGeom>
        </p:spPr>
      </p:pic>
    </p:spTree>
    <p:extLst>
      <p:ext uri="{BB962C8B-B14F-4D97-AF65-F5344CB8AC3E}">
        <p14:creationId xmlns:p14="http://schemas.microsoft.com/office/powerpoint/2010/main" val="182298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6DA4-7324-40DB-B5EE-02451098F6D4}"/>
              </a:ext>
            </a:extLst>
          </p:cNvPr>
          <p:cNvSpPr>
            <a:spLocks noGrp="1"/>
          </p:cNvSpPr>
          <p:nvPr>
            <p:ph type="title"/>
          </p:nvPr>
        </p:nvSpPr>
        <p:spPr/>
        <p:txBody>
          <a:bodyPr/>
          <a:lstStyle/>
          <a:p>
            <a:r>
              <a:rPr lang="en-US"/>
              <a:t>Supervisor Scene</a:t>
            </a:r>
          </a:p>
        </p:txBody>
      </p:sp>
      <p:sp>
        <p:nvSpPr>
          <p:cNvPr id="3" name="Content Placeholder 2">
            <a:extLst>
              <a:ext uri="{FF2B5EF4-FFF2-40B4-BE49-F238E27FC236}">
                <a16:creationId xmlns:a16="http://schemas.microsoft.com/office/drawing/2014/main" id="{68742406-007D-4A83-AB1D-7E6871BDB287}"/>
              </a:ext>
            </a:extLst>
          </p:cNvPr>
          <p:cNvSpPr>
            <a:spLocks noGrp="1"/>
          </p:cNvSpPr>
          <p:nvPr>
            <p:ph sz="half" idx="1"/>
          </p:nvPr>
        </p:nvSpPr>
        <p:spPr/>
        <p:txBody>
          <a:bodyPr vert="horz" lIns="91440" tIns="45720" rIns="91440" bIns="45720" rtlCol="0" anchor="t">
            <a:normAutofit/>
          </a:bodyPr>
          <a:lstStyle/>
          <a:p>
            <a:endParaRPr lang="en-US" err="1"/>
          </a:p>
          <a:p>
            <a:endParaRPr lang="en-US"/>
          </a:p>
          <a:p>
            <a:r>
              <a:rPr lang="en-US" sz="2000" b="1"/>
              <a:t>Supervisor Menu</a:t>
            </a:r>
          </a:p>
          <a:p>
            <a:pPr lvl="1"/>
            <a:r>
              <a:rPr lang="en-US"/>
              <a:t>Modify Student/Tutor Information</a:t>
            </a:r>
          </a:p>
          <a:p>
            <a:pPr lvl="1"/>
            <a:r>
              <a:rPr lang="en-US"/>
              <a:t>Delete Student/Tutors </a:t>
            </a:r>
          </a:p>
          <a:p>
            <a:pPr lvl="1"/>
            <a:r>
              <a:rPr lang="en-US"/>
              <a:t>Search Student</a:t>
            </a:r>
            <a:r>
              <a:rPr lang="en-US">
                <a:solidFill>
                  <a:srgbClr val="404040"/>
                </a:solidFill>
              </a:rPr>
              <a:t>/Tutor</a:t>
            </a:r>
            <a:endParaRPr lang="en-US">
              <a:solidFill>
                <a:schemeClr val="tx1"/>
              </a:solidFill>
            </a:endParaRPr>
          </a:p>
        </p:txBody>
      </p:sp>
      <p:pic>
        <p:nvPicPr>
          <p:cNvPr id="5" name="Picture 5" descr="A screenshot of a cell phone&#10;&#10;Description generated with very high confidence">
            <a:extLst>
              <a:ext uri="{FF2B5EF4-FFF2-40B4-BE49-F238E27FC236}">
                <a16:creationId xmlns:a16="http://schemas.microsoft.com/office/drawing/2014/main" id="{496ACCFB-E722-464F-8D75-54E77B68BC0E}"/>
              </a:ext>
            </a:extLst>
          </p:cNvPr>
          <p:cNvPicPr>
            <a:picLocks noGrp="1" noChangeAspect="1"/>
          </p:cNvPicPr>
          <p:nvPr>
            <p:ph sz="half" idx="2"/>
          </p:nvPr>
        </p:nvPicPr>
        <p:blipFill>
          <a:blip r:embed="rId2"/>
          <a:stretch>
            <a:fillRect/>
          </a:stretch>
        </p:blipFill>
        <p:spPr>
          <a:xfrm>
            <a:off x="5089971" y="2160169"/>
            <a:ext cx="5952448" cy="3939123"/>
          </a:xfrm>
          <a:prstGeom prst="rect">
            <a:avLst/>
          </a:prstGeom>
        </p:spPr>
      </p:pic>
    </p:spTree>
    <p:extLst>
      <p:ext uri="{BB962C8B-B14F-4D97-AF65-F5344CB8AC3E}">
        <p14:creationId xmlns:p14="http://schemas.microsoft.com/office/powerpoint/2010/main" val="209774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4548-E792-4F4C-A069-6D22F1ADE606}"/>
              </a:ext>
            </a:extLst>
          </p:cNvPr>
          <p:cNvSpPr>
            <a:spLocks noGrp="1"/>
          </p:cNvSpPr>
          <p:nvPr>
            <p:ph type="title"/>
          </p:nvPr>
        </p:nvSpPr>
        <p:spPr/>
        <p:txBody>
          <a:bodyPr/>
          <a:lstStyle/>
          <a:p>
            <a:r>
              <a:rPr lang="en-US"/>
              <a:t>Email</a:t>
            </a:r>
          </a:p>
        </p:txBody>
      </p:sp>
      <p:sp>
        <p:nvSpPr>
          <p:cNvPr id="3" name="Content Placeholder 2">
            <a:extLst>
              <a:ext uri="{FF2B5EF4-FFF2-40B4-BE49-F238E27FC236}">
                <a16:creationId xmlns:a16="http://schemas.microsoft.com/office/drawing/2014/main" id="{F0439F9C-0BAE-4629-BBB2-F0FE9C3511C7}"/>
              </a:ext>
            </a:extLst>
          </p:cNvPr>
          <p:cNvSpPr>
            <a:spLocks noGrp="1"/>
          </p:cNvSpPr>
          <p:nvPr>
            <p:ph sz="half" idx="1"/>
          </p:nvPr>
        </p:nvSpPr>
        <p:spPr>
          <a:xfrm>
            <a:off x="677334" y="2160589"/>
            <a:ext cx="4184035" cy="3880772"/>
          </a:xfrm>
        </p:spPr>
        <p:txBody>
          <a:bodyPr vert="horz" lIns="91440" tIns="45720" rIns="91440" bIns="45720" rtlCol="0" anchor="t">
            <a:normAutofit/>
          </a:bodyPr>
          <a:lstStyle/>
          <a:p>
            <a:endParaRPr lang="en-US"/>
          </a:p>
          <a:p>
            <a:endParaRPr lang="en-US"/>
          </a:p>
          <a:p>
            <a:r>
              <a:rPr lang="en-US" sz="2000" b="1"/>
              <a:t>Announcement </a:t>
            </a:r>
            <a:endParaRPr lang="en-US" sz="2000">
              <a:solidFill>
                <a:schemeClr val="tx1"/>
              </a:solidFill>
            </a:endParaRPr>
          </a:p>
          <a:p>
            <a:pPr lvl="1"/>
            <a:r>
              <a:rPr lang="en-US"/>
              <a:t>Send announcement for tutor or students</a:t>
            </a:r>
          </a:p>
          <a:p>
            <a:pPr lvl="1"/>
            <a:r>
              <a:rPr lang="en-US"/>
              <a:t>Send attachments</a:t>
            </a:r>
          </a:p>
        </p:txBody>
      </p:sp>
      <p:pic>
        <p:nvPicPr>
          <p:cNvPr id="5" name="Picture 5" descr="A screenshot of a cell phone&#10;&#10;Description generated with very high confidence">
            <a:extLst>
              <a:ext uri="{FF2B5EF4-FFF2-40B4-BE49-F238E27FC236}">
                <a16:creationId xmlns:a16="http://schemas.microsoft.com/office/drawing/2014/main" id="{F88AD8C2-46DF-45E1-A14A-D63C511DD819}"/>
              </a:ext>
            </a:extLst>
          </p:cNvPr>
          <p:cNvPicPr>
            <a:picLocks noGrp="1" noChangeAspect="1"/>
          </p:cNvPicPr>
          <p:nvPr>
            <p:ph sz="half" idx="2"/>
          </p:nvPr>
        </p:nvPicPr>
        <p:blipFill>
          <a:blip r:embed="rId2"/>
          <a:stretch>
            <a:fillRect/>
          </a:stretch>
        </p:blipFill>
        <p:spPr>
          <a:xfrm>
            <a:off x="5089971" y="2243093"/>
            <a:ext cx="4917279" cy="3241313"/>
          </a:xfrm>
          <a:prstGeom prst="rect">
            <a:avLst/>
          </a:prstGeom>
        </p:spPr>
      </p:pic>
    </p:spTree>
    <p:extLst>
      <p:ext uri="{BB962C8B-B14F-4D97-AF65-F5344CB8AC3E}">
        <p14:creationId xmlns:p14="http://schemas.microsoft.com/office/powerpoint/2010/main" val="1737814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5E0C-EC6E-4688-8825-B2C9D4250E43}"/>
              </a:ext>
            </a:extLst>
          </p:cNvPr>
          <p:cNvSpPr>
            <a:spLocks noGrp="1"/>
          </p:cNvSpPr>
          <p:nvPr>
            <p:ph type="title"/>
          </p:nvPr>
        </p:nvSpPr>
        <p:spPr/>
        <p:txBody>
          <a:bodyPr/>
          <a:lstStyle/>
          <a:p>
            <a:r>
              <a:rPr lang="en-US"/>
              <a:t>Activity Log</a:t>
            </a:r>
          </a:p>
        </p:txBody>
      </p:sp>
      <p:sp>
        <p:nvSpPr>
          <p:cNvPr id="3" name="Content Placeholder 2">
            <a:extLst>
              <a:ext uri="{FF2B5EF4-FFF2-40B4-BE49-F238E27FC236}">
                <a16:creationId xmlns:a16="http://schemas.microsoft.com/office/drawing/2014/main" id="{3BFCEDB0-23A7-4195-ACB9-01C184463CCE}"/>
              </a:ext>
            </a:extLst>
          </p:cNvPr>
          <p:cNvSpPr>
            <a:spLocks noGrp="1"/>
          </p:cNvSpPr>
          <p:nvPr>
            <p:ph sz="half" idx="1"/>
          </p:nvPr>
        </p:nvSpPr>
        <p:spPr>
          <a:xfrm>
            <a:off x="677334" y="2088702"/>
            <a:ext cx="4184035" cy="3952659"/>
          </a:xfrm>
        </p:spPr>
        <p:txBody>
          <a:bodyPr vert="horz" lIns="91440" tIns="45720" rIns="91440" bIns="45720" rtlCol="0" anchor="t">
            <a:normAutofit/>
          </a:bodyPr>
          <a:lstStyle/>
          <a:p>
            <a:endParaRPr lang="en-US" sz="2000" b="1"/>
          </a:p>
          <a:p>
            <a:endParaRPr lang="en-US" sz="2000" b="1"/>
          </a:p>
          <a:p>
            <a:endParaRPr lang="en-US" sz="2000" b="1"/>
          </a:p>
          <a:p>
            <a:r>
              <a:rPr lang="en-US" sz="2000" b="1"/>
              <a:t>Tutoring Activity</a:t>
            </a:r>
            <a:endParaRPr lang="en-US">
              <a:solidFill>
                <a:schemeClr val="tx1"/>
              </a:solidFill>
            </a:endParaRPr>
          </a:p>
          <a:p>
            <a:pPr lvl="1"/>
            <a:r>
              <a:rPr lang="en-US"/>
              <a:t>Shows how many students per subject</a:t>
            </a:r>
          </a:p>
        </p:txBody>
      </p:sp>
      <p:pic>
        <p:nvPicPr>
          <p:cNvPr id="5" name="Picture 5" descr="A screenshot of a cell phone&#10;&#10;Description generated with very high confidence">
            <a:extLst>
              <a:ext uri="{FF2B5EF4-FFF2-40B4-BE49-F238E27FC236}">
                <a16:creationId xmlns:a16="http://schemas.microsoft.com/office/drawing/2014/main" id="{38E9F29F-C676-48E5-AF7A-235B72444035}"/>
              </a:ext>
            </a:extLst>
          </p:cNvPr>
          <p:cNvPicPr>
            <a:picLocks noGrp="1" noChangeAspect="1"/>
          </p:cNvPicPr>
          <p:nvPr>
            <p:ph sz="half" idx="2"/>
          </p:nvPr>
        </p:nvPicPr>
        <p:blipFill>
          <a:blip r:embed="rId2"/>
          <a:stretch>
            <a:fillRect/>
          </a:stretch>
        </p:blipFill>
        <p:spPr>
          <a:xfrm>
            <a:off x="5046839" y="2348184"/>
            <a:ext cx="6196864" cy="3275545"/>
          </a:xfrm>
          <a:prstGeom prst="rect">
            <a:avLst/>
          </a:prstGeom>
        </p:spPr>
      </p:pic>
    </p:spTree>
    <p:extLst>
      <p:ext uri="{BB962C8B-B14F-4D97-AF65-F5344CB8AC3E}">
        <p14:creationId xmlns:p14="http://schemas.microsoft.com/office/powerpoint/2010/main" val="4243338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DCF4-FBF3-4F0E-BB72-8C870B80C097}"/>
              </a:ext>
            </a:extLst>
          </p:cNvPr>
          <p:cNvSpPr>
            <a:spLocks noGrp="1"/>
          </p:cNvSpPr>
          <p:nvPr>
            <p:ph type="title"/>
          </p:nvPr>
        </p:nvSpPr>
        <p:spPr/>
        <p:txBody>
          <a:bodyPr/>
          <a:lstStyle/>
          <a:p>
            <a:r>
              <a:rPr lang="en-US"/>
              <a:t>Future Improvements</a:t>
            </a:r>
          </a:p>
          <a:p>
            <a:endParaRPr lang="en-US"/>
          </a:p>
        </p:txBody>
      </p:sp>
      <p:sp>
        <p:nvSpPr>
          <p:cNvPr id="3" name="Content Placeholder 2">
            <a:extLst>
              <a:ext uri="{FF2B5EF4-FFF2-40B4-BE49-F238E27FC236}">
                <a16:creationId xmlns:a16="http://schemas.microsoft.com/office/drawing/2014/main" id="{40A75986-56EB-46DD-B29D-652861399B51}"/>
              </a:ext>
            </a:extLst>
          </p:cNvPr>
          <p:cNvSpPr>
            <a:spLocks noGrp="1"/>
          </p:cNvSpPr>
          <p:nvPr>
            <p:ph idx="1"/>
          </p:nvPr>
        </p:nvSpPr>
        <p:spPr>
          <a:xfrm>
            <a:off x="907372" y="2160589"/>
            <a:ext cx="8596668" cy="3880773"/>
          </a:xfrm>
        </p:spPr>
        <p:txBody>
          <a:bodyPr vert="horz" lIns="91440" tIns="45720" rIns="91440" bIns="45720" rtlCol="0" anchor="t">
            <a:normAutofit/>
          </a:bodyPr>
          <a:lstStyle/>
          <a:p>
            <a:r>
              <a:rPr lang="en-US"/>
              <a:t>Add option to create appointment with tutors </a:t>
            </a:r>
          </a:p>
          <a:p>
            <a:r>
              <a:rPr lang="en-US"/>
              <a:t>Improve database</a:t>
            </a:r>
          </a:p>
          <a:p>
            <a:r>
              <a:rPr lang="en-US"/>
              <a:t>Add more visuals to make application more appealing for users</a:t>
            </a:r>
          </a:p>
          <a:p>
            <a:r>
              <a:rPr lang="en-US"/>
              <a:t>Be able to add notes in each sessions.</a:t>
            </a:r>
          </a:p>
          <a:p>
            <a:r>
              <a:rPr lang="en-US"/>
              <a:t>Add a calendar with tutors schedule and other announcements</a:t>
            </a:r>
          </a:p>
        </p:txBody>
      </p:sp>
    </p:spTree>
    <p:extLst>
      <p:ext uri="{BB962C8B-B14F-4D97-AF65-F5344CB8AC3E}">
        <p14:creationId xmlns:p14="http://schemas.microsoft.com/office/powerpoint/2010/main" val="259262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1650-6504-48EA-80FA-9FE2840DE268}"/>
              </a:ext>
            </a:extLst>
          </p:cNvPr>
          <p:cNvSpPr>
            <a:spLocks noGrp="1"/>
          </p:cNvSpPr>
          <p:nvPr>
            <p:ph type="title"/>
          </p:nvPr>
        </p:nvSpPr>
        <p:spPr/>
        <p:txBody>
          <a:bodyPr/>
          <a:lstStyle/>
          <a:p>
            <a:r>
              <a:rPr lang="en-US"/>
              <a:t>Software Engineering Code of Ethics and Professional Practice</a:t>
            </a:r>
          </a:p>
        </p:txBody>
      </p:sp>
      <p:sp>
        <p:nvSpPr>
          <p:cNvPr id="3" name="TextBox 2">
            <a:extLst>
              <a:ext uri="{FF2B5EF4-FFF2-40B4-BE49-F238E27FC236}">
                <a16:creationId xmlns:a16="http://schemas.microsoft.com/office/drawing/2014/main" id="{D444A283-D509-4D31-9BE1-8DF33ADC9124}"/>
              </a:ext>
            </a:extLst>
          </p:cNvPr>
          <p:cNvSpPr txBox="1"/>
          <p:nvPr/>
        </p:nvSpPr>
        <p:spPr>
          <a:xfrm>
            <a:off x="677334" y="1833638"/>
            <a:ext cx="9545561" cy="4524315"/>
          </a:xfrm>
          <a:prstGeom prst="rect">
            <a:avLst/>
          </a:prstGeom>
          <a:noFill/>
        </p:spPr>
        <p:txBody>
          <a:bodyPr wrap="square" rtlCol="0">
            <a:spAutoFit/>
          </a:bodyPr>
          <a:lstStyle/>
          <a:p>
            <a:pPr marL="342900" indent="-342900">
              <a:buAutoNum type="arabicPeriod"/>
            </a:pPr>
            <a:r>
              <a:rPr lang="en-US">
                <a:solidFill>
                  <a:schemeClr val="bg1">
                    <a:lumMod val="50000"/>
                  </a:schemeClr>
                </a:solidFill>
              </a:rPr>
              <a:t>Public. Software engineers shall act consistently with the public interest. </a:t>
            </a:r>
          </a:p>
          <a:p>
            <a:pPr marL="342900" indent="-342900">
              <a:buAutoNum type="arabicPeriod"/>
            </a:pPr>
            <a:r>
              <a:rPr lang="en-US">
                <a:solidFill>
                  <a:schemeClr val="bg1">
                    <a:lumMod val="50000"/>
                  </a:schemeClr>
                </a:solidFill>
              </a:rPr>
              <a:t>Client and employer. Software engineers shall act in a manner that is in the best interests of their client and employer, consistent with the public interest.</a:t>
            </a:r>
          </a:p>
          <a:p>
            <a:pPr marL="342900" indent="-342900">
              <a:buAutoNum type="arabicPeriod"/>
            </a:pPr>
            <a:r>
              <a:rPr lang="en-US">
                <a:solidFill>
                  <a:schemeClr val="bg1">
                    <a:lumMod val="50000"/>
                  </a:schemeClr>
                </a:solidFill>
              </a:rPr>
              <a:t>Product. Software engineers shall ensure that their products and related modifications meet the highest professional standards possible. </a:t>
            </a:r>
          </a:p>
          <a:p>
            <a:pPr marL="342900" indent="-342900">
              <a:buAutoNum type="arabicPeriod"/>
            </a:pPr>
            <a:r>
              <a:rPr lang="en-US">
                <a:solidFill>
                  <a:schemeClr val="bg1">
                    <a:lumMod val="50000"/>
                  </a:schemeClr>
                </a:solidFill>
              </a:rPr>
              <a:t>Judgment. Software engineers shall maintain integrity and independence in their professional judgment. </a:t>
            </a:r>
          </a:p>
          <a:p>
            <a:pPr marL="342900" indent="-342900">
              <a:buAutoNum type="arabicPeriod"/>
            </a:pPr>
            <a:r>
              <a:rPr lang="en-US">
                <a:solidFill>
                  <a:schemeClr val="bg1">
                    <a:lumMod val="50000"/>
                  </a:schemeClr>
                </a:solidFill>
              </a:rPr>
              <a:t>Management. Software engineering managers and leaders shall subscribe to and promote an ethical approach to the management of software development and maintenance.</a:t>
            </a:r>
          </a:p>
          <a:p>
            <a:pPr marL="342900" indent="-342900">
              <a:buAutoNum type="arabicPeriod"/>
            </a:pPr>
            <a:r>
              <a:rPr lang="en-US">
                <a:solidFill>
                  <a:schemeClr val="bg1">
                    <a:lumMod val="50000"/>
                  </a:schemeClr>
                </a:solidFill>
              </a:rPr>
              <a:t>Profession. Software engineers shall advance the integrity and reputation of the profession consistent with the public interest.</a:t>
            </a:r>
          </a:p>
          <a:p>
            <a:pPr marL="342900" indent="-342900">
              <a:buAutoNum type="arabicPeriod"/>
            </a:pPr>
            <a:r>
              <a:rPr lang="en-US">
                <a:solidFill>
                  <a:schemeClr val="bg1">
                    <a:lumMod val="50000"/>
                  </a:schemeClr>
                </a:solidFill>
              </a:rPr>
              <a:t>Colleagues. Software engineers shall be fair to and supportive of their colleagues. </a:t>
            </a:r>
          </a:p>
          <a:p>
            <a:pPr marL="342900" indent="-342900">
              <a:buAutoNum type="arabicPeriod"/>
            </a:pPr>
            <a:r>
              <a:rPr lang="en-US">
                <a:solidFill>
                  <a:schemeClr val="bg1">
                    <a:lumMod val="50000"/>
                  </a:schemeClr>
                </a:solidFill>
              </a:rPr>
              <a:t>Self. Software engineers shall participate in lifelong learning regarding October 1999 85 Software Engineering Code of Ethics and Professional Practice the practice of their profession and shall promote an ethical approach to the practice of the profession.</a:t>
            </a:r>
          </a:p>
        </p:txBody>
      </p:sp>
    </p:spTree>
    <p:extLst>
      <p:ext uri="{BB962C8B-B14F-4D97-AF65-F5344CB8AC3E}">
        <p14:creationId xmlns:p14="http://schemas.microsoft.com/office/powerpoint/2010/main" val="175968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96F9-04D2-475F-8C59-F3CB61D792CB}"/>
              </a:ext>
            </a:extLst>
          </p:cNvPr>
          <p:cNvSpPr>
            <a:spLocks noGrp="1"/>
          </p:cNvSpPr>
          <p:nvPr>
            <p:ph type="title"/>
          </p:nvPr>
        </p:nvSpPr>
        <p:spPr/>
        <p:txBody>
          <a:bodyPr/>
          <a:lstStyle/>
          <a:p>
            <a:r>
              <a:rPr lang="en-US"/>
              <a:t>Conclusion</a:t>
            </a:r>
          </a:p>
        </p:txBody>
      </p:sp>
      <p:sp>
        <p:nvSpPr>
          <p:cNvPr id="3" name="TextBox 2">
            <a:extLst>
              <a:ext uri="{FF2B5EF4-FFF2-40B4-BE49-F238E27FC236}">
                <a16:creationId xmlns:a16="http://schemas.microsoft.com/office/drawing/2014/main" id="{CEB9D91A-285D-4860-A475-04DE52614C4B}"/>
              </a:ext>
            </a:extLst>
          </p:cNvPr>
          <p:cNvSpPr txBox="1"/>
          <p:nvPr/>
        </p:nvSpPr>
        <p:spPr>
          <a:xfrm>
            <a:off x="770627" y="1453551"/>
            <a:ext cx="850852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TutorTools</a:t>
            </a:r>
            <a:r>
              <a:rPr lang="en-US"/>
              <a:t> is the ultimate tool for any tutor. This application software allows users to load tutor and student information with ease. Creating new session for each student that sign-in for tutors to then pick them out for their tutoring session. Tutor will be able to manage all of their students that sign in for their sessions. Supervisor will be the only user that will have the power to update information for both students and tutors. Of course as any other software, the process is still not over. We will continue to further develop and improve our software to make it the best there is.</a:t>
            </a:r>
          </a:p>
        </p:txBody>
      </p:sp>
    </p:spTree>
    <p:extLst>
      <p:ext uri="{BB962C8B-B14F-4D97-AF65-F5344CB8AC3E}">
        <p14:creationId xmlns:p14="http://schemas.microsoft.com/office/powerpoint/2010/main" val="2185634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F1D9-571A-4E57-B642-829C361EBAEA}"/>
              </a:ext>
            </a:extLst>
          </p:cNvPr>
          <p:cNvSpPr>
            <a:spLocks noGrp="1"/>
          </p:cNvSpPr>
          <p:nvPr>
            <p:ph type="title"/>
          </p:nvPr>
        </p:nvSpPr>
        <p:spPr>
          <a:xfrm>
            <a:off x="5278364" y="3585028"/>
            <a:ext cx="5515427" cy="806953"/>
          </a:xfrm>
        </p:spPr>
        <p:txBody>
          <a:bodyPr/>
          <a:lstStyle/>
          <a:p>
            <a:r>
              <a:rPr lang="en-US"/>
              <a:t>Any Questions?</a:t>
            </a:r>
          </a:p>
        </p:txBody>
      </p:sp>
    </p:spTree>
    <p:extLst>
      <p:ext uri="{BB962C8B-B14F-4D97-AF65-F5344CB8AC3E}">
        <p14:creationId xmlns:p14="http://schemas.microsoft.com/office/powerpoint/2010/main" val="4065927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sign&#10;&#10;Description generated with high confidence">
            <a:extLst>
              <a:ext uri="{FF2B5EF4-FFF2-40B4-BE49-F238E27FC236}">
                <a16:creationId xmlns:a16="http://schemas.microsoft.com/office/drawing/2014/main" id="{CFCA80BB-B719-43E0-8922-F3AAF863110F}"/>
              </a:ext>
            </a:extLst>
          </p:cNvPr>
          <p:cNvPicPr>
            <a:picLocks noChangeAspect="1"/>
          </p:cNvPicPr>
          <p:nvPr/>
        </p:nvPicPr>
        <p:blipFill>
          <a:blip r:embed="rId2"/>
          <a:stretch>
            <a:fillRect/>
          </a:stretch>
        </p:blipFill>
        <p:spPr>
          <a:xfrm>
            <a:off x="832756" y="317170"/>
            <a:ext cx="5791200" cy="1828552"/>
          </a:xfrm>
          <a:prstGeom prst="rect">
            <a:avLst/>
          </a:prstGeom>
        </p:spPr>
      </p:pic>
      <p:sp>
        <p:nvSpPr>
          <p:cNvPr id="4" name="TextBox 3">
            <a:extLst>
              <a:ext uri="{FF2B5EF4-FFF2-40B4-BE49-F238E27FC236}">
                <a16:creationId xmlns:a16="http://schemas.microsoft.com/office/drawing/2014/main" id="{7E377F7A-1DC4-4291-9638-5CD3F8B250F9}"/>
              </a:ext>
            </a:extLst>
          </p:cNvPr>
          <p:cNvSpPr txBox="1"/>
          <p:nvPr/>
        </p:nvSpPr>
        <p:spPr>
          <a:xfrm>
            <a:off x="3118757" y="3581400"/>
            <a:ext cx="4308021"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2BC8AD"/>
                </a:solidFill>
              </a:rPr>
              <a:t>Thanks</a:t>
            </a:r>
            <a:r>
              <a:rPr lang="en-US" sz="3200">
                <a:solidFill>
                  <a:srgbClr val="67DECA"/>
                </a:solidFill>
              </a:rPr>
              <a:t> </a:t>
            </a:r>
            <a:r>
              <a:rPr lang="en-US" sz="3200">
                <a:solidFill>
                  <a:srgbClr val="000000"/>
                </a:solidFill>
              </a:rPr>
              <a:t>For</a:t>
            </a:r>
            <a:r>
              <a:rPr lang="en-US" sz="3200">
                <a:solidFill>
                  <a:srgbClr val="67DECA"/>
                </a:solidFill>
              </a:rPr>
              <a:t> </a:t>
            </a:r>
            <a:r>
              <a:rPr lang="en-US" sz="3200">
                <a:solidFill>
                  <a:srgbClr val="7F7F7F"/>
                </a:solidFill>
              </a:rPr>
              <a:t>Watching</a:t>
            </a:r>
          </a:p>
        </p:txBody>
      </p:sp>
    </p:spTree>
    <p:extLst>
      <p:ext uri="{BB962C8B-B14F-4D97-AF65-F5344CB8AC3E}">
        <p14:creationId xmlns:p14="http://schemas.microsoft.com/office/powerpoint/2010/main" val="111042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9E6E-644B-4907-AD26-E82ECF5819F5}"/>
              </a:ext>
            </a:extLst>
          </p:cNvPr>
          <p:cNvSpPr>
            <a:spLocks noGrp="1"/>
          </p:cNvSpPr>
          <p:nvPr>
            <p:ph type="title"/>
          </p:nvPr>
        </p:nvSpPr>
        <p:spPr/>
        <p:txBody>
          <a:bodyPr/>
          <a:lstStyle/>
          <a:p>
            <a:r>
              <a:rPr lang="en-US">
                <a:solidFill>
                  <a:srgbClr val="67DECA"/>
                </a:solidFill>
              </a:rPr>
              <a:t>What is </a:t>
            </a:r>
            <a:r>
              <a:rPr lang="en-US" err="1">
                <a:solidFill>
                  <a:srgbClr val="67DECA"/>
                </a:solidFill>
              </a:rPr>
              <a:t>TutorTools</a:t>
            </a:r>
            <a:r>
              <a:rPr lang="en-US">
                <a:solidFill>
                  <a:srgbClr val="67DECA"/>
                </a:solidFill>
              </a:rPr>
              <a:t>?</a:t>
            </a:r>
          </a:p>
          <a:p>
            <a:endParaRPr lang="en-US">
              <a:solidFill>
                <a:srgbClr val="67DECA"/>
              </a:solidFill>
            </a:endParaRPr>
          </a:p>
        </p:txBody>
      </p:sp>
      <p:sp>
        <p:nvSpPr>
          <p:cNvPr id="3" name="Content Placeholder 2">
            <a:extLst>
              <a:ext uri="{FF2B5EF4-FFF2-40B4-BE49-F238E27FC236}">
                <a16:creationId xmlns:a16="http://schemas.microsoft.com/office/drawing/2014/main" id="{B5B27181-A48F-4461-9D3B-F4C153FFD25E}"/>
              </a:ext>
            </a:extLst>
          </p:cNvPr>
          <p:cNvSpPr>
            <a:spLocks noGrp="1"/>
          </p:cNvSpPr>
          <p:nvPr>
            <p:ph idx="1"/>
          </p:nvPr>
        </p:nvSpPr>
        <p:spPr/>
        <p:txBody>
          <a:bodyPr vert="horz" lIns="91440" tIns="45720" rIns="91440" bIns="45720" rtlCol="0" anchor="t">
            <a:normAutofit/>
          </a:bodyPr>
          <a:lstStyle/>
          <a:p>
            <a:pPr marL="285750" indent="-285750">
              <a:spcBef>
                <a:spcPts val="0"/>
              </a:spcBef>
            </a:pPr>
            <a:r>
              <a:rPr lang="en-US" err="1"/>
              <a:t>TutorTools</a:t>
            </a:r>
            <a:r>
              <a:rPr lang="en-US"/>
              <a:t> is a database driven </a:t>
            </a:r>
            <a:r>
              <a:rPr lang="en-US" err="1"/>
              <a:t>JavaFx</a:t>
            </a:r>
            <a:r>
              <a:rPr lang="en-US"/>
              <a:t> application to store data for tutor programs.</a:t>
            </a:r>
          </a:p>
          <a:p>
            <a:pPr marL="285750" indent="-285750">
              <a:spcBef>
                <a:spcPts val="0"/>
              </a:spcBef>
            </a:pPr>
            <a:endParaRPr lang="en-US"/>
          </a:p>
          <a:p>
            <a:pPr marL="285750" indent="-285750">
              <a:spcBef>
                <a:spcPts val="0"/>
              </a:spcBef>
            </a:pPr>
            <a:r>
              <a:rPr lang="en-US" err="1"/>
              <a:t>TutorTools</a:t>
            </a:r>
            <a:r>
              <a:rPr lang="en-US"/>
              <a:t> allows users to add and edit information for students, tutors, and tutoring sessions, and give a visual organization of the collected information.</a:t>
            </a:r>
          </a:p>
          <a:p>
            <a:pPr marL="285750" indent="-285750">
              <a:spcBef>
                <a:spcPts val="0"/>
              </a:spcBef>
            </a:pPr>
            <a:endParaRPr lang="en-US"/>
          </a:p>
          <a:p>
            <a:pPr marL="285750" indent="-285750">
              <a:spcBef>
                <a:spcPts val="0"/>
              </a:spcBef>
            </a:pPr>
            <a:r>
              <a:rPr lang="en-US" err="1"/>
              <a:t>TutorTools</a:t>
            </a:r>
            <a:r>
              <a:rPr lang="en-US"/>
              <a:t> allows users to request tutoring for specific subjects and tutors.</a:t>
            </a:r>
          </a:p>
          <a:p>
            <a:pPr marL="285750" indent="-285750">
              <a:spcBef>
                <a:spcPts val="0"/>
              </a:spcBef>
            </a:pPr>
            <a:endParaRPr lang="en-US"/>
          </a:p>
          <a:p>
            <a:pPr marL="285750" indent="-285750">
              <a:spcBef>
                <a:spcPts val="0"/>
              </a:spcBef>
            </a:pPr>
            <a:r>
              <a:rPr lang="en-US" err="1"/>
              <a:t>TutorTools</a:t>
            </a:r>
            <a:r>
              <a:rPr lang="en-US"/>
              <a:t> allows users to submit data once it has been checked making accurate the end time and date of tutoring sessions. </a:t>
            </a:r>
          </a:p>
          <a:p>
            <a:pPr marL="285750" indent="-285750">
              <a:spcBef>
                <a:spcPts val="0"/>
              </a:spcBef>
            </a:pPr>
            <a:endParaRPr lang="en-US"/>
          </a:p>
          <a:p>
            <a:pPr marL="0" indent="0">
              <a:buNone/>
            </a:pPr>
            <a:endParaRPr lang="en-US"/>
          </a:p>
        </p:txBody>
      </p:sp>
    </p:spTree>
    <p:extLst>
      <p:ext uri="{BB962C8B-B14F-4D97-AF65-F5344CB8AC3E}">
        <p14:creationId xmlns:p14="http://schemas.microsoft.com/office/powerpoint/2010/main" val="259102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2AE8-4D1E-4EE4-B6D3-8B5A4EAE4034}"/>
              </a:ext>
            </a:extLst>
          </p:cNvPr>
          <p:cNvSpPr>
            <a:spLocks noGrp="1"/>
          </p:cNvSpPr>
          <p:nvPr>
            <p:ph type="title"/>
          </p:nvPr>
        </p:nvSpPr>
        <p:spPr/>
        <p:txBody>
          <a:bodyPr/>
          <a:lstStyle/>
          <a:p>
            <a:r>
              <a:rPr lang="en-US"/>
              <a:t>Who is going to use </a:t>
            </a:r>
            <a:r>
              <a:rPr lang="en-US" err="1"/>
              <a:t>TutorTools</a:t>
            </a:r>
            <a:r>
              <a:rPr lang="en-US"/>
              <a:t>?</a:t>
            </a:r>
          </a:p>
          <a:p>
            <a:endParaRPr lang="en-US"/>
          </a:p>
        </p:txBody>
      </p:sp>
      <p:sp>
        <p:nvSpPr>
          <p:cNvPr id="3" name="Content Placeholder 2">
            <a:extLst>
              <a:ext uri="{FF2B5EF4-FFF2-40B4-BE49-F238E27FC236}">
                <a16:creationId xmlns:a16="http://schemas.microsoft.com/office/drawing/2014/main" id="{07DAC8E0-E059-40DC-A853-B0CA3C0E3292}"/>
              </a:ext>
            </a:extLst>
          </p:cNvPr>
          <p:cNvSpPr>
            <a:spLocks noGrp="1"/>
          </p:cNvSpPr>
          <p:nvPr>
            <p:ph idx="1"/>
          </p:nvPr>
        </p:nvSpPr>
        <p:spPr/>
        <p:txBody>
          <a:bodyPr vert="horz" lIns="91440" tIns="45720" rIns="91440" bIns="45720" rtlCol="0" anchor="t">
            <a:normAutofit/>
          </a:bodyPr>
          <a:lstStyle/>
          <a:p>
            <a:pPr marL="285750" indent="-285750">
              <a:spcBef>
                <a:spcPts val="0"/>
              </a:spcBef>
            </a:pPr>
            <a:r>
              <a:rPr lang="en-US"/>
              <a:t>The main type of users that will interact with </a:t>
            </a:r>
            <a:r>
              <a:rPr lang="en-US" err="1"/>
              <a:t>TutorTools</a:t>
            </a:r>
            <a:r>
              <a:rPr lang="en-US"/>
              <a:t> are tutor programs within schools considering, they are managed by a supervisor, they have working tutors, and students that attend sessions.</a:t>
            </a:r>
          </a:p>
          <a:p>
            <a:pPr marL="285750" indent="-285750">
              <a:spcBef>
                <a:spcPts val="0"/>
              </a:spcBef>
            </a:pPr>
            <a:endParaRPr lang="en-US"/>
          </a:p>
          <a:p>
            <a:pPr marL="285750" indent="-285750">
              <a:spcBef>
                <a:spcPts val="0"/>
              </a:spcBef>
            </a:pPr>
            <a:r>
              <a:rPr lang="en-US"/>
              <a:t>Students are able to input information to request tutoring and are able to see a list of other students requesting tutoring</a:t>
            </a:r>
          </a:p>
          <a:p>
            <a:pPr marL="285750" indent="-285750">
              <a:spcBef>
                <a:spcPts val="0"/>
              </a:spcBef>
            </a:pPr>
            <a:endParaRPr lang="en-US"/>
          </a:p>
          <a:p>
            <a:pPr marL="285750" indent="-285750">
              <a:spcBef>
                <a:spcPts val="0"/>
              </a:spcBef>
            </a:pPr>
            <a:r>
              <a:rPr lang="en-US"/>
              <a:t>Tutors are able to modify information of tutoring sessions and some information of students.</a:t>
            </a:r>
          </a:p>
          <a:p>
            <a:pPr marL="285750" indent="-285750">
              <a:spcBef>
                <a:spcPts val="0"/>
              </a:spcBef>
            </a:pPr>
            <a:endParaRPr lang="en-US"/>
          </a:p>
          <a:p>
            <a:pPr marL="285750" indent="-285750">
              <a:spcBef>
                <a:spcPts val="0"/>
              </a:spcBef>
            </a:pPr>
            <a:r>
              <a:rPr lang="en-US"/>
              <a:t>Supervisor are able to add students and tutors, and modify their information.  </a:t>
            </a:r>
          </a:p>
          <a:p>
            <a:pPr marL="285750" indent="-285750">
              <a:spcBef>
                <a:spcPts val="0"/>
              </a:spcBef>
            </a:pPr>
            <a:endParaRPr lang="en-US"/>
          </a:p>
          <a:p>
            <a:endParaRPr lang="en-US"/>
          </a:p>
        </p:txBody>
      </p:sp>
    </p:spTree>
    <p:extLst>
      <p:ext uri="{BB962C8B-B14F-4D97-AF65-F5344CB8AC3E}">
        <p14:creationId xmlns:p14="http://schemas.microsoft.com/office/powerpoint/2010/main" val="384777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F245-CFF5-4266-8E7D-ADCDC9E6EC36}"/>
              </a:ext>
            </a:extLst>
          </p:cNvPr>
          <p:cNvSpPr>
            <a:spLocks noGrp="1"/>
          </p:cNvSpPr>
          <p:nvPr>
            <p:ph type="title"/>
          </p:nvPr>
        </p:nvSpPr>
        <p:spPr/>
        <p:txBody>
          <a:bodyPr/>
          <a:lstStyle/>
          <a:p>
            <a:r>
              <a:rPr lang="en-US"/>
              <a:t>Local and Global Impact</a:t>
            </a:r>
          </a:p>
          <a:p>
            <a:endParaRPr lang="en-US"/>
          </a:p>
        </p:txBody>
      </p:sp>
      <p:sp>
        <p:nvSpPr>
          <p:cNvPr id="3" name="Content Placeholder 2">
            <a:extLst>
              <a:ext uri="{FF2B5EF4-FFF2-40B4-BE49-F238E27FC236}">
                <a16:creationId xmlns:a16="http://schemas.microsoft.com/office/drawing/2014/main" id="{4F3EE709-1925-40BA-8400-E1498FC336F7}"/>
              </a:ext>
            </a:extLst>
          </p:cNvPr>
          <p:cNvSpPr>
            <a:spLocks noGrp="1"/>
          </p:cNvSpPr>
          <p:nvPr>
            <p:ph idx="1"/>
          </p:nvPr>
        </p:nvSpPr>
        <p:spPr/>
        <p:txBody>
          <a:bodyPr vert="horz" lIns="91440" tIns="45720" rIns="91440" bIns="45720" rtlCol="0" anchor="t">
            <a:normAutofit/>
          </a:bodyPr>
          <a:lstStyle/>
          <a:p>
            <a:pPr marL="285750" indent="-285750">
              <a:spcBef>
                <a:spcPts val="0"/>
              </a:spcBef>
            </a:pPr>
            <a:r>
              <a:rPr lang="en-US" dirty="0"/>
              <a:t>Help schools tutoring programs with management of data.</a:t>
            </a:r>
          </a:p>
          <a:p>
            <a:pPr marL="285750" indent="-285750">
              <a:spcBef>
                <a:spcPts val="0"/>
              </a:spcBef>
            </a:pPr>
            <a:endParaRPr lang="en-US"/>
          </a:p>
          <a:p>
            <a:pPr marL="285750" indent="-285750">
              <a:spcBef>
                <a:spcPts val="0"/>
              </a:spcBef>
            </a:pPr>
            <a:r>
              <a:rPr lang="en-US" dirty="0"/>
              <a:t>Reduce complexity of saving information for tutoring sessions.</a:t>
            </a:r>
          </a:p>
          <a:p>
            <a:pPr marL="285750" indent="-285750">
              <a:spcBef>
                <a:spcPts val="0"/>
              </a:spcBef>
            </a:pPr>
            <a:endParaRPr lang="en-US"/>
          </a:p>
          <a:p>
            <a:pPr marL="285750" indent="-285750">
              <a:spcBef>
                <a:spcPts val="0"/>
              </a:spcBef>
            </a:pPr>
            <a:r>
              <a:rPr lang="en-US" dirty="0"/>
              <a:t>Provide visual compilation of data to give feedback for future improvements.</a:t>
            </a:r>
          </a:p>
          <a:p>
            <a:pPr marL="285750" indent="-285750">
              <a:spcBef>
                <a:spcPts val="0"/>
              </a:spcBef>
            </a:pPr>
            <a:endParaRPr lang="en-US"/>
          </a:p>
          <a:p>
            <a:pPr marL="285750" indent="-285750">
              <a:spcBef>
                <a:spcPts val="0"/>
              </a:spcBef>
            </a:pPr>
            <a:r>
              <a:rPr lang="en-US" dirty="0"/>
              <a:t>Provide programs with a tool to track tutoring sessions.</a:t>
            </a:r>
          </a:p>
          <a:p>
            <a:pPr marL="285750" indent="-285750">
              <a:spcBef>
                <a:spcPts val="0"/>
              </a:spcBef>
            </a:pPr>
            <a:endParaRPr lang="en-US"/>
          </a:p>
          <a:p>
            <a:pPr marL="0" indent="0">
              <a:buNone/>
            </a:pPr>
            <a:endParaRPr lang="en-US"/>
          </a:p>
        </p:txBody>
      </p:sp>
    </p:spTree>
    <p:extLst>
      <p:ext uri="{BB962C8B-B14F-4D97-AF65-F5344CB8AC3E}">
        <p14:creationId xmlns:p14="http://schemas.microsoft.com/office/powerpoint/2010/main" val="274879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E4FD-D88A-41D1-A748-F9E7DB0D4680}"/>
              </a:ext>
            </a:extLst>
          </p:cNvPr>
          <p:cNvSpPr>
            <a:spLocks noGrp="1"/>
          </p:cNvSpPr>
          <p:nvPr>
            <p:ph type="title"/>
          </p:nvPr>
        </p:nvSpPr>
        <p:spPr/>
        <p:txBody>
          <a:bodyPr/>
          <a:lstStyle/>
          <a:p>
            <a:r>
              <a:rPr lang="en-US" dirty="0"/>
              <a:t>Goal</a:t>
            </a:r>
          </a:p>
          <a:p>
            <a:endParaRPr lang="en-US" dirty="0"/>
          </a:p>
        </p:txBody>
      </p:sp>
      <p:sp>
        <p:nvSpPr>
          <p:cNvPr id="3" name="Content Placeholder 2">
            <a:extLst>
              <a:ext uri="{FF2B5EF4-FFF2-40B4-BE49-F238E27FC236}">
                <a16:creationId xmlns:a16="http://schemas.microsoft.com/office/drawing/2014/main" id="{F53C4A2E-A5CE-407B-BB36-BD3D0993710C}"/>
              </a:ext>
            </a:extLst>
          </p:cNvPr>
          <p:cNvSpPr>
            <a:spLocks noGrp="1"/>
          </p:cNvSpPr>
          <p:nvPr>
            <p:ph idx="1"/>
          </p:nvPr>
        </p:nvSpPr>
        <p:spPr/>
        <p:txBody>
          <a:bodyPr vert="horz" lIns="91440" tIns="45720" rIns="91440" bIns="45720" rtlCol="0" anchor="t">
            <a:normAutofit/>
          </a:bodyPr>
          <a:lstStyle/>
          <a:p>
            <a:pPr marL="0" indent="0">
              <a:spcBef>
                <a:spcPts val="0"/>
              </a:spcBef>
            </a:pPr>
            <a:r>
              <a:rPr lang="en-US" dirty="0"/>
              <a:t>To provide tutor programs an application with an easy way to manage and save data.</a:t>
            </a:r>
          </a:p>
          <a:p>
            <a:pPr marL="0" indent="0">
              <a:spcBef>
                <a:spcPts val="0"/>
              </a:spcBef>
            </a:pPr>
            <a:endParaRPr lang="en-US" dirty="0"/>
          </a:p>
          <a:p>
            <a:pPr marL="0" indent="0">
              <a:spcBef>
                <a:spcPts val="0"/>
              </a:spcBef>
            </a:pPr>
            <a:r>
              <a:rPr lang="en-US" dirty="0"/>
              <a:t>Help Increase amount of students that participate in tutor programs with easy access to their preferred tutors.</a:t>
            </a:r>
            <a:endParaRPr lang="en-US" dirty="0">
              <a:solidFill>
                <a:srgbClr val="404040"/>
              </a:solidFill>
            </a:endParaRPr>
          </a:p>
          <a:p>
            <a:pPr marL="285750" indent="-285750">
              <a:spcBef>
                <a:spcPts val="0"/>
              </a:spcBef>
            </a:pPr>
            <a:endParaRPr lang="en-US" dirty="0"/>
          </a:p>
          <a:p>
            <a:endParaRPr lang="en-US" dirty="0"/>
          </a:p>
        </p:txBody>
      </p:sp>
    </p:spTree>
    <p:extLst>
      <p:ext uri="{BB962C8B-B14F-4D97-AF65-F5344CB8AC3E}">
        <p14:creationId xmlns:p14="http://schemas.microsoft.com/office/powerpoint/2010/main" val="18706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DD7F-14B2-4655-83BC-21BAE885B689}"/>
              </a:ext>
            </a:extLst>
          </p:cNvPr>
          <p:cNvSpPr>
            <a:spLocks noGrp="1"/>
          </p:cNvSpPr>
          <p:nvPr>
            <p:ph type="title"/>
          </p:nvPr>
        </p:nvSpPr>
        <p:spPr/>
        <p:txBody>
          <a:bodyPr/>
          <a:lstStyle/>
          <a:p>
            <a:r>
              <a:rPr lang="en-US"/>
              <a:t>Layered Architecture</a:t>
            </a:r>
          </a:p>
          <a:p>
            <a:endParaRPr lang="en-US"/>
          </a:p>
        </p:txBody>
      </p:sp>
      <p:sp>
        <p:nvSpPr>
          <p:cNvPr id="3" name="Content Placeholder 2">
            <a:extLst>
              <a:ext uri="{FF2B5EF4-FFF2-40B4-BE49-F238E27FC236}">
                <a16:creationId xmlns:a16="http://schemas.microsoft.com/office/drawing/2014/main" id="{A5615742-500D-4B0A-A037-15BE97D2DB0E}"/>
              </a:ext>
            </a:extLst>
          </p:cNvPr>
          <p:cNvSpPr>
            <a:spLocks noGrp="1"/>
          </p:cNvSpPr>
          <p:nvPr>
            <p:ph idx="1"/>
          </p:nvPr>
        </p:nvSpPr>
        <p:spPr>
          <a:xfrm>
            <a:off x="677334" y="1930552"/>
            <a:ext cx="8596668" cy="4110810"/>
          </a:xfrm>
        </p:spPr>
        <p:txBody>
          <a:bodyPr vert="horz" lIns="91440" tIns="45720" rIns="91440" bIns="45720" rtlCol="0" anchor="t">
            <a:normAutofit/>
          </a:bodyPr>
          <a:lstStyle/>
          <a:p>
            <a:pPr marL="0" indent="0">
              <a:buNone/>
            </a:pPr>
            <a:r>
              <a:rPr lang="en-US"/>
              <a:t>Components of our project were divided into horizontal layers, each performing a specific role within the application.</a:t>
            </a:r>
          </a:p>
          <a:p>
            <a:pPr marL="0" indent="0">
              <a:buNone/>
            </a:pPr>
            <a:endParaRPr lang="en-US"/>
          </a:p>
          <a:p>
            <a:pPr lvl="1"/>
            <a:r>
              <a:rPr lang="en-US" b="1"/>
              <a:t>Presentation </a:t>
            </a:r>
            <a:r>
              <a:rPr lang="en-US"/>
              <a:t>– responsible for presenting the user-interfaces to the end-user.</a:t>
            </a:r>
            <a:endParaRPr lang="en-US" sz="1800">
              <a:solidFill>
                <a:schemeClr val="tx1"/>
              </a:solidFill>
            </a:endParaRPr>
          </a:p>
          <a:p>
            <a:pPr marL="0" indent="0">
              <a:buNone/>
            </a:pPr>
            <a:endParaRPr lang="en-US"/>
          </a:p>
          <a:p>
            <a:pPr lvl="1"/>
            <a:r>
              <a:rPr lang="en-US" b="1"/>
              <a:t>Persistence</a:t>
            </a:r>
            <a:r>
              <a:rPr lang="en-US"/>
              <a:t>- responsible for the technical stuff(e.g. retrieving information from database, or sending it to the presentation layer).</a:t>
            </a:r>
          </a:p>
          <a:p>
            <a:pPr marL="0" indent="0">
              <a:buNone/>
            </a:pPr>
            <a:endParaRPr lang="en-US"/>
          </a:p>
          <a:p>
            <a:pPr lvl="1"/>
            <a:r>
              <a:rPr lang="en-US" b="1"/>
              <a:t>Database</a:t>
            </a:r>
            <a:r>
              <a:rPr lang="en-US"/>
              <a:t>- responsible for organizing and containing all the information needed.</a:t>
            </a:r>
          </a:p>
        </p:txBody>
      </p:sp>
    </p:spTree>
    <p:extLst>
      <p:ext uri="{BB962C8B-B14F-4D97-AF65-F5344CB8AC3E}">
        <p14:creationId xmlns:p14="http://schemas.microsoft.com/office/powerpoint/2010/main" val="51390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BF20-5288-494D-9C7E-FB234BBCBBFC}"/>
              </a:ext>
            </a:extLst>
          </p:cNvPr>
          <p:cNvSpPr>
            <a:spLocks noGrp="1"/>
          </p:cNvSpPr>
          <p:nvPr>
            <p:ph type="title"/>
          </p:nvPr>
        </p:nvSpPr>
        <p:spPr/>
        <p:txBody>
          <a:bodyPr/>
          <a:lstStyle/>
          <a:p>
            <a:r>
              <a:rPr lang="en-US"/>
              <a:t>Product Functions </a:t>
            </a:r>
          </a:p>
          <a:p>
            <a:endParaRPr lang="en-US"/>
          </a:p>
        </p:txBody>
      </p:sp>
      <p:sp>
        <p:nvSpPr>
          <p:cNvPr id="3" name="Content Placeholder 2">
            <a:extLst>
              <a:ext uri="{FF2B5EF4-FFF2-40B4-BE49-F238E27FC236}">
                <a16:creationId xmlns:a16="http://schemas.microsoft.com/office/drawing/2014/main" id="{C184B2B5-FF4F-4CE7-B71F-95CC59691C0A}"/>
              </a:ext>
            </a:extLst>
          </p:cNvPr>
          <p:cNvSpPr>
            <a:spLocks noGrp="1"/>
          </p:cNvSpPr>
          <p:nvPr>
            <p:ph idx="1"/>
          </p:nvPr>
        </p:nvSpPr>
        <p:spPr>
          <a:xfrm>
            <a:off x="677334" y="1930552"/>
            <a:ext cx="8596668" cy="4110810"/>
          </a:xfrm>
        </p:spPr>
        <p:txBody>
          <a:bodyPr vert="horz" lIns="91440" tIns="45720" rIns="91440" bIns="45720" rtlCol="0" anchor="t">
            <a:normAutofit lnSpcReduction="10000"/>
          </a:bodyPr>
          <a:lstStyle/>
          <a:p>
            <a:r>
              <a:rPr lang="en-US" sz="2000" b="1"/>
              <a:t>Login Security</a:t>
            </a:r>
          </a:p>
          <a:p>
            <a:pPr lvl="1"/>
            <a:r>
              <a:rPr lang="en-US"/>
              <a:t>The ability to authorize/deny access using unique username and password.</a:t>
            </a:r>
          </a:p>
          <a:p>
            <a:r>
              <a:rPr lang="en-US" sz="2000" b="1"/>
              <a:t>Database Connectivity</a:t>
            </a:r>
          </a:p>
          <a:p>
            <a:pPr lvl="1"/>
            <a:r>
              <a:rPr lang="en-US"/>
              <a:t>The ability to connect to a database to create, modify, and delete data.</a:t>
            </a:r>
          </a:p>
          <a:p>
            <a:r>
              <a:rPr lang="en-US" sz="2000" b="1"/>
              <a:t>Email Service</a:t>
            </a:r>
          </a:p>
          <a:p>
            <a:pPr lvl="1"/>
            <a:r>
              <a:rPr lang="en-US"/>
              <a:t>The ability to send announcement to the student and tutors through email.</a:t>
            </a:r>
          </a:p>
          <a:p>
            <a:r>
              <a:rPr lang="en-US" sz="2000" b="1"/>
              <a:t>Session Creation</a:t>
            </a:r>
          </a:p>
          <a:p>
            <a:pPr lvl="1"/>
            <a:r>
              <a:rPr lang="en-US"/>
              <a:t>The ability to create new sessions for students.</a:t>
            </a:r>
          </a:p>
          <a:p>
            <a:r>
              <a:rPr lang="en-US" sz="2000" b="1"/>
              <a:t>Information Management</a:t>
            </a:r>
          </a:p>
          <a:p>
            <a:pPr lvl="1"/>
            <a:r>
              <a:rPr lang="en-US"/>
              <a:t>The ability to register a student/tutor information, modify, and delete their information.</a:t>
            </a:r>
          </a:p>
        </p:txBody>
      </p:sp>
    </p:spTree>
    <p:extLst>
      <p:ext uri="{BB962C8B-B14F-4D97-AF65-F5344CB8AC3E}">
        <p14:creationId xmlns:p14="http://schemas.microsoft.com/office/powerpoint/2010/main" val="53904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F66-0380-4011-853F-07F4BAD81B79}"/>
              </a:ext>
            </a:extLst>
          </p:cNvPr>
          <p:cNvSpPr>
            <a:spLocks noGrp="1"/>
          </p:cNvSpPr>
          <p:nvPr>
            <p:ph type="title"/>
          </p:nvPr>
        </p:nvSpPr>
        <p:spPr/>
        <p:txBody>
          <a:bodyPr/>
          <a:lstStyle/>
          <a:p>
            <a:r>
              <a:rPr lang="en-US"/>
              <a:t>Logical Database Requirements</a:t>
            </a:r>
          </a:p>
        </p:txBody>
      </p:sp>
      <p:sp>
        <p:nvSpPr>
          <p:cNvPr id="3" name="TextBox 2">
            <a:extLst>
              <a:ext uri="{FF2B5EF4-FFF2-40B4-BE49-F238E27FC236}">
                <a16:creationId xmlns:a16="http://schemas.microsoft.com/office/drawing/2014/main" id="{782F864D-DAEF-4ECB-BC38-5DF2E4F541A5}"/>
              </a:ext>
            </a:extLst>
          </p:cNvPr>
          <p:cNvSpPr txBox="1"/>
          <p:nvPr/>
        </p:nvSpPr>
        <p:spPr>
          <a:xfrm>
            <a:off x="511831" y="2201173"/>
            <a:ext cx="9097992"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 Database (SQL) is used for the storage of information inputted to the application. The Software ask for certain fields of input that match the fields in the database as rows and columns. The information is identified using the ID numbers as an identifier. Information of students, tutors, and supervisor are called from the database and shown into the application. </a:t>
            </a:r>
          </a:p>
        </p:txBody>
      </p:sp>
    </p:spTree>
    <p:extLst>
      <p:ext uri="{BB962C8B-B14F-4D97-AF65-F5344CB8AC3E}">
        <p14:creationId xmlns:p14="http://schemas.microsoft.com/office/powerpoint/2010/main" val="2130641180"/>
      </p:ext>
    </p:extLst>
  </p:cSld>
  <p:clrMapOvr>
    <a:masterClrMapping/>
  </p:clrMapOvr>
</p:sld>
</file>

<file path=ppt/theme/theme1.xml><?xml version="1.0" encoding="utf-8"?>
<a:theme xmlns:a="http://schemas.openxmlformats.org/drawingml/2006/main" name="Facet">
  <a:themeElements>
    <a:clrScheme name="Custom 3">
      <a:dk1>
        <a:sysClr val="windowText" lastClr="000000"/>
      </a:dk1>
      <a:lt1>
        <a:sysClr val="window" lastClr="FFFFFF"/>
      </a:lt1>
      <a:dk2>
        <a:srgbClr val="2C3C43"/>
      </a:dk2>
      <a:lt2>
        <a:srgbClr val="EBEBEB"/>
      </a:lt2>
      <a:accent1>
        <a:srgbClr val="67DECA"/>
      </a:accent1>
      <a:accent2>
        <a:srgbClr val="B1E9E8"/>
      </a:accent2>
      <a:accent3>
        <a:srgbClr val="2A9A98"/>
      </a:accent3>
      <a:accent4>
        <a:srgbClr val="3DCAC7"/>
      </a:accent4>
      <a:accent5>
        <a:srgbClr val="8ADFDD"/>
      </a:accent5>
      <a:accent6>
        <a:srgbClr val="3DCAC7"/>
      </a:accent6>
      <a:hlink>
        <a:srgbClr val="1C6765"/>
      </a:hlink>
      <a:folHlink>
        <a:srgbClr val="3DCAC7"/>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TutorTools</vt:lpstr>
      <vt:lpstr>Software Engineering Code of Ethics and Professional Practice</vt:lpstr>
      <vt:lpstr>What is TutorTools? </vt:lpstr>
      <vt:lpstr>Who is going to use TutorTools? </vt:lpstr>
      <vt:lpstr>Local and Global Impact </vt:lpstr>
      <vt:lpstr>Goal </vt:lpstr>
      <vt:lpstr>Layered Architecture </vt:lpstr>
      <vt:lpstr>Product Functions  </vt:lpstr>
      <vt:lpstr>Logical Database Requirements</vt:lpstr>
      <vt:lpstr>Members</vt:lpstr>
      <vt:lpstr>Responsibilities </vt:lpstr>
      <vt:lpstr>Backlog Items</vt:lpstr>
      <vt:lpstr>Login</vt:lpstr>
      <vt:lpstr>Student List</vt:lpstr>
      <vt:lpstr>Tutor Scene </vt:lpstr>
      <vt:lpstr>Supervisor Scene</vt:lpstr>
      <vt:lpstr>Email</vt:lpstr>
      <vt:lpstr>Activity Log</vt:lpstr>
      <vt:lpstr>Future Improvements </vt:lpstr>
      <vt:lpstr>Conclusion</vt:lpstr>
      <vt:lpstr>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TutorTools</dc:title>
  <cp:revision>18</cp:revision>
  <dcterms:modified xsi:type="dcterms:W3CDTF">2018-05-09T02:41:47Z</dcterms:modified>
</cp:coreProperties>
</file>