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6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143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9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894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7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5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9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9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39636-4F55-4A10-BBBA-683DF15B3729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115559-963E-42F2-BA10-1F22A5599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0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F:\koechwork\Windows%2010%20Commercial%20Comparison.pdf#page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609600"/>
            <a:ext cx="6421344" cy="35718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81200" y="498972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Presented </a:t>
            </a:r>
            <a:r>
              <a:rPr lang="en-US" sz="2800" dirty="0" smtClean="0">
                <a:solidFill>
                  <a:srgbClr val="0070C0"/>
                </a:solidFill>
              </a:rPr>
              <a:t>by: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rgbClr val="0070C0"/>
                </a:solidFill>
              </a:rPr>
              <a:t> _____________________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7259" y="4528064"/>
            <a:ext cx="5589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Comparison of editions and their features.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Editions available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Windows 10 pro.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Windows 10 Enterprise.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Windows 10 Home edition.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Windows 10 Education edition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Editions and their features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Rectangle 1">
            <a:hlinkClick r:id="rId2" tooltip="Page 1"/>
          </p:cNvPr>
          <p:cNvSpPr>
            <a:spLocks noChangeArrowheads="1"/>
          </p:cNvSpPr>
          <p:nvPr/>
        </p:nvSpPr>
        <p:spPr bwMode="auto">
          <a:xfrm>
            <a:off x="15240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7483647" y="519296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47483647" y="519296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Hello for Business with biometric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47483647" y="603897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authentication requires specialized hardware,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47483647" y="689783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such as a fingerprint reader, illuminated IR sensor,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147483647" y="774392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other biometric sensors, depending on the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47483647" y="860277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authentication method.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147483647" y="9448149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47483647" y="9448149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Requires TPM 1.2 or greater for TPM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92314713" y="9448149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-based key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147483647" y="1030700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protection.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147483647" y="1116514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147483647" y="1116514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Information Protection requires either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147483647" y="1201123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MDM or System Center Configuration Manager to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147483647" y="12870084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settings. Sold separately.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147483647" y="137157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147483647" y="1371573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the right to purchase not the capability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147483647" y="1457458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147483647" y="1543273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147483647" y="1543273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all MDM capabilities are available in the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147483647" y="16278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Home SKU. MDM requires an MDM product such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147483647" y="1713768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Microsoft Intune or other third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912829963" y="17137681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-party solutions,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2147483647" y="1798377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sold separately.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147483647" y="188419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147483647" y="1884191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Requires Azure AD for automatic MDM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147483647" y="1968800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enrollment. Requires Microsoft Intune for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147483647" y="2054675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Blocking Status page. Sold separately.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147483647" y="2140491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147483647" y="2140491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Requires Microsoft Intune or third-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916686000" y="2140491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party MDM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147483647" y="222510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service. Sold separately.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Available in select markets. Functionality and apps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vary by region and device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-volatile memory modules (NVDIMM)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Requires Azure AD and Microsoft Intune, sold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separately.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2147483647" y="282232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2147483647" y="282232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Requires Azure AD for identity management. Sold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separately.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Requires either App-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 Server (available at no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 cost as part of Windows 10 Assessment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Deployment Kit) or System Center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Configuration Manager (sold separately).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Requires Bing for business to search across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2147483647" y="341953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company resources and portals. Requires Office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365 subscription, sold separately, to search across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OneDrive for Business and SharePoint locations.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14.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Shows up to 30 days of past activities done on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and mobile phone when users are signed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60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 their Microsoft accounts.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1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2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Available in select markets; experience may vary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3"/>
          <p:cNvSpPr>
            <a:spLocks noChangeArrowheads="1"/>
          </p:cNvSpPr>
          <p:nvPr/>
        </p:nvSpPr>
        <p:spPr bwMode="auto">
          <a:xfrm>
            <a:off x="2147483647" y="401675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region and device.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4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Touch capable device required. Pen accessory sold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separately.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Remix 3D catalog available in select markets.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Experience may vary by region and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>
            <a:off x="918184600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1373349425" y="499259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Intelligent security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2032423863" y="499259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| Advanced security, powered by cloud intelligence, that proactively protects your business.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146429413" y="640883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Attack surface reduction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2147483647" y="594798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◔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147483647" y="594798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◑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2147483647" y="594798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◑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2147483647" y="594798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◕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2147483647" y="624274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1462889188" y="777730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81"/>
          <p:cNvSpPr>
            <a:spLocks noChangeArrowheads="1"/>
          </p:cNvSpPr>
          <p:nvPr/>
        </p:nvSpPr>
        <p:spPr bwMode="auto">
          <a:xfrm>
            <a:off x="1620867663" y="777730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-generation protection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82"/>
          <p:cNvSpPr>
            <a:spLocks noChangeArrowheads="1"/>
          </p:cNvSpPr>
          <p:nvPr/>
        </p:nvSpPr>
        <p:spPr bwMode="auto">
          <a:xfrm>
            <a:off x="2147483647" y="731662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◑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2147483647" y="731662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◑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2147483647" y="731662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◑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85"/>
          <p:cNvSpPr>
            <a:spLocks noChangeArrowheads="1"/>
          </p:cNvSpPr>
          <p:nvPr/>
        </p:nvSpPr>
        <p:spPr bwMode="auto">
          <a:xfrm>
            <a:off x="2147483647" y="7316628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◕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2147483647" y="761139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1462889188" y="912033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Endpoint detection and response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8"/>
          <p:cNvSpPr>
            <a:spLocks noChangeArrowheads="1"/>
          </p:cNvSpPr>
          <p:nvPr/>
        </p:nvSpPr>
        <p:spPr bwMode="auto">
          <a:xfrm>
            <a:off x="2147483647" y="895434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>
            <a:off x="1462889188" y="1043763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Automatic investigation and remediation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90"/>
          <p:cNvSpPr>
            <a:spLocks noChangeArrowheads="1"/>
          </p:cNvSpPr>
          <p:nvPr/>
        </p:nvSpPr>
        <p:spPr bwMode="auto">
          <a:xfrm>
            <a:off x="2147483647" y="1027164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1462889188" y="1175494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posture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2147483647" y="1158895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1462889188" y="1307234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94"/>
          <p:cNvSpPr>
            <a:spLocks noChangeArrowheads="1"/>
          </p:cNvSpPr>
          <p:nvPr/>
        </p:nvSpPr>
        <p:spPr bwMode="auto">
          <a:xfrm>
            <a:off x="1644448388" y="1307234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-platform extensibility and integration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95"/>
          <p:cNvSpPr>
            <a:spLocks noChangeArrowheads="1"/>
          </p:cNvSpPr>
          <p:nvPr/>
        </p:nvSpPr>
        <p:spPr bwMode="auto">
          <a:xfrm>
            <a:off x="2147483647" y="1290634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96"/>
          <p:cNvSpPr>
            <a:spLocks noChangeArrowheads="1"/>
          </p:cNvSpPr>
          <p:nvPr/>
        </p:nvSpPr>
        <p:spPr bwMode="auto">
          <a:xfrm>
            <a:off x="1462889188" y="14389655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Multifactor authentication and biometrics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7"/>
          <p:cNvSpPr>
            <a:spLocks noChangeArrowheads="1"/>
          </p:cNvSpPr>
          <p:nvPr/>
        </p:nvSpPr>
        <p:spPr bwMode="auto">
          <a:xfrm>
            <a:off x="2147483647" y="1439268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8"/>
          <p:cNvSpPr>
            <a:spLocks noChangeArrowheads="1"/>
          </p:cNvSpPr>
          <p:nvPr/>
        </p:nvSpPr>
        <p:spPr bwMode="auto">
          <a:xfrm>
            <a:off x="2147483647" y="1422365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9"/>
          <p:cNvSpPr>
            <a:spLocks noChangeArrowheads="1"/>
          </p:cNvSpPr>
          <p:nvPr/>
        </p:nvSpPr>
        <p:spPr bwMode="auto">
          <a:xfrm>
            <a:off x="2147483647" y="1422365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100"/>
          <p:cNvSpPr>
            <a:spLocks noChangeArrowheads="1"/>
          </p:cNvSpPr>
          <p:nvPr/>
        </p:nvSpPr>
        <p:spPr bwMode="auto">
          <a:xfrm>
            <a:off x="2147483647" y="1422365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1"/>
          <p:cNvSpPr>
            <a:spLocks noChangeArrowheads="1"/>
          </p:cNvSpPr>
          <p:nvPr/>
        </p:nvSpPr>
        <p:spPr bwMode="auto">
          <a:xfrm>
            <a:off x="2147483647" y="1422365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2"/>
          <p:cNvSpPr>
            <a:spLocks noChangeArrowheads="1"/>
          </p:cNvSpPr>
          <p:nvPr/>
        </p:nvSpPr>
        <p:spPr bwMode="auto">
          <a:xfrm>
            <a:off x="1462889188" y="1573258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Credential protection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03"/>
          <p:cNvSpPr>
            <a:spLocks noChangeArrowheads="1"/>
          </p:cNvSpPr>
          <p:nvPr/>
        </p:nvSpPr>
        <p:spPr bwMode="auto">
          <a:xfrm>
            <a:off x="2147483647" y="1527181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◕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4"/>
          <p:cNvSpPr>
            <a:spLocks noChangeArrowheads="1"/>
          </p:cNvSpPr>
          <p:nvPr/>
        </p:nvSpPr>
        <p:spPr bwMode="auto">
          <a:xfrm>
            <a:off x="2147483647" y="1556659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5"/>
          <p:cNvSpPr>
            <a:spLocks noChangeArrowheads="1"/>
          </p:cNvSpPr>
          <p:nvPr/>
        </p:nvSpPr>
        <p:spPr bwMode="auto">
          <a:xfrm>
            <a:off x="1462889188" y="171011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6"/>
          <p:cNvSpPr>
            <a:spLocks noChangeArrowheads="1"/>
          </p:cNvSpPr>
          <p:nvPr/>
        </p:nvSpPr>
        <p:spPr bwMode="auto">
          <a:xfrm>
            <a:off x="1582291413" y="171011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-volume encryption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7"/>
          <p:cNvSpPr>
            <a:spLocks noChangeArrowheads="1"/>
          </p:cNvSpPr>
          <p:nvPr/>
        </p:nvSpPr>
        <p:spPr bwMode="auto">
          <a:xfrm>
            <a:off x="2147483647" y="1710428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8"/>
          <p:cNvSpPr>
            <a:spLocks noChangeArrowheads="1"/>
          </p:cNvSpPr>
          <p:nvPr/>
        </p:nvSpPr>
        <p:spPr bwMode="auto">
          <a:xfrm>
            <a:off x="2147483647" y="1664047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◔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9"/>
          <p:cNvSpPr>
            <a:spLocks noChangeArrowheads="1"/>
          </p:cNvSpPr>
          <p:nvPr/>
        </p:nvSpPr>
        <p:spPr bwMode="auto">
          <a:xfrm>
            <a:off x="2147483647" y="1664047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◑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10"/>
          <p:cNvSpPr>
            <a:spLocks noChangeArrowheads="1"/>
          </p:cNvSpPr>
          <p:nvPr/>
        </p:nvSpPr>
        <p:spPr bwMode="auto">
          <a:xfrm>
            <a:off x="2147483647" y="1664047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◑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1"/>
          <p:cNvSpPr>
            <a:spLocks noChangeArrowheads="1"/>
          </p:cNvSpPr>
          <p:nvPr/>
        </p:nvSpPr>
        <p:spPr bwMode="auto">
          <a:xfrm>
            <a:off x="2147483647" y="16640476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◕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2"/>
          <p:cNvSpPr>
            <a:spLocks noChangeArrowheads="1"/>
          </p:cNvSpPr>
          <p:nvPr/>
        </p:nvSpPr>
        <p:spPr bwMode="auto">
          <a:xfrm>
            <a:off x="2147483647" y="16935243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3"/>
          <p:cNvSpPr>
            <a:spLocks noChangeArrowheads="1"/>
          </p:cNvSpPr>
          <p:nvPr/>
        </p:nvSpPr>
        <p:spPr bwMode="auto">
          <a:xfrm>
            <a:off x="1462889188" y="18444178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loss prevention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14"/>
          <p:cNvSpPr>
            <a:spLocks noChangeArrowheads="1"/>
          </p:cNvSpPr>
          <p:nvPr/>
        </p:nvSpPr>
        <p:spPr bwMode="auto">
          <a:xfrm>
            <a:off x="2147483647" y="1844721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15"/>
          <p:cNvSpPr>
            <a:spLocks noChangeArrowheads="1"/>
          </p:cNvSpPr>
          <p:nvPr/>
        </p:nvSpPr>
        <p:spPr bwMode="auto">
          <a:xfrm>
            <a:off x="2147483647" y="1827817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16"/>
          <p:cNvSpPr>
            <a:spLocks noChangeArrowheads="1"/>
          </p:cNvSpPr>
          <p:nvPr/>
        </p:nvSpPr>
        <p:spPr bwMode="auto">
          <a:xfrm>
            <a:off x="2147483647" y="1827817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7"/>
          <p:cNvSpPr>
            <a:spLocks noChangeArrowheads="1"/>
          </p:cNvSpPr>
          <p:nvPr/>
        </p:nvSpPr>
        <p:spPr bwMode="auto">
          <a:xfrm>
            <a:off x="2147483647" y="1827817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18"/>
          <p:cNvSpPr>
            <a:spLocks noChangeArrowheads="1"/>
          </p:cNvSpPr>
          <p:nvPr/>
        </p:nvSpPr>
        <p:spPr bwMode="auto">
          <a:xfrm>
            <a:off x="2147483647" y="1827817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9"/>
          <p:cNvSpPr>
            <a:spLocks noChangeArrowheads="1"/>
          </p:cNvSpPr>
          <p:nvPr/>
        </p:nvSpPr>
        <p:spPr bwMode="auto">
          <a:xfrm>
            <a:off x="1373349425" y="1983471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Simplified updates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20"/>
          <p:cNvSpPr>
            <a:spLocks noChangeArrowheads="1"/>
          </p:cNvSpPr>
          <p:nvPr/>
        </p:nvSpPr>
        <p:spPr bwMode="auto">
          <a:xfrm>
            <a:off x="2031253875" y="1983471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| Tools and insights IT can trust to simplify deployment and updates, freeing resources to drive more business value.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21"/>
          <p:cNvSpPr>
            <a:spLocks noChangeArrowheads="1"/>
          </p:cNvSpPr>
          <p:nvPr/>
        </p:nvSpPr>
        <p:spPr bwMode="auto">
          <a:xfrm>
            <a:off x="146429413" y="2115764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as a service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22"/>
          <p:cNvSpPr>
            <a:spLocks noChangeArrowheads="1"/>
          </p:cNvSpPr>
          <p:nvPr/>
        </p:nvSpPr>
        <p:spPr bwMode="auto">
          <a:xfrm>
            <a:off x="2147483647" y="2099156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23"/>
          <p:cNvSpPr>
            <a:spLocks noChangeArrowheads="1"/>
          </p:cNvSpPr>
          <p:nvPr/>
        </p:nvSpPr>
        <p:spPr bwMode="auto">
          <a:xfrm>
            <a:off x="2147483647" y="2099156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24"/>
          <p:cNvSpPr>
            <a:spLocks noChangeArrowheads="1"/>
          </p:cNvSpPr>
          <p:nvPr/>
        </p:nvSpPr>
        <p:spPr bwMode="auto">
          <a:xfrm>
            <a:off x="2147483647" y="2099156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25"/>
          <p:cNvSpPr>
            <a:spLocks noChangeArrowheads="1"/>
          </p:cNvSpPr>
          <p:nvPr/>
        </p:nvSpPr>
        <p:spPr bwMode="auto">
          <a:xfrm>
            <a:off x="2147483647" y="2099156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26"/>
          <p:cNvSpPr>
            <a:spLocks noChangeArrowheads="1"/>
          </p:cNvSpPr>
          <p:nvPr/>
        </p:nvSpPr>
        <p:spPr bwMode="auto">
          <a:xfrm>
            <a:off x="2147483647" y="2099156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7"/>
          <p:cNvSpPr>
            <a:spLocks noChangeArrowheads="1"/>
          </p:cNvSpPr>
          <p:nvPr/>
        </p:nvSpPr>
        <p:spPr bwMode="auto">
          <a:xfrm>
            <a:off x="14628891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Update for Business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28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30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31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32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33"/>
          <p:cNvSpPr>
            <a:spLocks noChangeArrowheads="1"/>
          </p:cNvSpPr>
          <p:nvPr/>
        </p:nvSpPr>
        <p:spPr bwMode="auto">
          <a:xfrm>
            <a:off x="14628891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Analytics Upgrade Readiness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134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35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6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7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8"/>
          <p:cNvSpPr>
            <a:spLocks noChangeArrowheads="1"/>
          </p:cNvSpPr>
          <p:nvPr/>
        </p:nvSpPr>
        <p:spPr bwMode="auto">
          <a:xfrm>
            <a:off x="14628891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Analytics Update Compliance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40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41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42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143"/>
          <p:cNvSpPr>
            <a:spLocks noChangeArrowheads="1"/>
          </p:cNvSpPr>
          <p:nvPr/>
        </p:nvSpPr>
        <p:spPr bwMode="auto">
          <a:xfrm>
            <a:off x="1462889188" y="2622375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10 LTSC Access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44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45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146"/>
          <p:cNvSpPr>
            <a:spLocks noChangeArrowheads="1"/>
          </p:cNvSpPr>
          <p:nvPr/>
        </p:nvSpPr>
        <p:spPr bwMode="auto">
          <a:xfrm>
            <a:off x="14628891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10 Supplemental Servicing Access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47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48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4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50"/>
          <p:cNvSpPr>
            <a:spLocks noChangeArrowheads="1"/>
          </p:cNvSpPr>
          <p:nvPr/>
        </p:nvSpPr>
        <p:spPr bwMode="auto">
          <a:xfrm>
            <a:off x="1373349425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Flexible management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51"/>
          <p:cNvSpPr>
            <a:spLocks noChangeArrowheads="1"/>
          </p:cNvSpPr>
          <p:nvPr/>
        </p:nvSpPr>
        <p:spPr bwMode="auto">
          <a:xfrm>
            <a:off x="21294867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| Comprehensive endpoint management that supports traditional, cloud, or hybrid IT on your terms.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52"/>
          <p:cNvSpPr>
            <a:spLocks noChangeArrowheads="1"/>
          </p:cNvSpPr>
          <p:nvPr/>
        </p:nvSpPr>
        <p:spPr bwMode="auto">
          <a:xfrm>
            <a:off x="146429413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Mobile Application Management (MAM)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53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54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8" name="Rectangle 155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6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7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8"/>
          <p:cNvSpPr>
            <a:spLocks noChangeArrowheads="1"/>
          </p:cNvSpPr>
          <p:nvPr/>
        </p:nvSpPr>
        <p:spPr bwMode="auto">
          <a:xfrm>
            <a:off x="14628891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Mobile device management (MDM)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60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◑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161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162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63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7" name="Rectangle 164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8" name="Rectangle 165"/>
          <p:cNvSpPr>
            <a:spLocks noChangeArrowheads="1"/>
          </p:cNvSpPr>
          <p:nvPr/>
        </p:nvSpPr>
        <p:spPr bwMode="auto">
          <a:xfrm>
            <a:off x="14628891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Autopilot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9" name="Rectangle 166"/>
          <p:cNvSpPr>
            <a:spLocks noChangeArrowheads="1"/>
          </p:cNvSpPr>
          <p:nvPr/>
        </p:nvSpPr>
        <p:spPr bwMode="auto">
          <a:xfrm>
            <a:off x="2134430263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0" name="Rectangle 167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1" name="Rectangle 168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16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70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71"/>
          <p:cNvSpPr>
            <a:spLocks noChangeArrowheads="1"/>
          </p:cNvSpPr>
          <p:nvPr/>
        </p:nvSpPr>
        <p:spPr bwMode="auto">
          <a:xfrm>
            <a:off x="14628891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Kiosk mode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172"/>
          <p:cNvSpPr>
            <a:spLocks noChangeArrowheads="1"/>
          </p:cNvSpPr>
          <p:nvPr/>
        </p:nvSpPr>
        <p:spPr bwMode="auto">
          <a:xfrm>
            <a:off x="1870786200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173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174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175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176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177"/>
          <p:cNvSpPr>
            <a:spLocks noChangeArrowheads="1"/>
          </p:cNvSpPr>
          <p:nvPr/>
        </p:nvSpPr>
        <p:spPr bwMode="auto">
          <a:xfrm>
            <a:off x="14628891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 Store for Business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178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17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180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181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182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Rectangle 183"/>
          <p:cNvSpPr>
            <a:spLocks noChangeArrowheads="1"/>
          </p:cNvSpPr>
          <p:nvPr/>
        </p:nvSpPr>
        <p:spPr bwMode="auto">
          <a:xfrm>
            <a:off x="14628891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user experiences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184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◑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185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◑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186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187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" name="Rectangle 188"/>
          <p:cNvSpPr>
            <a:spLocks noChangeArrowheads="1"/>
          </p:cNvSpPr>
          <p:nvPr/>
        </p:nvSpPr>
        <p:spPr bwMode="auto">
          <a:xfrm>
            <a:off x="14628891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Resilient File System, SMB Direct, and Persistent Memory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2" name="Rectangle 18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3" name="Rectangle 190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4" name="Rectangle 191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5" name="Rectangle 192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6" name="Rectangle 193"/>
          <p:cNvSpPr>
            <a:spLocks noChangeArrowheads="1"/>
          </p:cNvSpPr>
          <p:nvPr/>
        </p:nvSpPr>
        <p:spPr bwMode="auto">
          <a:xfrm>
            <a:off x="1477579913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Hybrid Azure AD Join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7" name="Rectangle 194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8" name="Rectangle 195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Rectangle 196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Rectangle 197"/>
          <p:cNvSpPr>
            <a:spLocks noChangeArrowheads="1"/>
          </p:cNvSpPr>
          <p:nvPr/>
        </p:nvSpPr>
        <p:spPr bwMode="auto">
          <a:xfrm>
            <a:off x="1477579913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10 Subscription Activation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Rectangle 198"/>
          <p:cNvSpPr>
            <a:spLocks noChangeArrowheads="1"/>
          </p:cNvSpPr>
          <p:nvPr/>
        </p:nvSpPr>
        <p:spPr bwMode="auto">
          <a:xfrm>
            <a:off x="271384713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19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 200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" name="Rectangle 201"/>
          <p:cNvSpPr>
            <a:spLocks noChangeArrowheads="1"/>
          </p:cNvSpPr>
          <p:nvPr/>
        </p:nvSpPr>
        <p:spPr bwMode="auto">
          <a:xfrm>
            <a:off x="1477579913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 Application Virtualization (App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5" name="Rectangle 202"/>
          <p:cNvSpPr>
            <a:spLocks noChangeArrowheads="1"/>
          </p:cNvSpPr>
          <p:nvPr/>
        </p:nvSpPr>
        <p:spPr bwMode="auto">
          <a:xfrm>
            <a:off x="285807150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-V)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6" name="Rectangle 203"/>
          <p:cNvSpPr>
            <a:spLocks noChangeArrowheads="1"/>
          </p:cNvSpPr>
          <p:nvPr/>
        </p:nvSpPr>
        <p:spPr bwMode="auto">
          <a:xfrm>
            <a:off x="2147483647" y="421160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" name="Rectangle 204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8" name="Rectangle 205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9" name="Rectangle 206"/>
          <p:cNvSpPr>
            <a:spLocks noChangeArrowheads="1"/>
          </p:cNvSpPr>
          <p:nvPr/>
        </p:nvSpPr>
        <p:spPr bwMode="auto">
          <a:xfrm>
            <a:off x="14628891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 User Experience Virtualization (UE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0" name="Rectangle 207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-V)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" name="Rectangle 208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" name="Rectangle 20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Rectangle 210"/>
          <p:cNvSpPr>
            <a:spLocks noChangeArrowheads="1"/>
          </p:cNvSpPr>
          <p:nvPr/>
        </p:nvSpPr>
        <p:spPr bwMode="auto">
          <a:xfrm>
            <a:off x="1462889188" y="449922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Analytics Device Health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4" name="Rectangle 211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Rectangle 212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6" name="Rectangle 213"/>
          <p:cNvSpPr>
            <a:spLocks noChangeArrowheads="1"/>
          </p:cNvSpPr>
          <p:nvPr/>
        </p:nvSpPr>
        <p:spPr bwMode="auto">
          <a:xfrm>
            <a:off x="1373349425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Enhanced productivity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Rectangle 214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| An intuitive experience with built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Rectangle 215"/>
          <p:cNvSpPr>
            <a:spLocks noChangeArrowheads="1"/>
          </p:cNvSpPr>
          <p:nvPr/>
        </p:nvSpPr>
        <p:spPr bwMode="auto">
          <a:xfrm>
            <a:off x="333709963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-in features that help employees collaborate and work efficiently.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9" name="Rectangle 216"/>
          <p:cNvSpPr>
            <a:spLocks noChangeArrowheads="1"/>
          </p:cNvSpPr>
          <p:nvPr/>
        </p:nvSpPr>
        <p:spPr bwMode="auto">
          <a:xfrm>
            <a:off x="146421475" y="477988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Enterprise search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0" name="Rectangle 217"/>
          <p:cNvSpPr>
            <a:spLocks noChangeArrowheads="1"/>
          </p:cNvSpPr>
          <p:nvPr/>
        </p:nvSpPr>
        <p:spPr bwMode="auto">
          <a:xfrm>
            <a:off x="206727583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1" name="Rectangle 218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2" name="Rectangle 21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3" name="Rectangle 220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4" name="Rectangle 221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" name="Rectangle 222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23"/>
          <p:cNvSpPr>
            <a:spLocks noChangeArrowheads="1"/>
          </p:cNvSpPr>
          <p:nvPr/>
        </p:nvSpPr>
        <p:spPr bwMode="auto">
          <a:xfrm>
            <a:off x="14628891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Timeline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Rectangle 224"/>
          <p:cNvSpPr>
            <a:spLocks noChangeArrowheads="1"/>
          </p:cNvSpPr>
          <p:nvPr/>
        </p:nvSpPr>
        <p:spPr bwMode="auto">
          <a:xfrm>
            <a:off x="21234400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8" name="Rectangle 225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9" name="Rectangle 226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0" name="Rectangle 227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1" name="Rectangle 228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2" name="Rectangle 22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3" name="Rectangle 230"/>
          <p:cNvSpPr>
            <a:spLocks noChangeArrowheads="1"/>
          </p:cNvSpPr>
          <p:nvPr/>
        </p:nvSpPr>
        <p:spPr bwMode="auto">
          <a:xfrm>
            <a:off x="14628891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 Edge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4" name="Rectangle 231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5" name="Rectangle 232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233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7" name="Rectangle 234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8" name="Rectangle 235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9" name="Rectangle 236"/>
          <p:cNvSpPr>
            <a:spLocks noChangeArrowheads="1"/>
          </p:cNvSpPr>
          <p:nvPr/>
        </p:nvSpPr>
        <p:spPr bwMode="auto">
          <a:xfrm>
            <a:off x="14628891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Cortana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0" name="Rectangle 237"/>
          <p:cNvSpPr>
            <a:spLocks noChangeArrowheads="1"/>
          </p:cNvSpPr>
          <p:nvPr/>
        </p:nvSpPr>
        <p:spPr bwMode="auto">
          <a:xfrm>
            <a:off x="17489185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1" name="Rectangle 238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2" name="Rectangle 23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3" name="Rectangle 240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Rectangle 241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5" name="Rectangle 242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6" name="Rectangle 243"/>
          <p:cNvSpPr>
            <a:spLocks noChangeArrowheads="1"/>
          </p:cNvSpPr>
          <p:nvPr/>
        </p:nvSpPr>
        <p:spPr bwMode="auto">
          <a:xfrm>
            <a:off x="14628891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Ink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7" name="Rectangle 244"/>
          <p:cNvSpPr>
            <a:spLocks noChangeArrowheads="1"/>
          </p:cNvSpPr>
          <p:nvPr/>
        </p:nvSpPr>
        <p:spPr bwMode="auto">
          <a:xfrm>
            <a:off x="1919293850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8" name="Rectangle 245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9" name="Rectangle 246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0" name="Rectangle 247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1" name="Rectangle 248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" name="Rectangle 249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3" name="Rectangle 250"/>
          <p:cNvSpPr>
            <a:spLocks noChangeArrowheads="1"/>
          </p:cNvSpPr>
          <p:nvPr/>
        </p:nvSpPr>
        <p:spPr bwMode="auto">
          <a:xfrm>
            <a:off x="146288918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3D in Windows 10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4" name="Rectangle 251"/>
          <p:cNvSpPr>
            <a:spLocks noChangeArrowheads="1"/>
          </p:cNvSpPr>
          <p:nvPr/>
        </p:nvSpPr>
        <p:spPr bwMode="auto">
          <a:xfrm>
            <a:off x="209227738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5" name="Rectangle 252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" name="Rectangle 253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7" name="Rectangle 254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8" name="Rectangle 255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9" name="Rectangle 256"/>
          <p:cNvSpPr>
            <a:spLocks noChangeArrowheads="1"/>
          </p:cNvSpPr>
          <p:nvPr/>
        </p:nvSpPr>
        <p:spPr bwMode="auto">
          <a:xfrm>
            <a:off x="2147483647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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0" name="Rectangle 257"/>
          <p:cNvSpPr>
            <a:spLocks noChangeArrowheads="1"/>
          </p:cNvSpPr>
          <p:nvPr/>
        </p:nvSpPr>
        <p:spPr bwMode="auto">
          <a:xfrm>
            <a:off x="2147483647" y="139142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1" name="Rectangle 258"/>
          <p:cNvSpPr>
            <a:spLocks noChangeArrowheads="1"/>
          </p:cNvSpPr>
          <p:nvPr/>
        </p:nvSpPr>
        <p:spPr bwMode="auto">
          <a:xfrm>
            <a:off x="2147483647" y="14141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2" name="Rectangle 259"/>
          <p:cNvSpPr>
            <a:spLocks noChangeArrowheads="1"/>
          </p:cNvSpPr>
          <p:nvPr/>
        </p:nvSpPr>
        <p:spPr bwMode="auto">
          <a:xfrm>
            <a:off x="2147483647" y="89592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 for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3" name="Rectangle 260"/>
          <p:cNvSpPr>
            <a:spLocks noChangeArrowheads="1"/>
          </p:cNvSpPr>
          <p:nvPr/>
        </p:nvSpPr>
        <p:spPr bwMode="auto">
          <a:xfrm>
            <a:off x="2147483647" y="192871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Workstations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4" name="Rectangle 261"/>
          <p:cNvSpPr>
            <a:spLocks noChangeArrowheads="1"/>
          </p:cNvSpPr>
          <p:nvPr/>
        </p:nvSpPr>
        <p:spPr bwMode="auto">
          <a:xfrm>
            <a:off x="2147483647" y="14141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Enterprise E3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5" name="Rectangle 262"/>
          <p:cNvSpPr>
            <a:spLocks noChangeArrowheads="1"/>
          </p:cNvSpPr>
          <p:nvPr/>
        </p:nvSpPr>
        <p:spPr bwMode="auto">
          <a:xfrm>
            <a:off x="2147483647" y="14141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Enterprise E5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6" name="Rectangle 263"/>
          <p:cNvSpPr>
            <a:spLocks noChangeArrowheads="1"/>
          </p:cNvSpPr>
          <p:nvPr/>
        </p:nvSpPr>
        <p:spPr bwMode="auto">
          <a:xfrm>
            <a:off x="95269050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10 commercial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7" name="Rectangle 264"/>
          <p:cNvSpPr>
            <a:spLocks noChangeArrowheads="1"/>
          </p:cNvSpPr>
          <p:nvPr/>
        </p:nvSpPr>
        <p:spPr bwMode="auto">
          <a:xfrm>
            <a:off x="490732763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edition comparison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8" name="Rectangle 265"/>
          <p:cNvSpPr>
            <a:spLocks noChangeArrowheads="1"/>
          </p:cNvSpPr>
          <p:nvPr/>
        </p:nvSpPr>
        <p:spPr bwMode="auto">
          <a:xfrm>
            <a:off x="144911763" y="5087683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 offerings available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9" name="Rectangle 266"/>
          <p:cNvSpPr>
            <a:spLocks noChangeArrowheads="1"/>
          </p:cNvSpPr>
          <p:nvPr/>
        </p:nvSpPr>
        <p:spPr bwMode="auto">
          <a:xfrm>
            <a:off x="144911763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Windows IoT and Education 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0" name="Rectangle 267"/>
          <p:cNvSpPr>
            <a:spLocks noChangeArrowheads="1"/>
          </p:cNvSpPr>
          <p:nvPr/>
        </p:nvSpPr>
        <p:spPr bwMode="auto">
          <a:xfrm>
            <a:off x="144911763" y="214748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838200" y="1825625"/>
            <a:ext cx="10515600" cy="4351338"/>
            <a:chOff x="0" y="0"/>
            <a:chExt cx="6390744" cy="2365201"/>
          </a:xfrm>
        </p:grpSpPr>
        <p:sp>
          <p:nvSpPr>
            <p:cNvPr id="272" name="Shape 25"/>
            <p:cNvSpPr/>
            <p:nvPr/>
          </p:nvSpPr>
          <p:spPr>
            <a:xfrm>
              <a:off x="3627882" y="0"/>
              <a:ext cx="2743200" cy="364948"/>
            </a:xfrm>
            <a:custGeom>
              <a:avLst/>
              <a:gdLst/>
              <a:ahLst/>
              <a:cxnLst/>
              <a:rect l="0" t="0" r="0" b="0"/>
              <a:pathLst>
                <a:path w="2743200" h="364948">
                  <a:moveTo>
                    <a:pt x="0" y="0"/>
                  </a:moveTo>
                  <a:lnTo>
                    <a:pt x="685800" y="0"/>
                  </a:lnTo>
                  <a:lnTo>
                    <a:pt x="1371600" y="0"/>
                  </a:lnTo>
                  <a:lnTo>
                    <a:pt x="2057400" y="0"/>
                  </a:lnTo>
                  <a:lnTo>
                    <a:pt x="2743200" y="0"/>
                  </a:lnTo>
                  <a:lnTo>
                    <a:pt x="2743200" y="364948"/>
                  </a:lnTo>
                  <a:lnTo>
                    <a:pt x="2057400" y="364948"/>
                  </a:lnTo>
                  <a:lnTo>
                    <a:pt x="1371600" y="364948"/>
                  </a:lnTo>
                  <a:lnTo>
                    <a:pt x="685800" y="364948"/>
                  </a:lnTo>
                  <a:lnTo>
                    <a:pt x="0" y="36494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50505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3" name="Shape 26"/>
            <p:cNvSpPr/>
            <p:nvPr/>
          </p:nvSpPr>
          <p:spPr>
            <a:xfrm>
              <a:off x="0" y="1793698"/>
              <a:ext cx="6371082" cy="285750"/>
            </a:xfrm>
            <a:custGeom>
              <a:avLst/>
              <a:gdLst/>
              <a:ahLst/>
              <a:cxnLst/>
              <a:rect l="0" t="0" r="0" b="0"/>
              <a:pathLst>
                <a:path w="6371082" h="285750">
                  <a:moveTo>
                    <a:pt x="0" y="0"/>
                  </a:moveTo>
                  <a:lnTo>
                    <a:pt x="3627882" y="0"/>
                  </a:lnTo>
                  <a:lnTo>
                    <a:pt x="4313682" y="0"/>
                  </a:lnTo>
                  <a:lnTo>
                    <a:pt x="4999482" y="0"/>
                  </a:lnTo>
                  <a:lnTo>
                    <a:pt x="5685282" y="0"/>
                  </a:lnTo>
                  <a:lnTo>
                    <a:pt x="6371082" y="0"/>
                  </a:lnTo>
                  <a:lnTo>
                    <a:pt x="6371082" y="285750"/>
                  </a:lnTo>
                  <a:lnTo>
                    <a:pt x="5685282" y="285750"/>
                  </a:lnTo>
                  <a:lnTo>
                    <a:pt x="4999482" y="285750"/>
                  </a:lnTo>
                  <a:lnTo>
                    <a:pt x="4313682" y="285750"/>
                  </a:lnTo>
                  <a:lnTo>
                    <a:pt x="3627882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6F6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4" name="Shape 27"/>
            <p:cNvSpPr/>
            <p:nvPr/>
          </p:nvSpPr>
          <p:spPr>
            <a:xfrm>
              <a:off x="0" y="1222198"/>
              <a:ext cx="6371082" cy="285750"/>
            </a:xfrm>
            <a:custGeom>
              <a:avLst/>
              <a:gdLst/>
              <a:ahLst/>
              <a:cxnLst/>
              <a:rect l="0" t="0" r="0" b="0"/>
              <a:pathLst>
                <a:path w="6371082" h="285750">
                  <a:moveTo>
                    <a:pt x="0" y="0"/>
                  </a:moveTo>
                  <a:lnTo>
                    <a:pt x="3627882" y="0"/>
                  </a:lnTo>
                  <a:lnTo>
                    <a:pt x="4313682" y="0"/>
                  </a:lnTo>
                  <a:lnTo>
                    <a:pt x="4999482" y="0"/>
                  </a:lnTo>
                  <a:lnTo>
                    <a:pt x="5685282" y="0"/>
                  </a:lnTo>
                  <a:lnTo>
                    <a:pt x="6371082" y="0"/>
                  </a:lnTo>
                  <a:lnTo>
                    <a:pt x="6371082" y="285750"/>
                  </a:lnTo>
                  <a:lnTo>
                    <a:pt x="5685282" y="285750"/>
                  </a:lnTo>
                  <a:lnTo>
                    <a:pt x="4999482" y="285750"/>
                  </a:lnTo>
                  <a:lnTo>
                    <a:pt x="4313682" y="285750"/>
                  </a:lnTo>
                  <a:lnTo>
                    <a:pt x="3627882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6F6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5" name="Shape 28"/>
            <p:cNvSpPr/>
            <p:nvPr/>
          </p:nvSpPr>
          <p:spPr>
            <a:xfrm>
              <a:off x="0" y="650698"/>
              <a:ext cx="6371082" cy="285750"/>
            </a:xfrm>
            <a:custGeom>
              <a:avLst/>
              <a:gdLst/>
              <a:ahLst/>
              <a:cxnLst/>
              <a:rect l="0" t="0" r="0" b="0"/>
              <a:pathLst>
                <a:path w="6371082" h="285750">
                  <a:moveTo>
                    <a:pt x="0" y="0"/>
                  </a:moveTo>
                  <a:lnTo>
                    <a:pt x="3627882" y="0"/>
                  </a:lnTo>
                  <a:lnTo>
                    <a:pt x="4313682" y="0"/>
                  </a:lnTo>
                  <a:lnTo>
                    <a:pt x="4999482" y="0"/>
                  </a:lnTo>
                  <a:lnTo>
                    <a:pt x="5685282" y="0"/>
                  </a:lnTo>
                  <a:lnTo>
                    <a:pt x="6371082" y="0"/>
                  </a:lnTo>
                  <a:lnTo>
                    <a:pt x="6371082" y="285750"/>
                  </a:lnTo>
                  <a:lnTo>
                    <a:pt x="5685282" y="285750"/>
                  </a:lnTo>
                  <a:lnTo>
                    <a:pt x="4999482" y="285750"/>
                  </a:lnTo>
                  <a:lnTo>
                    <a:pt x="4313682" y="285750"/>
                  </a:lnTo>
                  <a:lnTo>
                    <a:pt x="3627882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6F6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6" name="Shape 29"/>
            <p:cNvSpPr/>
            <p:nvPr/>
          </p:nvSpPr>
          <p:spPr>
            <a:xfrm>
              <a:off x="3627883" y="368126"/>
              <a:ext cx="0" cy="282575"/>
            </a:xfrm>
            <a:custGeom>
              <a:avLst/>
              <a:gdLst/>
              <a:ahLst/>
              <a:cxnLst/>
              <a:rect l="0" t="0" r="0" b="0"/>
              <a:pathLst>
                <a:path h="282575">
                  <a:moveTo>
                    <a:pt x="0" y="282575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7" name="Shape 30"/>
            <p:cNvSpPr/>
            <p:nvPr/>
          </p:nvSpPr>
          <p:spPr>
            <a:xfrm>
              <a:off x="4313683" y="36495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8" name="Shape 31"/>
            <p:cNvSpPr/>
            <p:nvPr/>
          </p:nvSpPr>
          <p:spPr>
            <a:xfrm>
              <a:off x="4999483" y="36495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9" name="Shape 32"/>
            <p:cNvSpPr/>
            <p:nvPr/>
          </p:nvSpPr>
          <p:spPr>
            <a:xfrm>
              <a:off x="5685283" y="36495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0" name="Shape 33"/>
            <p:cNvSpPr/>
            <p:nvPr/>
          </p:nvSpPr>
          <p:spPr>
            <a:xfrm>
              <a:off x="3627883" y="65070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1" name="Shape 34"/>
            <p:cNvSpPr/>
            <p:nvPr/>
          </p:nvSpPr>
          <p:spPr>
            <a:xfrm>
              <a:off x="4313683" y="65070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2" name="Shape 35"/>
            <p:cNvSpPr/>
            <p:nvPr/>
          </p:nvSpPr>
          <p:spPr>
            <a:xfrm>
              <a:off x="4999483" y="65070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3" name="Shape 36"/>
            <p:cNvSpPr/>
            <p:nvPr/>
          </p:nvSpPr>
          <p:spPr>
            <a:xfrm>
              <a:off x="5685283" y="65070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4" name="Shape 37"/>
            <p:cNvSpPr/>
            <p:nvPr/>
          </p:nvSpPr>
          <p:spPr>
            <a:xfrm>
              <a:off x="3627883" y="93645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5" name="Shape 38"/>
            <p:cNvSpPr/>
            <p:nvPr/>
          </p:nvSpPr>
          <p:spPr>
            <a:xfrm>
              <a:off x="4313683" y="93645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6" name="Shape 39"/>
            <p:cNvSpPr/>
            <p:nvPr/>
          </p:nvSpPr>
          <p:spPr>
            <a:xfrm>
              <a:off x="4999483" y="93645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7" name="Shape 40"/>
            <p:cNvSpPr/>
            <p:nvPr/>
          </p:nvSpPr>
          <p:spPr>
            <a:xfrm>
              <a:off x="5685283" y="93645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8" name="Shape 41"/>
            <p:cNvSpPr/>
            <p:nvPr/>
          </p:nvSpPr>
          <p:spPr>
            <a:xfrm>
              <a:off x="3627883" y="122220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9" name="Shape 42"/>
            <p:cNvSpPr/>
            <p:nvPr/>
          </p:nvSpPr>
          <p:spPr>
            <a:xfrm>
              <a:off x="4313683" y="122220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0" name="Shape 43"/>
            <p:cNvSpPr/>
            <p:nvPr/>
          </p:nvSpPr>
          <p:spPr>
            <a:xfrm>
              <a:off x="4999483" y="122220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1" name="Shape 44"/>
            <p:cNvSpPr/>
            <p:nvPr/>
          </p:nvSpPr>
          <p:spPr>
            <a:xfrm>
              <a:off x="5685283" y="122220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2" name="Shape 45"/>
            <p:cNvSpPr/>
            <p:nvPr/>
          </p:nvSpPr>
          <p:spPr>
            <a:xfrm>
              <a:off x="3627883" y="150795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3" name="Shape 46"/>
            <p:cNvSpPr/>
            <p:nvPr/>
          </p:nvSpPr>
          <p:spPr>
            <a:xfrm>
              <a:off x="4313683" y="150795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4" name="Shape 47"/>
            <p:cNvSpPr/>
            <p:nvPr/>
          </p:nvSpPr>
          <p:spPr>
            <a:xfrm>
              <a:off x="4999483" y="150795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5" name="Shape 48"/>
            <p:cNvSpPr/>
            <p:nvPr/>
          </p:nvSpPr>
          <p:spPr>
            <a:xfrm>
              <a:off x="5685283" y="150795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6" name="Shape 49"/>
            <p:cNvSpPr/>
            <p:nvPr/>
          </p:nvSpPr>
          <p:spPr>
            <a:xfrm>
              <a:off x="3627883" y="179370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7" name="Shape 50"/>
            <p:cNvSpPr/>
            <p:nvPr/>
          </p:nvSpPr>
          <p:spPr>
            <a:xfrm>
              <a:off x="4313683" y="179370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8" name="Shape 51"/>
            <p:cNvSpPr/>
            <p:nvPr/>
          </p:nvSpPr>
          <p:spPr>
            <a:xfrm>
              <a:off x="4999483" y="179370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9" name="Shape 52"/>
            <p:cNvSpPr/>
            <p:nvPr/>
          </p:nvSpPr>
          <p:spPr>
            <a:xfrm>
              <a:off x="5685283" y="179370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0" name="Shape 53"/>
            <p:cNvSpPr/>
            <p:nvPr/>
          </p:nvSpPr>
          <p:spPr>
            <a:xfrm>
              <a:off x="3627883" y="207945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1" name="Shape 54"/>
            <p:cNvSpPr/>
            <p:nvPr/>
          </p:nvSpPr>
          <p:spPr>
            <a:xfrm>
              <a:off x="4313683" y="207945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2" name="Shape 55"/>
            <p:cNvSpPr/>
            <p:nvPr/>
          </p:nvSpPr>
          <p:spPr>
            <a:xfrm>
              <a:off x="4999483" y="207945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3" name="Shape 56"/>
            <p:cNvSpPr/>
            <p:nvPr/>
          </p:nvSpPr>
          <p:spPr>
            <a:xfrm>
              <a:off x="5685283" y="2079451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4" name="Shape 57"/>
            <p:cNvSpPr/>
            <p:nvPr/>
          </p:nvSpPr>
          <p:spPr>
            <a:xfrm>
              <a:off x="4313683" y="4"/>
              <a:ext cx="0" cy="364947"/>
            </a:xfrm>
            <a:custGeom>
              <a:avLst/>
              <a:gdLst/>
              <a:ahLst/>
              <a:cxnLst/>
              <a:rect l="0" t="0" r="0" b="0"/>
              <a:pathLst>
                <a:path h="364947">
                  <a:moveTo>
                    <a:pt x="0" y="364947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5" name="Shape 58"/>
            <p:cNvSpPr/>
            <p:nvPr/>
          </p:nvSpPr>
          <p:spPr>
            <a:xfrm>
              <a:off x="4999483" y="4"/>
              <a:ext cx="0" cy="364947"/>
            </a:xfrm>
            <a:custGeom>
              <a:avLst/>
              <a:gdLst/>
              <a:ahLst/>
              <a:cxnLst/>
              <a:rect l="0" t="0" r="0" b="0"/>
              <a:pathLst>
                <a:path h="364947">
                  <a:moveTo>
                    <a:pt x="0" y="364947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6" name="Shape 59"/>
            <p:cNvSpPr/>
            <p:nvPr/>
          </p:nvSpPr>
          <p:spPr>
            <a:xfrm>
              <a:off x="5685283" y="4"/>
              <a:ext cx="0" cy="364947"/>
            </a:xfrm>
            <a:custGeom>
              <a:avLst/>
              <a:gdLst/>
              <a:ahLst/>
              <a:cxnLst/>
              <a:rect l="0" t="0" r="0" b="0"/>
              <a:pathLst>
                <a:path h="364947">
                  <a:moveTo>
                    <a:pt x="0" y="364947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7" name="Shape 61"/>
            <p:cNvSpPr/>
            <p:nvPr/>
          </p:nvSpPr>
          <p:spPr>
            <a:xfrm>
              <a:off x="1" y="364951"/>
              <a:ext cx="3631058" cy="0"/>
            </a:xfrm>
            <a:custGeom>
              <a:avLst/>
              <a:gdLst/>
              <a:ahLst/>
              <a:cxnLst/>
              <a:rect l="0" t="0" r="0" b="0"/>
              <a:pathLst>
                <a:path w="3631058">
                  <a:moveTo>
                    <a:pt x="0" y="0"/>
                  </a:moveTo>
                  <a:lnTo>
                    <a:pt x="3631058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50801" y="50800"/>
              <a:ext cx="2798974" cy="19843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Productivity &amp; user experience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153007" y="50800"/>
              <a:ext cx="55740" cy="19843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50801" y="240184"/>
              <a:ext cx="2314351" cy="13229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Familiar and productive user experience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3836418" y="144281"/>
              <a:ext cx="357279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Home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4582466" y="144281"/>
              <a:ext cx="197043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Pro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5123689" y="144281"/>
              <a:ext cx="581456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Enterprise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5809693" y="144281"/>
              <a:ext cx="581051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Education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50801" y="469605"/>
              <a:ext cx="1311958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Continuum for phones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037383" y="467653"/>
              <a:ext cx="30330" cy="8147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5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060173" y="469627"/>
              <a:ext cx="30944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18" name="Shape 72"/>
            <p:cNvSpPr/>
            <p:nvPr/>
          </p:nvSpPr>
          <p:spPr>
            <a:xfrm>
              <a:off x="3915656" y="46752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9" name="Shape 73"/>
            <p:cNvSpPr/>
            <p:nvPr/>
          </p:nvSpPr>
          <p:spPr>
            <a:xfrm>
              <a:off x="4601457" y="46752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0" name="Shape 74"/>
            <p:cNvSpPr/>
            <p:nvPr/>
          </p:nvSpPr>
          <p:spPr>
            <a:xfrm>
              <a:off x="5287257" y="46752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1" name="Shape 75"/>
            <p:cNvSpPr/>
            <p:nvPr/>
          </p:nvSpPr>
          <p:spPr>
            <a:xfrm>
              <a:off x="5973057" y="46752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50801" y="755377"/>
              <a:ext cx="466813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Cortana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401787" y="753403"/>
              <a:ext cx="42068" cy="8147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5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2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24" name="Shape 78"/>
            <p:cNvSpPr/>
            <p:nvPr/>
          </p:nvSpPr>
          <p:spPr>
            <a:xfrm>
              <a:off x="3915656" y="75327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5" name="Shape 79"/>
            <p:cNvSpPr/>
            <p:nvPr/>
          </p:nvSpPr>
          <p:spPr>
            <a:xfrm>
              <a:off x="4601457" y="75327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6" name="Shape 80"/>
            <p:cNvSpPr/>
            <p:nvPr/>
          </p:nvSpPr>
          <p:spPr>
            <a:xfrm>
              <a:off x="5287257" y="75327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50801" y="1041127"/>
              <a:ext cx="746717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Windows Ink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612379" y="1039153"/>
              <a:ext cx="42068" cy="8147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5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3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29" name="Shape 83"/>
            <p:cNvSpPr/>
            <p:nvPr/>
          </p:nvSpPr>
          <p:spPr>
            <a:xfrm>
              <a:off x="3915656" y="103902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0" name="Shape 84"/>
            <p:cNvSpPr/>
            <p:nvPr/>
          </p:nvSpPr>
          <p:spPr>
            <a:xfrm>
              <a:off x="4601457" y="103902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1" name="Shape 85"/>
            <p:cNvSpPr/>
            <p:nvPr/>
          </p:nvSpPr>
          <p:spPr>
            <a:xfrm>
              <a:off x="5287257" y="103902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2" name="Shape 86"/>
            <p:cNvSpPr/>
            <p:nvPr/>
          </p:nvSpPr>
          <p:spPr>
            <a:xfrm>
              <a:off x="5973057" y="103902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0801" y="1326877"/>
              <a:ext cx="1444410" cy="13974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Start Menu and Live Tiles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34" name="Shape 88"/>
            <p:cNvSpPr/>
            <p:nvPr/>
          </p:nvSpPr>
          <p:spPr>
            <a:xfrm>
              <a:off x="3915656" y="132477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5" name="Shape 89"/>
            <p:cNvSpPr/>
            <p:nvPr/>
          </p:nvSpPr>
          <p:spPr>
            <a:xfrm>
              <a:off x="4601457" y="132477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6" name="Shape 90"/>
            <p:cNvSpPr/>
            <p:nvPr/>
          </p:nvSpPr>
          <p:spPr>
            <a:xfrm>
              <a:off x="5287257" y="132477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7" name="Shape 91"/>
            <p:cNvSpPr/>
            <p:nvPr/>
          </p:nvSpPr>
          <p:spPr>
            <a:xfrm>
              <a:off x="5973057" y="132477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50801" y="1612627"/>
              <a:ext cx="724029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Tablet Mode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39" name="Shape 93"/>
            <p:cNvSpPr/>
            <p:nvPr/>
          </p:nvSpPr>
          <p:spPr>
            <a:xfrm>
              <a:off x="3915656" y="161052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0" name="Shape 94"/>
            <p:cNvSpPr/>
            <p:nvPr/>
          </p:nvSpPr>
          <p:spPr>
            <a:xfrm>
              <a:off x="4601457" y="161052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1" name="Shape 95"/>
            <p:cNvSpPr/>
            <p:nvPr/>
          </p:nvSpPr>
          <p:spPr>
            <a:xfrm>
              <a:off x="5287257" y="161052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2" name="Shape 96"/>
            <p:cNvSpPr/>
            <p:nvPr/>
          </p:nvSpPr>
          <p:spPr>
            <a:xfrm>
              <a:off x="5973057" y="161052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50801" y="1898377"/>
              <a:ext cx="1737962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Voice, pen, touch, and gesture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1357561" y="1896402"/>
              <a:ext cx="43801" cy="8147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5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4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45" name="Shape 99"/>
            <p:cNvSpPr/>
            <p:nvPr/>
          </p:nvSpPr>
          <p:spPr>
            <a:xfrm>
              <a:off x="3915656" y="189627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6" name="Shape 100"/>
            <p:cNvSpPr/>
            <p:nvPr/>
          </p:nvSpPr>
          <p:spPr>
            <a:xfrm>
              <a:off x="4601457" y="189627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7" name="Shape 101"/>
            <p:cNvSpPr/>
            <p:nvPr/>
          </p:nvSpPr>
          <p:spPr>
            <a:xfrm>
              <a:off x="5287257" y="189627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8" name="Shape 102"/>
            <p:cNvSpPr/>
            <p:nvPr/>
          </p:nvSpPr>
          <p:spPr>
            <a:xfrm>
              <a:off x="5973057" y="189627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50801" y="2184127"/>
              <a:ext cx="876629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Microsoft Edge </a:t>
              </a:r>
              <a:endParaRPr lang="en-US" sz="550" dirty="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350" name="Shape 104"/>
            <p:cNvSpPr/>
            <p:nvPr/>
          </p:nvSpPr>
          <p:spPr>
            <a:xfrm>
              <a:off x="3915656" y="218202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1" name="Shape 105"/>
            <p:cNvSpPr/>
            <p:nvPr/>
          </p:nvSpPr>
          <p:spPr>
            <a:xfrm>
              <a:off x="4601457" y="218202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2" name="Shape 106"/>
            <p:cNvSpPr/>
            <p:nvPr/>
          </p:nvSpPr>
          <p:spPr>
            <a:xfrm>
              <a:off x="5287257" y="218202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3" name="Shape 107"/>
            <p:cNvSpPr/>
            <p:nvPr/>
          </p:nvSpPr>
          <p:spPr>
            <a:xfrm>
              <a:off x="5973057" y="2182028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3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3255" y="363256"/>
            <a:ext cx="11599101" cy="6263012"/>
            <a:chOff x="0" y="0"/>
            <a:chExt cx="6393813" cy="3051008"/>
          </a:xfrm>
        </p:grpSpPr>
        <p:sp>
          <p:nvSpPr>
            <p:cNvPr id="5" name="Shape 304"/>
            <p:cNvSpPr/>
            <p:nvPr/>
          </p:nvSpPr>
          <p:spPr>
            <a:xfrm>
              <a:off x="3630930" y="0"/>
              <a:ext cx="2743200" cy="479248"/>
            </a:xfrm>
            <a:custGeom>
              <a:avLst/>
              <a:gdLst/>
              <a:ahLst/>
              <a:cxnLst/>
              <a:rect l="0" t="0" r="0" b="0"/>
              <a:pathLst>
                <a:path w="2743200" h="479248">
                  <a:moveTo>
                    <a:pt x="0" y="0"/>
                  </a:moveTo>
                  <a:lnTo>
                    <a:pt x="685800" y="0"/>
                  </a:lnTo>
                  <a:lnTo>
                    <a:pt x="1371600" y="0"/>
                  </a:lnTo>
                  <a:lnTo>
                    <a:pt x="2057400" y="0"/>
                  </a:lnTo>
                  <a:lnTo>
                    <a:pt x="2743200" y="0"/>
                  </a:lnTo>
                  <a:lnTo>
                    <a:pt x="2743200" y="479248"/>
                  </a:lnTo>
                  <a:lnTo>
                    <a:pt x="2057400" y="479248"/>
                  </a:lnTo>
                  <a:lnTo>
                    <a:pt x="1371600" y="479248"/>
                  </a:lnTo>
                  <a:lnTo>
                    <a:pt x="685800" y="479248"/>
                  </a:lnTo>
                  <a:lnTo>
                    <a:pt x="0" y="479248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50505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Shape 305"/>
            <p:cNvSpPr/>
            <p:nvPr/>
          </p:nvSpPr>
          <p:spPr>
            <a:xfrm>
              <a:off x="0" y="2479510"/>
              <a:ext cx="6374130" cy="285750"/>
            </a:xfrm>
            <a:custGeom>
              <a:avLst/>
              <a:gdLst/>
              <a:ahLst/>
              <a:cxnLst/>
              <a:rect l="0" t="0" r="0" b="0"/>
              <a:pathLst>
                <a:path w="6374130" h="285750">
                  <a:moveTo>
                    <a:pt x="0" y="0"/>
                  </a:moveTo>
                  <a:lnTo>
                    <a:pt x="3630930" y="0"/>
                  </a:lnTo>
                  <a:lnTo>
                    <a:pt x="4316730" y="0"/>
                  </a:lnTo>
                  <a:lnTo>
                    <a:pt x="5002530" y="0"/>
                  </a:lnTo>
                  <a:lnTo>
                    <a:pt x="5688330" y="0"/>
                  </a:lnTo>
                  <a:lnTo>
                    <a:pt x="6374130" y="0"/>
                  </a:lnTo>
                  <a:lnTo>
                    <a:pt x="6374130" y="285750"/>
                  </a:lnTo>
                  <a:lnTo>
                    <a:pt x="5688330" y="285750"/>
                  </a:lnTo>
                  <a:lnTo>
                    <a:pt x="5002530" y="285750"/>
                  </a:lnTo>
                  <a:lnTo>
                    <a:pt x="4316730" y="285750"/>
                  </a:lnTo>
                  <a:lnTo>
                    <a:pt x="3630930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6F6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Shape 306"/>
            <p:cNvSpPr/>
            <p:nvPr/>
          </p:nvSpPr>
          <p:spPr>
            <a:xfrm>
              <a:off x="0" y="1908010"/>
              <a:ext cx="6374130" cy="285750"/>
            </a:xfrm>
            <a:custGeom>
              <a:avLst/>
              <a:gdLst/>
              <a:ahLst/>
              <a:cxnLst/>
              <a:rect l="0" t="0" r="0" b="0"/>
              <a:pathLst>
                <a:path w="6374130" h="285750">
                  <a:moveTo>
                    <a:pt x="0" y="0"/>
                  </a:moveTo>
                  <a:lnTo>
                    <a:pt x="3630930" y="0"/>
                  </a:lnTo>
                  <a:lnTo>
                    <a:pt x="4316730" y="0"/>
                  </a:lnTo>
                  <a:lnTo>
                    <a:pt x="5002530" y="0"/>
                  </a:lnTo>
                  <a:lnTo>
                    <a:pt x="5688330" y="0"/>
                  </a:lnTo>
                  <a:lnTo>
                    <a:pt x="6374130" y="0"/>
                  </a:lnTo>
                  <a:lnTo>
                    <a:pt x="6374130" y="285750"/>
                  </a:lnTo>
                  <a:lnTo>
                    <a:pt x="5688330" y="285750"/>
                  </a:lnTo>
                  <a:lnTo>
                    <a:pt x="5002530" y="285750"/>
                  </a:lnTo>
                  <a:lnTo>
                    <a:pt x="4316730" y="285750"/>
                  </a:lnTo>
                  <a:lnTo>
                    <a:pt x="3630930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6F6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307"/>
            <p:cNvSpPr/>
            <p:nvPr/>
          </p:nvSpPr>
          <p:spPr>
            <a:xfrm>
              <a:off x="0" y="1336510"/>
              <a:ext cx="6374130" cy="285750"/>
            </a:xfrm>
            <a:custGeom>
              <a:avLst/>
              <a:gdLst/>
              <a:ahLst/>
              <a:cxnLst/>
              <a:rect l="0" t="0" r="0" b="0"/>
              <a:pathLst>
                <a:path w="6374130" h="285750">
                  <a:moveTo>
                    <a:pt x="0" y="0"/>
                  </a:moveTo>
                  <a:lnTo>
                    <a:pt x="3630930" y="0"/>
                  </a:lnTo>
                  <a:lnTo>
                    <a:pt x="4316730" y="0"/>
                  </a:lnTo>
                  <a:lnTo>
                    <a:pt x="5002530" y="0"/>
                  </a:lnTo>
                  <a:lnTo>
                    <a:pt x="5688330" y="0"/>
                  </a:lnTo>
                  <a:lnTo>
                    <a:pt x="6374130" y="0"/>
                  </a:lnTo>
                  <a:lnTo>
                    <a:pt x="6374130" y="285750"/>
                  </a:lnTo>
                  <a:lnTo>
                    <a:pt x="5688330" y="285750"/>
                  </a:lnTo>
                  <a:lnTo>
                    <a:pt x="5002530" y="285750"/>
                  </a:lnTo>
                  <a:lnTo>
                    <a:pt x="4316730" y="285750"/>
                  </a:lnTo>
                  <a:lnTo>
                    <a:pt x="3630930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6F6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308"/>
            <p:cNvSpPr/>
            <p:nvPr/>
          </p:nvSpPr>
          <p:spPr>
            <a:xfrm>
              <a:off x="0" y="765010"/>
              <a:ext cx="6374130" cy="285750"/>
            </a:xfrm>
            <a:custGeom>
              <a:avLst/>
              <a:gdLst/>
              <a:ahLst/>
              <a:cxnLst/>
              <a:rect l="0" t="0" r="0" b="0"/>
              <a:pathLst>
                <a:path w="6374130" h="285750">
                  <a:moveTo>
                    <a:pt x="0" y="0"/>
                  </a:moveTo>
                  <a:lnTo>
                    <a:pt x="3630930" y="0"/>
                  </a:lnTo>
                  <a:lnTo>
                    <a:pt x="4316730" y="0"/>
                  </a:lnTo>
                  <a:lnTo>
                    <a:pt x="5002530" y="0"/>
                  </a:lnTo>
                  <a:lnTo>
                    <a:pt x="5688330" y="0"/>
                  </a:lnTo>
                  <a:lnTo>
                    <a:pt x="6374130" y="0"/>
                  </a:lnTo>
                  <a:lnTo>
                    <a:pt x="6374130" y="285750"/>
                  </a:lnTo>
                  <a:lnTo>
                    <a:pt x="5688330" y="285750"/>
                  </a:lnTo>
                  <a:lnTo>
                    <a:pt x="5002530" y="285750"/>
                  </a:lnTo>
                  <a:lnTo>
                    <a:pt x="4316730" y="285750"/>
                  </a:lnTo>
                  <a:lnTo>
                    <a:pt x="3630930" y="285750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/>
            </a:lnRef>
            <a:fillRef idx="1">
              <a:srgbClr val="F6F6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309"/>
            <p:cNvSpPr/>
            <p:nvPr/>
          </p:nvSpPr>
          <p:spPr>
            <a:xfrm>
              <a:off x="3630930" y="482433"/>
              <a:ext cx="0" cy="282575"/>
            </a:xfrm>
            <a:custGeom>
              <a:avLst/>
              <a:gdLst/>
              <a:ahLst/>
              <a:cxnLst/>
              <a:rect l="0" t="0" r="0" b="0"/>
              <a:pathLst>
                <a:path h="282575">
                  <a:moveTo>
                    <a:pt x="0" y="282575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Shape 310"/>
            <p:cNvSpPr/>
            <p:nvPr/>
          </p:nvSpPr>
          <p:spPr>
            <a:xfrm>
              <a:off x="4316730" y="4792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Shape 311"/>
            <p:cNvSpPr/>
            <p:nvPr/>
          </p:nvSpPr>
          <p:spPr>
            <a:xfrm>
              <a:off x="5002530" y="4792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Shape 312"/>
            <p:cNvSpPr/>
            <p:nvPr/>
          </p:nvSpPr>
          <p:spPr>
            <a:xfrm>
              <a:off x="5688330" y="4792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Shape 313"/>
            <p:cNvSpPr/>
            <p:nvPr/>
          </p:nvSpPr>
          <p:spPr>
            <a:xfrm>
              <a:off x="3630930" y="76500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314"/>
            <p:cNvSpPr/>
            <p:nvPr/>
          </p:nvSpPr>
          <p:spPr>
            <a:xfrm>
              <a:off x="4316730" y="76500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Shape 315"/>
            <p:cNvSpPr/>
            <p:nvPr/>
          </p:nvSpPr>
          <p:spPr>
            <a:xfrm>
              <a:off x="5002530" y="76500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Shape 316"/>
            <p:cNvSpPr/>
            <p:nvPr/>
          </p:nvSpPr>
          <p:spPr>
            <a:xfrm>
              <a:off x="5688330" y="76500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317"/>
            <p:cNvSpPr/>
            <p:nvPr/>
          </p:nvSpPr>
          <p:spPr>
            <a:xfrm>
              <a:off x="3630930" y="10507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318"/>
            <p:cNvSpPr/>
            <p:nvPr/>
          </p:nvSpPr>
          <p:spPr>
            <a:xfrm>
              <a:off x="4316730" y="10507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319"/>
            <p:cNvSpPr/>
            <p:nvPr/>
          </p:nvSpPr>
          <p:spPr>
            <a:xfrm>
              <a:off x="5002530" y="10507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320"/>
            <p:cNvSpPr/>
            <p:nvPr/>
          </p:nvSpPr>
          <p:spPr>
            <a:xfrm>
              <a:off x="5688330" y="10507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Shape 321"/>
            <p:cNvSpPr/>
            <p:nvPr/>
          </p:nvSpPr>
          <p:spPr>
            <a:xfrm>
              <a:off x="3630930" y="133650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322"/>
            <p:cNvSpPr/>
            <p:nvPr/>
          </p:nvSpPr>
          <p:spPr>
            <a:xfrm>
              <a:off x="4316730" y="133650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323"/>
            <p:cNvSpPr/>
            <p:nvPr/>
          </p:nvSpPr>
          <p:spPr>
            <a:xfrm>
              <a:off x="5002530" y="133650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Shape 324"/>
            <p:cNvSpPr/>
            <p:nvPr/>
          </p:nvSpPr>
          <p:spPr>
            <a:xfrm>
              <a:off x="5688330" y="133650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325"/>
            <p:cNvSpPr/>
            <p:nvPr/>
          </p:nvSpPr>
          <p:spPr>
            <a:xfrm>
              <a:off x="3630930" y="16222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326"/>
            <p:cNvSpPr/>
            <p:nvPr/>
          </p:nvSpPr>
          <p:spPr>
            <a:xfrm>
              <a:off x="4316730" y="16222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327"/>
            <p:cNvSpPr/>
            <p:nvPr/>
          </p:nvSpPr>
          <p:spPr>
            <a:xfrm>
              <a:off x="5002530" y="16222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328"/>
            <p:cNvSpPr/>
            <p:nvPr/>
          </p:nvSpPr>
          <p:spPr>
            <a:xfrm>
              <a:off x="5688330" y="16222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329"/>
            <p:cNvSpPr/>
            <p:nvPr/>
          </p:nvSpPr>
          <p:spPr>
            <a:xfrm>
              <a:off x="3630930" y="190800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330"/>
            <p:cNvSpPr/>
            <p:nvPr/>
          </p:nvSpPr>
          <p:spPr>
            <a:xfrm>
              <a:off x="4316730" y="190800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331"/>
            <p:cNvSpPr/>
            <p:nvPr/>
          </p:nvSpPr>
          <p:spPr>
            <a:xfrm>
              <a:off x="5002530" y="190800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332"/>
            <p:cNvSpPr/>
            <p:nvPr/>
          </p:nvSpPr>
          <p:spPr>
            <a:xfrm>
              <a:off x="5688330" y="190800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Shape 333"/>
            <p:cNvSpPr/>
            <p:nvPr/>
          </p:nvSpPr>
          <p:spPr>
            <a:xfrm>
              <a:off x="3630930" y="21937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Shape 334"/>
            <p:cNvSpPr/>
            <p:nvPr/>
          </p:nvSpPr>
          <p:spPr>
            <a:xfrm>
              <a:off x="4316730" y="21937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335"/>
            <p:cNvSpPr/>
            <p:nvPr/>
          </p:nvSpPr>
          <p:spPr>
            <a:xfrm>
              <a:off x="5002530" y="21937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336"/>
            <p:cNvSpPr/>
            <p:nvPr/>
          </p:nvSpPr>
          <p:spPr>
            <a:xfrm>
              <a:off x="5688330" y="21937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Shape 337"/>
            <p:cNvSpPr/>
            <p:nvPr/>
          </p:nvSpPr>
          <p:spPr>
            <a:xfrm>
              <a:off x="3630930" y="247950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338"/>
            <p:cNvSpPr/>
            <p:nvPr/>
          </p:nvSpPr>
          <p:spPr>
            <a:xfrm>
              <a:off x="4316730" y="247950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Shape 339"/>
            <p:cNvSpPr/>
            <p:nvPr/>
          </p:nvSpPr>
          <p:spPr>
            <a:xfrm>
              <a:off x="5002530" y="247950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Shape 340"/>
            <p:cNvSpPr/>
            <p:nvPr/>
          </p:nvSpPr>
          <p:spPr>
            <a:xfrm>
              <a:off x="5688330" y="247950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Shape 341"/>
            <p:cNvSpPr/>
            <p:nvPr/>
          </p:nvSpPr>
          <p:spPr>
            <a:xfrm>
              <a:off x="3630930" y="27652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Shape 342"/>
            <p:cNvSpPr/>
            <p:nvPr/>
          </p:nvSpPr>
          <p:spPr>
            <a:xfrm>
              <a:off x="4316730" y="27652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343"/>
            <p:cNvSpPr/>
            <p:nvPr/>
          </p:nvSpPr>
          <p:spPr>
            <a:xfrm>
              <a:off x="5002530" y="27652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Shape 344"/>
            <p:cNvSpPr/>
            <p:nvPr/>
          </p:nvSpPr>
          <p:spPr>
            <a:xfrm>
              <a:off x="5688330" y="2765258"/>
              <a:ext cx="0" cy="285750"/>
            </a:xfrm>
            <a:custGeom>
              <a:avLst/>
              <a:gdLst/>
              <a:ahLst/>
              <a:cxnLst/>
              <a:rect l="0" t="0" r="0" b="0"/>
              <a:pathLst>
                <a:path h="285750">
                  <a:moveTo>
                    <a:pt x="0" y="285750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Shape 345"/>
            <p:cNvSpPr/>
            <p:nvPr/>
          </p:nvSpPr>
          <p:spPr>
            <a:xfrm>
              <a:off x="4316730" y="10"/>
              <a:ext cx="0" cy="479247"/>
            </a:xfrm>
            <a:custGeom>
              <a:avLst/>
              <a:gdLst/>
              <a:ahLst/>
              <a:cxnLst/>
              <a:rect l="0" t="0" r="0" b="0"/>
              <a:pathLst>
                <a:path h="479247">
                  <a:moveTo>
                    <a:pt x="0" y="479247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Shape 346"/>
            <p:cNvSpPr/>
            <p:nvPr/>
          </p:nvSpPr>
          <p:spPr>
            <a:xfrm>
              <a:off x="5002530" y="10"/>
              <a:ext cx="0" cy="479247"/>
            </a:xfrm>
            <a:custGeom>
              <a:avLst/>
              <a:gdLst/>
              <a:ahLst/>
              <a:cxnLst/>
              <a:rect l="0" t="0" r="0" b="0"/>
              <a:pathLst>
                <a:path h="479247">
                  <a:moveTo>
                    <a:pt x="0" y="479247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Shape 347"/>
            <p:cNvSpPr/>
            <p:nvPr/>
          </p:nvSpPr>
          <p:spPr>
            <a:xfrm>
              <a:off x="5688330" y="10"/>
              <a:ext cx="0" cy="479247"/>
            </a:xfrm>
            <a:custGeom>
              <a:avLst/>
              <a:gdLst/>
              <a:ahLst/>
              <a:cxnLst/>
              <a:rect l="0" t="0" r="0" b="0"/>
              <a:pathLst>
                <a:path h="479247">
                  <a:moveTo>
                    <a:pt x="0" y="479247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FFFFF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Shape 348"/>
            <p:cNvSpPr/>
            <p:nvPr/>
          </p:nvSpPr>
          <p:spPr>
            <a:xfrm>
              <a:off x="0" y="479258"/>
              <a:ext cx="3634105" cy="0"/>
            </a:xfrm>
            <a:custGeom>
              <a:avLst/>
              <a:gdLst/>
              <a:ahLst/>
              <a:cxnLst/>
              <a:rect l="0" t="0" r="0" b="0"/>
              <a:pathLst>
                <a:path w="3634105">
                  <a:moveTo>
                    <a:pt x="0" y="0"/>
                  </a:moveTo>
                  <a:lnTo>
                    <a:pt x="3634105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5E5E5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800" y="50806"/>
              <a:ext cx="721178" cy="19843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Security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3344" y="50806"/>
              <a:ext cx="55740" cy="198436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800" y="249436"/>
              <a:ext cx="4475495" cy="11575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Delivers critical security capabilities, system and app updates, and the compatibility you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800" y="363762"/>
              <a:ext cx="3705903" cy="115754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7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need to help secure your devices and infrastructure from modern threats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839488" y="201432"/>
              <a:ext cx="357279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Home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85537" y="201432"/>
              <a:ext cx="197043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Pro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126760" y="201432"/>
              <a:ext cx="581456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Enterprise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812763" y="201432"/>
              <a:ext cx="581050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Education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824" y="583956"/>
              <a:ext cx="950761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Windows Hello⁹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59" name="Shape 358"/>
            <p:cNvSpPr/>
            <p:nvPr/>
          </p:nvSpPr>
          <p:spPr>
            <a:xfrm>
              <a:off x="3918703" y="58183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Shape 359"/>
            <p:cNvSpPr/>
            <p:nvPr/>
          </p:nvSpPr>
          <p:spPr>
            <a:xfrm>
              <a:off x="4604503" y="58183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Shape 360"/>
            <p:cNvSpPr/>
            <p:nvPr/>
          </p:nvSpPr>
          <p:spPr>
            <a:xfrm>
              <a:off x="5290303" y="58183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Shape 361"/>
            <p:cNvSpPr/>
            <p:nvPr/>
          </p:nvSpPr>
          <p:spPr>
            <a:xfrm>
              <a:off x="5976103" y="58183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0800" y="869683"/>
              <a:ext cx="2060837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Windows Hello Companion Devices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55131" y="867709"/>
              <a:ext cx="18041" cy="8147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5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00697" y="867709"/>
              <a:ext cx="72398" cy="8147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5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10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68663" y="869683"/>
              <a:ext cx="30944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67" name="Shape 365"/>
            <p:cNvSpPr/>
            <p:nvPr/>
          </p:nvSpPr>
          <p:spPr>
            <a:xfrm>
              <a:off x="3918703" y="86758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Shape 366"/>
            <p:cNvSpPr/>
            <p:nvPr/>
          </p:nvSpPr>
          <p:spPr>
            <a:xfrm>
              <a:off x="4604503" y="86758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Shape 367"/>
            <p:cNvSpPr/>
            <p:nvPr/>
          </p:nvSpPr>
          <p:spPr>
            <a:xfrm>
              <a:off x="5290303" y="86758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Shape 368"/>
            <p:cNvSpPr/>
            <p:nvPr/>
          </p:nvSpPr>
          <p:spPr>
            <a:xfrm>
              <a:off x="5976103" y="86758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0800" y="1155433"/>
              <a:ext cx="1892914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Windows Information Protection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474142" y="1153459"/>
              <a:ext cx="60660" cy="81471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5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11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519724" y="1155433"/>
              <a:ext cx="30944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74" name="Shape 372"/>
            <p:cNvSpPr/>
            <p:nvPr/>
          </p:nvSpPr>
          <p:spPr>
            <a:xfrm>
              <a:off x="4604503" y="115333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Shape 373"/>
            <p:cNvSpPr/>
            <p:nvPr/>
          </p:nvSpPr>
          <p:spPr>
            <a:xfrm>
              <a:off x="5290303" y="115333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Shape 374"/>
            <p:cNvSpPr/>
            <p:nvPr/>
          </p:nvSpPr>
          <p:spPr>
            <a:xfrm>
              <a:off x="5976103" y="115333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0800" y="1441183"/>
              <a:ext cx="1051377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Device encryption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841375" y="1439209"/>
              <a:ext cx="72398" cy="8147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5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12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95807" y="1441183"/>
              <a:ext cx="30944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80" name="Shape 378"/>
            <p:cNvSpPr/>
            <p:nvPr/>
          </p:nvSpPr>
          <p:spPr>
            <a:xfrm>
              <a:off x="3918703" y="143908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Shape 379"/>
            <p:cNvSpPr/>
            <p:nvPr/>
          </p:nvSpPr>
          <p:spPr>
            <a:xfrm>
              <a:off x="4604503" y="143908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Shape 380"/>
            <p:cNvSpPr/>
            <p:nvPr/>
          </p:nvSpPr>
          <p:spPr>
            <a:xfrm>
              <a:off x="5290303" y="143908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Shape 381"/>
            <p:cNvSpPr/>
            <p:nvPr/>
          </p:nvSpPr>
          <p:spPr>
            <a:xfrm>
              <a:off x="5976103" y="143908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0800" y="1726933"/>
              <a:ext cx="537269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BitLocker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54967" y="1724959"/>
              <a:ext cx="72398" cy="8147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5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13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09400" y="1726933"/>
              <a:ext cx="30944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87" name="Shape 385"/>
            <p:cNvSpPr/>
            <p:nvPr/>
          </p:nvSpPr>
          <p:spPr>
            <a:xfrm>
              <a:off x="4604503" y="172483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Shape 386"/>
            <p:cNvSpPr/>
            <p:nvPr/>
          </p:nvSpPr>
          <p:spPr>
            <a:xfrm>
              <a:off x="5290303" y="172483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Shape 387"/>
            <p:cNvSpPr/>
            <p:nvPr/>
          </p:nvSpPr>
          <p:spPr>
            <a:xfrm>
              <a:off x="5976103" y="172483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0800" y="2012683"/>
              <a:ext cx="985799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Credential Guard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92014" y="2010709"/>
              <a:ext cx="74132" cy="8147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5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14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47747" y="2012683"/>
              <a:ext cx="30944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93" name="Shape 391"/>
            <p:cNvSpPr/>
            <p:nvPr/>
          </p:nvSpPr>
          <p:spPr>
            <a:xfrm>
              <a:off x="5290303" y="201058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Shape 392"/>
            <p:cNvSpPr/>
            <p:nvPr/>
          </p:nvSpPr>
          <p:spPr>
            <a:xfrm>
              <a:off x="5976103" y="201058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0800" y="2298433"/>
              <a:ext cx="778621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Device Guard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96" name="Shape 394"/>
            <p:cNvSpPr/>
            <p:nvPr/>
          </p:nvSpPr>
          <p:spPr>
            <a:xfrm>
              <a:off x="5290303" y="229633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7" name="Shape 395"/>
            <p:cNvSpPr/>
            <p:nvPr/>
          </p:nvSpPr>
          <p:spPr>
            <a:xfrm>
              <a:off x="5976103" y="229633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0800" y="2584183"/>
              <a:ext cx="732678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Trusted Boot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99" name="Shape 397"/>
            <p:cNvSpPr/>
            <p:nvPr/>
          </p:nvSpPr>
          <p:spPr>
            <a:xfrm>
              <a:off x="3918703" y="258208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Shape 398"/>
            <p:cNvSpPr/>
            <p:nvPr/>
          </p:nvSpPr>
          <p:spPr>
            <a:xfrm>
              <a:off x="4604503" y="258208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Shape 399"/>
            <p:cNvSpPr/>
            <p:nvPr/>
          </p:nvSpPr>
          <p:spPr>
            <a:xfrm>
              <a:off x="5290303" y="258208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Shape 400"/>
            <p:cNvSpPr/>
            <p:nvPr/>
          </p:nvSpPr>
          <p:spPr>
            <a:xfrm>
              <a:off x="5976103" y="258208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0800" y="2869933"/>
              <a:ext cx="2474221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Windows Device Health Attestation service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911201" y="2867959"/>
              <a:ext cx="72398" cy="81472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45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16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65632" y="2869933"/>
              <a:ext cx="30944" cy="139747"/>
            </a:xfrm>
            <a:prstGeom prst="rect">
              <a:avLst/>
            </a:prstGeom>
            <a:ln>
              <a:noFill/>
            </a:ln>
          </p:spPr>
          <p:txBody>
            <a:bodyPr lIns="0" tIns="0" rIns="0" bIns="0" rtlCol="0">
              <a:noAutofit/>
            </a:bodyPr>
            <a:lstStyle/>
            <a:p>
              <a:pPr marL="0" marR="0" indent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>
                  <a:solidFill>
                    <a:srgbClr val="4F5050"/>
                  </a:solidFill>
                  <a:effectLst/>
                  <a:latin typeface="Segoe UI" panose="020B0502040204020203" pitchFamily="34" charset="0"/>
                  <a:ea typeface="Segoe UI" panose="020B0502040204020203" pitchFamily="34" charset="0"/>
                </a:rPr>
                <a:t> </a:t>
              </a:r>
              <a:endParaRPr lang="en-US" sz="550">
                <a:solidFill>
                  <a:srgbClr val="5E5E5E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endParaRPr>
            </a:p>
          </p:txBody>
        </p:sp>
        <p:sp>
          <p:nvSpPr>
            <p:cNvPr id="106" name="Shape 404"/>
            <p:cNvSpPr/>
            <p:nvPr/>
          </p:nvSpPr>
          <p:spPr>
            <a:xfrm>
              <a:off x="3918703" y="286783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Shape 405"/>
            <p:cNvSpPr/>
            <p:nvPr/>
          </p:nvSpPr>
          <p:spPr>
            <a:xfrm>
              <a:off x="4604503" y="286783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Shape 406"/>
            <p:cNvSpPr/>
            <p:nvPr/>
          </p:nvSpPr>
          <p:spPr>
            <a:xfrm>
              <a:off x="5290303" y="286783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Shape 407"/>
            <p:cNvSpPr/>
            <p:nvPr/>
          </p:nvSpPr>
          <p:spPr>
            <a:xfrm>
              <a:off x="5976103" y="2867834"/>
              <a:ext cx="110249" cy="71907"/>
            </a:xfrm>
            <a:custGeom>
              <a:avLst/>
              <a:gdLst/>
              <a:ahLst/>
              <a:cxnLst/>
              <a:rect l="0" t="0" r="0" b="0"/>
              <a:pathLst>
                <a:path w="110249" h="71907">
                  <a:moveTo>
                    <a:pt x="0" y="35954"/>
                  </a:moveTo>
                  <a:lnTo>
                    <a:pt x="36754" y="71907"/>
                  </a:lnTo>
                  <a:lnTo>
                    <a:pt x="110249" y="0"/>
                  </a:lnTo>
                </a:path>
              </a:pathLst>
            </a:custGeom>
            <a:ln w="25400" cap="flat">
              <a:miter lim="127000"/>
            </a:ln>
          </p:spPr>
          <p:style>
            <a:lnRef idx="1">
              <a:srgbClr val="0078D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1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Recommendations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 would advice you to settle for the Enterprise edition because of its features especially on security since most businesses need to be assured of data security and user security.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Today most businesses are cross-platform based hence Enterprise edition for windows 10 suites the spot for both mobile and desktop compatibility with all features available.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75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60588"/>
            <a:ext cx="8596313" cy="3881437"/>
          </a:xfrm>
        </p:spPr>
        <p:txBody>
          <a:bodyPr/>
          <a:lstStyle/>
          <a:p>
            <a:r>
              <a:rPr lang="en-US" sz="5400" dirty="0" smtClean="0"/>
              <a:t>Questions?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841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22972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9800" y="2568576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Thank You…..</a:t>
            </a:r>
          </a:p>
        </p:txBody>
      </p:sp>
    </p:spTree>
    <p:extLst>
      <p:ext uri="{BB962C8B-B14F-4D97-AF65-F5344CB8AC3E}">
        <p14:creationId xmlns:p14="http://schemas.microsoft.com/office/powerpoint/2010/main" val="328627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912</Words>
  <Application>Microsoft Office PowerPoint</Application>
  <PresentationFormat>Widescreen</PresentationFormat>
  <Paragraphs>328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Segoe UI</vt:lpstr>
      <vt:lpstr>Trebuchet MS</vt:lpstr>
      <vt:lpstr>Wingdings 3</vt:lpstr>
      <vt:lpstr>Facet</vt:lpstr>
      <vt:lpstr>Presented by:   _____________________</vt:lpstr>
      <vt:lpstr>Editions available</vt:lpstr>
      <vt:lpstr>Editions and their features</vt:lpstr>
      <vt:lpstr>PowerPoint Presentation</vt:lpstr>
      <vt:lpstr>Recommendations</vt:lpstr>
      <vt:lpstr>PowerPoint Presentation</vt:lpstr>
      <vt:lpstr>Thank You…..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  _____________________</dc:title>
  <dc:creator>Hilloo</dc:creator>
  <cp:lastModifiedBy>Hilloo</cp:lastModifiedBy>
  <cp:revision>8</cp:revision>
  <dcterms:created xsi:type="dcterms:W3CDTF">2018-09-24T10:22:43Z</dcterms:created>
  <dcterms:modified xsi:type="dcterms:W3CDTF">2018-09-24T11:41:22Z</dcterms:modified>
</cp:coreProperties>
</file>