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1" r:id="rId7"/>
    <p:sldId id="264" r:id="rId8"/>
    <p:sldId id="260" r:id="rId9"/>
    <p:sldId id="262"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 Strategies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4670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FIFO</a:t>
            </a:r>
            <a:endParaRPr lang="en-US" dirty="0"/>
          </a:p>
        </p:txBody>
      </p:sp>
      <p:sp>
        <p:nvSpPr>
          <p:cNvPr id="6" name="Content Placeholder 5"/>
          <p:cNvSpPr>
            <a:spLocks noGrp="1"/>
          </p:cNvSpPr>
          <p:nvPr>
            <p:ph idx="1"/>
          </p:nvPr>
        </p:nvSpPr>
        <p:spPr/>
        <p:txBody>
          <a:bodyPr/>
          <a:lstStyle/>
          <a:p>
            <a:r>
              <a:rPr lang="en-US" b="1" dirty="0"/>
              <a:t>1. Definition:</a:t>
            </a:r>
          </a:p>
          <a:p>
            <a:r>
              <a:rPr lang="en-US" dirty="0"/>
              <a:t>FIFO (First-In, First-Out) cache is a cache </a:t>
            </a:r>
            <a:r>
              <a:rPr lang="en-US" dirty="0" smtClean="0"/>
              <a:t>management policy </a:t>
            </a:r>
            <a:r>
              <a:rPr lang="en-US" dirty="0"/>
              <a:t>where the first item added to the cache is the first one to be removed when the cache reaches its maximum capacity. It operates on the principle of queue data structure</a:t>
            </a:r>
            <a:r>
              <a:rPr lang="en-US" dirty="0" smtClean="0"/>
              <a:t>.</a:t>
            </a:r>
            <a:endParaRPr lang="en-US" dirty="0"/>
          </a:p>
        </p:txBody>
      </p:sp>
    </p:spTree>
    <p:extLst>
      <p:ext uri="{BB962C8B-B14F-4D97-AF65-F5344CB8AC3E}">
        <p14:creationId xmlns:p14="http://schemas.microsoft.com/office/powerpoint/2010/main" val="389100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FIFO works</a:t>
            </a:r>
            <a:endParaRPr lang="en-US" dirty="0"/>
          </a:p>
        </p:txBody>
      </p:sp>
      <p:sp>
        <p:nvSpPr>
          <p:cNvPr id="5" name="Content Placeholder 4"/>
          <p:cNvSpPr>
            <a:spLocks noGrp="1"/>
          </p:cNvSpPr>
          <p:nvPr>
            <p:ph sz="half" idx="1"/>
          </p:nvPr>
        </p:nvSpPr>
        <p:spPr/>
        <p:txBody>
          <a:bodyPr>
            <a:normAutofit fontScale="85000" lnSpcReduction="20000"/>
          </a:bodyPr>
          <a:lstStyle/>
          <a:p>
            <a:endParaRPr lang="en-US"/>
          </a:p>
        </p:txBody>
      </p:sp>
      <p:sp>
        <p:nvSpPr>
          <p:cNvPr id="6" name="Content Placeholder 5"/>
          <p:cNvSpPr>
            <a:spLocks noGrp="1"/>
          </p:cNvSpPr>
          <p:nvPr>
            <p:ph sz="half" idx="2"/>
          </p:nvPr>
        </p:nvSpPr>
        <p:spPr>
          <a:xfrm>
            <a:off x="7660824" y="2560320"/>
            <a:ext cx="3238823" cy="3138516"/>
          </a:xfrm>
        </p:spPr>
        <p:txBody>
          <a:bodyPr>
            <a:normAutofit fontScale="85000" lnSpcReduction="20000"/>
          </a:bodyPr>
          <a:lstStyle/>
          <a:p>
            <a:pPr marL="0" indent="0" algn="ctr">
              <a:buNone/>
            </a:pPr>
            <a:r>
              <a:rPr lang="en-US" b="1" dirty="0"/>
              <a:t>Data Structure:</a:t>
            </a:r>
          </a:p>
          <a:p>
            <a:r>
              <a:rPr lang="en-US" b="1" dirty="0"/>
              <a:t>Queue</a:t>
            </a:r>
            <a:r>
              <a:rPr lang="en-US" dirty="0"/>
              <a:t>: A simple queue (or list) is used to maintain the order of insertion. The oldest items are at the front, and the newest items are at the back.</a:t>
            </a:r>
          </a:p>
          <a:p>
            <a:r>
              <a:rPr lang="en-US" b="1" dirty="0"/>
              <a:t>Hash Map (Optional)</a:t>
            </a:r>
            <a:r>
              <a:rPr lang="en-US" dirty="0"/>
              <a:t>: Often used alongside a queue to map keys to values for efficient access</a:t>
            </a:r>
          </a:p>
          <a:p>
            <a:endParaRPr lang="en-US" dirty="0"/>
          </a:p>
        </p:txBody>
      </p:sp>
      <p:pic>
        <p:nvPicPr>
          <p:cNvPr id="7" name="Picture 6"/>
          <p:cNvPicPr>
            <a:picLocks noChangeAspect="1"/>
          </p:cNvPicPr>
          <p:nvPr/>
        </p:nvPicPr>
        <p:blipFill>
          <a:blip r:embed="rId2"/>
          <a:stretch>
            <a:fillRect/>
          </a:stretch>
        </p:blipFill>
        <p:spPr>
          <a:xfrm>
            <a:off x="1380677" y="2285999"/>
            <a:ext cx="6197919" cy="3581584"/>
          </a:xfrm>
          <a:prstGeom prst="rect">
            <a:avLst/>
          </a:prstGeom>
        </p:spPr>
      </p:pic>
    </p:spTree>
    <p:extLst>
      <p:ext uri="{BB962C8B-B14F-4D97-AF65-F5344CB8AC3E}">
        <p14:creationId xmlns:p14="http://schemas.microsoft.com/office/powerpoint/2010/main" val="326584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Operation of FIFO</a:t>
            </a:r>
            <a:endParaRPr lang="en-US" dirty="0"/>
          </a:p>
        </p:txBody>
      </p:sp>
      <p:sp>
        <p:nvSpPr>
          <p:cNvPr id="6" name="Content Placeholder 5"/>
          <p:cNvSpPr>
            <a:spLocks noGrp="1"/>
          </p:cNvSpPr>
          <p:nvPr>
            <p:ph idx="1"/>
          </p:nvPr>
        </p:nvSpPr>
        <p:spPr/>
        <p:txBody>
          <a:bodyPr>
            <a:normAutofit fontScale="92500" lnSpcReduction="20000"/>
          </a:bodyPr>
          <a:lstStyle/>
          <a:p>
            <a:r>
              <a:rPr lang="en-US" b="1" dirty="0" smtClean="0"/>
              <a:t>Insert </a:t>
            </a:r>
            <a:r>
              <a:rPr lang="en-US" b="1" dirty="0"/>
              <a:t>(key, value)</a:t>
            </a:r>
            <a:r>
              <a:rPr lang="en-US" dirty="0"/>
              <a:t>:</a:t>
            </a:r>
          </a:p>
          <a:p>
            <a:pPr lvl="1"/>
            <a:r>
              <a:rPr lang="en-US" dirty="0"/>
              <a:t>Add the new item to the back of the queue.</a:t>
            </a:r>
          </a:p>
          <a:p>
            <a:pPr lvl="1"/>
            <a:r>
              <a:rPr lang="en-US" dirty="0"/>
              <a:t>If the cache is full, remove the item at the front of the queue (the oldest item) before inserting the new item.</a:t>
            </a:r>
          </a:p>
          <a:p>
            <a:pPr lvl="1"/>
            <a:r>
              <a:rPr lang="en-US" b="1" dirty="0"/>
              <a:t>Time Complexity</a:t>
            </a:r>
            <a:r>
              <a:rPr lang="en-US" dirty="0"/>
              <a:t>: O(1) for both insertion and eviction.</a:t>
            </a:r>
          </a:p>
          <a:p>
            <a:r>
              <a:rPr lang="en-US" b="1" dirty="0"/>
              <a:t>Access (key)</a:t>
            </a:r>
            <a:r>
              <a:rPr lang="en-US" dirty="0"/>
              <a:t>:</a:t>
            </a:r>
          </a:p>
          <a:p>
            <a:pPr lvl="1"/>
            <a:r>
              <a:rPr lang="en-US" dirty="0"/>
              <a:t>If the item is in the cache, it can be accessed directly (if using a hash map for storage).</a:t>
            </a:r>
          </a:p>
          <a:p>
            <a:pPr lvl="1"/>
            <a:r>
              <a:rPr lang="en-US" dirty="0"/>
              <a:t>Does not change the order of items in the queue.</a:t>
            </a:r>
          </a:p>
          <a:p>
            <a:pPr lvl="1"/>
            <a:r>
              <a:rPr lang="en-US" b="1" dirty="0"/>
              <a:t>Time Complexity</a:t>
            </a:r>
            <a:r>
              <a:rPr lang="en-US" dirty="0"/>
              <a:t>: O(1) for access using a hash map.</a:t>
            </a:r>
          </a:p>
          <a:p>
            <a:endParaRPr lang="en-US" dirty="0"/>
          </a:p>
        </p:txBody>
      </p:sp>
    </p:spTree>
    <p:extLst>
      <p:ext uri="{BB962C8B-B14F-4D97-AF65-F5344CB8AC3E}">
        <p14:creationId xmlns:p14="http://schemas.microsoft.com/office/powerpoint/2010/main" val="22912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LIFO</a:t>
            </a:r>
            <a:endParaRPr lang="en-US" dirty="0"/>
          </a:p>
        </p:txBody>
      </p:sp>
      <p:sp>
        <p:nvSpPr>
          <p:cNvPr id="3" name="Content Placeholder 2"/>
          <p:cNvSpPr>
            <a:spLocks noGrp="1"/>
          </p:cNvSpPr>
          <p:nvPr>
            <p:ph idx="1"/>
          </p:nvPr>
        </p:nvSpPr>
        <p:spPr/>
        <p:txBody>
          <a:bodyPr/>
          <a:lstStyle/>
          <a:p>
            <a:r>
              <a:rPr lang="en-US" dirty="0"/>
              <a:t>LIFO (Last-In, First-Out) cache is a cache </a:t>
            </a:r>
            <a:r>
              <a:rPr lang="en-US" dirty="0" smtClean="0"/>
              <a:t>management policy </a:t>
            </a:r>
            <a:r>
              <a:rPr lang="en-US" dirty="0"/>
              <a:t>where the most recently added item is the first one to be removed when the cache reaches its maximum capacity. It operates on the principle of stack data structure.</a:t>
            </a:r>
          </a:p>
        </p:txBody>
      </p:sp>
    </p:spTree>
    <p:extLst>
      <p:ext uri="{BB962C8B-B14F-4D97-AF65-F5344CB8AC3E}">
        <p14:creationId xmlns:p14="http://schemas.microsoft.com/office/powerpoint/2010/main" val="353013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it Works</a:t>
            </a:r>
            <a:endParaRPr lang="en-US" dirty="0"/>
          </a:p>
        </p:txBody>
      </p:sp>
      <p:sp>
        <p:nvSpPr>
          <p:cNvPr id="5" name="Content Placeholder 4"/>
          <p:cNvSpPr>
            <a:spLocks noGrp="1"/>
          </p:cNvSpPr>
          <p:nvPr>
            <p:ph sz="half" idx="1"/>
          </p:nvPr>
        </p:nvSpPr>
        <p:spPr/>
        <p:txBody>
          <a:bodyPr>
            <a:normAutofit fontScale="85000" lnSpcReduction="10000"/>
          </a:bodyPr>
          <a:lstStyle/>
          <a:p>
            <a:endParaRPr lang="en-US"/>
          </a:p>
        </p:txBody>
      </p:sp>
      <p:sp>
        <p:nvSpPr>
          <p:cNvPr id="6" name="Content Placeholder 5"/>
          <p:cNvSpPr>
            <a:spLocks noGrp="1"/>
          </p:cNvSpPr>
          <p:nvPr>
            <p:ph sz="half" idx="2"/>
          </p:nvPr>
        </p:nvSpPr>
        <p:spPr>
          <a:xfrm>
            <a:off x="8238836" y="2560320"/>
            <a:ext cx="2660812" cy="3310128"/>
          </a:xfrm>
        </p:spPr>
        <p:txBody>
          <a:bodyPr>
            <a:normAutofit fontScale="85000" lnSpcReduction="10000"/>
          </a:bodyPr>
          <a:lstStyle/>
          <a:p>
            <a:r>
              <a:rPr lang="en-US" b="1" dirty="0"/>
              <a:t>Data Structure:</a:t>
            </a:r>
          </a:p>
          <a:p>
            <a:r>
              <a:rPr lang="en-US" b="1" dirty="0"/>
              <a:t>Stack</a:t>
            </a:r>
            <a:r>
              <a:rPr lang="en-US" dirty="0"/>
              <a:t>: A stack is used to maintain the order of </a:t>
            </a:r>
            <a:r>
              <a:rPr lang="en-US" dirty="0" smtClean="0"/>
              <a:t>insertion.</a:t>
            </a:r>
            <a:endParaRPr lang="en-US" dirty="0"/>
          </a:p>
          <a:p>
            <a:r>
              <a:rPr lang="en-US" b="1" dirty="0"/>
              <a:t>Hash Map (Optional)</a:t>
            </a:r>
            <a:r>
              <a:rPr lang="en-US" dirty="0"/>
              <a:t>: Often used alongside a stack to map keys to values for efficient access.</a:t>
            </a:r>
          </a:p>
          <a:p>
            <a:endParaRPr lang="en-US" dirty="0"/>
          </a:p>
        </p:txBody>
      </p:sp>
      <p:pic>
        <p:nvPicPr>
          <p:cNvPr id="7" name="Picture 6"/>
          <p:cNvPicPr>
            <a:picLocks noChangeAspect="1"/>
          </p:cNvPicPr>
          <p:nvPr/>
        </p:nvPicPr>
        <p:blipFill>
          <a:blip r:embed="rId2"/>
          <a:stretch>
            <a:fillRect/>
          </a:stretch>
        </p:blipFill>
        <p:spPr>
          <a:xfrm>
            <a:off x="1413164" y="2395595"/>
            <a:ext cx="6613235" cy="3378374"/>
          </a:xfrm>
          <a:prstGeom prst="rect">
            <a:avLst/>
          </a:prstGeom>
        </p:spPr>
      </p:pic>
    </p:spTree>
    <p:extLst>
      <p:ext uri="{BB962C8B-B14F-4D97-AF65-F5344CB8AC3E}">
        <p14:creationId xmlns:p14="http://schemas.microsoft.com/office/powerpoint/2010/main" val="156840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p:sp>
        <p:nvSpPr>
          <p:cNvPr id="5" name="Content Placeholder 4"/>
          <p:cNvSpPr>
            <a:spLocks noGrp="1"/>
          </p:cNvSpPr>
          <p:nvPr>
            <p:ph idx="1"/>
          </p:nvPr>
        </p:nvSpPr>
        <p:spPr/>
        <p:txBody>
          <a:bodyPr>
            <a:normAutofit fontScale="92500" lnSpcReduction="10000"/>
          </a:bodyPr>
          <a:lstStyle/>
          <a:p>
            <a:r>
              <a:rPr lang="en-US" b="1" dirty="0"/>
              <a:t>Insert (key, value)</a:t>
            </a:r>
            <a:r>
              <a:rPr lang="en-US" dirty="0"/>
              <a:t>:</a:t>
            </a:r>
          </a:p>
          <a:p>
            <a:pPr lvl="1"/>
            <a:r>
              <a:rPr lang="en-US" dirty="0"/>
              <a:t>Add the new item to the back of the queue.</a:t>
            </a:r>
          </a:p>
          <a:p>
            <a:pPr lvl="1"/>
            <a:r>
              <a:rPr lang="en-US" dirty="0"/>
              <a:t>If the cache is full, remove the </a:t>
            </a:r>
            <a:r>
              <a:rPr lang="en-US" dirty="0" smtClean="0"/>
              <a:t>recent item in the queue.</a:t>
            </a:r>
            <a:endParaRPr lang="en-US" dirty="0"/>
          </a:p>
          <a:p>
            <a:pPr lvl="1"/>
            <a:r>
              <a:rPr lang="en-US" b="1" dirty="0"/>
              <a:t>Time Complexity</a:t>
            </a:r>
            <a:r>
              <a:rPr lang="en-US" dirty="0"/>
              <a:t>: O(1) for both insertion and eviction.</a:t>
            </a:r>
          </a:p>
          <a:p>
            <a:r>
              <a:rPr lang="en-US" b="1" dirty="0"/>
              <a:t>Access (key)</a:t>
            </a:r>
            <a:r>
              <a:rPr lang="en-US" dirty="0"/>
              <a:t>:</a:t>
            </a:r>
          </a:p>
          <a:p>
            <a:pPr lvl="1"/>
            <a:r>
              <a:rPr lang="en-US" dirty="0"/>
              <a:t>If the item is in the cache, it can be accessed directly (if using a hash map for storage).</a:t>
            </a:r>
          </a:p>
          <a:p>
            <a:pPr lvl="1"/>
            <a:r>
              <a:rPr lang="en-US" dirty="0"/>
              <a:t>Does not change the order of items in the queue.</a:t>
            </a:r>
          </a:p>
          <a:p>
            <a:pPr lvl="1"/>
            <a:r>
              <a:rPr lang="en-US" b="1" dirty="0" smtClean="0"/>
              <a:t>Time Complexity</a:t>
            </a:r>
            <a:r>
              <a:rPr lang="en-US" dirty="0" smtClean="0"/>
              <a:t>: O(1) for access using a hash map.</a:t>
            </a:r>
          </a:p>
          <a:p>
            <a:endParaRPr lang="en-US" dirty="0"/>
          </a:p>
        </p:txBody>
      </p:sp>
    </p:spTree>
    <p:extLst>
      <p:ext uri="{BB962C8B-B14F-4D97-AF65-F5344CB8AC3E}">
        <p14:creationId xmlns:p14="http://schemas.microsoft.com/office/powerpoint/2010/main" val="382374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Random Replacement</a:t>
            </a:r>
            <a:endParaRPr lang="en-US" dirty="0"/>
          </a:p>
        </p:txBody>
      </p:sp>
      <p:sp>
        <p:nvSpPr>
          <p:cNvPr id="3" name="Content Placeholder 2"/>
          <p:cNvSpPr>
            <a:spLocks noGrp="1"/>
          </p:cNvSpPr>
          <p:nvPr>
            <p:ph idx="1"/>
          </p:nvPr>
        </p:nvSpPr>
        <p:spPr/>
        <p:txBody>
          <a:bodyPr/>
          <a:lstStyle/>
          <a:p>
            <a:r>
              <a:rPr lang="en-US" dirty="0"/>
              <a:t>cache management policy </a:t>
            </a:r>
            <a:r>
              <a:rPr lang="en-US" dirty="0" smtClean="0"/>
              <a:t>where items are removed randomly when </a:t>
            </a:r>
            <a:r>
              <a:rPr lang="en-US" dirty="0"/>
              <a:t>the cache reaches its maximum capacity. It operates on the principle of stack data structure.</a:t>
            </a:r>
          </a:p>
        </p:txBody>
      </p:sp>
    </p:spTree>
    <p:extLst>
      <p:ext uri="{BB962C8B-B14F-4D97-AF65-F5344CB8AC3E}">
        <p14:creationId xmlns:p14="http://schemas.microsoft.com/office/powerpoint/2010/main" val="302940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pic>
        <p:nvPicPr>
          <p:cNvPr id="4" name="Content Placeholder 3"/>
          <p:cNvPicPr>
            <a:picLocks noGrp="1" noChangeAspect="1"/>
          </p:cNvPicPr>
          <p:nvPr>
            <p:ph idx="1"/>
          </p:nvPr>
        </p:nvPicPr>
        <p:blipFill>
          <a:blip r:embed="rId2"/>
          <a:stretch>
            <a:fillRect/>
          </a:stretch>
        </p:blipFill>
        <p:spPr>
          <a:xfrm>
            <a:off x="3389017" y="2557463"/>
            <a:ext cx="6226038" cy="3372282"/>
          </a:xfrm>
          <a:prstGeom prst="rect">
            <a:avLst/>
          </a:prstGeom>
        </p:spPr>
      </p:pic>
    </p:spTree>
    <p:extLst>
      <p:ext uri="{BB962C8B-B14F-4D97-AF65-F5344CB8AC3E}">
        <p14:creationId xmlns:p14="http://schemas.microsoft.com/office/powerpoint/2010/main" val="191677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1295402" y="2547696"/>
            <a:ext cx="9601196" cy="3318936"/>
          </a:xfrm>
        </p:spPr>
        <p:txBody>
          <a:bodyPr>
            <a:normAutofit lnSpcReduction="10000"/>
          </a:bodyPr>
          <a:lstStyle/>
          <a:p>
            <a:pPr marL="0" indent="0">
              <a:buNone/>
            </a:pPr>
            <a:r>
              <a:rPr lang="en-US" dirty="0"/>
              <a:t>Web Browsers: Use caching to store frequently accessed resources (like images, CSS files) to speed up page load times</a:t>
            </a:r>
            <a:r>
              <a:rPr lang="en-US" dirty="0" smtClean="0"/>
              <a:t>.</a:t>
            </a:r>
          </a:p>
          <a:p>
            <a:pPr marL="0" indent="0">
              <a:buNone/>
            </a:pPr>
            <a:r>
              <a:rPr lang="en-US" dirty="0" smtClean="0"/>
              <a:t>Content </a:t>
            </a:r>
            <a:r>
              <a:rPr lang="en-US" dirty="0"/>
              <a:t>Delivery Networks (CDNs): Cache web content closer to the user's location to reduce latency and improve load times</a:t>
            </a:r>
            <a:r>
              <a:rPr lang="en-US" dirty="0" smtClean="0"/>
              <a:t>.</a:t>
            </a:r>
          </a:p>
          <a:p>
            <a:pPr marL="0" indent="0">
              <a:buNone/>
            </a:pPr>
            <a:r>
              <a:rPr lang="en-US" dirty="0" smtClean="0"/>
              <a:t>Database </a:t>
            </a:r>
            <a:r>
              <a:rPr lang="en-US" dirty="0"/>
              <a:t>Query Caching: Databases cache query results to serve frequently requested data without re-executing the queries</a:t>
            </a:r>
            <a:r>
              <a:rPr lang="en-US" dirty="0" smtClean="0"/>
              <a:t>.</a:t>
            </a:r>
          </a:p>
          <a:p>
            <a:pPr marL="0" indent="0">
              <a:buNone/>
            </a:pPr>
            <a:r>
              <a:rPr lang="en-US" dirty="0" smtClean="0"/>
              <a:t>API </a:t>
            </a:r>
            <a:r>
              <a:rPr lang="en-US" dirty="0"/>
              <a:t>Gateways: Cache API responses to reduce the number of calls to backend services, improving response times and reducing backend load.</a:t>
            </a:r>
          </a:p>
        </p:txBody>
      </p:sp>
    </p:spTree>
    <p:extLst>
      <p:ext uri="{BB962C8B-B14F-4D97-AF65-F5344CB8AC3E}">
        <p14:creationId xmlns:p14="http://schemas.microsoft.com/office/powerpoint/2010/main" val="225517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5" name="Text Placeholder 4"/>
          <p:cNvSpPr>
            <a:spLocks noGrp="1"/>
          </p:cNvSpPr>
          <p:nvPr>
            <p:ph type="body" idx="1"/>
          </p:nvPr>
        </p:nvSpPr>
        <p:spPr/>
        <p:txBody>
          <a:bodyPr/>
          <a:lstStyle/>
          <a:p>
            <a:pPr algn="ctr"/>
            <a:r>
              <a:rPr lang="en-US" dirty="0" smtClean="0"/>
              <a:t>Advantages</a:t>
            </a:r>
            <a:endParaRPr lang="en-US" dirty="0"/>
          </a:p>
        </p:txBody>
      </p:sp>
      <p:sp>
        <p:nvSpPr>
          <p:cNvPr id="3" name="Content Placeholder 2"/>
          <p:cNvSpPr>
            <a:spLocks noGrp="1"/>
          </p:cNvSpPr>
          <p:nvPr>
            <p:ph sz="half" idx="2"/>
          </p:nvPr>
        </p:nvSpPr>
        <p:spPr/>
        <p:txBody>
          <a:bodyPr>
            <a:normAutofit fontScale="92500" lnSpcReduction="10000"/>
          </a:bodyPr>
          <a:lstStyle/>
          <a:p>
            <a:pPr marL="457200" indent="-457200">
              <a:buAutoNum type="arabicPeriod"/>
            </a:pPr>
            <a:r>
              <a:rPr lang="en-US" b="1" dirty="0" smtClean="0"/>
              <a:t>Improved </a:t>
            </a:r>
            <a:r>
              <a:rPr lang="en-US" b="1" dirty="0"/>
              <a:t>Performance and Reduced </a:t>
            </a:r>
            <a:r>
              <a:rPr lang="en-US" b="1" dirty="0" smtClean="0"/>
              <a:t>Latency</a:t>
            </a:r>
          </a:p>
          <a:p>
            <a:pPr marL="457200" indent="-457200">
              <a:buAutoNum type="arabicPeriod"/>
            </a:pPr>
            <a:r>
              <a:rPr lang="en-US" dirty="0"/>
              <a:t>Reduced Load on Primary Data Sources: load on primary data sources such as databases and </a:t>
            </a:r>
            <a:r>
              <a:rPr lang="en-US" dirty="0" smtClean="0"/>
              <a:t>APIs.</a:t>
            </a:r>
          </a:p>
          <a:p>
            <a:pPr marL="457200" indent="-457200">
              <a:buAutoNum type="arabicPeriod"/>
            </a:pPr>
            <a:r>
              <a:rPr lang="en-US" b="1" dirty="0" smtClean="0"/>
              <a:t>Scalability: </a:t>
            </a:r>
            <a:r>
              <a:rPr lang="en-US" dirty="0" smtClean="0"/>
              <a:t>applications can manage higher loads and scale it effectively.</a:t>
            </a:r>
            <a:endParaRPr lang="en-US" dirty="0"/>
          </a:p>
        </p:txBody>
      </p:sp>
      <p:sp>
        <p:nvSpPr>
          <p:cNvPr id="6" name="Text Placeholder 5"/>
          <p:cNvSpPr>
            <a:spLocks noGrp="1"/>
          </p:cNvSpPr>
          <p:nvPr>
            <p:ph type="body" sz="quarter" idx="3"/>
          </p:nvPr>
        </p:nvSpPr>
        <p:spPr/>
        <p:txBody>
          <a:bodyPr/>
          <a:lstStyle/>
          <a:p>
            <a:pPr algn="ctr"/>
            <a:r>
              <a:rPr lang="en-US" dirty="0" smtClean="0"/>
              <a:t>Disadvantages</a:t>
            </a:r>
            <a:endParaRPr lang="en-US" dirty="0"/>
          </a:p>
        </p:txBody>
      </p:sp>
      <p:sp>
        <p:nvSpPr>
          <p:cNvPr id="7" name="Content Placeholder 6"/>
          <p:cNvSpPr>
            <a:spLocks noGrp="1"/>
          </p:cNvSpPr>
          <p:nvPr>
            <p:ph sz="quarter" idx="4"/>
          </p:nvPr>
        </p:nvSpPr>
        <p:spPr/>
        <p:txBody>
          <a:bodyPr/>
          <a:lstStyle/>
          <a:p>
            <a:pPr marL="457200" indent="-457200">
              <a:buFont typeface="+mj-lt"/>
              <a:buAutoNum type="arabicPeriod"/>
            </a:pPr>
            <a:r>
              <a:rPr lang="en-US" b="1" dirty="0" smtClean="0"/>
              <a:t>Cache </a:t>
            </a:r>
            <a:r>
              <a:rPr lang="en-US" b="1" dirty="0"/>
              <a:t>Miss Penalty</a:t>
            </a:r>
            <a:r>
              <a:rPr lang="en-US" dirty="0"/>
              <a:t>: can lead to </a:t>
            </a:r>
            <a:r>
              <a:rPr lang="en-US" dirty="0" smtClean="0"/>
              <a:t>reduced performance.</a:t>
            </a:r>
          </a:p>
          <a:p>
            <a:pPr marL="457200" indent="-457200">
              <a:buFont typeface="+mj-lt"/>
              <a:buAutoNum type="arabicPeriod"/>
            </a:pPr>
            <a:r>
              <a:rPr lang="en-US" b="1" dirty="0"/>
              <a:t>Memory and Storage </a:t>
            </a:r>
            <a:r>
              <a:rPr lang="en-US" b="1" dirty="0" smtClean="0"/>
              <a:t>Overhead: </a:t>
            </a:r>
            <a:r>
              <a:rPr lang="en-US" dirty="0"/>
              <a:t>I</a:t>
            </a:r>
            <a:r>
              <a:rPr lang="en-US" dirty="0" smtClean="0"/>
              <a:t>ncreased costs of additional storage.</a:t>
            </a:r>
            <a:endParaRPr lang="en-US" dirty="0"/>
          </a:p>
        </p:txBody>
      </p:sp>
    </p:spTree>
    <p:extLst>
      <p:ext uri="{BB962C8B-B14F-4D97-AF65-F5344CB8AC3E}">
        <p14:creationId xmlns:p14="http://schemas.microsoft.com/office/powerpoint/2010/main" val="194413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a:t>
            </a:r>
            <a:endParaRPr lang="en-US" dirty="0"/>
          </a:p>
        </p:txBody>
      </p:sp>
      <p:sp>
        <p:nvSpPr>
          <p:cNvPr id="3" name="Content Placeholder 2"/>
          <p:cNvSpPr>
            <a:spLocks noGrp="1"/>
          </p:cNvSpPr>
          <p:nvPr>
            <p:ph idx="1"/>
          </p:nvPr>
        </p:nvSpPr>
        <p:spPr/>
        <p:txBody>
          <a:bodyPr/>
          <a:lstStyle/>
          <a:p>
            <a:r>
              <a:rPr lang="en-US" dirty="0" smtClean="0"/>
              <a:t>Caching Strategy</a:t>
            </a:r>
          </a:p>
          <a:p>
            <a:pPr lvl="1">
              <a:buFont typeface="Wingdings" panose="05000000000000000000" pitchFamily="2" charset="2"/>
              <a:buChar char="v"/>
            </a:pPr>
            <a:r>
              <a:rPr lang="en-US" dirty="0" smtClean="0"/>
              <a:t>LRU (Least Recently Used)</a:t>
            </a:r>
          </a:p>
          <a:p>
            <a:pPr lvl="1">
              <a:buFont typeface="Wingdings" panose="05000000000000000000" pitchFamily="2" charset="2"/>
              <a:buChar char="v"/>
            </a:pPr>
            <a:r>
              <a:rPr lang="en-US" dirty="0" smtClean="0"/>
              <a:t>LFU (Least Frequently Used)</a:t>
            </a:r>
          </a:p>
          <a:p>
            <a:pPr lvl="1">
              <a:buFont typeface="Wingdings" panose="05000000000000000000" pitchFamily="2" charset="2"/>
              <a:buChar char="v"/>
            </a:pPr>
            <a:r>
              <a:rPr lang="en-US" dirty="0" smtClean="0"/>
              <a:t>FIFO (First In First Out)</a:t>
            </a:r>
          </a:p>
          <a:p>
            <a:pPr lvl="1">
              <a:buFont typeface="Wingdings" panose="05000000000000000000" pitchFamily="2" charset="2"/>
              <a:buChar char="v"/>
            </a:pPr>
            <a:r>
              <a:rPr lang="en-US" dirty="0" smtClean="0"/>
              <a:t>LIFO (Last In First Out)</a:t>
            </a:r>
          </a:p>
          <a:p>
            <a:pPr lvl="1">
              <a:buFont typeface="Wingdings" panose="05000000000000000000" pitchFamily="2" charset="2"/>
              <a:buChar char="v"/>
            </a:pPr>
            <a:r>
              <a:rPr lang="en-US" dirty="0" smtClean="0"/>
              <a:t>Random Placement</a:t>
            </a:r>
            <a:endParaRPr lang="en-US" dirty="0"/>
          </a:p>
        </p:txBody>
      </p:sp>
    </p:spTree>
    <p:extLst>
      <p:ext uri="{BB962C8B-B14F-4D97-AF65-F5344CB8AC3E}">
        <p14:creationId xmlns:p14="http://schemas.microsoft.com/office/powerpoint/2010/main" val="716921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Strategy</a:t>
            </a:r>
            <a:endParaRPr lang="en-US" dirty="0"/>
          </a:p>
        </p:txBody>
      </p:sp>
      <p:sp>
        <p:nvSpPr>
          <p:cNvPr id="3" name="Content Placeholder 2"/>
          <p:cNvSpPr>
            <a:spLocks noGrp="1"/>
          </p:cNvSpPr>
          <p:nvPr>
            <p:ph idx="1"/>
          </p:nvPr>
        </p:nvSpPr>
        <p:spPr/>
        <p:txBody>
          <a:bodyPr/>
          <a:lstStyle/>
          <a:p>
            <a:r>
              <a:rPr lang="en-US" dirty="0" smtClean="0"/>
              <a:t>A cache is </a:t>
            </a:r>
            <a:r>
              <a:rPr lang="en-US" dirty="0"/>
              <a:t>hardware or software that is used to store something, usually data, temporarily in a computing environment.</a:t>
            </a:r>
            <a:endParaRPr lang="en-US" dirty="0" smtClean="0"/>
          </a:p>
          <a:p>
            <a:r>
              <a:rPr lang="en-US" dirty="0" smtClean="0"/>
              <a:t>Cache </a:t>
            </a:r>
            <a:r>
              <a:rPr lang="en-US" dirty="0"/>
              <a:t>management strategies are used to determine which data to keep in the cache and which data to remove when the cache is full and needs to make room for new data.</a:t>
            </a:r>
            <a:endParaRPr lang="en-US" dirty="0"/>
          </a:p>
        </p:txBody>
      </p:sp>
    </p:spTree>
    <p:extLst>
      <p:ext uri="{BB962C8B-B14F-4D97-AF65-F5344CB8AC3E}">
        <p14:creationId xmlns:p14="http://schemas.microsoft.com/office/powerpoint/2010/main" val="205953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8452" y="677333"/>
            <a:ext cx="9601196" cy="1474740"/>
          </a:xfrm>
        </p:spPr>
        <p:txBody>
          <a:bodyPr/>
          <a:lstStyle/>
          <a:p>
            <a:r>
              <a:rPr lang="en-US" dirty="0" smtClean="0"/>
              <a:t>How does a cache Work?</a:t>
            </a:r>
            <a:endParaRPr lang="en-US" dirty="0"/>
          </a:p>
        </p:txBody>
      </p:sp>
      <p:sp>
        <p:nvSpPr>
          <p:cNvPr id="6" name="Content Placeholder 5"/>
          <p:cNvSpPr>
            <a:spLocks noGrp="1"/>
          </p:cNvSpPr>
          <p:nvPr>
            <p:ph sz="half" idx="2"/>
          </p:nvPr>
        </p:nvSpPr>
        <p:spPr>
          <a:xfrm>
            <a:off x="7407563" y="2560319"/>
            <a:ext cx="3658339" cy="3310128"/>
          </a:xfrm>
        </p:spPr>
        <p:txBody>
          <a:bodyPr>
            <a:normAutofit lnSpcReduction="10000"/>
          </a:bodyPr>
          <a:lstStyle/>
          <a:p>
            <a:r>
              <a:rPr lang="en-US" dirty="0" smtClean="0"/>
              <a:t>Cache-hit- if the clients attempts to access the data and the address is found in the address location.</a:t>
            </a:r>
          </a:p>
          <a:p>
            <a:r>
              <a:rPr lang="en-US" dirty="0" smtClean="0"/>
              <a:t>Cache-miss – the data is not found in the cache and the information pulled from the main memory and stored in the cache.</a:t>
            </a:r>
          </a:p>
          <a:p>
            <a:endParaRPr lang="en-US" dirty="0"/>
          </a:p>
        </p:txBody>
      </p:sp>
      <p:pic>
        <p:nvPicPr>
          <p:cNvPr id="1026" name="Picture 2" descr="https://cdn.ttgtmedia.com/rms/onlineImages/storage_cache_memory.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8574" y="2560318"/>
            <a:ext cx="6210589" cy="331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31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Least Recently Used(LRU)</a:t>
            </a:r>
            <a:endParaRPr lang="en-US" dirty="0"/>
          </a:p>
        </p:txBody>
      </p:sp>
      <p:sp>
        <p:nvSpPr>
          <p:cNvPr id="6" name="Content Placeholder 5"/>
          <p:cNvSpPr>
            <a:spLocks noGrp="1"/>
          </p:cNvSpPr>
          <p:nvPr>
            <p:ph idx="1"/>
          </p:nvPr>
        </p:nvSpPr>
        <p:spPr/>
        <p:txBody>
          <a:bodyPr/>
          <a:lstStyle/>
          <a:p>
            <a:r>
              <a:rPr lang="en-US" b="1" dirty="0"/>
              <a:t>Least Frequently Used (LFU)</a:t>
            </a:r>
            <a:r>
              <a:rPr lang="en-US" dirty="0"/>
              <a:t> is a caching algorithm in which the least </a:t>
            </a:r>
            <a:r>
              <a:rPr lang="en-US" dirty="0" smtClean="0"/>
              <a:t>recently used </a:t>
            </a:r>
            <a:r>
              <a:rPr lang="en-US" dirty="0"/>
              <a:t>cache block is removed whenever the cache is overflowed. </a:t>
            </a:r>
          </a:p>
          <a:p>
            <a:pPr lvl="1">
              <a:buFont typeface="Wingdings" panose="05000000000000000000" pitchFamily="2" charset="2"/>
              <a:buChar char="ü"/>
            </a:pPr>
            <a:r>
              <a:rPr lang="en-US" dirty="0" smtClean="0"/>
              <a:t>Cache-size</a:t>
            </a:r>
          </a:p>
          <a:p>
            <a:pPr lvl="1">
              <a:buFont typeface="Wingdings" panose="05000000000000000000" pitchFamily="2" charset="2"/>
              <a:buChar char="ü"/>
            </a:pPr>
            <a:r>
              <a:rPr lang="en-US" dirty="0" smtClean="0"/>
              <a:t>Put</a:t>
            </a:r>
            <a:endParaRPr lang="en-US" dirty="0"/>
          </a:p>
          <a:p>
            <a:pPr lvl="1">
              <a:buFont typeface="Wingdings" panose="05000000000000000000" pitchFamily="2" charset="2"/>
              <a:buChar char="ü"/>
            </a:pPr>
            <a:r>
              <a:rPr lang="en-US" dirty="0"/>
              <a:t>get</a:t>
            </a:r>
          </a:p>
          <a:p>
            <a:pPr lvl="1">
              <a:buFont typeface="Wingdings" panose="05000000000000000000" pitchFamily="2" charset="2"/>
              <a:buChar char="ü"/>
            </a:pPr>
            <a:r>
              <a:rPr lang="en-US" dirty="0" smtClean="0"/>
              <a:t>Recently accessed</a:t>
            </a:r>
            <a:endParaRPr lang="en-US" dirty="0"/>
          </a:p>
        </p:txBody>
      </p:sp>
    </p:spTree>
    <p:extLst>
      <p:ext uri="{BB962C8B-B14F-4D97-AF65-F5344CB8AC3E}">
        <p14:creationId xmlns:p14="http://schemas.microsoft.com/office/powerpoint/2010/main" val="284470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How LRU Works</a:t>
            </a:r>
            <a:endParaRPr lang="en-US" dirty="0"/>
          </a:p>
        </p:txBody>
      </p:sp>
      <p:pic>
        <p:nvPicPr>
          <p:cNvPr id="12" name="Content Placeholder 11"/>
          <p:cNvPicPr>
            <a:picLocks noGrp="1" noChangeAspect="1"/>
          </p:cNvPicPr>
          <p:nvPr>
            <p:ph sz="half" idx="1"/>
          </p:nvPr>
        </p:nvPicPr>
        <p:blipFill>
          <a:blip r:embed="rId2"/>
          <a:stretch>
            <a:fillRect/>
          </a:stretch>
        </p:blipFill>
        <p:spPr>
          <a:xfrm>
            <a:off x="1298574" y="2861350"/>
            <a:ext cx="6293717" cy="3009097"/>
          </a:xfrm>
          <a:prstGeom prst="rect">
            <a:avLst/>
          </a:prstGeom>
        </p:spPr>
      </p:pic>
      <p:sp>
        <p:nvSpPr>
          <p:cNvPr id="11" name="Content Placeholder 10"/>
          <p:cNvSpPr>
            <a:spLocks noGrp="1"/>
          </p:cNvSpPr>
          <p:nvPr>
            <p:ph sz="half" idx="2"/>
          </p:nvPr>
        </p:nvSpPr>
        <p:spPr>
          <a:xfrm>
            <a:off x="7592290" y="2613890"/>
            <a:ext cx="3307357" cy="3256557"/>
          </a:xfrm>
        </p:spPr>
        <p:txBody>
          <a:bodyPr/>
          <a:lstStyle/>
          <a:p>
            <a:pPr marL="0" indent="0">
              <a:buNone/>
            </a:pPr>
            <a:r>
              <a:rPr lang="en-US" dirty="0" smtClean="0"/>
              <a:t>How It works?</a:t>
            </a:r>
          </a:p>
          <a:p>
            <a:pPr>
              <a:buFont typeface="Wingdings" panose="05000000000000000000" pitchFamily="2" charset="2"/>
              <a:buChar char="ü"/>
            </a:pPr>
            <a:r>
              <a:rPr lang="en-US" dirty="0" smtClean="0"/>
              <a:t>Cache-size(memory storage)</a:t>
            </a:r>
          </a:p>
          <a:p>
            <a:pPr>
              <a:buFont typeface="Wingdings" panose="05000000000000000000" pitchFamily="2" charset="2"/>
              <a:buChar char="ü"/>
            </a:pPr>
            <a:r>
              <a:rPr lang="en-US" dirty="0" smtClean="0"/>
              <a:t>Request (get/put)</a:t>
            </a:r>
          </a:p>
          <a:p>
            <a:pPr>
              <a:buFont typeface="Wingdings" panose="05000000000000000000" pitchFamily="2" charset="2"/>
              <a:buChar char="ü"/>
            </a:pPr>
            <a:r>
              <a:rPr lang="en-US" dirty="0" smtClean="0"/>
              <a:t>Frequency</a:t>
            </a:r>
          </a:p>
          <a:p>
            <a:pPr>
              <a:buFont typeface="Wingdings" panose="05000000000000000000" pitchFamily="2" charset="2"/>
              <a:buChar char="ü"/>
            </a:pPr>
            <a:r>
              <a:rPr lang="en-US" dirty="0" smtClean="0"/>
              <a:t>Recently accessed</a:t>
            </a:r>
          </a:p>
          <a:p>
            <a:pPr>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27876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LRU</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Given the cache-size = 3</a:t>
            </a:r>
          </a:p>
          <a:p>
            <a:r>
              <a:rPr lang="en-US" dirty="0" smtClean="0"/>
              <a:t>Put(1,3)</a:t>
            </a:r>
          </a:p>
          <a:p>
            <a:r>
              <a:rPr lang="en-US" dirty="0" smtClean="0"/>
              <a:t>Put(2,5)</a:t>
            </a:r>
          </a:p>
          <a:p>
            <a:r>
              <a:rPr lang="en-US" dirty="0">
                <a:solidFill>
                  <a:srgbClr val="00B050"/>
                </a:solidFill>
              </a:rPr>
              <a:t>Get(1) = </a:t>
            </a:r>
            <a:r>
              <a:rPr lang="en-US" dirty="0" smtClean="0">
                <a:solidFill>
                  <a:srgbClr val="00B050"/>
                </a:solidFill>
              </a:rPr>
              <a:t>3</a:t>
            </a:r>
          </a:p>
          <a:p>
            <a:r>
              <a:rPr lang="en-US" dirty="0">
                <a:solidFill>
                  <a:srgbClr val="00B050"/>
                </a:solidFill>
              </a:rPr>
              <a:t>Get(0)=-1</a:t>
            </a:r>
          </a:p>
          <a:p>
            <a:r>
              <a:rPr lang="en-US" dirty="0" smtClean="0"/>
              <a:t>Put(3,6)</a:t>
            </a:r>
          </a:p>
          <a:p>
            <a:r>
              <a:rPr lang="en-US" dirty="0" smtClean="0"/>
              <a:t>Put(4,7)</a:t>
            </a:r>
          </a:p>
          <a:p>
            <a:r>
              <a:rPr lang="en-US" dirty="0">
                <a:solidFill>
                  <a:srgbClr val="00B050"/>
                </a:solidFill>
              </a:rPr>
              <a:t>Get(2)=5</a:t>
            </a:r>
          </a:p>
          <a:p>
            <a:pPr marL="0" indent="0">
              <a:buNone/>
            </a:pPr>
            <a:endParaRPr lang="en-US" dirty="0"/>
          </a:p>
        </p:txBody>
      </p:sp>
      <p:sp>
        <p:nvSpPr>
          <p:cNvPr id="4" name="Content Placeholder 3"/>
          <p:cNvSpPr>
            <a:spLocks noGrp="1"/>
          </p:cNvSpPr>
          <p:nvPr>
            <p:ph sz="half" idx="2"/>
          </p:nvPr>
        </p:nvSpPr>
        <p:spPr>
          <a:xfrm>
            <a:off x="6467672" y="2619338"/>
            <a:ext cx="4718304" cy="3310128"/>
          </a:xfrm>
        </p:spPr>
        <p:txBody>
          <a:bodyPr>
            <a:normAutofit fontScale="85000" lnSpcReduction="20000"/>
          </a:bodyPr>
          <a:lstStyle/>
          <a:p>
            <a:r>
              <a:rPr lang="en-US" dirty="0" smtClean="0"/>
              <a:t>Implementation</a:t>
            </a:r>
          </a:p>
          <a:p>
            <a:r>
              <a:rPr lang="en-US" dirty="0" smtClean="0"/>
              <a:t>Doubly Linked list</a:t>
            </a:r>
          </a:p>
          <a:p>
            <a:r>
              <a:rPr lang="en-US" dirty="0" smtClean="0"/>
              <a:t>Values(key, value)</a:t>
            </a:r>
          </a:p>
        </p:txBody>
      </p:sp>
      <p:sp>
        <p:nvSpPr>
          <p:cNvPr id="5" name="Rectangle 4"/>
          <p:cNvSpPr/>
          <p:nvPr/>
        </p:nvSpPr>
        <p:spPr>
          <a:xfrm>
            <a:off x="7241309" y="3845929"/>
            <a:ext cx="683491" cy="738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Head</a:t>
            </a:r>
          </a:p>
        </p:txBody>
      </p:sp>
      <p:sp>
        <p:nvSpPr>
          <p:cNvPr id="6" name="Rectangle 5"/>
          <p:cNvSpPr/>
          <p:nvPr/>
        </p:nvSpPr>
        <p:spPr>
          <a:xfrm>
            <a:off x="8428551" y="3845928"/>
            <a:ext cx="655782" cy="738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values</a:t>
            </a:r>
            <a:endParaRPr lang="en-US" dirty="0"/>
          </a:p>
        </p:txBody>
      </p:sp>
      <p:cxnSp>
        <p:nvCxnSpPr>
          <p:cNvPr id="8" name="Straight Arrow Connector 7"/>
          <p:cNvCxnSpPr>
            <a:stCxn id="5" idx="3"/>
            <a:endCxn id="6" idx="1"/>
          </p:cNvCxnSpPr>
          <p:nvPr/>
        </p:nvCxnSpPr>
        <p:spPr>
          <a:xfrm flipV="1">
            <a:off x="7924800" y="4215383"/>
            <a:ext cx="50375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9059212" y="4215383"/>
            <a:ext cx="594641" cy="67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9697472" y="4037500"/>
            <a:ext cx="579278"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tail</a:t>
            </a:r>
            <a:endParaRPr lang="en-US" dirty="0"/>
          </a:p>
        </p:txBody>
      </p:sp>
      <p:cxnSp>
        <p:nvCxnSpPr>
          <p:cNvPr id="18" name="Straight Arrow Connector 17"/>
          <p:cNvCxnSpPr>
            <a:stCxn id="13" idx="3"/>
          </p:cNvCxnSpPr>
          <p:nvPr/>
        </p:nvCxnSpPr>
        <p:spPr>
          <a:xfrm flipV="1">
            <a:off x="10276750" y="4215385"/>
            <a:ext cx="548268" cy="6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p:cNvCxnSpPr>
          <p:nvPr/>
        </p:nvCxnSpPr>
        <p:spPr>
          <a:xfrm flipH="1">
            <a:off x="6745316" y="4215384"/>
            <a:ext cx="495993" cy="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96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Least Frequently Used</a:t>
            </a:r>
            <a:endParaRPr lang="en-US" dirty="0"/>
          </a:p>
        </p:txBody>
      </p:sp>
      <p:sp>
        <p:nvSpPr>
          <p:cNvPr id="5" name="Content Placeholder 4"/>
          <p:cNvSpPr>
            <a:spLocks noGrp="1"/>
          </p:cNvSpPr>
          <p:nvPr>
            <p:ph idx="1"/>
          </p:nvPr>
        </p:nvSpPr>
        <p:spPr/>
        <p:txBody>
          <a:bodyPr/>
          <a:lstStyle/>
          <a:p>
            <a:r>
              <a:rPr lang="en-US" b="1" dirty="0"/>
              <a:t>Least Frequently Used (LFU)</a:t>
            </a:r>
            <a:r>
              <a:rPr lang="en-US" dirty="0"/>
              <a:t> is a caching algorithm in which the least frequently used cache block is removed whenever the cache is overflowed. </a:t>
            </a:r>
            <a:endParaRPr lang="en-US" dirty="0" smtClean="0"/>
          </a:p>
          <a:p>
            <a:pPr lvl="1">
              <a:buFont typeface="Wingdings" panose="05000000000000000000" pitchFamily="2" charset="2"/>
              <a:buChar char="ü"/>
            </a:pPr>
            <a:r>
              <a:rPr lang="en-US" dirty="0" smtClean="0"/>
              <a:t>Put</a:t>
            </a:r>
          </a:p>
          <a:p>
            <a:pPr lvl="1">
              <a:buFont typeface="Wingdings" panose="05000000000000000000" pitchFamily="2" charset="2"/>
              <a:buChar char="ü"/>
            </a:pPr>
            <a:r>
              <a:rPr lang="en-US" dirty="0" smtClean="0"/>
              <a:t>get</a:t>
            </a:r>
          </a:p>
          <a:p>
            <a:pPr lvl="1">
              <a:buFont typeface="Wingdings" panose="05000000000000000000" pitchFamily="2" charset="2"/>
              <a:buChar char="ü"/>
            </a:pPr>
            <a:r>
              <a:rPr lang="en-US" dirty="0" smtClean="0"/>
              <a:t>Frequency</a:t>
            </a:r>
          </a:p>
          <a:p>
            <a:pPr lvl="1">
              <a:buFont typeface="Wingdings" panose="05000000000000000000" pitchFamily="2" charset="2"/>
              <a:buChar char="ü"/>
            </a:pPr>
            <a:r>
              <a:rPr lang="en-US" dirty="0" smtClean="0"/>
              <a:t>Cache-size</a:t>
            </a:r>
          </a:p>
          <a:p>
            <a:pPr lvl="1">
              <a:buFont typeface="Wingdings" panose="05000000000000000000" pitchFamily="2" charset="2"/>
              <a:buChar char="ü"/>
            </a:pPr>
            <a:r>
              <a:rPr lang="en-US" dirty="0" smtClean="0"/>
              <a:t>Recently accessed</a:t>
            </a:r>
            <a:endParaRPr lang="en-US" dirty="0"/>
          </a:p>
        </p:txBody>
      </p:sp>
    </p:spTree>
    <p:extLst>
      <p:ext uri="{BB962C8B-B14F-4D97-AF65-F5344CB8AC3E}">
        <p14:creationId xmlns:p14="http://schemas.microsoft.com/office/powerpoint/2010/main" val="204442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LFU Works</a:t>
            </a:r>
            <a:endParaRPr lang="en-US" dirty="0"/>
          </a:p>
        </p:txBody>
      </p:sp>
      <p:pic>
        <p:nvPicPr>
          <p:cNvPr id="7" name="Content Placeholder 6"/>
          <p:cNvPicPr>
            <a:picLocks noGrp="1" noChangeAspect="1"/>
          </p:cNvPicPr>
          <p:nvPr>
            <p:ph sz="half" idx="1"/>
          </p:nvPr>
        </p:nvPicPr>
        <p:blipFill>
          <a:blip r:embed="rId2"/>
          <a:stretch>
            <a:fillRect/>
          </a:stretch>
        </p:blipFill>
        <p:spPr>
          <a:xfrm>
            <a:off x="1298575" y="2906360"/>
            <a:ext cx="4963680" cy="2618493"/>
          </a:xfrm>
          <a:prstGeom prst="rect">
            <a:avLst/>
          </a:prstGeom>
        </p:spPr>
      </p:pic>
      <p:sp>
        <p:nvSpPr>
          <p:cNvPr id="6" name="Content Placeholder 5"/>
          <p:cNvSpPr>
            <a:spLocks noGrp="1"/>
          </p:cNvSpPr>
          <p:nvPr>
            <p:ph sz="half" idx="2"/>
          </p:nvPr>
        </p:nvSpPr>
        <p:spPr>
          <a:xfrm>
            <a:off x="6827889" y="2560542"/>
            <a:ext cx="4718304" cy="3310128"/>
          </a:xfrm>
        </p:spPr>
        <p:txBody>
          <a:bodyPr/>
          <a:lstStyle/>
          <a:p>
            <a:pPr marL="0" indent="0">
              <a:buNone/>
            </a:pPr>
            <a:r>
              <a:rPr lang="en-US" dirty="0"/>
              <a:t>How It works?</a:t>
            </a:r>
          </a:p>
          <a:p>
            <a:pPr>
              <a:buFont typeface="Wingdings" panose="05000000000000000000" pitchFamily="2" charset="2"/>
              <a:buChar char="ü"/>
            </a:pPr>
            <a:r>
              <a:rPr lang="en-US" dirty="0"/>
              <a:t>Cache-size(memory storage)</a:t>
            </a:r>
          </a:p>
          <a:p>
            <a:pPr>
              <a:buFont typeface="Wingdings" panose="05000000000000000000" pitchFamily="2" charset="2"/>
              <a:buChar char="ü"/>
            </a:pPr>
            <a:r>
              <a:rPr lang="en-US" dirty="0"/>
              <a:t>Request (get/put)</a:t>
            </a:r>
          </a:p>
          <a:p>
            <a:pPr>
              <a:buFont typeface="Wingdings" panose="05000000000000000000" pitchFamily="2" charset="2"/>
              <a:buChar char="ü"/>
            </a:pPr>
            <a:r>
              <a:rPr lang="en-US" dirty="0"/>
              <a:t>Frequency</a:t>
            </a:r>
          </a:p>
          <a:p>
            <a:pPr>
              <a:buFont typeface="Wingdings" panose="05000000000000000000" pitchFamily="2" charset="2"/>
              <a:buChar char="ü"/>
            </a:pPr>
            <a:r>
              <a:rPr lang="en-US" dirty="0"/>
              <a:t>Recently </a:t>
            </a:r>
            <a:r>
              <a:rPr lang="en-US" dirty="0" smtClean="0"/>
              <a:t>accessed</a:t>
            </a:r>
            <a:endParaRPr lang="en-US" dirty="0"/>
          </a:p>
        </p:txBody>
      </p:sp>
    </p:spTree>
    <p:extLst>
      <p:ext uri="{BB962C8B-B14F-4D97-AF65-F5344CB8AC3E}">
        <p14:creationId xmlns:p14="http://schemas.microsoft.com/office/powerpoint/2010/main" val="17845880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817</TotalTime>
  <Words>810</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Caching Strategies</vt:lpstr>
      <vt:lpstr>What to expect?</vt:lpstr>
      <vt:lpstr>Caching Strategy</vt:lpstr>
      <vt:lpstr>How does a cache Work?</vt:lpstr>
      <vt:lpstr>Least Recently Used(LRU)</vt:lpstr>
      <vt:lpstr>How LRU Works</vt:lpstr>
      <vt:lpstr>Examples of LRU</vt:lpstr>
      <vt:lpstr>2. Least Frequently Used</vt:lpstr>
      <vt:lpstr>How LFU Works</vt:lpstr>
      <vt:lpstr>3. FIFO</vt:lpstr>
      <vt:lpstr>HOW FIFO works</vt:lpstr>
      <vt:lpstr>Operation of FIFO</vt:lpstr>
      <vt:lpstr>4. LIFO</vt:lpstr>
      <vt:lpstr>How it Works</vt:lpstr>
      <vt:lpstr>Operation</vt:lpstr>
      <vt:lpstr>5. Random Replacement</vt:lpstr>
      <vt:lpstr>How it Works</vt:lpstr>
      <vt:lpstr>Applications</vt:lpstr>
      <vt:lpstr>Advantages and Disadvantages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 Strategies</dc:title>
  <dc:creator>Microsoft account</dc:creator>
  <cp:lastModifiedBy>Microsoft account</cp:lastModifiedBy>
  <cp:revision>11</cp:revision>
  <dcterms:created xsi:type="dcterms:W3CDTF">2024-06-20T16:27:54Z</dcterms:created>
  <dcterms:modified xsi:type="dcterms:W3CDTF">2024-06-21T06:05:36Z</dcterms:modified>
</cp:coreProperties>
</file>