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28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75756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9128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75756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9128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75756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9128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75756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9128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75756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ctr" defTabSz="9128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75756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ctr" defTabSz="9128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75756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ctr" defTabSz="9128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75756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ctr" defTabSz="91281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800" u="none" kumimoji="0" normalizeH="0">
        <a:ln>
          <a:noFill/>
        </a:ln>
        <a:solidFill>
          <a:srgbClr val="75756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rcRect l="0" t="0" r="0" b="2444"/>
          <a:stretch>
            <a:fillRect/>
          </a:stretch>
        </p:blipFill>
        <p:spPr>
          <a:xfrm>
            <a:off x="4038600" y="381000"/>
            <a:ext cx="1981200" cy="815975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4787900" y="6356350"/>
            <a:ext cx="23114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l="4310" t="0" r="0" b="0"/>
          <a:stretch>
            <a:fillRect/>
          </a:stretch>
        </p:blipFill>
        <p:spPr>
          <a:xfrm>
            <a:off x="1523999" y="6300787"/>
            <a:ext cx="8382001" cy="5572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9131170" y="6450012"/>
            <a:ext cx="246193" cy="231267"/>
          </a:xfrm>
          <a:prstGeom prst="rect">
            <a:avLst/>
          </a:prstGeom>
          <a:ln w="12700">
            <a:miter lim="400000"/>
          </a:ln>
        </p:spPr>
        <p:txBody>
          <a:bodyPr wrap="none" lIns="10799" tIns="10799" rIns="10799" bIns="10799">
            <a:spAutoFit/>
          </a:bodyPr>
          <a:lstStyle>
            <a:lvl1pPr algn="r">
              <a:defRPr b="0" sz="15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95300" y="92074"/>
            <a:ext cx="8915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l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2812" rtl="0" latinLnBrk="0">
        <a:lnSpc>
          <a:spcPct val="115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1pPr>
      <a:lvl2pPr marL="774700" marR="0" indent="-317500" algn="l" defTabSz="912812" rtl="0" latinLnBrk="0">
        <a:lnSpc>
          <a:spcPct val="115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2pPr>
      <a:lvl3pPr marL="1168576" marR="0" indent="-255763" algn="l" defTabSz="912812" rtl="0" latinLnBrk="0">
        <a:lnSpc>
          <a:spcPct val="115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3pPr>
      <a:lvl4pPr marL="1587500" marR="0" indent="-254000" algn="l" defTabSz="912812" rtl="0" latinLnBrk="0">
        <a:lnSpc>
          <a:spcPct val="115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0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4pPr>
      <a:lvl5pPr marL="2006600" marR="0" indent="-254000" algn="l" defTabSz="912812" rtl="0" latinLnBrk="0">
        <a:lnSpc>
          <a:spcPct val="115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0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5pPr>
      <a:lvl6pPr marL="2463800" marR="0" indent="-254000" algn="l" defTabSz="912812" rtl="0" latinLnBrk="0">
        <a:lnSpc>
          <a:spcPct val="115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0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6pPr>
      <a:lvl7pPr marL="2921000" marR="0" indent="-254000" algn="l" defTabSz="912812" rtl="0" latinLnBrk="0">
        <a:lnSpc>
          <a:spcPct val="115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0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7pPr>
      <a:lvl8pPr marL="3378200" marR="0" indent="-254000" algn="l" defTabSz="912812" rtl="0" latinLnBrk="0">
        <a:lnSpc>
          <a:spcPct val="115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0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8pPr>
      <a:lvl9pPr marL="3835400" marR="0" indent="-254000" algn="l" defTabSz="912812" rtl="0" latinLnBrk="0">
        <a:lnSpc>
          <a:spcPct val="115000"/>
        </a:lnSpc>
        <a:spcBef>
          <a:spcPts val="3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2000" u="none">
          <a:ln>
            <a:noFill/>
          </a:ln>
          <a:solidFill>
            <a:srgbClr val="75756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28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hyperlink" Target="https://github.com/benadida/helios-server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istema para Elecciones a la Junta de Escuela con voto por Internet e identificación con DNIe 3.0"/>
          <p:cNvSpPr txBox="1"/>
          <p:nvPr/>
        </p:nvSpPr>
        <p:spPr>
          <a:xfrm>
            <a:off x="460375" y="1916112"/>
            <a:ext cx="8848725" cy="89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/>
          <a:p>
            <a:pPr/>
            <a:r>
              <a:t>Sistema para Elecciones a la Junta de Escuela con voto por Internet e identificación con DNIe 3.0</a:t>
            </a:r>
          </a:p>
        </p:txBody>
      </p:sp>
      <p:sp>
        <p:nvSpPr>
          <p:cNvPr id="30" name="José Carlos Jiménez Gómez"/>
          <p:cNvSpPr txBox="1"/>
          <p:nvPr/>
        </p:nvSpPr>
        <p:spPr>
          <a:xfrm>
            <a:off x="2289175" y="3213100"/>
            <a:ext cx="5048250" cy="37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>
            <a:lvl1pPr>
              <a:spcBef>
                <a:spcPts val="300"/>
              </a:spcBef>
              <a:defRPr sz="2000"/>
            </a:lvl1pPr>
          </a:lstStyle>
          <a:p>
            <a:pPr/>
            <a:r>
              <a:t>José Carlos Jiménez Gómez</a:t>
            </a:r>
          </a:p>
        </p:txBody>
      </p:sp>
      <p:sp>
        <p:nvSpPr>
          <p:cNvPr id="31" name="Madrid, julio 2017"/>
          <p:cNvSpPr txBox="1"/>
          <p:nvPr/>
        </p:nvSpPr>
        <p:spPr>
          <a:xfrm>
            <a:off x="2360612" y="5805487"/>
            <a:ext cx="5048251" cy="313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>
            <a:lvl1pPr>
              <a:spcBef>
                <a:spcPts val="200"/>
              </a:spcBef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Madrid, julio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9131170" y="6450012"/>
            <a:ext cx="246193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Requisitos del voto por electrónico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Requisitos del voto por electrónico</a:t>
            </a:r>
          </a:p>
        </p:txBody>
      </p:sp>
      <p:sp>
        <p:nvSpPr>
          <p:cNvPr id="70" name="Verificabilidad vs. Secreto"/>
          <p:cNvSpPr txBox="1"/>
          <p:nvPr>
            <p:ph type="body" idx="4294967295"/>
          </p:nvPr>
        </p:nvSpPr>
        <p:spPr>
          <a:xfrm>
            <a:off x="1916112" y="1754981"/>
            <a:ext cx="7821613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Verificabilidad vs. Secreto</a:t>
            </a:r>
          </a:p>
        </p:txBody>
      </p:sp>
      <p:pic>
        <p:nvPicPr>
          <p:cNvPr id="7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3418" y="3317081"/>
            <a:ext cx="3810001" cy="25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ntegración"/>
          <p:cNvSpPr txBox="1"/>
          <p:nvPr/>
        </p:nvSpPr>
        <p:spPr>
          <a:xfrm>
            <a:off x="4114800" y="1752600"/>
            <a:ext cx="5048250" cy="48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/>
          <a:p>
            <a:pPr/>
            <a:r>
              <a:t>Integración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9131170" y="6450012"/>
            <a:ext cx="246193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" name="Integración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Integración</a:t>
            </a:r>
          </a:p>
        </p:txBody>
      </p:sp>
      <p:sp>
        <p:nvSpPr>
          <p:cNvPr id="77" name="Body"/>
          <p:cNvSpPr txBox="1"/>
          <p:nvPr>
            <p:ph type="body" idx="4294967295"/>
          </p:nvPr>
        </p:nvSpPr>
        <p:spPr>
          <a:xfrm>
            <a:off x="1916112" y="1754981"/>
            <a:ext cx="7821613" cy="4114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78" name="integracion01.png" descr="integracion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754981"/>
            <a:ext cx="8509000" cy="402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9131170" y="6450012"/>
            <a:ext cx="246193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Integración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Integración</a:t>
            </a:r>
          </a:p>
        </p:txBody>
      </p:sp>
      <p:sp>
        <p:nvSpPr>
          <p:cNvPr id="82" name="Cliente Android"/>
          <p:cNvSpPr txBox="1"/>
          <p:nvPr>
            <p:ph type="body" idx="4294967295"/>
          </p:nvPr>
        </p:nvSpPr>
        <p:spPr>
          <a:xfrm>
            <a:off x="1916112" y="1754981"/>
            <a:ext cx="7821613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Cliente Android</a:t>
            </a:r>
          </a:p>
        </p:txBody>
      </p:sp>
      <p:pic>
        <p:nvPicPr>
          <p:cNvPr id="8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7398" y="3384173"/>
            <a:ext cx="3435176" cy="3133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9131170" y="6450012"/>
            <a:ext cx="246193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Integración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Integración</a:t>
            </a:r>
          </a:p>
        </p:txBody>
      </p:sp>
      <p:sp>
        <p:nvSpPr>
          <p:cNvPr id="87" name="Sistema de Votación - Helios Voting…"/>
          <p:cNvSpPr txBox="1"/>
          <p:nvPr>
            <p:ph type="body" idx="4294967295"/>
          </p:nvPr>
        </p:nvSpPr>
        <p:spPr>
          <a:xfrm>
            <a:off x="1916112" y="1754981"/>
            <a:ext cx="7821613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Sistema de Votación - Helios Voting</a:t>
            </a:r>
          </a:p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Verificación E2E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Estándar de facto 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MIT</a:t>
            </a:r>
          </a:p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2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88" name="heliosLogo.png" descr="helios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9243" y="4928554"/>
            <a:ext cx="2389784" cy="941228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https://github.com/benadida/helios-server"/>
          <p:cNvSpPr txBox="1"/>
          <p:nvPr/>
        </p:nvSpPr>
        <p:spPr>
          <a:xfrm>
            <a:off x="1956097" y="5258754"/>
            <a:ext cx="4390729" cy="941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1" indent="228600" algn="l" defTabSz="457200">
              <a:lnSpc>
                <a:spcPct val="150000"/>
              </a:lnSpc>
              <a:defRPr b="0" sz="1200">
                <a:solidFill>
                  <a:srgbClr val="0433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u="sng">
                <a:uFill>
                  <a:solidFill>
                    <a:srgbClr val="CCCCFF"/>
                  </a:solidFill>
                </a:uFill>
                <a:hlinkClick r:id="rId3" invalidUrl="" action="" tgtFrame="" tooltip="" history="1" highlightClick="0" endSnd="0"/>
              </a:rPr>
              <a:t>https://github.com/benadida/helios-server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istema"/>
          <p:cNvSpPr txBox="1"/>
          <p:nvPr/>
        </p:nvSpPr>
        <p:spPr>
          <a:xfrm>
            <a:off x="4114800" y="1752600"/>
            <a:ext cx="5048250" cy="48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/>
          <a:p>
            <a:pPr/>
            <a:r>
              <a:t>Sistema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9131170" y="6450012"/>
            <a:ext cx="246193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Sistema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Sistema</a:t>
            </a:r>
          </a:p>
        </p:txBody>
      </p:sp>
      <p:sp>
        <p:nvSpPr>
          <p:cNvPr id="95" name="Body"/>
          <p:cNvSpPr txBox="1"/>
          <p:nvPr>
            <p:ph type="body" idx="4294967295"/>
          </p:nvPr>
        </p:nvSpPr>
        <p:spPr>
          <a:xfrm>
            <a:off x="1916112" y="1754981"/>
            <a:ext cx="7821613" cy="4114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96" name="arquitecturaSistema00.png" descr="arquitecturaSistema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1754981"/>
            <a:ext cx="8775700" cy="401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9131170" y="6450012"/>
            <a:ext cx="246193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Arquitectura del Sistema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Arquitectura del Sistema</a:t>
            </a:r>
          </a:p>
        </p:txBody>
      </p:sp>
      <p:sp>
        <p:nvSpPr>
          <p:cNvPr id="100" name="Body"/>
          <p:cNvSpPr txBox="1"/>
          <p:nvPr>
            <p:ph type="body" idx="4294967295"/>
          </p:nvPr>
        </p:nvSpPr>
        <p:spPr>
          <a:xfrm>
            <a:off x="1916112" y="1754981"/>
            <a:ext cx="7821613" cy="4114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101" name="arquitecturaSistema.png" descr="arquitecturaSiste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485" y="1095742"/>
            <a:ext cx="8793030" cy="5146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9131170" y="6450012"/>
            <a:ext cx="246193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Esquema criptográfico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Esquema criptográfico</a:t>
            </a:r>
          </a:p>
        </p:txBody>
      </p:sp>
      <p:sp>
        <p:nvSpPr>
          <p:cNvPr id="105" name="Homomorfismo…"/>
          <p:cNvSpPr txBox="1"/>
          <p:nvPr>
            <p:ph type="body" idx="4294967295"/>
          </p:nvPr>
        </p:nvSpPr>
        <p:spPr>
          <a:xfrm>
            <a:off x="1916112" y="1754981"/>
            <a:ext cx="7821613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Homomorfismo</a:t>
            </a:r>
          </a:p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ElGamal</a:t>
            </a:r>
          </a:p>
        </p:txBody>
      </p:sp>
      <p:pic>
        <p:nvPicPr>
          <p:cNvPr id="106" name="elgamalexponencial.png" descr="elgamalexponenci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111" y="5292062"/>
            <a:ext cx="4011936" cy="577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elgamal.png" descr="elgam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2565" y="5263863"/>
            <a:ext cx="3963229" cy="634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homomorfismo.png" descr="homomorfism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6794" y="2217476"/>
            <a:ext cx="5748473" cy="1870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emo"/>
          <p:cNvSpPr txBox="1"/>
          <p:nvPr/>
        </p:nvSpPr>
        <p:spPr>
          <a:xfrm>
            <a:off x="4114800" y="1752600"/>
            <a:ext cx="5048250" cy="48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ntroducción"/>
          <p:cNvSpPr txBox="1"/>
          <p:nvPr/>
        </p:nvSpPr>
        <p:spPr>
          <a:xfrm>
            <a:off x="4114800" y="1752600"/>
            <a:ext cx="5048250" cy="48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/>
          <a:p>
            <a:pPr/>
            <a:r>
              <a:t>Introducción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9131170" y="6450012"/>
            <a:ext cx="246193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emo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Demo</a:t>
            </a:r>
          </a:p>
        </p:txBody>
      </p:sp>
      <p:sp>
        <p:nvSpPr>
          <p:cNvPr id="114" name="(Foto)"/>
          <p:cNvSpPr txBox="1"/>
          <p:nvPr>
            <p:ph type="body" idx="4294967295"/>
          </p:nvPr>
        </p:nvSpPr>
        <p:spPr>
          <a:xfrm>
            <a:off x="1916112" y="1754981"/>
            <a:ext cx="7821613" cy="4114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lvl="1" marL="0" indent="228600" defTabSz="45720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(Foto)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clusiones y Líneas Futuras"/>
          <p:cNvSpPr txBox="1"/>
          <p:nvPr/>
        </p:nvSpPr>
        <p:spPr>
          <a:xfrm>
            <a:off x="4114800" y="1752599"/>
            <a:ext cx="5708799" cy="4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/>
          <a:p>
            <a:pPr/>
            <a:r>
              <a:t>Conclusiones y Líneas Futuras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9131170" y="6450012"/>
            <a:ext cx="246193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Conclusiones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Conclusiones</a:t>
            </a:r>
          </a:p>
        </p:txBody>
      </p:sp>
      <p:sp>
        <p:nvSpPr>
          <p:cNvPr id="120" name="Desarrollo con DNIe…"/>
          <p:cNvSpPr txBox="1"/>
          <p:nvPr>
            <p:ph type="body" idx="4294967295"/>
          </p:nvPr>
        </p:nvSpPr>
        <p:spPr>
          <a:xfrm>
            <a:off x="1916112" y="1754981"/>
            <a:ext cx="7821613" cy="4114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Desarrollo con DNIe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Seguridad / Criptografía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Verificabilidad vs. Secreto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Confianza</a:t>
            </a:r>
          </a:p>
        </p:txBody>
      </p:sp>
      <p:pic>
        <p:nvPicPr>
          <p:cNvPr id="121" name="dni3.0_red.jpg" descr="dni3.0_r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5138" y="4651380"/>
            <a:ext cx="1923793" cy="1218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9131170" y="6450012"/>
            <a:ext cx="246193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Líneas Futuras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Líneas Futuras</a:t>
            </a:r>
          </a:p>
        </p:txBody>
      </p:sp>
      <p:sp>
        <p:nvSpPr>
          <p:cNvPr id="125" name="Auditoría de seguridad…"/>
          <p:cNvSpPr txBox="1"/>
          <p:nvPr>
            <p:ph type="body" idx="4294967295"/>
          </p:nvPr>
        </p:nvSpPr>
        <p:spPr>
          <a:xfrm>
            <a:off x="1916112" y="1754981"/>
            <a:ext cx="7821613" cy="4114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Auditoría de seguridad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Pruebas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Identificación del votante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Blockchain</a:t>
            </a:r>
          </a:p>
        </p:txBody>
      </p:sp>
      <p:pic>
        <p:nvPicPr>
          <p:cNvPr id="12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2130" y="4409330"/>
            <a:ext cx="1813670" cy="1813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istema para Elecciones a la Junta de Escuela con voto por Internet e identificación con DNIe 3.0"/>
          <p:cNvSpPr txBox="1"/>
          <p:nvPr/>
        </p:nvSpPr>
        <p:spPr>
          <a:xfrm>
            <a:off x="460375" y="1916112"/>
            <a:ext cx="8848725" cy="89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/>
          <a:p>
            <a:pPr/>
            <a:r>
              <a:t>Sistema para Elecciones a la Junta de Escuela con voto por Internet e identificación con DNIe 3.0</a:t>
            </a:r>
          </a:p>
        </p:txBody>
      </p:sp>
      <p:sp>
        <p:nvSpPr>
          <p:cNvPr id="129" name="José Carlos Jiménez Gómez"/>
          <p:cNvSpPr txBox="1"/>
          <p:nvPr/>
        </p:nvSpPr>
        <p:spPr>
          <a:xfrm>
            <a:off x="2289175" y="3213100"/>
            <a:ext cx="5048250" cy="375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>
            <a:lvl1pPr>
              <a:spcBef>
                <a:spcPts val="300"/>
              </a:spcBef>
              <a:defRPr sz="2000"/>
            </a:lvl1pPr>
          </a:lstStyle>
          <a:p>
            <a:pPr/>
            <a:r>
              <a:t>José Carlos Jiménez Gómez</a:t>
            </a:r>
          </a:p>
        </p:txBody>
      </p:sp>
      <p:sp>
        <p:nvSpPr>
          <p:cNvPr id="130" name="Madrid, julio 2017"/>
          <p:cNvSpPr txBox="1"/>
          <p:nvPr/>
        </p:nvSpPr>
        <p:spPr>
          <a:xfrm>
            <a:off x="2360612" y="5805487"/>
            <a:ext cx="5048251" cy="313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>
            <a:lvl1pPr>
              <a:spcBef>
                <a:spcPts val="200"/>
              </a:spcBef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Madrid, julio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9237117" y="6450012"/>
            <a:ext cx="140246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" name="Introducción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Introducción</a:t>
            </a:r>
          </a:p>
        </p:txBody>
      </p:sp>
      <p:sp>
        <p:nvSpPr>
          <p:cNvPr id="37" name="Contenido de la presentación:…"/>
          <p:cNvSpPr txBox="1"/>
          <p:nvPr>
            <p:ph type="body" idx="4294967295"/>
          </p:nvPr>
        </p:nvSpPr>
        <p:spPr>
          <a:xfrm>
            <a:off x="1535112" y="1981200"/>
            <a:ext cx="7821613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50000"/>
              </a:lnSpc>
              <a:buChar char="•"/>
            </a:pPr>
            <a:r>
              <a:t>Contenido de la presentación: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defRPr sz="1800"/>
            </a:pPr>
            <a:r>
              <a:t>Introducción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defRPr sz="1800"/>
            </a:pPr>
            <a:r>
              <a:t>Objetivos y requisitos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defRPr sz="1800"/>
            </a:pPr>
            <a:r>
              <a:t>Integración 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defRPr sz="1800"/>
            </a:pPr>
            <a:r>
              <a:t>Sistema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defRPr sz="1800"/>
            </a:pPr>
            <a:r>
              <a:t>Demostración breve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defRPr sz="1800"/>
            </a:pPr>
            <a:r>
              <a:t>Conclusiones</a:t>
            </a:r>
          </a:p>
        </p:txBody>
      </p:sp>
      <p:pic>
        <p:nvPicPr>
          <p:cNvPr id="3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2818" y="4425950"/>
            <a:ext cx="4876801" cy="166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9237117" y="6450012"/>
            <a:ext cx="140246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Introducción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Introducción</a:t>
            </a:r>
          </a:p>
        </p:txBody>
      </p:sp>
      <p:sp>
        <p:nvSpPr>
          <p:cNvPr id="42" name="Motivación"/>
          <p:cNvSpPr txBox="1"/>
          <p:nvPr>
            <p:ph type="body" idx="4294967295"/>
          </p:nvPr>
        </p:nvSpPr>
        <p:spPr>
          <a:xfrm>
            <a:off x="1535112" y="1981200"/>
            <a:ext cx="7821613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None/>
            </a:lvl1pPr>
          </a:lstStyle>
          <a:p>
            <a:pPr/>
            <a:r>
              <a:t>Motivación</a:t>
            </a:r>
          </a:p>
        </p:txBody>
      </p:sp>
      <p:pic>
        <p:nvPicPr>
          <p:cNvPr id="4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3318" y="1577181"/>
            <a:ext cx="5969001" cy="447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9237117" y="6450012"/>
            <a:ext cx="140246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" name="Introducción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Introducción</a:t>
            </a:r>
          </a:p>
        </p:txBody>
      </p:sp>
      <p:sp>
        <p:nvSpPr>
          <p:cNvPr id="47" name="Voto por Internet vs. Voto Electrónico"/>
          <p:cNvSpPr txBox="1"/>
          <p:nvPr>
            <p:ph type="body" idx="4294967295"/>
          </p:nvPr>
        </p:nvSpPr>
        <p:spPr>
          <a:xfrm>
            <a:off x="1535112" y="1981200"/>
            <a:ext cx="7821613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None/>
            </a:lvl1pPr>
          </a:lstStyle>
          <a:p>
            <a:pPr/>
            <a:r>
              <a:t>Voto por Internet vs. Voto Electrónico</a:t>
            </a:r>
          </a:p>
        </p:txBody>
      </p:sp>
      <p:pic>
        <p:nvPicPr>
          <p:cNvPr id="48" name="conjuntosEVotingIVoting.png" descr="conjuntosEVotingIVot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9669" y="2933055"/>
            <a:ext cx="2781301" cy="278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tivos y requisitos"/>
          <p:cNvSpPr txBox="1"/>
          <p:nvPr/>
        </p:nvSpPr>
        <p:spPr>
          <a:xfrm>
            <a:off x="4114800" y="1752600"/>
            <a:ext cx="5048250" cy="48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5" tIns="45715" rIns="45715" bIns="45715">
            <a:spAutoFit/>
          </a:bodyPr>
          <a:lstStyle/>
          <a:p>
            <a:pPr/>
            <a:r>
              <a:t>Objetivos y requisitos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9237117" y="6450012"/>
            <a:ext cx="140246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Objetivos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Objetivos</a:t>
            </a:r>
          </a:p>
        </p:txBody>
      </p:sp>
      <p:sp>
        <p:nvSpPr>
          <p:cNvPr id="54" name="Objetivo del proyecto:…"/>
          <p:cNvSpPr txBox="1"/>
          <p:nvPr>
            <p:ph type="body" idx="4294967295"/>
          </p:nvPr>
        </p:nvSpPr>
        <p:spPr>
          <a:xfrm>
            <a:off x="1535112" y="1981200"/>
            <a:ext cx="7821613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None/>
            </a:pPr>
            <a:r>
              <a:t>Objetivo del proyecto: </a:t>
            </a:r>
          </a:p>
          <a:p>
            <a:pPr>
              <a:buChar char="•"/>
            </a:pPr>
          </a:p>
          <a:p>
            <a:pPr lvl="2"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1800"/>
            </a:pPr>
            <a:r>
              <a:t>Diseñar un esquema y un sistema de voto electrónico remoto a través de Internet para las Elecciones a la Junta de Escuela de la EPS. Que sea robusto, fiable, verificable y auditable. Que sirva como prueba de concepto para el voto por identificación con el DNIe 3.0.</a:t>
            </a:r>
          </a:p>
        </p:txBody>
      </p:sp>
      <p:pic>
        <p:nvPicPr>
          <p:cNvPr id="5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223521" y="3985021"/>
            <a:ext cx="2225279" cy="2225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9237117" y="6450012"/>
            <a:ext cx="140246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Objetivos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Objetivos</a:t>
            </a:r>
          </a:p>
        </p:txBody>
      </p:sp>
      <p:sp>
        <p:nvSpPr>
          <p:cNvPr id="59" name="Prueba de concepto…"/>
          <p:cNvSpPr txBox="1"/>
          <p:nvPr>
            <p:ph type="body" idx="4294967295"/>
          </p:nvPr>
        </p:nvSpPr>
        <p:spPr>
          <a:xfrm>
            <a:off x="1535112" y="1981200"/>
            <a:ext cx="7821613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Prueba de concepto</a:t>
            </a:r>
          </a:p>
          <a:p>
            <a:pPr>
              <a:buChar char="•"/>
            </a:pPr>
            <a:r>
              <a:t>Demostración del uso del DNIe 3.0</a:t>
            </a:r>
          </a:p>
          <a:p>
            <a:pPr>
              <a:buChar char="•"/>
            </a:pPr>
            <a:r>
              <a:t>Sistema de votación segura por Internet</a:t>
            </a:r>
          </a:p>
          <a:p>
            <a:pPr>
              <a:buChar char="•"/>
            </a:pPr>
            <a:r>
              <a:t>Facilitar el proceso de voto a los votantes de la EPS</a:t>
            </a:r>
          </a:p>
        </p:txBody>
      </p:sp>
      <p:pic>
        <p:nvPicPr>
          <p:cNvPr id="6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223521" y="3985021"/>
            <a:ext cx="2225279" cy="2225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9237117" y="6450012"/>
            <a:ext cx="140246" cy="2312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Requisitos del voto por internet"/>
          <p:cNvSpPr txBox="1"/>
          <p:nvPr>
            <p:ph type="title" idx="4294967295"/>
          </p:nvPr>
        </p:nvSpPr>
        <p:spPr>
          <a:xfrm>
            <a:off x="1543050" y="180974"/>
            <a:ext cx="7813675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Requisitos del voto por internet</a:t>
            </a:r>
          </a:p>
        </p:txBody>
      </p:sp>
      <p:sp>
        <p:nvSpPr>
          <p:cNvPr id="64" name="Universal…"/>
          <p:cNvSpPr txBox="1"/>
          <p:nvPr>
            <p:ph type="body" sz="quarter" idx="4294967295"/>
          </p:nvPr>
        </p:nvSpPr>
        <p:spPr>
          <a:xfrm>
            <a:off x="1916112" y="1754981"/>
            <a:ext cx="2470746" cy="4114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Universal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Libre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Directo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Igual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Secreto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Unicidad</a:t>
            </a:r>
          </a:p>
          <a:p>
            <a:pPr lvl="1" marL="491289" indent="-110289" defTabSz="457200">
              <a:lnSpc>
                <a:spcPct val="150000"/>
              </a:lnSpc>
              <a:spcBef>
                <a:spcPts val="0"/>
              </a:spcBef>
              <a:buChar char="•"/>
              <a:defRPr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Integridad</a:t>
            </a:r>
          </a:p>
        </p:txBody>
      </p:sp>
      <p:sp>
        <p:nvSpPr>
          <p:cNvPr id="65" name="Universal…"/>
          <p:cNvSpPr txBox="1"/>
          <p:nvPr/>
        </p:nvSpPr>
        <p:spPr>
          <a:xfrm>
            <a:off x="6475412" y="1754981"/>
            <a:ext cx="3116412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1" marL="491289" indent="-110289" algn="l" defTabSz="457200">
              <a:lnSpc>
                <a:spcPct val="150000"/>
              </a:lnSpc>
              <a:buSzPct val="100000"/>
              <a:buChar char="•"/>
              <a:defRPr b="0"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Universal</a:t>
            </a:r>
          </a:p>
          <a:p>
            <a:pPr lvl="1" marL="491289" indent="-110289" algn="l" defTabSz="457200">
              <a:lnSpc>
                <a:spcPct val="150000"/>
              </a:lnSpc>
              <a:buSzPct val="100000"/>
              <a:buChar char="•"/>
              <a:defRPr b="0"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Libre</a:t>
            </a:r>
          </a:p>
          <a:p>
            <a:pPr lvl="1" marL="491289" indent="-110289" algn="l" defTabSz="457200">
              <a:lnSpc>
                <a:spcPct val="150000"/>
              </a:lnSpc>
              <a:buSzPct val="100000"/>
              <a:buChar char="•"/>
              <a:defRPr b="0"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Directo</a:t>
            </a:r>
          </a:p>
          <a:p>
            <a:pPr lvl="1" marL="491289" indent="-110289" algn="l" defTabSz="457200">
              <a:lnSpc>
                <a:spcPct val="150000"/>
              </a:lnSpc>
              <a:buSzPct val="100000"/>
              <a:buChar char="•"/>
              <a:defRPr b="0"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Igual</a:t>
            </a:r>
          </a:p>
          <a:p>
            <a:pPr lvl="1" marL="491289" indent="-110289" algn="l" defTabSz="457200">
              <a:lnSpc>
                <a:spcPct val="150000"/>
              </a:lnSpc>
              <a:buSzPct val="100000"/>
              <a:buChar char="•"/>
              <a:defRPr b="0"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Secreto</a:t>
            </a:r>
          </a:p>
          <a:p>
            <a:pPr lvl="1" marL="491289" indent="-110289" algn="l" defTabSz="457200">
              <a:lnSpc>
                <a:spcPct val="150000"/>
              </a:lnSpc>
              <a:buSzPct val="100000"/>
              <a:buChar char="•"/>
              <a:defRPr b="0"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Unicidad</a:t>
            </a:r>
          </a:p>
          <a:p>
            <a:pPr lvl="1" marL="491289" indent="-110289" algn="l" defTabSz="457200">
              <a:lnSpc>
                <a:spcPct val="150000"/>
              </a:lnSpc>
              <a:buSzPct val="100000"/>
              <a:buChar char="•"/>
              <a:defRPr b="0" sz="24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Integridad</a:t>
            </a:r>
          </a:p>
        </p:txBody>
      </p:sp>
      <p:sp>
        <p:nvSpPr>
          <p:cNvPr id="66" name="+"/>
          <p:cNvSpPr txBox="1"/>
          <p:nvPr/>
        </p:nvSpPr>
        <p:spPr>
          <a:xfrm>
            <a:off x="4424362" y="1754981"/>
            <a:ext cx="1608039" cy="357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1" indent="228600" defTabSz="457200">
              <a:lnSpc>
                <a:spcPct val="150000"/>
              </a:lnSpc>
              <a:defRPr b="0" sz="9600">
                <a:solidFill>
                  <a:srgbClr val="75756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757561"/>
      </a:dk1>
      <a:lt1>
        <a:srgbClr val="141475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Times"/>
        <a:ea typeface="Times"/>
        <a:cs typeface="Times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281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800" u="none" kumimoji="0" normalizeH="0">
            <a:ln>
              <a:noFill/>
            </a:ln>
            <a:solidFill>
              <a:srgbClr val="75756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Times"/>
        <a:ea typeface="Times"/>
        <a:cs typeface="Times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281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800" u="none" kumimoji="0" normalizeH="0">
            <a:ln>
              <a:noFill/>
            </a:ln>
            <a:solidFill>
              <a:srgbClr val="75756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