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.png"/><Relationship Id="rId4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ceu.jpg" descr="logoceu.jpg"/>
          <p:cNvPicPr>
            <a:picLocks noChangeAspect="1"/>
          </p:cNvPicPr>
          <p:nvPr/>
        </p:nvPicPr>
        <p:blipFill>
          <a:blip r:embed="rId2">
            <a:alphaModFix amt="9089"/>
            <a:extLst/>
          </a:blip>
          <a:stretch>
            <a:fillRect/>
          </a:stretch>
        </p:blipFill>
        <p:spPr>
          <a:xfrm>
            <a:off x="2121544" y="361950"/>
            <a:ext cx="9017001" cy="9029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ISTEMA PARA ELECCIONES A LA…"/>
          <p:cNvSpPr txBox="1"/>
          <p:nvPr>
            <p:ph type="ctrTitle"/>
          </p:nvPr>
        </p:nvSpPr>
        <p:spPr>
          <a:xfrm>
            <a:off x="544512" y="1638300"/>
            <a:ext cx="12171066" cy="3302000"/>
          </a:xfrm>
          <a:prstGeom prst="rect">
            <a:avLst/>
          </a:prstGeom>
        </p:spPr>
        <p:txBody>
          <a:bodyPr/>
          <a:lstStyle/>
          <a:p>
            <a:pPr defTabSz="457200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SISTEMA PARA ELECCIONES A LA </a:t>
            </a:r>
          </a:p>
          <a:p>
            <a:pPr defTabSz="457200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JUNTA DE ESCUELA </a:t>
            </a:r>
          </a:p>
          <a:p>
            <a:pPr defTabSz="457200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CON VOTO POR INTERNET E</a:t>
            </a:r>
          </a:p>
          <a:p>
            <a:pPr defTabSz="457200">
              <a:defRPr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IDENTIFICACIÓN CON DNIe 3.0</a:t>
            </a:r>
          </a:p>
        </p:txBody>
      </p:sp>
      <p:sp>
        <p:nvSpPr>
          <p:cNvPr id="121" name="Autor: José Carlos Jiménez Gómez…"/>
          <p:cNvSpPr txBox="1"/>
          <p:nvPr>
            <p:ph type="subTitle" sz="quarter" idx="1"/>
          </p:nvPr>
        </p:nvSpPr>
        <p:spPr>
          <a:xfrm>
            <a:off x="1270000" y="7660630"/>
            <a:ext cx="10464800" cy="1342728"/>
          </a:xfrm>
          <a:prstGeom prst="rect">
            <a:avLst/>
          </a:prstGeom>
        </p:spPr>
        <p:txBody>
          <a:bodyPr/>
          <a:lstStyle/>
          <a:p>
            <a:pPr/>
            <a:r>
              <a:t>Autor: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José Carlos Jiménez Gómez</a:t>
            </a:r>
          </a:p>
          <a:p>
            <a:pPr/>
            <a:r>
              <a:t>Director: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Raúl García García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rimitivas criptográfic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Primitivas criptográficas</a:t>
            </a:r>
          </a:p>
        </p:txBody>
      </p:sp>
      <p:sp>
        <p:nvSpPr>
          <p:cNvPr id="155" name="Firma cieg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Firma ciega</a:t>
            </a:r>
          </a:p>
          <a:p>
            <a:pPr/>
            <a:r>
              <a:t>Secreto compartido</a:t>
            </a:r>
          </a:p>
          <a:p>
            <a:pPr/>
            <a:r>
              <a:t>Pruebas de conocimiento nulo</a:t>
            </a:r>
          </a:p>
          <a:p>
            <a:pPr/>
            <a:r>
              <a:t>Mixnets</a:t>
            </a:r>
          </a:p>
          <a:p>
            <a:pPr/>
            <a:r>
              <a:t>Cifrado homomórfico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ixn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Mixnets</a:t>
            </a:r>
          </a:p>
        </p:txBody>
      </p:sp>
      <p:sp>
        <p:nvSpPr>
          <p:cNvPr id="15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9" name="mixnet02.png" descr="mixnet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870836"/>
            <a:ext cx="11099800" cy="5751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ifrado homomórf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Cifrado homomórfico</a:t>
            </a:r>
          </a:p>
        </p:txBody>
      </p:sp>
      <p:pic>
        <p:nvPicPr>
          <p:cNvPr id="162" name="homomorfismo.png" descr="homomorfism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5800" y="2965450"/>
            <a:ext cx="9093200" cy="29591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D(C(m_1) · C(m_2)) = D(C(m_1 + m_2)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D(C(m_1) · C(m_2)) = D(C(m_1 + m_2))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lGam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ElGamal</a:t>
            </a:r>
          </a:p>
        </p:txBody>
      </p:sp>
      <p:pic>
        <p:nvPicPr>
          <p:cNvPr id="166" name="elgamal.png" descr="elgam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244" y="4059279"/>
            <a:ext cx="9913659" cy="1586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lGamal Exponenc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ElGamal Exponencial</a:t>
            </a:r>
          </a:p>
        </p:txBody>
      </p:sp>
      <p:pic>
        <p:nvPicPr>
          <p:cNvPr id="169" name="elgamalexponencial.png" descr="elgamalexponenci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5963" y="4197632"/>
            <a:ext cx="9432874" cy="1358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quisitos funciona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Requisitos funcionales</a:t>
            </a:r>
          </a:p>
        </p:txBody>
      </p:sp>
      <p:sp>
        <p:nvSpPr>
          <p:cNvPr id="17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isitos del voto electrón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Requisitos del voto electrónico</a:t>
            </a:r>
          </a:p>
        </p:txBody>
      </p:sp>
      <p:sp>
        <p:nvSpPr>
          <p:cNvPr id="17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quisitos del proceso elector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Requisitos del proceso electoral</a:t>
            </a:r>
          </a:p>
        </p:txBody>
      </p:sp>
      <p:sp>
        <p:nvSpPr>
          <p:cNvPr id="17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quisitos no funciona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Requisitos no funcionales</a:t>
            </a:r>
          </a:p>
        </p:txBody>
      </p:sp>
      <p:sp>
        <p:nvSpPr>
          <p:cNvPr id="18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quisitos específic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Requisitos específicos</a:t>
            </a:r>
          </a:p>
        </p:txBody>
      </p:sp>
      <p:sp>
        <p:nvSpPr>
          <p:cNvPr id="18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oto por Intern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Voto por Internet</a:t>
            </a:r>
          </a:p>
        </p:txBody>
      </p:sp>
      <p:sp>
        <p:nvSpPr>
          <p:cNvPr id="12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5" name="categorizacionEVotingTesisCodina.png" descr="categorizacionEVotingTesisCodin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030" y="3351859"/>
            <a:ext cx="11388740" cy="3583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iesg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Riesgos</a:t>
            </a:r>
          </a:p>
        </p:txBody>
      </p:sp>
      <p:sp>
        <p:nvSpPr>
          <p:cNvPr id="18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cto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Actores</a:t>
            </a:r>
          </a:p>
        </p:txBody>
      </p:sp>
      <p:pic>
        <p:nvPicPr>
          <p:cNvPr id="190" name="actores01.png" descr="actores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5346" y="2664744"/>
            <a:ext cx="5574107" cy="6176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Integr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Integración</a:t>
            </a:r>
          </a:p>
        </p:txBody>
      </p:sp>
      <p:pic>
        <p:nvPicPr>
          <p:cNvPr id="193" name="integracion01.png" descr="integracion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7900" y="3740150"/>
            <a:ext cx="8509000" cy="402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istema Vot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Sistema Votación</a:t>
            </a:r>
          </a:p>
        </p:txBody>
      </p:sp>
      <p:sp>
        <p:nvSpPr>
          <p:cNvPr id="196" name="Base criptográfic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Base criptográfica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Software libre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Flexibilidad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Verificabilidad E2E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Bajo riesgo de coacción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Votos cifrados no se descifran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Integración con DNIe</a:t>
            </a:r>
          </a:p>
        </p:txBody>
      </p:sp>
      <p:pic>
        <p:nvPicPr>
          <p:cNvPr id="197" name="heliosLogo.png" descr="helios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9200" y="2501900"/>
            <a:ext cx="4546600" cy="179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rquitec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Arquitectura</a:t>
            </a:r>
          </a:p>
        </p:txBody>
      </p:sp>
      <p:pic>
        <p:nvPicPr>
          <p:cNvPr id="200" name="arquitecturaSistema00.png" descr="arquitecturaSistema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835" y="3267680"/>
            <a:ext cx="10869781" cy="4970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rquitec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Arquitectura</a:t>
            </a:r>
          </a:p>
        </p:txBody>
      </p:sp>
      <p:pic>
        <p:nvPicPr>
          <p:cNvPr id="203" name="arquitecturaSistema.png" descr="arquitecturaSiste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504902"/>
            <a:ext cx="11099800" cy="6496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lujo oAu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Flujo oAuth</a:t>
            </a:r>
          </a:p>
        </p:txBody>
      </p:sp>
      <p:pic>
        <p:nvPicPr>
          <p:cNvPr id="206" name="flujoOAuth20.png" descr="flujoOAuth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6452" y="2254315"/>
            <a:ext cx="7831896" cy="699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íneas futur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Líneas futuras</a:t>
            </a:r>
          </a:p>
        </p:txBody>
      </p:sp>
      <p:sp>
        <p:nvSpPr>
          <p:cNvPr id="209" name="Auditoría comple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Auditoría completa</a:t>
            </a:r>
          </a:p>
          <a:p>
            <a:pPr/>
            <a:r>
              <a:t>Escalabilidad del sistema</a:t>
            </a:r>
          </a:p>
          <a:p>
            <a:pPr/>
            <a:r>
              <a:t>Pruebas</a:t>
            </a:r>
          </a:p>
          <a:p>
            <a:pPr/>
            <a:r>
              <a:t>Identificación / autenticación</a:t>
            </a:r>
          </a:p>
          <a:p>
            <a:pPr/>
            <a:r>
              <a:t>Blockchain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nclus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Conclusiones</a:t>
            </a:r>
          </a:p>
        </p:txBody>
      </p:sp>
      <p:sp>
        <p:nvSpPr>
          <p:cNvPr id="21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Voto por Intern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Voto por Internet</a:t>
            </a:r>
          </a:p>
        </p:txBody>
      </p:sp>
      <p:pic>
        <p:nvPicPr>
          <p:cNvPr id="128" name="categorizationVotingSystems.png" descr="categorizationVotingSystem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651" y="2770742"/>
            <a:ext cx="10793498" cy="6162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xperienc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Experiencias</a:t>
            </a:r>
          </a:p>
        </p:txBody>
      </p:sp>
      <p:sp>
        <p:nvSpPr>
          <p:cNvPr id="131" name="Mapa con la evolución del voto por Internet. El de los estonio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Mapa con la evolución del voto por Internet. El de los estonios.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Experienc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Experiencias</a:t>
            </a:r>
          </a:p>
        </p:txBody>
      </p:sp>
      <p:sp>
        <p:nvSpPr>
          <p:cNvPr id="13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5" name="Flag_of_Estonia.png" descr="Flag_of_Estoni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1889" y="3049661"/>
            <a:ext cx="6401022" cy="407337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Gráfico de aumento del voto en Estoni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Gráfico de aumento del voto en Estonia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perienc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Experiencias</a:t>
            </a:r>
          </a:p>
        </p:txBody>
      </p:sp>
      <p:sp>
        <p:nvSpPr>
          <p:cNvPr id="14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2" name="unedLogo.jpeg" descr="unedLog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50" y="6344754"/>
            <a:ext cx="2735746" cy="2735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upvehuLogo.png" descr="upvehu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3273" y="6490854"/>
            <a:ext cx="5337327" cy="2443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logoceu.jpg" descr="logoceu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6985" y="2505674"/>
            <a:ext cx="4409615" cy="4415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2E Verific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E2E Verificables</a:t>
            </a:r>
          </a:p>
        </p:txBody>
      </p:sp>
      <p:sp>
        <p:nvSpPr>
          <p:cNvPr id="147" name="Verificabilidad del voto 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Verificabilidad del voto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istemas de voto por Intern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Sistemas de voto por Internet</a:t>
            </a:r>
          </a:p>
        </p:txBody>
      </p:sp>
      <p:sp>
        <p:nvSpPr>
          <p:cNvPr id="15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1" name="agoraVotingLogo.png" descr="agoraVoting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8695" y="3987167"/>
            <a:ext cx="5323005" cy="302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heliosLogo.png" descr="helios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900" y="4394200"/>
            <a:ext cx="5481717" cy="215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