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D3D49-1228-4604-ACB6-5B9FBC3108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E41518DA-F1EB-48EA-A961-42FDB7C199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Better Decisions: SUVs may seem practical, but data shows they consume ~50% more fuel than compacts.</a:t>
          </a:r>
        </a:p>
      </dgm:t>
    </dgm:pt>
    <dgm:pt modelId="{614EF91E-D114-4A49-9CD9-445A30831545}" type="parTrans" cxnId="{F707AD0B-CF73-4169-A468-7E61A7A09C61}">
      <dgm:prSet/>
      <dgm:spPr/>
      <dgm:t>
        <a:bodyPr/>
        <a:lstStyle/>
        <a:p>
          <a:endParaRPr lang="en-US"/>
        </a:p>
      </dgm:t>
    </dgm:pt>
    <dgm:pt modelId="{E1F1F137-AC86-483C-A4E4-F92C49F1DD28}" type="sibTrans" cxnId="{F707AD0B-CF73-4169-A468-7E61A7A09C61}">
      <dgm:prSet/>
      <dgm:spPr/>
      <dgm:t>
        <a:bodyPr/>
        <a:lstStyle/>
        <a:p>
          <a:endParaRPr lang="en-US"/>
        </a:p>
      </dgm:t>
    </dgm:pt>
    <dgm:pt modelId="{F3578147-7722-4335-90FC-5503193829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Clear Communication: A single metric (CO₂ g/km) keeps everyone aligned and avoids confusion.</a:t>
          </a:r>
        </a:p>
      </dgm:t>
    </dgm:pt>
    <dgm:pt modelId="{9FADF99D-5806-4606-8448-9A5FA7A1EF3C}" type="parTrans" cxnId="{C35069B1-6A79-4EC6-B033-28CC3FA1A847}">
      <dgm:prSet/>
      <dgm:spPr/>
      <dgm:t>
        <a:bodyPr/>
        <a:lstStyle/>
        <a:p>
          <a:endParaRPr lang="en-US"/>
        </a:p>
      </dgm:t>
    </dgm:pt>
    <dgm:pt modelId="{CABA1EA0-69A9-413F-820B-7B6655D84A9C}" type="sibTrans" cxnId="{C35069B1-6A79-4EC6-B033-28CC3FA1A847}">
      <dgm:prSet/>
      <dgm:spPr/>
      <dgm:t>
        <a:bodyPr/>
        <a:lstStyle/>
        <a:p>
          <a:endParaRPr lang="en-US"/>
        </a:p>
      </dgm:t>
    </dgm:pt>
    <dgm:pt modelId="{CEB58FF4-BFA6-431A-9CD5-58BD79829F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Accountability: Automakers can be measured on reducing CO₂ per vehicle — driving responsibility.</a:t>
          </a:r>
        </a:p>
      </dgm:t>
    </dgm:pt>
    <dgm:pt modelId="{1427615E-42E8-40ED-BB3D-8B4169B56457}" type="parTrans" cxnId="{9C23B7F5-8CEB-4F91-89C5-B5248C6C6DF6}">
      <dgm:prSet/>
      <dgm:spPr/>
      <dgm:t>
        <a:bodyPr/>
        <a:lstStyle/>
        <a:p>
          <a:endParaRPr lang="en-US"/>
        </a:p>
      </dgm:t>
    </dgm:pt>
    <dgm:pt modelId="{330B7C2A-1E50-4383-B0D1-E223D851B7E8}" type="sibTrans" cxnId="{9C23B7F5-8CEB-4F91-89C5-B5248C6C6DF6}">
      <dgm:prSet/>
      <dgm:spPr/>
      <dgm:t>
        <a:bodyPr/>
        <a:lstStyle/>
        <a:p>
          <a:endParaRPr lang="en-US"/>
        </a:p>
      </dgm:t>
    </dgm:pt>
    <dgm:pt modelId="{89868106-1425-4509-8E66-990ED37A3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Learning &amp; Innovation: Data sparks new questions (e.g., what makes hybrids so efficient?).</a:t>
          </a:r>
        </a:p>
      </dgm:t>
    </dgm:pt>
    <dgm:pt modelId="{B43874EF-D192-407D-AB75-B1D9A5939B99}" type="parTrans" cxnId="{87EE0B14-5AEC-41D0-BA90-714F549B562C}">
      <dgm:prSet/>
      <dgm:spPr/>
      <dgm:t>
        <a:bodyPr/>
        <a:lstStyle/>
        <a:p>
          <a:endParaRPr lang="en-US"/>
        </a:p>
      </dgm:t>
    </dgm:pt>
    <dgm:pt modelId="{47F88197-BDF3-4B3F-AEF5-37295A2A1EF0}" type="sibTrans" cxnId="{87EE0B14-5AEC-41D0-BA90-714F549B562C}">
      <dgm:prSet/>
      <dgm:spPr/>
      <dgm:t>
        <a:bodyPr/>
        <a:lstStyle/>
        <a:p>
          <a:endParaRPr lang="en-US"/>
        </a:p>
      </dgm:t>
    </dgm:pt>
    <dgm:pt modelId="{7866F604-6E21-4056-A9B0-B1A64793FF08}" type="pres">
      <dgm:prSet presAssocID="{CFAD3D49-1228-4604-ACB6-5B9FBC3108E7}" presName="root" presStyleCnt="0">
        <dgm:presLayoutVars>
          <dgm:dir/>
          <dgm:resizeHandles val="exact"/>
        </dgm:presLayoutVars>
      </dgm:prSet>
      <dgm:spPr/>
    </dgm:pt>
    <dgm:pt modelId="{349F4301-308C-439B-9860-F684DEFEC68E}" type="pres">
      <dgm:prSet presAssocID="{E41518DA-F1EB-48EA-A961-42FDB7C199AB}" presName="compNode" presStyleCnt="0"/>
      <dgm:spPr/>
    </dgm:pt>
    <dgm:pt modelId="{6CE4466E-93BF-45D5-B274-8AFEA146E1A5}" type="pres">
      <dgm:prSet presAssocID="{E41518DA-F1EB-48EA-A961-42FDB7C199AB}" presName="bgRect" presStyleLbl="bgShp" presStyleIdx="0" presStyleCnt="4"/>
      <dgm:spPr/>
    </dgm:pt>
    <dgm:pt modelId="{749968BC-1B66-4DD8-B8C7-88E35C48F884}" type="pres">
      <dgm:prSet presAssocID="{E41518DA-F1EB-48EA-A961-42FDB7C199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1D4FCF05-56FC-4E41-A5B7-EF5EB87A8F3D}" type="pres">
      <dgm:prSet presAssocID="{E41518DA-F1EB-48EA-A961-42FDB7C199AB}" presName="spaceRect" presStyleCnt="0"/>
      <dgm:spPr/>
    </dgm:pt>
    <dgm:pt modelId="{8440A0F9-94BD-4A56-BA15-E165F1AA4172}" type="pres">
      <dgm:prSet presAssocID="{E41518DA-F1EB-48EA-A961-42FDB7C199AB}" presName="parTx" presStyleLbl="revTx" presStyleIdx="0" presStyleCnt="4">
        <dgm:presLayoutVars>
          <dgm:chMax val="0"/>
          <dgm:chPref val="0"/>
        </dgm:presLayoutVars>
      </dgm:prSet>
      <dgm:spPr/>
    </dgm:pt>
    <dgm:pt modelId="{88B9D429-4BE0-45BC-89DD-269E677452BC}" type="pres">
      <dgm:prSet presAssocID="{E1F1F137-AC86-483C-A4E4-F92C49F1DD28}" presName="sibTrans" presStyleCnt="0"/>
      <dgm:spPr/>
    </dgm:pt>
    <dgm:pt modelId="{44F55FB5-BE19-4DE0-85B0-7615D6710F58}" type="pres">
      <dgm:prSet presAssocID="{F3578147-7722-4335-90FC-550319382924}" presName="compNode" presStyleCnt="0"/>
      <dgm:spPr/>
    </dgm:pt>
    <dgm:pt modelId="{01EE3309-CA72-4C0B-A0E1-2F5EFAE0F03B}" type="pres">
      <dgm:prSet presAssocID="{F3578147-7722-4335-90FC-550319382924}" presName="bgRect" presStyleLbl="bgShp" presStyleIdx="1" presStyleCnt="4"/>
      <dgm:spPr/>
    </dgm:pt>
    <dgm:pt modelId="{F2AF17B8-847B-47F9-852D-226F51E769B9}" type="pres">
      <dgm:prSet presAssocID="{F3578147-7722-4335-90FC-5503193829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A730565-D5A2-4304-B576-CD7895CE0F81}" type="pres">
      <dgm:prSet presAssocID="{F3578147-7722-4335-90FC-550319382924}" presName="spaceRect" presStyleCnt="0"/>
      <dgm:spPr/>
    </dgm:pt>
    <dgm:pt modelId="{4D15AE41-DC30-4D7E-BBED-4ACABAB2A580}" type="pres">
      <dgm:prSet presAssocID="{F3578147-7722-4335-90FC-550319382924}" presName="parTx" presStyleLbl="revTx" presStyleIdx="1" presStyleCnt="4">
        <dgm:presLayoutVars>
          <dgm:chMax val="0"/>
          <dgm:chPref val="0"/>
        </dgm:presLayoutVars>
      </dgm:prSet>
      <dgm:spPr/>
    </dgm:pt>
    <dgm:pt modelId="{4F01EDE7-49C7-4529-A96F-427B5B9C9659}" type="pres">
      <dgm:prSet presAssocID="{CABA1EA0-69A9-413F-820B-7B6655D84A9C}" presName="sibTrans" presStyleCnt="0"/>
      <dgm:spPr/>
    </dgm:pt>
    <dgm:pt modelId="{9E0CE47C-C78F-447D-8BEC-F662364D0D1D}" type="pres">
      <dgm:prSet presAssocID="{CEB58FF4-BFA6-431A-9CD5-58BD79829F00}" presName="compNode" presStyleCnt="0"/>
      <dgm:spPr/>
    </dgm:pt>
    <dgm:pt modelId="{883E2C36-EDFB-42EA-973C-301F332A4777}" type="pres">
      <dgm:prSet presAssocID="{CEB58FF4-BFA6-431A-9CD5-58BD79829F00}" presName="bgRect" presStyleLbl="bgShp" presStyleIdx="2" presStyleCnt="4"/>
      <dgm:spPr/>
    </dgm:pt>
    <dgm:pt modelId="{2318D480-CCC7-4EBA-B800-F834DFEEA265}" type="pres">
      <dgm:prSet presAssocID="{CEB58FF4-BFA6-431A-9CD5-58BD79829F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95936319-858F-456B-A7E0-0BCC0F60D36A}" type="pres">
      <dgm:prSet presAssocID="{CEB58FF4-BFA6-431A-9CD5-58BD79829F00}" presName="spaceRect" presStyleCnt="0"/>
      <dgm:spPr/>
    </dgm:pt>
    <dgm:pt modelId="{72EF6958-9B83-46FE-B5AD-DEA895BA5F73}" type="pres">
      <dgm:prSet presAssocID="{CEB58FF4-BFA6-431A-9CD5-58BD79829F00}" presName="parTx" presStyleLbl="revTx" presStyleIdx="2" presStyleCnt="4">
        <dgm:presLayoutVars>
          <dgm:chMax val="0"/>
          <dgm:chPref val="0"/>
        </dgm:presLayoutVars>
      </dgm:prSet>
      <dgm:spPr/>
    </dgm:pt>
    <dgm:pt modelId="{F42C4C30-1C5E-44F7-BDCD-A67610FA25CA}" type="pres">
      <dgm:prSet presAssocID="{330B7C2A-1E50-4383-B0D1-E223D851B7E8}" presName="sibTrans" presStyleCnt="0"/>
      <dgm:spPr/>
    </dgm:pt>
    <dgm:pt modelId="{95E5815A-6C30-4C73-ADFD-0BC9C15C5979}" type="pres">
      <dgm:prSet presAssocID="{89868106-1425-4509-8E66-990ED37A3998}" presName="compNode" presStyleCnt="0"/>
      <dgm:spPr/>
    </dgm:pt>
    <dgm:pt modelId="{F763470A-34BA-4D17-846A-6C62870809C3}" type="pres">
      <dgm:prSet presAssocID="{89868106-1425-4509-8E66-990ED37A3998}" presName="bgRect" presStyleLbl="bgShp" presStyleIdx="3" presStyleCnt="4"/>
      <dgm:spPr/>
    </dgm:pt>
    <dgm:pt modelId="{DFF45245-67C9-477F-A816-3FAB8A457B72}" type="pres">
      <dgm:prSet presAssocID="{89868106-1425-4509-8E66-990ED37A39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A6A44411-393C-4C9B-BA30-E6DCFD6CDD34}" type="pres">
      <dgm:prSet presAssocID="{89868106-1425-4509-8E66-990ED37A3998}" presName="spaceRect" presStyleCnt="0"/>
      <dgm:spPr/>
    </dgm:pt>
    <dgm:pt modelId="{AEFFEF91-D91B-48BB-B9C6-5AFBB633E8DA}" type="pres">
      <dgm:prSet presAssocID="{89868106-1425-4509-8E66-990ED37A39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07AD0B-CF73-4169-A468-7E61A7A09C61}" srcId="{CFAD3D49-1228-4604-ACB6-5B9FBC3108E7}" destId="{E41518DA-F1EB-48EA-A961-42FDB7C199AB}" srcOrd="0" destOrd="0" parTransId="{614EF91E-D114-4A49-9CD9-445A30831545}" sibTransId="{E1F1F137-AC86-483C-A4E4-F92C49F1DD28}"/>
    <dgm:cxn modelId="{87EE0B14-5AEC-41D0-BA90-714F549B562C}" srcId="{CFAD3D49-1228-4604-ACB6-5B9FBC3108E7}" destId="{89868106-1425-4509-8E66-990ED37A3998}" srcOrd="3" destOrd="0" parTransId="{B43874EF-D192-407D-AB75-B1D9A5939B99}" sibTransId="{47F88197-BDF3-4B3F-AEF5-37295A2A1EF0}"/>
    <dgm:cxn modelId="{8B088F25-67D4-49EA-8101-BD6CFD79541D}" type="presOf" srcId="{E41518DA-F1EB-48EA-A961-42FDB7C199AB}" destId="{8440A0F9-94BD-4A56-BA15-E165F1AA4172}" srcOrd="0" destOrd="0" presId="urn:microsoft.com/office/officeart/2018/2/layout/IconVerticalSolidList"/>
    <dgm:cxn modelId="{C136FD49-A854-454F-8F37-FE98C12B0ABB}" type="presOf" srcId="{89868106-1425-4509-8E66-990ED37A3998}" destId="{AEFFEF91-D91B-48BB-B9C6-5AFBB633E8DA}" srcOrd="0" destOrd="0" presId="urn:microsoft.com/office/officeart/2018/2/layout/IconVerticalSolidList"/>
    <dgm:cxn modelId="{2A7F6853-E130-41C0-B4D7-23195B04D252}" type="presOf" srcId="{F3578147-7722-4335-90FC-550319382924}" destId="{4D15AE41-DC30-4D7E-BBED-4ACABAB2A580}" srcOrd="0" destOrd="0" presId="urn:microsoft.com/office/officeart/2018/2/layout/IconVerticalSolidList"/>
    <dgm:cxn modelId="{CD9C107C-6970-4244-81D0-8E8854FAAF5B}" type="presOf" srcId="{CFAD3D49-1228-4604-ACB6-5B9FBC3108E7}" destId="{7866F604-6E21-4056-A9B0-B1A64793FF08}" srcOrd="0" destOrd="0" presId="urn:microsoft.com/office/officeart/2018/2/layout/IconVerticalSolidList"/>
    <dgm:cxn modelId="{C35069B1-6A79-4EC6-B033-28CC3FA1A847}" srcId="{CFAD3D49-1228-4604-ACB6-5B9FBC3108E7}" destId="{F3578147-7722-4335-90FC-550319382924}" srcOrd="1" destOrd="0" parTransId="{9FADF99D-5806-4606-8448-9A5FA7A1EF3C}" sibTransId="{CABA1EA0-69A9-413F-820B-7B6655D84A9C}"/>
    <dgm:cxn modelId="{B00E41D2-D365-4668-9A46-2083AB02E413}" type="presOf" srcId="{CEB58FF4-BFA6-431A-9CD5-58BD79829F00}" destId="{72EF6958-9B83-46FE-B5AD-DEA895BA5F73}" srcOrd="0" destOrd="0" presId="urn:microsoft.com/office/officeart/2018/2/layout/IconVerticalSolidList"/>
    <dgm:cxn modelId="{9C23B7F5-8CEB-4F91-89C5-B5248C6C6DF6}" srcId="{CFAD3D49-1228-4604-ACB6-5B9FBC3108E7}" destId="{CEB58FF4-BFA6-431A-9CD5-58BD79829F00}" srcOrd="2" destOrd="0" parTransId="{1427615E-42E8-40ED-BB3D-8B4169B56457}" sibTransId="{330B7C2A-1E50-4383-B0D1-E223D851B7E8}"/>
    <dgm:cxn modelId="{A203F48E-6E3F-4225-9EAF-71589CC751FD}" type="presParOf" srcId="{7866F604-6E21-4056-A9B0-B1A64793FF08}" destId="{349F4301-308C-439B-9860-F684DEFEC68E}" srcOrd="0" destOrd="0" presId="urn:microsoft.com/office/officeart/2018/2/layout/IconVerticalSolidList"/>
    <dgm:cxn modelId="{E5E52E97-0E47-4061-8126-5C3D0EFF5F2F}" type="presParOf" srcId="{349F4301-308C-439B-9860-F684DEFEC68E}" destId="{6CE4466E-93BF-45D5-B274-8AFEA146E1A5}" srcOrd="0" destOrd="0" presId="urn:microsoft.com/office/officeart/2018/2/layout/IconVerticalSolidList"/>
    <dgm:cxn modelId="{AE88D40F-3180-4DE6-851D-24276DFE41AD}" type="presParOf" srcId="{349F4301-308C-439B-9860-F684DEFEC68E}" destId="{749968BC-1B66-4DD8-B8C7-88E35C48F884}" srcOrd="1" destOrd="0" presId="urn:microsoft.com/office/officeart/2018/2/layout/IconVerticalSolidList"/>
    <dgm:cxn modelId="{FF523EB5-06B7-4B26-A5CE-9B1F79A545D4}" type="presParOf" srcId="{349F4301-308C-439B-9860-F684DEFEC68E}" destId="{1D4FCF05-56FC-4E41-A5B7-EF5EB87A8F3D}" srcOrd="2" destOrd="0" presId="urn:microsoft.com/office/officeart/2018/2/layout/IconVerticalSolidList"/>
    <dgm:cxn modelId="{7710CDEC-E530-4B63-B8FD-366A2CA7ABDF}" type="presParOf" srcId="{349F4301-308C-439B-9860-F684DEFEC68E}" destId="{8440A0F9-94BD-4A56-BA15-E165F1AA4172}" srcOrd="3" destOrd="0" presId="urn:microsoft.com/office/officeart/2018/2/layout/IconVerticalSolidList"/>
    <dgm:cxn modelId="{9AF707ED-F063-4BA8-B43A-A8D45022BED7}" type="presParOf" srcId="{7866F604-6E21-4056-A9B0-B1A64793FF08}" destId="{88B9D429-4BE0-45BC-89DD-269E677452BC}" srcOrd="1" destOrd="0" presId="urn:microsoft.com/office/officeart/2018/2/layout/IconVerticalSolidList"/>
    <dgm:cxn modelId="{C8218CB5-0D6B-45F9-94A1-B8759468356A}" type="presParOf" srcId="{7866F604-6E21-4056-A9B0-B1A64793FF08}" destId="{44F55FB5-BE19-4DE0-85B0-7615D6710F58}" srcOrd="2" destOrd="0" presId="urn:microsoft.com/office/officeart/2018/2/layout/IconVerticalSolidList"/>
    <dgm:cxn modelId="{0DF25E43-4021-44B6-AA98-3A87F051B4C7}" type="presParOf" srcId="{44F55FB5-BE19-4DE0-85B0-7615D6710F58}" destId="{01EE3309-CA72-4C0B-A0E1-2F5EFAE0F03B}" srcOrd="0" destOrd="0" presId="urn:microsoft.com/office/officeart/2018/2/layout/IconVerticalSolidList"/>
    <dgm:cxn modelId="{FE0D5557-0A9B-4A95-B5E4-96EE440F6E5A}" type="presParOf" srcId="{44F55FB5-BE19-4DE0-85B0-7615D6710F58}" destId="{F2AF17B8-847B-47F9-852D-226F51E769B9}" srcOrd="1" destOrd="0" presId="urn:microsoft.com/office/officeart/2018/2/layout/IconVerticalSolidList"/>
    <dgm:cxn modelId="{4726F79D-E218-4D1B-AB7A-96E78096BE4A}" type="presParOf" srcId="{44F55FB5-BE19-4DE0-85B0-7615D6710F58}" destId="{9A730565-D5A2-4304-B576-CD7895CE0F81}" srcOrd="2" destOrd="0" presId="urn:microsoft.com/office/officeart/2018/2/layout/IconVerticalSolidList"/>
    <dgm:cxn modelId="{2FE759C4-6B14-4069-8498-9F6611BAECA8}" type="presParOf" srcId="{44F55FB5-BE19-4DE0-85B0-7615D6710F58}" destId="{4D15AE41-DC30-4D7E-BBED-4ACABAB2A580}" srcOrd="3" destOrd="0" presId="urn:microsoft.com/office/officeart/2018/2/layout/IconVerticalSolidList"/>
    <dgm:cxn modelId="{FC303FDE-4671-4FAC-9D0B-AC22FAD8F9B2}" type="presParOf" srcId="{7866F604-6E21-4056-A9B0-B1A64793FF08}" destId="{4F01EDE7-49C7-4529-A96F-427B5B9C9659}" srcOrd="3" destOrd="0" presId="urn:microsoft.com/office/officeart/2018/2/layout/IconVerticalSolidList"/>
    <dgm:cxn modelId="{2EF33712-4B45-40F3-9E14-A52A352DE58C}" type="presParOf" srcId="{7866F604-6E21-4056-A9B0-B1A64793FF08}" destId="{9E0CE47C-C78F-447D-8BEC-F662364D0D1D}" srcOrd="4" destOrd="0" presId="urn:microsoft.com/office/officeart/2018/2/layout/IconVerticalSolidList"/>
    <dgm:cxn modelId="{A3D868CB-E205-437F-8022-D07D9774D66A}" type="presParOf" srcId="{9E0CE47C-C78F-447D-8BEC-F662364D0D1D}" destId="{883E2C36-EDFB-42EA-973C-301F332A4777}" srcOrd="0" destOrd="0" presId="urn:microsoft.com/office/officeart/2018/2/layout/IconVerticalSolidList"/>
    <dgm:cxn modelId="{477E8306-0D67-48B9-B6F5-ABD4F56A2D2C}" type="presParOf" srcId="{9E0CE47C-C78F-447D-8BEC-F662364D0D1D}" destId="{2318D480-CCC7-4EBA-B800-F834DFEEA265}" srcOrd="1" destOrd="0" presId="urn:microsoft.com/office/officeart/2018/2/layout/IconVerticalSolidList"/>
    <dgm:cxn modelId="{447E6DD8-98F5-4F85-9671-2445F4A1E9BB}" type="presParOf" srcId="{9E0CE47C-C78F-447D-8BEC-F662364D0D1D}" destId="{95936319-858F-456B-A7E0-0BCC0F60D36A}" srcOrd="2" destOrd="0" presId="urn:microsoft.com/office/officeart/2018/2/layout/IconVerticalSolidList"/>
    <dgm:cxn modelId="{A79603CC-4E59-4B77-9A50-F55144526C86}" type="presParOf" srcId="{9E0CE47C-C78F-447D-8BEC-F662364D0D1D}" destId="{72EF6958-9B83-46FE-B5AD-DEA895BA5F73}" srcOrd="3" destOrd="0" presId="urn:microsoft.com/office/officeart/2018/2/layout/IconVerticalSolidList"/>
    <dgm:cxn modelId="{66F56E8C-A760-4ABD-AFEB-C5DA09EF9EE0}" type="presParOf" srcId="{7866F604-6E21-4056-A9B0-B1A64793FF08}" destId="{F42C4C30-1C5E-44F7-BDCD-A67610FA25CA}" srcOrd="5" destOrd="0" presId="urn:microsoft.com/office/officeart/2018/2/layout/IconVerticalSolidList"/>
    <dgm:cxn modelId="{DC79F974-B5D7-4C89-A60E-359DF44BB122}" type="presParOf" srcId="{7866F604-6E21-4056-A9B0-B1A64793FF08}" destId="{95E5815A-6C30-4C73-ADFD-0BC9C15C5979}" srcOrd="6" destOrd="0" presId="urn:microsoft.com/office/officeart/2018/2/layout/IconVerticalSolidList"/>
    <dgm:cxn modelId="{87B37EDC-E370-45C9-87C9-0E4F2232BDD4}" type="presParOf" srcId="{95E5815A-6C30-4C73-ADFD-0BC9C15C5979}" destId="{F763470A-34BA-4D17-846A-6C62870809C3}" srcOrd="0" destOrd="0" presId="urn:microsoft.com/office/officeart/2018/2/layout/IconVerticalSolidList"/>
    <dgm:cxn modelId="{19D54705-48D9-4DEC-8487-76705E839E71}" type="presParOf" srcId="{95E5815A-6C30-4C73-ADFD-0BC9C15C5979}" destId="{DFF45245-67C9-477F-A816-3FAB8A457B72}" srcOrd="1" destOrd="0" presId="urn:microsoft.com/office/officeart/2018/2/layout/IconVerticalSolidList"/>
    <dgm:cxn modelId="{933CF723-6695-45B8-ACA8-CF4EEEF33C36}" type="presParOf" srcId="{95E5815A-6C30-4C73-ADFD-0BC9C15C5979}" destId="{A6A44411-393C-4C9B-BA30-E6DCFD6CDD34}" srcOrd="2" destOrd="0" presId="urn:microsoft.com/office/officeart/2018/2/layout/IconVerticalSolidList"/>
    <dgm:cxn modelId="{2B28A016-CCDA-4CA9-82F0-FC6C7EB0701A}" type="presParOf" srcId="{95E5815A-6C30-4C73-ADFD-0BC9C15C5979}" destId="{AEFFEF91-D91B-48BB-B9C6-5AFBB633E8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4466E-93BF-45D5-B274-8AFEA146E1A5}">
      <dsp:nvSpPr>
        <dsp:cNvPr id="0" name=""/>
        <dsp:cNvSpPr/>
      </dsp:nvSpPr>
      <dsp:spPr>
        <a:xfrm>
          <a:off x="0" y="1545"/>
          <a:ext cx="7203281" cy="783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968BC-1B66-4DD8-B8C7-88E35C48F884}">
      <dsp:nvSpPr>
        <dsp:cNvPr id="0" name=""/>
        <dsp:cNvSpPr/>
      </dsp:nvSpPr>
      <dsp:spPr>
        <a:xfrm>
          <a:off x="236913" y="177762"/>
          <a:ext cx="430752" cy="430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0A0F9-94BD-4A56-BA15-E165F1AA4172}">
      <dsp:nvSpPr>
        <dsp:cNvPr id="0" name=""/>
        <dsp:cNvSpPr/>
      </dsp:nvSpPr>
      <dsp:spPr>
        <a:xfrm>
          <a:off x="904580" y="1545"/>
          <a:ext cx="6298700" cy="78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87" tIns="82887" rIns="82887" bIns="828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Better Decisions: SUVs may seem practical, but data shows they consume ~50% more fuel than compacts.</a:t>
          </a:r>
        </a:p>
      </dsp:txBody>
      <dsp:txXfrm>
        <a:off x="904580" y="1545"/>
        <a:ext cx="6298700" cy="783186"/>
      </dsp:txXfrm>
    </dsp:sp>
    <dsp:sp modelId="{01EE3309-CA72-4C0B-A0E1-2F5EFAE0F03B}">
      <dsp:nvSpPr>
        <dsp:cNvPr id="0" name=""/>
        <dsp:cNvSpPr/>
      </dsp:nvSpPr>
      <dsp:spPr>
        <a:xfrm>
          <a:off x="0" y="980528"/>
          <a:ext cx="7203281" cy="783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F17B8-847B-47F9-852D-226F51E769B9}">
      <dsp:nvSpPr>
        <dsp:cNvPr id="0" name=""/>
        <dsp:cNvSpPr/>
      </dsp:nvSpPr>
      <dsp:spPr>
        <a:xfrm>
          <a:off x="236913" y="1156745"/>
          <a:ext cx="430752" cy="430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5AE41-DC30-4D7E-BBED-4ACABAB2A580}">
      <dsp:nvSpPr>
        <dsp:cNvPr id="0" name=""/>
        <dsp:cNvSpPr/>
      </dsp:nvSpPr>
      <dsp:spPr>
        <a:xfrm>
          <a:off x="904580" y="980528"/>
          <a:ext cx="6298700" cy="78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87" tIns="82887" rIns="82887" bIns="828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Clear Communication: A single metric (CO₂ g/km) keeps everyone aligned and avoids confusion.</a:t>
          </a:r>
        </a:p>
      </dsp:txBody>
      <dsp:txXfrm>
        <a:off x="904580" y="980528"/>
        <a:ext cx="6298700" cy="783186"/>
      </dsp:txXfrm>
    </dsp:sp>
    <dsp:sp modelId="{883E2C36-EDFB-42EA-973C-301F332A4777}">
      <dsp:nvSpPr>
        <dsp:cNvPr id="0" name=""/>
        <dsp:cNvSpPr/>
      </dsp:nvSpPr>
      <dsp:spPr>
        <a:xfrm>
          <a:off x="0" y="1959511"/>
          <a:ext cx="7203281" cy="783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8D480-CCC7-4EBA-B800-F834DFEEA265}">
      <dsp:nvSpPr>
        <dsp:cNvPr id="0" name=""/>
        <dsp:cNvSpPr/>
      </dsp:nvSpPr>
      <dsp:spPr>
        <a:xfrm>
          <a:off x="236913" y="2135728"/>
          <a:ext cx="430752" cy="430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F6958-9B83-46FE-B5AD-DEA895BA5F73}">
      <dsp:nvSpPr>
        <dsp:cNvPr id="0" name=""/>
        <dsp:cNvSpPr/>
      </dsp:nvSpPr>
      <dsp:spPr>
        <a:xfrm>
          <a:off x="904580" y="1959511"/>
          <a:ext cx="6298700" cy="78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87" tIns="82887" rIns="82887" bIns="828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Accountability: Automakers can be measured on reducing CO₂ per vehicle — driving responsibility.</a:t>
          </a:r>
        </a:p>
      </dsp:txBody>
      <dsp:txXfrm>
        <a:off x="904580" y="1959511"/>
        <a:ext cx="6298700" cy="783186"/>
      </dsp:txXfrm>
    </dsp:sp>
    <dsp:sp modelId="{F763470A-34BA-4D17-846A-6C62870809C3}">
      <dsp:nvSpPr>
        <dsp:cNvPr id="0" name=""/>
        <dsp:cNvSpPr/>
      </dsp:nvSpPr>
      <dsp:spPr>
        <a:xfrm>
          <a:off x="0" y="2938495"/>
          <a:ext cx="7203281" cy="7831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45245-67C9-477F-A816-3FAB8A457B72}">
      <dsp:nvSpPr>
        <dsp:cNvPr id="0" name=""/>
        <dsp:cNvSpPr/>
      </dsp:nvSpPr>
      <dsp:spPr>
        <a:xfrm>
          <a:off x="236913" y="3114712"/>
          <a:ext cx="430752" cy="430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FEF91-D91B-48BB-B9C6-5AFBB633E8DA}">
      <dsp:nvSpPr>
        <dsp:cNvPr id="0" name=""/>
        <dsp:cNvSpPr/>
      </dsp:nvSpPr>
      <dsp:spPr>
        <a:xfrm>
          <a:off x="904580" y="2938495"/>
          <a:ext cx="6298700" cy="783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87" tIns="82887" rIns="82887" bIns="8288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 Learning &amp; Innovation: Data sparks new questions (e.g., what makes hybrids so efficient?).</a:t>
          </a:r>
        </a:p>
      </dsp:txBody>
      <dsp:txXfrm>
        <a:off x="904580" y="2938495"/>
        <a:ext cx="6298700" cy="783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3989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4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84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7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0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0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9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6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2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24EB265-F02F-4B59-A508-C6EB995F2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Fumes from a powerplant chimney">
            <a:extLst>
              <a:ext uri="{FF2B5EF4-FFF2-40B4-BE49-F238E27FC236}">
                <a16:creationId xmlns:a16="http://schemas.microsoft.com/office/drawing/2014/main" id="{50F35F81-714E-947D-D772-B10917FFE9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504" r="30654" b="5909"/>
          <a:stretch>
            <a:fillRect/>
          </a:stretch>
        </p:blipFill>
        <p:spPr>
          <a:xfrm>
            <a:off x="20" y="10"/>
            <a:ext cx="4086205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C998072-124D-48E2-A6E2-8F1E8ED83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7538" y="0"/>
            <a:ext cx="1958686" cy="6858000"/>
            <a:chOff x="2836718" y="0"/>
            <a:chExt cx="2611581" cy="6858000"/>
          </a:xfrm>
        </p:grpSpPr>
        <p:sp useBgFill="1">
          <p:nvSpPr>
            <p:cNvPr id="22" name="Rectangle 19">
              <a:extLst>
                <a:ext uri="{FF2B5EF4-FFF2-40B4-BE49-F238E27FC236}">
                  <a16:creationId xmlns:a16="http://schemas.microsoft.com/office/drawing/2014/main" id="{1E14E093-754E-4506-A8D6-FCE1C15C8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3" name="Rectangle 20">
              <a:extLst>
                <a:ext uri="{FF2B5EF4-FFF2-40B4-BE49-F238E27FC236}">
                  <a16:creationId xmlns:a16="http://schemas.microsoft.com/office/drawing/2014/main" id="{CF21968D-4653-4795-8719-23625D73D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1932C4-6593-4E91-A419-A6DD5ACF2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5633" y="0"/>
            <a:ext cx="3761187" cy="6862763"/>
            <a:chOff x="2928938" y="-4763"/>
            <a:chExt cx="5014912" cy="6862763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7760625D-64B1-4CBD-9E72-3A2E98F98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E71E0260-05A5-45ED-8B56-77316E5A9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D29CF5D-216F-4967-90BD-0A39F6072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0059C3C-E45F-452B-B06F-6713C5456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7B5AA5D5-8081-4AD6-9962-4DE4EBAA4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A7DDA84B-1C5A-4E35-A4E5-A9948B088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390" y="165099"/>
            <a:ext cx="4893467" cy="2616199"/>
          </a:xfrm>
        </p:spPr>
        <p:txBody>
          <a:bodyPr>
            <a:normAutofit/>
          </a:bodyPr>
          <a:lstStyle/>
          <a:p>
            <a:r>
              <a:rPr lang="en-US" dirty="0"/>
              <a:t>Fuel Efficiency &amp; Emissions in Focus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0533" y="3111364"/>
            <a:ext cx="4126703" cy="13885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Data-Driven Insights to Guide Smarter Vehicles and Cleaner Transport</a:t>
            </a:r>
          </a:p>
          <a:p>
            <a:pPr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/>
              <a:t>Compiled by: Nelvin Bett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457201"/>
            <a:ext cx="7772400" cy="640079"/>
          </a:xfrm>
        </p:spPr>
        <p:txBody>
          <a:bodyPr>
            <a:normAutofit fontScale="90000"/>
          </a:bodyPr>
          <a:lstStyle/>
          <a:p>
            <a:r>
              <a:rPr dirty="0"/>
              <a:t>Manual vs Automatic Transmission</a:t>
            </a:r>
          </a:p>
        </p:txBody>
      </p:sp>
      <p:pic>
        <p:nvPicPr>
          <p:cNvPr id="3" name="Picture 2" descr="manual_vs_auto_labe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705" y="1097280"/>
            <a:ext cx="6172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949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1">
                <a:solidFill>
                  <a:srgbClr val="323232"/>
                </a:solidFill>
              </a:rPr>
              <a:t>Key Insight: Manual cars are slightly more fuel-efficient than automatics.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049" y="6492240"/>
            <a:ext cx="353013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Source: FuelConsumption.csv – Government of Canada, 2014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65760"/>
            <a:ext cx="6500215" cy="640081"/>
          </a:xfrm>
        </p:spPr>
        <p:txBody>
          <a:bodyPr>
            <a:normAutofit fontScale="90000"/>
          </a:bodyPr>
          <a:lstStyle/>
          <a:p>
            <a:r>
              <a:rPr dirty="0"/>
              <a:t>Correlation Heatmap</a:t>
            </a:r>
          </a:p>
        </p:txBody>
      </p:sp>
      <p:pic>
        <p:nvPicPr>
          <p:cNvPr id="3" name="Picture 2" descr="corr_heatmap_labe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75" y="1097280"/>
            <a:ext cx="5486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949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1">
                <a:solidFill>
                  <a:srgbClr val="323232"/>
                </a:solidFill>
              </a:rPr>
              <a:t>Key Insight: Engine size, cylinders, and combined fuel use strongly drive CO₂ emissions.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9690" y="6492240"/>
            <a:ext cx="353013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 dirty="0"/>
              <a:t>Source: FuelConsumption.csv – Government of Canada, 2014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542" y="104500"/>
            <a:ext cx="7336396" cy="927887"/>
          </a:xfrm>
        </p:spPr>
        <p:txBody>
          <a:bodyPr>
            <a:noAutofit/>
          </a:bodyPr>
          <a:lstStyle/>
          <a:p>
            <a:r>
              <a:rPr sz="4000" dirty="0"/>
              <a:t>Predictive Model Example: Regression</a:t>
            </a:r>
          </a:p>
        </p:txBody>
      </p:sp>
      <p:pic>
        <p:nvPicPr>
          <p:cNvPr id="3" name="Picture 2" descr="regression_matplotli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6" y="1180968"/>
            <a:ext cx="4531688" cy="33821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8018" y="4765652"/>
            <a:ext cx="6436698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1" dirty="0"/>
              <a:t>Key Insight: CO₂ can be predicted from engine size, cylinders, and fuel use (R² score).</a:t>
            </a:r>
            <a:endParaRPr lang="en-GB" sz="1400" b="1" dirty="0"/>
          </a:p>
          <a:p>
            <a:r>
              <a:rPr lang="en-GB" sz="1400" b="1" dirty="0"/>
              <a:t>Key Forecast Insights: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Downsizing from </a:t>
            </a:r>
            <a:r>
              <a:rPr lang="en-GB" sz="1400" b="1" dirty="0"/>
              <a:t>5.0L → 2.0L</a:t>
            </a:r>
            <a:r>
              <a:rPr lang="en-GB" sz="1400" dirty="0"/>
              <a:t> cuts ~125 g/km CO₂ per vehicle.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SUVs/Trucks</a:t>
            </a:r>
            <a:r>
              <a:rPr lang="en-GB" sz="1400" dirty="0"/>
              <a:t> (5.0L+) are </a:t>
            </a:r>
            <a:r>
              <a:rPr lang="en-GB" sz="1400" b="1" dirty="0"/>
              <a:t>most emission-heavy</a:t>
            </a:r>
            <a:r>
              <a:rPr lang="en-GB" sz="1400" dirty="0"/>
              <a:t>, major policy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Compacts (2.0L)</a:t>
            </a:r>
            <a:r>
              <a:rPr lang="en-GB" sz="1400" dirty="0"/>
              <a:t> are </a:t>
            </a:r>
            <a:r>
              <a:rPr lang="en-GB" sz="1400" b="1" dirty="0"/>
              <a:t>most efficient</a:t>
            </a:r>
            <a:r>
              <a:rPr lang="en-GB" sz="1400" dirty="0"/>
              <a:t>, with significantly lower costs &amp; emissions</a:t>
            </a:r>
          </a:p>
          <a:p>
            <a:endParaRPr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99158" y="6460569"/>
            <a:ext cx="67040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 b="1" dirty="0"/>
              <a:t>Source: FuelConsumption.csv – Government of Canada, 2014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B1A6DF-0623-BE28-39C2-BB00C24AE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70452"/>
              </p:ext>
            </p:extLst>
          </p:nvPr>
        </p:nvGraphicFramePr>
        <p:xfrm>
          <a:off x="5934152" y="1411450"/>
          <a:ext cx="2993540" cy="2921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49358">
                <a:tc>
                  <a:txBody>
                    <a:bodyPr/>
                    <a:lstStyle/>
                    <a:p>
                      <a:r>
                        <a:rPr sz="1600" dirty="0"/>
                        <a:t>Engine Size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Cylinders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Fuel Cons. (L/100km)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Predicted CO₂ (g/km)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843">
                <a:tc>
                  <a:txBody>
                    <a:bodyPr/>
                    <a:lstStyle/>
                    <a:p>
                      <a:r>
                        <a:rPr sz="160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843">
                <a:tc>
                  <a:txBody>
                    <a:bodyPr/>
                    <a:lstStyle/>
                    <a:p>
                      <a:r>
                        <a:rPr sz="160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843">
                <a:tc>
                  <a:txBody>
                    <a:bodyPr/>
                    <a:lstStyle/>
                    <a:p>
                      <a:r>
                        <a:rPr sz="16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778" y="302341"/>
            <a:ext cx="7333803" cy="1034846"/>
          </a:xfrm>
        </p:spPr>
        <p:txBody>
          <a:bodyPr anchor="ctr">
            <a:normAutofit/>
          </a:bodyPr>
          <a:lstStyle/>
          <a:p>
            <a:r>
              <a:rPr lang="en-US" sz="3600" dirty="0"/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903" y="1600199"/>
            <a:ext cx="7406237" cy="4297680"/>
          </a:xfrm>
        </p:spPr>
        <p:txBody>
          <a:bodyPr anchor="ctr">
            <a:normAutofit/>
          </a:bodyPr>
          <a:lstStyle/>
          <a:p>
            <a:r>
              <a:rPr lang="en-US" dirty="0"/>
              <a:t>For Buyers:</a:t>
            </a:r>
          </a:p>
          <a:p>
            <a:r>
              <a:rPr lang="en-US" dirty="0"/>
              <a:t>– Prioritize hybrid/electric vehicles for cost &amp; environment.</a:t>
            </a:r>
          </a:p>
          <a:p>
            <a:r>
              <a:rPr lang="en-US" dirty="0"/>
              <a:t>For Manufacturers:</a:t>
            </a:r>
          </a:p>
          <a:p>
            <a:r>
              <a:rPr lang="en-US" dirty="0"/>
              <a:t>– Build efficient smaller engines, promote affordable EVs</a:t>
            </a:r>
          </a:p>
          <a:p>
            <a:r>
              <a:rPr lang="en-US" dirty="0"/>
              <a:t>For Policymakers:</a:t>
            </a:r>
          </a:p>
          <a:p>
            <a:r>
              <a:rPr lang="en-US" dirty="0"/>
              <a:t>– Incentivize EV/Hybrids, expand charging infrastructure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568" y="253944"/>
            <a:ext cx="6571343" cy="1049235"/>
          </a:xfrm>
        </p:spPr>
        <p:txBody>
          <a:bodyPr>
            <a:normAutofit fontScale="90000"/>
          </a:bodyPr>
          <a:lstStyle/>
          <a:p>
            <a:r>
              <a:rPr dirty="0"/>
              <a:t>Analytics Roadmap (Timeline Infographic)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5568" y="1645920"/>
            <a:ext cx="3192043" cy="1999686"/>
          </a:xfrm>
          <a:prstGeom prst="roundRect">
            <a:avLst/>
          </a:prstGeom>
          <a:solidFill>
            <a:srgbClr val="E6F3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b="1" dirty="0">
                <a:solidFill>
                  <a:schemeClr val="tx1"/>
                </a:solidFill>
              </a:rPr>
              <a:t>DESCRIPTIVE</a:t>
            </a:r>
          </a:p>
          <a:p>
            <a:r>
              <a:rPr b="1" dirty="0">
                <a:solidFill>
                  <a:schemeClr val="tx1"/>
                </a:solidFill>
              </a:rPr>
              <a:t>What happened?</a:t>
            </a:r>
          </a:p>
          <a:p>
            <a:r>
              <a:rPr b="1" dirty="0">
                <a:solidFill>
                  <a:schemeClr val="tx1"/>
                </a:solidFill>
              </a:rPr>
              <a:t>• EDA, Charts, KPIs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074824" y="2103120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4846319" y="1664600"/>
            <a:ext cx="3192043" cy="2157891"/>
          </a:xfrm>
          <a:prstGeom prst="roundRect">
            <a:avLst/>
          </a:prstGeom>
          <a:solidFill>
            <a:srgbClr val="EBFFE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PREDICTIVE</a:t>
            </a:r>
          </a:p>
          <a:p>
            <a:r>
              <a:rPr dirty="0">
                <a:solidFill>
                  <a:schemeClr val="tx1"/>
                </a:solidFill>
              </a:rPr>
              <a:t>What will happen?</a:t>
            </a:r>
          </a:p>
          <a:p>
            <a:r>
              <a:rPr dirty="0">
                <a:solidFill>
                  <a:schemeClr val="tx1"/>
                </a:solidFill>
              </a:rPr>
              <a:t>• Regression, Classification</a:t>
            </a:r>
          </a:p>
          <a:p>
            <a:r>
              <a:rPr dirty="0">
                <a:solidFill>
                  <a:schemeClr val="tx1"/>
                </a:solidFill>
              </a:rPr>
              <a:t>• Forecasts, Scenarios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633772" y="4388802"/>
            <a:ext cx="457200" cy="548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3090972" y="4206240"/>
            <a:ext cx="3534680" cy="1999687"/>
          </a:xfrm>
          <a:prstGeom prst="roundRect">
            <a:avLst/>
          </a:prstGeom>
          <a:solidFill>
            <a:srgbClr val="FFF0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PRESCRIPTIVE</a:t>
            </a:r>
          </a:p>
          <a:p>
            <a:r>
              <a:rPr dirty="0">
                <a:solidFill>
                  <a:schemeClr val="tx1"/>
                </a:solidFill>
              </a:rPr>
              <a:t>What should we do?</a:t>
            </a:r>
          </a:p>
          <a:p>
            <a:r>
              <a:rPr dirty="0">
                <a:solidFill>
                  <a:schemeClr val="tx1"/>
                </a:solidFill>
              </a:rPr>
              <a:t>• Optimization</a:t>
            </a:r>
          </a:p>
          <a:p>
            <a:r>
              <a:rPr dirty="0">
                <a:solidFill>
                  <a:schemeClr val="tx1"/>
                </a:solidFill>
              </a:rPr>
              <a:t>• Policy Simulation</a:t>
            </a:r>
          </a:p>
          <a:p>
            <a:r>
              <a:rPr dirty="0">
                <a:solidFill>
                  <a:schemeClr val="tx1"/>
                </a:solidFill>
              </a:rPr>
              <a:t>• Consumer Tools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Learning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Dataset covers only 2014 vehicles – not reflective of current EV/hybrid adoption.</a:t>
            </a:r>
          </a:p>
          <a:p>
            <a:pPr lvl="1">
              <a:defRPr sz="2000"/>
            </a:pPr>
            <a:r>
              <a:t>Regional scope (Canada) – may not generalize globally.</a:t>
            </a:r>
          </a:p>
          <a:p>
            <a:pPr lvl="1">
              <a:defRPr sz="2000"/>
            </a:pPr>
            <a:r>
              <a:t>Missing variables (vehicle weight, drivetrain, hybrid markers).</a:t>
            </a:r>
          </a:p>
          <a:p>
            <a:pPr lvl="1">
              <a:defRPr sz="2000"/>
            </a:pPr>
            <a:r>
              <a:t>Exploratory approach – correlations shown, but causality not confirmed.</a:t>
            </a:r>
          </a:p>
          <a:p>
            <a:pPr lvl="1">
              <a:defRPr sz="2000"/>
            </a:pPr>
            <a:r>
              <a:t>Being transparent about limitations builds trust and sparks new questions.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Data Product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Current: One-time analysis &amp; slide deck.</a:t>
            </a:r>
          </a:p>
          <a:p>
            <a:pPr lvl="1">
              <a:defRPr sz="2000"/>
            </a:pPr>
            <a:r>
              <a:t>Next: Build an interactive dashboard (Power BI / Tableau).</a:t>
            </a:r>
          </a:p>
          <a:p>
            <a:pPr lvl="1">
              <a:defRPr sz="2000"/>
            </a:pPr>
            <a:r>
              <a:t>Future: API or automated pipeline for real-time tracking.</a:t>
            </a:r>
          </a:p>
          <a:p>
            <a:pPr lvl="1">
              <a:defRPr sz="2000"/>
            </a:pPr>
            <a:r>
              <a:t>Short term: Share insights with stakeholders.</a:t>
            </a:r>
          </a:p>
          <a:p>
            <a:pPr lvl="1">
              <a:defRPr sz="2000"/>
            </a:pPr>
            <a:r>
              <a:t>Medium term: Dashboard with filters (class, fuel type, engine size).</a:t>
            </a:r>
          </a:p>
          <a:p>
            <a:pPr lvl="1">
              <a:defRPr sz="2000"/>
            </a:pPr>
            <a:r>
              <a:t>Long term: Predictive modeling integrated into policy simulations &amp; consumer tools.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Ownership &amp; Accountability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Consumers: Shift to hybrids/electrics → reduce costs and emissions.</a:t>
            </a:r>
          </a:p>
          <a:p>
            <a:pPr lvl="1">
              <a:defRPr sz="2000"/>
            </a:pPr>
            <a:r>
              <a:t>Manufacturers: Design smaller, efficient engines and scale affordable EVs.</a:t>
            </a:r>
          </a:p>
          <a:p>
            <a:pPr lvl="1">
              <a:defRPr sz="2000"/>
            </a:pPr>
            <a:r>
              <a:t>Policymakers: Incentivize EV adoption and expand charging infrastructure.</a:t>
            </a:r>
          </a:p>
          <a:p>
            <a:pPr lvl="1">
              <a:defRPr sz="2000"/>
            </a:pPr>
            <a:r>
              <a:t>Clear accountability ensures insights turn into measurable change.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375697-2869-412A-AEB4-B32967993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1818D-E714-A025-F024-62FF55CA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650" t="9091" r="43918"/>
          <a:stretch>
            <a:fillRect/>
          </a:stretch>
        </p:blipFill>
        <p:spPr>
          <a:xfrm>
            <a:off x="21" y="10"/>
            <a:ext cx="3130610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E9E2D4-C94D-4382-BD75-9A451C3D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13" name="Rectangle 19">
              <a:extLst>
                <a:ext uri="{FF2B5EF4-FFF2-40B4-BE49-F238E27FC236}">
                  <a16:creationId xmlns:a16="http://schemas.microsoft.com/office/drawing/2014/main" id="{8348A120-519A-4F2A-BE9F-C1CC48B10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8AE68E3F-5084-4FF1-9164-9A44B19D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84AB1D-699B-435C-BC0A-D649097B9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081C1DB-D6A0-4ED6-A4FC-16466E90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0BE09B71-5BD8-4B95-8DE8-A10B0657D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F5AAF0BD-4755-42CE-B339-2C2746BB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824AAED-F160-40F4-8FBB-F674A4EC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D4B81E4-BEC2-45B9-8242-EB3960183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3CF69791-86E8-4D88-B224-E0D2775D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2022" y="141820"/>
            <a:ext cx="5509418" cy="547730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8659" y="689549"/>
            <a:ext cx="6366899" cy="5801192"/>
          </a:xfrm>
        </p:spPr>
        <p:txBody>
          <a:bodyPr>
            <a:normAutofit/>
          </a:bodyPr>
          <a:lstStyle/>
          <a:p>
            <a:r>
              <a:rPr lang="en-US" sz="1400" dirty="0"/>
              <a:t> Purpose: </a:t>
            </a:r>
            <a:r>
              <a:rPr lang="en-GB" sz="1400" dirty="0"/>
              <a:t>The purpose of this analysis is to evaluate </a:t>
            </a:r>
            <a:r>
              <a:rPr lang="en-GB" sz="1400" b="1" dirty="0"/>
              <a:t>vehicle fuel efficiency and CO₂ emissions</a:t>
            </a:r>
            <a:r>
              <a:rPr lang="en-GB" sz="1400" dirty="0"/>
              <a:t> using real-world 2014 fuel consumption data. The goal is to provide </a:t>
            </a:r>
            <a:r>
              <a:rPr lang="en-GB" sz="1400" b="1" dirty="0"/>
              <a:t>evidence-based insights</a:t>
            </a:r>
            <a:r>
              <a:rPr lang="en-GB" sz="1400" dirty="0"/>
              <a:t> that help: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Consumers</a:t>
            </a:r>
            <a:r>
              <a:rPr lang="en-GB" sz="1400" dirty="0"/>
              <a:t> make smarter car-buying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Manufacturers</a:t>
            </a:r>
            <a:r>
              <a:rPr lang="en-GB" sz="1400" dirty="0"/>
              <a:t> design vehicles that meet efficiency and emission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Policymakers</a:t>
            </a:r>
            <a:r>
              <a:rPr lang="en-GB" sz="1400" dirty="0"/>
              <a:t> craft data-driven environmental and transport policies.</a:t>
            </a:r>
          </a:p>
          <a:p>
            <a:pPr marL="0" indent="0">
              <a:buNone/>
            </a:pPr>
            <a:r>
              <a:rPr lang="en-GB" sz="1400" b="1" dirty="0"/>
              <a:t>Methodology</a:t>
            </a:r>
          </a:p>
          <a:p>
            <a:r>
              <a:rPr lang="en-GB" sz="1400" dirty="0"/>
              <a:t>We applied the </a:t>
            </a:r>
            <a:r>
              <a:rPr lang="en-GB" sz="1400" b="1" dirty="0"/>
              <a:t>CRISP-DM framework</a:t>
            </a:r>
            <a:r>
              <a:rPr lang="en-GB" sz="1400" dirty="0"/>
              <a:t> (widely used in data science projects):</a:t>
            </a:r>
          </a:p>
          <a:p>
            <a:pPr>
              <a:buFont typeface="+mj-lt"/>
              <a:buAutoNum type="arabicPeriod"/>
            </a:pPr>
            <a:r>
              <a:rPr lang="en-GB" sz="1400" b="1" dirty="0"/>
              <a:t>Business Understanding</a:t>
            </a:r>
            <a:r>
              <a:rPr lang="en-GB" sz="1400" dirty="0"/>
              <a:t> – Define objectives: identify drivers of fuel consumption and CO₂ emissions, highlight cost and environmental impacts.</a:t>
            </a:r>
          </a:p>
          <a:p>
            <a:pPr>
              <a:buFont typeface="+mj-lt"/>
              <a:buAutoNum type="arabicPeriod"/>
            </a:pPr>
            <a:r>
              <a:rPr lang="en-GB" sz="1400" b="1" dirty="0"/>
              <a:t>Data Understanding</a:t>
            </a:r>
            <a:r>
              <a:rPr lang="en-GB" sz="1400" dirty="0"/>
              <a:t> – </a:t>
            </a:r>
            <a:r>
              <a:rPr lang="en-GB" sz="1400" dirty="0" err="1"/>
              <a:t>Analyze</a:t>
            </a:r>
            <a:r>
              <a:rPr lang="en-GB" sz="1400" dirty="0"/>
              <a:t> 1,067 records from </a:t>
            </a:r>
            <a:r>
              <a:rPr lang="en-GB" sz="1400" i="1" dirty="0"/>
              <a:t>FuelConsumption.csv</a:t>
            </a:r>
            <a:r>
              <a:rPr lang="en-GB" sz="1400" dirty="0"/>
              <a:t> (Canada, 2014), covering engine size, cylinders, fuel type, vehicle class, transmission, fuel consumption, and CO₂ emissions.</a:t>
            </a:r>
          </a:p>
          <a:p>
            <a:pPr>
              <a:buFont typeface="+mj-lt"/>
              <a:buAutoNum type="arabicPeriod"/>
            </a:pPr>
            <a:r>
              <a:rPr lang="en-GB" sz="1400" b="1" dirty="0"/>
              <a:t>Data Preparation</a:t>
            </a:r>
            <a:r>
              <a:rPr lang="en-GB" sz="1400" dirty="0"/>
              <a:t> – Cleaned and structured dataset (no missing values).</a:t>
            </a:r>
          </a:p>
          <a:p>
            <a:pPr>
              <a:buFont typeface="+mj-lt"/>
              <a:buAutoNum type="arabicPeriod"/>
            </a:pPr>
            <a:r>
              <a:rPr lang="en-GB" sz="1400" b="1" dirty="0"/>
              <a:t>Exploratory Data Analysis (EDA)</a:t>
            </a:r>
            <a:r>
              <a:rPr lang="en-GB" sz="1400" dirty="0"/>
              <a:t> – Visualized relationships (engine size, vehicle class, fuel type, transmission, driving conditions) against emissions.</a:t>
            </a:r>
          </a:p>
          <a:p>
            <a:pPr>
              <a:buFont typeface="+mj-lt"/>
              <a:buAutoNum type="arabicPeriod"/>
            </a:pPr>
            <a:r>
              <a:rPr lang="en-GB" sz="1400" b="1" dirty="0" err="1"/>
              <a:t>Modeling</a:t>
            </a:r>
            <a:r>
              <a:rPr lang="en-GB" sz="1400" b="1" dirty="0"/>
              <a:t> (Predictive Analysis)</a:t>
            </a:r>
            <a:r>
              <a:rPr lang="en-GB" sz="1400" dirty="0"/>
              <a:t> – Built regression models to forecast CO₂ emissions from engine size, cylinders, and fuel consumption.</a:t>
            </a:r>
          </a:p>
          <a:p>
            <a:pPr>
              <a:buFont typeface="+mj-lt"/>
              <a:buAutoNum type="arabicPeriod"/>
            </a:pPr>
            <a:r>
              <a:rPr lang="en-GB" sz="1400" b="1" dirty="0"/>
              <a:t>Evaluation &amp; Insights</a:t>
            </a:r>
            <a:r>
              <a:rPr lang="en-GB" sz="1400" dirty="0"/>
              <a:t> – Extracted key findings, stakeholder implications, and policy recommendations.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46" y="980767"/>
            <a:ext cx="2654449" cy="4297680"/>
          </a:xfrm>
        </p:spPr>
        <p:txBody>
          <a:bodyPr anchor="ctr">
            <a:normAutofit/>
          </a:bodyPr>
          <a:lstStyle/>
          <a:p>
            <a:r>
              <a:rPr dirty="0"/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994" y="1280160"/>
            <a:ext cx="5184146" cy="5041982"/>
          </a:xfrm>
        </p:spPr>
        <p:txBody>
          <a:bodyPr anchor="ctr">
            <a:normAutofit lnSpcReduction="10000"/>
          </a:bodyPr>
          <a:lstStyle/>
          <a:p>
            <a:r>
              <a:rPr lang="en-US" i="1" dirty="0"/>
              <a:t>Dataset: FuelConsumption.csv (2014 Vehicle Fuel Consumption Data, 1067 records)</a:t>
            </a:r>
          </a:p>
          <a:p>
            <a:r>
              <a:rPr lang="en-US" i="1" dirty="0"/>
              <a:t>Source: Government of Canada – Vehicle Fuel Consumption Ratings (2014)</a:t>
            </a:r>
          </a:p>
          <a:p>
            <a:r>
              <a:rPr lang="en-US" i="1" dirty="0"/>
              <a:t>Variables: Engine size, Cylinders, Transmission, Fuel type, Vehicle class, Fuel consumption (city, highway, combined), CO₂ emissions</a:t>
            </a:r>
          </a:p>
          <a:p>
            <a:r>
              <a:rPr lang="en-US" i="1" dirty="0"/>
              <a:t>Notes: Data is complete (no missing values), focused on 2014 model year vehicles.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/>
              <a:t>Why This Analysis Matters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690C84D-9898-410A-7477-F109BDA02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148053"/>
              </p:ext>
            </p:extLst>
          </p:nvPr>
        </p:nvGraphicFramePr>
        <p:xfrm>
          <a:off x="1088684" y="1681791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DB0F91E-E08B-4543-B4C0-6DF9094A0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AA7E6E8-7988-4714-A434-6B552010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A2736B6B-CF60-477E-8405-C77A6B60D5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96C54F74-7D7A-4327-AC54-03A0C30C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40790CC2-4075-407E-B51B-01EBAB18A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08D79CE-C1DC-4640-82F8-32DDB31D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7690EB4B-9665-453E-A536-FA9DA06D1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375697-2869-412A-AEB4-B32967993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sed machine parts">
            <a:extLst>
              <a:ext uri="{FF2B5EF4-FFF2-40B4-BE49-F238E27FC236}">
                <a16:creationId xmlns:a16="http://schemas.microsoft.com/office/drawing/2014/main" id="{40EDE29C-4AC1-3BBD-3DF7-3351636A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395" t="9091" r="19238"/>
          <a:stretch>
            <a:fillRect/>
          </a:stretch>
        </p:blipFill>
        <p:spPr>
          <a:xfrm>
            <a:off x="20" y="10"/>
            <a:ext cx="2736830" cy="685799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9E2D4-C94D-4382-BD75-9A451C3D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8348A120-519A-4F2A-BE9F-C1CC48B10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8AE68E3F-5084-4FF1-9164-9A44B19D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84AB1D-699B-435C-BC0A-D649097B9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E081C1DB-D6A0-4ED6-A4FC-16466E903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0BE09B71-5BD8-4B95-8DE8-A10B0657D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F5AAF0BD-4755-42CE-B339-2C2746BB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824AAED-F160-40F4-8FBB-F674A4ECF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2D4B81E4-BEC2-45B9-8242-EB3960183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CF69791-86E8-4D88-B224-E0D2775DC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850" y="11744"/>
            <a:ext cx="5562179" cy="8957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Key Findings &amp; Why They Matter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33130" y="713903"/>
            <a:ext cx="6297761" cy="5986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1️⃣ Larger Engines &amp; More Cylinders → Higher CO₂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   • Finding: Engines &gt;3.0L or &gt;6 cylinders emit far more CO₂.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   • Why it Matters: Higher fuel costs &amp; emissions. Policymakers can target efficiency standards.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2️⃣ SUVs &amp; Pickups Consume the Most Fuel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   • Finding: SUVs use ~50% more fuel than compacts.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   • Why it Matters: Higher costs for consumers, regulatory risk for manufacturers.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3️⃣ Diesel &amp; Gasoline Emit the Most CO₂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   • Finding: Diesel highest emitter, hybrids/electrics lowest.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   • Why it Matters: Incentivizing EVs/Hybrids reduces emissions &amp; energy dependence.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4️⃣ City Driving Consumes ~30% More Fuel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   • </a:t>
            </a:r>
            <a:r>
              <a:rPr lang="en-US" sz="1600" b="1" dirty="0"/>
              <a:t>Finding</a:t>
            </a:r>
            <a:r>
              <a:rPr lang="en-US" sz="1400" b="1" dirty="0"/>
              <a:t>: Stop-and-go driving is fuel intensive.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   • Why it Matters: Strengthens case for urban EV adoption &amp; traffic reforms.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5️⃣ Manual Cars Slightly More Efficient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   • Finding: Manual cars average lower fuel use than automatics.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400" b="1" dirty="0"/>
              <a:t>  • Why it Matters: Highlights technology trade-offs; automakers can innovate smarter transmissions.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52" y="274320"/>
            <a:ext cx="7704667" cy="548640"/>
          </a:xfrm>
        </p:spPr>
        <p:txBody>
          <a:bodyPr>
            <a:normAutofit fontScale="90000"/>
          </a:bodyPr>
          <a:lstStyle/>
          <a:p>
            <a:r>
              <a:rPr dirty="0"/>
              <a:t>Engine Size vs CO₂ Emissions</a:t>
            </a:r>
          </a:p>
        </p:txBody>
      </p:sp>
      <p:pic>
        <p:nvPicPr>
          <p:cNvPr id="3" name="Picture 2" descr="engine_vs_co2_labe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3" y="1005840"/>
            <a:ext cx="576072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949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1">
                <a:solidFill>
                  <a:srgbClr val="323232"/>
                </a:solidFill>
              </a:rPr>
              <a:t>Key Insight: Larger engines (&gt;3.0L) emit significantly more CO₂ — higher costs &amp; environmental impact.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Source: FuelConsumption.csv – Government of Canada, 2014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48640"/>
          </a:xfrm>
        </p:spPr>
        <p:txBody>
          <a:bodyPr>
            <a:noAutofit/>
          </a:bodyPr>
          <a:lstStyle/>
          <a:p>
            <a:r>
              <a:rPr sz="3200" dirty="0"/>
              <a:t>Average Fuel Consumption by Vehicle Class</a:t>
            </a:r>
          </a:p>
        </p:txBody>
      </p:sp>
      <p:pic>
        <p:nvPicPr>
          <p:cNvPr id="3" name="Picture 2" descr="fuel_by_class_labe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65" y="1097280"/>
            <a:ext cx="658368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949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1">
                <a:solidFill>
                  <a:srgbClr val="323232"/>
                </a:solidFill>
              </a:rPr>
              <a:t>Key Insight: SUVs &amp; vans consume ~50% more fuel than compacts — least efficient classes.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Source: FuelConsumption.csv – Government of Canada, 2014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885" y="69743"/>
            <a:ext cx="6571343" cy="1049235"/>
          </a:xfrm>
        </p:spPr>
        <p:txBody>
          <a:bodyPr>
            <a:normAutofit fontScale="90000"/>
          </a:bodyPr>
          <a:lstStyle/>
          <a:p>
            <a:r>
              <a:rPr dirty="0"/>
              <a:t>Average CO₂ Emissions by Fuel Type</a:t>
            </a:r>
          </a:p>
        </p:txBody>
      </p:sp>
      <p:pic>
        <p:nvPicPr>
          <p:cNvPr id="3" name="Picture 2" descr="co2_by_fuel_labe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96" y="1143000"/>
            <a:ext cx="576072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949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1">
                <a:solidFill>
                  <a:srgbClr val="323232"/>
                </a:solidFill>
              </a:rPr>
              <a:t>Key Insight: Diesel has the highest CO₂ emissions; hybrids/electric the lowest.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Source: FuelConsumption.csv – Government of Canada, 2014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743"/>
            <a:ext cx="6943271" cy="1049235"/>
          </a:xfrm>
        </p:spPr>
        <p:txBody>
          <a:bodyPr>
            <a:normAutofit fontScale="90000"/>
          </a:bodyPr>
          <a:lstStyle/>
          <a:p>
            <a:r>
              <a:rPr dirty="0"/>
              <a:t>City vs Highway Fuel Consumption</a:t>
            </a:r>
          </a:p>
        </p:txBody>
      </p:sp>
      <p:pic>
        <p:nvPicPr>
          <p:cNvPr id="3" name="Picture 2" descr="city_vs_highway_labe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675" y="1118978"/>
            <a:ext cx="6153654" cy="4195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949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1">
                <a:solidFill>
                  <a:srgbClr val="323232"/>
                </a:solidFill>
              </a:rPr>
              <a:t>Key Insight: City driving consumes ~30% more fuel than highway driving.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7007" y="6583680"/>
            <a:ext cx="353013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 dirty="0"/>
              <a:t>Source: FuelConsumption.csv – Government of Canada, 2014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108</TotalTime>
  <Words>1165</Words>
  <Application>Microsoft Office PowerPoint</Application>
  <PresentationFormat>On-screen Show (4:3)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Parallax</vt:lpstr>
      <vt:lpstr>Fuel Efficiency &amp; Emissions in Focus</vt:lpstr>
      <vt:lpstr>Summary</vt:lpstr>
      <vt:lpstr>Data Source</vt:lpstr>
      <vt:lpstr>Why This Analysis Matters</vt:lpstr>
      <vt:lpstr>Key Findings &amp; Why They Matter</vt:lpstr>
      <vt:lpstr>Engine Size vs CO₂ Emissions</vt:lpstr>
      <vt:lpstr>Average Fuel Consumption by Vehicle Class</vt:lpstr>
      <vt:lpstr>Average CO₂ Emissions by Fuel Type</vt:lpstr>
      <vt:lpstr>City vs Highway Fuel Consumption</vt:lpstr>
      <vt:lpstr>Manual vs Automatic Transmission</vt:lpstr>
      <vt:lpstr>Correlation Heatmap</vt:lpstr>
      <vt:lpstr>Predictive Model Example: Regression</vt:lpstr>
      <vt:lpstr>Strategic Recommendations</vt:lpstr>
      <vt:lpstr>Analytics Roadmap (Timeline Infographic)</vt:lpstr>
      <vt:lpstr>Limitations &amp; Learning Culture</vt:lpstr>
      <vt:lpstr>Next Steps &amp; Data Product Roadmap</vt:lpstr>
      <vt:lpstr>Ownership &amp; Accountability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Nelvin</dc:creator>
  <cp:keywords/>
  <dc:description>generated using python-pptx</dc:description>
  <cp:lastModifiedBy>Nelvin</cp:lastModifiedBy>
  <cp:revision>20</cp:revision>
  <dcterms:created xsi:type="dcterms:W3CDTF">2013-01-27T09:14:16Z</dcterms:created>
  <dcterms:modified xsi:type="dcterms:W3CDTF">2025-08-29T09:37:09Z</dcterms:modified>
  <cp:category/>
</cp:coreProperties>
</file>