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8699c632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8699c632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33d06df3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33d06df3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33d06df3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33d06df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8699c632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8699c632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ef2c297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ef2c297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8699c632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8699c632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ef2c297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ef2c297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8699c632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8699c632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gif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OLq71fxHq3s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20375"/>
            <a:ext cx="8520600" cy="15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</a:t>
            </a:r>
            <a:r>
              <a:rPr lang="pt-BR"/>
              <a:t>entiment Analysis of movie reviews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100" y="1873826"/>
            <a:ext cx="7162800" cy="31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20"/>
              <a:t>What is sentiment analysis?</a:t>
            </a:r>
            <a:endParaRPr sz="29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2015425"/>
            <a:ext cx="8520600" cy="24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Know as opinion mining or emotion AI.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Text analytics; the process of extracting high quality information from text.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Quantify, and study affective states and subjective information.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Is widely applied to the voice of customer as reviews and survey responses.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Applications from marketing to customer service.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500" y="265567"/>
            <a:ext cx="3141524" cy="18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6150" y="3818775"/>
            <a:ext cx="3035850" cy="13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9600" y="3981075"/>
            <a:ext cx="44966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20"/>
              <a:t>S</a:t>
            </a:r>
            <a:r>
              <a:rPr lang="pt-BR" sz="2920"/>
              <a:t>entiment Analysis</a:t>
            </a:r>
            <a:endParaRPr sz="292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2375300"/>
            <a:ext cx="8520600" cy="24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/>
              <a:t>Sentiment Analysis is the process of determining whether a piece of writing (product/movie review, tweet, etc.) is positive, negative or neutral. It can be used to identify the customer or follower's attitude towards a brand through the use of variables such as context, tone, emotion, etc.</a:t>
            </a:r>
            <a:endParaRPr b="1" sz="7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382" y="233075"/>
            <a:ext cx="3339225" cy="1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35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20"/>
              <a:t>Review / Sentiment</a:t>
            </a:r>
            <a:endParaRPr sz="292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0" y="1550250"/>
            <a:ext cx="3624600" cy="29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How do companies analyse how customers think about the product or the company?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Is Where the company needs to perform sentiment analysis to know if the product is doing well in the market or not.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600" y="3483513"/>
            <a:ext cx="1378425" cy="15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6600" y="76200"/>
            <a:ext cx="1378425" cy="16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6600" y="1775825"/>
            <a:ext cx="1378425" cy="16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0100" y="3770450"/>
            <a:ext cx="3873349" cy="10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0100" y="278925"/>
            <a:ext cx="3873351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11425" y="2334488"/>
            <a:ext cx="12858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44"/>
              <a:t>Why </a:t>
            </a:r>
            <a:r>
              <a:rPr lang="pt-BR" sz="3244"/>
              <a:t>Sentiment Analysis?</a:t>
            </a:r>
            <a:r>
              <a:rPr lang="pt-BR"/>
              <a:t>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46350" y="2227775"/>
            <a:ext cx="6999300" cy="23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400"/>
              <a:t>Because we are talking about comments from </a:t>
            </a:r>
            <a:r>
              <a:rPr b="1" lang="pt-BR" sz="2400"/>
              <a:t>people's feelings.</a:t>
            </a:r>
            <a:endParaRPr b="1" sz="24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400"/>
              <a:t>Companies can conduct market research and public opinion surveys. Their principal </a:t>
            </a:r>
            <a:r>
              <a:rPr b="1" lang="pt-BR" sz="2400"/>
              <a:t>objective</a:t>
            </a:r>
            <a:r>
              <a:rPr lang="pt-BR" sz="2400"/>
              <a:t> is to understand the </a:t>
            </a:r>
            <a:r>
              <a:rPr b="1" lang="pt-BR" sz="2400"/>
              <a:t>experiences of their consumers</a:t>
            </a:r>
            <a:r>
              <a:rPr lang="pt-BR" sz="2400"/>
              <a:t> and potential new customers.  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975" y="445025"/>
            <a:ext cx="3351475" cy="18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4910700" cy="16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20"/>
              <a:t>Introduction to the project:</a:t>
            </a:r>
            <a:endParaRPr sz="2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20"/>
              <a:t>This notebook goes through a necessary step of any data analysis project - data cleaning. Data cleaning, is an important process. Feeding dirty data into a model will give us results that are meaningless.</a:t>
            </a:r>
            <a:endParaRPr sz="1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20"/>
          </a:p>
        </p:txBody>
      </p:sp>
      <p:sp>
        <p:nvSpPr>
          <p:cNvPr id="96" name="Google Shape;96;p18"/>
          <p:cNvSpPr/>
          <p:nvPr/>
        </p:nvSpPr>
        <p:spPr>
          <a:xfrm>
            <a:off x="7562150" y="3251850"/>
            <a:ext cx="140100" cy="221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2452100"/>
            <a:ext cx="49107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20" u="sng"/>
              <a:t>What do we do?</a:t>
            </a:r>
            <a:r>
              <a:rPr lang="pt-BR" sz="1520" u="sng"/>
              <a:t> </a:t>
            </a:r>
            <a:endParaRPr sz="152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20"/>
              <a:t>Data processing. </a:t>
            </a:r>
            <a:endParaRPr sz="1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ts val="1020"/>
              <a:buChar char="●"/>
            </a:pPr>
            <a:r>
              <a:rPr b="1" lang="pt-BR" sz="1020"/>
              <a:t>Make text all lower case</a:t>
            </a:r>
            <a:endParaRPr b="1" sz="1020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ts val="1020"/>
              <a:buChar char="●"/>
            </a:pPr>
            <a:r>
              <a:rPr b="1" lang="pt-BR" sz="1020"/>
              <a:t>Remove punctuation</a:t>
            </a:r>
            <a:endParaRPr b="1" sz="1020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ts val="1020"/>
              <a:buChar char="●"/>
            </a:pPr>
            <a:r>
              <a:rPr b="1" lang="pt-BR" sz="1020"/>
              <a:t>Tokenize text</a:t>
            </a:r>
            <a:r>
              <a:rPr lang="pt-BR" sz="1020"/>
              <a:t>:</a:t>
            </a:r>
            <a:r>
              <a:rPr lang="pt-BR" sz="1320"/>
              <a:t> </a:t>
            </a:r>
            <a:r>
              <a:rPr lang="pt-BR" sz="720"/>
              <a:t>is the process of tokenizing or splitting a string, text into a list of tokens. One can think of token as parts like a word is a token in a sentence, and a sentence is a token in a paragraph</a:t>
            </a:r>
            <a:endParaRPr sz="720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ts val="1020"/>
              <a:buChar char="●"/>
            </a:pPr>
            <a:r>
              <a:rPr b="1" lang="pt-BR" sz="1020"/>
              <a:t>Remove stop words</a:t>
            </a:r>
            <a:r>
              <a:rPr lang="pt-BR" sz="1020"/>
              <a:t>: </a:t>
            </a:r>
            <a:r>
              <a:rPr lang="pt-BR" sz="720"/>
              <a:t>are words which does not add much meaning to a sentence. (of, the, but)</a:t>
            </a:r>
            <a:endParaRPr sz="720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ts val="1020"/>
              <a:buChar char="●"/>
            </a:pPr>
            <a:r>
              <a:rPr b="1" lang="pt-BR" sz="1020"/>
              <a:t>Lemmatization</a:t>
            </a:r>
            <a:r>
              <a:rPr lang="pt-BR" sz="1020"/>
              <a:t>: </a:t>
            </a:r>
            <a:r>
              <a:rPr lang="pt-BR" sz="720"/>
              <a:t>is the process of converting a word to its base form. ex: Playing, Plays, Played. common root form ‘play’.</a:t>
            </a:r>
            <a:endParaRPr sz="720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ts val="1020"/>
              <a:buChar char="●"/>
            </a:pPr>
            <a:r>
              <a:rPr b="1" lang="pt-BR" sz="1020"/>
              <a:t>BiGrams:</a:t>
            </a:r>
            <a:r>
              <a:rPr lang="pt-BR" sz="720"/>
              <a:t> is a sequence of two adjacent elements from a string of tokens.</a:t>
            </a:r>
            <a:endParaRPr sz="1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2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425" y="956775"/>
            <a:ext cx="3520530" cy="29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0775" y="3333025"/>
            <a:ext cx="1819419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2522" y="4258500"/>
            <a:ext cx="1496350" cy="4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5245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/>
              <a:t>Here we observe that people tend to </a:t>
            </a:r>
            <a:r>
              <a:rPr b="1" lang="pt-BR" sz="2020"/>
              <a:t>write more</a:t>
            </a:r>
            <a:r>
              <a:rPr lang="pt-BR" sz="2020"/>
              <a:t> when the comment </a:t>
            </a:r>
            <a:r>
              <a:rPr b="1" lang="pt-BR" sz="2020"/>
              <a:t>is negative.</a:t>
            </a:r>
            <a:endParaRPr b="1" sz="202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813" y="4254888"/>
            <a:ext cx="298132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type="title"/>
          </p:nvPr>
        </p:nvSpPr>
        <p:spPr>
          <a:xfrm>
            <a:off x="5567925" y="2378300"/>
            <a:ext cx="3467100" cy="1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720"/>
              <a:t>The accuracy of the </a:t>
            </a:r>
            <a:r>
              <a:rPr b="1" lang="pt-BR" sz="1820"/>
              <a:t>model</a:t>
            </a:r>
            <a:r>
              <a:rPr lang="pt-BR" sz="1720"/>
              <a:t> </a:t>
            </a:r>
            <a:r>
              <a:rPr b="1" lang="pt-BR" sz="1720"/>
              <a:t>comes out to 0.88 </a:t>
            </a:r>
            <a:r>
              <a:rPr lang="pt-BR" sz="1720"/>
              <a:t>(</a:t>
            </a:r>
            <a:r>
              <a:rPr lang="pt-BR" sz="1720" u="sng"/>
              <a:t>88%</a:t>
            </a:r>
            <a:r>
              <a:rPr lang="pt-BR" sz="1720"/>
              <a:t>). That means our comment classifier is doing a good job of identifying positives and negatives reviews</a:t>
            </a:r>
            <a:r>
              <a:rPr lang="pt-BR" sz="1320"/>
              <a:t>.</a:t>
            </a:r>
            <a:endParaRPr b="1" sz="132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40175"/>
            <a:ext cx="4861224" cy="23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 rot="10800000">
            <a:off x="7231438" y="3884450"/>
            <a:ext cx="140100" cy="221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 rot="10800000">
            <a:off x="2670525" y="1283550"/>
            <a:ext cx="140100" cy="221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9300" y="950250"/>
            <a:ext cx="1771975" cy="13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type="title"/>
          </p:nvPr>
        </p:nvSpPr>
        <p:spPr>
          <a:xfrm>
            <a:off x="5720325" y="320900"/>
            <a:ext cx="34671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320"/>
              <a:t>The dataset contains 25k positive and 25k negative reviews.</a:t>
            </a:r>
            <a:endParaRPr b="1" sz="13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702600" y="395250"/>
            <a:ext cx="77388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20">
                <a:solidFill>
                  <a:schemeClr val="dk1"/>
                </a:solidFill>
              </a:rPr>
              <a:t>L</a:t>
            </a:r>
            <a:r>
              <a:rPr lang="pt-BR" sz="2220">
                <a:solidFill>
                  <a:schemeClr val="dk1"/>
                </a:solidFill>
              </a:rPr>
              <a:t>et's see the </a:t>
            </a:r>
            <a:r>
              <a:rPr b="1" lang="pt-BR" sz="2220">
                <a:solidFill>
                  <a:schemeClr val="dk1"/>
                </a:solidFill>
              </a:rPr>
              <a:t>test of the machine</a:t>
            </a:r>
            <a:r>
              <a:rPr lang="pt-BR" sz="2220">
                <a:solidFill>
                  <a:schemeClr val="dk1"/>
                </a:solidFill>
              </a:rPr>
              <a:t> for new reviews</a:t>
            </a:r>
            <a:r>
              <a:rPr lang="pt-BR" sz="1820">
                <a:solidFill>
                  <a:schemeClr val="dk1"/>
                </a:solidFill>
              </a:rPr>
              <a:t>.</a:t>
            </a:r>
            <a:endParaRPr sz="1900"/>
          </a:p>
        </p:txBody>
      </p:sp>
      <p:pic>
        <p:nvPicPr>
          <p:cNvPr descr="Sentiment analysis of movies." id="118" name="Google Shape;118;p20" title="Untitled: Mar 11, 2021 3:34 P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9325" y="1015600"/>
            <a:ext cx="5285350" cy="39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S</a:t>
            </a:r>
            <a:r>
              <a:rPr lang="pt-BR">
                <a:solidFill>
                  <a:srgbClr val="38761D"/>
                </a:solidFill>
              </a:rPr>
              <a:t>tay healthy!</a:t>
            </a:r>
            <a:endParaRPr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Thank you!</a:t>
            </a:r>
            <a:endParaRPr/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Roberto Amaral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32"/>
              <a:t>roberto.amaral@gmail.com</a:t>
            </a:r>
            <a:endParaRPr sz="153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