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es-ES" smtClean="0"/>
              <a:pPr/>
              <a:t>06/08/2015</a:t>
            </a:fld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095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pPr/>
              <a:t>6/9/2006</a:t>
            </a:fld>
            <a:endParaRPr lang="es-E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00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s-ES" smtClean="0"/>
              <a:pPr/>
              <a:t>06/08/2015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s-ES" smtClean="0"/>
              <a:pPr/>
              <a:t>06/08/2015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s-ES" smtClean="0"/>
              <a:pPr/>
              <a:t>06/08/2015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s-ES" smtClean="0"/>
              <a:pPr/>
              <a:t>06/08/2015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s-ES" smtClean="0"/>
              <a:pPr/>
              <a:t>06/08/2015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s-ES" smtClean="0"/>
              <a:pPr/>
              <a:t>06/08/2015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s-ES" smtClean="0"/>
              <a:pPr/>
              <a:t>06/08/2015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s-ES" smtClean="0"/>
              <a:pPr/>
              <a:t>06/08/2015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s-ES" smtClean="0"/>
              <a:pPr/>
              <a:t>06/08/2015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s-ES" smtClean="0"/>
              <a:pPr/>
              <a:t>06/08/2015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s-ES" smtClean="0"/>
              <a:pPr/>
              <a:t>06/08/2015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s-ES" smtClean="0"/>
              <a:pPr/>
              <a:t>06/08/2015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s-ES" smtClean="0"/>
              <a:pPr/>
              <a:t>06/08/2015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s-ES" smtClean="0"/>
              <a:pPr/>
              <a:t>06/08/2015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s-ES" smtClean="0"/>
              <a:pPr/>
              <a:t>06/08/2015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s-ES" smtClean="0"/>
              <a:pPr/>
              <a:t>06/08/2015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es-ES" smtClean="0"/>
              <a:pPr/>
              <a:t>06/08/2015</a:t>
            </a:fld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es-ES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 latinLnBrk="0">
              <a:buNone/>
              <a:defRPr lang="es-ES"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es-ES" sz="2000">
                <a:solidFill>
                  <a:srgbClr val="FFFFFF"/>
                </a:solidFill>
              </a:defRPr>
            </a:lvl1pPr>
          </a:lstStyle>
          <a:p>
            <a:pPr algn="ctr"/>
            <a:fld id="{047E157E-8DCB-4F70-A0AF-5EB586A91DD4}" type="datetime1">
              <a:rPr lang="es-ES">
                <a:solidFill>
                  <a:srgbClr val="FFFFFF"/>
                </a:solidFill>
              </a:rPr>
              <a:pPr algn="ctr"/>
              <a:t>06/08/2015</a:t>
            </a:fld>
            <a:endParaRPr lang="es-ES" sz="200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es-ES">
                <a:solidFill>
                  <a:schemeClr val="tx2"/>
                </a:solidFill>
              </a:defRPr>
            </a:lvl1pPr>
          </a:lstStyle>
          <a:p>
            <a:pPr algn="r"/>
            <a:endParaRPr lang="es-ES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 lang="es-ES">
                <a:solidFill>
                  <a:schemeClr val="tx2"/>
                </a:solidFill>
              </a:rPr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B819-6633-4615-BB07-C55D005E14AD}" type="datetimeFigureOut">
              <a:pPr/>
              <a:t>6/9/2006</a:t>
            </a:fld>
            <a:endParaRPr lang="es-ES"/>
          </a:p>
        </p:txBody>
      </p:sp>
      <p:sp>
        <p:nvSpPr>
          <p:cNvPr id="28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5222-B196-4F9B-9AEC-1292459A754A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8645-E80F-450A-B756-91DCB9A8A25E}" type="datetime1">
              <a:pPr/>
              <a:t>6/9/2006</a:t>
            </a:fld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s-ES">
                <a:solidFill>
                  <a:srgbClr val="FFFFFF"/>
                </a:solidFill>
              </a:rPr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3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pPr/>
              <a:t>6/9/2006</a:t>
            </a:fld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s-ES">
                <a:solidFill>
                  <a:srgbClr val="FFFFFF"/>
                </a:solidFill>
              </a:rPr>
              <a:pPr/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pPr/>
              <a:t>6/9/2006</a:t>
            </a:fld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es-ES"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lang="es-ES">
                <a:solidFill>
                  <a:schemeClr val="tx2"/>
                </a:solidFill>
              </a:rPr>
              <a:pPr/>
              <a:t>‹Nº›</a:t>
            </a:fld>
            <a:endParaRPr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0183-A4F0-4B5F-923C-1EA91824690E}" type="datetimeFigureOut">
              <a:pPr/>
              <a:t>6/9/2006</a:t>
            </a:fld>
            <a:endParaRPr lang="es-E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ítulo y texto a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0183-A4F0-4B5F-923C-1EA91824690E}" type="datetimeFigureOut">
              <a:pPr/>
              <a:t>6/9/2006</a:t>
            </a:fld>
            <a:endParaRPr lang="es-E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es-ES" sz="140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pPr/>
              <a:t>6/9/2006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es-ES" sz="1400">
                <a:solidFill>
                  <a:schemeClr val="tx2"/>
                </a:solidFill>
              </a:defRPr>
            </a:lvl1pPr>
          </a:lstStyle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es-ES"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s-ES" sz="1400" b="1">
                <a:solidFill>
                  <a:srgbClr val="FFFFFF"/>
                </a:solidFill>
              </a:rPr>
              <a:pPr algn="ctr"/>
              <a:t>‹Nº›</a:t>
            </a:fld>
            <a:endParaRPr lang="es-ES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lang="es-ES" sz="4400" kern="120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80512" cy="68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467544" y="4038600"/>
            <a:ext cx="6477000" cy="1828800"/>
          </a:xfrm>
        </p:spPr>
        <p:txBody>
          <a:bodyPr/>
          <a:lstStyle/>
          <a:p>
            <a:r>
              <a:rPr lang="es-ES" dirty="0"/>
              <a:t>Plan de marketing</a:t>
            </a:r>
            <a:endParaRPr lang="es-ES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539552" y="5805264"/>
            <a:ext cx="6515100" cy="685800"/>
          </a:xfrm>
        </p:spPr>
        <p:txBody>
          <a:bodyPr>
            <a:normAutofit/>
          </a:bodyPr>
          <a:lstStyle/>
          <a:p>
            <a:r>
              <a:rPr lang="es-ES" sz="2400" dirty="0"/>
              <a:t>Nombre</a:t>
            </a:r>
          </a:p>
        </p:txBody>
      </p:sp>
      <p:sp>
        <p:nvSpPr>
          <p:cNvPr id="4" name="3 Elipse"/>
          <p:cNvSpPr/>
          <p:nvPr/>
        </p:nvSpPr>
        <p:spPr>
          <a:xfrm>
            <a:off x="323528" y="188640"/>
            <a:ext cx="1440160" cy="1440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C:\Users\zavordigital\Desktop\logotipo zavor\logotipo\logo_blanco_Zavordigit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12" y="728008"/>
            <a:ext cx="1375746" cy="3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Publicidad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Estrategia y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ejecución</a:t>
            </a:r>
          </a:p>
          <a:p>
            <a:pPr marL="0" indent="0">
              <a:buNone/>
            </a:pP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Resumen de la estrategia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Visión general de los medios de comunicación y distribución en el tiempo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Resumen del gasto en publicidad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Otras actividades promocionales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Marketing directo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Resumen de la estrategia, los vehículos de comunicación y su distribución en el tiempo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Resumen de los objetivos de respuesta, metas planteadas y presupuesto</a:t>
            </a:r>
          </a:p>
          <a:p>
            <a:pPr marL="342900" indent="-342900" algn="l" latinLnBrk="0">
              <a:spcBef>
                <a:spcPct val="20000"/>
              </a:spcBef>
              <a:buChar char="•"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Marketing por parte de terceros</a:t>
            </a:r>
          </a:p>
          <a:p>
            <a:pPr marL="742950" lvl="1" indent="-285750" algn="l" latinLnBrk="0">
              <a:spcBef>
                <a:spcPct val="20000"/>
              </a:spcBef>
              <a:buChar char="–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Acuerdos de marketing coordinado establecidos con otras compañías</a:t>
            </a:r>
          </a:p>
          <a:p>
            <a:pPr marL="342900" indent="-342900" algn="l" latinLnBrk="0">
              <a:spcBef>
                <a:spcPct val="20000"/>
              </a:spcBef>
              <a:buChar char="•"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Programas de marketing</a:t>
            </a:r>
          </a:p>
          <a:p>
            <a:pPr marL="742950" lvl="1" indent="-285750" algn="l" latinLnBrk="0">
              <a:spcBef>
                <a:spcPct val="20000"/>
              </a:spcBef>
              <a:buChar char="–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Otros programas promocionales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Precios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Precios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Resuma los precios específicos o estrategias de precios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con productos similares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Políticas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Resuma las políticas relevantes para la comprensión de las cuestiones clave que influyen en los precios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Distribución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Estrategia de distribución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Canales de distribución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Resuma los canales de distribución.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Distribución por canal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Muestre el plan del porcentaje de cuota de distribución al que contribuirá cada canal; un gráfico circular puede resultar útil a tal fin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Mercados/segmentos verticales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Oportunidades del mercado vertical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Estudie las oportunidades de segmentos concretos de mercado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Indique las estrategias de distribución para dichos mercados o segmentos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Especifique el uso de terceras compañías para la distribución a mercados verticales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Internacional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Distribución internacional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Estudie las estrategias de distribución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Trate las cuestiones específicas de la distribución internacional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Estrategia de precios a nivel internacional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Asuntos relativos a la localización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Mencione las necesidades de variación de los productos locales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Indicadores de éxito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Objetivos para el primer año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Objetivos para los años siguientes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Sistemas de medición del éxito/fracaso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Requisitos para conseguir el éxito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Calendario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Puntos destacados del programa a 18 meses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Planificación en el tiempo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Identifique las dependencias de las actividades en el tiempo necesarias para alcanzar el éxito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Resumen del mercado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Mercado: pasado, presente y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futuro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Revise los cambios en la cuota de mercado, liderazgo, participantes, fluctuaciones del mercado, costos, precios y competencia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Definición del producto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Describa el producto o servicio que se ofrece al mercado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Competencia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El panorama de la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competencia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Ofrezca una visión general de los competidores, sus puntos fuertes y sus 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debilidades.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Especifique la posición de cada producto competidor respecto al nuevo </a:t>
            </a:r>
            <a:r>
              <a:rPr lang="es-E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producto.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Posicionamiento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Posicionamiento del producto o servicio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que define con precisión el producto en su mercado y con respecto a sus competidores a lo largo del tiempo</a:t>
            </a:r>
          </a:p>
          <a:p>
            <a:pPr marL="342900" indent="-342900" algn="l" latinLnBrk="0">
              <a:spcBef>
                <a:spcPct val="20000"/>
              </a:spcBef>
              <a:buChar char="•"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Promesas al consumidor</a:t>
            </a:r>
          </a:p>
          <a:p>
            <a:pPr marL="742950" lvl="1" indent="-285750" algn="l" latinLnBrk="0">
              <a:spcBef>
                <a:spcPct val="20000"/>
              </a:spcBef>
              <a:buChar char="–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Resumen de los beneficios del producto o servicio para el consumidor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Estrategias de comunicación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Mensaje dependiendo del público al que va destinado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Datos demográficos de los consumidores objetivo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Embalaje y realización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Embalaje del producto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Trate las cuestiones como el tamaño, el precio, el aspecto y la estrategia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Trate las cuestiones de realización de los elementos no incluidos directamente en el embalaje del producto</a:t>
            </a:r>
          </a:p>
          <a:p>
            <a:pPr marL="342900" indent="-342900" algn="l" latinLnBrk="0">
              <a:spcBef>
                <a:spcPct val="20000"/>
              </a:spcBef>
              <a:buChar char="•"/>
            </a:pP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Costo de la mercancía</a:t>
            </a:r>
          </a:p>
          <a:p>
            <a:pPr marL="742950" lvl="1" indent="-285750" algn="l" latinLnBrk="0">
              <a:spcBef>
                <a:spcPct val="20000"/>
              </a:spcBef>
              <a:buChar char="–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Resuma el costo de las mercancías e incluya una lista general de materiales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Estrategias de lanzamiento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Plan de lanzamiento</a:t>
            </a:r>
          </a:p>
          <a:p>
            <a:pPr lvl="1"/>
            <a:r>
              <a:rPr lang="es-ES"/>
              <a:t>Si se va a anunciar el producto</a:t>
            </a:r>
          </a:p>
          <a:p>
            <a:pPr marL="342900" indent="-342900" algn="l" latinLnBrk="0">
              <a:spcBef>
                <a:spcPct val="20000"/>
              </a:spcBef>
              <a:buChar char="•"/>
            </a:pPr>
            <a:r>
              <a:rPr lang="es-ES"/>
              <a:t>Presupuesto para promoción</a:t>
            </a:r>
          </a:p>
          <a:p>
            <a:pPr marL="342900" indent="-342900" algn="l" latinLnBrk="0">
              <a:spcBef>
                <a:spcPct val="20000"/>
              </a:spcBef>
              <a:buChar char="•"/>
            </a:pPr>
            <a:r>
              <a:rPr lang="es-ES"/>
              <a:t>Proporcione material de apoyo con información detallada sobre el presupuesto para su revisión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Relaciones públicas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Estrategia y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ejecución</a:t>
            </a:r>
          </a:p>
          <a:p>
            <a:pPr marL="0" indent="0">
              <a:buNone/>
            </a:pP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Estrategias de RR. PP.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Puntos destacados del plan de RR. PP.</a:t>
            </a:r>
          </a:p>
          <a:p>
            <a:pPr lvl="1"/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alternativo de RR.PP., incluyendo calendarios de edición, compromisos de charlas de presentación, programa de conferencias,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Pl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F7915"/>
      </a:hlink>
      <a:folHlink>
        <a:srgbClr val="9966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5A99AA-889E-4761-8CDA-EEA388A369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MarketingPlan</Template>
  <TotalTime>0</TotalTime>
  <Words>566</Words>
  <Application>Microsoft Office PowerPoint</Application>
  <PresentationFormat>Presentación en pantalla (4:3)</PresentationFormat>
  <Paragraphs>119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MarketingPlan</vt:lpstr>
      <vt:lpstr>Plan de marketing</vt:lpstr>
      <vt:lpstr>Resumen del mercado</vt:lpstr>
      <vt:lpstr>Definición del producto</vt:lpstr>
      <vt:lpstr>Competencia</vt:lpstr>
      <vt:lpstr>Posicionamiento</vt:lpstr>
      <vt:lpstr>Estrategias de comunicación</vt:lpstr>
      <vt:lpstr>Embalaje y realización</vt:lpstr>
      <vt:lpstr>Estrategias de lanzamiento</vt:lpstr>
      <vt:lpstr>Relaciones públicas</vt:lpstr>
      <vt:lpstr>Publicidad</vt:lpstr>
      <vt:lpstr>Otras actividades promocionales</vt:lpstr>
      <vt:lpstr>Precios</vt:lpstr>
      <vt:lpstr>Distribución</vt:lpstr>
      <vt:lpstr>Mercados/segmentos verticales</vt:lpstr>
      <vt:lpstr>Internacional</vt:lpstr>
      <vt:lpstr>Indicadores de éxito</vt:lpstr>
      <vt:lpstr>Calendario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2015-06-09T16:34:23Z</dcterms:created>
  <dcterms:modified xsi:type="dcterms:W3CDTF">2015-08-06T15:15:25Z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TC101079699990</vt:lpwstr>
  </property>
</Properties>
</file>