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53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756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989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0651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864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706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23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034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40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573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526E-C462-4C10-A1F7-E68261BB6921}" type="datetimeFigureOut">
              <a:rPr lang="es-VE" smtClean="0"/>
              <a:t>6/10/2021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9D5-68E0-4E41-99BE-D7DACCC14E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77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36A9A5-45FD-40FA-AA89-F873464B7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9697" r="40303"/>
          <a:stretch/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360431D-A945-4A31-ADEC-C189A25E1AA0}"/>
              </a:ext>
            </a:extLst>
          </p:cNvPr>
          <p:cNvSpPr/>
          <p:nvPr/>
        </p:nvSpPr>
        <p:spPr>
          <a:xfrm>
            <a:off x="698110" y="3151161"/>
            <a:ext cx="5461780" cy="4375053"/>
          </a:xfrm>
          <a:custGeom>
            <a:avLst/>
            <a:gdLst>
              <a:gd name="connsiteX0" fmla="*/ 0 w 5461780"/>
              <a:gd name="connsiteY0" fmla="*/ 0 h 4051496"/>
              <a:gd name="connsiteX1" fmla="*/ 5461780 w 5461780"/>
              <a:gd name="connsiteY1" fmla="*/ 0 h 4051496"/>
              <a:gd name="connsiteX2" fmla="*/ 5461780 w 5461780"/>
              <a:gd name="connsiteY2" fmla="*/ 2234427 h 4051496"/>
              <a:gd name="connsiteX3" fmla="*/ 5461780 w 5461780"/>
              <a:gd name="connsiteY3" fmla="*/ 2328204 h 4051496"/>
              <a:gd name="connsiteX4" fmla="*/ 5461780 w 5461780"/>
              <a:gd name="connsiteY4" fmla="*/ 3688073 h 4051496"/>
              <a:gd name="connsiteX5" fmla="*/ 5098357 w 5461780"/>
              <a:gd name="connsiteY5" fmla="*/ 4051496 h 4051496"/>
              <a:gd name="connsiteX6" fmla="*/ 363423 w 5461780"/>
              <a:gd name="connsiteY6" fmla="*/ 4051496 h 4051496"/>
              <a:gd name="connsiteX7" fmla="*/ 0 w 5461780"/>
              <a:gd name="connsiteY7" fmla="*/ 3688073 h 4051496"/>
              <a:gd name="connsiteX8" fmla="*/ 0 w 5461780"/>
              <a:gd name="connsiteY8" fmla="*/ 2328204 h 4051496"/>
              <a:gd name="connsiteX9" fmla="*/ 0 w 5461780"/>
              <a:gd name="connsiteY9" fmla="*/ 2234427 h 405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1780" h="4051496">
                <a:moveTo>
                  <a:pt x="0" y="0"/>
                </a:moveTo>
                <a:lnTo>
                  <a:pt x="5461780" y="0"/>
                </a:lnTo>
                <a:lnTo>
                  <a:pt x="5461780" y="2234427"/>
                </a:lnTo>
                <a:lnTo>
                  <a:pt x="5461780" y="2328204"/>
                </a:lnTo>
                <a:lnTo>
                  <a:pt x="5461780" y="3688073"/>
                </a:lnTo>
                <a:cubicBezTo>
                  <a:pt x="5461780" y="3888786"/>
                  <a:pt x="5299070" y="4051496"/>
                  <a:pt x="5098357" y="4051496"/>
                </a:cubicBezTo>
                <a:lnTo>
                  <a:pt x="363423" y="4051496"/>
                </a:lnTo>
                <a:cubicBezTo>
                  <a:pt x="162710" y="4051496"/>
                  <a:pt x="0" y="3888786"/>
                  <a:pt x="0" y="3688073"/>
                </a:cubicBezTo>
                <a:lnTo>
                  <a:pt x="0" y="2328204"/>
                </a:lnTo>
                <a:lnTo>
                  <a:pt x="0" y="2234427"/>
                </a:lnTo>
                <a:close/>
              </a:path>
            </a:pathLst>
          </a:custGeom>
          <a:solidFill>
            <a:schemeClr val="bg1">
              <a:lumMod val="75000"/>
              <a:alpha val="7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C40CF82-C566-49D6-B60A-3B4F1BE4A3E0}"/>
              </a:ext>
            </a:extLst>
          </p:cNvPr>
          <p:cNvSpPr/>
          <p:nvPr/>
        </p:nvSpPr>
        <p:spPr>
          <a:xfrm>
            <a:off x="963022" y="4359622"/>
            <a:ext cx="49319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Bienvenido</a:t>
            </a:r>
            <a:r>
              <a:rPr lang="es-ES" sz="3200" b="0" cap="none" spc="0" dirty="0">
                <a:ln w="0"/>
                <a:solidFill>
                  <a:schemeClr val="tx1"/>
                </a:solidFill>
                <a:latin typeface="Trebuchet MS" panose="020B0603020202020204" pitchFamily="34" charset="0"/>
              </a:rPr>
              <a:t> !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A946466-58C4-41AF-8602-E33F3506D5AF}"/>
              </a:ext>
            </a:extLst>
          </p:cNvPr>
          <p:cNvSpPr/>
          <p:nvPr/>
        </p:nvSpPr>
        <p:spPr>
          <a:xfrm>
            <a:off x="1727200" y="5004459"/>
            <a:ext cx="3403600" cy="508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Ingrese su Cédula</a:t>
            </a:r>
            <a:endParaRPr lang="es-VE" dirty="0">
              <a:solidFill>
                <a:schemeClr val="bg1">
                  <a:lumMod val="75000"/>
                </a:schemeClr>
              </a:solidFill>
              <a:latin typeface="Trebuchet MS" panose="020B06030202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41C5D82-1516-44E2-85DF-3461D9DDC220}"/>
              </a:ext>
            </a:extLst>
          </p:cNvPr>
          <p:cNvSpPr/>
          <p:nvPr/>
        </p:nvSpPr>
        <p:spPr>
          <a:xfrm>
            <a:off x="3695253" y="5707447"/>
            <a:ext cx="1435547" cy="508142"/>
          </a:xfrm>
          <a:prstGeom prst="roundRect">
            <a:avLst/>
          </a:prstGeom>
          <a:solidFill>
            <a:srgbClr val="0DB02B"/>
          </a:solidFill>
          <a:ln>
            <a:solidFill>
              <a:srgbClr val="0DB02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Trebuchet MS" panose="020B0603020202020204" pitchFamily="34" charset="0"/>
                <a:ea typeface="MS UI Gothic" panose="020B0600070205080204" pitchFamily="34" charset="-128"/>
              </a:rPr>
              <a:t>Entrar</a:t>
            </a:r>
            <a:endParaRPr lang="es-VE" dirty="0">
              <a:latin typeface="Trebuchet MS" panose="020B06030202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17BCB6E-FCC4-4C2A-9D05-61EB15B82420}"/>
              </a:ext>
            </a:extLst>
          </p:cNvPr>
          <p:cNvSpPr/>
          <p:nvPr/>
        </p:nvSpPr>
        <p:spPr>
          <a:xfrm>
            <a:off x="698110" y="1617785"/>
            <a:ext cx="5461780" cy="1795905"/>
          </a:xfrm>
          <a:custGeom>
            <a:avLst/>
            <a:gdLst>
              <a:gd name="connsiteX0" fmla="*/ 239155 w 5106571"/>
              <a:gd name="connsiteY0" fmla="*/ 0 h 1434904"/>
              <a:gd name="connsiteX1" fmla="*/ 4867416 w 5106571"/>
              <a:gd name="connsiteY1" fmla="*/ 0 h 1434904"/>
              <a:gd name="connsiteX2" fmla="*/ 5106571 w 5106571"/>
              <a:gd name="connsiteY2" fmla="*/ 239155 h 1434904"/>
              <a:gd name="connsiteX3" fmla="*/ 5106571 w 5106571"/>
              <a:gd name="connsiteY3" fmla="*/ 1195749 h 1434904"/>
              <a:gd name="connsiteX4" fmla="*/ 5106570 w 5106571"/>
              <a:gd name="connsiteY4" fmla="*/ 1195754 h 1434904"/>
              <a:gd name="connsiteX5" fmla="*/ 5106570 w 5106571"/>
              <a:gd name="connsiteY5" fmla="*/ 1434904 h 1434904"/>
              <a:gd name="connsiteX6" fmla="*/ 4867416 w 5106571"/>
              <a:gd name="connsiteY6" fmla="*/ 1434904 h 1434904"/>
              <a:gd name="connsiteX7" fmla="*/ 239155 w 5106571"/>
              <a:gd name="connsiteY7" fmla="*/ 1434904 h 1434904"/>
              <a:gd name="connsiteX8" fmla="*/ 0 w 5106571"/>
              <a:gd name="connsiteY8" fmla="*/ 1434904 h 1434904"/>
              <a:gd name="connsiteX9" fmla="*/ 0 w 5106571"/>
              <a:gd name="connsiteY9" fmla="*/ 1195749 h 1434904"/>
              <a:gd name="connsiteX10" fmla="*/ 0 w 5106571"/>
              <a:gd name="connsiteY10" fmla="*/ 520504 h 1434904"/>
              <a:gd name="connsiteX11" fmla="*/ 0 w 5106571"/>
              <a:gd name="connsiteY11" fmla="*/ 239155 h 1434904"/>
              <a:gd name="connsiteX12" fmla="*/ 239155 w 5106571"/>
              <a:gd name="connsiteY12" fmla="*/ 0 h 14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571" h="1434904">
                <a:moveTo>
                  <a:pt x="239155" y="0"/>
                </a:moveTo>
                <a:lnTo>
                  <a:pt x="4867416" y="0"/>
                </a:lnTo>
                <a:cubicBezTo>
                  <a:pt x="4999498" y="0"/>
                  <a:pt x="5106571" y="107073"/>
                  <a:pt x="5106571" y="239155"/>
                </a:cubicBezTo>
                <a:lnTo>
                  <a:pt x="5106571" y="1195749"/>
                </a:lnTo>
                <a:lnTo>
                  <a:pt x="5106570" y="1195754"/>
                </a:lnTo>
                <a:lnTo>
                  <a:pt x="5106570" y="1434904"/>
                </a:lnTo>
                <a:lnTo>
                  <a:pt x="4867416" y="1434904"/>
                </a:lnTo>
                <a:lnTo>
                  <a:pt x="239155" y="1434904"/>
                </a:lnTo>
                <a:lnTo>
                  <a:pt x="0" y="1434904"/>
                </a:lnTo>
                <a:lnTo>
                  <a:pt x="0" y="1195749"/>
                </a:lnTo>
                <a:lnTo>
                  <a:pt x="0" y="520504"/>
                </a:lnTo>
                <a:lnTo>
                  <a:pt x="0" y="239155"/>
                </a:lnTo>
                <a:cubicBezTo>
                  <a:pt x="0" y="107073"/>
                  <a:pt x="107073" y="0"/>
                  <a:pt x="23915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48F887C-52D4-4E67-AAF5-219B08E4A6DD}"/>
              </a:ext>
            </a:extLst>
          </p:cNvPr>
          <p:cNvSpPr/>
          <p:nvPr/>
        </p:nvSpPr>
        <p:spPr>
          <a:xfrm>
            <a:off x="963022" y="2797391"/>
            <a:ext cx="49319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200" b="0" cap="none" spc="0" dirty="0">
                <a:ln w="0"/>
                <a:solidFill>
                  <a:schemeClr val="tx1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Autoevaluación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3B3F02-7594-45CE-9796-8BF76089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37" y="1790882"/>
            <a:ext cx="1370126" cy="9464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AB9BA2-5B81-40E4-AE39-543D06DF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84" y="1695623"/>
            <a:ext cx="894433" cy="6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2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9B437971-3665-4C9A-A9A7-DD6046B4A4D2}"/>
              </a:ext>
            </a:extLst>
          </p:cNvPr>
          <p:cNvSpPr/>
          <p:nvPr/>
        </p:nvSpPr>
        <p:spPr>
          <a:xfrm>
            <a:off x="698110" y="3151161"/>
            <a:ext cx="5461780" cy="4375053"/>
          </a:xfrm>
          <a:custGeom>
            <a:avLst/>
            <a:gdLst>
              <a:gd name="connsiteX0" fmla="*/ 0 w 5461780"/>
              <a:gd name="connsiteY0" fmla="*/ 0 h 4051496"/>
              <a:gd name="connsiteX1" fmla="*/ 5461780 w 5461780"/>
              <a:gd name="connsiteY1" fmla="*/ 0 h 4051496"/>
              <a:gd name="connsiteX2" fmla="*/ 5461780 w 5461780"/>
              <a:gd name="connsiteY2" fmla="*/ 2234427 h 4051496"/>
              <a:gd name="connsiteX3" fmla="*/ 5461780 w 5461780"/>
              <a:gd name="connsiteY3" fmla="*/ 2328204 h 4051496"/>
              <a:gd name="connsiteX4" fmla="*/ 5461780 w 5461780"/>
              <a:gd name="connsiteY4" fmla="*/ 3688073 h 4051496"/>
              <a:gd name="connsiteX5" fmla="*/ 5098357 w 5461780"/>
              <a:gd name="connsiteY5" fmla="*/ 4051496 h 4051496"/>
              <a:gd name="connsiteX6" fmla="*/ 363423 w 5461780"/>
              <a:gd name="connsiteY6" fmla="*/ 4051496 h 4051496"/>
              <a:gd name="connsiteX7" fmla="*/ 0 w 5461780"/>
              <a:gd name="connsiteY7" fmla="*/ 3688073 h 4051496"/>
              <a:gd name="connsiteX8" fmla="*/ 0 w 5461780"/>
              <a:gd name="connsiteY8" fmla="*/ 2328204 h 4051496"/>
              <a:gd name="connsiteX9" fmla="*/ 0 w 5461780"/>
              <a:gd name="connsiteY9" fmla="*/ 2234427 h 405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1780" h="4051496">
                <a:moveTo>
                  <a:pt x="0" y="0"/>
                </a:moveTo>
                <a:lnTo>
                  <a:pt x="5461780" y="0"/>
                </a:lnTo>
                <a:lnTo>
                  <a:pt x="5461780" y="2234427"/>
                </a:lnTo>
                <a:lnTo>
                  <a:pt x="5461780" y="2328204"/>
                </a:lnTo>
                <a:lnTo>
                  <a:pt x="5461780" y="3688073"/>
                </a:lnTo>
                <a:cubicBezTo>
                  <a:pt x="5461780" y="3888786"/>
                  <a:pt x="5299070" y="4051496"/>
                  <a:pt x="5098357" y="4051496"/>
                </a:cubicBezTo>
                <a:lnTo>
                  <a:pt x="363423" y="4051496"/>
                </a:lnTo>
                <a:cubicBezTo>
                  <a:pt x="162710" y="4051496"/>
                  <a:pt x="0" y="3888786"/>
                  <a:pt x="0" y="3688073"/>
                </a:cubicBezTo>
                <a:lnTo>
                  <a:pt x="0" y="2328204"/>
                </a:lnTo>
                <a:lnTo>
                  <a:pt x="0" y="2234427"/>
                </a:lnTo>
                <a:close/>
              </a:path>
            </a:pathLst>
          </a:custGeom>
          <a:solidFill>
            <a:schemeClr val="bg1">
              <a:lumMod val="75000"/>
              <a:alpha val="7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8B5197B-E52E-400F-A67A-FA33CD2E6FCE}"/>
              </a:ext>
            </a:extLst>
          </p:cNvPr>
          <p:cNvSpPr/>
          <p:nvPr/>
        </p:nvSpPr>
        <p:spPr>
          <a:xfrm>
            <a:off x="698110" y="1617785"/>
            <a:ext cx="5461780" cy="1795905"/>
          </a:xfrm>
          <a:custGeom>
            <a:avLst/>
            <a:gdLst>
              <a:gd name="connsiteX0" fmla="*/ 239155 w 5106571"/>
              <a:gd name="connsiteY0" fmla="*/ 0 h 1434904"/>
              <a:gd name="connsiteX1" fmla="*/ 4867416 w 5106571"/>
              <a:gd name="connsiteY1" fmla="*/ 0 h 1434904"/>
              <a:gd name="connsiteX2" fmla="*/ 5106571 w 5106571"/>
              <a:gd name="connsiteY2" fmla="*/ 239155 h 1434904"/>
              <a:gd name="connsiteX3" fmla="*/ 5106571 w 5106571"/>
              <a:gd name="connsiteY3" fmla="*/ 1195749 h 1434904"/>
              <a:gd name="connsiteX4" fmla="*/ 5106570 w 5106571"/>
              <a:gd name="connsiteY4" fmla="*/ 1195754 h 1434904"/>
              <a:gd name="connsiteX5" fmla="*/ 5106570 w 5106571"/>
              <a:gd name="connsiteY5" fmla="*/ 1434904 h 1434904"/>
              <a:gd name="connsiteX6" fmla="*/ 4867416 w 5106571"/>
              <a:gd name="connsiteY6" fmla="*/ 1434904 h 1434904"/>
              <a:gd name="connsiteX7" fmla="*/ 239155 w 5106571"/>
              <a:gd name="connsiteY7" fmla="*/ 1434904 h 1434904"/>
              <a:gd name="connsiteX8" fmla="*/ 0 w 5106571"/>
              <a:gd name="connsiteY8" fmla="*/ 1434904 h 1434904"/>
              <a:gd name="connsiteX9" fmla="*/ 0 w 5106571"/>
              <a:gd name="connsiteY9" fmla="*/ 1195749 h 1434904"/>
              <a:gd name="connsiteX10" fmla="*/ 0 w 5106571"/>
              <a:gd name="connsiteY10" fmla="*/ 520504 h 1434904"/>
              <a:gd name="connsiteX11" fmla="*/ 0 w 5106571"/>
              <a:gd name="connsiteY11" fmla="*/ 239155 h 1434904"/>
              <a:gd name="connsiteX12" fmla="*/ 239155 w 5106571"/>
              <a:gd name="connsiteY12" fmla="*/ 0 h 14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571" h="1434904">
                <a:moveTo>
                  <a:pt x="239155" y="0"/>
                </a:moveTo>
                <a:lnTo>
                  <a:pt x="4867416" y="0"/>
                </a:lnTo>
                <a:cubicBezTo>
                  <a:pt x="4999498" y="0"/>
                  <a:pt x="5106571" y="107073"/>
                  <a:pt x="5106571" y="239155"/>
                </a:cubicBezTo>
                <a:lnTo>
                  <a:pt x="5106571" y="1195749"/>
                </a:lnTo>
                <a:lnTo>
                  <a:pt x="5106570" y="1195754"/>
                </a:lnTo>
                <a:lnTo>
                  <a:pt x="5106570" y="1434904"/>
                </a:lnTo>
                <a:lnTo>
                  <a:pt x="4867416" y="1434904"/>
                </a:lnTo>
                <a:lnTo>
                  <a:pt x="239155" y="1434904"/>
                </a:lnTo>
                <a:lnTo>
                  <a:pt x="0" y="1434904"/>
                </a:lnTo>
                <a:lnTo>
                  <a:pt x="0" y="1195749"/>
                </a:lnTo>
                <a:lnTo>
                  <a:pt x="0" y="520504"/>
                </a:lnTo>
                <a:lnTo>
                  <a:pt x="0" y="239155"/>
                </a:lnTo>
                <a:cubicBezTo>
                  <a:pt x="0" y="107073"/>
                  <a:pt x="107073" y="0"/>
                  <a:pt x="23915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491645-95CB-4A0B-9AE5-E43FD59E5036}"/>
              </a:ext>
            </a:extLst>
          </p:cNvPr>
          <p:cNvSpPr/>
          <p:nvPr/>
        </p:nvSpPr>
        <p:spPr>
          <a:xfrm>
            <a:off x="963022" y="2797391"/>
            <a:ext cx="49319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200" b="0" cap="none" spc="0" dirty="0">
                <a:ln w="0"/>
                <a:solidFill>
                  <a:schemeClr val="tx1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Autoevaluación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65D09D-6237-43A1-8AE3-C46448D6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937" y="1790882"/>
            <a:ext cx="1370126" cy="9464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CF2C1B-C1C1-41F2-9ECA-36A40566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84" y="1695623"/>
            <a:ext cx="894433" cy="61543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7824348-E015-4316-8A9C-200D6FDC52DD}"/>
              </a:ext>
            </a:extLst>
          </p:cNvPr>
          <p:cNvSpPr/>
          <p:nvPr/>
        </p:nvSpPr>
        <p:spPr>
          <a:xfrm>
            <a:off x="963022" y="3900706"/>
            <a:ext cx="49319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Registro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19888B6-A70B-43B8-9766-D7AAEFD6B023}"/>
              </a:ext>
            </a:extLst>
          </p:cNvPr>
          <p:cNvSpPr/>
          <p:nvPr/>
        </p:nvSpPr>
        <p:spPr>
          <a:xfrm>
            <a:off x="1727200" y="4545543"/>
            <a:ext cx="3403600" cy="508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Ingrese su Nombre</a:t>
            </a:r>
            <a:endParaRPr lang="es-VE" dirty="0">
              <a:solidFill>
                <a:schemeClr val="bg1">
                  <a:lumMod val="75000"/>
                </a:schemeClr>
              </a:solidFill>
              <a:latin typeface="Trebuchet MS" panose="020B06030202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5C97640-2260-4604-936D-B49796B86F92}"/>
              </a:ext>
            </a:extLst>
          </p:cNvPr>
          <p:cNvSpPr/>
          <p:nvPr/>
        </p:nvSpPr>
        <p:spPr>
          <a:xfrm>
            <a:off x="3695253" y="6545298"/>
            <a:ext cx="1435547" cy="508142"/>
          </a:xfrm>
          <a:prstGeom prst="roundRect">
            <a:avLst/>
          </a:prstGeom>
          <a:solidFill>
            <a:srgbClr val="0DB02B"/>
          </a:solidFill>
          <a:ln>
            <a:solidFill>
              <a:srgbClr val="0DB02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Trebuchet MS" panose="020B0603020202020204" pitchFamily="34" charset="0"/>
                <a:ea typeface="MS UI Gothic" panose="020B0600070205080204" pitchFamily="34" charset="-128"/>
              </a:rPr>
              <a:t>Entrar</a:t>
            </a:r>
            <a:endParaRPr lang="es-VE" dirty="0">
              <a:latin typeface="Trebuchet MS" panose="020B06030202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0278078-FED9-4133-9146-A3D50FB2C364}"/>
              </a:ext>
            </a:extLst>
          </p:cNvPr>
          <p:cNvSpPr/>
          <p:nvPr/>
        </p:nvSpPr>
        <p:spPr>
          <a:xfrm>
            <a:off x="1727200" y="5212128"/>
            <a:ext cx="3403600" cy="508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Ingrese su Apellido</a:t>
            </a:r>
            <a:endParaRPr lang="es-VE" dirty="0">
              <a:solidFill>
                <a:schemeClr val="bg1">
                  <a:lumMod val="75000"/>
                </a:schemeClr>
              </a:solidFill>
              <a:latin typeface="Trebuchet MS" panose="020B06030202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4009F37-58FE-4C38-89BE-C79B8595CC3A}"/>
              </a:ext>
            </a:extLst>
          </p:cNvPr>
          <p:cNvSpPr/>
          <p:nvPr/>
        </p:nvSpPr>
        <p:spPr>
          <a:xfrm>
            <a:off x="1727200" y="5878713"/>
            <a:ext cx="3403600" cy="508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Ingrese su Correo BOD</a:t>
            </a:r>
            <a:endParaRPr lang="es-VE" dirty="0">
              <a:solidFill>
                <a:schemeClr val="bg1">
                  <a:lumMod val="75000"/>
                </a:schemeClr>
              </a:solidFill>
              <a:latin typeface="Trebuchet MS" panose="020B0603020202020204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24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BFFF31AC-EE0C-4CC6-9749-CED04DDD0F33}"/>
              </a:ext>
            </a:extLst>
          </p:cNvPr>
          <p:cNvSpPr/>
          <p:nvPr/>
        </p:nvSpPr>
        <p:spPr>
          <a:xfrm>
            <a:off x="253219" y="2011676"/>
            <a:ext cx="6351562" cy="6654024"/>
          </a:xfrm>
          <a:custGeom>
            <a:avLst/>
            <a:gdLst>
              <a:gd name="connsiteX0" fmla="*/ 0 w 5461780"/>
              <a:gd name="connsiteY0" fmla="*/ 0 h 4051496"/>
              <a:gd name="connsiteX1" fmla="*/ 5461780 w 5461780"/>
              <a:gd name="connsiteY1" fmla="*/ 0 h 4051496"/>
              <a:gd name="connsiteX2" fmla="*/ 5461780 w 5461780"/>
              <a:gd name="connsiteY2" fmla="*/ 2234427 h 4051496"/>
              <a:gd name="connsiteX3" fmla="*/ 5461780 w 5461780"/>
              <a:gd name="connsiteY3" fmla="*/ 2328204 h 4051496"/>
              <a:gd name="connsiteX4" fmla="*/ 5461780 w 5461780"/>
              <a:gd name="connsiteY4" fmla="*/ 3688073 h 4051496"/>
              <a:gd name="connsiteX5" fmla="*/ 5098357 w 5461780"/>
              <a:gd name="connsiteY5" fmla="*/ 4051496 h 4051496"/>
              <a:gd name="connsiteX6" fmla="*/ 363423 w 5461780"/>
              <a:gd name="connsiteY6" fmla="*/ 4051496 h 4051496"/>
              <a:gd name="connsiteX7" fmla="*/ 0 w 5461780"/>
              <a:gd name="connsiteY7" fmla="*/ 3688073 h 4051496"/>
              <a:gd name="connsiteX8" fmla="*/ 0 w 5461780"/>
              <a:gd name="connsiteY8" fmla="*/ 2328204 h 4051496"/>
              <a:gd name="connsiteX9" fmla="*/ 0 w 5461780"/>
              <a:gd name="connsiteY9" fmla="*/ 2234427 h 405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1780" h="4051496">
                <a:moveTo>
                  <a:pt x="0" y="0"/>
                </a:moveTo>
                <a:lnTo>
                  <a:pt x="5461780" y="0"/>
                </a:lnTo>
                <a:lnTo>
                  <a:pt x="5461780" y="2234427"/>
                </a:lnTo>
                <a:lnTo>
                  <a:pt x="5461780" y="2328204"/>
                </a:lnTo>
                <a:lnTo>
                  <a:pt x="5461780" y="3688073"/>
                </a:lnTo>
                <a:cubicBezTo>
                  <a:pt x="5461780" y="3888786"/>
                  <a:pt x="5299070" y="4051496"/>
                  <a:pt x="5098357" y="4051496"/>
                </a:cubicBezTo>
                <a:lnTo>
                  <a:pt x="363423" y="4051496"/>
                </a:lnTo>
                <a:cubicBezTo>
                  <a:pt x="162710" y="4051496"/>
                  <a:pt x="0" y="3888786"/>
                  <a:pt x="0" y="3688073"/>
                </a:cubicBezTo>
                <a:lnTo>
                  <a:pt x="0" y="2328204"/>
                </a:lnTo>
                <a:lnTo>
                  <a:pt x="0" y="2234427"/>
                </a:lnTo>
                <a:close/>
              </a:path>
            </a:pathLst>
          </a:custGeom>
          <a:solidFill>
            <a:schemeClr val="bg1">
              <a:alpha val="7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A6D4579F-E1B3-4F1B-8B22-E49E5628A5E7}"/>
              </a:ext>
            </a:extLst>
          </p:cNvPr>
          <p:cNvSpPr/>
          <p:nvPr/>
        </p:nvSpPr>
        <p:spPr>
          <a:xfrm>
            <a:off x="253218" y="478300"/>
            <a:ext cx="6351561" cy="1795905"/>
          </a:xfrm>
          <a:custGeom>
            <a:avLst/>
            <a:gdLst>
              <a:gd name="connsiteX0" fmla="*/ 239155 w 5106571"/>
              <a:gd name="connsiteY0" fmla="*/ 0 h 1434904"/>
              <a:gd name="connsiteX1" fmla="*/ 4867416 w 5106571"/>
              <a:gd name="connsiteY1" fmla="*/ 0 h 1434904"/>
              <a:gd name="connsiteX2" fmla="*/ 5106571 w 5106571"/>
              <a:gd name="connsiteY2" fmla="*/ 239155 h 1434904"/>
              <a:gd name="connsiteX3" fmla="*/ 5106571 w 5106571"/>
              <a:gd name="connsiteY3" fmla="*/ 1195749 h 1434904"/>
              <a:gd name="connsiteX4" fmla="*/ 5106570 w 5106571"/>
              <a:gd name="connsiteY4" fmla="*/ 1195754 h 1434904"/>
              <a:gd name="connsiteX5" fmla="*/ 5106570 w 5106571"/>
              <a:gd name="connsiteY5" fmla="*/ 1434904 h 1434904"/>
              <a:gd name="connsiteX6" fmla="*/ 4867416 w 5106571"/>
              <a:gd name="connsiteY6" fmla="*/ 1434904 h 1434904"/>
              <a:gd name="connsiteX7" fmla="*/ 239155 w 5106571"/>
              <a:gd name="connsiteY7" fmla="*/ 1434904 h 1434904"/>
              <a:gd name="connsiteX8" fmla="*/ 0 w 5106571"/>
              <a:gd name="connsiteY8" fmla="*/ 1434904 h 1434904"/>
              <a:gd name="connsiteX9" fmla="*/ 0 w 5106571"/>
              <a:gd name="connsiteY9" fmla="*/ 1195749 h 1434904"/>
              <a:gd name="connsiteX10" fmla="*/ 0 w 5106571"/>
              <a:gd name="connsiteY10" fmla="*/ 520504 h 1434904"/>
              <a:gd name="connsiteX11" fmla="*/ 0 w 5106571"/>
              <a:gd name="connsiteY11" fmla="*/ 239155 h 1434904"/>
              <a:gd name="connsiteX12" fmla="*/ 239155 w 5106571"/>
              <a:gd name="connsiteY12" fmla="*/ 0 h 14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571" h="1434904">
                <a:moveTo>
                  <a:pt x="239155" y="0"/>
                </a:moveTo>
                <a:lnTo>
                  <a:pt x="4867416" y="0"/>
                </a:lnTo>
                <a:cubicBezTo>
                  <a:pt x="4999498" y="0"/>
                  <a:pt x="5106571" y="107073"/>
                  <a:pt x="5106571" y="239155"/>
                </a:cubicBezTo>
                <a:lnTo>
                  <a:pt x="5106571" y="1195749"/>
                </a:lnTo>
                <a:lnTo>
                  <a:pt x="5106570" y="1195754"/>
                </a:lnTo>
                <a:lnTo>
                  <a:pt x="5106570" y="1434904"/>
                </a:lnTo>
                <a:lnTo>
                  <a:pt x="4867416" y="1434904"/>
                </a:lnTo>
                <a:lnTo>
                  <a:pt x="239155" y="1434904"/>
                </a:lnTo>
                <a:lnTo>
                  <a:pt x="0" y="1434904"/>
                </a:lnTo>
                <a:lnTo>
                  <a:pt x="0" y="1195749"/>
                </a:lnTo>
                <a:lnTo>
                  <a:pt x="0" y="520504"/>
                </a:lnTo>
                <a:lnTo>
                  <a:pt x="0" y="239155"/>
                </a:lnTo>
                <a:cubicBezTo>
                  <a:pt x="0" y="107073"/>
                  <a:pt x="107073" y="0"/>
                  <a:pt x="239155" y="0"/>
                </a:cubicBezTo>
                <a:close/>
              </a:path>
            </a:pathLst>
          </a:custGeom>
          <a:solidFill>
            <a:srgbClr val="0DB02B"/>
          </a:solidFill>
          <a:ln>
            <a:solidFill>
              <a:srgbClr val="0DB0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FF93F5-2168-469E-8030-0672F72E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86" b="100000" l="1384" r="99654">
                        <a14:foregroundMark x1="2768" y1="32571" x2="3806" y2="83429"/>
                        <a14:foregroundMark x1="9689" y1="94286" x2="20069" y2="93714"/>
                        <a14:foregroundMark x1="68858" y1="29143" x2="75779" y2="26857"/>
                        <a14:foregroundMark x1="65744" y1="16000" x2="69204" y2="15429"/>
                        <a14:foregroundMark x1="83045" y1="2857" x2="83045" y2="2857"/>
                        <a14:foregroundMark x1="95848" y1="56000" x2="95848" y2="56000"/>
                        <a14:foregroundMark x1="9343" y1="54857" x2="13495" y2="54286"/>
                        <a14:foregroundMark x1="13495" y1="98857" x2="18685" y2="99429"/>
                        <a14:foregroundMark x1="4844" y1="44571" x2="8997" y2="58286"/>
                        <a14:foregroundMark x1="60208" y1="23429" x2="62284" y2="38857"/>
                        <a14:foregroundMark x1="67474" y1="37143" x2="82007" y2="24000"/>
                        <a14:foregroundMark x1="81315" y1="26857" x2="74048" y2="41143"/>
                        <a14:foregroundMark x1="71972" y1="23429" x2="80277" y2="10286"/>
                        <a14:foregroundMark x1="85467" y1="50286" x2="85467" y2="50286"/>
                        <a14:foregroundMark x1="80623" y1="49714" x2="80623" y2="49714"/>
                        <a14:foregroundMark x1="74394" y1="63429" x2="74394" y2="63429"/>
                        <a14:foregroundMark x1="73356" y1="74857" x2="73356" y2="74857"/>
                        <a14:foregroundMark x1="73356" y1="81143" x2="73356" y2="81143"/>
                        <a14:foregroundMark x1="74740" y1="84571" x2="74740" y2="84571"/>
                        <a14:foregroundMark x1="77855" y1="88000" x2="77855" y2="88000"/>
                        <a14:foregroundMark x1="83045" y1="90857" x2="83737" y2="91429"/>
                        <a14:foregroundMark x1="88927" y1="92571" x2="89273" y2="92571"/>
                        <a14:foregroundMark x1="91696" y1="91429" x2="91696" y2="91429"/>
                        <a14:foregroundMark x1="95502" y1="85714" x2="95502" y2="85714"/>
                        <a14:foregroundMark x1="96540" y1="80000" x2="96540" y2="80000"/>
                        <a14:foregroundMark x1="96540" y1="72571" x2="96540" y2="72571"/>
                        <a14:foregroundMark x1="96886" y1="68000" x2="96886" y2="68000"/>
                        <a14:foregroundMark x1="96540" y1="50286" x2="96540" y2="50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7028" y="683785"/>
            <a:ext cx="1627671" cy="98561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6F84B86-346F-4DDC-8381-B2F0CB041442}"/>
              </a:ext>
            </a:extLst>
          </p:cNvPr>
          <p:cNvSpPr/>
          <p:nvPr/>
        </p:nvSpPr>
        <p:spPr>
          <a:xfrm>
            <a:off x="934883" y="1707973"/>
            <a:ext cx="4931957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200" b="0" cap="none" spc="0" dirty="0">
                <a:ln w="0">
                  <a:noFill/>
                </a:ln>
                <a:solidFill>
                  <a:schemeClr val="bg1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Autoevaluación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D08678-7D38-498B-BDBD-78EF2752026B}"/>
              </a:ext>
            </a:extLst>
          </p:cNvPr>
          <p:cNvSpPr/>
          <p:nvPr/>
        </p:nvSpPr>
        <p:spPr>
          <a:xfrm>
            <a:off x="6221115" y="1929000"/>
            <a:ext cx="395146" cy="367812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2800" b="0" cap="none" spc="0" dirty="0">
              <a:ln w="0">
                <a:noFill/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0AB7F2-8FB6-4DCB-A0CD-DC91E817E6DA}"/>
              </a:ext>
            </a:extLst>
          </p:cNvPr>
          <p:cNvSpPr txBox="1"/>
          <p:nvPr/>
        </p:nvSpPr>
        <p:spPr>
          <a:xfrm>
            <a:off x="6280030" y="1916299"/>
            <a:ext cx="279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</a:rPr>
              <a:t>?</a:t>
            </a:r>
            <a:endParaRPr lang="es-VE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ECE61DB-634A-47D6-A717-EE34058070F2}"/>
              </a:ext>
            </a:extLst>
          </p:cNvPr>
          <p:cNvSpPr/>
          <p:nvPr/>
        </p:nvSpPr>
        <p:spPr>
          <a:xfrm>
            <a:off x="797835" y="2781260"/>
            <a:ext cx="4730767" cy="5798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Trebuchet MS" panose="020B0603020202020204" pitchFamily="34" charset="0"/>
              </a:rPr>
              <a:t>      </a:t>
            </a:r>
            <a:r>
              <a:rPr lang="en-US" sz="2200" dirty="0" err="1">
                <a:latin typeface="Trebuchet MS" panose="020B0603020202020204" pitchFamily="34" charset="0"/>
              </a:rPr>
              <a:t>Riesgo</a:t>
            </a:r>
            <a:r>
              <a:rPr lang="en-US" sz="2200" dirty="0">
                <a:latin typeface="Trebuchet MS" panose="020B0603020202020204" pitchFamily="34" charset="0"/>
              </a:rPr>
              <a:t> Personal</a:t>
            </a:r>
            <a:endParaRPr lang="es-VE" sz="2200" dirty="0">
              <a:latin typeface="Trebuchet MS" panose="020B0603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84B7DB7-A997-459B-81A5-F17C5AFBEB8A}"/>
              </a:ext>
            </a:extLst>
          </p:cNvPr>
          <p:cNvSpPr/>
          <p:nvPr/>
        </p:nvSpPr>
        <p:spPr>
          <a:xfrm>
            <a:off x="854108" y="2832285"/>
            <a:ext cx="52017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0" cap="none" spc="0" dirty="0">
                <a:ln w="0">
                  <a:noFill/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1366A97-A5B0-4F78-ADA0-DE683E85A5AC}"/>
              </a:ext>
            </a:extLst>
          </p:cNvPr>
          <p:cNvSpPr/>
          <p:nvPr/>
        </p:nvSpPr>
        <p:spPr>
          <a:xfrm>
            <a:off x="5095830" y="2551527"/>
            <a:ext cx="1010506" cy="100693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62DA9E9-A9E6-4CC4-A38F-3AB9E3F7B803}"/>
              </a:ext>
            </a:extLst>
          </p:cNvPr>
          <p:cNvSpPr/>
          <p:nvPr/>
        </p:nvSpPr>
        <p:spPr>
          <a:xfrm>
            <a:off x="797834" y="3995890"/>
            <a:ext cx="4730767" cy="5798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Trebuchet MS" panose="020B0603020202020204" pitchFamily="34" charset="0"/>
              </a:rPr>
              <a:t>      </a:t>
            </a:r>
            <a:r>
              <a:rPr lang="en-US" sz="2200" dirty="0" err="1">
                <a:latin typeface="Trebuchet MS" panose="020B0603020202020204" pitchFamily="34" charset="0"/>
              </a:rPr>
              <a:t>Riesgo</a:t>
            </a:r>
            <a:r>
              <a:rPr lang="en-US" sz="2200" dirty="0">
                <a:latin typeface="Trebuchet MS" panose="020B0603020202020204" pitchFamily="34" charset="0"/>
              </a:rPr>
              <a:t> de </a:t>
            </a:r>
            <a:r>
              <a:rPr lang="en-US" sz="2200" dirty="0" err="1">
                <a:latin typeface="Trebuchet MS" panose="020B0603020202020204" pitchFamily="34" charset="0"/>
              </a:rPr>
              <a:t>Procesos</a:t>
            </a:r>
            <a:r>
              <a:rPr lang="en-US" sz="2200" dirty="0">
                <a:latin typeface="Trebuchet MS" panose="020B0603020202020204" pitchFamily="34" charset="0"/>
              </a:rPr>
              <a:t>       </a:t>
            </a:r>
            <a:endParaRPr lang="es-VE" sz="2200" dirty="0">
              <a:latin typeface="Trebuchet MS" panose="020B0603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B0074B5-B90D-4AE2-ABA3-D9B244F4D6D3}"/>
              </a:ext>
            </a:extLst>
          </p:cNvPr>
          <p:cNvSpPr/>
          <p:nvPr/>
        </p:nvSpPr>
        <p:spPr>
          <a:xfrm>
            <a:off x="854107" y="4032847"/>
            <a:ext cx="52017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dirty="0">
                <a:ln w="0">
                  <a:noFill/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2</a:t>
            </a:r>
            <a:endParaRPr lang="es-ES" sz="3000" b="0" cap="none" spc="0" dirty="0">
              <a:ln w="0">
                <a:noFill/>
              </a:ln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B957D12-CD37-40CD-863A-F2ABD6A671E3}"/>
              </a:ext>
            </a:extLst>
          </p:cNvPr>
          <p:cNvSpPr/>
          <p:nvPr/>
        </p:nvSpPr>
        <p:spPr>
          <a:xfrm>
            <a:off x="797835" y="5217931"/>
            <a:ext cx="4730766" cy="5798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Trebuchet MS" panose="020B0603020202020204" pitchFamily="34" charset="0"/>
              </a:rPr>
              <a:t>      </a:t>
            </a:r>
            <a:r>
              <a:rPr lang="en-US" sz="2200" dirty="0" err="1">
                <a:latin typeface="Trebuchet MS" panose="020B0603020202020204" pitchFamily="34" charset="0"/>
              </a:rPr>
              <a:t>Riesgo</a:t>
            </a:r>
            <a:r>
              <a:rPr lang="en-US" sz="2200" dirty="0">
                <a:latin typeface="Trebuchet MS" panose="020B0603020202020204" pitchFamily="34" charset="0"/>
              </a:rPr>
              <a:t> de </a:t>
            </a:r>
            <a:r>
              <a:rPr lang="en-US" sz="2200" dirty="0" err="1">
                <a:latin typeface="Trebuchet MS" panose="020B0603020202020204" pitchFamily="34" charset="0"/>
              </a:rPr>
              <a:t>Sistemas</a:t>
            </a:r>
            <a:endParaRPr lang="es-VE" sz="2200" dirty="0">
              <a:latin typeface="Trebuchet MS" panose="020B0603020202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6795D8D-D901-4A24-8407-041CE479B218}"/>
              </a:ext>
            </a:extLst>
          </p:cNvPr>
          <p:cNvSpPr/>
          <p:nvPr/>
        </p:nvSpPr>
        <p:spPr>
          <a:xfrm>
            <a:off x="854108" y="5268956"/>
            <a:ext cx="52017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dirty="0">
                <a:ln w="0">
                  <a:noFill/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3</a:t>
            </a:r>
            <a:endParaRPr lang="es-ES" sz="3000" b="0" cap="none" spc="0" dirty="0">
              <a:ln w="0">
                <a:noFill/>
              </a:ln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0786E8C-9476-4B8F-95F5-04565A0636DA}"/>
              </a:ext>
            </a:extLst>
          </p:cNvPr>
          <p:cNvSpPr/>
          <p:nvPr/>
        </p:nvSpPr>
        <p:spPr>
          <a:xfrm>
            <a:off x="797835" y="6461639"/>
            <a:ext cx="4730766" cy="5798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Trebuchet MS" panose="020B0603020202020204" pitchFamily="34" charset="0"/>
              </a:rPr>
              <a:t>      </a:t>
            </a:r>
            <a:r>
              <a:rPr lang="en-US" sz="2200" dirty="0" err="1">
                <a:latin typeface="Trebuchet MS" panose="020B0603020202020204" pitchFamily="34" charset="0"/>
              </a:rPr>
              <a:t>Riesgo</a:t>
            </a:r>
            <a:r>
              <a:rPr lang="en-US" sz="2200" dirty="0">
                <a:latin typeface="Trebuchet MS" panose="020B0603020202020204" pitchFamily="34" charset="0"/>
              </a:rPr>
              <a:t> de </a:t>
            </a:r>
            <a:r>
              <a:rPr lang="en-US" sz="2200" dirty="0" err="1">
                <a:latin typeface="Trebuchet MS" panose="020B0603020202020204" pitchFamily="34" charset="0"/>
              </a:rPr>
              <a:t>Factores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 err="1">
                <a:latin typeface="Trebuchet MS" panose="020B0603020202020204" pitchFamily="34" charset="0"/>
              </a:rPr>
              <a:t>Externos</a:t>
            </a:r>
            <a:endParaRPr lang="es-VE" sz="2200" dirty="0">
              <a:latin typeface="Trebuchet MS" panose="020B0603020202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3747939-7F6E-40B6-A01E-D3D20C681CE5}"/>
              </a:ext>
            </a:extLst>
          </p:cNvPr>
          <p:cNvSpPr/>
          <p:nvPr/>
        </p:nvSpPr>
        <p:spPr>
          <a:xfrm>
            <a:off x="854108" y="6512664"/>
            <a:ext cx="52017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dirty="0">
                <a:ln w="0">
                  <a:noFill/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4</a:t>
            </a:r>
            <a:endParaRPr lang="es-ES" sz="3000" b="0" cap="none" spc="0" dirty="0">
              <a:ln w="0">
                <a:noFill/>
              </a:ln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CAE487D-4E53-4AE9-B6CA-54CD367D336D}"/>
              </a:ext>
            </a:extLst>
          </p:cNvPr>
          <p:cNvSpPr/>
          <p:nvPr/>
        </p:nvSpPr>
        <p:spPr>
          <a:xfrm>
            <a:off x="797835" y="7663523"/>
            <a:ext cx="4730766" cy="57986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Trebuchet MS" panose="020B0603020202020204" pitchFamily="34" charset="0"/>
              </a:rPr>
              <a:t>      </a:t>
            </a:r>
            <a:r>
              <a:rPr lang="en-US" sz="2200" dirty="0" err="1">
                <a:latin typeface="Trebuchet MS" panose="020B0603020202020204" pitchFamily="34" charset="0"/>
              </a:rPr>
              <a:t>Riesgo</a:t>
            </a:r>
            <a:r>
              <a:rPr lang="en-US" sz="2200" dirty="0">
                <a:latin typeface="Trebuchet MS" panose="020B0603020202020204" pitchFamily="34" charset="0"/>
              </a:rPr>
              <a:t> </a:t>
            </a:r>
            <a:r>
              <a:rPr lang="en-US" sz="2200" dirty="0" err="1">
                <a:latin typeface="Trebuchet MS" panose="020B0603020202020204" pitchFamily="34" charset="0"/>
              </a:rPr>
              <a:t>Reputacional</a:t>
            </a:r>
            <a:r>
              <a:rPr lang="en-US" sz="2200" dirty="0">
                <a:latin typeface="Trebuchet MS" panose="020B0603020202020204" pitchFamily="34" charset="0"/>
              </a:rPr>
              <a:t> y Legal</a:t>
            </a:r>
            <a:endParaRPr lang="es-VE" sz="2200" dirty="0">
              <a:latin typeface="Trebuchet MS" panose="020B0603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009628A-A2D7-4EAF-A17D-D3079658D857}"/>
              </a:ext>
            </a:extLst>
          </p:cNvPr>
          <p:cNvSpPr/>
          <p:nvPr/>
        </p:nvSpPr>
        <p:spPr>
          <a:xfrm>
            <a:off x="854108" y="7700480"/>
            <a:ext cx="52017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dirty="0">
                <a:ln w="0">
                  <a:noFill/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5</a:t>
            </a:r>
            <a:endParaRPr lang="es-ES" sz="3000" b="0" cap="none" spc="0" dirty="0">
              <a:ln w="0">
                <a:noFill/>
              </a:ln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69F1871-9E45-4FD6-B84B-D339C79CC05E}"/>
              </a:ext>
            </a:extLst>
          </p:cNvPr>
          <p:cNvSpPr/>
          <p:nvPr/>
        </p:nvSpPr>
        <p:spPr>
          <a:xfrm>
            <a:off x="5068675" y="3767109"/>
            <a:ext cx="1010506" cy="100693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68DEC86-22CA-42B2-88FA-4426FC7C640F}"/>
              </a:ext>
            </a:extLst>
          </p:cNvPr>
          <p:cNvSpPr/>
          <p:nvPr/>
        </p:nvSpPr>
        <p:spPr>
          <a:xfrm>
            <a:off x="5068675" y="4982691"/>
            <a:ext cx="1010506" cy="1006937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2B1D93E-46C8-44FC-BFBD-E7C44C1CA370}"/>
              </a:ext>
            </a:extLst>
          </p:cNvPr>
          <p:cNvSpPr/>
          <p:nvPr/>
        </p:nvSpPr>
        <p:spPr>
          <a:xfrm>
            <a:off x="5068675" y="6209552"/>
            <a:ext cx="1010506" cy="1006937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55A7C20-4F34-4BB4-BACD-577E4D9A565A}"/>
              </a:ext>
            </a:extLst>
          </p:cNvPr>
          <p:cNvSpPr/>
          <p:nvPr/>
        </p:nvSpPr>
        <p:spPr>
          <a:xfrm>
            <a:off x="5068675" y="7419884"/>
            <a:ext cx="1010506" cy="1006937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C535134-DD91-4E2D-B23F-7C855C43975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902" t="23958" r="54726" b="19453"/>
          <a:stretch/>
        </p:blipFill>
        <p:spPr>
          <a:xfrm>
            <a:off x="7535981" y="217676"/>
            <a:ext cx="4490641" cy="4556370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8C57700-7B04-41C2-A114-301F67C12F3D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616261" y="2112906"/>
            <a:ext cx="919720" cy="38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5268AF97-0044-4C16-8EED-0FDB6052F411}"/>
              </a:ext>
            </a:extLst>
          </p:cNvPr>
          <p:cNvSpPr/>
          <p:nvPr/>
        </p:nvSpPr>
        <p:spPr>
          <a:xfrm>
            <a:off x="309489" y="436099"/>
            <a:ext cx="6203853" cy="1055077"/>
          </a:xfrm>
          <a:custGeom>
            <a:avLst/>
            <a:gdLst>
              <a:gd name="connsiteX0" fmla="*/ 239155 w 5106571"/>
              <a:gd name="connsiteY0" fmla="*/ 0 h 1434904"/>
              <a:gd name="connsiteX1" fmla="*/ 4867416 w 5106571"/>
              <a:gd name="connsiteY1" fmla="*/ 0 h 1434904"/>
              <a:gd name="connsiteX2" fmla="*/ 5106571 w 5106571"/>
              <a:gd name="connsiteY2" fmla="*/ 239155 h 1434904"/>
              <a:gd name="connsiteX3" fmla="*/ 5106571 w 5106571"/>
              <a:gd name="connsiteY3" fmla="*/ 1195749 h 1434904"/>
              <a:gd name="connsiteX4" fmla="*/ 5106570 w 5106571"/>
              <a:gd name="connsiteY4" fmla="*/ 1195754 h 1434904"/>
              <a:gd name="connsiteX5" fmla="*/ 5106570 w 5106571"/>
              <a:gd name="connsiteY5" fmla="*/ 1434904 h 1434904"/>
              <a:gd name="connsiteX6" fmla="*/ 4867416 w 5106571"/>
              <a:gd name="connsiteY6" fmla="*/ 1434904 h 1434904"/>
              <a:gd name="connsiteX7" fmla="*/ 239155 w 5106571"/>
              <a:gd name="connsiteY7" fmla="*/ 1434904 h 1434904"/>
              <a:gd name="connsiteX8" fmla="*/ 0 w 5106571"/>
              <a:gd name="connsiteY8" fmla="*/ 1434904 h 1434904"/>
              <a:gd name="connsiteX9" fmla="*/ 0 w 5106571"/>
              <a:gd name="connsiteY9" fmla="*/ 1195749 h 1434904"/>
              <a:gd name="connsiteX10" fmla="*/ 0 w 5106571"/>
              <a:gd name="connsiteY10" fmla="*/ 520504 h 1434904"/>
              <a:gd name="connsiteX11" fmla="*/ 0 w 5106571"/>
              <a:gd name="connsiteY11" fmla="*/ 239155 h 1434904"/>
              <a:gd name="connsiteX12" fmla="*/ 239155 w 5106571"/>
              <a:gd name="connsiteY12" fmla="*/ 0 h 14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571" h="1434904">
                <a:moveTo>
                  <a:pt x="239155" y="0"/>
                </a:moveTo>
                <a:lnTo>
                  <a:pt x="4867416" y="0"/>
                </a:lnTo>
                <a:cubicBezTo>
                  <a:pt x="4999498" y="0"/>
                  <a:pt x="5106571" y="107073"/>
                  <a:pt x="5106571" y="239155"/>
                </a:cubicBezTo>
                <a:lnTo>
                  <a:pt x="5106571" y="1195749"/>
                </a:lnTo>
                <a:lnTo>
                  <a:pt x="5106570" y="1195754"/>
                </a:lnTo>
                <a:lnTo>
                  <a:pt x="5106570" y="1434904"/>
                </a:lnTo>
                <a:lnTo>
                  <a:pt x="4867416" y="1434904"/>
                </a:lnTo>
                <a:lnTo>
                  <a:pt x="239155" y="1434904"/>
                </a:lnTo>
                <a:lnTo>
                  <a:pt x="0" y="1434904"/>
                </a:lnTo>
                <a:lnTo>
                  <a:pt x="0" y="1195749"/>
                </a:lnTo>
                <a:lnTo>
                  <a:pt x="0" y="520504"/>
                </a:lnTo>
                <a:lnTo>
                  <a:pt x="0" y="239155"/>
                </a:lnTo>
                <a:cubicBezTo>
                  <a:pt x="0" y="107073"/>
                  <a:pt x="107073" y="0"/>
                  <a:pt x="239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FA3423-FD05-4A7E-9676-4D14AB8F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09" y="635898"/>
            <a:ext cx="952626" cy="6554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CF153F-D3AA-455D-90A9-49DF1B542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9" y="614308"/>
            <a:ext cx="1062469" cy="7339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76FF36-E48E-4E5A-B7BB-836E37E08A60}"/>
              </a:ext>
            </a:extLst>
          </p:cNvPr>
          <p:cNvSpPr/>
          <p:nvPr/>
        </p:nvSpPr>
        <p:spPr>
          <a:xfrm>
            <a:off x="2104622" y="781216"/>
            <a:ext cx="2747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Riesgo de Personal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FF42FC-519B-4E65-93E7-BFBEB4FEFB2C}"/>
              </a:ext>
            </a:extLst>
          </p:cNvPr>
          <p:cNvSpPr/>
          <p:nvPr/>
        </p:nvSpPr>
        <p:spPr>
          <a:xfrm rot="10800000">
            <a:off x="309490" y="1491175"/>
            <a:ext cx="6203852" cy="9453050"/>
          </a:xfrm>
          <a:custGeom>
            <a:avLst/>
            <a:gdLst>
              <a:gd name="connsiteX0" fmla="*/ 5461780 w 5461780"/>
              <a:gd name="connsiteY0" fmla="*/ 7652823 h 7652823"/>
              <a:gd name="connsiteX1" fmla="*/ 0 w 5461780"/>
              <a:gd name="connsiteY1" fmla="*/ 7652823 h 7652823"/>
              <a:gd name="connsiteX2" fmla="*/ 0 w 5461780"/>
              <a:gd name="connsiteY2" fmla="*/ 1055077 h 7652823"/>
              <a:gd name="connsiteX3" fmla="*/ 0 w 5461780"/>
              <a:gd name="connsiteY3" fmla="*/ 879227 h 7652823"/>
              <a:gd name="connsiteX4" fmla="*/ 0 w 5461780"/>
              <a:gd name="connsiteY4" fmla="*/ 382724 h 7652823"/>
              <a:gd name="connsiteX5" fmla="*/ 0 w 5461780"/>
              <a:gd name="connsiteY5" fmla="*/ 175849 h 7652823"/>
              <a:gd name="connsiteX6" fmla="*/ 255791 w 5461780"/>
              <a:gd name="connsiteY6" fmla="*/ 0 h 7652823"/>
              <a:gd name="connsiteX7" fmla="*/ 5205989 w 5461780"/>
              <a:gd name="connsiteY7" fmla="*/ 0 h 7652823"/>
              <a:gd name="connsiteX8" fmla="*/ 5461780 w 5461780"/>
              <a:gd name="connsiteY8" fmla="*/ 175849 h 7652823"/>
              <a:gd name="connsiteX9" fmla="*/ 5461780 w 5461780"/>
              <a:gd name="connsiteY9" fmla="*/ 879228 h 7652823"/>
              <a:gd name="connsiteX10" fmla="*/ 5461779 w 5461780"/>
              <a:gd name="connsiteY10" fmla="*/ 879232 h 7652823"/>
              <a:gd name="connsiteX11" fmla="*/ 5461779 w 5461780"/>
              <a:gd name="connsiteY11" fmla="*/ 1055077 h 7652823"/>
              <a:gd name="connsiteX12" fmla="*/ 5461780 w 5461780"/>
              <a:gd name="connsiteY12" fmla="*/ 1055077 h 765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1780" h="7652823">
                <a:moveTo>
                  <a:pt x="5461780" y="7652823"/>
                </a:moveTo>
                <a:lnTo>
                  <a:pt x="0" y="7652823"/>
                </a:lnTo>
                <a:lnTo>
                  <a:pt x="0" y="1055077"/>
                </a:lnTo>
                <a:lnTo>
                  <a:pt x="0" y="879227"/>
                </a:lnTo>
                <a:lnTo>
                  <a:pt x="0" y="382724"/>
                </a:lnTo>
                <a:lnTo>
                  <a:pt x="0" y="175849"/>
                </a:lnTo>
                <a:cubicBezTo>
                  <a:pt x="0" y="78730"/>
                  <a:pt x="114521" y="0"/>
                  <a:pt x="255791" y="0"/>
                </a:cubicBezTo>
                <a:lnTo>
                  <a:pt x="5205989" y="0"/>
                </a:lnTo>
                <a:cubicBezTo>
                  <a:pt x="5347259" y="0"/>
                  <a:pt x="5461780" y="78730"/>
                  <a:pt x="5461780" y="175849"/>
                </a:cubicBezTo>
                <a:lnTo>
                  <a:pt x="5461780" y="879228"/>
                </a:lnTo>
                <a:lnTo>
                  <a:pt x="5461779" y="879232"/>
                </a:lnTo>
                <a:lnTo>
                  <a:pt x="5461779" y="1055077"/>
                </a:lnTo>
                <a:lnTo>
                  <a:pt x="5461780" y="1055077"/>
                </a:lnTo>
                <a:close/>
              </a:path>
            </a:pathLst>
          </a:cu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V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06D70F-1060-4590-A1EA-410FCB5A4982}"/>
              </a:ext>
            </a:extLst>
          </p:cNvPr>
          <p:cNvSpPr/>
          <p:nvPr/>
        </p:nvSpPr>
        <p:spPr>
          <a:xfrm>
            <a:off x="516339" y="1654127"/>
            <a:ext cx="57486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1400" b="0" cap="none" spc="0" dirty="0">
                <a:ln w="0"/>
                <a:solidFill>
                  <a:schemeClr val="tx1"/>
                </a:solidFill>
                <a:latin typeface="Trebuchet MS" panose="020B0603020202020204" pitchFamily="34" charset="0"/>
                <a:ea typeface="MS UI Gothic" panose="020B0600070205080204" pitchFamily="34" charset="-128"/>
              </a:rPr>
              <a:t>	Riesgos Operativos derivados de violaciones intencionales de las normativas internas o de las leyes por parte del personal interno; fallas en la Administración o gerencia del RRHH; omisiones en el cumplimiento de las relaciones contractuales con los empleados; etc.</a:t>
            </a:r>
          </a:p>
        </p:txBody>
      </p:sp>
      <p:graphicFrame>
        <p:nvGraphicFramePr>
          <p:cNvPr id="11" name="Tabla 13">
            <a:extLst>
              <a:ext uri="{FF2B5EF4-FFF2-40B4-BE49-F238E27FC236}">
                <a16:creationId xmlns:a16="http://schemas.microsoft.com/office/drawing/2014/main" id="{3F710E71-7ECA-4D13-96F7-0C55EA727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3600"/>
              </p:ext>
            </p:extLst>
          </p:nvPr>
        </p:nvGraphicFramePr>
        <p:xfrm>
          <a:off x="516339" y="2781920"/>
          <a:ext cx="5748695" cy="3055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086">
                  <a:extLst>
                    <a:ext uri="{9D8B030D-6E8A-4147-A177-3AD203B41FA5}">
                      <a16:colId xmlns:a16="http://schemas.microsoft.com/office/drawing/2014/main" val="1563287205"/>
                    </a:ext>
                  </a:extLst>
                </a:gridCol>
                <a:gridCol w="1721609">
                  <a:extLst>
                    <a:ext uri="{9D8B030D-6E8A-4147-A177-3AD203B41FA5}">
                      <a16:colId xmlns:a16="http://schemas.microsoft.com/office/drawing/2014/main" val="4119537245"/>
                    </a:ext>
                  </a:extLst>
                </a:gridCol>
              </a:tblGrid>
              <a:tr h="6731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Captación y Capacitación del Personal</a:t>
                      </a:r>
                      <a:endParaRPr lang="es-VE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9035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Los funcionarios de su unidad cumplen satisfactoriamente con los requerimientos de  experiencia y educación formal para cada cargo.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023885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47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El entrenamiento al personal de nuevo ingreso es adecuado para los cargos asignados a su área.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0880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9189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El programa de entrenamiento se ejecuta con la frecuencia necesaria para el mejoramiento del personal.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50310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36457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El personal de su área está suficientemente entrenado para atender adecuadamente a los clientes internos o externos.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2233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02288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7F4F9295-3366-4A52-9CCC-FCFC85F59AF9}"/>
              </a:ext>
            </a:extLst>
          </p:cNvPr>
          <p:cNvSpPr/>
          <p:nvPr/>
        </p:nvSpPr>
        <p:spPr>
          <a:xfrm>
            <a:off x="4766938" y="3746717"/>
            <a:ext cx="1009892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81% - 100%</a:t>
            </a:r>
            <a:endParaRPr lang="es-VE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8AA62B-A376-4B5A-B015-58801D40859A}"/>
              </a:ext>
            </a:extLst>
          </p:cNvPr>
          <p:cNvSpPr/>
          <p:nvPr/>
        </p:nvSpPr>
        <p:spPr>
          <a:xfrm>
            <a:off x="5776830" y="3743862"/>
            <a:ext cx="251460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F43FAC82-AD58-4326-9C6C-76CBBB6295A5}"/>
              </a:ext>
            </a:extLst>
          </p:cNvPr>
          <p:cNvSpPr/>
          <p:nvPr/>
        </p:nvSpPr>
        <p:spPr>
          <a:xfrm rot="10800000">
            <a:off x="5824550" y="3807677"/>
            <a:ext cx="169164" cy="1447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FD4E6D-B3E0-4289-A204-AA9D00463AFD}"/>
              </a:ext>
            </a:extLst>
          </p:cNvPr>
          <p:cNvSpPr/>
          <p:nvPr/>
        </p:nvSpPr>
        <p:spPr>
          <a:xfrm>
            <a:off x="4770462" y="4340550"/>
            <a:ext cx="1009892" cy="260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61% - 80%</a:t>
            </a:r>
            <a:endParaRPr lang="es-VE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877DA2-3795-42BE-BBF8-E23A4FFF3CB1}"/>
              </a:ext>
            </a:extLst>
          </p:cNvPr>
          <p:cNvSpPr/>
          <p:nvPr/>
        </p:nvSpPr>
        <p:spPr>
          <a:xfrm>
            <a:off x="5780354" y="4340550"/>
            <a:ext cx="251460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4CC33FF-E66A-4200-B5D0-CFFB41031795}"/>
              </a:ext>
            </a:extLst>
          </p:cNvPr>
          <p:cNvSpPr/>
          <p:nvPr/>
        </p:nvSpPr>
        <p:spPr>
          <a:xfrm rot="10800000">
            <a:off x="5828074" y="4404365"/>
            <a:ext cx="169164" cy="1447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AF3C90-5CE8-4E5E-AB7F-D3013E9D6822}"/>
              </a:ext>
            </a:extLst>
          </p:cNvPr>
          <p:cNvSpPr/>
          <p:nvPr/>
        </p:nvSpPr>
        <p:spPr>
          <a:xfrm>
            <a:off x="4776463" y="4946779"/>
            <a:ext cx="1009892" cy="253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41% - 60%</a:t>
            </a:r>
            <a:endParaRPr lang="es-VE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DA95D4-2744-4DE2-81CF-AADBC29E2435}"/>
              </a:ext>
            </a:extLst>
          </p:cNvPr>
          <p:cNvSpPr/>
          <p:nvPr/>
        </p:nvSpPr>
        <p:spPr>
          <a:xfrm>
            <a:off x="5786355" y="4943924"/>
            <a:ext cx="251460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B4884F94-9A64-439A-96A7-5374C10FB6B3}"/>
              </a:ext>
            </a:extLst>
          </p:cNvPr>
          <p:cNvSpPr/>
          <p:nvPr/>
        </p:nvSpPr>
        <p:spPr>
          <a:xfrm rot="10800000">
            <a:off x="5834075" y="5007739"/>
            <a:ext cx="169164" cy="1447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3A3465-78F6-4B2E-9826-A605C08B3ACA}"/>
              </a:ext>
            </a:extLst>
          </p:cNvPr>
          <p:cNvSpPr/>
          <p:nvPr/>
        </p:nvSpPr>
        <p:spPr>
          <a:xfrm>
            <a:off x="4776463" y="5535625"/>
            <a:ext cx="1009892" cy="261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21% - 40%</a:t>
            </a:r>
            <a:endParaRPr lang="es-VE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7591B20-8755-4D5F-AD46-56140D1DEB68}"/>
              </a:ext>
            </a:extLst>
          </p:cNvPr>
          <p:cNvSpPr/>
          <p:nvPr/>
        </p:nvSpPr>
        <p:spPr>
          <a:xfrm>
            <a:off x="5786355" y="5536755"/>
            <a:ext cx="251460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4C64FF4-56CB-459F-99A1-721683F66B5C}"/>
              </a:ext>
            </a:extLst>
          </p:cNvPr>
          <p:cNvSpPr/>
          <p:nvPr/>
        </p:nvSpPr>
        <p:spPr>
          <a:xfrm rot="10800000">
            <a:off x="5834075" y="5592950"/>
            <a:ext cx="169164" cy="1447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37" name="Tabla 13">
            <a:extLst>
              <a:ext uri="{FF2B5EF4-FFF2-40B4-BE49-F238E27FC236}">
                <a16:creationId xmlns:a16="http://schemas.microsoft.com/office/drawing/2014/main" id="{63EE686B-6354-4CD9-BD5F-0C10EF9BA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43415"/>
              </p:ext>
            </p:extLst>
          </p:nvPr>
        </p:nvGraphicFramePr>
        <p:xfrm>
          <a:off x="516339" y="6030295"/>
          <a:ext cx="5748695" cy="3055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086">
                  <a:extLst>
                    <a:ext uri="{9D8B030D-6E8A-4147-A177-3AD203B41FA5}">
                      <a16:colId xmlns:a16="http://schemas.microsoft.com/office/drawing/2014/main" val="1563287205"/>
                    </a:ext>
                  </a:extLst>
                </a:gridCol>
                <a:gridCol w="1721609">
                  <a:extLst>
                    <a:ext uri="{9D8B030D-6E8A-4147-A177-3AD203B41FA5}">
                      <a16:colId xmlns:a16="http://schemas.microsoft.com/office/drawing/2014/main" val="4119537245"/>
                    </a:ext>
                  </a:extLst>
                </a:gridCol>
              </a:tblGrid>
              <a:tr h="67310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Gerencia de Personal</a:t>
                      </a:r>
                      <a:endParaRPr lang="es-VE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9035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Las responsabilidades y tareas del personal de su unidad están claramente establecidas y documentadas.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023885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474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Los cargos establecidos en su área son acordes a la antigüedad y experiencia de sus empleados.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0880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9189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Los niveles de remuneración y bonificación al personal de su unidad son acordes con los cargos y perfiles.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50310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36457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s-ES" sz="1100" dirty="0">
                          <a:latin typeface="Trebuchet MS" panose="020B0603020202020204" pitchFamily="34" charset="0"/>
                        </a:rPr>
                        <a:t>En el último año la rotación del personal en su área no ha afectado la eficiencia operativa de sus procesos. </a:t>
                      </a:r>
                      <a:endParaRPr lang="es-VE" sz="11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% de Aceptación</a:t>
                      </a:r>
                      <a:endParaRPr lang="es-VE" sz="1100" b="1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2233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02288"/>
                  </a:ext>
                </a:extLst>
              </a:tr>
            </a:tbl>
          </a:graphicData>
        </a:graphic>
      </p:graphicFrame>
      <p:sp>
        <p:nvSpPr>
          <p:cNvPr id="38" name="Rectángulo 37">
            <a:extLst>
              <a:ext uri="{FF2B5EF4-FFF2-40B4-BE49-F238E27FC236}">
                <a16:creationId xmlns:a16="http://schemas.microsoft.com/office/drawing/2014/main" id="{1FEE6B03-47C0-4F5B-BAC3-AFE6E4F88B23}"/>
              </a:ext>
            </a:extLst>
          </p:cNvPr>
          <p:cNvSpPr/>
          <p:nvPr/>
        </p:nvSpPr>
        <p:spPr>
          <a:xfrm>
            <a:off x="4766938" y="6996239"/>
            <a:ext cx="1009892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0% - 21%</a:t>
            </a:r>
            <a:endParaRPr lang="es-VE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AF1C322-2E14-43AA-8A8C-BF021610BD3C}"/>
              </a:ext>
            </a:extLst>
          </p:cNvPr>
          <p:cNvSpPr/>
          <p:nvPr/>
        </p:nvSpPr>
        <p:spPr>
          <a:xfrm>
            <a:off x="5776830" y="6993384"/>
            <a:ext cx="251460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D2E76025-DD81-45CD-83A8-3D026523E2FD}"/>
              </a:ext>
            </a:extLst>
          </p:cNvPr>
          <p:cNvSpPr/>
          <p:nvPr/>
        </p:nvSpPr>
        <p:spPr>
          <a:xfrm rot="10800000">
            <a:off x="5824550" y="7057199"/>
            <a:ext cx="169164" cy="1447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5FDFC1D-D6AD-4F4D-94E8-B459F04A1472}"/>
              </a:ext>
            </a:extLst>
          </p:cNvPr>
          <p:cNvSpPr/>
          <p:nvPr/>
        </p:nvSpPr>
        <p:spPr>
          <a:xfrm>
            <a:off x="4770462" y="7590072"/>
            <a:ext cx="1009892" cy="260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N/C</a:t>
            </a:r>
            <a:endParaRPr lang="es-VE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19C89EF-DD1C-4567-AEAB-32ADD7CDA02B}"/>
              </a:ext>
            </a:extLst>
          </p:cNvPr>
          <p:cNvSpPr/>
          <p:nvPr/>
        </p:nvSpPr>
        <p:spPr>
          <a:xfrm>
            <a:off x="5780354" y="7590072"/>
            <a:ext cx="251460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A9DFE0B7-04FF-412F-83A8-3D4845ED4524}"/>
              </a:ext>
            </a:extLst>
          </p:cNvPr>
          <p:cNvSpPr/>
          <p:nvPr/>
        </p:nvSpPr>
        <p:spPr>
          <a:xfrm rot="10800000">
            <a:off x="5828074" y="7653887"/>
            <a:ext cx="169164" cy="1447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75D01C8-E253-4D6A-8055-383D47007D25}"/>
              </a:ext>
            </a:extLst>
          </p:cNvPr>
          <p:cNvSpPr/>
          <p:nvPr/>
        </p:nvSpPr>
        <p:spPr>
          <a:xfrm>
            <a:off x="4776463" y="8196301"/>
            <a:ext cx="1009892" cy="253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  <a:latin typeface="Trebuchet MS" panose="020B0603020202020204" pitchFamily="34" charset="0"/>
              </a:rPr>
              <a:t>N/A</a:t>
            </a:r>
            <a:endParaRPr lang="es-VE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A5BA94-1470-4FCB-8A4F-68E71E71959C}"/>
              </a:ext>
            </a:extLst>
          </p:cNvPr>
          <p:cNvSpPr/>
          <p:nvPr/>
        </p:nvSpPr>
        <p:spPr>
          <a:xfrm>
            <a:off x="5786355" y="8193446"/>
            <a:ext cx="251460" cy="257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CCEA5568-4F1D-4196-AA03-27070C2BBE64}"/>
              </a:ext>
            </a:extLst>
          </p:cNvPr>
          <p:cNvSpPr/>
          <p:nvPr/>
        </p:nvSpPr>
        <p:spPr>
          <a:xfrm rot="10800000">
            <a:off x="5834075" y="8257261"/>
            <a:ext cx="169164" cy="1447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aphicFrame>
        <p:nvGraphicFramePr>
          <p:cNvPr id="50" name="Tabla 28">
            <a:extLst>
              <a:ext uri="{FF2B5EF4-FFF2-40B4-BE49-F238E27FC236}">
                <a16:creationId xmlns:a16="http://schemas.microsoft.com/office/drawing/2014/main" id="{2E1153A2-0FF8-4964-A16A-75288E55B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33255"/>
              </p:ext>
            </p:extLst>
          </p:nvPr>
        </p:nvGraphicFramePr>
        <p:xfrm>
          <a:off x="516339" y="9278670"/>
          <a:ext cx="5748695" cy="880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13">
                  <a:extLst>
                    <a:ext uri="{9D8B030D-6E8A-4147-A177-3AD203B41FA5}">
                      <a16:colId xmlns:a16="http://schemas.microsoft.com/office/drawing/2014/main" val="1389919790"/>
                    </a:ext>
                  </a:extLst>
                </a:gridCol>
                <a:gridCol w="4410982">
                  <a:extLst>
                    <a:ext uri="{9D8B030D-6E8A-4147-A177-3AD203B41FA5}">
                      <a16:colId xmlns:a16="http://schemas.microsoft.com/office/drawing/2014/main" val="1014155244"/>
                    </a:ext>
                  </a:extLst>
                </a:gridCol>
              </a:tblGrid>
              <a:tr h="880688">
                <a:tc>
                  <a:txBody>
                    <a:bodyPr/>
                    <a:lstStyle/>
                    <a:p>
                      <a:pPr algn="ctr"/>
                      <a:r>
                        <a:rPr lang="es-V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Observaciones</a:t>
                      </a:r>
                      <a:endParaRPr lang="es-VE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DB0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79875"/>
                  </a:ext>
                </a:extLst>
              </a:tr>
            </a:tbl>
          </a:graphicData>
        </a:graphic>
      </p:graphicFrame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80A31F35-D8A1-4416-A45E-7127C0B01E6B}"/>
              </a:ext>
            </a:extLst>
          </p:cNvPr>
          <p:cNvSpPr/>
          <p:nvPr/>
        </p:nvSpPr>
        <p:spPr>
          <a:xfrm>
            <a:off x="5191125" y="10352113"/>
            <a:ext cx="1069064" cy="375382"/>
          </a:xfrm>
          <a:prstGeom prst="roundRect">
            <a:avLst/>
          </a:prstGeom>
          <a:solidFill>
            <a:srgbClr val="0DB02B"/>
          </a:solidFill>
          <a:ln>
            <a:solidFill>
              <a:srgbClr val="0DB02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  <a:ea typeface="MS UI Gothic" panose="020B0600070205080204" pitchFamily="34" charset="-128"/>
              </a:rPr>
              <a:t>Guardar</a:t>
            </a:r>
            <a:endParaRPr lang="es-VE" sz="1400" dirty="0">
              <a:latin typeface="Trebuchet MS" panose="020B0603020202020204" pitchFamily="34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999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302</Words>
  <Application>Microsoft Office PowerPoint</Application>
  <PresentationFormat>Carta (216 x 279 mm)</PresentationFormat>
  <Paragraphs>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MS UI Gothic</vt:lpstr>
      <vt:lpstr>Arial</vt:lpstr>
      <vt:lpstr>Arial Black</vt:lpstr>
      <vt:lpstr>Calibri</vt:lpstr>
      <vt:lpstr>Calibri Light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Roiberth</dc:creator>
  <cp:lastModifiedBy>Roiberth</cp:lastModifiedBy>
  <cp:revision>2</cp:revision>
  <dcterms:created xsi:type="dcterms:W3CDTF">2021-10-06T15:09:54Z</dcterms:created>
  <dcterms:modified xsi:type="dcterms:W3CDTF">2021-10-06T15:38:55Z</dcterms:modified>
</cp:coreProperties>
</file>