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9"/>
  </p:notesMasterIdLst>
  <p:handoutMasterIdLst>
    <p:handoutMasterId r:id="rId10"/>
  </p:handoutMasterIdLst>
  <p:sldIdLst>
    <p:sldId id="270" r:id="rId6"/>
    <p:sldId id="267" r:id="rId7"/>
    <p:sldId id="268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24-11-03_Päivitys" id="{7C3F6446-D700-4604-BA0A-5F532090062F}">
          <p14:sldIdLst>
            <p14:sldId id="270"/>
          </p14:sldIdLst>
        </p14:section>
        <p14:section name="ENG" id="{DD037485-7B47-4381-A03C-50D3E7E9163C}">
          <p14:sldIdLst>
            <p14:sldId id="267"/>
          </p14:sldIdLst>
        </p14:section>
        <p14:section name="FI" id="{30A2B9EB-5366-4754-AFD2-32F54A633645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93CF6A5-FE3E-5219-2D12-6AED67B8F024}" name="Alaluusua Teemu" initials="TA" userId="S::teemu.alaluusua@aalto.fi::1d5d47e3-80c6-42e2-b5c7-2482702c28fd" providerId="AD"/>
  <p188:author id="{795746F8-6FE7-E238-F541-3C653AF7E878}" name="Teemu Alaluusua" initials="TA" userId="S::teemu.alaluusua@condigi.fi::524651f4-fac4-4c22-96ea-9436254bd94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572"/>
    <a:srgbClr val="61A4F1"/>
    <a:srgbClr val="F2F2F2"/>
    <a:srgbClr val="00D6C5"/>
    <a:srgbClr val="859EAE"/>
    <a:srgbClr val="DEC6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5" autoAdjust="0"/>
    <p:restoredTop sz="91685" autoAdjust="0"/>
  </p:normalViewPr>
  <p:slideViewPr>
    <p:cSldViewPr snapToGrid="0">
      <p:cViewPr varScale="1">
        <p:scale>
          <a:sx n="64" d="100"/>
          <a:sy n="64" d="100"/>
        </p:scale>
        <p:origin x="1810" y="2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631FE3-162C-7846-4791-9C0A295CF6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52631-D8CC-8B31-2EB9-0EFD155BDF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FDCFF-020D-46F1-9BB8-2EFFB22E58A3}" type="datetimeFigureOut">
              <a:rPr lang="en-FI" smtClean="0"/>
              <a:t>02/01/2025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8D9AA-C13D-780B-DEB7-331C69D327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F3363-D457-6001-3539-29AA50EE9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895AD-D824-44E9-8B51-9BE98C35080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8105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9D9E2-2453-4450-B4AF-099A08F3E202}" type="datetimeFigureOut">
              <a:rPr lang="en-FI" smtClean="0"/>
              <a:t>02/01/2025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F4681-3573-43CF-89FA-AED60C8F9D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6867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AAD0-9454-CA27-67FA-B8600504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>
            <a:extLst>
              <a:ext uri="{FF2B5EF4-FFF2-40B4-BE49-F238E27FC236}">
                <a16:creationId xmlns:a16="http://schemas.microsoft.com/office/drawing/2014/main" id="{98519D78-4629-9B07-90C1-2BF3BE326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>
            <a:extLst>
              <a:ext uri="{FF2B5EF4-FFF2-40B4-BE49-F238E27FC236}">
                <a16:creationId xmlns:a16="http://schemas.microsoft.com/office/drawing/2014/main" id="{1188B40A-3FE2-497F-8179-6C28B0B53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8A1E2E06-59C6-0018-C0F8-1808DCE45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00275-FB4C-4A5F-ABB8-2E75868E247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26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00CB3-363C-38E0-010B-287C50F9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>
            <a:extLst>
              <a:ext uri="{FF2B5EF4-FFF2-40B4-BE49-F238E27FC236}">
                <a16:creationId xmlns:a16="http://schemas.microsoft.com/office/drawing/2014/main" id="{9CFEFE7B-4188-B41B-19B4-9DB394914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>
            <a:extLst>
              <a:ext uri="{FF2B5EF4-FFF2-40B4-BE49-F238E27FC236}">
                <a16:creationId xmlns:a16="http://schemas.microsoft.com/office/drawing/2014/main" id="{8E5D8716-C18A-88DC-2739-22D8FB9F0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9942166-9FE6-4E6C-ADF4-3ABC1EDF0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00275-FB4C-4A5F-ABB8-2E75868E247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22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tsikko ja sisältö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55CC-1185-51FC-E3B8-4147606A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B893-6B04-6927-CE94-9A66F78D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25BA-5B20-3CBA-B94B-28B753A8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93C1-96B7-43A4-88C3-A796BB2F869C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93C2-3638-0637-9E42-4D47B9D9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E3C4-91D4-D1BC-C03D-1496593F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83329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55CC-1185-51FC-E3B8-4147606A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33375"/>
            <a:ext cx="10008494" cy="1008063"/>
          </a:xfrm>
        </p:spPr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B893-6B04-6927-CE94-9A66F78D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28775"/>
            <a:ext cx="10008493" cy="44640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25BA-5B20-3CBA-B94B-28B753A8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CB2C-3B26-4642-A08B-D91DA94758CC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93C2-3638-0637-9E42-4D47B9D9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E3C4-91D4-D1BC-C03D-1496593F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9706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55CC-1185-51FC-E3B8-4147606A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33375"/>
            <a:ext cx="10008494" cy="1008063"/>
          </a:xfrm>
        </p:spPr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B893-6B04-6927-CE94-9A66F78D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28775"/>
            <a:ext cx="10008493" cy="44640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25BA-5B20-3CBA-B94B-28B753A8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F931-B0E0-4812-B52B-95D66697D1AE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93C2-3638-0637-9E42-4D47B9D9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E3C4-91D4-D1BC-C03D-1496593F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44216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55CC-1185-51FC-E3B8-4147606A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33375"/>
            <a:ext cx="10008494" cy="1008063"/>
          </a:xfrm>
        </p:spPr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B893-6B04-6927-CE94-9A66F78D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28775"/>
            <a:ext cx="10008493" cy="44640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25BA-5B20-3CBA-B94B-28B753A8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116C-5EF8-4838-9A5F-86AB544AA46C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93C2-3638-0637-9E42-4D47B9D9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E3C4-91D4-D1BC-C03D-1496593F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85394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ä ja kuvio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55CC-1185-51FC-E3B8-4147606A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33375"/>
            <a:ext cx="10008494" cy="1008063"/>
          </a:xfrm>
        </p:spPr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B893-6B04-6927-CE94-9A66F78D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28775"/>
            <a:ext cx="4823917" cy="44640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25BA-5B20-3CBA-B94B-28B753A8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CB2C-3B26-4642-A08B-D91DA94758CC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93C2-3638-0637-9E42-4D47B9D9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E3C4-91D4-D1BC-C03D-1496593F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ED8460-F9B2-1E6C-652D-AA997ED935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91944" y="1625600"/>
            <a:ext cx="4824536" cy="44640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87386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ä ja kuvi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55CC-1185-51FC-E3B8-4147606A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33375"/>
            <a:ext cx="10008494" cy="1008063"/>
          </a:xfrm>
        </p:spPr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25BA-5B20-3CBA-B94B-28B753A8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F931-B0E0-4812-B52B-95D66697D1AE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93C2-3638-0637-9E42-4D47B9D9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E3C4-91D4-D1BC-C03D-1496593F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4252B3-EC17-3576-06D2-13593427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28775"/>
            <a:ext cx="4823917" cy="44640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616082-FCF3-0B4C-CCD3-8B4500C23EE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91944" y="1625600"/>
            <a:ext cx="4824536" cy="44640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114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ä ja kuvio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55CC-1185-51FC-E3B8-4147606A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33375"/>
            <a:ext cx="10008494" cy="1008063"/>
          </a:xfrm>
        </p:spPr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25BA-5B20-3CBA-B94B-28B753A8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116C-5EF8-4838-9A5F-86AB544AA46C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93C2-3638-0637-9E42-4D47B9D9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E3C4-91D4-D1BC-C03D-1496593F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D5B7C8-05AF-1853-86CF-BEC542D9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28775"/>
            <a:ext cx="4823917" cy="44640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27518B-3CD7-DBFA-4079-53C0210547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91944" y="1625600"/>
            <a:ext cx="4824536" cy="44640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75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4F2A28-91CF-4DAF-9C62-76FD9065E01E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2394" cy="1656457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3861048"/>
            <a:ext cx="9791700" cy="1512168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2C197826-9F8E-5472-A8FC-FBC0D76CA5C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503054" y="6308625"/>
            <a:ext cx="280959" cy="216000"/>
          </a:xfrm>
          <a:custGeom>
            <a:avLst/>
            <a:gdLst>
              <a:gd name="T0" fmla="*/ 1052 w 1250"/>
              <a:gd name="T1" fmla="*/ 228 h 961"/>
              <a:gd name="T2" fmla="*/ 822 w 1250"/>
              <a:gd name="T3" fmla="*/ 228 h 961"/>
              <a:gd name="T4" fmla="*/ 0 w 1250"/>
              <a:gd name="T5" fmla="*/ 733 h 961"/>
              <a:gd name="T6" fmla="*/ 0 w 1250"/>
              <a:gd name="T7" fmla="*/ 961 h 961"/>
              <a:gd name="T8" fmla="*/ 753 w 1250"/>
              <a:gd name="T9" fmla="*/ 961 h 961"/>
              <a:gd name="T10" fmla="*/ 11 w 1250"/>
              <a:gd name="T11" fmla="*/ 0 h 961"/>
              <a:gd name="T12" fmla="*/ 359 w 1250"/>
              <a:gd name="T13" fmla="*/ 1 h 961"/>
              <a:gd name="T14" fmla="*/ 427 w 1250"/>
              <a:gd name="T15" fmla="*/ 9 h 961"/>
              <a:gd name="T16" fmla="*/ 477 w 1250"/>
              <a:gd name="T17" fmla="*/ 19 h 961"/>
              <a:gd name="T18" fmla="*/ 522 w 1250"/>
              <a:gd name="T19" fmla="*/ 34 h 961"/>
              <a:gd name="T20" fmla="*/ 569 w 1250"/>
              <a:gd name="T21" fmla="*/ 57 h 961"/>
              <a:gd name="T22" fmla="*/ 609 w 1250"/>
              <a:gd name="T23" fmla="*/ 84 h 961"/>
              <a:gd name="T24" fmla="*/ 642 w 1250"/>
              <a:gd name="T25" fmla="*/ 116 h 961"/>
              <a:gd name="T26" fmla="*/ 667 w 1250"/>
              <a:gd name="T27" fmla="*/ 152 h 961"/>
              <a:gd name="T28" fmla="*/ 686 w 1250"/>
              <a:gd name="T29" fmla="*/ 192 h 961"/>
              <a:gd name="T30" fmla="*/ 698 w 1250"/>
              <a:gd name="T31" fmla="*/ 235 h 961"/>
              <a:gd name="T32" fmla="*/ 703 w 1250"/>
              <a:gd name="T33" fmla="*/ 281 h 961"/>
              <a:gd name="T34" fmla="*/ 702 w 1250"/>
              <a:gd name="T35" fmla="*/ 334 h 961"/>
              <a:gd name="T36" fmla="*/ 696 w 1250"/>
              <a:gd name="T37" fmla="*/ 371 h 961"/>
              <a:gd name="T38" fmla="*/ 686 w 1250"/>
              <a:gd name="T39" fmla="*/ 406 h 961"/>
              <a:gd name="T40" fmla="*/ 673 w 1250"/>
              <a:gd name="T41" fmla="*/ 439 h 961"/>
              <a:gd name="T42" fmla="*/ 656 w 1250"/>
              <a:gd name="T43" fmla="*/ 470 h 961"/>
              <a:gd name="T44" fmla="*/ 635 w 1250"/>
              <a:gd name="T45" fmla="*/ 498 h 961"/>
              <a:gd name="T46" fmla="*/ 609 w 1250"/>
              <a:gd name="T47" fmla="*/ 524 h 961"/>
              <a:gd name="T48" fmla="*/ 581 w 1250"/>
              <a:gd name="T49" fmla="*/ 545 h 961"/>
              <a:gd name="T50" fmla="*/ 549 w 1250"/>
              <a:gd name="T51" fmla="*/ 564 h 961"/>
              <a:gd name="T52" fmla="*/ 514 w 1250"/>
              <a:gd name="T53" fmla="*/ 578 h 961"/>
              <a:gd name="T54" fmla="*/ 239 w 1250"/>
              <a:gd name="T55" fmla="*/ 187 h 961"/>
              <a:gd name="T56" fmla="*/ 347 w 1250"/>
              <a:gd name="T57" fmla="*/ 432 h 961"/>
              <a:gd name="T58" fmla="*/ 377 w 1250"/>
              <a:gd name="T59" fmla="*/ 429 h 961"/>
              <a:gd name="T60" fmla="*/ 401 w 1250"/>
              <a:gd name="T61" fmla="*/ 423 h 961"/>
              <a:gd name="T62" fmla="*/ 420 w 1250"/>
              <a:gd name="T63" fmla="*/ 414 h 961"/>
              <a:gd name="T64" fmla="*/ 436 w 1250"/>
              <a:gd name="T65" fmla="*/ 403 h 961"/>
              <a:gd name="T66" fmla="*/ 449 w 1250"/>
              <a:gd name="T67" fmla="*/ 390 h 961"/>
              <a:gd name="T68" fmla="*/ 458 w 1250"/>
              <a:gd name="T69" fmla="*/ 376 h 961"/>
              <a:gd name="T70" fmla="*/ 468 w 1250"/>
              <a:gd name="T71" fmla="*/ 350 h 961"/>
              <a:gd name="T72" fmla="*/ 473 w 1250"/>
              <a:gd name="T73" fmla="*/ 319 h 961"/>
              <a:gd name="T74" fmla="*/ 471 w 1250"/>
              <a:gd name="T75" fmla="*/ 288 h 961"/>
              <a:gd name="T76" fmla="*/ 463 w 1250"/>
              <a:gd name="T77" fmla="*/ 262 h 961"/>
              <a:gd name="T78" fmla="*/ 455 w 1250"/>
              <a:gd name="T79" fmla="*/ 247 h 961"/>
              <a:gd name="T80" fmla="*/ 440 w 1250"/>
              <a:gd name="T81" fmla="*/ 228 h 961"/>
              <a:gd name="T82" fmla="*/ 421 w 1250"/>
              <a:gd name="T83" fmla="*/ 211 h 961"/>
              <a:gd name="T84" fmla="*/ 403 w 1250"/>
              <a:gd name="T85" fmla="*/ 201 h 961"/>
              <a:gd name="T86" fmla="*/ 383 w 1250"/>
              <a:gd name="T87" fmla="*/ 194 h 961"/>
              <a:gd name="T88" fmla="*/ 359 w 1250"/>
              <a:gd name="T89" fmla="*/ 189 h 961"/>
              <a:gd name="T90" fmla="*/ 239 w 1250"/>
              <a:gd name="T91" fmla="*/ 187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0" h="961">
                <a:moveTo>
                  <a:pt x="1250" y="0"/>
                </a:moveTo>
                <a:lnTo>
                  <a:pt x="1250" y="228"/>
                </a:lnTo>
                <a:lnTo>
                  <a:pt x="1052" y="228"/>
                </a:lnTo>
                <a:lnTo>
                  <a:pt x="1052" y="961"/>
                </a:lnTo>
                <a:lnTo>
                  <a:pt x="822" y="961"/>
                </a:lnTo>
                <a:lnTo>
                  <a:pt x="822" y="228"/>
                </a:lnTo>
                <a:lnTo>
                  <a:pt x="656" y="0"/>
                </a:lnTo>
                <a:lnTo>
                  <a:pt x="1250" y="0"/>
                </a:lnTo>
                <a:close/>
                <a:moveTo>
                  <a:pt x="0" y="733"/>
                </a:moveTo>
                <a:lnTo>
                  <a:pt x="230" y="733"/>
                </a:lnTo>
                <a:lnTo>
                  <a:pt x="230" y="961"/>
                </a:lnTo>
                <a:lnTo>
                  <a:pt x="0" y="961"/>
                </a:lnTo>
                <a:lnTo>
                  <a:pt x="0" y="733"/>
                </a:lnTo>
                <a:close/>
                <a:moveTo>
                  <a:pt x="488" y="585"/>
                </a:moveTo>
                <a:lnTo>
                  <a:pt x="753" y="961"/>
                </a:lnTo>
                <a:lnTo>
                  <a:pt x="496" y="961"/>
                </a:lnTo>
                <a:lnTo>
                  <a:pt x="11" y="271"/>
                </a:lnTo>
                <a:lnTo>
                  <a:pt x="11" y="0"/>
                </a:lnTo>
                <a:lnTo>
                  <a:pt x="309" y="0"/>
                </a:lnTo>
                <a:lnTo>
                  <a:pt x="335" y="0"/>
                </a:lnTo>
                <a:lnTo>
                  <a:pt x="359" y="1"/>
                </a:lnTo>
                <a:lnTo>
                  <a:pt x="383" y="3"/>
                </a:lnTo>
                <a:lnTo>
                  <a:pt x="405" y="5"/>
                </a:lnTo>
                <a:lnTo>
                  <a:pt x="427" y="9"/>
                </a:lnTo>
                <a:lnTo>
                  <a:pt x="448" y="12"/>
                </a:lnTo>
                <a:lnTo>
                  <a:pt x="468" y="17"/>
                </a:lnTo>
                <a:lnTo>
                  <a:pt x="477" y="19"/>
                </a:lnTo>
                <a:lnTo>
                  <a:pt x="487" y="22"/>
                </a:lnTo>
                <a:lnTo>
                  <a:pt x="505" y="28"/>
                </a:lnTo>
                <a:lnTo>
                  <a:pt x="522" y="34"/>
                </a:lnTo>
                <a:lnTo>
                  <a:pt x="539" y="41"/>
                </a:lnTo>
                <a:lnTo>
                  <a:pt x="554" y="49"/>
                </a:lnTo>
                <a:lnTo>
                  <a:pt x="569" y="57"/>
                </a:lnTo>
                <a:lnTo>
                  <a:pt x="583" y="66"/>
                </a:lnTo>
                <a:lnTo>
                  <a:pt x="596" y="75"/>
                </a:lnTo>
                <a:lnTo>
                  <a:pt x="609" y="84"/>
                </a:lnTo>
                <a:lnTo>
                  <a:pt x="620" y="95"/>
                </a:lnTo>
                <a:lnTo>
                  <a:pt x="632" y="105"/>
                </a:lnTo>
                <a:lnTo>
                  <a:pt x="642" y="116"/>
                </a:lnTo>
                <a:lnTo>
                  <a:pt x="651" y="128"/>
                </a:lnTo>
                <a:lnTo>
                  <a:pt x="660" y="140"/>
                </a:lnTo>
                <a:lnTo>
                  <a:pt x="667" y="152"/>
                </a:lnTo>
                <a:lnTo>
                  <a:pt x="674" y="165"/>
                </a:lnTo>
                <a:lnTo>
                  <a:pt x="681" y="179"/>
                </a:lnTo>
                <a:lnTo>
                  <a:pt x="686" y="192"/>
                </a:lnTo>
                <a:lnTo>
                  <a:pt x="691" y="206"/>
                </a:lnTo>
                <a:lnTo>
                  <a:pt x="695" y="220"/>
                </a:lnTo>
                <a:lnTo>
                  <a:pt x="698" y="235"/>
                </a:lnTo>
                <a:lnTo>
                  <a:pt x="700" y="250"/>
                </a:lnTo>
                <a:lnTo>
                  <a:pt x="702" y="265"/>
                </a:lnTo>
                <a:lnTo>
                  <a:pt x="703" y="281"/>
                </a:lnTo>
                <a:lnTo>
                  <a:pt x="704" y="296"/>
                </a:lnTo>
                <a:lnTo>
                  <a:pt x="703" y="322"/>
                </a:lnTo>
                <a:lnTo>
                  <a:pt x="702" y="334"/>
                </a:lnTo>
                <a:lnTo>
                  <a:pt x="700" y="347"/>
                </a:lnTo>
                <a:lnTo>
                  <a:pt x="698" y="359"/>
                </a:lnTo>
                <a:lnTo>
                  <a:pt x="696" y="371"/>
                </a:lnTo>
                <a:lnTo>
                  <a:pt x="693" y="383"/>
                </a:lnTo>
                <a:lnTo>
                  <a:pt x="690" y="395"/>
                </a:lnTo>
                <a:lnTo>
                  <a:pt x="686" y="406"/>
                </a:lnTo>
                <a:lnTo>
                  <a:pt x="682" y="418"/>
                </a:lnTo>
                <a:lnTo>
                  <a:pt x="678" y="429"/>
                </a:lnTo>
                <a:lnTo>
                  <a:pt x="673" y="439"/>
                </a:lnTo>
                <a:lnTo>
                  <a:pt x="667" y="450"/>
                </a:lnTo>
                <a:lnTo>
                  <a:pt x="662" y="460"/>
                </a:lnTo>
                <a:lnTo>
                  <a:pt x="656" y="470"/>
                </a:lnTo>
                <a:lnTo>
                  <a:pt x="649" y="480"/>
                </a:lnTo>
                <a:lnTo>
                  <a:pt x="642" y="489"/>
                </a:lnTo>
                <a:lnTo>
                  <a:pt x="635" y="498"/>
                </a:lnTo>
                <a:lnTo>
                  <a:pt x="627" y="507"/>
                </a:lnTo>
                <a:lnTo>
                  <a:pt x="618" y="516"/>
                </a:lnTo>
                <a:lnTo>
                  <a:pt x="609" y="524"/>
                </a:lnTo>
                <a:lnTo>
                  <a:pt x="600" y="531"/>
                </a:lnTo>
                <a:lnTo>
                  <a:pt x="591" y="539"/>
                </a:lnTo>
                <a:lnTo>
                  <a:pt x="581" y="545"/>
                </a:lnTo>
                <a:lnTo>
                  <a:pt x="571" y="552"/>
                </a:lnTo>
                <a:lnTo>
                  <a:pt x="560" y="558"/>
                </a:lnTo>
                <a:lnTo>
                  <a:pt x="549" y="564"/>
                </a:lnTo>
                <a:lnTo>
                  <a:pt x="538" y="569"/>
                </a:lnTo>
                <a:lnTo>
                  <a:pt x="526" y="574"/>
                </a:lnTo>
                <a:lnTo>
                  <a:pt x="514" y="578"/>
                </a:lnTo>
                <a:lnTo>
                  <a:pt x="501" y="582"/>
                </a:lnTo>
                <a:lnTo>
                  <a:pt x="488" y="585"/>
                </a:lnTo>
                <a:close/>
                <a:moveTo>
                  <a:pt x="239" y="187"/>
                </a:moveTo>
                <a:lnTo>
                  <a:pt x="239" y="432"/>
                </a:lnTo>
                <a:lnTo>
                  <a:pt x="337" y="432"/>
                </a:lnTo>
                <a:lnTo>
                  <a:pt x="347" y="432"/>
                </a:lnTo>
                <a:lnTo>
                  <a:pt x="357" y="431"/>
                </a:lnTo>
                <a:lnTo>
                  <a:pt x="367" y="430"/>
                </a:lnTo>
                <a:lnTo>
                  <a:pt x="377" y="429"/>
                </a:lnTo>
                <a:lnTo>
                  <a:pt x="385" y="427"/>
                </a:lnTo>
                <a:lnTo>
                  <a:pt x="393" y="425"/>
                </a:lnTo>
                <a:lnTo>
                  <a:pt x="401" y="423"/>
                </a:lnTo>
                <a:lnTo>
                  <a:pt x="408" y="420"/>
                </a:lnTo>
                <a:lnTo>
                  <a:pt x="414" y="417"/>
                </a:lnTo>
                <a:lnTo>
                  <a:pt x="420" y="414"/>
                </a:lnTo>
                <a:lnTo>
                  <a:pt x="426" y="411"/>
                </a:lnTo>
                <a:lnTo>
                  <a:pt x="431" y="407"/>
                </a:lnTo>
                <a:lnTo>
                  <a:pt x="436" y="403"/>
                </a:lnTo>
                <a:lnTo>
                  <a:pt x="441" y="399"/>
                </a:lnTo>
                <a:lnTo>
                  <a:pt x="445" y="395"/>
                </a:lnTo>
                <a:lnTo>
                  <a:pt x="449" y="390"/>
                </a:lnTo>
                <a:lnTo>
                  <a:pt x="452" y="386"/>
                </a:lnTo>
                <a:lnTo>
                  <a:pt x="455" y="381"/>
                </a:lnTo>
                <a:lnTo>
                  <a:pt x="458" y="376"/>
                </a:lnTo>
                <a:lnTo>
                  <a:pt x="461" y="371"/>
                </a:lnTo>
                <a:lnTo>
                  <a:pt x="465" y="361"/>
                </a:lnTo>
                <a:lnTo>
                  <a:pt x="468" y="350"/>
                </a:lnTo>
                <a:lnTo>
                  <a:pt x="471" y="340"/>
                </a:lnTo>
                <a:lnTo>
                  <a:pt x="472" y="329"/>
                </a:lnTo>
                <a:lnTo>
                  <a:pt x="473" y="319"/>
                </a:lnTo>
                <a:lnTo>
                  <a:pt x="473" y="308"/>
                </a:lnTo>
                <a:lnTo>
                  <a:pt x="473" y="298"/>
                </a:lnTo>
                <a:lnTo>
                  <a:pt x="471" y="288"/>
                </a:lnTo>
                <a:lnTo>
                  <a:pt x="469" y="278"/>
                </a:lnTo>
                <a:lnTo>
                  <a:pt x="465" y="267"/>
                </a:lnTo>
                <a:lnTo>
                  <a:pt x="463" y="262"/>
                </a:lnTo>
                <a:lnTo>
                  <a:pt x="460" y="257"/>
                </a:lnTo>
                <a:lnTo>
                  <a:pt x="458" y="252"/>
                </a:lnTo>
                <a:lnTo>
                  <a:pt x="455" y="247"/>
                </a:lnTo>
                <a:lnTo>
                  <a:pt x="448" y="237"/>
                </a:lnTo>
                <a:lnTo>
                  <a:pt x="444" y="232"/>
                </a:lnTo>
                <a:lnTo>
                  <a:pt x="440" y="228"/>
                </a:lnTo>
                <a:lnTo>
                  <a:pt x="436" y="223"/>
                </a:lnTo>
                <a:lnTo>
                  <a:pt x="431" y="219"/>
                </a:lnTo>
                <a:lnTo>
                  <a:pt x="421" y="211"/>
                </a:lnTo>
                <a:lnTo>
                  <a:pt x="415" y="208"/>
                </a:lnTo>
                <a:lnTo>
                  <a:pt x="409" y="204"/>
                </a:lnTo>
                <a:lnTo>
                  <a:pt x="403" y="201"/>
                </a:lnTo>
                <a:lnTo>
                  <a:pt x="397" y="199"/>
                </a:lnTo>
                <a:lnTo>
                  <a:pt x="390" y="196"/>
                </a:lnTo>
                <a:lnTo>
                  <a:pt x="383" y="194"/>
                </a:lnTo>
                <a:lnTo>
                  <a:pt x="375" y="192"/>
                </a:lnTo>
                <a:lnTo>
                  <a:pt x="367" y="190"/>
                </a:lnTo>
                <a:lnTo>
                  <a:pt x="359" y="189"/>
                </a:lnTo>
                <a:lnTo>
                  <a:pt x="351" y="188"/>
                </a:lnTo>
                <a:lnTo>
                  <a:pt x="333" y="187"/>
                </a:lnTo>
                <a:lnTo>
                  <a:pt x="239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17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E5D6E3-D4BB-4C2D-8285-CE55EDAC7BD2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2394" cy="1656457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3861048"/>
            <a:ext cx="9791700" cy="1512168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2C197826-9F8E-5472-A8FC-FBC0D76CA5C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503054" y="6308625"/>
            <a:ext cx="280959" cy="216000"/>
          </a:xfrm>
          <a:custGeom>
            <a:avLst/>
            <a:gdLst>
              <a:gd name="T0" fmla="*/ 1052 w 1250"/>
              <a:gd name="T1" fmla="*/ 228 h 961"/>
              <a:gd name="T2" fmla="*/ 822 w 1250"/>
              <a:gd name="T3" fmla="*/ 228 h 961"/>
              <a:gd name="T4" fmla="*/ 0 w 1250"/>
              <a:gd name="T5" fmla="*/ 733 h 961"/>
              <a:gd name="T6" fmla="*/ 0 w 1250"/>
              <a:gd name="T7" fmla="*/ 961 h 961"/>
              <a:gd name="T8" fmla="*/ 753 w 1250"/>
              <a:gd name="T9" fmla="*/ 961 h 961"/>
              <a:gd name="T10" fmla="*/ 11 w 1250"/>
              <a:gd name="T11" fmla="*/ 0 h 961"/>
              <a:gd name="T12" fmla="*/ 359 w 1250"/>
              <a:gd name="T13" fmla="*/ 1 h 961"/>
              <a:gd name="T14" fmla="*/ 427 w 1250"/>
              <a:gd name="T15" fmla="*/ 9 h 961"/>
              <a:gd name="T16" fmla="*/ 477 w 1250"/>
              <a:gd name="T17" fmla="*/ 19 h 961"/>
              <a:gd name="T18" fmla="*/ 522 w 1250"/>
              <a:gd name="T19" fmla="*/ 34 h 961"/>
              <a:gd name="T20" fmla="*/ 569 w 1250"/>
              <a:gd name="T21" fmla="*/ 57 h 961"/>
              <a:gd name="T22" fmla="*/ 609 w 1250"/>
              <a:gd name="T23" fmla="*/ 84 h 961"/>
              <a:gd name="T24" fmla="*/ 642 w 1250"/>
              <a:gd name="T25" fmla="*/ 116 h 961"/>
              <a:gd name="T26" fmla="*/ 667 w 1250"/>
              <a:gd name="T27" fmla="*/ 152 h 961"/>
              <a:gd name="T28" fmla="*/ 686 w 1250"/>
              <a:gd name="T29" fmla="*/ 192 h 961"/>
              <a:gd name="T30" fmla="*/ 698 w 1250"/>
              <a:gd name="T31" fmla="*/ 235 h 961"/>
              <a:gd name="T32" fmla="*/ 703 w 1250"/>
              <a:gd name="T33" fmla="*/ 281 h 961"/>
              <a:gd name="T34" fmla="*/ 702 w 1250"/>
              <a:gd name="T35" fmla="*/ 334 h 961"/>
              <a:gd name="T36" fmla="*/ 696 w 1250"/>
              <a:gd name="T37" fmla="*/ 371 h 961"/>
              <a:gd name="T38" fmla="*/ 686 w 1250"/>
              <a:gd name="T39" fmla="*/ 406 h 961"/>
              <a:gd name="T40" fmla="*/ 673 w 1250"/>
              <a:gd name="T41" fmla="*/ 439 h 961"/>
              <a:gd name="T42" fmla="*/ 656 w 1250"/>
              <a:gd name="T43" fmla="*/ 470 h 961"/>
              <a:gd name="T44" fmla="*/ 635 w 1250"/>
              <a:gd name="T45" fmla="*/ 498 h 961"/>
              <a:gd name="T46" fmla="*/ 609 w 1250"/>
              <a:gd name="T47" fmla="*/ 524 h 961"/>
              <a:gd name="T48" fmla="*/ 581 w 1250"/>
              <a:gd name="T49" fmla="*/ 545 h 961"/>
              <a:gd name="T50" fmla="*/ 549 w 1250"/>
              <a:gd name="T51" fmla="*/ 564 h 961"/>
              <a:gd name="T52" fmla="*/ 514 w 1250"/>
              <a:gd name="T53" fmla="*/ 578 h 961"/>
              <a:gd name="T54" fmla="*/ 239 w 1250"/>
              <a:gd name="T55" fmla="*/ 187 h 961"/>
              <a:gd name="T56" fmla="*/ 347 w 1250"/>
              <a:gd name="T57" fmla="*/ 432 h 961"/>
              <a:gd name="T58" fmla="*/ 377 w 1250"/>
              <a:gd name="T59" fmla="*/ 429 h 961"/>
              <a:gd name="T60" fmla="*/ 401 w 1250"/>
              <a:gd name="T61" fmla="*/ 423 h 961"/>
              <a:gd name="T62" fmla="*/ 420 w 1250"/>
              <a:gd name="T63" fmla="*/ 414 h 961"/>
              <a:gd name="T64" fmla="*/ 436 w 1250"/>
              <a:gd name="T65" fmla="*/ 403 h 961"/>
              <a:gd name="T66" fmla="*/ 449 w 1250"/>
              <a:gd name="T67" fmla="*/ 390 h 961"/>
              <a:gd name="T68" fmla="*/ 458 w 1250"/>
              <a:gd name="T69" fmla="*/ 376 h 961"/>
              <a:gd name="T70" fmla="*/ 468 w 1250"/>
              <a:gd name="T71" fmla="*/ 350 h 961"/>
              <a:gd name="T72" fmla="*/ 473 w 1250"/>
              <a:gd name="T73" fmla="*/ 319 h 961"/>
              <a:gd name="T74" fmla="*/ 471 w 1250"/>
              <a:gd name="T75" fmla="*/ 288 h 961"/>
              <a:gd name="T76" fmla="*/ 463 w 1250"/>
              <a:gd name="T77" fmla="*/ 262 h 961"/>
              <a:gd name="T78" fmla="*/ 455 w 1250"/>
              <a:gd name="T79" fmla="*/ 247 h 961"/>
              <a:gd name="T80" fmla="*/ 440 w 1250"/>
              <a:gd name="T81" fmla="*/ 228 h 961"/>
              <a:gd name="T82" fmla="*/ 421 w 1250"/>
              <a:gd name="T83" fmla="*/ 211 h 961"/>
              <a:gd name="T84" fmla="*/ 403 w 1250"/>
              <a:gd name="T85" fmla="*/ 201 h 961"/>
              <a:gd name="T86" fmla="*/ 383 w 1250"/>
              <a:gd name="T87" fmla="*/ 194 h 961"/>
              <a:gd name="T88" fmla="*/ 359 w 1250"/>
              <a:gd name="T89" fmla="*/ 189 h 961"/>
              <a:gd name="T90" fmla="*/ 239 w 1250"/>
              <a:gd name="T91" fmla="*/ 187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0" h="961">
                <a:moveTo>
                  <a:pt x="1250" y="0"/>
                </a:moveTo>
                <a:lnTo>
                  <a:pt x="1250" y="228"/>
                </a:lnTo>
                <a:lnTo>
                  <a:pt x="1052" y="228"/>
                </a:lnTo>
                <a:lnTo>
                  <a:pt x="1052" y="961"/>
                </a:lnTo>
                <a:lnTo>
                  <a:pt x="822" y="961"/>
                </a:lnTo>
                <a:lnTo>
                  <a:pt x="822" y="228"/>
                </a:lnTo>
                <a:lnTo>
                  <a:pt x="656" y="0"/>
                </a:lnTo>
                <a:lnTo>
                  <a:pt x="1250" y="0"/>
                </a:lnTo>
                <a:close/>
                <a:moveTo>
                  <a:pt x="0" y="733"/>
                </a:moveTo>
                <a:lnTo>
                  <a:pt x="230" y="733"/>
                </a:lnTo>
                <a:lnTo>
                  <a:pt x="230" y="961"/>
                </a:lnTo>
                <a:lnTo>
                  <a:pt x="0" y="961"/>
                </a:lnTo>
                <a:lnTo>
                  <a:pt x="0" y="733"/>
                </a:lnTo>
                <a:close/>
                <a:moveTo>
                  <a:pt x="488" y="585"/>
                </a:moveTo>
                <a:lnTo>
                  <a:pt x="753" y="961"/>
                </a:lnTo>
                <a:lnTo>
                  <a:pt x="496" y="961"/>
                </a:lnTo>
                <a:lnTo>
                  <a:pt x="11" y="271"/>
                </a:lnTo>
                <a:lnTo>
                  <a:pt x="11" y="0"/>
                </a:lnTo>
                <a:lnTo>
                  <a:pt x="309" y="0"/>
                </a:lnTo>
                <a:lnTo>
                  <a:pt x="335" y="0"/>
                </a:lnTo>
                <a:lnTo>
                  <a:pt x="359" y="1"/>
                </a:lnTo>
                <a:lnTo>
                  <a:pt x="383" y="3"/>
                </a:lnTo>
                <a:lnTo>
                  <a:pt x="405" y="5"/>
                </a:lnTo>
                <a:lnTo>
                  <a:pt x="427" y="9"/>
                </a:lnTo>
                <a:lnTo>
                  <a:pt x="448" y="12"/>
                </a:lnTo>
                <a:lnTo>
                  <a:pt x="468" y="17"/>
                </a:lnTo>
                <a:lnTo>
                  <a:pt x="477" y="19"/>
                </a:lnTo>
                <a:lnTo>
                  <a:pt x="487" y="22"/>
                </a:lnTo>
                <a:lnTo>
                  <a:pt x="505" y="28"/>
                </a:lnTo>
                <a:lnTo>
                  <a:pt x="522" y="34"/>
                </a:lnTo>
                <a:lnTo>
                  <a:pt x="539" y="41"/>
                </a:lnTo>
                <a:lnTo>
                  <a:pt x="554" y="49"/>
                </a:lnTo>
                <a:lnTo>
                  <a:pt x="569" y="57"/>
                </a:lnTo>
                <a:lnTo>
                  <a:pt x="583" y="66"/>
                </a:lnTo>
                <a:lnTo>
                  <a:pt x="596" y="75"/>
                </a:lnTo>
                <a:lnTo>
                  <a:pt x="609" y="84"/>
                </a:lnTo>
                <a:lnTo>
                  <a:pt x="620" y="95"/>
                </a:lnTo>
                <a:lnTo>
                  <a:pt x="632" y="105"/>
                </a:lnTo>
                <a:lnTo>
                  <a:pt x="642" y="116"/>
                </a:lnTo>
                <a:lnTo>
                  <a:pt x="651" y="128"/>
                </a:lnTo>
                <a:lnTo>
                  <a:pt x="660" y="140"/>
                </a:lnTo>
                <a:lnTo>
                  <a:pt x="667" y="152"/>
                </a:lnTo>
                <a:lnTo>
                  <a:pt x="674" y="165"/>
                </a:lnTo>
                <a:lnTo>
                  <a:pt x="681" y="179"/>
                </a:lnTo>
                <a:lnTo>
                  <a:pt x="686" y="192"/>
                </a:lnTo>
                <a:lnTo>
                  <a:pt x="691" y="206"/>
                </a:lnTo>
                <a:lnTo>
                  <a:pt x="695" y="220"/>
                </a:lnTo>
                <a:lnTo>
                  <a:pt x="698" y="235"/>
                </a:lnTo>
                <a:lnTo>
                  <a:pt x="700" y="250"/>
                </a:lnTo>
                <a:lnTo>
                  <a:pt x="702" y="265"/>
                </a:lnTo>
                <a:lnTo>
                  <a:pt x="703" y="281"/>
                </a:lnTo>
                <a:lnTo>
                  <a:pt x="704" y="296"/>
                </a:lnTo>
                <a:lnTo>
                  <a:pt x="703" y="322"/>
                </a:lnTo>
                <a:lnTo>
                  <a:pt x="702" y="334"/>
                </a:lnTo>
                <a:lnTo>
                  <a:pt x="700" y="347"/>
                </a:lnTo>
                <a:lnTo>
                  <a:pt x="698" y="359"/>
                </a:lnTo>
                <a:lnTo>
                  <a:pt x="696" y="371"/>
                </a:lnTo>
                <a:lnTo>
                  <a:pt x="693" y="383"/>
                </a:lnTo>
                <a:lnTo>
                  <a:pt x="690" y="395"/>
                </a:lnTo>
                <a:lnTo>
                  <a:pt x="686" y="406"/>
                </a:lnTo>
                <a:lnTo>
                  <a:pt x="682" y="418"/>
                </a:lnTo>
                <a:lnTo>
                  <a:pt x="678" y="429"/>
                </a:lnTo>
                <a:lnTo>
                  <a:pt x="673" y="439"/>
                </a:lnTo>
                <a:lnTo>
                  <a:pt x="667" y="450"/>
                </a:lnTo>
                <a:lnTo>
                  <a:pt x="662" y="460"/>
                </a:lnTo>
                <a:lnTo>
                  <a:pt x="656" y="470"/>
                </a:lnTo>
                <a:lnTo>
                  <a:pt x="649" y="480"/>
                </a:lnTo>
                <a:lnTo>
                  <a:pt x="642" y="489"/>
                </a:lnTo>
                <a:lnTo>
                  <a:pt x="635" y="498"/>
                </a:lnTo>
                <a:lnTo>
                  <a:pt x="627" y="507"/>
                </a:lnTo>
                <a:lnTo>
                  <a:pt x="618" y="516"/>
                </a:lnTo>
                <a:lnTo>
                  <a:pt x="609" y="524"/>
                </a:lnTo>
                <a:lnTo>
                  <a:pt x="600" y="531"/>
                </a:lnTo>
                <a:lnTo>
                  <a:pt x="591" y="539"/>
                </a:lnTo>
                <a:lnTo>
                  <a:pt x="581" y="545"/>
                </a:lnTo>
                <a:lnTo>
                  <a:pt x="571" y="552"/>
                </a:lnTo>
                <a:lnTo>
                  <a:pt x="560" y="558"/>
                </a:lnTo>
                <a:lnTo>
                  <a:pt x="549" y="564"/>
                </a:lnTo>
                <a:lnTo>
                  <a:pt x="538" y="569"/>
                </a:lnTo>
                <a:lnTo>
                  <a:pt x="526" y="574"/>
                </a:lnTo>
                <a:lnTo>
                  <a:pt x="514" y="578"/>
                </a:lnTo>
                <a:lnTo>
                  <a:pt x="501" y="582"/>
                </a:lnTo>
                <a:lnTo>
                  <a:pt x="488" y="585"/>
                </a:lnTo>
                <a:close/>
                <a:moveTo>
                  <a:pt x="239" y="187"/>
                </a:moveTo>
                <a:lnTo>
                  <a:pt x="239" y="432"/>
                </a:lnTo>
                <a:lnTo>
                  <a:pt x="337" y="432"/>
                </a:lnTo>
                <a:lnTo>
                  <a:pt x="347" y="432"/>
                </a:lnTo>
                <a:lnTo>
                  <a:pt x="357" y="431"/>
                </a:lnTo>
                <a:lnTo>
                  <a:pt x="367" y="430"/>
                </a:lnTo>
                <a:lnTo>
                  <a:pt x="377" y="429"/>
                </a:lnTo>
                <a:lnTo>
                  <a:pt x="385" y="427"/>
                </a:lnTo>
                <a:lnTo>
                  <a:pt x="393" y="425"/>
                </a:lnTo>
                <a:lnTo>
                  <a:pt x="401" y="423"/>
                </a:lnTo>
                <a:lnTo>
                  <a:pt x="408" y="420"/>
                </a:lnTo>
                <a:lnTo>
                  <a:pt x="414" y="417"/>
                </a:lnTo>
                <a:lnTo>
                  <a:pt x="420" y="414"/>
                </a:lnTo>
                <a:lnTo>
                  <a:pt x="426" y="411"/>
                </a:lnTo>
                <a:lnTo>
                  <a:pt x="431" y="407"/>
                </a:lnTo>
                <a:lnTo>
                  <a:pt x="436" y="403"/>
                </a:lnTo>
                <a:lnTo>
                  <a:pt x="441" y="399"/>
                </a:lnTo>
                <a:lnTo>
                  <a:pt x="445" y="395"/>
                </a:lnTo>
                <a:lnTo>
                  <a:pt x="449" y="390"/>
                </a:lnTo>
                <a:lnTo>
                  <a:pt x="452" y="386"/>
                </a:lnTo>
                <a:lnTo>
                  <a:pt x="455" y="381"/>
                </a:lnTo>
                <a:lnTo>
                  <a:pt x="458" y="376"/>
                </a:lnTo>
                <a:lnTo>
                  <a:pt x="461" y="371"/>
                </a:lnTo>
                <a:lnTo>
                  <a:pt x="465" y="361"/>
                </a:lnTo>
                <a:lnTo>
                  <a:pt x="468" y="350"/>
                </a:lnTo>
                <a:lnTo>
                  <a:pt x="471" y="340"/>
                </a:lnTo>
                <a:lnTo>
                  <a:pt x="472" y="329"/>
                </a:lnTo>
                <a:lnTo>
                  <a:pt x="473" y="319"/>
                </a:lnTo>
                <a:lnTo>
                  <a:pt x="473" y="308"/>
                </a:lnTo>
                <a:lnTo>
                  <a:pt x="473" y="298"/>
                </a:lnTo>
                <a:lnTo>
                  <a:pt x="471" y="288"/>
                </a:lnTo>
                <a:lnTo>
                  <a:pt x="469" y="278"/>
                </a:lnTo>
                <a:lnTo>
                  <a:pt x="465" y="267"/>
                </a:lnTo>
                <a:lnTo>
                  <a:pt x="463" y="262"/>
                </a:lnTo>
                <a:lnTo>
                  <a:pt x="460" y="257"/>
                </a:lnTo>
                <a:lnTo>
                  <a:pt x="458" y="252"/>
                </a:lnTo>
                <a:lnTo>
                  <a:pt x="455" y="247"/>
                </a:lnTo>
                <a:lnTo>
                  <a:pt x="448" y="237"/>
                </a:lnTo>
                <a:lnTo>
                  <a:pt x="444" y="232"/>
                </a:lnTo>
                <a:lnTo>
                  <a:pt x="440" y="228"/>
                </a:lnTo>
                <a:lnTo>
                  <a:pt x="436" y="223"/>
                </a:lnTo>
                <a:lnTo>
                  <a:pt x="431" y="219"/>
                </a:lnTo>
                <a:lnTo>
                  <a:pt x="421" y="211"/>
                </a:lnTo>
                <a:lnTo>
                  <a:pt x="415" y="208"/>
                </a:lnTo>
                <a:lnTo>
                  <a:pt x="409" y="204"/>
                </a:lnTo>
                <a:lnTo>
                  <a:pt x="403" y="201"/>
                </a:lnTo>
                <a:lnTo>
                  <a:pt x="397" y="199"/>
                </a:lnTo>
                <a:lnTo>
                  <a:pt x="390" y="196"/>
                </a:lnTo>
                <a:lnTo>
                  <a:pt x="383" y="194"/>
                </a:lnTo>
                <a:lnTo>
                  <a:pt x="375" y="192"/>
                </a:lnTo>
                <a:lnTo>
                  <a:pt x="367" y="190"/>
                </a:lnTo>
                <a:lnTo>
                  <a:pt x="359" y="189"/>
                </a:lnTo>
                <a:lnTo>
                  <a:pt x="351" y="188"/>
                </a:lnTo>
                <a:lnTo>
                  <a:pt x="333" y="187"/>
                </a:lnTo>
                <a:lnTo>
                  <a:pt x="239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96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A1A527-6EF5-4468-9E5A-F96FFE392110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2394" cy="1656457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3861048"/>
            <a:ext cx="9791700" cy="1512168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2C197826-9F8E-5472-A8FC-FBC0D76CA5C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503054" y="6308625"/>
            <a:ext cx="280959" cy="216000"/>
          </a:xfrm>
          <a:custGeom>
            <a:avLst/>
            <a:gdLst>
              <a:gd name="T0" fmla="*/ 1052 w 1250"/>
              <a:gd name="T1" fmla="*/ 228 h 961"/>
              <a:gd name="T2" fmla="*/ 822 w 1250"/>
              <a:gd name="T3" fmla="*/ 228 h 961"/>
              <a:gd name="T4" fmla="*/ 0 w 1250"/>
              <a:gd name="T5" fmla="*/ 733 h 961"/>
              <a:gd name="T6" fmla="*/ 0 w 1250"/>
              <a:gd name="T7" fmla="*/ 961 h 961"/>
              <a:gd name="T8" fmla="*/ 753 w 1250"/>
              <a:gd name="T9" fmla="*/ 961 h 961"/>
              <a:gd name="T10" fmla="*/ 11 w 1250"/>
              <a:gd name="T11" fmla="*/ 0 h 961"/>
              <a:gd name="T12" fmla="*/ 359 w 1250"/>
              <a:gd name="T13" fmla="*/ 1 h 961"/>
              <a:gd name="T14" fmla="*/ 427 w 1250"/>
              <a:gd name="T15" fmla="*/ 9 h 961"/>
              <a:gd name="T16" fmla="*/ 477 w 1250"/>
              <a:gd name="T17" fmla="*/ 19 h 961"/>
              <a:gd name="T18" fmla="*/ 522 w 1250"/>
              <a:gd name="T19" fmla="*/ 34 h 961"/>
              <a:gd name="T20" fmla="*/ 569 w 1250"/>
              <a:gd name="T21" fmla="*/ 57 h 961"/>
              <a:gd name="T22" fmla="*/ 609 w 1250"/>
              <a:gd name="T23" fmla="*/ 84 h 961"/>
              <a:gd name="T24" fmla="*/ 642 w 1250"/>
              <a:gd name="T25" fmla="*/ 116 h 961"/>
              <a:gd name="T26" fmla="*/ 667 w 1250"/>
              <a:gd name="T27" fmla="*/ 152 h 961"/>
              <a:gd name="T28" fmla="*/ 686 w 1250"/>
              <a:gd name="T29" fmla="*/ 192 h 961"/>
              <a:gd name="T30" fmla="*/ 698 w 1250"/>
              <a:gd name="T31" fmla="*/ 235 h 961"/>
              <a:gd name="T32" fmla="*/ 703 w 1250"/>
              <a:gd name="T33" fmla="*/ 281 h 961"/>
              <a:gd name="T34" fmla="*/ 702 w 1250"/>
              <a:gd name="T35" fmla="*/ 334 h 961"/>
              <a:gd name="T36" fmla="*/ 696 w 1250"/>
              <a:gd name="T37" fmla="*/ 371 h 961"/>
              <a:gd name="T38" fmla="*/ 686 w 1250"/>
              <a:gd name="T39" fmla="*/ 406 h 961"/>
              <a:gd name="T40" fmla="*/ 673 w 1250"/>
              <a:gd name="T41" fmla="*/ 439 h 961"/>
              <a:gd name="T42" fmla="*/ 656 w 1250"/>
              <a:gd name="T43" fmla="*/ 470 h 961"/>
              <a:gd name="T44" fmla="*/ 635 w 1250"/>
              <a:gd name="T45" fmla="*/ 498 h 961"/>
              <a:gd name="T46" fmla="*/ 609 w 1250"/>
              <a:gd name="T47" fmla="*/ 524 h 961"/>
              <a:gd name="T48" fmla="*/ 581 w 1250"/>
              <a:gd name="T49" fmla="*/ 545 h 961"/>
              <a:gd name="T50" fmla="*/ 549 w 1250"/>
              <a:gd name="T51" fmla="*/ 564 h 961"/>
              <a:gd name="T52" fmla="*/ 514 w 1250"/>
              <a:gd name="T53" fmla="*/ 578 h 961"/>
              <a:gd name="T54" fmla="*/ 239 w 1250"/>
              <a:gd name="T55" fmla="*/ 187 h 961"/>
              <a:gd name="T56" fmla="*/ 347 w 1250"/>
              <a:gd name="T57" fmla="*/ 432 h 961"/>
              <a:gd name="T58" fmla="*/ 377 w 1250"/>
              <a:gd name="T59" fmla="*/ 429 h 961"/>
              <a:gd name="T60" fmla="*/ 401 w 1250"/>
              <a:gd name="T61" fmla="*/ 423 h 961"/>
              <a:gd name="T62" fmla="*/ 420 w 1250"/>
              <a:gd name="T63" fmla="*/ 414 h 961"/>
              <a:gd name="T64" fmla="*/ 436 w 1250"/>
              <a:gd name="T65" fmla="*/ 403 h 961"/>
              <a:gd name="T66" fmla="*/ 449 w 1250"/>
              <a:gd name="T67" fmla="*/ 390 h 961"/>
              <a:gd name="T68" fmla="*/ 458 w 1250"/>
              <a:gd name="T69" fmla="*/ 376 h 961"/>
              <a:gd name="T70" fmla="*/ 468 w 1250"/>
              <a:gd name="T71" fmla="*/ 350 h 961"/>
              <a:gd name="T72" fmla="*/ 473 w 1250"/>
              <a:gd name="T73" fmla="*/ 319 h 961"/>
              <a:gd name="T74" fmla="*/ 471 w 1250"/>
              <a:gd name="T75" fmla="*/ 288 h 961"/>
              <a:gd name="T76" fmla="*/ 463 w 1250"/>
              <a:gd name="T77" fmla="*/ 262 h 961"/>
              <a:gd name="T78" fmla="*/ 455 w 1250"/>
              <a:gd name="T79" fmla="*/ 247 h 961"/>
              <a:gd name="T80" fmla="*/ 440 w 1250"/>
              <a:gd name="T81" fmla="*/ 228 h 961"/>
              <a:gd name="T82" fmla="*/ 421 w 1250"/>
              <a:gd name="T83" fmla="*/ 211 h 961"/>
              <a:gd name="T84" fmla="*/ 403 w 1250"/>
              <a:gd name="T85" fmla="*/ 201 h 961"/>
              <a:gd name="T86" fmla="*/ 383 w 1250"/>
              <a:gd name="T87" fmla="*/ 194 h 961"/>
              <a:gd name="T88" fmla="*/ 359 w 1250"/>
              <a:gd name="T89" fmla="*/ 189 h 961"/>
              <a:gd name="T90" fmla="*/ 239 w 1250"/>
              <a:gd name="T91" fmla="*/ 187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0" h="961">
                <a:moveTo>
                  <a:pt x="1250" y="0"/>
                </a:moveTo>
                <a:lnTo>
                  <a:pt x="1250" y="228"/>
                </a:lnTo>
                <a:lnTo>
                  <a:pt x="1052" y="228"/>
                </a:lnTo>
                <a:lnTo>
                  <a:pt x="1052" y="961"/>
                </a:lnTo>
                <a:lnTo>
                  <a:pt x="822" y="961"/>
                </a:lnTo>
                <a:lnTo>
                  <a:pt x="822" y="228"/>
                </a:lnTo>
                <a:lnTo>
                  <a:pt x="656" y="0"/>
                </a:lnTo>
                <a:lnTo>
                  <a:pt x="1250" y="0"/>
                </a:lnTo>
                <a:close/>
                <a:moveTo>
                  <a:pt x="0" y="733"/>
                </a:moveTo>
                <a:lnTo>
                  <a:pt x="230" y="733"/>
                </a:lnTo>
                <a:lnTo>
                  <a:pt x="230" y="961"/>
                </a:lnTo>
                <a:lnTo>
                  <a:pt x="0" y="961"/>
                </a:lnTo>
                <a:lnTo>
                  <a:pt x="0" y="733"/>
                </a:lnTo>
                <a:close/>
                <a:moveTo>
                  <a:pt x="488" y="585"/>
                </a:moveTo>
                <a:lnTo>
                  <a:pt x="753" y="961"/>
                </a:lnTo>
                <a:lnTo>
                  <a:pt x="496" y="961"/>
                </a:lnTo>
                <a:lnTo>
                  <a:pt x="11" y="271"/>
                </a:lnTo>
                <a:lnTo>
                  <a:pt x="11" y="0"/>
                </a:lnTo>
                <a:lnTo>
                  <a:pt x="309" y="0"/>
                </a:lnTo>
                <a:lnTo>
                  <a:pt x="335" y="0"/>
                </a:lnTo>
                <a:lnTo>
                  <a:pt x="359" y="1"/>
                </a:lnTo>
                <a:lnTo>
                  <a:pt x="383" y="3"/>
                </a:lnTo>
                <a:lnTo>
                  <a:pt x="405" y="5"/>
                </a:lnTo>
                <a:lnTo>
                  <a:pt x="427" y="9"/>
                </a:lnTo>
                <a:lnTo>
                  <a:pt x="448" y="12"/>
                </a:lnTo>
                <a:lnTo>
                  <a:pt x="468" y="17"/>
                </a:lnTo>
                <a:lnTo>
                  <a:pt x="477" y="19"/>
                </a:lnTo>
                <a:lnTo>
                  <a:pt x="487" y="22"/>
                </a:lnTo>
                <a:lnTo>
                  <a:pt x="505" y="28"/>
                </a:lnTo>
                <a:lnTo>
                  <a:pt x="522" y="34"/>
                </a:lnTo>
                <a:lnTo>
                  <a:pt x="539" y="41"/>
                </a:lnTo>
                <a:lnTo>
                  <a:pt x="554" y="49"/>
                </a:lnTo>
                <a:lnTo>
                  <a:pt x="569" y="57"/>
                </a:lnTo>
                <a:lnTo>
                  <a:pt x="583" y="66"/>
                </a:lnTo>
                <a:lnTo>
                  <a:pt x="596" y="75"/>
                </a:lnTo>
                <a:lnTo>
                  <a:pt x="609" y="84"/>
                </a:lnTo>
                <a:lnTo>
                  <a:pt x="620" y="95"/>
                </a:lnTo>
                <a:lnTo>
                  <a:pt x="632" y="105"/>
                </a:lnTo>
                <a:lnTo>
                  <a:pt x="642" y="116"/>
                </a:lnTo>
                <a:lnTo>
                  <a:pt x="651" y="128"/>
                </a:lnTo>
                <a:lnTo>
                  <a:pt x="660" y="140"/>
                </a:lnTo>
                <a:lnTo>
                  <a:pt x="667" y="152"/>
                </a:lnTo>
                <a:lnTo>
                  <a:pt x="674" y="165"/>
                </a:lnTo>
                <a:lnTo>
                  <a:pt x="681" y="179"/>
                </a:lnTo>
                <a:lnTo>
                  <a:pt x="686" y="192"/>
                </a:lnTo>
                <a:lnTo>
                  <a:pt x="691" y="206"/>
                </a:lnTo>
                <a:lnTo>
                  <a:pt x="695" y="220"/>
                </a:lnTo>
                <a:lnTo>
                  <a:pt x="698" y="235"/>
                </a:lnTo>
                <a:lnTo>
                  <a:pt x="700" y="250"/>
                </a:lnTo>
                <a:lnTo>
                  <a:pt x="702" y="265"/>
                </a:lnTo>
                <a:lnTo>
                  <a:pt x="703" y="281"/>
                </a:lnTo>
                <a:lnTo>
                  <a:pt x="704" y="296"/>
                </a:lnTo>
                <a:lnTo>
                  <a:pt x="703" y="322"/>
                </a:lnTo>
                <a:lnTo>
                  <a:pt x="702" y="334"/>
                </a:lnTo>
                <a:lnTo>
                  <a:pt x="700" y="347"/>
                </a:lnTo>
                <a:lnTo>
                  <a:pt x="698" y="359"/>
                </a:lnTo>
                <a:lnTo>
                  <a:pt x="696" y="371"/>
                </a:lnTo>
                <a:lnTo>
                  <a:pt x="693" y="383"/>
                </a:lnTo>
                <a:lnTo>
                  <a:pt x="690" y="395"/>
                </a:lnTo>
                <a:lnTo>
                  <a:pt x="686" y="406"/>
                </a:lnTo>
                <a:lnTo>
                  <a:pt x="682" y="418"/>
                </a:lnTo>
                <a:lnTo>
                  <a:pt x="678" y="429"/>
                </a:lnTo>
                <a:lnTo>
                  <a:pt x="673" y="439"/>
                </a:lnTo>
                <a:lnTo>
                  <a:pt x="667" y="450"/>
                </a:lnTo>
                <a:lnTo>
                  <a:pt x="662" y="460"/>
                </a:lnTo>
                <a:lnTo>
                  <a:pt x="656" y="470"/>
                </a:lnTo>
                <a:lnTo>
                  <a:pt x="649" y="480"/>
                </a:lnTo>
                <a:lnTo>
                  <a:pt x="642" y="489"/>
                </a:lnTo>
                <a:lnTo>
                  <a:pt x="635" y="498"/>
                </a:lnTo>
                <a:lnTo>
                  <a:pt x="627" y="507"/>
                </a:lnTo>
                <a:lnTo>
                  <a:pt x="618" y="516"/>
                </a:lnTo>
                <a:lnTo>
                  <a:pt x="609" y="524"/>
                </a:lnTo>
                <a:lnTo>
                  <a:pt x="600" y="531"/>
                </a:lnTo>
                <a:lnTo>
                  <a:pt x="591" y="539"/>
                </a:lnTo>
                <a:lnTo>
                  <a:pt x="581" y="545"/>
                </a:lnTo>
                <a:lnTo>
                  <a:pt x="571" y="552"/>
                </a:lnTo>
                <a:lnTo>
                  <a:pt x="560" y="558"/>
                </a:lnTo>
                <a:lnTo>
                  <a:pt x="549" y="564"/>
                </a:lnTo>
                <a:lnTo>
                  <a:pt x="538" y="569"/>
                </a:lnTo>
                <a:lnTo>
                  <a:pt x="526" y="574"/>
                </a:lnTo>
                <a:lnTo>
                  <a:pt x="514" y="578"/>
                </a:lnTo>
                <a:lnTo>
                  <a:pt x="501" y="582"/>
                </a:lnTo>
                <a:lnTo>
                  <a:pt x="488" y="585"/>
                </a:lnTo>
                <a:close/>
                <a:moveTo>
                  <a:pt x="239" y="187"/>
                </a:moveTo>
                <a:lnTo>
                  <a:pt x="239" y="432"/>
                </a:lnTo>
                <a:lnTo>
                  <a:pt x="337" y="432"/>
                </a:lnTo>
                <a:lnTo>
                  <a:pt x="347" y="432"/>
                </a:lnTo>
                <a:lnTo>
                  <a:pt x="357" y="431"/>
                </a:lnTo>
                <a:lnTo>
                  <a:pt x="367" y="430"/>
                </a:lnTo>
                <a:lnTo>
                  <a:pt x="377" y="429"/>
                </a:lnTo>
                <a:lnTo>
                  <a:pt x="385" y="427"/>
                </a:lnTo>
                <a:lnTo>
                  <a:pt x="393" y="425"/>
                </a:lnTo>
                <a:lnTo>
                  <a:pt x="401" y="423"/>
                </a:lnTo>
                <a:lnTo>
                  <a:pt x="408" y="420"/>
                </a:lnTo>
                <a:lnTo>
                  <a:pt x="414" y="417"/>
                </a:lnTo>
                <a:lnTo>
                  <a:pt x="420" y="414"/>
                </a:lnTo>
                <a:lnTo>
                  <a:pt x="426" y="411"/>
                </a:lnTo>
                <a:lnTo>
                  <a:pt x="431" y="407"/>
                </a:lnTo>
                <a:lnTo>
                  <a:pt x="436" y="403"/>
                </a:lnTo>
                <a:lnTo>
                  <a:pt x="441" y="399"/>
                </a:lnTo>
                <a:lnTo>
                  <a:pt x="445" y="395"/>
                </a:lnTo>
                <a:lnTo>
                  <a:pt x="449" y="390"/>
                </a:lnTo>
                <a:lnTo>
                  <a:pt x="452" y="386"/>
                </a:lnTo>
                <a:lnTo>
                  <a:pt x="455" y="381"/>
                </a:lnTo>
                <a:lnTo>
                  <a:pt x="458" y="376"/>
                </a:lnTo>
                <a:lnTo>
                  <a:pt x="461" y="371"/>
                </a:lnTo>
                <a:lnTo>
                  <a:pt x="465" y="361"/>
                </a:lnTo>
                <a:lnTo>
                  <a:pt x="468" y="350"/>
                </a:lnTo>
                <a:lnTo>
                  <a:pt x="471" y="340"/>
                </a:lnTo>
                <a:lnTo>
                  <a:pt x="472" y="329"/>
                </a:lnTo>
                <a:lnTo>
                  <a:pt x="473" y="319"/>
                </a:lnTo>
                <a:lnTo>
                  <a:pt x="473" y="308"/>
                </a:lnTo>
                <a:lnTo>
                  <a:pt x="473" y="298"/>
                </a:lnTo>
                <a:lnTo>
                  <a:pt x="471" y="288"/>
                </a:lnTo>
                <a:lnTo>
                  <a:pt x="469" y="278"/>
                </a:lnTo>
                <a:lnTo>
                  <a:pt x="465" y="267"/>
                </a:lnTo>
                <a:lnTo>
                  <a:pt x="463" y="262"/>
                </a:lnTo>
                <a:lnTo>
                  <a:pt x="460" y="257"/>
                </a:lnTo>
                <a:lnTo>
                  <a:pt x="458" y="252"/>
                </a:lnTo>
                <a:lnTo>
                  <a:pt x="455" y="247"/>
                </a:lnTo>
                <a:lnTo>
                  <a:pt x="448" y="237"/>
                </a:lnTo>
                <a:lnTo>
                  <a:pt x="444" y="232"/>
                </a:lnTo>
                <a:lnTo>
                  <a:pt x="440" y="228"/>
                </a:lnTo>
                <a:lnTo>
                  <a:pt x="436" y="223"/>
                </a:lnTo>
                <a:lnTo>
                  <a:pt x="431" y="219"/>
                </a:lnTo>
                <a:lnTo>
                  <a:pt x="421" y="211"/>
                </a:lnTo>
                <a:lnTo>
                  <a:pt x="415" y="208"/>
                </a:lnTo>
                <a:lnTo>
                  <a:pt x="409" y="204"/>
                </a:lnTo>
                <a:lnTo>
                  <a:pt x="403" y="201"/>
                </a:lnTo>
                <a:lnTo>
                  <a:pt x="397" y="199"/>
                </a:lnTo>
                <a:lnTo>
                  <a:pt x="390" y="196"/>
                </a:lnTo>
                <a:lnTo>
                  <a:pt x="383" y="194"/>
                </a:lnTo>
                <a:lnTo>
                  <a:pt x="375" y="192"/>
                </a:lnTo>
                <a:lnTo>
                  <a:pt x="367" y="190"/>
                </a:lnTo>
                <a:lnTo>
                  <a:pt x="359" y="189"/>
                </a:lnTo>
                <a:lnTo>
                  <a:pt x="351" y="188"/>
                </a:lnTo>
                <a:lnTo>
                  <a:pt x="333" y="187"/>
                </a:lnTo>
                <a:lnTo>
                  <a:pt x="239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11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F89BAD-D414-4E24-B195-7CFCB4A39898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2394" cy="1656457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3861048"/>
            <a:ext cx="9791700" cy="1512168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2C197826-9F8E-5472-A8FC-FBC0D76CA5C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503054" y="6308625"/>
            <a:ext cx="280959" cy="216000"/>
          </a:xfrm>
          <a:custGeom>
            <a:avLst/>
            <a:gdLst>
              <a:gd name="T0" fmla="*/ 1052 w 1250"/>
              <a:gd name="T1" fmla="*/ 228 h 961"/>
              <a:gd name="T2" fmla="*/ 822 w 1250"/>
              <a:gd name="T3" fmla="*/ 228 h 961"/>
              <a:gd name="T4" fmla="*/ 0 w 1250"/>
              <a:gd name="T5" fmla="*/ 733 h 961"/>
              <a:gd name="T6" fmla="*/ 0 w 1250"/>
              <a:gd name="T7" fmla="*/ 961 h 961"/>
              <a:gd name="T8" fmla="*/ 753 w 1250"/>
              <a:gd name="T9" fmla="*/ 961 h 961"/>
              <a:gd name="T10" fmla="*/ 11 w 1250"/>
              <a:gd name="T11" fmla="*/ 0 h 961"/>
              <a:gd name="T12" fmla="*/ 359 w 1250"/>
              <a:gd name="T13" fmla="*/ 1 h 961"/>
              <a:gd name="T14" fmla="*/ 427 w 1250"/>
              <a:gd name="T15" fmla="*/ 9 h 961"/>
              <a:gd name="T16" fmla="*/ 477 w 1250"/>
              <a:gd name="T17" fmla="*/ 19 h 961"/>
              <a:gd name="T18" fmla="*/ 522 w 1250"/>
              <a:gd name="T19" fmla="*/ 34 h 961"/>
              <a:gd name="T20" fmla="*/ 569 w 1250"/>
              <a:gd name="T21" fmla="*/ 57 h 961"/>
              <a:gd name="T22" fmla="*/ 609 w 1250"/>
              <a:gd name="T23" fmla="*/ 84 h 961"/>
              <a:gd name="T24" fmla="*/ 642 w 1250"/>
              <a:gd name="T25" fmla="*/ 116 h 961"/>
              <a:gd name="T26" fmla="*/ 667 w 1250"/>
              <a:gd name="T27" fmla="*/ 152 h 961"/>
              <a:gd name="T28" fmla="*/ 686 w 1250"/>
              <a:gd name="T29" fmla="*/ 192 h 961"/>
              <a:gd name="T30" fmla="*/ 698 w 1250"/>
              <a:gd name="T31" fmla="*/ 235 h 961"/>
              <a:gd name="T32" fmla="*/ 703 w 1250"/>
              <a:gd name="T33" fmla="*/ 281 h 961"/>
              <a:gd name="T34" fmla="*/ 702 w 1250"/>
              <a:gd name="T35" fmla="*/ 334 h 961"/>
              <a:gd name="T36" fmla="*/ 696 w 1250"/>
              <a:gd name="T37" fmla="*/ 371 h 961"/>
              <a:gd name="T38" fmla="*/ 686 w 1250"/>
              <a:gd name="T39" fmla="*/ 406 h 961"/>
              <a:gd name="T40" fmla="*/ 673 w 1250"/>
              <a:gd name="T41" fmla="*/ 439 h 961"/>
              <a:gd name="T42" fmla="*/ 656 w 1250"/>
              <a:gd name="T43" fmla="*/ 470 h 961"/>
              <a:gd name="T44" fmla="*/ 635 w 1250"/>
              <a:gd name="T45" fmla="*/ 498 h 961"/>
              <a:gd name="T46" fmla="*/ 609 w 1250"/>
              <a:gd name="T47" fmla="*/ 524 h 961"/>
              <a:gd name="T48" fmla="*/ 581 w 1250"/>
              <a:gd name="T49" fmla="*/ 545 h 961"/>
              <a:gd name="T50" fmla="*/ 549 w 1250"/>
              <a:gd name="T51" fmla="*/ 564 h 961"/>
              <a:gd name="T52" fmla="*/ 514 w 1250"/>
              <a:gd name="T53" fmla="*/ 578 h 961"/>
              <a:gd name="T54" fmla="*/ 239 w 1250"/>
              <a:gd name="T55" fmla="*/ 187 h 961"/>
              <a:gd name="T56" fmla="*/ 347 w 1250"/>
              <a:gd name="T57" fmla="*/ 432 h 961"/>
              <a:gd name="T58" fmla="*/ 377 w 1250"/>
              <a:gd name="T59" fmla="*/ 429 h 961"/>
              <a:gd name="T60" fmla="*/ 401 w 1250"/>
              <a:gd name="T61" fmla="*/ 423 h 961"/>
              <a:gd name="T62" fmla="*/ 420 w 1250"/>
              <a:gd name="T63" fmla="*/ 414 h 961"/>
              <a:gd name="T64" fmla="*/ 436 w 1250"/>
              <a:gd name="T65" fmla="*/ 403 h 961"/>
              <a:gd name="T66" fmla="*/ 449 w 1250"/>
              <a:gd name="T67" fmla="*/ 390 h 961"/>
              <a:gd name="T68" fmla="*/ 458 w 1250"/>
              <a:gd name="T69" fmla="*/ 376 h 961"/>
              <a:gd name="T70" fmla="*/ 468 w 1250"/>
              <a:gd name="T71" fmla="*/ 350 h 961"/>
              <a:gd name="T72" fmla="*/ 473 w 1250"/>
              <a:gd name="T73" fmla="*/ 319 h 961"/>
              <a:gd name="T74" fmla="*/ 471 w 1250"/>
              <a:gd name="T75" fmla="*/ 288 h 961"/>
              <a:gd name="T76" fmla="*/ 463 w 1250"/>
              <a:gd name="T77" fmla="*/ 262 h 961"/>
              <a:gd name="T78" fmla="*/ 455 w 1250"/>
              <a:gd name="T79" fmla="*/ 247 h 961"/>
              <a:gd name="T80" fmla="*/ 440 w 1250"/>
              <a:gd name="T81" fmla="*/ 228 h 961"/>
              <a:gd name="T82" fmla="*/ 421 w 1250"/>
              <a:gd name="T83" fmla="*/ 211 h 961"/>
              <a:gd name="T84" fmla="*/ 403 w 1250"/>
              <a:gd name="T85" fmla="*/ 201 h 961"/>
              <a:gd name="T86" fmla="*/ 383 w 1250"/>
              <a:gd name="T87" fmla="*/ 194 h 961"/>
              <a:gd name="T88" fmla="*/ 359 w 1250"/>
              <a:gd name="T89" fmla="*/ 189 h 961"/>
              <a:gd name="T90" fmla="*/ 239 w 1250"/>
              <a:gd name="T91" fmla="*/ 187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0" h="961">
                <a:moveTo>
                  <a:pt x="1250" y="0"/>
                </a:moveTo>
                <a:lnTo>
                  <a:pt x="1250" y="228"/>
                </a:lnTo>
                <a:lnTo>
                  <a:pt x="1052" y="228"/>
                </a:lnTo>
                <a:lnTo>
                  <a:pt x="1052" y="961"/>
                </a:lnTo>
                <a:lnTo>
                  <a:pt x="822" y="961"/>
                </a:lnTo>
                <a:lnTo>
                  <a:pt x="822" y="228"/>
                </a:lnTo>
                <a:lnTo>
                  <a:pt x="656" y="0"/>
                </a:lnTo>
                <a:lnTo>
                  <a:pt x="1250" y="0"/>
                </a:lnTo>
                <a:close/>
                <a:moveTo>
                  <a:pt x="0" y="733"/>
                </a:moveTo>
                <a:lnTo>
                  <a:pt x="230" y="733"/>
                </a:lnTo>
                <a:lnTo>
                  <a:pt x="230" y="961"/>
                </a:lnTo>
                <a:lnTo>
                  <a:pt x="0" y="961"/>
                </a:lnTo>
                <a:lnTo>
                  <a:pt x="0" y="733"/>
                </a:lnTo>
                <a:close/>
                <a:moveTo>
                  <a:pt x="488" y="585"/>
                </a:moveTo>
                <a:lnTo>
                  <a:pt x="753" y="961"/>
                </a:lnTo>
                <a:lnTo>
                  <a:pt x="496" y="961"/>
                </a:lnTo>
                <a:lnTo>
                  <a:pt x="11" y="271"/>
                </a:lnTo>
                <a:lnTo>
                  <a:pt x="11" y="0"/>
                </a:lnTo>
                <a:lnTo>
                  <a:pt x="309" y="0"/>
                </a:lnTo>
                <a:lnTo>
                  <a:pt x="335" y="0"/>
                </a:lnTo>
                <a:lnTo>
                  <a:pt x="359" y="1"/>
                </a:lnTo>
                <a:lnTo>
                  <a:pt x="383" y="3"/>
                </a:lnTo>
                <a:lnTo>
                  <a:pt x="405" y="5"/>
                </a:lnTo>
                <a:lnTo>
                  <a:pt x="427" y="9"/>
                </a:lnTo>
                <a:lnTo>
                  <a:pt x="448" y="12"/>
                </a:lnTo>
                <a:lnTo>
                  <a:pt x="468" y="17"/>
                </a:lnTo>
                <a:lnTo>
                  <a:pt x="477" y="19"/>
                </a:lnTo>
                <a:lnTo>
                  <a:pt x="487" y="22"/>
                </a:lnTo>
                <a:lnTo>
                  <a:pt x="505" y="28"/>
                </a:lnTo>
                <a:lnTo>
                  <a:pt x="522" y="34"/>
                </a:lnTo>
                <a:lnTo>
                  <a:pt x="539" y="41"/>
                </a:lnTo>
                <a:lnTo>
                  <a:pt x="554" y="49"/>
                </a:lnTo>
                <a:lnTo>
                  <a:pt x="569" y="57"/>
                </a:lnTo>
                <a:lnTo>
                  <a:pt x="583" y="66"/>
                </a:lnTo>
                <a:lnTo>
                  <a:pt x="596" y="75"/>
                </a:lnTo>
                <a:lnTo>
                  <a:pt x="609" y="84"/>
                </a:lnTo>
                <a:lnTo>
                  <a:pt x="620" y="95"/>
                </a:lnTo>
                <a:lnTo>
                  <a:pt x="632" y="105"/>
                </a:lnTo>
                <a:lnTo>
                  <a:pt x="642" y="116"/>
                </a:lnTo>
                <a:lnTo>
                  <a:pt x="651" y="128"/>
                </a:lnTo>
                <a:lnTo>
                  <a:pt x="660" y="140"/>
                </a:lnTo>
                <a:lnTo>
                  <a:pt x="667" y="152"/>
                </a:lnTo>
                <a:lnTo>
                  <a:pt x="674" y="165"/>
                </a:lnTo>
                <a:lnTo>
                  <a:pt x="681" y="179"/>
                </a:lnTo>
                <a:lnTo>
                  <a:pt x="686" y="192"/>
                </a:lnTo>
                <a:lnTo>
                  <a:pt x="691" y="206"/>
                </a:lnTo>
                <a:lnTo>
                  <a:pt x="695" y="220"/>
                </a:lnTo>
                <a:lnTo>
                  <a:pt x="698" y="235"/>
                </a:lnTo>
                <a:lnTo>
                  <a:pt x="700" y="250"/>
                </a:lnTo>
                <a:lnTo>
                  <a:pt x="702" y="265"/>
                </a:lnTo>
                <a:lnTo>
                  <a:pt x="703" y="281"/>
                </a:lnTo>
                <a:lnTo>
                  <a:pt x="704" y="296"/>
                </a:lnTo>
                <a:lnTo>
                  <a:pt x="703" y="322"/>
                </a:lnTo>
                <a:lnTo>
                  <a:pt x="702" y="334"/>
                </a:lnTo>
                <a:lnTo>
                  <a:pt x="700" y="347"/>
                </a:lnTo>
                <a:lnTo>
                  <a:pt x="698" y="359"/>
                </a:lnTo>
                <a:lnTo>
                  <a:pt x="696" y="371"/>
                </a:lnTo>
                <a:lnTo>
                  <a:pt x="693" y="383"/>
                </a:lnTo>
                <a:lnTo>
                  <a:pt x="690" y="395"/>
                </a:lnTo>
                <a:lnTo>
                  <a:pt x="686" y="406"/>
                </a:lnTo>
                <a:lnTo>
                  <a:pt x="682" y="418"/>
                </a:lnTo>
                <a:lnTo>
                  <a:pt x="678" y="429"/>
                </a:lnTo>
                <a:lnTo>
                  <a:pt x="673" y="439"/>
                </a:lnTo>
                <a:lnTo>
                  <a:pt x="667" y="450"/>
                </a:lnTo>
                <a:lnTo>
                  <a:pt x="662" y="460"/>
                </a:lnTo>
                <a:lnTo>
                  <a:pt x="656" y="470"/>
                </a:lnTo>
                <a:lnTo>
                  <a:pt x="649" y="480"/>
                </a:lnTo>
                <a:lnTo>
                  <a:pt x="642" y="489"/>
                </a:lnTo>
                <a:lnTo>
                  <a:pt x="635" y="498"/>
                </a:lnTo>
                <a:lnTo>
                  <a:pt x="627" y="507"/>
                </a:lnTo>
                <a:lnTo>
                  <a:pt x="618" y="516"/>
                </a:lnTo>
                <a:lnTo>
                  <a:pt x="609" y="524"/>
                </a:lnTo>
                <a:lnTo>
                  <a:pt x="600" y="531"/>
                </a:lnTo>
                <a:lnTo>
                  <a:pt x="591" y="539"/>
                </a:lnTo>
                <a:lnTo>
                  <a:pt x="581" y="545"/>
                </a:lnTo>
                <a:lnTo>
                  <a:pt x="571" y="552"/>
                </a:lnTo>
                <a:lnTo>
                  <a:pt x="560" y="558"/>
                </a:lnTo>
                <a:lnTo>
                  <a:pt x="549" y="564"/>
                </a:lnTo>
                <a:lnTo>
                  <a:pt x="538" y="569"/>
                </a:lnTo>
                <a:lnTo>
                  <a:pt x="526" y="574"/>
                </a:lnTo>
                <a:lnTo>
                  <a:pt x="514" y="578"/>
                </a:lnTo>
                <a:lnTo>
                  <a:pt x="501" y="582"/>
                </a:lnTo>
                <a:lnTo>
                  <a:pt x="488" y="585"/>
                </a:lnTo>
                <a:close/>
                <a:moveTo>
                  <a:pt x="239" y="187"/>
                </a:moveTo>
                <a:lnTo>
                  <a:pt x="239" y="432"/>
                </a:lnTo>
                <a:lnTo>
                  <a:pt x="337" y="432"/>
                </a:lnTo>
                <a:lnTo>
                  <a:pt x="347" y="432"/>
                </a:lnTo>
                <a:lnTo>
                  <a:pt x="357" y="431"/>
                </a:lnTo>
                <a:lnTo>
                  <a:pt x="367" y="430"/>
                </a:lnTo>
                <a:lnTo>
                  <a:pt x="377" y="429"/>
                </a:lnTo>
                <a:lnTo>
                  <a:pt x="385" y="427"/>
                </a:lnTo>
                <a:lnTo>
                  <a:pt x="393" y="425"/>
                </a:lnTo>
                <a:lnTo>
                  <a:pt x="401" y="423"/>
                </a:lnTo>
                <a:lnTo>
                  <a:pt x="408" y="420"/>
                </a:lnTo>
                <a:lnTo>
                  <a:pt x="414" y="417"/>
                </a:lnTo>
                <a:lnTo>
                  <a:pt x="420" y="414"/>
                </a:lnTo>
                <a:lnTo>
                  <a:pt x="426" y="411"/>
                </a:lnTo>
                <a:lnTo>
                  <a:pt x="431" y="407"/>
                </a:lnTo>
                <a:lnTo>
                  <a:pt x="436" y="403"/>
                </a:lnTo>
                <a:lnTo>
                  <a:pt x="441" y="399"/>
                </a:lnTo>
                <a:lnTo>
                  <a:pt x="445" y="395"/>
                </a:lnTo>
                <a:lnTo>
                  <a:pt x="449" y="390"/>
                </a:lnTo>
                <a:lnTo>
                  <a:pt x="452" y="386"/>
                </a:lnTo>
                <a:lnTo>
                  <a:pt x="455" y="381"/>
                </a:lnTo>
                <a:lnTo>
                  <a:pt x="458" y="376"/>
                </a:lnTo>
                <a:lnTo>
                  <a:pt x="461" y="371"/>
                </a:lnTo>
                <a:lnTo>
                  <a:pt x="465" y="361"/>
                </a:lnTo>
                <a:lnTo>
                  <a:pt x="468" y="350"/>
                </a:lnTo>
                <a:lnTo>
                  <a:pt x="471" y="340"/>
                </a:lnTo>
                <a:lnTo>
                  <a:pt x="472" y="329"/>
                </a:lnTo>
                <a:lnTo>
                  <a:pt x="473" y="319"/>
                </a:lnTo>
                <a:lnTo>
                  <a:pt x="473" y="308"/>
                </a:lnTo>
                <a:lnTo>
                  <a:pt x="473" y="298"/>
                </a:lnTo>
                <a:lnTo>
                  <a:pt x="471" y="288"/>
                </a:lnTo>
                <a:lnTo>
                  <a:pt x="469" y="278"/>
                </a:lnTo>
                <a:lnTo>
                  <a:pt x="465" y="267"/>
                </a:lnTo>
                <a:lnTo>
                  <a:pt x="463" y="262"/>
                </a:lnTo>
                <a:lnTo>
                  <a:pt x="460" y="257"/>
                </a:lnTo>
                <a:lnTo>
                  <a:pt x="458" y="252"/>
                </a:lnTo>
                <a:lnTo>
                  <a:pt x="455" y="247"/>
                </a:lnTo>
                <a:lnTo>
                  <a:pt x="448" y="237"/>
                </a:lnTo>
                <a:lnTo>
                  <a:pt x="444" y="232"/>
                </a:lnTo>
                <a:lnTo>
                  <a:pt x="440" y="228"/>
                </a:lnTo>
                <a:lnTo>
                  <a:pt x="436" y="223"/>
                </a:lnTo>
                <a:lnTo>
                  <a:pt x="431" y="219"/>
                </a:lnTo>
                <a:lnTo>
                  <a:pt x="421" y="211"/>
                </a:lnTo>
                <a:lnTo>
                  <a:pt x="415" y="208"/>
                </a:lnTo>
                <a:lnTo>
                  <a:pt x="409" y="204"/>
                </a:lnTo>
                <a:lnTo>
                  <a:pt x="403" y="201"/>
                </a:lnTo>
                <a:lnTo>
                  <a:pt x="397" y="199"/>
                </a:lnTo>
                <a:lnTo>
                  <a:pt x="390" y="196"/>
                </a:lnTo>
                <a:lnTo>
                  <a:pt x="383" y="194"/>
                </a:lnTo>
                <a:lnTo>
                  <a:pt x="375" y="192"/>
                </a:lnTo>
                <a:lnTo>
                  <a:pt x="367" y="190"/>
                </a:lnTo>
                <a:lnTo>
                  <a:pt x="359" y="189"/>
                </a:lnTo>
                <a:lnTo>
                  <a:pt x="351" y="188"/>
                </a:lnTo>
                <a:lnTo>
                  <a:pt x="333" y="187"/>
                </a:lnTo>
                <a:lnTo>
                  <a:pt x="239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fi-FI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5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oitusdia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9437-0A9F-6907-E834-ECE3DB625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1700" cy="2304529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9B7E5-3139-76AA-C2C3-60620F1D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4509120"/>
            <a:ext cx="9791700" cy="864096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8F4D-E89B-8263-EB37-8F8B305D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59AAC26C-640E-44FA-B298-142BF359FAC5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5C31-D7B7-0A4A-9FF1-A8910751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B765-A518-625F-2D82-59131FF1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CD5646D-347F-0693-85B7-82EEFAEE1F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368" y="333375"/>
            <a:ext cx="2325003" cy="504000"/>
          </a:xfrm>
          <a:custGeom>
            <a:avLst/>
            <a:gdLst>
              <a:gd name="T0" fmla="*/ 11 w 4507"/>
              <a:gd name="T1" fmla="*/ 18 h 1954"/>
              <a:gd name="T2" fmla="*/ 659 w 4507"/>
              <a:gd name="T3" fmla="*/ 297 h 1954"/>
              <a:gd name="T4" fmla="*/ 666 w 4507"/>
              <a:gd name="T5" fmla="*/ 916 h 1954"/>
              <a:gd name="T6" fmla="*/ 347 w 4507"/>
              <a:gd name="T7" fmla="*/ 880 h 1954"/>
              <a:gd name="T8" fmla="*/ 471 w 4507"/>
              <a:gd name="T9" fmla="*/ 675 h 1954"/>
              <a:gd name="T10" fmla="*/ 375 w 4507"/>
              <a:gd name="T11" fmla="*/ 401 h 1954"/>
              <a:gd name="T12" fmla="*/ 1722 w 4507"/>
              <a:gd name="T13" fmla="*/ 26 h 1954"/>
              <a:gd name="T14" fmla="*/ 1804 w 4507"/>
              <a:gd name="T15" fmla="*/ 309 h 1954"/>
              <a:gd name="T16" fmla="*/ 1741 w 4507"/>
              <a:gd name="T17" fmla="*/ 269 h 1954"/>
              <a:gd name="T18" fmla="*/ 1854 w 4507"/>
              <a:gd name="T19" fmla="*/ 788 h 1954"/>
              <a:gd name="T20" fmla="*/ 2410 w 4507"/>
              <a:gd name="T21" fmla="*/ 18 h 1954"/>
              <a:gd name="T22" fmla="*/ 3053 w 4507"/>
              <a:gd name="T23" fmla="*/ 553 h 1954"/>
              <a:gd name="T24" fmla="*/ 3419 w 4507"/>
              <a:gd name="T25" fmla="*/ 539 h 1954"/>
              <a:gd name="T26" fmla="*/ 3595 w 4507"/>
              <a:gd name="T27" fmla="*/ 659 h 1954"/>
              <a:gd name="T28" fmla="*/ 3699 w 4507"/>
              <a:gd name="T29" fmla="*/ 697 h 1954"/>
              <a:gd name="T30" fmla="*/ 3842 w 4507"/>
              <a:gd name="T31" fmla="*/ 595 h 1954"/>
              <a:gd name="T32" fmla="*/ 3700 w 4507"/>
              <a:gd name="T33" fmla="*/ 806 h 1954"/>
              <a:gd name="T34" fmla="*/ 3943 w 4507"/>
              <a:gd name="T35" fmla="*/ 725 h 1954"/>
              <a:gd name="T36" fmla="*/ 4018 w 4507"/>
              <a:gd name="T37" fmla="*/ 689 h 1954"/>
              <a:gd name="T38" fmla="*/ 4124 w 4507"/>
              <a:gd name="T39" fmla="*/ 581 h 1954"/>
              <a:gd name="T40" fmla="*/ 3931 w 4507"/>
              <a:gd name="T41" fmla="*/ 269 h 1954"/>
              <a:gd name="T42" fmla="*/ 4017 w 4507"/>
              <a:gd name="T43" fmla="*/ 6 h 1954"/>
              <a:gd name="T44" fmla="*/ 4117 w 4507"/>
              <a:gd name="T45" fmla="*/ 228 h 1954"/>
              <a:gd name="T46" fmla="*/ 4005 w 4507"/>
              <a:gd name="T47" fmla="*/ 134 h 1954"/>
              <a:gd name="T48" fmla="*/ 4123 w 4507"/>
              <a:gd name="T49" fmla="*/ 383 h 1954"/>
              <a:gd name="T50" fmla="*/ 4174 w 4507"/>
              <a:gd name="T51" fmla="*/ 697 h 1954"/>
              <a:gd name="T52" fmla="*/ 1767 w 4507"/>
              <a:gd name="T53" fmla="*/ 1273 h 1954"/>
              <a:gd name="T54" fmla="*/ 2197 w 4507"/>
              <a:gd name="T55" fmla="*/ 1926 h 1954"/>
              <a:gd name="T56" fmla="*/ 2114 w 4507"/>
              <a:gd name="T57" fmla="*/ 1551 h 1954"/>
              <a:gd name="T58" fmla="*/ 2226 w 4507"/>
              <a:gd name="T59" fmla="*/ 1156 h 1954"/>
              <a:gd name="T60" fmla="*/ 2385 w 4507"/>
              <a:gd name="T61" fmla="*/ 1313 h 1954"/>
              <a:gd name="T62" fmla="*/ 2373 w 4507"/>
              <a:gd name="T63" fmla="*/ 1834 h 1954"/>
              <a:gd name="T64" fmla="*/ 2227 w 4507"/>
              <a:gd name="T65" fmla="*/ 1271 h 1954"/>
              <a:gd name="T66" fmla="*/ 2192 w 4507"/>
              <a:gd name="T67" fmla="*/ 1738 h 1954"/>
              <a:gd name="T68" fmla="*/ 2323 w 4507"/>
              <a:gd name="T69" fmla="*/ 1760 h 1954"/>
              <a:gd name="T70" fmla="*/ 2273 w 4507"/>
              <a:gd name="T71" fmla="*/ 1259 h 1954"/>
              <a:gd name="T72" fmla="*/ 3321 w 4507"/>
              <a:gd name="T73" fmla="*/ 1954 h 1954"/>
              <a:gd name="T74" fmla="*/ 3265 w 4507"/>
              <a:gd name="T75" fmla="*/ 1693 h 1954"/>
              <a:gd name="T76" fmla="*/ 3380 w 4507"/>
              <a:gd name="T77" fmla="*/ 1832 h 1954"/>
              <a:gd name="T78" fmla="*/ 3369 w 4507"/>
              <a:gd name="T79" fmla="*/ 1625 h 1954"/>
              <a:gd name="T80" fmla="*/ 3218 w 4507"/>
              <a:gd name="T81" fmla="*/ 1279 h 1954"/>
              <a:gd name="T82" fmla="*/ 3426 w 4507"/>
              <a:gd name="T83" fmla="*/ 1198 h 1954"/>
              <a:gd name="T84" fmla="*/ 3370 w 4507"/>
              <a:gd name="T85" fmla="*/ 1265 h 1954"/>
              <a:gd name="T86" fmla="*/ 3279 w 4507"/>
              <a:gd name="T87" fmla="*/ 1379 h 1954"/>
              <a:gd name="T88" fmla="*/ 3471 w 4507"/>
              <a:gd name="T89" fmla="*/ 1675 h 1954"/>
              <a:gd name="T90" fmla="*/ 3381 w 4507"/>
              <a:gd name="T91" fmla="*/ 1946 h 1954"/>
              <a:gd name="T92" fmla="*/ 3620 w 4507"/>
              <a:gd name="T93" fmla="*/ 1772 h 1954"/>
              <a:gd name="T94" fmla="*/ 3736 w 4507"/>
              <a:gd name="T95" fmla="*/ 1772 h 1954"/>
              <a:gd name="T96" fmla="*/ 3756 w 4507"/>
              <a:gd name="T97" fmla="*/ 1914 h 1954"/>
              <a:gd name="T98" fmla="*/ 3915 w 4507"/>
              <a:gd name="T99" fmla="*/ 1828 h 1954"/>
              <a:gd name="T100" fmla="*/ 4005 w 4507"/>
              <a:gd name="T101" fmla="*/ 1838 h 1954"/>
              <a:gd name="T102" fmla="*/ 4160 w 4507"/>
              <a:gd name="T103" fmla="*/ 1697 h 1954"/>
              <a:gd name="T104" fmla="*/ 4039 w 4507"/>
              <a:gd name="T105" fmla="*/ 1954 h 1954"/>
              <a:gd name="T106" fmla="*/ 4268 w 4507"/>
              <a:gd name="T107" fmla="*/ 1888 h 1954"/>
              <a:gd name="T108" fmla="*/ 4324 w 4507"/>
              <a:gd name="T109" fmla="*/ 1824 h 1954"/>
              <a:gd name="T110" fmla="*/ 4442 w 4507"/>
              <a:gd name="T111" fmla="*/ 1752 h 1954"/>
              <a:gd name="T112" fmla="*/ 4255 w 4507"/>
              <a:gd name="T113" fmla="*/ 1447 h 1954"/>
              <a:gd name="T114" fmla="*/ 4311 w 4507"/>
              <a:gd name="T115" fmla="*/ 1166 h 1954"/>
              <a:gd name="T116" fmla="*/ 4497 w 4507"/>
              <a:gd name="T117" fmla="*/ 1331 h 1954"/>
              <a:gd name="T118" fmla="*/ 4336 w 4507"/>
              <a:gd name="T119" fmla="*/ 1267 h 1954"/>
              <a:gd name="T120" fmla="*/ 4359 w 4507"/>
              <a:gd name="T121" fmla="*/ 1457 h 1954"/>
              <a:gd name="T122" fmla="*/ 4499 w 4507"/>
              <a:gd name="T123" fmla="*/ 1814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07" h="1954">
                <a:moveTo>
                  <a:pt x="4307" y="327"/>
                </a:moveTo>
                <a:lnTo>
                  <a:pt x="4377" y="327"/>
                </a:lnTo>
                <a:lnTo>
                  <a:pt x="4377" y="463"/>
                </a:lnTo>
                <a:lnTo>
                  <a:pt x="4307" y="463"/>
                </a:lnTo>
                <a:lnTo>
                  <a:pt x="4307" y="327"/>
                </a:lnTo>
                <a:close/>
                <a:moveTo>
                  <a:pt x="1248" y="18"/>
                </a:moveTo>
                <a:lnTo>
                  <a:pt x="1248" y="473"/>
                </a:lnTo>
                <a:lnTo>
                  <a:pt x="1051" y="473"/>
                </a:lnTo>
                <a:lnTo>
                  <a:pt x="1051" y="1936"/>
                </a:lnTo>
                <a:lnTo>
                  <a:pt x="821" y="1936"/>
                </a:lnTo>
                <a:lnTo>
                  <a:pt x="821" y="473"/>
                </a:lnTo>
                <a:lnTo>
                  <a:pt x="655" y="18"/>
                </a:lnTo>
                <a:lnTo>
                  <a:pt x="1248" y="18"/>
                </a:lnTo>
                <a:close/>
                <a:moveTo>
                  <a:pt x="0" y="1481"/>
                </a:moveTo>
                <a:lnTo>
                  <a:pt x="230" y="1481"/>
                </a:lnTo>
                <a:lnTo>
                  <a:pt x="230" y="1936"/>
                </a:lnTo>
                <a:lnTo>
                  <a:pt x="0" y="1936"/>
                </a:lnTo>
                <a:lnTo>
                  <a:pt x="0" y="1481"/>
                </a:lnTo>
                <a:close/>
                <a:moveTo>
                  <a:pt x="487" y="1186"/>
                </a:moveTo>
                <a:lnTo>
                  <a:pt x="752" y="1936"/>
                </a:lnTo>
                <a:lnTo>
                  <a:pt x="495" y="1936"/>
                </a:lnTo>
                <a:lnTo>
                  <a:pt x="11" y="559"/>
                </a:lnTo>
                <a:lnTo>
                  <a:pt x="11" y="18"/>
                </a:lnTo>
                <a:lnTo>
                  <a:pt x="309" y="18"/>
                </a:lnTo>
                <a:lnTo>
                  <a:pt x="335" y="18"/>
                </a:lnTo>
                <a:lnTo>
                  <a:pt x="359" y="20"/>
                </a:lnTo>
                <a:lnTo>
                  <a:pt x="382" y="24"/>
                </a:lnTo>
                <a:lnTo>
                  <a:pt x="404" y="30"/>
                </a:lnTo>
                <a:lnTo>
                  <a:pt x="426" y="36"/>
                </a:lnTo>
                <a:lnTo>
                  <a:pt x="447" y="44"/>
                </a:lnTo>
                <a:lnTo>
                  <a:pt x="467" y="52"/>
                </a:lnTo>
                <a:lnTo>
                  <a:pt x="476" y="58"/>
                </a:lnTo>
                <a:lnTo>
                  <a:pt x="486" y="62"/>
                </a:lnTo>
                <a:lnTo>
                  <a:pt x="504" y="74"/>
                </a:lnTo>
                <a:lnTo>
                  <a:pt x="521" y="88"/>
                </a:lnTo>
                <a:lnTo>
                  <a:pt x="538" y="102"/>
                </a:lnTo>
                <a:lnTo>
                  <a:pt x="553" y="116"/>
                </a:lnTo>
                <a:lnTo>
                  <a:pt x="569" y="132"/>
                </a:lnTo>
                <a:lnTo>
                  <a:pt x="583" y="150"/>
                </a:lnTo>
                <a:lnTo>
                  <a:pt x="596" y="168"/>
                </a:lnTo>
                <a:lnTo>
                  <a:pt x="609" y="188"/>
                </a:lnTo>
                <a:lnTo>
                  <a:pt x="620" y="208"/>
                </a:lnTo>
                <a:lnTo>
                  <a:pt x="631" y="230"/>
                </a:lnTo>
                <a:lnTo>
                  <a:pt x="641" y="251"/>
                </a:lnTo>
                <a:lnTo>
                  <a:pt x="650" y="273"/>
                </a:lnTo>
                <a:lnTo>
                  <a:pt x="659" y="297"/>
                </a:lnTo>
                <a:lnTo>
                  <a:pt x="666" y="323"/>
                </a:lnTo>
                <a:lnTo>
                  <a:pt x="673" y="349"/>
                </a:lnTo>
                <a:lnTo>
                  <a:pt x="680" y="375"/>
                </a:lnTo>
                <a:lnTo>
                  <a:pt x="685" y="401"/>
                </a:lnTo>
                <a:lnTo>
                  <a:pt x="690" y="429"/>
                </a:lnTo>
                <a:lnTo>
                  <a:pt x="694" y="459"/>
                </a:lnTo>
                <a:lnTo>
                  <a:pt x="697" y="487"/>
                </a:lnTo>
                <a:lnTo>
                  <a:pt x="699" y="517"/>
                </a:lnTo>
                <a:lnTo>
                  <a:pt x="701" y="547"/>
                </a:lnTo>
                <a:lnTo>
                  <a:pt x="702" y="579"/>
                </a:lnTo>
                <a:lnTo>
                  <a:pt x="703" y="611"/>
                </a:lnTo>
                <a:lnTo>
                  <a:pt x="702" y="661"/>
                </a:lnTo>
                <a:lnTo>
                  <a:pt x="701" y="687"/>
                </a:lnTo>
                <a:lnTo>
                  <a:pt x="699" y="711"/>
                </a:lnTo>
                <a:lnTo>
                  <a:pt x="697" y="735"/>
                </a:lnTo>
                <a:lnTo>
                  <a:pt x="695" y="758"/>
                </a:lnTo>
                <a:lnTo>
                  <a:pt x="692" y="782"/>
                </a:lnTo>
                <a:lnTo>
                  <a:pt x="689" y="806"/>
                </a:lnTo>
                <a:lnTo>
                  <a:pt x="685" y="830"/>
                </a:lnTo>
                <a:lnTo>
                  <a:pt x="681" y="852"/>
                </a:lnTo>
                <a:lnTo>
                  <a:pt x="677" y="874"/>
                </a:lnTo>
                <a:lnTo>
                  <a:pt x="672" y="896"/>
                </a:lnTo>
                <a:lnTo>
                  <a:pt x="666" y="916"/>
                </a:lnTo>
                <a:lnTo>
                  <a:pt x="661" y="938"/>
                </a:lnTo>
                <a:lnTo>
                  <a:pt x="655" y="958"/>
                </a:lnTo>
                <a:lnTo>
                  <a:pt x="648" y="976"/>
                </a:lnTo>
                <a:lnTo>
                  <a:pt x="641" y="996"/>
                </a:lnTo>
                <a:lnTo>
                  <a:pt x="634" y="1014"/>
                </a:lnTo>
                <a:lnTo>
                  <a:pt x="626" y="1030"/>
                </a:lnTo>
                <a:lnTo>
                  <a:pt x="618" y="1048"/>
                </a:lnTo>
                <a:lnTo>
                  <a:pt x="609" y="1064"/>
                </a:lnTo>
                <a:lnTo>
                  <a:pt x="600" y="1080"/>
                </a:lnTo>
                <a:lnTo>
                  <a:pt x="591" y="1094"/>
                </a:lnTo>
                <a:lnTo>
                  <a:pt x="581" y="1108"/>
                </a:lnTo>
                <a:lnTo>
                  <a:pt x="571" y="1120"/>
                </a:lnTo>
                <a:lnTo>
                  <a:pt x="559" y="1132"/>
                </a:lnTo>
                <a:lnTo>
                  <a:pt x="548" y="1144"/>
                </a:lnTo>
                <a:lnTo>
                  <a:pt x="537" y="1154"/>
                </a:lnTo>
                <a:lnTo>
                  <a:pt x="525" y="1164"/>
                </a:lnTo>
                <a:lnTo>
                  <a:pt x="513" y="1172"/>
                </a:lnTo>
                <a:lnTo>
                  <a:pt x="500" y="1180"/>
                </a:lnTo>
                <a:lnTo>
                  <a:pt x="487" y="1186"/>
                </a:lnTo>
                <a:close/>
                <a:moveTo>
                  <a:pt x="239" y="391"/>
                </a:moveTo>
                <a:lnTo>
                  <a:pt x="239" y="880"/>
                </a:lnTo>
                <a:lnTo>
                  <a:pt x="337" y="880"/>
                </a:lnTo>
                <a:lnTo>
                  <a:pt x="347" y="880"/>
                </a:lnTo>
                <a:lnTo>
                  <a:pt x="357" y="880"/>
                </a:lnTo>
                <a:lnTo>
                  <a:pt x="367" y="878"/>
                </a:lnTo>
                <a:lnTo>
                  <a:pt x="376" y="874"/>
                </a:lnTo>
                <a:lnTo>
                  <a:pt x="384" y="872"/>
                </a:lnTo>
                <a:lnTo>
                  <a:pt x="392" y="868"/>
                </a:lnTo>
                <a:lnTo>
                  <a:pt x="400" y="862"/>
                </a:lnTo>
                <a:lnTo>
                  <a:pt x="407" y="858"/>
                </a:lnTo>
                <a:lnTo>
                  <a:pt x="413" y="852"/>
                </a:lnTo>
                <a:lnTo>
                  <a:pt x="419" y="844"/>
                </a:lnTo>
                <a:lnTo>
                  <a:pt x="425" y="838"/>
                </a:lnTo>
                <a:lnTo>
                  <a:pt x="430" y="830"/>
                </a:lnTo>
                <a:lnTo>
                  <a:pt x="435" y="822"/>
                </a:lnTo>
                <a:lnTo>
                  <a:pt x="440" y="814"/>
                </a:lnTo>
                <a:lnTo>
                  <a:pt x="444" y="806"/>
                </a:lnTo>
                <a:lnTo>
                  <a:pt x="448" y="796"/>
                </a:lnTo>
                <a:lnTo>
                  <a:pt x="451" y="788"/>
                </a:lnTo>
                <a:lnTo>
                  <a:pt x="454" y="778"/>
                </a:lnTo>
                <a:lnTo>
                  <a:pt x="457" y="768"/>
                </a:lnTo>
                <a:lnTo>
                  <a:pt x="460" y="758"/>
                </a:lnTo>
                <a:lnTo>
                  <a:pt x="464" y="738"/>
                </a:lnTo>
                <a:lnTo>
                  <a:pt x="467" y="717"/>
                </a:lnTo>
                <a:lnTo>
                  <a:pt x="470" y="697"/>
                </a:lnTo>
                <a:lnTo>
                  <a:pt x="471" y="675"/>
                </a:lnTo>
                <a:lnTo>
                  <a:pt x="472" y="655"/>
                </a:lnTo>
                <a:lnTo>
                  <a:pt x="472" y="635"/>
                </a:lnTo>
                <a:lnTo>
                  <a:pt x="472" y="615"/>
                </a:lnTo>
                <a:lnTo>
                  <a:pt x="470" y="593"/>
                </a:lnTo>
                <a:lnTo>
                  <a:pt x="468" y="573"/>
                </a:lnTo>
                <a:lnTo>
                  <a:pt x="464" y="551"/>
                </a:lnTo>
                <a:lnTo>
                  <a:pt x="462" y="541"/>
                </a:lnTo>
                <a:lnTo>
                  <a:pt x="459" y="531"/>
                </a:lnTo>
                <a:lnTo>
                  <a:pt x="457" y="521"/>
                </a:lnTo>
                <a:lnTo>
                  <a:pt x="454" y="511"/>
                </a:lnTo>
                <a:lnTo>
                  <a:pt x="447" y="491"/>
                </a:lnTo>
                <a:lnTo>
                  <a:pt x="443" y="483"/>
                </a:lnTo>
                <a:lnTo>
                  <a:pt x="439" y="473"/>
                </a:lnTo>
                <a:lnTo>
                  <a:pt x="435" y="465"/>
                </a:lnTo>
                <a:lnTo>
                  <a:pt x="430" y="457"/>
                </a:lnTo>
                <a:lnTo>
                  <a:pt x="420" y="441"/>
                </a:lnTo>
                <a:lnTo>
                  <a:pt x="414" y="433"/>
                </a:lnTo>
                <a:lnTo>
                  <a:pt x="408" y="427"/>
                </a:lnTo>
                <a:lnTo>
                  <a:pt x="402" y="421"/>
                </a:lnTo>
                <a:lnTo>
                  <a:pt x="396" y="415"/>
                </a:lnTo>
                <a:lnTo>
                  <a:pt x="389" y="409"/>
                </a:lnTo>
                <a:lnTo>
                  <a:pt x="382" y="405"/>
                </a:lnTo>
                <a:lnTo>
                  <a:pt x="375" y="401"/>
                </a:lnTo>
                <a:lnTo>
                  <a:pt x="367" y="397"/>
                </a:lnTo>
                <a:lnTo>
                  <a:pt x="359" y="395"/>
                </a:lnTo>
                <a:lnTo>
                  <a:pt x="351" y="393"/>
                </a:lnTo>
                <a:lnTo>
                  <a:pt x="333" y="391"/>
                </a:lnTo>
                <a:lnTo>
                  <a:pt x="239" y="391"/>
                </a:lnTo>
                <a:close/>
                <a:moveTo>
                  <a:pt x="1780" y="395"/>
                </a:moveTo>
                <a:lnTo>
                  <a:pt x="1776" y="403"/>
                </a:lnTo>
                <a:lnTo>
                  <a:pt x="1772" y="411"/>
                </a:lnTo>
                <a:lnTo>
                  <a:pt x="1763" y="423"/>
                </a:lnTo>
                <a:lnTo>
                  <a:pt x="1754" y="433"/>
                </a:lnTo>
                <a:lnTo>
                  <a:pt x="1743" y="443"/>
                </a:lnTo>
                <a:lnTo>
                  <a:pt x="1814" y="788"/>
                </a:lnTo>
                <a:lnTo>
                  <a:pt x="1742" y="788"/>
                </a:lnTo>
                <a:lnTo>
                  <a:pt x="1683" y="465"/>
                </a:lnTo>
                <a:lnTo>
                  <a:pt x="1607" y="465"/>
                </a:lnTo>
                <a:lnTo>
                  <a:pt x="1607" y="788"/>
                </a:lnTo>
                <a:lnTo>
                  <a:pt x="1543" y="788"/>
                </a:lnTo>
                <a:lnTo>
                  <a:pt x="1543" y="18"/>
                </a:lnTo>
                <a:lnTo>
                  <a:pt x="1681" y="18"/>
                </a:lnTo>
                <a:lnTo>
                  <a:pt x="1696" y="18"/>
                </a:lnTo>
                <a:lnTo>
                  <a:pt x="1703" y="20"/>
                </a:lnTo>
                <a:lnTo>
                  <a:pt x="1710" y="22"/>
                </a:lnTo>
                <a:lnTo>
                  <a:pt x="1722" y="26"/>
                </a:lnTo>
                <a:lnTo>
                  <a:pt x="1734" y="32"/>
                </a:lnTo>
                <a:lnTo>
                  <a:pt x="1745" y="40"/>
                </a:lnTo>
                <a:lnTo>
                  <a:pt x="1755" y="50"/>
                </a:lnTo>
                <a:lnTo>
                  <a:pt x="1765" y="62"/>
                </a:lnTo>
                <a:lnTo>
                  <a:pt x="1769" y="68"/>
                </a:lnTo>
                <a:lnTo>
                  <a:pt x="1773" y="76"/>
                </a:lnTo>
                <a:lnTo>
                  <a:pt x="1781" y="92"/>
                </a:lnTo>
                <a:lnTo>
                  <a:pt x="1788" y="108"/>
                </a:lnTo>
                <a:lnTo>
                  <a:pt x="1791" y="118"/>
                </a:lnTo>
                <a:lnTo>
                  <a:pt x="1794" y="126"/>
                </a:lnTo>
                <a:lnTo>
                  <a:pt x="1799" y="146"/>
                </a:lnTo>
                <a:lnTo>
                  <a:pt x="1803" y="168"/>
                </a:lnTo>
                <a:lnTo>
                  <a:pt x="1805" y="178"/>
                </a:lnTo>
                <a:lnTo>
                  <a:pt x="1806" y="190"/>
                </a:lnTo>
                <a:lnTo>
                  <a:pt x="1807" y="200"/>
                </a:lnTo>
                <a:lnTo>
                  <a:pt x="1808" y="212"/>
                </a:lnTo>
                <a:lnTo>
                  <a:pt x="1808" y="224"/>
                </a:lnTo>
                <a:lnTo>
                  <a:pt x="1808" y="236"/>
                </a:lnTo>
                <a:lnTo>
                  <a:pt x="1808" y="263"/>
                </a:lnTo>
                <a:lnTo>
                  <a:pt x="1807" y="275"/>
                </a:lnTo>
                <a:lnTo>
                  <a:pt x="1806" y="287"/>
                </a:lnTo>
                <a:lnTo>
                  <a:pt x="1805" y="299"/>
                </a:lnTo>
                <a:lnTo>
                  <a:pt x="1804" y="309"/>
                </a:lnTo>
                <a:lnTo>
                  <a:pt x="1801" y="331"/>
                </a:lnTo>
                <a:lnTo>
                  <a:pt x="1797" y="349"/>
                </a:lnTo>
                <a:lnTo>
                  <a:pt x="1792" y="367"/>
                </a:lnTo>
                <a:lnTo>
                  <a:pt x="1786" y="381"/>
                </a:lnTo>
                <a:lnTo>
                  <a:pt x="1780" y="395"/>
                </a:lnTo>
                <a:close/>
                <a:moveTo>
                  <a:pt x="1678" y="122"/>
                </a:moveTo>
                <a:lnTo>
                  <a:pt x="1607" y="122"/>
                </a:lnTo>
                <a:lnTo>
                  <a:pt x="1607" y="365"/>
                </a:lnTo>
                <a:lnTo>
                  <a:pt x="1678" y="365"/>
                </a:lnTo>
                <a:lnTo>
                  <a:pt x="1686" y="363"/>
                </a:lnTo>
                <a:lnTo>
                  <a:pt x="1694" y="361"/>
                </a:lnTo>
                <a:lnTo>
                  <a:pt x="1700" y="359"/>
                </a:lnTo>
                <a:lnTo>
                  <a:pt x="1707" y="355"/>
                </a:lnTo>
                <a:lnTo>
                  <a:pt x="1712" y="351"/>
                </a:lnTo>
                <a:lnTo>
                  <a:pt x="1717" y="345"/>
                </a:lnTo>
                <a:lnTo>
                  <a:pt x="1722" y="339"/>
                </a:lnTo>
                <a:lnTo>
                  <a:pt x="1726" y="331"/>
                </a:lnTo>
                <a:lnTo>
                  <a:pt x="1730" y="323"/>
                </a:lnTo>
                <a:lnTo>
                  <a:pt x="1733" y="313"/>
                </a:lnTo>
                <a:lnTo>
                  <a:pt x="1736" y="303"/>
                </a:lnTo>
                <a:lnTo>
                  <a:pt x="1738" y="293"/>
                </a:lnTo>
                <a:lnTo>
                  <a:pt x="1740" y="281"/>
                </a:lnTo>
                <a:lnTo>
                  <a:pt x="1741" y="269"/>
                </a:lnTo>
                <a:lnTo>
                  <a:pt x="1742" y="257"/>
                </a:lnTo>
                <a:lnTo>
                  <a:pt x="1742" y="244"/>
                </a:lnTo>
                <a:lnTo>
                  <a:pt x="1742" y="230"/>
                </a:lnTo>
                <a:lnTo>
                  <a:pt x="1742" y="218"/>
                </a:lnTo>
                <a:lnTo>
                  <a:pt x="1740" y="206"/>
                </a:lnTo>
                <a:lnTo>
                  <a:pt x="1739" y="194"/>
                </a:lnTo>
                <a:lnTo>
                  <a:pt x="1737" y="184"/>
                </a:lnTo>
                <a:lnTo>
                  <a:pt x="1734" y="174"/>
                </a:lnTo>
                <a:lnTo>
                  <a:pt x="1731" y="164"/>
                </a:lnTo>
                <a:lnTo>
                  <a:pt x="1728" y="156"/>
                </a:lnTo>
                <a:lnTo>
                  <a:pt x="1723" y="148"/>
                </a:lnTo>
                <a:lnTo>
                  <a:pt x="1719" y="142"/>
                </a:lnTo>
                <a:lnTo>
                  <a:pt x="1713" y="136"/>
                </a:lnTo>
                <a:lnTo>
                  <a:pt x="1708" y="132"/>
                </a:lnTo>
                <a:lnTo>
                  <a:pt x="1701" y="128"/>
                </a:lnTo>
                <a:lnTo>
                  <a:pt x="1694" y="124"/>
                </a:lnTo>
                <a:lnTo>
                  <a:pt x="1686" y="122"/>
                </a:lnTo>
                <a:lnTo>
                  <a:pt x="1678" y="122"/>
                </a:lnTo>
                <a:close/>
                <a:moveTo>
                  <a:pt x="2090" y="788"/>
                </a:moveTo>
                <a:lnTo>
                  <a:pt x="2069" y="635"/>
                </a:lnTo>
                <a:lnTo>
                  <a:pt x="1942" y="635"/>
                </a:lnTo>
                <a:lnTo>
                  <a:pt x="1921" y="788"/>
                </a:lnTo>
                <a:lnTo>
                  <a:pt x="1854" y="788"/>
                </a:lnTo>
                <a:lnTo>
                  <a:pt x="1975" y="18"/>
                </a:lnTo>
                <a:lnTo>
                  <a:pt x="2037" y="18"/>
                </a:lnTo>
                <a:lnTo>
                  <a:pt x="2160" y="788"/>
                </a:lnTo>
                <a:lnTo>
                  <a:pt x="2090" y="788"/>
                </a:lnTo>
                <a:close/>
                <a:moveTo>
                  <a:pt x="2026" y="323"/>
                </a:moveTo>
                <a:lnTo>
                  <a:pt x="2015" y="250"/>
                </a:lnTo>
                <a:lnTo>
                  <a:pt x="2010" y="210"/>
                </a:lnTo>
                <a:lnTo>
                  <a:pt x="2006" y="170"/>
                </a:lnTo>
                <a:lnTo>
                  <a:pt x="2001" y="210"/>
                </a:lnTo>
                <a:lnTo>
                  <a:pt x="1996" y="250"/>
                </a:lnTo>
                <a:lnTo>
                  <a:pt x="1986" y="325"/>
                </a:lnTo>
                <a:lnTo>
                  <a:pt x="1957" y="529"/>
                </a:lnTo>
                <a:lnTo>
                  <a:pt x="2053" y="529"/>
                </a:lnTo>
                <a:lnTo>
                  <a:pt x="2026" y="323"/>
                </a:lnTo>
                <a:close/>
                <a:moveTo>
                  <a:pt x="2419" y="788"/>
                </a:moveTo>
                <a:lnTo>
                  <a:pt x="2323" y="431"/>
                </a:lnTo>
                <a:lnTo>
                  <a:pt x="2285" y="527"/>
                </a:lnTo>
                <a:lnTo>
                  <a:pt x="2285" y="788"/>
                </a:lnTo>
                <a:lnTo>
                  <a:pt x="2220" y="788"/>
                </a:lnTo>
                <a:lnTo>
                  <a:pt x="2220" y="18"/>
                </a:lnTo>
                <a:lnTo>
                  <a:pt x="2285" y="18"/>
                </a:lnTo>
                <a:lnTo>
                  <a:pt x="2285" y="347"/>
                </a:lnTo>
                <a:lnTo>
                  <a:pt x="2410" y="18"/>
                </a:lnTo>
                <a:lnTo>
                  <a:pt x="2492" y="18"/>
                </a:lnTo>
                <a:lnTo>
                  <a:pt x="2363" y="333"/>
                </a:lnTo>
                <a:lnTo>
                  <a:pt x="2498" y="788"/>
                </a:lnTo>
                <a:lnTo>
                  <a:pt x="2419" y="788"/>
                </a:lnTo>
                <a:close/>
                <a:moveTo>
                  <a:pt x="2558" y="788"/>
                </a:moveTo>
                <a:lnTo>
                  <a:pt x="2558" y="18"/>
                </a:lnTo>
                <a:lnTo>
                  <a:pt x="2786" y="18"/>
                </a:lnTo>
                <a:lnTo>
                  <a:pt x="2786" y="126"/>
                </a:lnTo>
                <a:lnTo>
                  <a:pt x="2623" y="126"/>
                </a:lnTo>
                <a:lnTo>
                  <a:pt x="2623" y="341"/>
                </a:lnTo>
                <a:lnTo>
                  <a:pt x="2756" y="341"/>
                </a:lnTo>
                <a:lnTo>
                  <a:pt x="2756" y="445"/>
                </a:lnTo>
                <a:lnTo>
                  <a:pt x="2623" y="445"/>
                </a:lnTo>
                <a:lnTo>
                  <a:pt x="2623" y="683"/>
                </a:lnTo>
                <a:lnTo>
                  <a:pt x="2786" y="683"/>
                </a:lnTo>
                <a:lnTo>
                  <a:pt x="2786" y="788"/>
                </a:lnTo>
                <a:lnTo>
                  <a:pt x="2558" y="788"/>
                </a:lnTo>
                <a:close/>
                <a:moveTo>
                  <a:pt x="2939" y="18"/>
                </a:moveTo>
                <a:lnTo>
                  <a:pt x="3030" y="439"/>
                </a:lnTo>
                <a:lnTo>
                  <a:pt x="3038" y="477"/>
                </a:lnTo>
                <a:lnTo>
                  <a:pt x="3042" y="495"/>
                </a:lnTo>
                <a:lnTo>
                  <a:pt x="3046" y="515"/>
                </a:lnTo>
                <a:lnTo>
                  <a:pt x="3053" y="553"/>
                </a:lnTo>
                <a:lnTo>
                  <a:pt x="3060" y="595"/>
                </a:lnTo>
                <a:lnTo>
                  <a:pt x="3060" y="509"/>
                </a:lnTo>
                <a:lnTo>
                  <a:pt x="3059" y="421"/>
                </a:lnTo>
                <a:lnTo>
                  <a:pt x="3059" y="18"/>
                </a:lnTo>
                <a:lnTo>
                  <a:pt x="3124" y="18"/>
                </a:lnTo>
                <a:lnTo>
                  <a:pt x="3124" y="788"/>
                </a:lnTo>
                <a:lnTo>
                  <a:pt x="3046" y="788"/>
                </a:lnTo>
                <a:lnTo>
                  <a:pt x="2954" y="369"/>
                </a:lnTo>
                <a:lnTo>
                  <a:pt x="2946" y="331"/>
                </a:lnTo>
                <a:lnTo>
                  <a:pt x="2938" y="293"/>
                </a:lnTo>
                <a:lnTo>
                  <a:pt x="2931" y="255"/>
                </a:lnTo>
                <a:lnTo>
                  <a:pt x="2923" y="214"/>
                </a:lnTo>
                <a:lnTo>
                  <a:pt x="2924" y="389"/>
                </a:lnTo>
                <a:lnTo>
                  <a:pt x="2924" y="790"/>
                </a:lnTo>
                <a:lnTo>
                  <a:pt x="2859" y="790"/>
                </a:lnTo>
                <a:lnTo>
                  <a:pt x="2859" y="18"/>
                </a:lnTo>
                <a:lnTo>
                  <a:pt x="2939" y="18"/>
                </a:lnTo>
                <a:close/>
                <a:moveTo>
                  <a:pt x="3306" y="18"/>
                </a:moveTo>
                <a:lnTo>
                  <a:pt x="3396" y="425"/>
                </a:lnTo>
                <a:lnTo>
                  <a:pt x="3404" y="463"/>
                </a:lnTo>
                <a:lnTo>
                  <a:pt x="3408" y="481"/>
                </a:lnTo>
                <a:lnTo>
                  <a:pt x="3412" y="501"/>
                </a:lnTo>
                <a:lnTo>
                  <a:pt x="3419" y="539"/>
                </a:lnTo>
                <a:lnTo>
                  <a:pt x="3426" y="581"/>
                </a:lnTo>
                <a:lnTo>
                  <a:pt x="3426" y="495"/>
                </a:lnTo>
                <a:lnTo>
                  <a:pt x="3426" y="407"/>
                </a:lnTo>
                <a:lnTo>
                  <a:pt x="3426" y="18"/>
                </a:lnTo>
                <a:lnTo>
                  <a:pt x="3491" y="18"/>
                </a:lnTo>
                <a:lnTo>
                  <a:pt x="3491" y="788"/>
                </a:lnTo>
                <a:lnTo>
                  <a:pt x="3412" y="788"/>
                </a:lnTo>
                <a:lnTo>
                  <a:pt x="3320" y="383"/>
                </a:lnTo>
                <a:lnTo>
                  <a:pt x="3312" y="345"/>
                </a:lnTo>
                <a:lnTo>
                  <a:pt x="3305" y="307"/>
                </a:lnTo>
                <a:lnTo>
                  <a:pt x="3297" y="269"/>
                </a:lnTo>
                <a:lnTo>
                  <a:pt x="3290" y="228"/>
                </a:lnTo>
                <a:lnTo>
                  <a:pt x="3290" y="403"/>
                </a:lnTo>
                <a:lnTo>
                  <a:pt x="3290" y="788"/>
                </a:lnTo>
                <a:lnTo>
                  <a:pt x="3226" y="788"/>
                </a:lnTo>
                <a:lnTo>
                  <a:pt x="3226" y="18"/>
                </a:lnTo>
                <a:lnTo>
                  <a:pt x="3306" y="18"/>
                </a:lnTo>
                <a:close/>
                <a:moveTo>
                  <a:pt x="3618" y="735"/>
                </a:moveTo>
                <a:lnTo>
                  <a:pt x="3611" y="719"/>
                </a:lnTo>
                <a:lnTo>
                  <a:pt x="3605" y="701"/>
                </a:lnTo>
                <a:lnTo>
                  <a:pt x="3599" y="681"/>
                </a:lnTo>
                <a:lnTo>
                  <a:pt x="3597" y="669"/>
                </a:lnTo>
                <a:lnTo>
                  <a:pt x="3595" y="659"/>
                </a:lnTo>
                <a:lnTo>
                  <a:pt x="3591" y="635"/>
                </a:lnTo>
                <a:lnTo>
                  <a:pt x="3589" y="609"/>
                </a:lnTo>
                <a:lnTo>
                  <a:pt x="3588" y="595"/>
                </a:lnTo>
                <a:lnTo>
                  <a:pt x="3587" y="581"/>
                </a:lnTo>
                <a:lnTo>
                  <a:pt x="3587" y="549"/>
                </a:lnTo>
                <a:lnTo>
                  <a:pt x="3587" y="18"/>
                </a:lnTo>
                <a:lnTo>
                  <a:pt x="3652" y="18"/>
                </a:lnTo>
                <a:lnTo>
                  <a:pt x="3652" y="543"/>
                </a:lnTo>
                <a:lnTo>
                  <a:pt x="3652" y="563"/>
                </a:lnTo>
                <a:lnTo>
                  <a:pt x="3652" y="581"/>
                </a:lnTo>
                <a:lnTo>
                  <a:pt x="3653" y="597"/>
                </a:lnTo>
                <a:lnTo>
                  <a:pt x="3655" y="611"/>
                </a:lnTo>
                <a:lnTo>
                  <a:pt x="3657" y="625"/>
                </a:lnTo>
                <a:lnTo>
                  <a:pt x="3659" y="637"/>
                </a:lnTo>
                <a:lnTo>
                  <a:pt x="3662" y="649"/>
                </a:lnTo>
                <a:lnTo>
                  <a:pt x="3665" y="659"/>
                </a:lnTo>
                <a:lnTo>
                  <a:pt x="3669" y="667"/>
                </a:lnTo>
                <a:lnTo>
                  <a:pt x="3674" y="675"/>
                </a:lnTo>
                <a:lnTo>
                  <a:pt x="3679" y="683"/>
                </a:lnTo>
                <a:lnTo>
                  <a:pt x="3685" y="689"/>
                </a:lnTo>
                <a:lnTo>
                  <a:pt x="3688" y="691"/>
                </a:lnTo>
                <a:lnTo>
                  <a:pt x="3692" y="693"/>
                </a:lnTo>
                <a:lnTo>
                  <a:pt x="3699" y="697"/>
                </a:lnTo>
                <a:lnTo>
                  <a:pt x="3706" y="699"/>
                </a:lnTo>
                <a:lnTo>
                  <a:pt x="3715" y="699"/>
                </a:lnTo>
                <a:lnTo>
                  <a:pt x="3723" y="699"/>
                </a:lnTo>
                <a:lnTo>
                  <a:pt x="3731" y="697"/>
                </a:lnTo>
                <a:lnTo>
                  <a:pt x="3738" y="693"/>
                </a:lnTo>
                <a:lnTo>
                  <a:pt x="3744" y="689"/>
                </a:lnTo>
                <a:lnTo>
                  <a:pt x="3750" y="683"/>
                </a:lnTo>
                <a:lnTo>
                  <a:pt x="3755" y="675"/>
                </a:lnTo>
                <a:lnTo>
                  <a:pt x="3760" y="667"/>
                </a:lnTo>
                <a:lnTo>
                  <a:pt x="3764" y="659"/>
                </a:lnTo>
                <a:lnTo>
                  <a:pt x="3768" y="649"/>
                </a:lnTo>
                <a:lnTo>
                  <a:pt x="3770" y="637"/>
                </a:lnTo>
                <a:lnTo>
                  <a:pt x="3773" y="625"/>
                </a:lnTo>
                <a:lnTo>
                  <a:pt x="3775" y="613"/>
                </a:lnTo>
                <a:lnTo>
                  <a:pt x="3776" y="597"/>
                </a:lnTo>
                <a:lnTo>
                  <a:pt x="3777" y="581"/>
                </a:lnTo>
                <a:lnTo>
                  <a:pt x="3778" y="563"/>
                </a:lnTo>
                <a:lnTo>
                  <a:pt x="3778" y="543"/>
                </a:lnTo>
                <a:lnTo>
                  <a:pt x="3778" y="18"/>
                </a:lnTo>
                <a:lnTo>
                  <a:pt x="3843" y="18"/>
                </a:lnTo>
                <a:lnTo>
                  <a:pt x="3843" y="549"/>
                </a:lnTo>
                <a:lnTo>
                  <a:pt x="3843" y="581"/>
                </a:lnTo>
                <a:lnTo>
                  <a:pt x="3842" y="595"/>
                </a:lnTo>
                <a:lnTo>
                  <a:pt x="3841" y="609"/>
                </a:lnTo>
                <a:lnTo>
                  <a:pt x="3838" y="635"/>
                </a:lnTo>
                <a:lnTo>
                  <a:pt x="3835" y="659"/>
                </a:lnTo>
                <a:lnTo>
                  <a:pt x="3833" y="669"/>
                </a:lnTo>
                <a:lnTo>
                  <a:pt x="3830" y="681"/>
                </a:lnTo>
                <a:lnTo>
                  <a:pt x="3825" y="701"/>
                </a:lnTo>
                <a:lnTo>
                  <a:pt x="3822" y="709"/>
                </a:lnTo>
                <a:lnTo>
                  <a:pt x="3819" y="719"/>
                </a:lnTo>
                <a:lnTo>
                  <a:pt x="3815" y="727"/>
                </a:lnTo>
                <a:lnTo>
                  <a:pt x="3812" y="735"/>
                </a:lnTo>
                <a:lnTo>
                  <a:pt x="3807" y="744"/>
                </a:lnTo>
                <a:lnTo>
                  <a:pt x="3802" y="752"/>
                </a:lnTo>
                <a:lnTo>
                  <a:pt x="3792" y="766"/>
                </a:lnTo>
                <a:lnTo>
                  <a:pt x="3781" y="778"/>
                </a:lnTo>
                <a:lnTo>
                  <a:pt x="3775" y="784"/>
                </a:lnTo>
                <a:lnTo>
                  <a:pt x="3769" y="788"/>
                </a:lnTo>
                <a:lnTo>
                  <a:pt x="3757" y="796"/>
                </a:lnTo>
                <a:lnTo>
                  <a:pt x="3750" y="800"/>
                </a:lnTo>
                <a:lnTo>
                  <a:pt x="3743" y="802"/>
                </a:lnTo>
                <a:lnTo>
                  <a:pt x="3729" y="806"/>
                </a:lnTo>
                <a:lnTo>
                  <a:pt x="3722" y="806"/>
                </a:lnTo>
                <a:lnTo>
                  <a:pt x="3715" y="806"/>
                </a:lnTo>
                <a:lnTo>
                  <a:pt x="3700" y="806"/>
                </a:lnTo>
                <a:lnTo>
                  <a:pt x="3686" y="802"/>
                </a:lnTo>
                <a:lnTo>
                  <a:pt x="3679" y="800"/>
                </a:lnTo>
                <a:lnTo>
                  <a:pt x="3673" y="796"/>
                </a:lnTo>
                <a:lnTo>
                  <a:pt x="3660" y="788"/>
                </a:lnTo>
                <a:lnTo>
                  <a:pt x="3648" y="778"/>
                </a:lnTo>
                <a:lnTo>
                  <a:pt x="3637" y="766"/>
                </a:lnTo>
                <a:lnTo>
                  <a:pt x="3627" y="750"/>
                </a:lnTo>
                <a:lnTo>
                  <a:pt x="3623" y="742"/>
                </a:lnTo>
                <a:lnTo>
                  <a:pt x="3618" y="735"/>
                </a:lnTo>
                <a:close/>
                <a:moveTo>
                  <a:pt x="4052" y="806"/>
                </a:moveTo>
                <a:lnTo>
                  <a:pt x="4036" y="806"/>
                </a:lnTo>
                <a:lnTo>
                  <a:pt x="4020" y="802"/>
                </a:lnTo>
                <a:lnTo>
                  <a:pt x="4006" y="796"/>
                </a:lnTo>
                <a:lnTo>
                  <a:pt x="4000" y="792"/>
                </a:lnTo>
                <a:lnTo>
                  <a:pt x="3993" y="788"/>
                </a:lnTo>
                <a:lnTo>
                  <a:pt x="3981" y="780"/>
                </a:lnTo>
                <a:lnTo>
                  <a:pt x="3975" y="774"/>
                </a:lnTo>
                <a:lnTo>
                  <a:pt x="3970" y="768"/>
                </a:lnTo>
                <a:lnTo>
                  <a:pt x="3960" y="756"/>
                </a:lnTo>
                <a:lnTo>
                  <a:pt x="3956" y="748"/>
                </a:lnTo>
                <a:lnTo>
                  <a:pt x="3951" y="740"/>
                </a:lnTo>
                <a:lnTo>
                  <a:pt x="3947" y="733"/>
                </a:lnTo>
                <a:lnTo>
                  <a:pt x="3943" y="725"/>
                </a:lnTo>
                <a:lnTo>
                  <a:pt x="3939" y="717"/>
                </a:lnTo>
                <a:lnTo>
                  <a:pt x="3936" y="707"/>
                </a:lnTo>
                <a:lnTo>
                  <a:pt x="3930" y="687"/>
                </a:lnTo>
                <a:lnTo>
                  <a:pt x="3926" y="667"/>
                </a:lnTo>
                <a:lnTo>
                  <a:pt x="3924" y="657"/>
                </a:lnTo>
                <a:lnTo>
                  <a:pt x="3922" y="645"/>
                </a:lnTo>
                <a:lnTo>
                  <a:pt x="3919" y="623"/>
                </a:lnTo>
                <a:lnTo>
                  <a:pt x="3918" y="599"/>
                </a:lnTo>
                <a:lnTo>
                  <a:pt x="3917" y="585"/>
                </a:lnTo>
                <a:lnTo>
                  <a:pt x="3917" y="573"/>
                </a:lnTo>
                <a:lnTo>
                  <a:pt x="3980" y="545"/>
                </a:lnTo>
                <a:lnTo>
                  <a:pt x="3981" y="567"/>
                </a:lnTo>
                <a:lnTo>
                  <a:pt x="3982" y="587"/>
                </a:lnTo>
                <a:lnTo>
                  <a:pt x="3984" y="603"/>
                </a:lnTo>
                <a:lnTo>
                  <a:pt x="3986" y="619"/>
                </a:lnTo>
                <a:lnTo>
                  <a:pt x="3988" y="627"/>
                </a:lnTo>
                <a:lnTo>
                  <a:pt x="3989" y="635"/>
                </a:lnTo>
                <a:lnTo>
                  <a:pt x="3993" y="647"/>
                </a:lnTo>
                <a:lnTo>
                  <a:pt x="3997" y="659"/>
                </a:lnTo>
                <a:lnTo>
                  <a:pt x="4001" y="667"/>
                </a:lnTo>
                <a:lnTo>
                  <a:pt x="4006" y="677"/>
                </a:lnTo>
                <a:lnTo>
                  <a:pt x="4012" y="683"/>
                </a:lnTo>
                <a:lnTo>
                  <a:pt x="4018" y="689"/>
                </a:lnTo>
                <a:lnTo>
                  <a:pt x="4025" y="693"/>
                </a:lnTo>
                <a:lnTo>
                  <a:pt x="4032" y="697"/>
                </a:lnTo>
                <a:lnTo>
                  <a:pt x="4039" y="699"/>
                </a:lnTo>
                <a:lnTo>
                  <a:pt x="4047" y="701"/>
                </a:lnTo>
                <a:lnTo>
                  <a:pt x="4056" y="701"/>
                </a:lnTo>
                <a:lnTo>
                  <a:pt x="4063" y="701"/>
                </a:lnTo>
                <a:lnTo>
                  <a:pt x="4070" y="699"/>
                </a:lnTo>
                <a:lnTo>
                  <a:pt x="4077" y="697"/>
                </a:lnTo>
                <a:lnTo>
                  <a:pt x="4083" y="695"/>
                </a:lnTo>
                <a:lnTo>
                  <a:pt x="4089" y="691"/>
                </a:lnTo>
                <a:lnTo>
                  <a:pt x="4095" y="685"/>
                </a:lnTo>
                <a:lnTo>
                  <a:pt x="4100" y="679"/>
                </a:lnTo>
                <a:lnTo>
                  <a:pt x="4105" y="673"/>
                </a:lnTo>
                <a:lnTo>
                  <a:pt x="4109" y="665"/>
                </a:lnTo>
                <a:lnTo>
                  <a:pt x="4113" y="657"/>
                </a:lnTo>
                <a:lnTo>
                  <a:pt x="4116" y="649"/>
                </a:lnTo>
                <a:lnTo>
                  <a:pt x="4119" y="639"/>
                </a:lnTo>
                <a:lnTo>
                  <a:pt x="4121" y="627"/>
                </a:lnTo>
                <a:lnTo>
                  <a:pt x="4122" y="623"/>
                </a:lnTo>
                <a:lnTo>
                  <a:pt x="4123" y="617"/>
                </a:lnTo>
                <a:lnTo>
                  <a:pt x="4124" y="605"/>
                </a:lnTo>
                <a:lnTo>
                  <a:pt x="4124" y="591"/>
                </a:lnTo>
                <a:lnTo>
                  <a:pt x="4124" y="581"/>
                </a:lnTo>
                <a:lnTo>
                  <a:pt x="4123" y="571"/>
                </a:lnTo>
                <a:lnTo>
                  <a:pt x="4122" y="563"/>
                </a:lnTo>
                <a:lnTo>
                  <a:pt x="4121" y="553"/>
                </a:lnTo>
                <a:lnTo>
                  <a:pt x="4119" y="545"/>
                </a:lnTo>
                <a:lnTo>
                  <a:pt x="4117" y="537"/>
                </a:lnTo>
                <a:lnTo>
                  <a:pt x="4115" y="529"/>
                </a:lnTo>
                <a:lnTo>
                  <a:pt x="4112" y="521"/>
                </a:lnTo>
                <a:lnTo>
                  <a:pt x="4104" y="505"/>
                </a:lnTo>
                <a:lnTo>
                  <a:pt x="4100" y="497"/>
                </a:lnTo>
                <a:lnTo>
                  <a:pt x="4095" y="491"/>
                </a:lnTo>
                <a:lnTo>
                  <a:pt x="4084" y="477"/>
                </a:lnTo>
                <a:lnTo>
                  <a:pt x="4071" y="465"/>
                </a:lnTo>
                <a:lnTo>
                  <a:pt x="4007" y="407"/>
                </a:lnTo>
                <a:lnTo>
                  <a:pt x="3998" y="399"/>
                </a:lnTo>
                <a:lnTo>
                  <a:pt x="3988" y="389"/>
                </a:lnTo>
                <a:lnTo>
                  <a:pt x="3972" y="369"/>
                </a:lnTo>
                <a:lnTo>
                  <a:pt x="3958" y="349"/>
                </a:lnTo>
                <a:lnTo>
                  <a:pt x="3953" y="337"/>
                </a:lnTo>
                <a:lnTo>
                  <a:pt x="3947" y="325"/>
                </a:lnTo>
                <a:lnTo>
                  <a:pt x="3942" y="313"/>
                </a:lnTo>
                <a:lnTo>
                  <a:pt x="3937" y="299"/>
                </a:lnTo>
                <a:lnTo>
                  <a:pt x="3934" y="285"/>
                </a:lnTo>
                <a:lnTo>
                  <a:pt x="3931" y="269"/>
                </a:lnTo>
                <a:lnTo>
                  <a:pt x="3929" y="253"/>
                </a:lnTo>
                <a:lnTo>
                  <a:pt x="3928" y="246"/>
                </a:lnTo>
                <a:lnTo>
                  <a:pt x="3927" y="238"/>
                </a:lnTo>
                <a:lnTo>
                  <a:pt x="3927" y="220"/>
                </a:lnTo>
                <a:lnTo>
                  <a:pt x="3926" y="200"/>
                </a:lnTo>
                <a:lnTo>
                  <a:pt x="3926" y="188"/>
                </a:lnTo>
                <a:lnTo>
                  <a:pt x="3927" y="176"/>
                </a:lnTo>
                <a:lnTo>
                  <a:pt x="3928" y="164"/>
                </a:lnTo>
                <a:lnTo>
                  <a:pt x="3929" y="152"/>
                </a:lnTo>
                <a:lnTo>
                  <a:pt x="3930" y="142"/>
                </a:lnTo>
                <a:lnTo>
                  <a:pt x="3932" y="132"/>
                </a:lnTo>
                <a:lnTo>
                  <a:pt x="3936" y="112"/>
                </a:lnTo>
                <a:lnTo>
                  <a:pt x="3939" y="102"/>
                </a:lnTo>
                <a:lnTo>
                  <a:pt x="3942" y="94"/>
                </a:lnTo>
                <a:lnTo>
                  <a:pt x="3949" y="78"/>
                </a:lnTo>
                <a:lnTo>
                  <a:pt x="3957" y="62"/>
                </a:lnTo>
                <a:lnTo>
                  <a:pt x="3961" y="56"/>
                </a:lnTo>
                <a:lnTo>
                  <a:pt x="3965" y="50"/>
                </a:lnTo>
                <a:lnTo>
                  <a:pt x="3974" y="38"/>
                </a:lnTo>
                <a:lnTo>
                  <a:pt x="3984" y="28"/>
                </a:lnTo>
                <a:lnTo>
                  <a:pt x="3994" y="20"/>
                </a:lnTo>
                <a:lnTo>
                  <a:pt x="4005" y="12"/>
                </a:lnTo>
                <a:lnTo>
                  <a:pt x="4017" y="6"/>
                </a:lnTo>
                <a:lnTo>
                  <a:pt x="4029" y="4"/>
                </a:lnTo>
                <a:lnTo>
                  <a:pt x="4042" y="0"/>
                </a:lnTo>
                <a:lnTo>
                  <a:pt x="4055" y="0"/>
                </a:lnTo>
                <a:lnTo>
                  <a:pt x="4070" y="2"/>
                </a:lnTo>
                <a:lnTo>
                  <a:pt x="4085" y="4"/>
                </a:lnTo>
                <a:lnTo>
                  <a:pt x="4098" y="10"/>
                </a:lnTo>
                <a:lnTo>
                  <a:pt x="4104" y="14"/>
                </a:lnTo>
                <a:lnTo>
                  <a:pt x="4110" y="18"/>
                </a:lnTo>
                <a:lnTo>
                  <a:pt x="4122" y="26"/>
                </a:lnTo>
                <a:lnTo>
                  <a:pt x="4132" y="38"/>
                </a:lnTo>
                <a:lnTo>
                  <a:pt x="4141" y="50"/>
                </a:lnTo>
                <a:lnTo>
                  <a:pt x="4149" y="64"/>
                </a:lnTo>
                <a:lnTo>
                  <a:pt x="4153" y="72"/>
                </a:lnTo>
                <a:lnTo>
                  <a:pt x="4156" y="78"/>
                </a:lnTo>
                <a:lnTo>
                  <a:pt x="4159" y="86"/>
                </a:lnTo>
                <a:lnTo>
                  <a:pt x="4162" y="94"/>
                </a:lnTo>
                <a:lnTo>
                  <a:pt x="4167" y="112"/>
                </a:lnTo>
                <a:lnTo>
                  <a:pt x="4172" y="128"/>
                </a:lnTo>
                <a:lnTo>
                  <a:pt x="4175" y="146"/>
                </a:lnTo>
                <a:lnTo>
                  <a:pt x="4177" y="166"/>
                </a:lnTo>
                <a:lnTo>
                  <a:pt x="4179" y="184"/>
                </a:lnTo>
                <a:lnTo>
                  <a:pt x="4179" y="202"/>
                </a:lnTo>
                <a:lnTo>
                  <a:pt x="4117" y="228"/>
                </a:lnTo>
                <a:lnTo>
                  <a:pt x="4117" y="212"/>
                </a:lnTo>
                <a:lnTo>
                  <a:pt x="4115" y="198"/>
                </a:lnTo>
                <a:lnTo>
                  <a:pt x="4114" y="186"/>
                </a:lnTo>
                <a:lnTo>
                  <a:pt x="4112" y="172"/>
                </a:lnTo>
                <a:lnTo>
                  <a:pt x="4109" y="162"/>
                </a:lnTo>
                <a:lnTo>
                  <a:pt x="4106" y="152"/>
                </a:lnTo>
                <a:lnTo>
                  <a:pt x="4103" y="142"/>
                </a:lnTo>
                <a:lnTo>
                  <a:pt x="4099" y="136"/>
                </a:lnTo>
                <a:lnTo>
                  <a:pt x="4095" y="128"/>
                </a:lnTo>
                <a:lnTo>
                  <a:pt x="4090" y="122"/>
                </a:lnTo>
                <a:lnTo>
                  <a:pt x="4085" y="118"/>
                </a:lnTo>
                <a:lnTo>
                  <a:pt x="4079" y="114"/>
                </a:lnTo>
                <a:lnTo>
                  <a:pt x="4073" y="110"/>
                </a:lnTo>
                <a:lnTo>
                  <a:pt x="4067" y="108"/>
                </a:lnTo>
                <a:lnTo>
                  <a:pt x="4060" y="108"/>
                </a:lnTo>
                <a:lnTo>
                  <a:pt x="4052" y="106"/>
                </a:lnTo>
                <a:lnTo>
                  <a:pt x="4040" y="108"/>
                </a:lnTo>
                <a:lnTo>
                  <a:pt x="4028" y="112"/>
                </a:lnTo>
                <a:lnTo>
                  <a:pt x="4023" y="116"/>
                </a:lnTo>
                <a:lnTo>
                  <a:pt x="4018" y="120"/>
                </a:lnTo>
                <a:lnTo>
                  <a:pt x="4013" y="124"/>
                </a:lnTo>
                <a:lnTo>
                  <a:pt x="4009" y="128"/>
                </a:lnTo>
                <a:lnTo>
                  <a:pt x="4005" y="134"/>
                </a:lnTo>
                <a:lnTo>
                  <a:pt x="4002" y="140"/>
                </a:lnTo>
                <a:lnTo>
                  <a:pt x="3999" y="148"/>
                </a:lnTo>
                <a:lnTo>
                  <a:pt x="3996" y="156"/>
                </a:lnTo>
                <a:lnTo>
                  <a:pt x="3994" y="164"/>
                </a:lnTo>
                <a:lnTo>
                  <a:pt x="3993" y="174"/>
                </a:lnTo>
                <a:lnTo>
                  <a:pt x="3992" y="184"/>
                </a:lnTo>
                <a:lnTo>
                  <a:pt x="3992" y="194"/>
                </a:lnTo>
                <a:lnTo>
                  <a:pt x="3992" y="204"/>
                </a:lnTo>
                <a:lnTo>
                  <a:pt x="3992" y="214"/>
                </a:lnTo>
                <a:lnTo>
                  <a:pt x="3993" y="224"/>
                </a:lnTo>
                <a:lnTo>
                  <a:pt x="3994" y="232"/>
                </a:lnTo>
                <a:lnTo>
                  <a:pt x="3996" y="240"/>
                </a:lnTo>
                <a:lnTo>
                  <a:pt x="3998" y="248"/>
                </a:lnTo>
                <a:lnTo>
                  <a:pt x="4001" y="255"/>
                </a:lnTo>
                <a:lnTo>
                  <a:pt x="4003" y="261"/>
                </a:lnTo>
                <a:lnTo>
                  <a:pt x="4007" y="267"/>
                </a:lnTo>
                <a:lnTo>
                  <a:pt x="4010" y="273"/>
                </a:lnTo>
                <a:lnTo>
                  <a:pt x="4019" y="285"/>
                </a:lnTo>
                <a:lnTo>
                  <a:pt x="4029" y="297"/>
                </a:lnTo>
                <a:lnTo>
                  <a:pt x="4041" y="309"/>
                </a:lnTo>
                <a:lnTo>
                  <a:pt x="4103" y="363"/>
                </a:lnTo>
                <a:lnTo>
                  <a:pt x="4113" y="373"/>
                </a:lnTo>
                <a:lnTo>
                  <a:pt x="4123" y="383"/>
                </a:lnTo>
                <a:lnTo>
                  <a:pt x="4133" y="393"/>
                </a:lnTo>
                <a:lnTo>
                  <a:pt x="4141" y="405"/>
                </a:lnTo>
                <a:lnTo>
                  <a:pt x="4149" y="417"/>
                </a:lnTo>
                <a:lnTo>
                  <a:pt x="4156" y="427"/>
                </a:lnTo>
                <a:lnTo>
                  <a:pt x="4162" y="441"/>
                </a:lnTo>
                <a:lnTo>
                  <a:pt x="4168" y="453"/>
                </a:lnTo>
                <a:lnTo>
                  <a:pt x="4173" y="467"/>
                </a:lnTo>
                <a:lnTo>
                  <a:pt x="4177" y="481"/>
                </a:lnTo>
                <a:lnTo>
                  <a:pt x="4181" y="495"/>
                </a:lnTo>
                <a:lnTo>
                  <a:pt x="4184" y="511"/>
                </a:lnTo>
                <a:lnTo>
                  <a:pt x="4186" y="527"/>
                </a:lnTo>
                <a:lnTo>
                  <a:pt x="4187" y="537"/>
                </a:lnTo>
                <a:lnTo>
                  <a:pt x="4187" y="545"/>
                </a:lnTo>
                <a:lnTo>
                  <a:pt x="4188" y="563"/>
                </a:lnTo>
                <a:lnTo>
                  <a:pt x="4189" y="583"/>
                </a:lnTo>
                <a:lnTo>
                  <a:pt x="4188" y="609"/>
                </a:lnTo>
                <a:lnTo>
                  <a:pt x="4186" y="633"/>
                </a:lnTo>
                <a:lnTo>
                  <a:pt x="4185" y="645"/>
                </a:lnTo>
                <a:lnTo>
                  <a:pt x="4183" y="655"/>
                </a:lnTo>
                <a:lnTo>
                  <a:pt x="4181" y="667"/>
                </a:lnTo>
                <a:lnTo>
                  <a:pt x="4179" y="677"/>
                </a:lnTo>
                <a:lnTo>
                  <a:pt x="4177" y="687"/>
                </a:lnTo>
                <a:lnTo>
                  <a:pt x="4174" y="697"/>
                </a:lnTo>
                <a:lnTo>
                  <a:pt x="4167" y="715"/>
                </a:lnTo>
                <a:lnTo>
                  <a:pt x="4164" y="723"/>
                </a:lnTo>
                <a:lnTo>
                  <a:pt x="4160" y="733"/>
                </a:lnTo>
                <a:lnTo>
                  <a:pt x="4152" y="746"/>
                </a:lnTo>
                <a:lnTo>
                  <a:pt x="4147" y="754"/>
                </a:lnTo>
                <a:lnTo>
                  <a:pt x="4142" y="760"/>
                </a:lnTo>
                <a:lnTo>
                  <a:pt x="4137" y="766"/>
                </a:lnTo>
                <a:lnTo>
                  <a:pt x="4132" y="772"/>
                </a:lnTo>
                <a:lnTo>
                  <a:pt x="4121" y="782"/>
                </a:lnTo>
                <a:lnTo>
                  <a:pt x="4109" y="790"/>
                </a:lnTo>
                <a:lnTo>
                  <a:pt x="4096" y="798"/>
                </a:lnTo>
                <a:lnTo>
                  <a:pt x="4082" y="802"/>
                </a:lnTo>
                <a:lnTo>
                  <a:pt x="4075" y="804"/>
                </a:lnTo>
                <a:lnTo>
                  <a:pt x="4068" y="804"/>
                </a:lnTo>
                <a:lnTo>
                  <a:pt x="4052" y="806"/>
                </a:lnTo>
                <a:close/>
                <a:moveTo>
                  <a:pt x="1669" y="1273"/>
                </a:moveTo>
                <a:lnTo>
                  <a:pt x="1669" y="1936"/>
                </a:lnTo>
                <a:lnTo>
                  <a:pt x="1604" y="1936"/>
                </a:lnTo>
                <a:lnTo>
                  <a:pt x="1604" y="1273"/>
                </a:lnTo>
                <a:lnTo>
                  <a:pt x="1506" y="1273"/>
                </a:lnTo>
                <a:lnTo>
                  <a:pt x="1506" y="1166"/>
                </a:lnTo>
                <a:lnTo>
                  <a:pt x="1767" y="1166"/>
                </a:lnTo>
                <a:lnTo>
                  <a:pt x="1767" y="1273"/>
                </a:lnTo>
                <a:lnTo>
                  <a:pt x="1669" y="1273"/>
                </a:lnTo>
                <a:close/>
                <a:moveTo>
                  <a:pt x="1832" y="1936"/>
                </a:moveTo>
                <a:lnTo>
                  <a:pt x="1832" y="1166"/>
                </a:lnTo>
                <a:lnTo>
                  <a:pt x="2060" y="1166"/>
                </a:lnTo>
                <a:lnTo>
                  <a:pt x="2060" y="1273"/>
                </a:lnTo>
                <a:lnTo>
                  <a:pt x="1897" y="1273"/>
                </a:lnTo>
                <a:lnTo>
                  <a:pt x="1897" y="1489"/>
                </a:lnTo>
                <a:lnTo>
                  <a:pt x="2030" y="1489"/>
                </a:lnTo>
                <a:lnTo>
                  <a:pt x="2030" y="1593"/>
                </a:lnTo>
                <a:lnTo>
                  <a:pt x="1897" y="1593"/>
                </a:lnTo>
                <a:lnTo>
                  <a:pt x="1897" y="1828"/>
                </a:lnTo>
                <a:lnTo>
                  <a:pt x="2060" y="1828"/>
                </a:lnTo>
                <a:lnTo>
                  <a:pt x="2060" y="1936"/>
                </a:lnTo>
                <a:lnTo>
                  <a:pt x="1832" y="1936"/>
                </a:lnTo>
                <a:close/>
                <a:moveTo>
                  <a:pt x="2260" y="1954"/>
                </a:moveTo>
                <a:lnTo>
                  <a:pt x="2251" y="1954"/>
                </a:lnTo>
                <a:lnTo>
                  <a:pt x="2242" y="1952"/>
                </a:lnTo>
                <a:lnTo>
                  <a:pt x="2234" y="1950"/>
                </a:lnTo>
                <a:lnTo>
                  <a:pt x="2226" y="1948"/>
                </a:lnTo>
                <a:lnTo>
                  <a:pt x="2218" y="1944"/>
                </a:lnTo>
                <a:lnTo>
                  <a:pt x="2211" y="1938"/>
                </a:lnTo>
                <a:lnTo>
                  <a:pt x="2204" y="1932"/>
                </a:lnTo>
                <a:lnTo>
                  <a:pt x="2197" y="1926"/>
                </a:lnTo>
                <a:lnTo>
                  <a:pt x="2190" y="1920"/>
                </a:lnTo>
                <a:lnTo>
                  <a:pt x="2184" y="1912"/>
                </a:lnTo>
                <a:lnTo>
                  <a:pt x="2178" y="1902"/>
                </a:lnTo>
                <a:lnTo>
                  <a:pt x="2172" y="1892"/>
                </a:lnTo>
                <a:lnTo>
                  <a:pt x="2166" y="1882"/>
                </a:lnTo>
                <a:lnTo>
                  <a:pt x="2161" y="1872"/>
                </a:lnTo>
                <a:lnTo>
                  <a:pt x="2156" y="1860"/>
                </a:lnTo>
                <a:lnTo>
                  <a:pt x="2151" y="1846"/>
                </a:lnTo>
                <a:lnTo>
                  <a:pt x="2147" y="1834"/>
                </a:lnTo>
                <a:lnTo>
                  <a:pt x="2143" y="1820"/>
                </a:lnTo>
                <a:lnTo>
                  <a:pt x="2139" y="1804"/>
                </a:lnTo>
                <a:lnTo>
                  <a:pt x="2135" y="1788"/>
                </a:lnTo>
                <a:lnTo>
                  <a:pt x="2132" y="1772"/>
                </a:lnTo>
                <a:lnTo>
                  <a:pt x="2129" y="1756"/>
                </a:lnTo>
                <a:lnTo>
                  <a:pt x="2126" y="1738"/>
                </a:lnTo>
                <a:lnTo>
                  <a:pt x="2124" y="1720"/>
                </a:lnTo>
                <a:lnTo>
                  <a:pt x="2121" y="1701"/>
                </a:lnTo>
                <a:lnTo>
                  <a:pt x="2120" y="1681"/>
                </a:lnTo>
                <a:lnTo>
                  <a:pt x="2118" y="1661"/>
                </a:lnTo>
                <a:lnTo>
                  <a:pt x="2117" y="1641"/>
                </a:lnTo>
                <a:lnTo>
                  <a:pt x="2115" y="1597"/>
                </a:lnTo>
                <a:lnTo>
                  <a:pt x="2114" y="1575"/>
                </a:lnTo>
                <a:lnTo>
                  <a:pt x="2114" y="1551"/>
                </a:lnTo>
                <a:lnTo>
                  <a:pt x="2115" y="1505"/>
                </a:lnTo>
                <a:lnTo>
                  <a:pt x="2117" y="1461"/>
                </a:lnTo>
                <a:lnTo>
                  <a:pt x="2118" y="1441"/>
                </a:lnTo>
                <a:lnTo>
                  <a:pt x="2120" y="1421"/>
                </a:lnTo>
                <a:lnTo>
                  <a:pt x="2124" y="1383"/>
                </a:lnTo>
                <a:lnTo>
                  <a:pt x="2126" y="1363"/>
                </a:lnTo>
                <a:lnTo>
                  <a:pt x="2129" y="1347"/>
                </a:lnTo>
                <a:lnTo>
                  <a:pt x="2135" y="1313"/>
                </a:lnTo>
                <a:lnTo>
                  <a:pt x="2139" y="1297"/>
                </a:lnTo>
                <a:lnTo>
                  <a:pt x="2143" y="1283"/>
                </a:lnTo>
                <a:lnTo>
                  <a:pt x="2147" y="1269"/>
                </a:lnTo>
                <a:lnTo>
                  <a:pt x="2151" y="1255"/>
                </a:lnTo>
                <a:lnTo>
                  <a:pt x="2156" y="1243"/>
                </a:lnTo>
                <a:lnTo>
                  <a:pt x="2161" y="1231"/>
                </a:lnTo>
                <a:lnTo>
                  <a:pt x="2166" y="1220"/>
                </a:lnTo>
                <a:lnTo>
                  <a:pt x="2172" y="1210"/>
                </a:lnTo>
                <a:lnTo>
                  <a:pt x="2178" y="1200"/>
                </a:lnTo>
                <a:lnTo>
                  <a:pt x="2184" y="1192"/>
                </a:lnTo>
                <a:lnTo>
                  <a:pt x="2197" y="1176"/>
                </a:lnTo>
                <a:lnTo>
                  <a:pt x="2204" y="1170"/>
                </a:lnTo>
                <a:lnTo>
                  <a:pt x="2211" y="1164"/>
                </a:lnTo>
                <a:lnTo>
                  <a:pt x="2218" y="1160"/>
                </a:lnTo>
                <a:lnTo>
                  <a:pt x="2226" y="1156"/>
                </a:lnTo>
                <a:lnTo>
                  <a:pt x="2234" y="1152"/>
                </a:lnTo>
                <a:lnTo>
                  <a:pt x="2242" y="1150"/>
                </a:lnTo>
                <a:lnTo>
                  <a:pt x="2251" y="1148"/>
                </a:lnTo>
                <a:lnTo>
                  <a:pt x="2260" y="1148"/>
                </a:lnTo>
                <a:lnTo>
                  <a:pt x="2268" y="1148"/>
                </a:lnTo>
                <a:lnTo>
                  <a:pt x="2277" y="1150"/>
                </a:lnTo>
                <a:lnTo>
                  <a:pt x="2285" y="1152"/>
                </a:lnTo>
                <a:lnTo>
                  <a:pt x="2293" y="1156"/>
                </a:lnTo>
                <a:lnTo>
                  <a:pt x="2301" y="1160"/>
                </a:lnTo>
                <a:lnTo>
                  <a:pt x="2308" y="1164"/>
                </a:lnTo>
                <a:lnTo>
                  <a:pt x="2316" y="1170"/>
                </a:lnTo>
                <a:lnTo>
                  <a:pt x="2323" y="1176"/>
                </a:lnTo>
                <a:lnTo>
                  <a:pt x="2329" y="1184"/>
                </a:lnTo>
                <a:lnTo>
                  <a:pt x="2336" y="1192"/>
                </a:lnTo>
                <a:lnTo>
                  <a:pt x="2342" y="1200"/>
                </a:lnTo>
                <a:lnTo>
                  <a:pt x="2348" y="1210"/>
                </a:lnTo>
                <a:lnTo>
                  <a:pt x="2353" y="1220"/>
                </a:lnTo>
                <a:lnTo>
                  <a:pt x="2359" y="1229"/>
                </a:lnTo>
                <a:lnTo>
                  <a:pt x="2364" y="1241"/>
                </a:lnTo>
                <a:lnTo>
                  <a:pt x="2368" y="1255"/>
                </a:lnTo>
                <a:lnTo>
                  <a:pt x="2377" y="1283"/>
                </a:lnTo>
                <a:lnTo>
                  <a:pt x="2381" y="1297"/>
                </a:lnTo>
                <a:lnTo>
                  <a:pt x="2385" y="1313"/>
                </a:lnTo>
                <a:lnTo>
                  <a:pt x="2391" y="1345"/>
                </a:lnTo>
                <a:lnTo>
                  <a:pt x="2394" y="1363"/>
                </a:lnTo>
                <a:lnTo>
                  <a:pt x="2396" y="1381"/>
                </a:lnTo>
                <a:lnTo>
                  <a:pt x="2398" y="1401"/>
                </a:lnTo>
                <a:lnTo>
                  <a:pt x="2400" y="1421"/>
                </a:lnTo>
                <a:lnTo>
                  <a:pt x="2402" y="1441"/>
                </a:lnTo>
                <a:lnTo>
                  <a:pt x="2403" y="1461"/>
                </a:lnTo>
                <a:lnTo>
                  <a:pt x="2404" y="1483"/>
                </a:lnTo>
                <a:lnTo>
                  <a:pt x="2405" y="1505"/>
                </a:lnTo>
                <a:lnTo>
                  <a:pt x="2405" y="1527"/>
                </a:lnTo>
                <a:lnTo>
                  <a:pt x="2406" y="1551"/>
                </a:lnTo>
                <a:lnTo>
                  <a:pt x="2405" y="1597"/>
                </a:lnTo>
                <a:lnTo>
                  <a:pt x="2403" y="1641"/>
                </a:lnTo>
                <a:lnTo>
                  <a:pt x="2402" y="1663"/>
                </a:lnTo>
                <a:lnTo>
                  <a:pt x="2400" y="1683"/>
                </a:lnTo>
                <a:lnTo>
                  <a:pt x="2396" y="1720"/>
                </a:lnTo>
                <a:lnTo>
                  <a:pt x="2394" y="1738"/>
                </a:lnTo>
                <a:lnTo>
                  <a:pt x="2391" y="1756"/>
                </a:lnTo>
                <a:lnTo>
                  <a:pt x="2388" y="1772"/>
                </a:lnTo>
                <a:lnTo>
                  <a:pt x="2385" y="1790"/>
                </a:lnTo>
                <a:lnTo>
                  <a:pt x="2381" y="1804"/>
                </a:lnTo>
                <a:lnTo>
                  <a:pt x="2377" y="1820"/>
                </a:lnTo>
                <a:lnTo>
                  <a:pt x="2373" y="1834"/>
                </a:lnTo>
                <a:lnTo>
                  <a:pt x="2368" y="1846"/>
                </a:lnTo>
                <a:lnTo>
                  <a:pt x="2364" y="1860"/>
                </a:lnTo>
                <a:lnTo>
                  <a:pt x="2359" y="1872"/>
                </a:lnTo>
                <a:lnTo>
                  <a:pt x="2353" y="1882"/>
                </a:lnTo>
                <a:lnTo>
                  <a:pt x="2348" y="1894"/>
                </a:lnTo>
                <a:lnTo>
                  <a:pt x="2342" y="1902"/>
                </a:lnTo>
                <a:lnTo>
                  <a:pt x="2336" y="1912"/>
                </a:lnTo>
                <a:lnTo>
                  <a:pt x="2329" y="1920"/>
                </a:lnTo>
                <a:lnTo>
                  <a:pt x="2323" y="1926"/>
                </a:lnTo>
                <a:lnTo>
                  <a:pt x="2316" y="1934"/>
                </a:lnTo>
                <a:lnTo>
                  <a:pt x="2308" y="1938"/>
                </a:lnTo>
                <a:lnTo>
                  <a:pt x="2301" y="1944"/>
                </a:lnTo>
                <a:lnTo>
                  <a:pt x="2293" y="1948"/>
                </a:lnTo>
                <a:lnTo>
                  <a:pt x="2285" y="1950"/>
                </a:lnTo>
                <a:lnTo>
                  <a:pt x="2277" y="1952"/>
                </a:lnTo>
                <a:lnTo>
                  <a:pt x="2268" y="1954"/>
                </a:lnTo>
                <a:lnTo>
                  <a:pt x="2260" y="1954"/>
                </a:lnTo>
                <a:close/>
                <a:moveTo>
                  <a:pt x="2260" y="1257"/>
                </a:moveTo>
                <a:lnTo>
                  <a:pt x="2251" y="1257"/>
                </a:lnTo>
                <a:lnTo>
                  <a:pt x="2246" y="1259"/>
                </a:lnTo>
                <a:lnTo>
                  <a:pt x="2242" y="1259"/>
                </a:lnTo>
                <a:lnTo>
                  <a:pt x="2234" y="1265"/>
                </a:lnTo>
                <a:lnTo>
                  <a:pt x="2227" y="1271"/>
                </a:lnTo>
                <a:lnTo>
                  <a:pt x="2223" y="1275"/>
                </a:lnTo>
                <a:lnTo>
                  <a:pt x="2220" y="1281"/>
                </a:lnTo>
                <a:lnTo>
                  <a:pt x="2216" y="1287"/>
                </a:lnTo>
                <a:lnTo>
                  <a:pt x="2213" y="1293"/>
                </a:lnTo>
                <a:lnTo>
                  <a:pt x="2210" y="1299"/>
                </a:lnTo>
                <a:lnTo>
                  <a:pt x="2207" y="1307"/>
                </a:lnTo>
                <a:lnTo>
                  <a:pt x="2201" y="1323"/>
                </a:lnTo>
                <a:lnTo>
                  <a:pt x="2199" y="1331"/>
                </a:lnTo>
                <a:lnTo>
                  <a:pt x="2196" y="1341"/>
                </a:lnTo>
                <a:lnTo>
                  <a:pt x="2192" y="1363"/>
                </a:lnTo>
                <a:lnTo>
                  <a:pt x="2188" y="1387"/>
                </a:lnTo>
                <a:lnTo>
                  <a:pt x="2187" y="1399"/>
                </a:lnTo>
                <a:lnTo>
                  <a:pt x="2185" y="1413"/>
                </a:lnTo>
                <a:lnTo>
                  <a:pt x="2183" y="1443"/>
                </a:lnTo>
                <a:lnTo>
                  <a:pt x="2181" y="1477"/>
                </a:lnTo>
                <a:lnTo>
                  <a:pt x="2180" y="1513"/>
                </a:lnTo>
                <a:lnTo>
                  <a:pt x="2180" y="1551"/>
                </a:lnTo>
                <a:lnTo>
                  <a:pt x="2180" y="1591"/>
                </a:lnTo>
                <a:lnTo>
                  <a:pt x="2181" y="1627"/>
                </a:lnTo>
                <a:lnTo>
                  <a:pt x="2183" y="1659"/>
                </a:lnTo>
                <a:lnTo>
                  <a:pt x="2185" y="1689"/>
                </a:lnTo>
                <a:lnTo>
                  <a:pt x="2188" y="1714"/>
                </a:lnTo>
                <a:lnTo>
                  <a:pt x="2192" y="1738"/>
                </a:lnTo>
                <a:lnTo>
                  <a:pt x="2196" y="1760"/>
                </a:lnTo>
                <a:lnTo>
                  <a:pt x="2201" y="1780"/>
                </a:lnTo>
                <a:lnTo>
                  <a:pt x="2207" y="1796"/>
                </a:lnTo>
                <a:lnTo>
                  <a:pt x="2213" y="1810"/>
                </a:lnTo>
                <a:lnTo>
                  <a:pt x="2220" y="1820"/>
                </a:lnTo>
                <a:lnTo>
                  <a:pt x="2227" y="1830"/>
                </a:lnTo>
                <a:lnTo>
                  <a:pt x="2234" y="1836"/>
                </a:lnTo>
                <a:lnTo>
                  <a:pt x="2242" y="1842"/>
                </a:lnTo>
                <a:lnTo>
                  <a:pt x="2251" y="1844"/>
                </a:lnTo>
                <a:lnTo>
                  <a:pt x="2260" y="1846"/>
                </a:lnTo>
                <a:lnTo>
                  <a:pt x="2269" y="1844"/>
                </a:lnTo>
                <a:lnTo>
                  <a:pt x="2273" y="1844"/>
                </a:lnTo>
                <a:lnTo>
                  <a:pt x="2277" y="1842"/>
                </a:lnTo>
                <a:lnTo>
                  <a:pt x="2285" y="1836"/>
                </a:lnTo>
                <a:lnTo>
                  <a:pt x="2293" y="1830"/>
                </a:lnTo>
                <a:lnTo>
                  <a:pt x="2296" y="1826"/>
                </a:lnTo>
                <a:lnTo>
                  <a:pt x="2300" y="1820"/>
                </a:lnTo>
                <a:lnTo>
                  <a:pt x="2306" y="1808"/>
                </a:lnTo>
                <a:lnTo>
                  <a:pt x="2309" y="1802"/>
                </a:lnTo>
                <a:lnTo>
                  <a:pt x="2312" y="1796"/>
                </a:lnTo>
                <a:lnTo>
                  <a:pt x="2318" y="1778"/>
                </a:lnTo>
                <a:lnTo>
                  <a:pt x="2320" y="1770"/>
                </a:lnTo>
                <a:lnTo>
                  <a:pt x="2323" y="1760"/>
                </a:lnTo>
                <a:lnTo>
                  <a:pt x="2327" y="1738"/>
                </a:lnTo>
                <a:lnTo>
                  <a:pt x="2331" y="1714"/>
                </a:lnTo>
                <a:lnTo>
                  <a:pt x="2332" y="1703"/>
                </a:lnTo>
                <a:lnTo>
                  <a:pt x="2334" y="1689"/>
                </a:lnTo>
                <a:lnTo>
                  <a:pt x="2336" y="1659"/>
                </a:lnTo>
                <a:lnTo>
                  <a:pt x="2338" y="1625"/>
                </a:lnTo>
                <a:lnTo>
                  <a:pt x="2339" y="1591"/>
                </a:lnTo>
                <a:lnTo>
                  <a:pt x="2340" y="1551"/>
                </a:lnTo>
                <a:lnTo>
                  <a:pt x="2339" y="1513"/>
                </a:lnTo>
                <a:lnTo>
                  <a:pt x="2338" y="1477"/>
                </a:lnTo>
                <a:lnTo>
                  <a:pt x="2336" y="1443"/>
                </a:lnTo>
                <a:lnTo>
                  <a:pt x="2334" y="1415"/>
                </a:lnTo>
                <a:lnTo>
                  <a:pt x="2331" y="1387"/>
                </a:lnTo>
                <a:lnTo>
                  <a:pt x="2327" y="1363"/>
                </a:lnTo>
                <a:lnTo>
                  <a:pt x="2323" y="1341"/>
                </a:lnTo>
                <a:lnTo>
                  <a:pt x="2318" y="1323"/>
                </a:lnTo>
                <a:lnTo>
                  <a:pt x="2312" y="1307"/>
                </a:lnTo>
                <a:lnTo>
                  <a:pt x="2306" y="1293"/>
                </a:lnTo>
                <a:lnTo>
                  <a:pt x="2300" y="1281"/>
                </a:lnTo>
                <a:lnTo>
                  <a:pt x="2293" y="1271"/>
                </a:lnTo>
                <a:lnTo>
                  <a:pt x="2285" y="1265"/>
                </a:lnTo>
                <a:lnTo>
                  <a:pt x="2277" y="1259"/>
                </a:lnTo>
                <a:lnTo>
                  <a:pt x="2273" y="1259"/>
                </a:lnTo>
                <a:lnTo>
                  <a:pt x="2269" y="1257"/>
                </a:lnTo>
                <a:lnTo>
                  <a:pt x="2260" y="1257"/>
                </a:lnTo>
                <a:close/>
                <a:moveTo>
                  <a:pt x="2485" y="1936"/>
                </a:moveTo>
                <a:lnTo>
                  <a:pt x="2485" y="1166"/>
                </a:lnTo>
                <a:lnTo>
                  <a:pt x="2549" y="1166"/>
                </a:lnTo>
                <a:lnTo>
                  <a:pt x="2549" y="1828"/>
                </a:lnTo>
                <a:lnTo>
                  <a:pt x="2709" y="1828"/>
                </a:lnTo>
                <a:lnTo>
                  <a:pt x="2709" y="1936"/>
                </a:lnTo>
                <a:lnTo>
                  <a:pt x="2485" y="1936"/>
                </a:lnTo>
                <a:close/>
                <a:moveTo>
                  <a:pt x="2769" y="1936"/>
                </a:moveTo>
                <a:lnTo>
                  <a:pt x="2769" y="1166"/>
                </a:lnTo>
                <a:lnTo>
                  <a:pt x="2835" y="1166"/>
                </a:lnTo>
                <a:lnTo>
                  <a:pt x="2835" y="1828"/>
                </a:lnTo>
                <a:lnTo>
                  <a:pt x="2994" y="1828"/>
                </a:lnTo>
                <a:lnTo>
                  <a:pt x="2994" y="1936"/>
                </a:lnTo>
                <a:lnTo>
                  <a:pt x="2769" y="1936"/>
                </a:lnTo>
                <a:close/>
                <a:moveTo>
                  <a:pt x="3055" y="1166"/>
                </a:moveTo>
                <a:lnTo>
                  <a:pt x="3120" y="1166"/>
                </a:lnTo>
                <a:lnTo>
                  <a:pt x="3120" y="1936"/>
                </a:lnTo>
                <a:lnTo>
                  <a:pt x="3055" y="1936"/>
                </a:lnTo>
                <a:lnTo>
                  <a:pt x="3055" y="1166"/>
                </a:lnTo>
                <a:close/>
                <a:moveTo>
                  <a:pt x="3337" y="1954"/>
                </a:moveTo>
                <a:lnTo>
                  <a:pt x="3321" y="1954"/>
                </a:lnTo>
                <a:lnTo>
                  <a:pt x="3305" y="1950"/>
                </a:lnTo>
                <a:lnTo>
                  <a:pt x="3291" y="1944"/>
                </a:lnTo>
                <a:lnTo>
                  <a:pt x="3284" y="1940"/>
                </a:lnTo>
                <a:lnTo>
                  <a:pt x="3278" y="1936"/>
                </a:lnTo>
                <a:lnTo>
                  <a:pt x="3266" y="1928"/>
                </a:lnTo>
                <a:lnTo>
                  <a:pt x="3260" y="1922"/>
                </a:lnTo>
                <a:lnTo>
                  <a:pt x="3255" y="1916"/>
                </a:lnTo>
                <a:lnTo>
                  <a:pt x="3245" y="1902"/>
                </a:lnTo>
                <a:lnTo>
                  <a:pt x="3241" y="1896"/>
                </a:lnTo>
                <a:lnTo>
                  <a:pt x="3236" y="1888"/>
                </a:lnTo>
                <a:lnTo>
                  <a:pt x="3232" y="1880"/>
                </a:lnTo>
                <a:lnTo>
                  <a:pt x="3229" y="1872"/>
                </a:lnTo>
                <a:lnTo>
                  <a:pt x="3225" y="1864"/>
                </a:lnTo>
                <a:lnTo>
                  <a:pt x="3222" y="1854"/>
                </a:lnTo>
                <a:lnTo>
                  <a:pt x="3216" y="1834"/>
                </a:lnTo>
                <a:lnTo>
                  <a:pt x="3211" y="1814"/>
                </a:lnTo>
                <a:lnTo>
                  <a:pt x="3210" y="1804"/>
                </a:lnTo>
                <a:lnTo>
                  <a:pt x="3208" y="1792"/>
                </a:lnTo>
                <a:lnTo>
                  <a:pt x="3205" y="1770"/>
                </a:lnTo>
                <a:lnTo>
                  <a:pt x="3203" y="1746"/>
                </a:lnTo>
                <a:lnTo>
                  <a:pt x="3203" y="1732"/>
                </a:lnTo>
                <a:lnTo>
                  <a:pt x="3203" y="1720"/>
                </a:lnTo>
                <a:lnTo>
                  <a:pt x="3265" y="1693"/>
                </a:lnTo>
                <a:lnTo>
                  <a:pt x="3266" y="1714"/>
                </a:lnTo>
                <a:lnTo>
                  <a:pt x="3267" y="1734"/>
                </a:lnTo>
                <a:lnTo>
                  <a:pt x="3269" y="1750"/>
                </a:lnTo>
                <a:lnTo>
                  <a:pt x="3271" y="1766"/>
                </a:lnTo>
                <a:lnTo>
                  <a:pt x="3273" y="1774"/>
                </a:lnTo>
                <a:lnTo>
                  <a:pt x="3274" y="1782"/>
                </a:lnTo>
                <a:lnTo>
                  <a:pt x="3278" y="1794"/>
                </a:lnTo>
                <a:lnTo>
                  <a:pt x="3282" y="1804"/>
                </a:lnTo>
                <a:lnTo>
                  <a:pt x="3286" y="1814"/>
                </a:lnTo>
                <a:lnTo>
                  <a:pt x="3291" y="1824"/>
                </a:lnTo>
                <a:lnTo>
                  <a:pt x="3297" y="1830"/>
                </a:lnTo>
                <a:lnTo>
                  <a:pt x="3303" y="1836"/>
                </a:lnTo>
                <a:lnTo>
                  <a:pt x="3310" y="1840"/>
                </a:lnTo>
                <a:lnTo>
                  <a:pt x="3317" y="1844"/>
                </a:lnTo>
                <a:lnTo>
                  <a:pt x="3324" y="1846"/>
                </a:lnTo>
                <a:lnTo>
                  <a:pt x="3332" y="1848"/>
                </a:lnTo>
                <a:lnTo>
                  <a:pt x="3341" y="1848"/>
                </a:lnTo>
                <a:lnTo>
                  <a:pt x="3348" y="1848"/>
                </a:lnTo>
                <a:lnTo>
                  <a:pt x="3355" y="1846"/>
                </a:lnTo>
                <a:lnTo>
                  <a:pt x="3362" y="1844"/>
                </a:lnTo>
                <a:lnTo>
                  <a:pt x="3368" y="1842"/>
                </a:lnTo>
                <a:lnTo>
                  <a:pt x="3374" y="1838"/>
                </a:lnTo>
                <a:lnTo>
                  <a:pt x="3380" y="1832"/>
                </a:lnTo>
                <a:lnTo>
                  <a:pt x="3385" y="1826"/>
                </a:lnTo>
                <a:lnTo>
                  <a:pt x="3390" y="1820"/>
                </a:lnTo>
                <a:lnTo>
                  <a:pt x="3394" y="1812"/>
                </a:lnTo>
                <a:lnTo>
                  <a:pt x="3398" y="1804"/>
                </a:lnTo>
                <a:lnTo>
                  <a:pt x="3401" y="1796"/>
                </a:lnTo>
                <a:lnTo>
                  <a:pt x="3404" y="1786"/>
                </a:lnTo>
                <a:lnTo>
                  <a:pt x="3406" y="1774"/>
                </a:lnTo>
                <a:lnTo>
                  <a:pt x="3407" y="1770"/>
                </a:lnTo>
                <a:lnTo>
                  <a:pt x="3408" y="1764"/>
                </a:lnTo>
                <a:lnTo>
                  <a:pt x="3409" y="1752"/>
                </a:lnTo>
                <a:lnTo>
                  <a:pt x="3409" y="1738"/>
                </a:lnTo>
                <a:lnTo>
                  <a:pt x="3409" y="1728"/>
                </a:lnTo>
                <a:lnTo>
                  <a:pt x="3408" y="1718"/>
                </a:lnTo>
                <a:lnTo>
                  <a:pt x="3407" y="1711"/>
                </a:lnTo>
                <a:lnTo>
                  <a:pt x="3406" y="1701"/>
                </a:lnTo>
                <a:lnTo>
                  <a:pt x="3404" y="1693"/>
                </a:lnTo>
                <a:lnTo>
                  <a:pt x="3402" y="1685"/>
                </a:lnTo>
                <a:lnTo>
                  <a:pt x="3400" y="1677"/>
                </a:lnTo>
                <a:lnTo>
                  <a:pt x="3396" y="1669"/>
                </a:lnTo>
                <a:lnTo>
                  <a:pt x="3389" y="1653"/>
                </a:lnTo>
                <a:lnTo>
                  <a:pt x="3385" y="1645"/>
                </a:lnTo>
                <a:lnTo>
                  <a:pt x="3380" y="1639"/>
                </a:lnTo>
                <a:lnTo>
                  <a:pt x="3369" y="1625"/>
                </a:lnTo>
                <a:lnTo>
                  <a:pt x="3356" y="1613"/>
                </a:lnTo>
                <a:lnTo>
                  <a:pt x="3292" y="1555"/>
                </a:lnTo>
                <a:lnTo>
                  <a:pt x="3282" y="1547"/>
                </a:lnTo>
                <a:lnTo>
                  <a:pt x="3273" y="1537"/>
                </a:lnTo>
                <a:lnTo>
                  <a:pt x="3257" y="1517"/>
                </a:lnTo>
                <a:lnTo>
                  <a:pt x="3243" y="1497"/>
                </a:lnTo>
                <a:lnTo>
                  <a:pt x="3237" y="1485"/>
                </a:lnTo>
                <a:lnTo>
                  <a:pt x="3232" y="1473"/>
                </a:lnTo>
                <a:lnTo>
                  <a:pt x="3227" y="1461"/>
                </a:lnTo>
                <a:lnTo>
                  <a:pt x="3223" y="1447"/>
                </a:lnTo>
                <a:lnTo>
                  <a:pt x="3220" y="1433"/>
                </a:lnTo>
                <a:lnTo>
                  <a:pt x="3217" y="1417"/>
                </a:lnTo>
                <a:lnTo>
                  <a:pt x="3215" y="1401"/>
                </a:lnTo>
                <a:lnTo>
                  <a:pt x="3214" y="1393"/>
                </a:lnTo>
                <a:lnTo>
                  <a:pt x="3213" y="1385"/>
                </a:lnTo>
                <a:lnTo>
                  <a:pt x="3212" y="1367"/>
                </a:lnTo>
                <a:lnTo>
                  <a:pt x="3212" y="1347"/>
                </a:lnTo>
                <a:lnTo>
                  <a:pt x="3212" y="1335"/>
                </a:lnTo>
                <a:lnTo>
                  <a:pt x="3213" y="1323"/>
                </a:lnTo>
                <a:lnTo>
                  <a:pt x="3214" y="1311"/>
                </a:lnTo>
                <a:lnTo>
                  <a:pt x="3215" y="1299"/>
                </a:lnTo>
                <a:lnTo>
                  <a:pt x="3216" y="1289"/>
                </a:lnTo>
                <a:lnTo>
                  <a:pt x="3218" y="1279"/>
                </a:lnTo>
                <a:lnTo>
                  <a:pt x="3222" y="1259"/>
                </a:lnTo>
                <a:lnTo>
                  <a:pt x="3225" y="1249"/>
                </a:lnTo>
                <a:lnTo>
                  <a:pt x="3228" y="1241"/>
                </a:lnTo>
                <a:lnTo>
                  <a:pt x="3234" y="1225"/>
                </a:lnTo>
                <a:lnTo>
                  <a:pt x="3241" y="1210"/>
                </a:lnTo>
                <a:lnTo>
                  <a:pt x="3245" y="1204"/>
                </a:lnTo>
                <a:lnTo>
                  <a:pt x="3250" y="1198"/>
                </a:lnTo>
                <a:lnTo>
                  <a:pt x="3259" y="1186"/>
                </a:lnTo>
                <a:lnTo>
                  <a:pt x="3269" y="1176"/>
                </a:lnTo>
                <a:lnTo>
                  <a:pt x="3279" y="1166"/>
                </a:lnTo>
                <a:lnTo>
                  <a:pt x="3290" y="1160"/>
                </a:lnTo>
                <a:lnTo>
                  <a:pt x="3302" y="1154"/>
                </a:lnTo>
                <a:lnTo>
                  <a:pt x="3314" y="1150"/>
                </a:lnTo>
                <a:lnTo>
                  <a:pt x="3327" y="1148"/>
                </a:lnTo>
                <a:lnTo>
                  <a:pt x="3340" y="1148"/>
                </a:lnTo>
                <a:lnTo>
                  <a:pt x="3355" y="1150"/>
                </a:lnTo>
                <a:lnTo>
                  <a:pt x="3370" y="1152"/>
                </a:lnTo>
                <a:lnTo>
                  <a:pt x="3383" y="1158"/>
                </a:lnTo>
                <a:lnTo>
                  <a:pt x="3389" y="1162"/>
                </a:lnTo>
                <a:lnTo>
                  <a:pt x="3395" y="1166"/>
                </a:lnTo>
                <a:lnTo>
                  <a:pt x="3407" y="1174"/>
                </a:lnTo>
                <a:lnTo>
                  <a:pt x="3417" y="1186"/>
                </a:lnTo>
                <a:lnTo>
                  <a:pt x="3426" y="1198"/>
                </a:lnTo>
                <a:lnTo>
                  <a:pt x="3434" y="1212"/>
                </a:lnTo>
                <a:lnTo>
                  <a:pt x="3438" y="1218"/>
                </a:lnTo>
                <a:lnTo>
                  <a:pt x="3441" y="1225"/>
                </a:lnTo>
                <a:lnTo>
                  <a:pt x="3444" y="1233"/>
                </a:lnTo>
                <a:lnTo>
                  <a:pt x="3447" y="1241"/>
                </a:lnTo>
                <a:lnTo>
                  <a:pt x="3452" y="1259"/>
                </a:lnTo>
                <a:lnTo>
                  <a:pt x="3457" y="1275"/>
                </a:lnTo>
                <a:lnTo>
                  <a:pt x="3460" y="1293"/>
                </a:lnTo>
                <a:lnTo>
                  <a:pt x="3462" y="1313"/>
                </a:lnTo>
                <a:lnTo>
                  <a:pt x="3464" y="1331"/>
                </a:lnTo>
                <a:lnTo>
                  <a:pt x="3464" y="1349"/>
                </a:lnTo>
                <a:lnTo>
                  <a:pt x="3402" y="1375"/>
                </a:lnTo>
                <a:lnTo>
                  <a:pt x="3402" y="1359"/>
                </a:lnTo>
                <a:lnTo>
                  <a:pt x="3400" y="1345"/>
                </a:lnTo>
                <a:lnTo>
                  <a:pt x="3399" y="1331"/>
                </a:lnTo>
                <a:lnTo>
                  <a:pt x="3397" y="1319"/>
                </a:lnTo>
                <a:lnTo>
                  <a:pt x="3394" y="1309"/>
                </a:lnTo>
                <a:lnTo>
                  <a:pt x="3391" y="1299"/>
                </a:lnTo>
                <a:lnTo>
                  <a:pt x="3388" y="1289"/>
                </a:lnTo>
                <a:lnTo>
                  <a:pt x="3384" y="1281"/>
                </a:lnTo>
                <a:lnTo>
                  <a:pt x="3380" y="1275"/>
                </a:lnTo>
                <a:lnTo>
                  <a:pt x="3375" y="1269"/>
                </a:lnTo>
                <a:lnTo>
                  <a:pt x="3370" y="1265"/>
                </a:lnTo>
                <a:lnTo>
                  <a:pt x="3364" y="1261"/>
                </a:lnTo>
                <a:lnTo>
                  <a:pt x="3358" y="1257"/>
                </a:lnTo>
                <a:lnTo>
                  <a:pt x="3352" y="1255"/>
                </a:lnTo>
                <a:lnTo>
                  <a:pt x="3345" y="1255"/>
                </a:lnTo>
                <a:lnTo>
                  <a:pt x="3337" y="1253"/>
                </a:lnTo>
                <a:lnTo>
                  <a:pt x="3325" y="1255"/>
                </a:lnTo>
                <a:lnTo>
                  <a:pt x="3313" y="1259"/>
                </a:lnTo>
                <a:lnTo>
                  <a:pt x="3308" y="1263"/>
                </a:lnTo>
                <a:lnTo>
                  <a:pt x="3303" y="1267"/>
                </a:lnTo>
                <a:lnTo>
                  <a:pt x="3298" y="1271"/>
                </a:lnTo>
                <a:lnTo>
                  <a:pt x="3294" y="1275"/>
                </a:lnTo>
                <a:lnTo>
                  <a:pt x="3290" y="1281"/>
                </a:lnTo>
                <a:lnTo>
                  <a:pt x="3287" y="1287"/>
                </a:lnTo>
                <a:lnTo>
                  <a:pt x="3284" y="1295"/>
                </a:lnTo>
                <a:lnTo>
                  <a:pt x="3281" y="1303"/>
                </a:lnTo>
                <a:lnTo>
                  <a:pt x="3279" y="1311"/>
                </a:lnTo>
                <a:lnTo>
                  <a:pt x="3278" y="1321"/>
                </a:lnTo>
                <a:lnTo>
                  <a:pt x="3277" y="1331"/>
                </a:lnTo>
                <a:lnTo>
                  <a:pt x="3276" y="1341"/>
                </a:lnTo>
                <a:lnTo>
                  <a:pt x="3277" y="1351"/>
                </a:lnTo>
                <a:lnTo>
                  <a:pt x="3277" y="1361"/>
                </a:lnTo>
                <a:lnTo>
                  <a:pt x="3278" y="1371"/>
                </a:lnTo>
                <a:lnTo>
                  <a:pt x="3279" y="1379"/>
                </a:lnTo>
                <a:lnTo>
                  <a:pt x="3281" y="1387"/>
                </a:lnTo>
                <a:lnTo>
                  <a:pt x="3283" y="1395"/>
                </a:lnTo>
                <a:lnTo>
                  <a:pt x="3286" y="1403"/>
                </a:lnTo>
                <a:lnTo>
                  <a:pt x="3288" y="1409"/>
                </a:lnTo>
                <a:lnTo>
                  <a:pt x="3292" y="1415"/>
                </a:lnTo>
                <a:lnTo>
                  <a:pt x="3295" y="1421"/>
                </a:lnTo>
                <a:lnTo>
                  <a:pt x="3304" y="1433"/>
                </a:lnTo>
                <a:lnTo>
                  <a:pt x="3314" y="1445"/>
                </a:lnTo>
                <a:lnTo>
                  <a:pt x="3326" y="1457"/>
                </a:lnTo>
                <a:lnTo>
                  <a:pt x="3388" y="1511"/>
                </a:lnTo>
                <a:lnTo>
                  <a:pt x="3398" y="1521"/>
                </a:lnTo>
                <a:lnTo>
                  <a:pt x="3408" y="1531"/>
                </a:lnTo>
                <a:lnTo>
                  <a:pt x="3418" y="1541"/>
                </a:lnTo>
                <a:lnTo>
                  <a:pt x="3426" y="1553"/>
                </a:lnTo>
                <a:lnTo>
                  <a:pt x="3434" y="1565"/>
                </a:lnTo>
                <a:lnTo>
                  <a:pt x="3441" y="1575"/>
                </a:lnTo>
                <a:lnTo>
                  <a:pt x="3447" y="1589"/>
                </a:lnTo>
                <a:lnTo>
                  <a:pt x="3453" y="1601"/>
                </a:lnTo>
                <a:lnTo>
                  <a:pt x="3458" y="1615"/>
                </a:lnTo>
                <a:lnTo>
                  <a:pt x="3462" y="1629"/>
                </a:lnTo>
                <a:lnTo>
                  <a:pt x="3466" y="1643"/>
                </a:lnTo>
                <a:lnTo>
                  <a:pt x="3469" y="1659"/>
                </a:lnTo>
                <a:lnTo>
                  <a:pt x="3471" y="1675"/>
                </a:lnTo>
                <a:lnTo>
                  <a:pt x="3472" y="1685"/>
                </a:lnTo>
                <a:lnTo>
                  <a:pt x="3472" y="1693"/>
                </a:lnTo>
                <a:lnTo>
                  <a:pt x="3473" y="1711"/>
                </a:lnTo>
                <a:lnTo>
                  <a:pt x="3474" y="1730"/>
                </a:lnTo>
                <a:lnTo>
                  <a:pt x="3473" y="1756"/>
                </a:lnTo>
                <a:lnTo>
                  <a:pt x="3471" y="1780"/>
                </a:lnTo>
                <a:lnTo>
                  <a:pt x="3470" y="1792"/>
                </a:lnTo>
                <a:lnTo>
                  <a:pt x="3468" y="1802"/>
                </a:lnTo>
                <a:lnTo>
                  <a:pt x="3466" y="1814"/>
                </a:lnTo>
                <a:lnTo>
                  <a:pt x="3464" y="1824"/>
                </a:lnTo>
                <a:lnTo>
                  <a:pt x="3461" y="1834"/>
                </a:lnTo>
                <a:lnTo>
                  <a:pt x="3459" y="1844"/>
                </a:lnTo>
                <a:lnTo>
                  <a:pt x="3452" y="1862"/>
                </a:lnTo>
                <a:lnTo>
                  <a:pt x="3449" y="1870"/>
                </a:lnTo>
                <a:lnTo>
                  <a:pt x="3445" y="1880"/>
                </a:lnTo>
                <a:lnTo>
                  <a:pt x="3437" y="1894"/>
                </a:lnTo>
                <a:lnTo>
                  <a:pt x="3432" y="1902"/>
                </a:lnTo>
                <a:lnTo>
                  <a:pt x="3427" y="1908"/>
                </a:lnTo>
                <a:lnTo>
                  <a:pt x="3422" y="1914"/>
                </a:lnTo>
                <a:lnTo>
                  <a:pt x="3417" y="1920"/>
                </a:lnTo>
                <a:lnTo>
                  <a:pt x="3406" y="1930"/>
                </a:lnTo>
                <a:lnTo>
                  <a:pt x="3394" y="1938"/>
                </a:lnTo>
                <a:lnTo>
                  <a:pt x="3381" y="1946"/>
                </a:lnTo>
                <a:lnTo>
                  <a:pt x="3367" y="1950"/>
                </a:lnTo>
                <a:lnTo>
                  <a:pt x="3360" y="1952"/>
                </a:lnTo>
                <a:lnTo>
                  <a:pt x="3353" y="1952"/>
                </a:lnTo>
                <a:lnTo>
                  <a:pt x="3337" y="1954"/>
                </a:lnTo>
                <a:close/>
                <a:moveTo>
                  <a:pt x="3582" y="1882"/>
                </a:moveTo>
                <a:lnTo>
                  <a:pt x="3574" y="1866"/>
                </a:lnTo>
                <a:lnTo>
                  <a:pt x="3567" y="1848"/>
                </a:lnTo>
                <a:lnTo>
                  <a:pt x="3562" y="1828"/>
                </a:lnTo>
                <a:lnTo>
                  <a:pt x="3559" y="1816"/>
                </a:lnTo>
                <a:lnTo>
                  <a:pt x="3557" y="1806"/>
                </a:lnTo>
                <a:lnTo>
                  <a:pt x="3554" y="1782"/>
                </a:lnTo>
                <a:lnTo>
                  <a:pt x="3551" y="1756"/>
                </a:lnTo>
                <a:lnTo>
                  <a:pt x="3550" y="1742"/>
                </a:lnTo>
                <a:lnTo>
                  <a:pt x="3550" y="1726"/>
                </a:lnTo>
                <a:lnTo>
                  <a:pt x="3549" y="1697"/>
                </a:lnTo>
                <a:lnTo>
                  <a:pt x="3549" y="1166"/>
                </a:lnTo>
                <a:lnTo>
                  <a:pt x="3615" y="1166"/>
                </a:lnTo>
                <a:lnTo>
                  <a:pt x="3615" y="1691"/>
                </a:lnTo>
                <a:lnTo>
                  <a:pt x="3615" y="1711"/>
                </a:lnTo>
                <a:lnTo>
                  <a:pt x="3616" y="1728"/>
                </a:lnTo>
                <a:lnTo>
                  <a:pt x="3617" y="1744"/>
                </a:lnTo>
                <a:lnTo>
                  <a:pt x="3618" y="1758"/>
                </a:lnTo>
                <a:lnTo>
                  <a:pt x="3620" y="1772"/>
                </a:lnTo>
                <a:lnTo>
                  <a:pt x="3623" y="1784"/>
                </a:lnTo>
                <a:lnTo>
                  <a:pt x="3625" y="1796"/>
                </a:lnTo>
                <a:lnTo>
                  <a:pt x="3629" y="1804"/>
                </a:lnTo>
                <a:lnTo>
                  <a:pt x="3633" y="1814"/>
                </a:lnTo>
                <a:lnTo>
                  <a:pt x="3637" y="1822"/>
                </a:lnTo>
                <a:lnTo>
                  <a:pt x="3643" y="1830"/>
                </a:lnTo>
                <a:lnTo>
                  <a:pt x="3649" y="1836"/>
                </a:lnTo>
                <a:lnTo>
                  <a:pt x="3652" y="1838"/>
                </a:lnTo>
                <a:lnTo>
                  <a:pt x="3655" y="1840"/>
                </a:lnTo>
                <a:lnTo>
                  <a:pt x="3662" y="1844"/>
                </a:lnTo>
                <a:lnTo>
                  <a:pt x="3670" y="1846"/>
                </a:lnTo>
                <a:lnTo>
                  <a:pt x="3678" y="1846"/>
                </a:lnTo>
                <a:lnTo>
                  <a:pt x="3686" y="1846"/>
                </a:lnTo>
                <a:lnTo>
                  <a:pt x="3694" y="1844"/>
                </a:lnTo>
                <a:lnTo>
                  <a:pt x="3701" y="1840"/>
                </a:lnTo>
                <a:lnTo>
                  <a:pt x="3708" y="1836"/>
                </a:lnTo>
                <a:lnTo>
                  <a:pt x="3713" y="1830"/>
                </a:lnTo>
                <a:lnTo>
                  <a:pt x="3719" y="1822"/>
                </a:lnTo>
                <a:lnTo>
                  <a:pt x="3723" y="1814"/>
                </a:lnTo>
                <a:lnTo>
                  <a:pt x="3728" y="1804"/>
                </a:lnTo>
                <a:lnTo>
                  <a:pt x="3731" y="1796"/>
                </a:lnTo>
                <a:lnTo>
                  <a:pt x="3734" y="1784"/>
                </a:lnTo>
                <a:lnTo>
                  <a:pt x="3736" y="1772"/>
                </a:lnTo>
                <a:lnTo>
                  <a:pt x="3738" y="1758"/>
                </a:lnTo>
                <a:lnTo>
                  <a:pt x="3740" y="1744"/>
                </a:lnTo>
                <a:lnTo>
                  <a:pt x="3741" y="1728"/>
                </a:lnTo>
                <a:lnTo>
                  <a:pt x="3741" y="1711"/>
                </a:lnTo>
                <a:lnTo>
                  <a:pt x="3741" y="1691"/>
                </a:lnTo>
                <a:lnTo>
                  <a:pt x="3741" y="1166"/>
                </a:lnTo>
                <a:lnTo>
                  <a:pt x="3807" y="1166"/>
                </a:lnTo>
                <a:lnTo>
                  <a:pt x="3807" y="1697"/>
                </a:lnTo>
                <a:lnTo>
                  <a:pt x="3806" y="1726"/>
                </a:lnTo>
                <a:lnTo>
                  <a:pt x="3805" y="1742"/>
                </a:lnTo>
                <a:lnTo>
                  <a:pt x="3805" y="1756"/>
                </a:lnTo>
                <a:lnTo>
                  <a:pt x="3802" y="1782"/>
                </a:lnTo>
                <a:lnTo>
                  <a:pt x="3798" y="1806"/>
                </a:lnTo>
                <a:lnTo>
                  <a:pt x="3796" y="1816"/>
                </a:lnTo>
                <a:lnTo>
                  <a:pt x="3794" y="1828"/>
                </a:lnTo>
                <a:lnTo>
                  <a:pt x="3788" y="1848"/>
                </a:lnTo>
                <a:lnTo>
                  <a:pt x="3785" y="1856"/>
                </a:lnTo>
                <a:lnTo>
                  <a:pt x="3782" y="1866"/>
                </a:lnTo>
                <a:lnTo>
                  <a:pt x="3779" y="1874"/>
                </a:lnTo>
                <a:lnTo>
                  <a:pt x="3775" y="1882"/>
                </a:lnTo>
                <a:lnTo>
                  <a:pt x="3771" y="1890"/>
                </a:lnTo>
                <a:lnTo>
                  <a:pt x="3766" y="1898"/>
                </a:lnTo>
                <a:lnTo>
                  <a:pt x="3756" y="1914"/>
                </a:lnTo>
                <a:lnTo>
                  <a:pt x="3745" y="1926"/>
                </a:lnTo>
                <a:lnTo>
                  <a:pt x="3739" y="1930"/>
                </a:lnTo>
                <a:lnTo>
                  <a:pt x="3733" y="1936"/>
                </a:lnTo>
                <a:lnTo>
                  <a:pt x="3720" y="1944"/>
                </a:lnTo>
                <a:lnTo>
                  <a:pt x="3714" y="1946"/>
                </a:lnTo>
                <a:lnTo>
                  <a:pt x="3707" y="1950"/>
                </a:lnTo>
                <a:lnTo>
                  <a:pt x="3693" y="1952"/>
                </a:lnTo>
                <a:lnTo>
                  <a:pt x="3685" y="1954"/>
                </a:lnTo>
                <a:lnTo>
                  <a:pt x="3678" y="1954"/>
                </a:lnTo>
                <a:lnTo>
                  <a:pt x="3663" y="1952"/>
                </a:lnTo>
                <a:lnTo>
                  <a:pt x="3649" y="1950"/>
                </a:lnTo>
                <a:lnTo>
                  <a:pt x="3643" y="1946"/>
                </a:lnTo>
                <a:lnTo>
                  <a:pt x="3636" y="1944"/>
                </a:lnTo>
                <a:lnTo>
                  <a:pt x="3624" y="1936"/>
                </a:lnTo>
                <a:lnTo>
                  <a:pt x="3612" y="1926"/>
                </a:lnTo>
                <a:lnTo>
                  <a:pt x="3601" y="1914"/>
                </a:lnTo>
                <a:lnTo>
                  <a:pt x="3591" y="1898"/>
                </a:lnTo>
                <a:lnTo>
                  <a:pt x="3586" y="1890"/>
                </a:lnTo>
                <a:lnTo>
                  <a:pt x="3582" y="1882"/>
                </a:lnTo>
                <a:close/>
                <a:moveTo>
                  <a:pt x="3934" y="1882"/>
                </a:moveTo>
                <a:lnTo>
                  <a:pt x="3927" y="1866"/>
                </a:lnTo>
                <a:lnTo>
                  <a:pt x="3920" y="1848"/>
                </a:lnTo>
                <a:lnTo>
                  <a:pt x="3915" y="1828"/>
                </a:lnTo>
                <a:lnTo>
                  <a:pt x="3912" y="1816"/>
                </a:lnTo>
                <a:lnTo>
                  <a:pt x="3910" y="1806"/>
                </a:lnTo>
                <a:lnTo>
                  <a:pt x="3907" y="1782"/>
                </a:lnTo>
                <a:lnTo>
                  <a:pt x="3904" y="1756"/>
                </a:lnTo>
                <a:lnTo>
                  <a:pt x="3903" y="1742"/>
                </a:lnTo>
                <a:lnTo>
                  <a:pt x="3903" y="1726"/>
                </a:lnTo>
                <a:lnTo>
                  <a:pt x="3902" y="1697"/>
                </a:lnTo>
                <a:lnTo>
                  <a:pt x="3902" y="1166"/>
                </a:lnTo>
                <a:lnTo>
                  <a:pt x="3968" y="1166"/>
                </a:lnTo>
                <a:lnTo>
                  <a:pt x="3968" y="1691"/>
                </a:lnTo>
                <a:lnTo>
                  <a:pt x="3968" y="1711"/>
                </a:lnTo>
                <a:lnTo>
                  <a:pt x="3969" y="1728"/>
                </a:lnTo>
                <a:lnTo>
                  <a:pt x="3970" y="1744"/>
                </a:lnTo>
                <a:lnTo>
                  <a:pt x="3972" y="1758"/>
                </a:lnTo>
                <a:lnTo>
                  <a:pt x="3973" y="1772"/>
                </a:lnTo>
                <a:lnTo>
                  <a:pt x="3976" y="1784"/>
                </a:lnTo>
                <a:lnTo>
                  <a:pt x="3979" y="1796"/>
                </a:lnTo>
                <a:lnTo>
                  <a:pt x="3982" y="1804"/>
                </a:lnTo>
                <a:lnTo>
                  <a:pt x="3986" y="1814"/>
                </a:lnTo>
                <a:lnTo>
                  <a:pt x="3991" y="1822"/>
                </a:lnTo>
                <a:lnTo>
                  <a:pt x="3996" y="1830"/>
                </a:lnTo>
                <a:lnTo>
                  <a:pt x="4002" y="1836"/>
                </a:lnTo>
                <a:lnTo>
                  <a:pt x="4005" y="1838"/>
                </a:lnTo>
                <a:lnTo>
                  <a:pt x="4008" y="1840"/>
                </a:lnTo>
                <a:lnTo>
                  <a:pt x="4015" y="1844"/>
                </a:lnTo>
                <a:lnTo>
                  <a:pt x="4023" y="1846"/>
                </a:lnTo>
                <a:lnTo>
                  <a:pt x="4031" y="1846"/>
                </a:lnTo>
                <a:lnTo>
                  <a:pt x="4040" y="1846"/>
                </a:lnTo>
                <a:lnTo>
                  <a:pt x="4047" y="1844"/>
                </a:lnTo>
                <a:lnTo>
                  <a:pt x="4054" y="1840"/>
                </a:lnTo>
                <a:lnTo>
                  <a:pt x="4061" y="1836"/>
                </a:lnTo>
                <a:lnTo>
                  <a:pt x="4067" y="1830"/>
                </a:lnTo>
                <a:lnTo>
                  <a:pt x="4072" y="1822"/>
                </a:lnTo>
                <a:lnTo>
                  <a:pt x="4077" y="1814"/>
                </a:lnTo>
                <a:lnTo>
                  <a:pt x="4081" y="1804"/>
                </a:lnTo>
                <a:lnTo>
                  <a:pt x="4084" y="1796"/>
                </a:lnTo>
                <a:lnTo>
                  <a:pt x="4087" y="1784"/>
                </a:lnTo>
                <a:lnTo>
                  <a:pt x="4090" y="1772"/>
                </a:lnTo>
                <a:lnTo>
                  <a:pt x="4091" y="1758"/>
                </a:lnTo>
                <a:lnTo>
                  <a:pt x="4093" y="1744"/>
                </a:lnTo>
                <a:lnTo>
                  <a:pt x="4094" y="1728"/>
                </a:lnTo>
                <a:lnTo>
                  <a:pt x="4094" y="1711"/>
                </a:lnTo>
                <a:lnTo>
                  <a:pt x="4094" y="1691"/>
                </a:lnTo>
                <a:lnTo>
                  <a:pt x="4094" y="1166"/>
                </a:lnTo>
                <a:lnTo>
                  <a:pt x="4160" y="1166"/>
                </a:lnTo>
                <a:lnTo>
                  <a:pt x="4160" y="1697"/>
                </a:lnTo>
                <a:lnTo>
                  <a:pt x="4159" y="1726"/>
                </a:lnTo>
                <a:lnTo>
                  <a:pt x="4159" y="1742"/>
                </a:lnTo>
                <a:lnTo>
                  <a:pt x="4158" y="1756"/>
                </a:lnTo>
                <a:lnTo>
                  <a:pt x="4155" y="1782"/>
                </a:lnTo>
                <a:lnTo>
                  <a:pt x="4152" y="1806"/>
                </a:lnTo>
                <a:lnTo>
                  <a:pt x="4149" y="1816"/>
                </a:lnTo>
                <a:lnTo>
                  <a:pt x="4147" y="1828"/>
                </a:lnTo>
                <a:lnTo>
                  <a:pt x="4142" y="1848"/>
                </a:lnTo>
                <a:lnTo>
                  <a:pt x="4139" y="1856"/>
                </a:lnTo>
                <a:lnTo>
                  <a:pt x="4135" y="1866"/>
                </a:lnTo>
                <a:lnTo>
                  <a:pt x="4132" y="1874"/>
                </a:lnTo>
                <a:lnTo>
                  <a:pt x="4128" y="1882"/>
                </a:lnTo>
                <a:lnTo>
                  <a:pt x="4124" y="1890"/>
                </a:lnTo>
                <a:lnTo>
                  <a:pt x="4119" y="1898"/>
                </a:lnTo>
                <a:lnTo>
                  <a:pt x="4109" y="1914"/>
                </a:lnTo>
                <a:lnTo>
                  <a:pt x="4098" y="1926"/>
                </a:lnTo>
                <a:lnTo>
                  <a:pt x="4092" y="1930"/>
                </a:lnTo>
                <a:lnTo>
                  <a:pt x="4086" y="1936"/>
                </a:lnTo>
                <a:lnTo>
                  <a:pt x="4073" y="1944"/>
                </a:lnTo>
                <a:lnTo>
                  <a:pt x="4067" y="1946"/>
                </a:lnTo>
                <a:lnTo>
                  <a:pt x="4060" y="1950"/>
                </a:lnTo>
                <a:lnTo>
                  <a:pt x="4046" y="1952"/>
                </a:lnTo>
                <a:lnTo>
                  <a:pt x="4039" y="1954"/>
                </a:lnTo>
                <a:lnTo>
                  <a:pt x="4031" y="1954"/>
                </a:lnTo>
                <a:lnTo>
                  <a:pt x="4017" y="1952"/>
                </a:lnTo>
                <a:lnTo>
                  <a:pt x="4003" y="1950"/>
                </a:lnTo>
                <a:lnTo>
                  <a:pt x="3996" y="1946"/>
                </a:lnTo>
                <a:lnTo>
                  <a:pt x="3989" y="1944"/>
                </a:lnTo>
                <a:lnTo>
                  <a:pt x="3977" y="1936"/>
                </a:lnTo>
                <a:lnTo>
                  <a:pt x="3965" y="1926"/>
                </a:lnTo>
                <a:lnTo>
                  <a:pt x="3954" y="1914"/>
                </a:lnTo>
                <a:lnTo>
                  <a:pt x="3943" y="1898"/>
                </a:lnTo>
                <a:lnTo>
                  <a:pt x="3938" y="1890"/>
                </a:lnTo>
                <a:lnTo>
                  <a:pt x="3934" y="1882"/>
                </a:lnTo>
                <a:close/>
                <a:moveTo>
                  <a:pt x="4370" y="1954"/>
                </a:moveTo>
                <a:lnTo>
                  <a:pt x="4354" y="1954"/>
                </a:lnTo>
                <a:lnTo>
                  <a:pt x="4339" y="1950"/>
                </a:lnTo>
                <a:lnTo>
                  <a:pt x="4324" y="1944"/>
                </a:lnTo>
                <a:lnTo>
                  <a:pt x="4317" y="1940"/>
                </a:lnTo>
                <a:lnTo>
                  <a:pt x="4310" y="1936"/>
                </a:lnTo>
                <a:lnTo>
                  <a:pt x="4298" y="1928"/>
                </a:lnTo>
                <a:lnTo>
                  <a:pt x="4292" y="1922"/>
                </a:lnTo>
                <a:lnTo>
                  <a:pt x="4287" y="1916"/>
                </a:lnTo>
                <a:lnTo>
                  <a:pt x="4277" y="1902"/>
                </a:lnTo>
                <a:lnTo>
                  <a:pt x="4273" y="1896"/>
                </a:lnTo>
                <a:lnTo>
                  <a:pt x="4268" y="1888"/>
                </a:lnTo>
                <a:lnTo>
                  <a:pt x="4264" y="1880"/>
                </a:lnTo>
                <a:lnTo>
                  <a:pt x="4261" y="1872"/>
                </a:lnTo>
                <a:lnTo>
                  <a:pt x="4257" y="1864"/>
                </a:lnTo>
                <a:lnTo>
                  <a:pt x="4254" y="1854"/>
                </a:lnTo>
                <a:lnTo>
                  <a:pt x="4248" y="1834"/>
                </a:lnTo>
                <a:lnTo>
                  <a:pt x="4244" y="1814"/>
                </a:lnTo>
                <a:lnTo>
                  <a:pt x="4242" y="1804"/>
                </a:lnTo>
                <a:lnTo>
                  <a:pt x="4240" y="1792"/>
                </a:lnTo>
                <a:lnTo>
                  <a:pt x="4237" y="1770"/>
                </a:lnTo>
                <a:lnTo>
                  <a:pt x="4236" y="1746"/>
                </a:lnTo>
                <a:lnTo>
                  <a:pt x="4235" y="1732"/>
                </a:lnTo>
                <a:lnTo>
                  <a:pt x="4235" y="1720"/>
                </a:lnTo>
                <a:lnTo>
                  <a:pt x="4298" y="1693"/>
                </a:lnTo>
                <a:lnTo>
                  <a:pt x="4298" y="1714"/>
                </a:lnTo>
                <a:lnTo>
                  <a:pt x="4299" y="1734"/>
                </a:lnTo>
                <a:lnTo>
                  <a:pt x="4301" y="1750"/>
                </a:lnTo>
                <a:lnTo>
                  <a:pt x="4303" y="1766"/>
                </a:lnTo>
                <a:lnTo>
                  <a:pt x="4305" y="1774"/>
                </a:lnTo>
                <a:lnTo>
                  <a:pt x="4306" y="1782"/>
                </a:lnTo>
                <a:lnTo>
                  <a:pt x="4310" y="1794"/>
                </a:lnTo>
                <a:lnTo>
                  <a:pt x="4314" y="1804"/>
                </a:lnTo>
                <a:lnTo>
                  <a:pt x="4318" y="1814"/>
                </a:lnTo>
                <a:lnTo>
                  <a:pt x="4324" y="1824"/>
                </a:lnTo>
                <a:lnTo>
                  <a:pt x="4330" y="1830"/>
                </a:lnTo>
                <a:lnTo>
                  <a:pt x="4336" y="1836"/>
                </a:lnTo>
                <a:lnTo>
                  <a:pt x="4343" y="1840"/>
                </a:lnTo>
                <a:lnTo>
                  <a:pt x="4350" y="1844"/>
                </a:lnTo>
                <a:lnTo>
                  <a:pt x="4357" y="1846"/>
                </a:lnTo>
                <a:lnTo>
                  <a:pt x="4365" y="1848"/>
                </a:lnTo>
                <a:lnTo>
                  <a:pt x="4374" y="1848"/>
                </a:lnTo>
                <a:lnTo>
                  <a:pt x="4381" y="1848"/>
                </a:lnTo>
                <a:lnTo>
                  <a:pt x="4388" y="1846"/>
                </a:lnTo>
                <a:lnTo>
                  <a:pt x="4395" y="1844"/>
                </a:lnTo>
                <a:lnTo>
                  <a:pt x="4401" y="1842"/>
                </a:lnTo>
                <a:lnTo>
                  <a:pt x="4407" y="1838"/>
                </a:lnTo>
                <a:lnTo>
                  <a:pt x="4413" y="1832"/>
                </a:lnTo>
                <a:lnTo>
                  <a:pt x="4418" y="1826"/>
                </a:lnTo>
                <a:lnTo>
                  <a:pt x="4423" y="1820"/>
                </a:lnTo>
                <a:lnTo>
                  <a:pt x="4427" y="1812"/>
                </a:lnTo>
                <a:lnTo>
                  <a:pt x="4431" y="1804"/>
                </a:lnTo>
                <a:lnTo>
                  <a:pt x="4434" y="1796"/>
                </a:lnTo>
                <a:lnTo>
                  <a:pt x="4437" y="1786"/>
                </a:lnTo>
                <a:lnTo>
                  <a:pt x="4439" y="1774"/>
                </a:lnTo>
                <a:lnTo>
                  <a:pt x="4440" y="1770"/>
                </a:lnTo>
                <a:lnTo>
                  <a:pt x="4441" y="1764"/>
                </a:lnTo>
                <a:lnTo>
                  <a:pt x="4442" y="1752"/>
                </a:lnTo>
                <a:lnTo>
                  <a:pt x="4442" y="1738"/>
                </a:lnTo>
                <a:lnTo>
                  <a:pt x="4442" y="1728"/>
                </a:lnTo>
                <a:lnTo>
                  <a:pt x="4442" y="1718"/>
                </a:lnTo>
                <a:lnTo>
                  <a:pt x="4441" y="1711"/>
                </a:lnTo>
                <a:lnTo>
                  <a:pt x="4439" y="1701"/>
                </a:lnTo>
                <a:lnTo>
                  <a:pt x="4437" y="1693"/>
                </a:lnTo>
                <a:lnTo>
                  <a:pt x="4435" y="1685"/>
                </a:lnTo>
                <a:lnTo>
                  <a:pt x="4433" y="1677"/>
                </a:lnTo>
                <a:lnTo>
                  <a:pt x="4430" y="1669"/>
                </a:lnTo>
                <a:lnTo>
                  <a:pt x="4422" y="1653"/>
                </a:lnTo>
                <a:lnTo>
                  <a:pt x="4418" y="1645"/>
                </a:lnTo>
                <a:lnTo>
                  <a:pt x="4413" y="1639"/>
                </a:lnTo>
                <a:lnTo>
                  <a:pt x="4402" y="1625"/>
                </a:lnTo>
                <a:lnTo>
                  <a:pt x="4389" y="1613"/>
                </a:lnTo>
                <a:lnTo>
                  <a:pt x="4325" y="1555"/>
                </a:lnTo>
                <a:lnTo>
                  <a:pt x="4315" y="1547"/>
                </a:lnTo>
                <a:lnTo>
                  <a:pt x="4305" y="1537"/>
                </a:lnTo>
                <a:lnTo>
                  <a:pt x="4289" y="1517"/>
                </a:lnTo>
                <a:lnTo>
                  <a:pt x="4275" y="1497"/>
                </a:lnTo>
                <a:lnTo>
                  <a:pt x="4270" y="1485"/>
                </a:lnTo>
                <a:lnTo>
                  <a:pt x="4264" y="1473"/>
                </a:lnTo>
                <a:lnTo>
                  <a:pt x="4260" y="1461"/>
                </a:lnTo>
                <a:lnTo>
                  <a:pt x="4255" y="1447"/>
                </a:lnTo>
                <a:lnTo>
                  <a:pt x="4252" y="1433"/>
                </a:lnTo>
                <a:lnTo>
                  <a:pt x="4249" y="1417"/>
                </a:lnTo>
                <a:lnTo>
                  <a:pt x="4247" y="1401"/>
                </a:lnTo>
                <a:lnTo>
                  <a:pt x="4246" y="1393"/>
                </a:lnTo>
                <a:lnTo>
                  <a:pt x="4245" y="1385"/>
                </a:lnTo>
                <a:lnTo>
                  <a:pt x="4244" y="1367"/>
                </a:lnTo>
                <a:lnTo>
                  <a:pt x="4244" y="1347"/>
                </a:lnTo>
                <a:lnTo>
                  <a:pt x="4244" y="1335"/>
                </a:lnTo>
                <a:lnTo>
                  <a:pt x="4245" y="1323"/>
                </a:lnTo>
                <a:lnTo>
                  <a:pt x="4246" y="1311"/>
                </a:lnTo>
                <a:lnTo>
                  <a:pt x="4247" y="1299"/>
                </a:lnTo>
                <a:lnTo>
                  <a:pt x="4248" y="1289"/>
                </a:lnTo>
                <a:lnTo>
                  <a:pt x="4250" y="1279"/>
                </a:lnTo>
                <a:lnTo>
                  <a:pt x="4254" y="1259"/>
                </a:lnTo>
                <a:lnTo>
                  <a:pt x="4257" y="1249"/>
                </a:lnTo>
                <a:lnTo>
                  <a:pt x="4260" y="1241"/>
                </a:lnTo>
                <a:lnTo>
                  <a:pt x="4266" y="1225"/>
                </a:lnTo>
                <a:lnTo>
                  <a:pt x="4273" y="1210"/>
                </a:lnTo>
                <a:lnTo>
                  <a:pt x="4277" y="1204"/>
                </a:lnTo>
                <a:lnTo>
                  <a:pt x="4282" y="1198"/>
                </a:lnTo>
                <a:lnTo>
                  <a:pt x="4291" y="1186"/>
                </a:lnTo>
                <a:lnTo>
                  <a:pt x="4301" y="1176"/>
                </a:lnTo>
                <a:lnTo>
                  <a:pt x="4311" y="1166"/>
                </a:lnTo>
                <a:lnTo>
                  <a:pt x="4323" y="1160"/>
                </a:lnTo>
                <a:lnTo>
                  <a:pt x="4335" y="1154"/>
                </a:lnTo>
                <a:lnTo>
                  <a:pt x="4347" y="1150"/>
                </a:lnTo>
                <a:lnTo>
                  <a:pt x="4360" y="1148"/>
                </a:lnTo>
                <a:lnTo>
                  <a:pt x="4373" y="1148"/>
                </a:lnTo>
                <a:lnTo>
                  <a:pt x="4388" y="1150"/>
                </a:lnTo>
                <a:lnTo>
                  <a:pt x="4403" y="1152"/>
                </a:lnTo>
                <a:lnTo>
                  <a:pt x="4416" y="1158"/>
                </a:lnTo>
                <a:lnTo>
                  <a:pt x="4422" y="1162"/>
                </a:lnTo>
                <a:lnTo>
                  <a:pt x="4428" y="1166"/>
                </a:lnTo>
                <a:lnTo>
                  <a:pt x="4440" y="1174"/>
                </a:lnTo>
                <a:lnTo>
                  <a:pt x="4450" y="1186"/>
                </a:lnTo>
                <a:lnTo>
                  <a:pt x="4459" y="1198"/>
                </a:lnTo>
                <a:lnTo>
                  <a:pt x="4467" y="1212"/>
                </a:lnTo>
                <a:lnTo>
                  <a:pt x="4471" y="1218"/>
                </a:lnTo>
                <a:lnTo>
                  <a:pt x="4474" y="1225"/>
                </a:lnTo>
                <a:lnTo>
                  <a:pt x="4477" y="1233"/>
                </a:lnTo>
                <a:lnTo>
                  <a:pt x="4480" y="1241"/>
                </a:lnTo>
                <a:lnTo>
                  <a:pt x="4485" y="1259"/>
                </a:lnTo>
                <a:lnTo>
                  <a:pt x="4490" y="1275"/>
                </a:lnTo>
                <a:lnTo>
                  <a:pt x="4493" y="1293"/>
                </a:lnTo>
                <a:lnTo>
                  <a:pt x="4495" y="1313"/>
                </a:lnTo>
                <a:lnTo>
                  <a:pt x="4497" y="1331"/>
                </a:lnTo>
                <a:lnTo>
                  <a:pt x="4497" y="1349"/>
                </a:lnTo>
                <a:lnTo>
                  <a:pt x="4435" y="1375"/>
                </a:lnTo>
                <a:lnTo>
                  <a:pt x="4435" y="1359"/>
                </a:lnTo>
                <a:lnTo>
                  <a:pt x="4433" y="1345"/>
                </a:lnTo>
                <a:lnTo>
                  <a:pt x="4432" y="1331"/>
                </a:lnTo>
                <a:lnTo>
                  <a:pt x="4430" y="1319"/>
                </a:lnTo>
                <a:lnTo>
                  <a:pt x="4427" y="1309"/>
                </a:lnTo>
                <a:lnTo>
                  <a:pt x="4426" y="1303"/>
                </a:lnTo>
                <a:lnTo>
                  <a:pt x="4424" y="1299"/>
                </a:lnTo>
                <a:lnTo>
                  <a:pt x="4421" y="1289"/>
                </a:lnTo>
                <a:lnTo>
                  <a:pt x="4417" y="1281"/>
                </a:lnTo>
                <a:lnTo>
                  <a:pt x="4413" y="1275"/>
                </a:lnTo>
                <a:lnTo>
                  <a:pt x="4408" y="1269"/>
                </a:lnTo>
                <a:lnTo>
                  <a:pt x="4403" y="1265"/>
                </a:lnTo>
                <a:lnTo>
                  <a:pt x="4397" y="1261"/>
                </a:lnTo>
                <a:lnTo>
                  <a:pt x="4391" y="1257"/>
                </a:lnTo>
                <a:lnTo>
                  <a:pt x="4385" y="1255"/>
                </a:lnTo>
                <a:lnTo>
                  <a:pt x="4378" y="1255"/>
                </a:lnTo>
                <a:lnTo>
                  <a:pt x="4370" y="1253"/>
                </a:lnTo>
                <a:lnTo>
                  <a:pt x="4358" y="1255"/>
                </a:lnTo>
                <a:lnTo>
                  <a:pt x="4346" y="1259"/>
                </a:lnTo>
                <a:lnTo>
                  <a:pt x="4341" y="1263"/>
                </a:lnTo>
                <a:lnTo>
                  <a:pt x="4336" y="1267"/>
                </a:lnTo>
                <a:lnTo>
                  <a:pt x="4331" y="1271"/>
                </a:lnTo>
                <a:lnTo>
                  <a:pt x="4327" y="1275"/>
                </a:lnTo>
                <a:lnTo>
                  <a:pt x="4323" y="1281"/>
                </a:lnTo>
                <a:lnTo>
                  <a:pt x="4319" y="1287"/>
                </a:lnTo>
                <a:lnTo>
                  <a:pt x="4316" y="1295"/>
                </a:lnTo>
                <a:lnTo>
                  <a:pt x="4313" y="1303"/>
                </a:lnTo>
                <a:lnTo>
                  <a:pt x="4311" y="1311"/>
                </a:lnTo>
                <a:lnTo>
                  <a:pt x="4310" y="1321"/>
                </a:lnTo>
                <a:lnTo>
                  <a:pt x="4309" y="1331"/>
                </a:lnTo>
                <a:lnTo>
                  <a:pt x="4308" y="1341"/>
                </a:lnTo>
                <a:lnTo>
                  <a:pt x="4309" y="1351"/>
                </a:lnTo>
                <a:lnTo>
                  <a:pt x="4309" y="1361"/>
                </a:lnTo>
                <a:lnTo>
                  <a:pt x="4310" y="1371"/>
                </a:lnTo>
                <a:lnTo>
                  <a:pt x="4311" y="1379"/>
                </a:lnTo>
                <a:lnTo>
                  <a:pt x="4313" y="1387"/>
                </a:lnTo>
                <a:lnTo>
                  <a:pt x="4315" y="1395"/>
                </a:lnTo>
                <a:lnTo>
                  <a:pt x="4318" y="1403"/>
                </a:lnTo>
                <a:lnTo>
                  <a:pt x="4321" y="1409"/>
                </a:lnTo>
                <a:lnTo>
                  <a:pt x="4325" y="1415"/>
                </a:lnTo>
                <a:lnTo>
                  <a:pt x="4328" y="1421"/>
                </a:lnTo>
                <a:lnTo>
                  <a:pt x="4337" y="1433"/>
                </a:lnTo>
                <a:lnTo>
                  <a:pt x="4347" y="1445"/>
                </a:lnTo>
                <a:lnTo>
                  <a:pt x="4359" y="1457"/>
                </a:lnTo>
                <a:lnTo>
                  <a:pt x="4421" y="1511"/>
                </a:lnTo>
                <a:lnTo>
                  <a:pt x="4431" y="1521"/>
                </a:lnTo>
                <a:lnTo>
                  <a:pt x="4442" y="1531"/>
                </a:lnTo>
                <a:lnTo>
                  <a:pt x="4451" y="1541"/>
                </a:lnTo>
                <a:lnTo>
                  <a:pt x="4459" y="1553"/>
                </a:lnTo>
                <a:lnTo>
                  <a:pt x="4467" y="1565"/>
                </a:lnTo>
                <a:lnTo>
                  <a:pt x="4474" y="1575"/>
                </a:lnTo>
                <a:lnTo>
                  <a:pt x="4480" y="1589"/>
                </a:lnTo>
                <a:lnTo>
                  <a:pt x="4486" y="1601"/>
                </a:lnTo>
                <a:lnTo>
                  <a:pt x="4491" y="1615"/>
                </a:lnTo>
                <a:lnTo>
                  <a:pt x="4495" y="1629"/>
                </a:lnTo>
                <a:lnTo>
                  <a:pt x="4499" y="1643"/>
                </a:lnTo>
                <a:lnTo>
                  <a:pt x="4502" y="1659"/>
                </a:lnTo>
                <a:lnTo>
                  <a:pt x="4504" y="1675"/>
                </a:lnTo>
                <a:lnTo>
                  <a:pt x="4505" y="1685"/>
                </a:lnTo>
                <a:lnTo>
                  <a:pt x="4505" y="1693"/>
                </a:lnTo>
                <a:lnTo>
                  <a:pt x="4506" y="1711"/>
                </a:lnTo>
                <a:lnTo>
                  <a:pt x="4507" y="1730"/>
                </a:lnTo>
                <a:lnTo>
                  <a:pt x="4506" y="1756"/>
                </a:lnTo>
                <a:lnTo>
                  <a:pt x="4504" y="1780"/>
                </a:lnTo>
                <a:lnTo>
                  <a:pt x="4503" y="1792"/>
                </a:lnTo>
                <a:lnTo>
                  <a:pt x="4501" y="1802"/>
                </a:lnTo>
                <a:lnTo>
                  <a:pt x="4499" y="1814"/>
                </a:lnTo>
                <a:lnTo>
                  <a:pt x="4497" y="1824"/>
                </a:lnTo>
                <a:lnTo>
                  <a:pt x="4494" y="1834"/>
                </a:lnTo>
                <a:lnTo>
                  <a:pt x="4492" y="1844"/>
                </a:lnTo>
                <a:lnTo>
                  <a:pt x="4485" y="1862"/>
                </a:lnTo>
                <a:lnTo>
                  <a:pt x="4482" y="1870"/>
                </a:lnTo>
                <a:lnTo>
                  <a:pt x="4478" y="1880"/>
                </a:lnTo>
                <a:lnTo>
                  <a:pt x="4470" y="1894"/>
                </a:lnTo>
                <a:lnTo>
                  <a:pt x="4465" y="1902"/>
                </a:lnTo>
                <a:lnTo>
                  <a:pt x="4460" y="1908"/>
                </a:lnTo>
                <a:lnTo>
                  <a:pt x="4455" y="1914"/>
                </a:lnTo>
                <a:lnTo>
                  <a:pt x="4450" y="1920"/>
                </a:lnTo>
                <a:lnTo>
                  <a:pt x="4439" y="1930"/>
                </a:lnTo>
                <a:lnTo>
                  <a:pt x="4427" y="1938"/>
                </a:lnTo>
                <a:lnTo>
                  <a:pt x="4414" y="1946"/>
                </a:lnTo>
                <a:lnTo>
                  <a:pt x="4400" y="1950"/>
                </a:lnTo>
                <a:lnTo>
                  <a:pt x="4393" y="1952"/>
                </a:lnTo>
                <a:lnTo>
                  <a:pt x="4386" y="1952"/>
                </a:lnTo>
                <a:lnTo>
                  <a:pt x="4370" y="1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7DE48D-705B-612C-7DFA-B303012D7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8587" y="5517232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F5A17A4-EA2D-AFFF-38DF-9699B925DC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8587" y="5805264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418252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6">
          <p15:clr>
            <a:srgbClr val="FBAE40"/>
          </p15:clr>
        </p15:guide>
        <p15:guide id="4" pos="692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Kuval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B2B6860F-B462-3395-0D42-1D6C858E9F4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GB" err="1"/>
              <a:t>Lisää</a:t>
            </a:r>
            <a:r>
              <a:rPr lang="en-GB"/>
              <a:t> </a:t>
            </a:r>
            <a:r>
              <a:rPr lang="en-GB" err="1"/>
              <a:t>kuva</a:t>
            </a:r>
            <a:endParaRPr lang="en-GB"/>
          </a:p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CCAF36-9FD4-44AB-9266-7472BDC5FEFE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2394" cy="738664"/>
          </a:xfrm>
        </p:spPr>
        <p:txBody>
          <a:bodyPr anchor="t" anchorCtr="0">
            <a:sp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3861048"/>
            <a:ext cx="9791700" cy="1512168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920EF67-855D-61E4-6831-B4B8E19256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503213" y="6308625"/>
            <a:ext cx="280800" cy="21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935428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Vaalea Sini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48B93C-268E-4D94-8C5C-A1E3B3F50EAA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2394" cy="1656457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3861048"/>
            <a:ext cx="9791700" cy="1512168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2C197826-9F8E-5472-A8FC-FBC0D76CA5C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503054" y="6308625"/>
            <a:ext cx="280959" cy="216000"/>
          </a:xfrm>
          <a:custGeom>
            <a:avLst/>
            <a:gdLst>
              <a:gd name="T0" fmla="*/ 1052 w 1250"/>
              <a:gd name="T1" fmla="*/ 228 h 961"/>
              <a:gd name="T2" fmla="*/ 822 w 1250"/>
              <a:gd name="T3" fmla="*/ 228 h 961"/>
              <a:gd name="T4" fmla="*/ 0 w 1250"/>
              <a:gd name="T5" fmla="*/ 733 h 961"/>
              <a:gd name="T6" fmla="*/ 0 w 1250"/>
              <a:gd name="T7" fmla="*/ 961 h 961"/>
              <a:gd name="T8" fmla="*/ 753 w 1250"/>
              <a:gd name="T9" fmla="*/ 961 h 961"/>
              <a:gd name="T10" fmla="*/ 11 w 1250"/>
              <a:gd name="T11" fmla="*/ 0 h 961"/>
              <a:gd name="T12" fmla="*/ 359 w 1250"/>
              <a:gd name="T13" fmla="*/ 1 h 961"/>
              <a:gd name="T14" fmla="*/ 427 w 1250"/>
              <a:gd name="T15" fmla="*/ 9 h 961"/>
              <a:gd name="T16" fmla="*/ 477 w 1250"/>
              <a:gd name="T17" fmla="*/ 19 h 961"/>
              <a:gd name="T18" fmla="*/ 522 w 1250"/>
              <a:gd name="T19" fmla="*/ 34 h 961"/>
              <a:gd name="T20" fmla="*/ 569 w 1250"/>
              <a:gd name="T21" fmla="*/ 57 h 961"/>
              <a:gd name="T22" fmla="*/ 609 w 1250"/>
              <a:gd name="T23" fmla="*/ 84 h 961"/>
              <a:gd name="T24" fmla="*/ 642 w 1250"/>
              <a:gd name="T25" fmla="*/ 116 h 961"/>
              <a:gd name="T26" fmla="*/ 667 w 1250"/>
              <a:gd name="T27" fmla="*/ 152 h 961"/>
              <a:gd name="T28" fmla="*/ 686 w 1250"/>
              <a:gd name="T29" fmla="*/ 192 h 961"/>
              <a:gd name="T30" fmla="*/ 698 w 1250"/>
              <a:gd name="T31" fmla="*/ 235 h 961"/>
              <a:gd name="T32" fmla="*/ 703 w 1250"/>
              <a:gd name="T33" fmla="*/ 281 h 961"/>
              <a:gd name="T34" fmla="*/ 702 w 1250"/>
              <a:gd name="T35" fmla="*/ 334 h 961"/>
              <a:gd name="T36" fmla="*/ 696 w 1250"/>
              <a:gd name="T37" fmla="*/ 371 h 961"/>
              <a:gd name="T38" fmla="*/ 686 w 1250"/>
              <a:gd name="T39" fmla="*/ 406 h 961"/>
              <a:gd name="T40" fmla="*/ 673 w 1250"/>
              <a:gd name="T41" fmla="*/ 439 h 961"/>
              <a:gd name="T42" fmla="*/ 656 w 1250"/>
              <a:gd name="T43" fmla="*/ 470 h 961"/>
              <a:gd name="T44" fmla="*/ 635 w 1250"/>
              <a:gd name="T45" fmla="*/ 498 h 961"/>
              <a:gd name="T46" fmla="*/ 609 w 1250"/>
              <a:gd name="T47" fmla="*/ 524 h 961"/>
              <a:gd name="T48" fmla="*/ 581 w 1250"/>
              <a:gd name="T49" fmla="*/ 545 h 961"/>
              <a:gd name="T50" fmla="*/ 549 w 1250"/>
              <a:gd name="T51" fmla="*/ 564 h 961"/>
              <a:gd name="T52" fmla="*/ 514 w 1250"/>
              <a:gd name="T53" fmla="*/ 578 h 961"/>
              <a:gd name="T54" fmla="*/ 239 w 1250"/>
              <a:gd name="T55" fmla="*/ 187 h 961"/>
              <a:gd name="T56" fmla="*/ 347 w 1250"/>
              <a:gd name="T57" fmla="*/ 432 h 961"/>
              <a:gd name="T58" fmla="*/ 377 w 1250"/>
              <a:gd name="T59" fmla="*/ 429 h 961"/>
              <a:gd name="T60" fmla="*/ 401 w 1250"/>
              <a:gd name="T61" fmla="*/ 423 h 961"/>
              <a:gd name="T62" fmla="*/ 420 w 1250"/>
              <a:gd name="T63" fmla="*/ 414 h 961"/>
              <a:gd name="T64" fmla="*/ 436 w 1250"/>
              <a:gd name="T65" fmla="*/ 403 h 961"/>
              <a:gd name="T66" fmla="*/ 449 w 1250"/>
              <a:gd name="T67" fmla="*/ 390 h 961"/>
              <a:gd name="T68" fmla="*/ 458 w 1250"/>
              <a:gd name="T69" fmla="*/ 376 h 961"/>
              <a:gd name="T70" fmla="*/ 468 w 1250"/>
              <a:gd name="T71" fmla="*/ 350 h 961"/>
              <a:gd name="T72" fmla="*/ 473 w 1250"/>
              <a:gd name="T73" fmla="*/ 319 h 961"/>
              <a:gd name="T74" fmla="*/ 471 w 1250"/>
              <a:gd name="T75" fmla="*/ 288 h 961"/>
              <a:gd name="T76" fmla="*/ 463 w 1250"/>
              <a:gd name="T77" fmla="*/ 262 h 961"/>
              <a:gd name="T78" fmla="*/ 455 w 1250"/>
              <a:gd name="T79" fmla="*/ 247 h 961"/>
              <a:gd name="T80" fmla="*/ 440 w 1250"/>
              <a:gd name="T81" fmla="*/ 228 h 961"/>
              <a:gd name="T82" fmla="*/ 421 w 1250"/>
              <a:gd name="T83" fmla="*/ 211 h 961"/>
              <a:gd name="T84" fmla="*/ 403 w 1250"/>
              <a:gd name="T85" fmla="*/ 201 h 961"/>
              <a:gd name="T86" fmla="*/ 383 w 1250"/>
              <a:gd name="T87" fmla="*/ 194 h 961"/>
              <a:gd name="T88" fmla="*/ 359 w 1250"/>
              <a:gd name="T89" fmla="*/ 189 h 961"/>
              <a:gd name="T90" fmla="*/ 239 w 1250"/>
              <a:gd name="T91" fmla="*/ 187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0" h="961">
                <a:moveTo>
                  <a:pt x="1250" y="0"/>
                </a:moveTo>
                <a:lnTo>
                  <a:pt x="1250" y="228"/>
                </a:lnTo>
                <a:lnTo>
                  <a:pt x="1052" y="228"/>
                </a:lnTo>
                <a:lnTo>
                  <a:pt x="1052" y="961"/>
                </a:lnTo>
                <a:lnTo>
                  <a:pt x="822" y="961"/>
                </a:lnTo>
                <a:lnTo>
                  <a:pt x="822" y="228"/>
                </a:lnTo>
                <a:lnTo>
                  <a:pt x="656" y="0"/>
                </a:lnTo>
                <a:lnTo>
                  <a:pt x="1250" y="0"/>
                </a:lnTo>
                <a:close/>
                <a:moveTo>
                  <a:pt x="0" y="733"/>
                </a:moveTo>
                <a:lnTo>
                  <a:pt x="230" y="733"/>
                </a:lnTo>
                <a:lnTo>
                  <a:pt x="230" y="961"/>
                </a:lnTo>
                <a:lnTo>
                  <a:pt x="0" y="961"/>
                </a:lnTo>
                <a:lnTo>
                  <a:pt x="0" y="733"/>
                </a:lnTo>
                <a:close/>
                <a:moveTo>
                  <a:pt x="488" y="585"/>
                </a:moveTo>
                <a:lnTo>
                  <a:pt x="753" y="961"/>
                </a:lnTo>
                <a:lnTo>
                  <a:pt x="496" y="961"/>
                </a:lnTo>
                <a:lnTo>
                  <a:pt x="11" y="271"/>
                </a:lnTo>
                <a:lnTo>
                  <a:pt x="11" y="0"/>
                </a:lnTo>
                <a:lnTo>
                  <a:pt x="309" y="0"/>
                </a:lnTo>
                <a:lnTo>
                  <a:pt x="335" y="0"/>
                </a:lnTo>
                <a:lnTo>
                  <a:pt x="359" y="1"/>
                </a:lnTo>
                <a:lnTo>
                  <a:pt x="383" y="3"/>
                </a:lnTo>
                <a:lnTo>
                  <a:pt x="405" y="5"/>
                </a:lnTo>
                <a:lnTo>
                  <a:pt x="427" y="9"/>
                </a:lnTo>
                <a:lnTo>
                  <a:pt x="448" y="12"/>
                </a:lnTo>
                <a:lnTo>
                  <a:pt x="468" y="17"/>
                </a:lnTo>
                <a:lnTo>
                  <a:pt x="477" y="19"/>
                </a:lnTo>
                <a:lnTo>
                  <a:pt x="487" y="22"/>
                </a:lnTo>
                <a:lnTo>
                  <a:pt x="505" y="28"/>
                </a:lnTo>
                <a:lnTo>
                  <a:pt x="522" y="34"/>
                </a:lnTo>
                <a:lnTo>
                  <a:pt x="539" y="41"/>
                </a:lnTo>
                <a:lnTo>
                  <a:pt x="554" y="49"/>
                </a:lnTo>
                <a:lnTo>
                  <a:pt x="569" y="57"/>
                </a:lnTo>
                <a:lnTo>
                  <a:pt x="583" y="66"/>
                </a:lnTo>
                <a:lnTo>
                  <a:pt x="596" y="75"/>
                </a:lnTo>
                <a:lnTo>
                  <a:pt x="609" y="84"/>
                </a:lnTo>
                <a:lnTo>
                  <a:pt x="620" y="95"/>
                </a:lnTo>
                <a:lnTo>
                  <a:pt x="632" y="105"/>
                </a:lnTo>
                <a:lnTo>
                  <a:pt x="642" y="116"/>
                </a:lnTo>
                <a:lnTo>
                  <a:pt x="651" y="128"/>
                </a:lnTo>
                <a:lnTo>
                  <a:pt x="660" y="140"/>
                </a:lnTo>
                <a:lnTo>
                  <a:pt x="667" y="152"/>
                </a:lnTo>
                <a:lnTo>
                  <a:pt x="674" y="165"/>
                </a:lnTo>
                <a:lnTo>
                  <a:pt x="681" y="179"/>
                </a:lnTo>
                <a:lnTo>
                  <a:pt x="686" y="192"/>
                </a:lnTo>
                <a:lnTo>
                  <a:pt x="691" y="206"/>
                </a:lnTo>
                <a:lnTo>
                  <a:pt x="695" y="220"/>
                </a:lnTo>
                <a:lnTo>
                  <a:pt x="698" y="235"/>
                </a:lnTo>
                <a:lnTo>
                  <a:pt x="700" y="250"/>
                </a:lnTo>
                <a:lnTo>
                  <a:pt x="702" y="265"/>
                </a:lnTo>
                <a:lnTo>
                  <a:pt x="703" y="281"/>
                </a:lnTo>
                <a:lnTo>
                  <a:pt x="704" y="296"/>
                </a:lnTo>
                <a:lnTo>
                  <a:pt x="703" y="322"/>
                </a:lnTo>
                <a:lnTo>
                  <a:pt x="702" y="334"/>
                </a:lnTo>
                <a:lnTo>
                  <a:pt x="700" y="347"/>
                </a:lnTo>
                <a:lnTo>
                  <a:pt x="698" y="359"/>
                </a:lnTo>
                <a:lnTo>
                  <a:pt x="696" y="371"/>
                </a:lnTo>
                <a:lnTo>
                  <a:pt x="693" y="383"/>
                </a:lnTo>
                <a:lnTo>
                  <a:pt x="690" y="395"/>
                </a:lnTo>
                <a:lnTo>
                  <a:pt x="686" y="406"/>
                </a:lnTo>
                <a:lnTo>
                  <a:pt x="682" y="418"/>
                </a:lnTo>
                <a:lnTo>
                  <a:pt x="678" y="429"/>
                </a:lnTo>
                <a:lnTo>
                  <a:pt x="673" y="439"/>
                </a:lnTo>
                <a:lnTo>
                  <a:pt x="667" y="450"/>
                </a:lnTo>
                <a:lnTo>
                  <a:pt x="662" y="460"/>
                </a:lnTo>
                <a:lnTo>
                  <a:pt x="656" y="470"/>
                </a:lnTo>
                <a:lnTo>
                  <a:pt x="649" y="480"/>
                </a:lnTo>
                <a:lnTo>
                  <a:pt x="642" y="489"/>
                </a:lnTo>
                <a:lnTo>
                  <a:pt x="635" y="498"/>
                </a:lnTo>
                <a:lnTo>
                  <a:pt x="627" y="507"/>
                </a:lnTo>
                <a:lnTo>
                  <a:pt x="618" y="516"/>
                </a:lnTo>
                <a:lnTo>
                  <a:pt x="609" y="524"/>
                </a:lnTo>
                <a:lnTo>
                  <a:pt x="600" y="531"/>
                </a:lnTo>
                <a:lnTo>
                  <a:pt x="591" y="539"/>
                </a:lnTo>
                <a:lnTo>
                  <a:pt x="581" y="545"/>
                </a:lnTo>
                <a:lnTo>
                  <a:pt x="571" y="552"/>
                </a:lnTo>
                <a:lnTo>
                  <a:pt x="560" y="558"/>
                </a:lnTo>
                <a:lnTo>
                  <a:pt x="549" y="564"/>
                </a:lnTo>
                <a:lnTo>
                  <a:pt x="538" y="569"/>
                </a:lnTo>
                <a:lnTo>
                  <a:pt x="526" y="574"/>
                </a:lnTo>
                <a:lnTo>
                  <a:pt x="514" y="578"/>
                </a:lnTo>
                <a:lnTo>
                  <a:pt x="501" y="582"/>
                </a:lnTo>
                <a:lnTo>
                  <a:pt x="488" y="585"/>
                </a:lnTo>
                <a:close/>
                <a:moveTo>
                  <a:pt x="239" y="187"/>
                </a:moveTo>
                <a:lnTo>
                  <a:pt x="239" y="432"/>
                </a:lnTo>
                <a:lnTo>
                  <a:pt x="337" y="432"/>
                </a:lnTo>
                <a:lnTo>
                  <a:pt x="347" y="432"/>
                </a:lnTo>
                <a:lnTo>
                  <a:pt x="357" y="431"/>
                </a:lnTo>
                <a:lnTo>
                  <a:pt x="367" y="430"/>
                </a:lnTo>
                <a:lnTo>
                  <a:pt x="377" y="429"/>
                </a:lnTo>
                <a:lnTo>
                  <a:pt x="385" y="427"/>
                </a:lnTo>
                <a:lnTo>
                  <a:pt x="393" y="425"/>
                </a:lnTo>
                <a:lnTo>
                  <a:pt x="401" y="423"/>
                </a:lnTo>
                <a:lnTo>
                  <a:pt x="408" y="420"/>
                </a:lnTo>
                <a:lnTo>
                  <a:pt x="414" y="417"/>
                </a:lnTo>
                <a:lnTo>
                  <a:pt x="420" y="414"/>
                </a:lnTo>
                <a:lnTo>
                  <a:pt x="426" y="411"/>
                </a:lnTo>
                <a:lnTo>
                  <a:pt x="431" y="407"/>
                </a:lnTo>
                <a:lnTo>
                  <a:pt x="436" y="403"/>
                </a:lnTo>
                <a:lnTo>
                  <a:pt x="441" y="399"/>
                </a:lnTo>
                <a:lnTo>
                  <a:pt x="445" y="395"/>
                </a:lnTo>
                <a:lnTo>
                  <a:pt x="449" y="390"/>
                </a:lnTo>
                <a:lnTo>
                  <a:pt x="452" y="386"/>
                </a:lnTo>
                <a:lnTo>
                  <a:pt x="455" y="381"/>
                </a:lnTo>
                <a:lnTo>
                  <a:pt x="458" y="376"/>
                </a:lnTo>
                <a:lnTo>
                  <a:pt x="461" y="371"/>
                </a:lnTo>
                <a:lnTo>
                  <a:pt x="465" y="361"/>
                </a:lnTo>
                <a:lnTo>
                  <a:pt x="468" y="350"/>
                </a:lnTo>
                <a:lnTo>
                  <a:pt x="471" y="340"/>
                </a:lnTo>
                <a:lnTo>
                  <a:pt x="472" y="329"/>
                </a:lnTo>
                <a:lnTo>
                  <a:pt x="473" y="319"/>
                </a:lnTo>
                <a:lnTo>
                  <a:pt x="473" y="308"/>
                </a:lnTo>
                <a:lnTo>
                  <a:pt x="473" y="298"/>
                </a:lnTo>
                <a:lnTo>
                  <a:pt x="471" y="288"/>
                </a:lnTo>
                <a:lnTo>
                  <a:pt x="469" y="278"/>
                </a:lnTo>
                <a:lnTo>
                  <a:pt x="465" y="267"/>
                </a:lnTo>
                <a:lnTo>
                  <a:pt x="463" y="262"/>
                </a:lnTo>
                <a:lnTo>
                  <a:pt x="460" y="257"/>
                </a:lnTo>
                <a:lnTo>
                  <a:pt x="458" y="252"/>
                </a:lnTo>
                <a:lnTo>
                  <a:pt x="455" y="247"/>
                </a:lnTo>
                <a:lnTo>
                  <a:pt x="448" y="237"/>
                </a:lnTo>
                <a:lnTo>
                  <a:pt x="444" y="232"/>
                </a:lnTo>
                <a:lnTo>
                  <a:pt x="440" y="228"/>
                </a:lnTo>
                <a:lnTo>
                  <a:pt x="436" y="223"/>
                </a:lnTo>
                <a:lnTo>
                  <a:pt x="431" y="219"/>
                </a:lnTo>
                <a:lnTo>
                  <a:pt x="421" y="211"/>
                </a:lnTo>
                <a:lnTo>
                  <a:pt x="415" y="208"/>
                </a:lnTo>
                <a:lnTo>
                  <a:pt x="409" y="204"/>
                </a:lnTo>
                <a:lnTo>
                  <a:pt x="403" y="201"/>
                </a:lnTo>
                <a:lnTo>
                  <a:pt x="397" y="199"/>
                </a:lnTo>
                <a:lnTo>
                  <a:pt x="390" y="196"/>
                </a:lnTo>
                <a:lnTo>
                  <a:pt x="383" y="194"/>
                </a:lnTo>
                <a:lnTo>
                  <a:pt x="375" y="192"/>
                </a:lnTo>
                <a:lnTo>
                  <a:pt x="367" y="190"/>
                </a:lnTo>
                <a:lnTo>
                  <a:pt x="359" y="189"/>
                </a:lnTo>
                <a:lnTo>
                  <a:pt x="351" y="188"/>
                </a:lnTo>
                <a:lnTo>
                  <a:pt x="333" y="187"/>
                </a:lnTo>
                <a:lnTo>
                  <a:pt x="239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5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Sinin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48B93C-268E-4D94-8C5C-A1E3B3F50EAA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2394" cy="1656457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3861048"/>
            <a:ext cx="9791700" cy="1512168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2C197826-9F8E-5472-A8FC-FBC0D76CA5C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503054" y="6308625"/>
            <a:ext cx="280959" cy="216000"/>
          </a:xfrm>
          <a:custGeom>
            <a:avLst/>
            <a:gdLst>
              <a:gd name="T0" fmla="*/ 1052 w 1250"/>
              <a:gd name="T1" fmla="*/ 228 h 961"/>
              <a:gd name="T2" fmla="*/ 822 w 1250"/>
              <a:gd name="T3" fmla="*/ 228 h 961"/>
              <a:gd name="T4" fmla="*/ 0 w 1250"/>
              <a:gd name="T5" fmla="*/ 733 h 961"/>
              <a:gd name="T6" fmla="*/ 0 w 1250"/>
              <a:gd name="T7" fmla="*/ 961 h 961"/>
              <a:gd name="T8" fmla="*/ 753 w 1250"/>
              <a:gd name="T9" fmla="*/ 961 h 961"/>
              <a:gd name="T10" fmla="*/ 11 w 1250"/>
              <a:gd name="T11" fmla="*/ 0 h 961"/>
              <a:gd name="T12" fmla="*/ 359 w 1250"/>
              <a:gd name="T13" fmla="*/ 1 h 961"/>
              <a:gd name="T14" fmla="*/ 427 w 1250"/>
              <a:gd name="T15" fmla="*/ 9 h 961"/>
              <a:gd name="T16" fmla="*/ 477 w 1250"/>
              <a:gd name="T17" fmla="*/ 19 h 961"/>
              <a:gd name="T18" fmla="*/ 522 w 1250"/>
              <a:gd name="T19" fmla="*/ 34 h 961"/>
              <a:gd name="T20" fmla="*/ 569 w 1250"/>
              <a:gd name="T21" fmla="*/ 57 h 961"/>
              <a:gd name="T22" fmla="*/ 609 w 1250"/>
              <a:gd name="T23" fmla="*/ 84 h 961"/>
              <a:gd name="T24" fmla="*/ 642 w 1250"/>
              <a:gd name="T25" fmla="*/ 116 h 961"/>
              <a:gd name="T26" fmla="*/ 667 w 1250"/>
              <a:gd name="T27" fmla="*/ 152 h 961"/>
              <a:gd name="T28" fmla="*/ 686 w 1250"/>
              <a:gd name="T29" fmla="*/ 192 h 961"/>
              <a:gd name="T30" fmla="*/ 698 w 1250"/>
              <a:gd name="T31" fmla="*/ 235 h 961"/>
              <a:gd name="T32" fmla="*/ 703 w 1250"/>
              <a:gd name="T33" fmla="*/ 281 h 961"/>
              <a:gd name="T34" fmla="*/ 702 w 1250"/>
              <a:gd name="T35" fmla="*/ 334 h 961"/>
              <a:gd name="T36" fmla="*/ 696 w 1250"/>
              <a:gd name="T37" fmla="*/ 371 h 961"/>
              <a:gd name="T38" fmla="*/ 686 w 1250"/>
              <a:gd name="T39" fmla="*/ 406 h 961"/>
              <a:gd name="T40" fmla="*/ 673 w 1250"/>
              <a:gd name="T41" fmla="*/ 439 h 961"/>
              <a:gd name="T42" fmla="*/ 656 w 1250"/>
              <a:gd name="T43" fmla="*/ 470 h 961"/>
              <a:gd name="T44" fmla="*/ 635 w 1250"/>
              <a:gd name="T45" fmla="*/ 498 h 961"/>
              <a:gd name="T46" fmla="*/ 609 w 1250"/>
              <a:gd name="T47" fmla="*/ 524 h 961"/>
              <a:gd name="T48" fmla="*/ 581 w 1250"/>
              <a:gd name="T49" fmla="*/ 545 h 961"/>
              <a:gd name="T50" fmla="*/ 549 w 1250"/>
              <a:gd name="T51" fmla="*/ 564 h 961"/>
              <a:gd name="T52" fmla="*/ 514 w 1250"/>
              <a:gd name="T53" fmla="*/ 578 h 961"/>
              <a:gd name="T54" fmla="*/ 239 w 1250"/>
              <a:gd name="T55" fmla="*/ 187 h 961"/>
              <a:gd name="T56" fmla="*/ 347 w 1250"/>
              <a:gd name="T57" fmla="*/ 432 h 961"/>
              <a:gd name="T58" fmla="*/ 377 w 1250"/>
              <a:gd name="T59" fmla="*/ 429 h 961"/>
              <a:gd name="T60" fmla="*/ 401 w 1250"/>
              <a:gd name="T61" fmla="*/ 423 h 961"/>
              <a:gd name="T62" fmla="*/ 420 w 1250"/>
              <a:gd name="T63" fmla="*/ 414 h 961"/>
              <a:gd name="T64" fmla="*/ 436 w 1250"/>
              <a:gd name="T65" fmla="*/ 403 h 961"/>
              <a:gd name="T66" fmla="*/ 449 w 1250"/>
              <a:gd name="T67" fmla="*/ 390 h 961"/>
              <a:gd name="T68" fmla="*/ 458 w 1250"/>
              <a:gd name="T69" fmla="*/ 376 h 961"/>
              <a:gd name="T70" fmla="*/ 468 w 1250"/>
              <a:gd name="T71" fmla="*/ 350 h 961"/>
              <a:gd name="T72" fmla="*/ 473 w 1250"/>
              <a:gd name="T73" fmla="*/ 319 h 961"/>
              <a:gd name="T74" fmla="*/ 471 w 1250"/>
              <a:gd name="T75" fmla="*/ 288 h 961"/>
              <a:gd name="T76" fmla="*/ 463 w 1250"/>
              <a:gd name="T77" fmla="*/ 262 h 961"/>
              <a:gd name="T78" fmla="*/ 455 w 1250"/>
              <a:gd name="T79" fmla="*/ 247 h 961"/>
              <a:gd name="T80" fmla="*/ 440 w 1250"/>
              <a:gd name="T81" fmla="*/ 228 h 961"/>
              <a:gd name="T82" fmla="*/ 421 w 1250"/>
              <a:gd name="T83" fmla="*/ 211 h 961"/>
              <a:gd name="T84" fmla="*/ 403 w 1250"/>
              <a:gd name="T85" fmla="*/ 201 h 961"/>
              <a:gd name="T86" fmla="*/ 383 w 1250"/>
              <a:gd name="T87" fmla="*/ 194 h 961"/>
              <a:gd name="T88" fmla="*/ 359 w 1250"/>
              <a:gd name="T89" fmla="*/ 189 h 961"/>
              <a:gd name="T90" fmla="*/ 239 w 1250"/>
              <a:gd name="T91" fmla="*/ 187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0" h="961">
                <a:moveTo>
                  <a:pt x="1250" y="0"/>
                </a:moveTo>
                <a:lnTo>
                  <a:pt x="1250" y="228"/>
                </a:lnTo>
                <a:lnTo>
                  <a:pt x="1052" y="228"/>
                </a:lnTo>
                <a:lnTo>
                  <a:pt x="1052" y="961"/>
                </a:lnTo>
                <a:lnTo>
                  <a:pt x="822" y="961"/>
                </a:lnTo>
                <a:lnTo>
                  <a:pt x="822" y="228"/>
                </a:lnTo>
                <a:lnTo>
                  <a:pt x="656" y="0"/>
                </a:lnTo>
                <a:lnTo>
                  <a:pt x="1250" y="0"/>
                </a:lnTo>
                <a:close/>
                <a:moveTo>
                  <a:pt x="0" y="733"/>
                </a:moveTo>
                <a:lnTo>
                  <a:pt x="230" y="733"/>
                </a:lnTo>
                <a:lnTo>
                  <a:pt x="230" y="961"/>
                </a:lnTo>
                <a:lnTo>
                  <a:pt x="0" y="961"/>
                </a:lnTo>
                <a:lnTo>
                  <a:pt x="0" y="733"/>
                </a:lnTo>
                <a:close/>
                <a:moveTo>
                  <a:pt x="488" y="585"/>
                </a:moveTo>
                <a:lnTo>
                  <a:pt x="753" y="961"/>
                </a:lnTo>
                <a:lnTo>
                  <a:pt x="496" y="961"/>
                </a:lnTo>
                <a:lnTo>
                  <a:pt x="11" y="271"/>
                </a:lnTo>
                <a:lnTo>
                  <a:pt x="11" y="0"/>
                </a:lnTo>
                <a:lnTo>
                  <a:pt x="309" y="0"/>
                </a:lnTo>
                <a:lnTo>
                  <a:pt x="335" y="0"/>
                </a:lnTo>
                <a:lnTo>
                  <a:pt x="359" y="1"/>
                </a:lnTo>
                <a:lnTo>
                  <a:pt x="383" y="3"/>
                </a:lnTo>
                <a:lnTo>
                  <a:pt x="405" y="5"/>
                </a:lnTo>
                <a:lnTo>
                  <a:pt x="427" y="9"/>
                </a:lnTo>
                <a:lnTo>
                  <a:pt x="448" y="12"/>
                </a:lnTo>
                <a:lnTo>
                  <a:pt x="468" y="17"/>
                </a:lnTo>
                <a:lnTo>
                  <a:pt x="477" y="19"/>
                </a:lnTo>
                <a:lnTo>
                  <a:pt x="487" y="22"/>
                </a:lnTo>
                <a:lnTo>
                  <a:pt x="505" y="28"/>
                </a:lnTo>
                <a:lnTo>
                  <a:pt x="522" y="34"/>
                </a:lnTo>
                <a:lnTo>
                  <a:pt x="539" y="41"/>
                </a:lnTo>
                <a:lnTo>
                  <a:pt x="554" y="49"/>
                </a:lnTo>
                <a:lnTo>
                  <a:pt x="569" y="57"/>
                </a:lnTo>
                <a:lnTo>
                  <a:pt x="583" y="66"/>
                </a:lnTo>
                <a:lnTo>
                  <a:pt x="596" y="75"/>
                </a:lnTo>
                <a:lnTo>
                  <a:pt x="609" y="84"/>
                </a:lnTo>
                <a:lnTo>
                  <a:pt x="620" y="95"/>
                </a:lnTo>
                <a:lnTo>
                  <a:pt x="632" y="105"/>
                </a:lnTo>
                <a:lnTo>
                  <a:pt x="642" y="116"/>
                </a:lnTo>
                <a:lnTo>
                  <a:pt x="651" y="128"/>
                </a:lnTo>
                <a:lnTo>
                  <a:pt x="660" y="140"/>
                </a:lnTo>
                <a:lnTo>
                  <a:pt x="667" y="152"/>
                </a:lnTo>
                <a:lnTo>
                  <a:pt x="674" y="165"/>
                </a:lnTo>
                <a:lnTo>
                  <a:pt x="681" y="179"/>
                </a:lnTo>
                <a:lnTo>
                  <a:pt x="686" y="192"/>
                </a:lnTo>
                <a:lnTo>
                  <a:pt x="691" y="206"/>
                </a:lnTo>
                <a:lnTo>
                  <a:pt x="695" y="220"/>
                </a:lnTo>
                <a:lnTo>
                  <a:pt x="698" y="235"/>
                </a:lnTo>
                <a:lnTo>
                  <a:pt x="700" y="250"/>
                </a:lnTo>
                <a:lnTo>
                  <a:pt x="702" y="265"/>
                </a:lnTo>
                <a:lnTo>
                  <a:pt x="703" y="281"/>
                </a:lnTo>
                <a:lnTo>
                  <a:pt x="704" y="296"/>
                </a:lnTo>
                <a:lnTo>
                  <a:pt x="703" y="322"/>
                </a:lnTo>
                <a:lnTo>
                  <a:pt x="702" y="334"/>
                </a:lnTo>
                <a:lnTo>
                  <a:pt x="700" y="347"/>
                </a:lnTo>
                <a:lnTo>
                  <a:pt x="698" y="359"/>
                </a:lnTo>
                <a:lnTo>
                  <a:pt x="696" y="371"/>
                </a:lnTo>
                <a:lnTo>
                  <a:pt x="693" y="383"/>
                </a:lnTo>
                <a:lnTo>
                  <a:pt x="690" y="395"/>
                </a:lnTo>
                <a:lnTo>
                  <a:pt x="686" y="406"/>
                </a:lnTo>
                <a:lnTo>
                  <a:pt x="682" y="418"/>
                </a:lnTo>
                <a:lnTo>
                  <a:pt x="678" y="429"/>
                </a:lnTo>
                <a:lnTo>
                  <a:pt x="673" y="439"/>
                </a:lnTo>
                <a:lnTo>
                  <a:pt x="667" y="450"/>
                </a:lnTo>
                <a:lnTo>
                  <a:pt x="662" y="460"/>
                </a:lnTo>
                <a:lnTo>
                  <a:pt x="656" y="470"/>
                </a:lnTo>
                <a:lnTo>
                  <a:pt x="649" y="480"/>
                </a:lnTo>
                <a:lnTo>
                  <a:pt x="642" y="489"/>
                </a:lnTo>
                <a:lnTo>
                  <a:pt x="635" y="498"/>
                </a:lnTo>
                <a:lnTo>
                  <a:pt x="627" y="507"/>
                </a:lnTo>
                <a:lnTo>
                  <a:pt x="618" y="516"/>
                </a:lnTo>
                <a:lnTo>
                  <a:pt x="609" y="524"/>
                </a:lnTo>
                <a:lnTo>
                  <a:pt x="600" y="531"/>
                </a:lnTo>
                <a:lnTo>
                  <a:pt x="591" y="539"/>
                </a:lnTo>
                <a:lnTo>
                  <a:pt x="581" y="545"/>
                </a:lnTo>
                <a:lnTo>
                  <a:pt x="571" y="552"/>
                </a:lnTo>
                <a:lnTo>
                  <a:pt x="560" y="558"/>
                </a:lnTo>
                <a:lnTo>
                  <a:pt x="549" y="564"/>
                </a:lnTo>
                <a:lnTo>
                  <a:pt x="538" y="569"/>
                </a:lnTo>
                <a:lnTo>
                  <a:pt x="526" y="574"/>
                </a:lnTo>
                <a:lnTo>
                  <a:pt x="514" y="578"/>
                </a:lnTo>
                <a:lnTo>
                  <a:pt x="501" y="582"/>
                </a:lnTo>
                <a:lnTo>
                  <a:pt x="488" y="585"/>
                </a:lnTo>
                <a:close/>
                <a:moveTo>
                  <a:pt x="239" y="187"/>
                </a:moveTo>
                <a:lnTo>
                  <a:pt x="239" y="432"/>
                </a:lnTo>
                <a:lnTo>
                  <a:pt x="337" y="432"/>
                </a:lnTo>
                <a:lnTo>
                  <a:pt x="347" y="432"/>
                </a:lnTo>
                <a:lnTo>
                  <a:pt x="357" y="431"/>
                </a:lnTo>
                <a:lnTo>
                  <a:pt x="367" y="430"/>
                </a:lnTo>
                <a:lnTo>
                  <a:pt x="377" y="429"/>
                </a:lnTo>
                <a:lnTo>
                  <a:pt x="385" y="427"/>
                </a:lnTo>
                <a:lnTo>
                  <a:pt x="393" y="425"/>
                </a:lnTo>
                <a:lnTo>
                  <a:pt x="401" y="423"/>
                </a:lnTo>
                <a:lnTo>
                  <a:pt x="408" y="420"/>
                </a:lnTo>
                <a:lnTo>
                  <a:pt x="414" y="417"/>
                </a:lnTo>
                <a:lnTo>
                  <a:pt x="420" y="414"/>
                </a:lnTo>
                <a:lnTo>
                  <a:pt x="426" y="411"/>
                </a:lnTo>
                <a:lnTo>
                  <a:pt x="431" y="407"/>
                </a:lnTo>
                <a:lnTo>
                  <a:pt x="436" y="403"/>
                </a:lnTo>
                <a:lnTo>
                  <a:pt x="441" y="399"/>
                </a:lnTo>
                <a:lnTo>
                  <a:pt x="445" y="395"/>
                </a:lnTo>
                <a:lnTo>
                  <a:pt x="449" y="390"/>
                </a:lnTo>
                <a:lnTo>
                  <a:pt x="452" y="386"/>
                </a:lnTo>
                <a:lnTo>
                  <a:pt x="455" y="381"/>
                </a:lnTo>
                <a:lnTo>
                  <a:pt x="458" y="376"/>
                </a:lnTo>
                <a:lnTo>
                  <a:pt x="461" y="371"/>
                </a:lnTo>
                <a:lnTo>
                  <a:pt x="465" y="361"/>
                </a:lnTo>
                <a:lnTo>
                  <a:pt x="468" y="350"/>
                </a:lnTo>
                <a:lnTo>
                  <a:pt x="471" y="340"/>
                </a:lnTo>
                <a:lnTo>
                  <a:pt x="472" y="329"/>
                </a:lnTo>
                <a:lnTo>
                  <a:pt x="473" y="319"/>
                </a:lnTo>
                <a:lnTo>
                  <a:pt x="473" y="308"/>
                </a:lnTo>
                <a:lnTo>
                  <a:pt x="473" y="298"/>
                </a:lnTo>
                <a:lnTo>
                  <a:pt x="471" y="288"/>
                </a:lnTo>
                <a:lnTo>
                  <a:pt x="469" y="278"/>
                </a:lnTo>
                <a:lnTo>
                  <a:pt x="465" y="267"/>
                </a:lnTo>
                <a:lnTo>
                  <a:pt x="463" y="262"/>
                </a:lnTo>
                <a:lnTo>
                  <a:pt x="460" y="257"/>
                </a:lnTo>
                <a:lnTo>
                  <a:pt x="458" y="252"/>
                </a:lnTo>
                <a:lnTo>
                  <a:pt x="455" y="247"/>
                </a:lnTo>
                <a:lnTo>
                  <a:pt x="448" y="237"/>
                </a:lnTo>
                <a:lnTo>
                  <a:pt x="444" y="232"/>
                </a:lnTo>
                <a:lnTo>
                  <a:pt x="440" y="228"/>
                </a:lnTo>
                <a:lnTo>
                  <a:pt x="436" y="223"/>
                </a:lnTo>
                <a:lnTo>
                  <a:pt x="431" y="219"/>
                </a:lnTo>
                <a:lnTo>
                  <a:pt x="421" y="211"/>
                </a:lnTo>
                <a:lnTo>
                  <a:pt x="415" y="208"/>
                </a:lnTo>
                <a:lnTo>
                  <a:pt x="409" y="204"/>
                </a:lnTo>
                <a:lnTo>
                  <a:pt x="403" y="201"/>
                </a:lnTo>
                <a:lnTo>
                  <a:pt x="397" y="199"/>
                </a:lnTo>
                <a:lnTo>
                  <a:pt x="390" y="196"/>
                </a:lnTo>
                <a:lnTo>
                  <a:pt x="383" y="194"/>
                </a:lnTo>
                <a:lnTo>
                  <a:pt x="375" y="192"/>
                </a:lnTo>
                <a:lnTo>
                  <a:pt x="367" y="190"/>
                </a:lnTo>
                <a:lnTo>
                  <a:pt x="359" y="189"/>
                </a:lnTo>
                <a:lnTo>
                  <a:pt x="351" y="188"/>
                </a:lnTo>
                <a:lnTo>
                  <a:pt x="333" y="187"/>
                </a:lnTo>
                <a:lnTo>
                  <a:pt x="239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34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äliotsikko Oranssi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0804E8-5B34-45CB-A5DE-1762D060DD8B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2394" cy="1656457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3861048"/>
            <a:ext cx="9791700" cy="1512168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2C197826-9F8E-5472-A8FC-FBC0D76CA5C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503054" y="6308625"/>
            <a:ext cx="280959" cy="216000"/>
          </a:xfrm>
          <a:custGeom>
            <a:avLst/>
            <a:gdLst>
              <a:gd name="T0" fmla="*/ 1052 w 1250"/>
              <a:gd name="T1" fmla="*/ 228 h 961"/>
              <a:gd name="T2" fmla="*/ 822 w 1250"/>
              <a:gd name="T3" fmla="*/ 228 h 961"/>
              <a:gd name="T4" fmla="*/ 0 w 1250"/>
              <a:gd name="T5" fmla="*/ 733 h 961"/>
              <a:gd name="T6" fmla="*/ 0 w 1250"/>
              <a:gd name="T7" fmla="*/ 961 h 961"/>
              <a:gd name="T8" fmla="*/ 753 w 1250"/>
              <a:gd name="T9" fmla="*/ 961 h 961"/>
              <a:gd name="T10" fmla="*/ 11 w 1250"/>
              <a:gd name="T11" fmla="*/ 0 h 961"/>
              <a:gd name="T12" fmla="*/ 359 w 1250"/>
              <a:gd name="T13" fmla="*/ 1 h 961"/>
              <a:gd name="T14" fmla="*/ 427 w 1250"/>
              <a:gd name="T15" fmla="*/ 9 h 961"/>
              <a:gd name="T16" fmla="*/ 477 w 1250"/>
              <a:gd name="T17" fmla="*/ 19 h 961"/>
              <a:gd name="T18" fmla="*/ 522 w 1250"/>
              <a:gd name="T19" fmla="*/ 34 h 961"/>
              <a:gd name="T20" fmla="*/ 569 w 1250"/>
              <a:gd name="T21" fmla="*/ 57 h 961"/>
              <a:gd name="T22" fmla="*/ 609 w 1250"/>
              <a:gd name="T23" fmla="*/ 84 h 961"/>
              <a:gd name="T24" fmla="*/ 642 w 1250"/>
              <a:gd name="T25" fmla="*/ 116 h 961"/>
              <a:gd name="T26" fmla="*/ 667 w 1250"/>
              <a:gd name="T27" fmla="*/ 152 h 961"/>
              <a:gd name="T28" fmla="*/ 686 w 1250"/>
              <a:gd name="T29" fmla="*/ 192 h 961"/>
              <a:gd name="T30" fmla="*/ 698 w 1250"/>
              <a:gd name="T31" fmla="*/ 235 h 961"/>
              <a:gd name="T32" fmla="*/ 703 w 1250"/>
              <a:gd name="T33" fmla="*/ 281 h 961"/>
              <a:gd name="T34" fmla="*/ 702 w 1250"/>
              <a:gd name="T35" fmla="*/ 334 h 961"/>
              <a:gd name="T36" fmla="*/ 696 w 1250"/>
              <a:gd name="T37" fmla="*/ 371 h 961"/>
              <a:gd name="T38" fmla="*/ 686 w 1250"/>
              <a:gd name="T39" fmla="*/ 406 h 961"/>
              <a:gd name="T40" fmla="*/ 673 w 1250"/>
              <a:gd name="T41" fmla="*/ 439 h 961"/>
              <a:gd name="T42" fmla="*/ 656 w 1250"/>
              <a:gd name="T43" fmla="*/ 470 h 961"/>
              <a:gd name="T44" fmla="*/ 635 w 1250"/>
              <a:gd name="T45" fmla="*/ 498 h 961"/>
              <a:gd name="T46" fmla="*/ 609 w 1250"/>
              <a:gd name="T47" fmla="*/ 524 h 961"/>
              <a:gd name="T48" fmla="*/ 581 w 1250"/>
              <a:gd name="T49" fmla="*/ 545 h 961"/>
              <a:gd name="T50" fmla="*/ 549 w 1250"/>
              <a:gd name="T51" fmla="*/ 564 h 961"/>
              <a:gd name="T52" fmla="*/ 514 w 1250"/>
              <a:gd name="T53" fmla="*/ 578 h 961"/>
              <a:gd name="T54" fmla="*/ 239 w 1250"/>
              <a:gd name="T55" fmla="*/ 187 h 961"/>
              <a:gd name="T56" fmla="*/ 347 w 1250"/>
              <a:gd name="T57" fmla="*/ 432 h 961"/>
              <a:gd name="T58" fmla="*/ 377 w 1250"/>
              <a:gd name="T59" fmla="*/ 429 h 961"/>
              <a:gd name="T60" fmla="*/ 401 w 1250"/>
              <a:gd name="T61" fmla="*/ 423 h 961"/>
              <a:gd name="T62" fmla="*/ 420 w 1250"/>
              <a:gd name="T63" fmla="*/ 414 h 961"/>
              <a:gd name="T64" fmla="*/ 436 w 1250"/>
              <a:gd name="T65" fmla="*/ 403 h 961"/>
              <a:gd name="T66" fmla="*/ 449 w 1250"/>
              <a:gd name="T67" fmla="*/ 390 h 961"/>
              <a:gd name="T68" fmla="*/ 458 w 1250"/>
              <a:gd name="T69" fmla="*/ 376 h 961"/>
              <a:gd name="T70" fmla="*/ 468 w 1250"/>
              <a:gd name="T71" fmla="*/ 350 h 961"/>
              <a:gd name="T72" fmla="*/ 473 w 1250"/>
              <a:gd name="T73" fmla="*/ 319 h 961"/>
              <a:gd name="T74" fmla="*/ 471 w 1250"/>
              <a:gd name="T75" fmla="*/ 288 h 961"/>
              <a:gd name="T76" fmla="*/ 463 w 1250"/>
              <a:gd name="T77" fmla="*/ 262 h 961"/>
              <a:gd name="T78" fmla="*/ 455 w 1250"/>
              <a:gd name="T79" fmla="*/ 247 h 961"/>
              <a:gd name="T80" fmla="*/ 440 w 1250"/>
              <a:gd name="T81" fmla="*/ 228 h 961"/>
              <a:gd name="T82" fmla="*/ 421 w 1250"/>
              <a:gd name="T83" fmla="*/ 211 h 961"/>
              <a:gd name="T84" fmla="*/ 403 w 1250"/>
              <a:gd name="T85" fmla="*/ 201 h 961"/>
              <a:gd name="T86" fmla="*/ 383 w 1250"/>
              <a:gd name="T87" fmla="*/ 194 h 961"/>
              <a:gd name="T88" fmla="*/ 359 w 1250"/>
              <a:gd name="T89" fmla="*/ 189 h 961"/>
              <a:gd name="T90" fmla="*/ 239 w 1250"/>
              <a:gd name="T91" fmla="*/ 187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0" h="961">
                <a:moveTo>
                  <a:pt x="1250" y="0"/>
                </a:moveTo>
                <a:lnTo>
                  <a:pt x="1250" y="228"/>
                </a:lnTo>
                <a:lnTo>
                  <a:pt x="1052" y="228"/>
                </a:lnTo>
                <a:lnTo>
                  <a:pt x="1052" y="961"/>
                </a:lnTo>
                <a:lnTo>
                  <a:pt x="822" y="961"/>
                </a:lnTo>
                <a:lnTo>
                  <a:pt x="822" y="228"/>
                </a:lnTo>
                <a:lnTo>
                  <a:pt x="656" y="0"/>
                </a:lnTo>
                <a:lnTo>
                  <a:pt x="1250" y="0"/>
                </a:lnTo>
                <a:close/>
                <a:moveTo>
                  <a:pt x="0" y="733"/>
                </a:moveTo>
                <a:lnTo>
                  <a:pt x="230" y="733"/>
                </a:lnTo>
                <a:lnTo>
                  <a:pt x="230" y="961"/>
                </a:lnTo>
                <a:lnTo>
                  <a:pt x="0" y="961"/>
                </a:lnTo>
                <a:lnTo>
                  <a:pt x="0" y="733"/>
                </a:lnTo>
                <a:close/>
                <a:moveTo>
                  <a:pt x="488" y="585"/>
                </a:moveTo>
                <a:lnTo>
                  <a:pt x="753" y="961"/>
                </a:lnTo>
                <a:lnTo>
                  <a:pt x="496" y="961"/>
                </a:lnTo>
                <a:lnTo>
                  <a:pt x="11" y="271"/>
                </a:lnTo>
                <a:lnTo>
                  <a:pt x="11" y="0"/>
                </a:lnTo>
                <a:lnTo>
                  <a:pt x="309" y="0"/>
                </a:lnTo>
                <a:lnTo>
                  <a:pt x="335" y="0"/>
                </a:lnTo>
                <a:lnTo>
                  <a:pt x="359" y="1"/>
                </a:lnTo>
                <a:lnTo>
                  <a:pt x="383" y="3"/>
                </a:lnTo>
                <a:lnTo>
                  <a:pt x="405" y="5"/>
                </a:lnTo>
                <a:lnTo>
                  <a:pt x="427" y="9"/>
                </a:lnTo>
                <a:lnTo>
                  <a:pt x="448" y="12"/>
                </a:lnTo>
                <a:lnTo>
                  <a:pt x="468" y="17"/>
                </a:lnTo>
                <a:lnTo>
                  <a:pt x="477" y="19"/>
                </a:lnTo>
                <a:lnTo>
                  <a:pt x="487" y="22"/>
                </a:lnTo>
                <a:lnTo>
                  <a:pt x="505" y="28"/>
                </a:lnTo>
                <a:lnTo>
                  <a:pt x="522" y="34"/>
                </a:lnTo>
                <a:lnTo>
                  <a:pt x="539" y="41"/>
                </a:lnTo>
                <a:lnTo>
                  <a:pt x="554" y="49"/>
                </a:lnTo>
                <a:lnTo>
                  <a:pt x="569" y="57"/>
                </a:lnTo>
                <a:lnTo>
                  <a:pt x="583" y="66"/>
                </a:lnTo>
                <a:lnTo>
                  <a:pt x="596" y="75"/>
                </a:lnTo>
                <a:lnTo>
                  <a:pt x="609" y="84"/>
                </a:lnTo>
                <a:lnTo>
                  <a:pt x="620" y="95"/>
                </a:lnTo>
                <a:lnTo>
                  <a:pt x="632" y="105"/>
                </a:lnTo>
                <a:lnTo>
                  <a:pt x="642" y="116"/>
                </a:lnTo>
                <a:lnTo>
                  <a:pt x="651" y="128"/>
                </a:lnTo>
                <a:lnTo>
                  <a:pt x="660" y="140"/>
                </a:lnTo>
                <a:lnTo>
                  <a:pt x="667" y="152"/>
                </a:lnTo>
                <a:lnTo>
                  <a:pt x="674" y="165"/>
                </a:lnTo>
                <a:lnTo>
                  <a:pt x="681" y="179"/>
                </a:lnTo>
                <a:lnTo>
                  <a:pt x="686" y="192"/>
                </a:lnTo>
                <a:lnTo>
                  <a:pt x="691" y="206"/>
                </a:lnTo>
                <a:lnTo>
                  <a:pt x="695" y="220"/>
                </a:lnTo>
                <a:lnTo>
                  <a:pt x="698" y="235"/>
                </a:lnTo>
                <a:lnTo>
                  <a:pt x="700" y="250"/>
                </a:lnTo>
                <a:lnTo>
                  <a:pt x="702" y="265"/>
                </a:lnTo>
                <a:lnTo>
                  <a:pt x="703" y="281"/>
                </a:lnTo>
                <a:lnTo>
                  <a:pt x="704" y="296"/>
                </a:lnTo>
                <a:lnTo>
                  <a:pt x="703" y="322"/>
                </a:lnTo>
                <a:lnTo>
                  <a:pt x="702" y="334"/>
                </a:lnTo>
                <a:lnTo>
                  <a:pt x="700" y="347"/>
                </a:lnTo>
                <a:lnTo>
                  <a:pt x="698" y="359"/>
                </a:lnTo>
                <a:lnTo>
                  <a:pt x="696" y="371"/>
                </a:lnTo>
                <a:lnTo>
                  <a:pt x="693" y="383"/>
                </a:lnTo>
                <a:lnTo>
                  <a:pt x="690" y="395"/>
                </a:lnTo>
                <a:lnTo>
                  <a:pt x="686" y="406"/>
                </a:lnTo>
                <a:lnTo>
                  <a:pt x="682" y="418"/>
                </a:lnTo>
                <a:lnTo>
                  <a:pt x="678" y="429"/>
                </a:lnTo>
                <a:lnTo>
                  <a:pt x="673" y="439"/>
                </a:lnTo>
                <a:lnTo>
                  <a:pt x="667" y="450"/>
                </a:lnTo>
                <a:lnTo>
                  <a:pt x="662" y="460"/>
                </a:lnTo>
                <a:lnTo>
                  <a:pt x="656" y="470"/>
                </a:lnTo>
                <a:lnTo>
                  <a:pt x="649" y="480"/>
                </a:lnTo>
                <a:lnTo>
                  <a:pt x="642" y="489"/>
                </a:lnTo>
                <a:lnTo>
                  <a:pt x="635" y="498"/>
                </a:lnTo>
                <a:lnTo>
                  <a:pt x="627" y="507"/>
                </a:lnTo>
                <a:lnTo>
                  <a:pt x="618" y="516"/>
                </a:lnTo>
                <a:lnTo>
                  <a:pt x="609" y="524"/>
                </a:lnTo>
                <a:lnTo>
                  <a:pt x="600" y="531"/>
                </a:lnTo>
                <a:lnTo>
                  <a:pt x="591" y="539"/>
                </a:lnTo>
                <a:lnTo>
                  <a:pt x="581" y="545"/>
                </a:lnTo>
                <a:lnTo>
                  <a:pt x="571" y="552"/>
                </a:lnTo>
                <a:lnTo>
                  <a:pt x="560" y="558"/>
                </a:lnTo>
                <a:lnTo>
                  <a:pt x="549" y="564"/>
                </a:lnTo>
                <a:lnTo>
                  <a:pt x="538" y="569"/>
                </a:lnTo>
                <a:lnTo>
                  <a:pt x="526" y="574"/>
                </a:lnTo>
                <a:lnTo>
                  <a:pt x="514" y="578"/>
                </a:lnTo>
                <a:lnTo>
                  <a:pt x="501" y="582"/>
                </a:lnTo>
                <a:lnTo>
                  <a:pt x="488" y="585"/>
                </a:lnTo>
                <a:close/>
                <a:moveTo>
                  <a:pt x="239" y="187"/>
                </a:moveTo>
                <a:lnTo>
                  <a:pt x="239" y="432"/>
                </a:lnTo>
                <a:lnTo>
                  <a:pt x="337" y="432"/>
                </a:lnTo>
                <a:lnTo>
                  <a:pt x="347" y="432"/>
                </a:lnTo>
                <a:lnTo>
                  <a:pt x="357" y="431"/>
                </a:lnTo>
                <a:lnTo>
                  <a:pt x="367" y="430"/>
                </a:lnTo>
                <a:lnTo>
                  <a:pt x="377" y="429"/>
                </a:lnTo>
                <a:lnTo>
                  <a:pt x="385" y="427"/>
                </a:lnTo>
                <a:lnTo>
                  <a:pt x="393" y="425"/>
                </a:lnTo>
                <a:lnTo>
                  <a:pt x="401" y="423"/>
                </a:lnTo>
                <a:lnTo>
                  <a:pt x="408" y="420"/>
                </a:lnTo>
                <a:lnTo>
                  <a:pt x="414" y="417"/>
                </a:lnTo>
                <a:lnTo>
                  <a:pt x="420" y="414"/>
                </a:lnTo>
                <a:lnTo>
                  <a:pt x="426" y="411"/>
                </a:lnTo>
                <a:lnTo>
                  <a:pt x="431" y="407"/>
                </a:lnTo>
                <a:lnTo>
                  <a:pt x="436" y="403"/>
                </a:lnTo>
                <a:lnTo>
                  <a:pt x="441" y="399"/>
                </a:lnTo>
                <a:lnTo>
                  <a:pt x="445" y="395"/>
                </a:lnTo>
                <a:lnTo>
                  <a:pt x="449" y="390"/>
                </a:lnTo>
                <a:lnTo>
                  <a:pt x="452" y="386"/>
                </a:lnTo>
                <a:lnTo>
                  <a:pt x="455" y="381"/>
                </a:lnTo>
                <a:lnTo>
                  <a:pt x="458" y="376"/>
                </a:lnTo>
                <a:lnTo>
                  <a:pt x="461" y="371"/>
                </a:lnTo>
                <a:lnTo>
                  <a:pt x="465" y="361"/>
                </a:lnTo>
                <a:lnTo>
                  <a:pt x="468" y="350"/>
                </a:lnTo>
                <a:lnTo>
                  <a:pt x="471" y="340"/>
                </a:lnTo>
                <a:lnTo>
                  <a:pt x="472" y="329"/>
                </a:lnTo>
                <a:lnTo>
                  <a:pt x="473" y="319"/>
                </a:lnTo>
                <a:lnTo>
                  <a:pt x="473" y="308"/>
                </a:lnTo>
                <a:lnTo>
                  <a:pt x="473" y="298"/>
                </a:lnTo>
                <a:lnTo>
                  <a:pt x="471" y="288"/>
                </a:lnTo>
                <a:lnTo>
                  <a:pt x="469" y="278"/>
                </a:lnTo>
                <a:lnTo>
                  <a:pt x="465" y="267"/>
                </a:lnTo>
                <a:lnTo>
                  <a:pt x="463" y="262"/>
                </a:lnTo>
                <a:lnTo>
                  <a:pt x="460" y="257"/>
                </a:lnTo>
                <a:lnTo>
                  <a:pt x="458" y="252"/>
                </a:lnTo>
                <a:lnTo>
                  <a:pt x="455" y="247"/>
                </a:lnTo>
                <a:lnTo>
                  <a:pt x="448" y="237"/>
                </a:lnTo>
                <a:lnTo>
                  <a:pt x="444" y="232"/>
                </a:lnTo>
                <a:lnTo>
                  <a:pt x="440" y="228"/>
                </a:lnTo>
                <a:lnTo>
                  <a:pt x="436" y="223"/>
                </a:lnTo>
                <a:lnTo>
                  <a:pt x="431" y="219"/>
                </a:lnTo>
                <a:lnTo>
                  <a:pt x="421" y="211"/>
                </a:lnTo>
                <a:lnTo>
                  <a:pt x="415" y="208"/>
                </a:lnTo>
                <a:lnTo>
                  <a:pt x="409" y="204"/>
                </a:lnTo>
                <a:lnTo>
                  <a:pt x="403" y="201"/>
                </a:lnTo>
                <a:lnTo>
                  <a:pt x="397" y="199"/>
                </a:lnTo>
                <a:lnTo>
                  <a:pt x="390" y="196"/>
                </a:lnTo>
                <a:lnTo>
                  <a:pt x="383" y="194"/>
                </a:lnTo>
                <a:lnTo>
                  <a:pt x="375" y="192"/>
                </a:lnTo>
                <a:lnTo>
                  <a:pt x="367" y="190"/>
                </a:lnTo>
                <a:lnTo>
                  <a:pt x="359" y="189"/>
                </a:lnTo>
                <a:lnTo>
                  <a:pt x="351" y="188"/>
                </a:lnTo>
                <a:lnTo>
                  <a:pt x="333" y="187"/>
                </a:lnTo>
                <a:lnTo>
                  <a:pt x="239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85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4FB6-0946-4415-AB3F-754DC2E93EC5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2394" cy="1656457"/>
          </a:xfrm>
        </p:spPr>
        <p:txBody>
          <a:bodyPr anchor="t" anchorCtr="0"/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3861048"/>
            <a:ext cx="9791700" cy="1512168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3790366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atti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4EF9D8-89A7-4714-ADF5-96785C224333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28800"/>
            <a:ext cx="5328592" cy="2592287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365104"/>
            <a:ext cx="532783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8AACD5E-0576-9130-AE59-234634CB2FE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503054" y="6308625"/>
            <a:ext cx="280959" cy="216000"/>
          </a:xfrm>
          <a:custGeom>
            <a:avLst/>
            <a:gdLst>
              <a:gd name="T0" fmla="*/ 1052 w 1250"/>
              <a:gd name="T1" fmla="*/ 228 h 961"/>
              <a:gd name="T2" fmla="*/ 822 w 1250"/>
              <a:gd name="T3" fmla="*/ 228 h 961"/>
              <a:gd name="T4" fmla="*/ 0 w 1250"/>
              <a:gd name="T5" fmla="*/ 733 h 961"/>
              <a:gd name="T6" fmla="*/ 0 w 1250"/>
              <a:gd name="T7" fmla="*/ 961 h 961"/>
              <a:gd name="T8" fmla="*/ 753 w 1250"/>
              <a:gd name="T9" fmla="*/ 961 h 961"/>
              <a:gd name="T10" fmla="*/ 11 w 1250"/>
              <a:gd name="T11" fmla="*/ 0 h 961"/>
              <a:gd name="T12" fmla="*/ 359 w 1250"/>
              <a:gd name="T13" fmla="*/ 1 h 961"/>
              <a:gd name="T14" fmla="*/ 427 w 1250"/>
              <a:gd name="T15" fmla="*/ 9 h 961"/>
              <a:gd name="T16" fmla="*/ 477 w 1250"/>
              <a:gd name="T17" fmla="*/ 19 h 961"/>
              <a:gd name="T18" fmla="*/ 522 w 1250"/>
              <a:gd name="T19" fmla="*/ 34 h 961"/>
              <a:gd name="T20" fmla="*/ 569 w 1250"/>
              <a:gd name="T21" fmla="*/ 57 h 961"/>
              <a:gd name="T22" fmla="*/ 609 w 1250"/>
              <a:gd name="T23" fmla="*/ 84 h 961"/>
              <a:gd name="T24" fmla="*/ 642 w 1250"/>
              <a:gd name="T25" fmla="*/ 116 h 961"/>
              <a:gd name="T26" fmla="*/ 667 w 1250"/>
              <a:gd name="T27" fmla="*/ 152 h 961"/>
              <a:gd name="T28" fmla="*/ 686 w 1250"/>
              <a:gd name="T29" fmla="*/ 192 h 961"/>
              <a:gd name="T30" fmla="*/ 698 w 1250"/>
              <a:gd name="T31" fmla="*/ 235 h 961"/>
              <a:gd name="T32" fmla="*/ 703 w 1250"/>
              <a:gd name="T33" fmla="*/ 281 h 961"/>
              <a:gd name="T34" fmla="*/ 702 w 1250"/>
              <a:gd name="T35" fmla="*/ 334 h 961"/>
              <a:gd name="T36" fmla="*/ 696 w 1250"/>
              <a:gd name="T37" fmla="*/ 371 h 961"/>
              <a:gd name="T38" fmla="*/ 686 w 1250"/>
              <a:gd name="T39" fmla="*/ 406 h 961"/>
              <a:gd name="T40" fmla="*/ 673 w 1250"/>
              <a:gd name="T41" fmla="*/ 439 h 961"/>
              <a:gd name="T42" fmla="*/ 656 w 1250"/>
              <a:gd name="T43" fmla="*/ 470 h 961"/>
              <a:gd name="T44" fmla="*/ 635 w 1250"/>
              <a:gd name="T45" fmla="*/ 498 h 961"/>
              <a:gd name="T46" fmla="*/ 609 w 1250"/>
              <a:gd name="T47" fmla="*/ 524 h 961"/>
              <a:gd name="T48" fmla="*/ 581 w 1250"/>
              <a:gd name="T49" fmla="*/ 545 h 961"/>
              <a:gd name="T50" fmla="*/ 549 w 1250"/>
              <a:gd name="T51" fmla="*/ 564 h 961"/>
              <a:gd name="T52" fmla="*/ 514 w 1250"/>
              <a:gd name="T53" fmla="*/ 578 h 961"/>
              <a:gd name="T54" fmla="*/ 239 w 1250"/>
              <a:gd name="T55" fmla="*/ 187 h 961"/>
              <a:gd name="T56" fmla="*/ 347 w 1250"/>
              <a:gd name="T57" fmla="*/ 432 h 961"/>
              <a:gd name="T58" fmla="*/ 377 w 1250"/>
              <a:gd name="T59" fmla="*/ 429 h 961"/>
              <a:gd name="T60" fmla="*/ 401 w 1250"/>
              <a:gd name="T61" fmla="*/ 423 h 961"/>
              <a:gd name="T62" fmla="*/ 420 w 1250"/>
              <a:gd name="T63" fmla="*/ 414 h 961"/>
              <a:gd name="T64" fmla="*/ 436 w 1250"/>
              <a:gd name="T65" fmla="*/ 403 h 961"/>
              <a:gd name="T66" fmla="*/ 449 w 1250"/>
              <a:gd name="T67" fmla="*/ 390 h 961"/>
              <a:gd name="T68" fmla="*/ 458 w 1250"/>
              <a:gd name="T69" fmla="*/ 376 h 961"/>
              <a:gd name="T70" fmla="*/ 468 w 1250"/>
              <a:gd name="T71" fmla="*/ 350 h 961"/>
              <a:gd name="T72" fmla="*/ 473 w 1250"/>
              <a:gd name="T73" fmla="*/ 319 h 961"/>
              <a:gd name="T74" fmla="*/ 471 w 1250"/>
              <a:gd name="T75" fmla="*/ 288 h 961"/>
              <a:gd name="T76" fmla="*/ 463 w 1250"/>
              <a:gd name="T77" fmla="*/ 262 h 961"/>
              <a:gd name="T78" fmla="*/ 455 w 1250"/>
              <a:gd name="T79" fmla="*/ 247 h 961"/>
              <a:gd name="T80" fmla="*/ 440 w 1250"/>
              <a:gd name="T81" fmla="*/ 228 h 961"/>
              <a:gd name="T82" fmla="*/ 421 w 1250"/>
              <a:gd name="T83" fmla="*/ 211 h 961"/>
              <a:gd name="T84" fmla="*/ 403 w 1250"/>
              <a:gd name="T85" fmla="*/ 201 h 961"/>
              <a:gd name="T86" fmla="*/ 383 w 1250"/>
              <a:gd name="T87" fmla="*/ 194 h 961"/>
              <a:gd name="T88" fmla="*/ 359 w 1250"/>
              <a:gd name="T89" fmla="*/ 189 h 961"/>
              <a:gd name="T90" fmla="*/ 239 w 1250"/>
              <a:gd name="T91" fmla="*/ 187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0" h="961">
                <a:moveTo>
                  <a:pt x="1250" y="0"/>
                </a:moveTo>
                <a:lnTo>
                  <a:pt x="1250" y="228"/>
                </a:lnTo>
                <a:lnTo>
                  <a:pt x="1052" y="228"/>
                </a:lnTo>
                <a:lnTo>
                  <a:pt x="1052" y="961"/>
                </a:lnTo>
                <a:lnTo>
                  <a:pt x="822" y="961"/>
                </a:lnTo>
                <a:lnTo>
                  <a:pt x="822" y="228"/>
                </a:lnTo>
                <a:lnTo>
                  <a:pt x="656" y="0"/>
                </a:lnTo>
                <a:lnTo>
                  <a:pt x="1250" y="0"/>
                </a:lnTo>
                <a:close/>
                <a:moveTo>
                  <a:pt x="0" y="733"/>
                </a:moveTo>
                <a:lnTo>
                  <a:pt x="230" y="733"/>
                </a:lnTo>
                <a:lnTo>
                  <a:pt x="230" y="961"/>
                </a:lnTo>
                <a:lnTo>
                  <a:pt x="0" y="961"/>
                </a:lnTo>
                <a:lnTo>
                  <a:pt x="0" y="733"/>
                </a:lnTo>
                <a:close/>
                <a:moveTo>
                  <a:pt x="488" y="585"/>
                </a:moveTo>
                <a:lnTo>
                  <a:pt x="753" y="961"/>
                </a:lnTo>
                <a:lnTo>
                  <a:pt x="496" y="961"/>
                </a:lnTo>
                <a:lnTo>
                  <a:pt x="11" y="271"/>
                </a:lnTo>
                <a:lnTo>
                  <a:pt x="11" y="0"/>
                </a:lnTo>
                <a:lnTo>
                  <a:pt x="309" y="0"/>
                </a:lnTo>
                <a:lnTo>
                  <a:pt x="335" y="0"/>
                </a:lnTo>
                <a:lnTo>
                  <a:pt x="359" y="1"/>
                </a:lnTo>
                <a:lnTo>
                  <a:pt x="383" y="3"/>
                </a:lnTo>
                <a:lnTo>
                  <a:pt x="405" y="5"/>
                </a:lnTo>
                <a:lnTo>
                  <a:pt x="427" y="9"/>
                </a:lnTo>
                <a:lnTo>
                  <a:pt x="448" y="12"/>
                </a:lnTo>
                <a:lnTo>
                  <a:pt x="468" y="17"/>
                </a:lnTo>
                <a:lnTo>
                  <a:pt x="477" y="19"/>
                </a:lnTo>
                <a:lnTo>
                  <a:pt x="487" y="22"/>
                </a:lnTo>
                <a:lnTo>
                  <a:pt x="505" y="28"/>
                </a:lnTo>
                <a:lnTo>
                  <a:pt x="522" y="34"/>
                </a:lnTo>
                <a:lnTo>
                  <a:pt x="539" y="41"/>
                </a:lnTo>
                <a:lnTo>
                  <a:pt x="554" y="49"/>
                </a:lnTo>
                <a:lnTo>
                  <a:pt x="569" y="57"/>
                </a:lnTo>
                <a:lnTo>
                  <a:pt x="583" y="66"/>
                </a:lnTo>
                <a:lnTo>
                  <a:pt x="596" y="75"/>
                </a:lnTo>
                <a:lnTo>
                  <a:pt x="609" y="84"/>
                </a:lnTo>
                <a:lnTo>
                  <a:pt x="620" y="95"/>
                </a:lnTo>
                <a:lnTo>
                  <a:pt x="632" y="105"/>
                </a:lnTo>
                <a:lnTo>
                  <a:pt x="642" y="116"/>
                </a:lnTo>
                <a:lnTo>
                  <a:pt x="651" y="128"/>
                </a:lnTo>
                <a:lnTo>
                  <a:pt x="660" y="140"/>
                </a:lnTo>
                <a:lnTo>
                  <a:pt x="667" y="152"/>
                </a:lnTo>
                <a:lnTo>
                  <a:pt x="674" y="165"/>
                </a:lnTo>
                <a:lnTo>
                  <a:pt x="681" y="179"/>
                </a:lnTo>
                <a:lnTo>
                  <a:pt x="686" y="192"/>
                </a:lnTo>
                <a:lnTo>
                  <a:pt x="691" y="206"/>
                </a:lnTo>
                <a:lnTo>
                  <a:pt x="695" y="220"/>
                </a:lnTo>
                <a:lnTo>
                  <a:pt x="698" y="235"/>
                </a:lnTo>
                <a:lnTo>
                  <a:pt x="700" y="250"/>
                </a:lnTo>
                <a:lnTo>
                  <a:pt x="702" y="265"/>
                </a:lnTo>
                <a:lnTo>
                  <a:pt x="703" y="281"/>
                </a:lnTo>
                <a:lnTo>
                  <a:pt x="704" y="296"/>
                </a:lnTo>
                <a:lnTo>
                  <a:pt x="703" y="322"/>
                </a:lnTo>
                <a:lnTo>
                  <a:pt x="702" y="334"/>
                </a:lnTo>
                <a:lnTo>
                  <a:pt x="700" y="347"/>
                </a:lnTo>
                <a:lnTo>
                  <a:pt x="698" y="359"/>
                </a:lnTo>
                <a:lnTo>
                  <a:pt x="696" y="371"/>
                </a:lnTo>
                <a:lnTo>
                  <a:pt x="693" y="383"/>
                </a:lnTo>
                <a:lnTo>
                  <a:pt x="690" y="395"/>
                </a:lnTo>
                <a:lnTo>
                  <a:pt x="686" y="406"/>
                </a:lnTo>
                <a:lnTo>
                  <a:pt x="682" y="418"/>
                </a:lnTo>
                <a:lnTo>
                  <a:pt x="678" y="429"/>
                </a:lnTo>
                <a:lnTo>
                  <a:pt x="673" y="439"/>
                </a:lnTo>
                <a:lnTo>
                  <a:pt x="667" y="450"/>
                </a:lnTo>
                <a:lnTo>
                  <a:pt x="662" y="460"/>
                </a:lnTo>
                <a:lnTo>
                  <a:pt x="656" y="470"/>
                </a:lnTo>
                <a:lnTo>
                  <a:pt x="649" y="480"/>
                </a:lnTo>
                <a:lnTo>
                  <a:pt x="642" y="489"/>
                </a:lnTo>
                <a:lnTo>
                  <a:pt x="635" y="498"/>
                </a:lnTo>
                <a:lnTo>
                  <a:pt x="627" y="507"/>
                </a:lnTo>
                <a:lnTo>
                  <a:pt x="618" y="516"/>
                </a:lnTo>
                <a:lnTo>
                  <a:pt x="609" y="524"/>
                </a:lnTo>
                <a:lnTo>
                  <a:pt x="600" y="531"/>
                </a:lnTo>
                <a:lnTo>
                  <a:pt x="591" y="539"/>
                </a:lnTo>
                <a:lnTo>
                  <a:pt x="581" y="545"/>
                </a:lnTo>
                <a:lnTo>
                  <a:pt x="571" y="552"/>
                </a:lnTo>
                <a:lnTo>
                  <a:pt x="560" y="558"/>
                </a:lnTo>
                <a:lnTo>
                  <a:pt x="549" y="564"/>
                </a:lnTo>
                <a:lnTo>
                  <a:pt x="538" y="569"/>
                </a:lnTo>
                <a:lnTo>
                  <a:pt x="526" y="574"/>
                </a:lnTo>
                <a:lnTo>
                  <a:pt x="514" y="578"/>
                </a:lnTo>
                <a:lnTo>
                  <a:pt x="501" y="582"/>
                </a:lnTo>
                <a:lnTo>
                  <a:pt x="488" y="585"/>
                </a:lnTo>
                <a:close/>
                <a:moveTo>
                  <a:pt x="239" y="187"/>
                </a:moveTo>
                <a:lnTo>
                  <a:pt x="239" y="432"/>
                </a:lnTo>
                <a:lnTo>
                  <a:pt x="337" y="432"/>
                </a:lnTo>
                <a:lnTo>
                  <a:pt x="347" y="432"/>
                </a:lnTo>
                <a:lnTo>
                  <a:pt x="357" y="431"/>
                </a:lnTo>
                <a:lnTo>
                  <a:pt x="367" y="430"/>
                </a:lnTo>
                <a:lnTo>
                  <a:pt x="377" y="429"/>
                </a:lnTo>
                <a:lnTo>
                  <a:pt x="385" y="427"/>
                </a:lnTo>
                <a:lnTo>
                  <a:pt x="393" y="425"/>
                </a:lnTo>
                <a:lnTo>
                  <a:pt x="401" y="423"/>
                </a:lnTo>
                <a:lnTo>
                  <a:pt x="408" y="420"/>
                </a:lnTo>
                <a:lnTo>
                  <a:pt x="414" y="417"/>
                </a:lnTo>
                <a:lnTo>
                  <a:pt x="420" y="414"/>
                </a:lnTo>
                <a:lnTo>
                  <a:pt x="426" y="411"/>
                </a:lnTo>
                <a:lnTo>
                  <a:pt x="431" y="407"/>
                </a:lnTo>
                <a:lnTo>
                  <a:pt x="436" y="403"/>
                </a:lnTo>
                <a:lnTo>
                  <a:pt x="441" y="399"/>
                </a:lnTo>
                <a:lnTo>
                  <a:pt x="445" y="395"/>
                </a:lnTo>
                <a:lnTo>
                  <a:pt x="449" y="390"/>
                </a:lnTo>
                <a:lnTo>
                  <a:pt x="452" y="386"/>
                </a:lnTo>
                <a:lnTo>
                  <a:pt x="455" y="381"/>
                </a:lnTo>
                <a:lnTo>
                  <a:pt x="458" y="376"/>
                </a:lnTo>
                <a:lnTo>
                  <a:pt x="461" y="371"/>
                </a:lnTo>
                <a:lnTo>
                  <a:pt x="465" y="361"/>
                </a:lnTo>
                <a:lnTo>
                  <a:pt x="468" y="350"/>
                </a:lnTo>
                <a:lnTo>
                  <a:pt x="471" y="340"/>
                </a:lnTo>
                <a:lnTo>
                  <a:pt x="472" y="329"/>
                </a:lnTo>
                <a:lnTo>
                  <a:pt x="473" y="319"/>
                </a:lnTo>
                <a:lnTo>
                  <a:pt x="473" y="308"/>
                </a:lnTo>
                <a:lnTo>
                  <a:pt x="473" y="298"/>
                </a:lnTo>
                <a:lnTo>
                  <a:pt x="471" y="288"/>
                </a:lnTo>
                <a:lnTo>
                  <a:pt x="469" y="278"/>
                </a:lnTo>
                <a:lnTo>
                  <a:pt x="465" y="267"/>
                </a:lnTo>
                <a:lnTo>
                  <a:pt x="463" y="262"/>
                </a:lnTo>
                <a:lnTo>
                  <a:pt x="460" y="257"/>
                </a:lnTo>
                <a:lnTo>
                  <a:pt x="458" y="252"/>
                </a:lnTo>
                <a:lnTo>
                  <a:pt x="455" y="247"/>
                </a:lnTo>
                <a:lnTo>
                  <a:pt x="448" y="237"/>
                </a:lnTo>
                <a:lnTo>
                  <a:pt x="444" y="232"/>
                </a:lnTo>
                <a:lnTo>
                  <a:pt x="440" y="228"/>
                </a:lnTo>
                <a:lnTo>
                  <a:pt x="436" y="223"/>
                </a:lnTo>
                <a:lnTo>
                  <a:pt x="431" y="219"/>
                </a:lnTo>
                <a:lnTo>
                  <a:pt x="421" y="211"/>
                </a:lnTo>
                <a:lnTo>
                  <a:pt x="415" y="208"/>
                </a:lnTo>
                <a:lnTo>
                  <a:pt x="409" y="204"/>
                </a:lnTo>
                <a:lnTo>
                  <a:pt x="403" y="201"/>
                </a:lnTo>
                <a:lnTo>
                  <a:pt x="397" y="199"/>
                </a:lnTo>
                <a:lnTo>
                  <a:pt x="390" y="196"/>
                </a:lnTo>
                <a:lnTo>
                  <a:pt x="383" y="194"/>
                </a:lnTo>
                <a:lnTo>
                  <a:pt x="375" y="192"/>
                </a:lnTo>
                <a:lnTo>
                  <a:pt x="367" y="190"/>
                </a:lnTo>
                <a:lnTo>
                  <a:pt x="359" y="189"/>
                </a:lnTo>
                <a:lnTo>
                  <a:pt x="351" y="188"/>
                </a:lnTo>
                <a:lnTo>
                  <a:pt x="333" y="187"/>
                </a:lnTo>
                <a:lnTo>
                  <a:pt x="239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71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atti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3C859B-4452-4541-86C4-56E6D0CC396B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28800"/>
            <a:ext cx="5328592" cy="2592287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365104"/>
            <a:ext cx="532783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8AACD5E-0576-9130-AE59-234634CB2FE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503054" y="6308625"/>
            <a:ext cx="280959" cy="216000"/>
          </a:xfrm>
          <a:custGeom>
            <a:avLst/>
            <a:gdLst>
              <a:gd name="T0" fmla="*/ 1052 w 1250"/>
              <a:gd name="T1" fmla="*/ 228 h 961"/>
              <a:gd name="T2" fmla="*/ 822 w 1250"/>
              <a:gd name="T3" fmla="*/ 228 h 961"/>
              <a:gd name="T4" fmla="*/ 0 w 1250"/>
              <a:gd name="T5" fmla="*/ 733 h 961"/>
              <a:gd name="T6" fmla="*/ 0 w 1250"/>
              <a:gd name="T7" fmla="*/ 961 h 961"/>
              <a:gd name="T8" fmla="*/ 753 w 1250"/>
              <a:gd name="T9" fmla="*/ 961 h 961"/>
              <a:gd name="T10" fmla="*/ 11 w 1250"/>
              <a:gd name="T11" fmla="*/ 0 h 961"/>
              <a:gd name="T12" fmla="*/ 359 w 1250"/>
              <a:gd name="T13" fmla="*/ 1 h 961"/>
              <a:gd name="T14" fmla="*/ 427 w 1250"/>
              <a:gd name="T15" fmla="*/ 9 h 961"/>
              <a:gd name="T16" fmla="*/ 477 w 1250"/>
              <a:gd name="T17" fmla="*/ 19 h 961"/>
              <a:gd name="T18" fmla="*/ 522 w 1250"/>
              <a:gd name="T19" fmla="*/ 34 h 961"/>
              <a:gd name="T20" fmla="*/ 569 w 1250"/>
              <a:gd name="T21" fmla="*/ 57 h 961"/>
              <a:gd name="T22" fmla="*/ 609 w 1250"/>
              <a:gd name="T23" fmla="*/ 84 h 961"/>
              <a:gd name="T24" fmla="*/ 642 w 1250"/>
              <a:gd name="T25" fmla="*/ 116 h 961"/>
              <a:gd name="T26" fmla="*/ 667 w 1250"/>
              <a:gd name="T27" fmla="*/ 152 h 961"/>
              <a:gd name="T28" fmla="*/ 686 w 1250"/>
              <a:gd name="T29" fmla="*/ 192 h 961"/>
              <a:gd name="T30" fmla="*/ 698 w 1250"/>
              <a:gd name="T31" fmla="*/ 235 h 961"/>
              <a:gd name="T32" fmla="*/ 703 w 1250"/>
              <a:gd name="T33" fmla="*/ 281 h 961"/>
              <a:gd name="T34" fmla="*/ 702 w 1250"/>
              <a:gd name="T35" fmla="*/ 334 h 961"/>
              <a:gd name="T36" fmla="*/ 696 w 1250"/>
              <a:gd name="T37" fmla="*/ 371 h 961"/>
              <a:gd name="T38" fmla="*/ 686 w 1250"/>
              <a:gd name="T39" fmla="*/ 406 h 961"/>
              <a:gd name="T40" fmla="*/ 673 w 1250"/>
              <a:gd name="T41" fmla="*/ 439 h 961"/>
              <a:gd name="T42" fmla="*/ 656 w 1250"/>
              <a:gd name="T43" fmla="*/ 470 h 961"/>
              <a:gd name="T44" fmla="*/ 635 w 1250"/>
              <a:gd name="T45" fmla="*/ 498 h 961"/>
              <a:gd name="T46" fmla="*/ 609 w 1250"/>
              <a:gd name="T47" fmla="*/ 524 h 961"/>
              <a:gd name="T48" fmla="*/ 581 w 1250"/>
              <a:gd name="T49" fmla="*/ 545 h 961"/>
              <a:gd name="T50" fmla="*/ 549 w 1250"/>
              <a:gd name="T51" fmla="*/ 564 h 961"/>
              <a:gd name="T52" fmla="*/ 514 w 1250"/>
              <a:gd name="T53" fmla="*/ 578 h 961"/>
              <a:gd name="T54" fmla="*/ 239 w 1250"/>
              <a:gd name="T55" fmla="*/ 187 h 961"/>
              <a:gd name="T56" fmla="*/ 347 w 1250"/>
              <a:gd name="T57" fmla="*/ 432 h 961"/>
              <a:gd name="T58" fmla="*/ 377 w 1250"/>
              <a:gd name="T59" fmla="*/ 429 h 961"/>
              <a:gd name="T60" fmla="*/ 401 w 1250"/>
              <a:gd name="T61" fmla="*/ 423 h 961"/>
              <a:gd name="T62" fmla="*/ 420 w 1250"/>
              <a:gd name="T63" fmla="*/ 414 h 961"/>
              <a:gd name="T64" fmla="*/ 436 w 1250"/>
              <a:gd name="T65" fmla="*/ 403 h 961"/>
              <a:gd name="T66" fmla="*/ 449 w 1250"/>
              <a:gd name="T67" fmla="*/ 390 h 961"/>
              <a:gd name="T68" fmla="*/ 458 w 1250"/>
              <a:gd name="T69" fmla="*/ 376 h 961"/>
              <a:gd name="T70" fmla="*/ 468 w 1250"/>
              <a:gd name="T71" fmla="*/ 350 h 961"/>
              <a:gd name="T72" fmla="*/ 473 w 1250"/>
              <a:gd name="T73" fmla="*/ 319 h 961"/>
              <a:gd name="T74" fmla="*/ 471 w 1250"/>
              <a:gd name="T75" fmla="*/ 288 h 961"/>
              <a:gd name="T76" fmla="*/ 463 w 1250"/>
              <a:gd name="T77" fmla="*/ 262 h 961"/>
              <a:gd name="T78" fmla="*/ 455 w 1250"/>
              <a:gd name="T79" fmla="*/ 247 h 961"/>
              <a:gd name="T80" fmla="*/ 440 w 1250"/>
              <a:gd name="T81" fmla="*/ 228 h 961"/>
              <a:gd name="T82" fmla="*/ 421 w 1250"/>
              <a:gd name="T83" fmla="*/ 211 h 961"/>
              <a:gd name="T84" fmla="*/ 403 w 1250"/>
              <a:gd name="T85" fmla="*/ 201 h 961"/>
              <a:gd name="T86" fmla="*/ 383 w 1250"/>
              <a:gd name="T87" fmla="*/ 194 h 961"/>
              <a:gd name="T88" fmla="*/ 359 w 1250"/>
              <a:gd name="T89" fmla="*/ 189 h 961"/>
              <a:gd name="T90" fmla="*/ 239 w 1250"/>
              <a:gd name="T91" fmla="*/ 187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0" h="961">
                <a:moveTo>
                  <a:pt x="1250" y="0"/>
                </a:moveTo>
                <a:lnTo>
                  <a:pt x="1250" y="228"/>
                </a:lnTo>
                <a:lnTo>
                  <a:pt x="1052" y="228"/>
                </a:lnTo>
                <a:lnTo>
                  <a:pt x="1052" y="961"/>
                </a:lnTo>
                <a:lnTo>
                  <a:pt x="822" y="961"/>
                </a:lnTo>
                <a:lnTo>
                  <a:pt x="822" y="228"/>
                </a:lnTo>
                <a:lnTo>
                  <a:pt x="656" y="0"/>
                </a:lnTo>
                <a:lnTo>
                  <a:pt x="1250" y="0"/>
                </a:lnTo>
                <a:close/>
                <a:moveTo>
                  <a:pt x="0" y="733"/>
                </a:moveTo>
                <a:lnTo>
                  <a:pt x="230" y="733"/>
                </a:lnTo>
                <a:lnTo>
                  <a:pt x="230" y="961"/>
                </a:lnTo>
                <a:lnTo>
                  <a:pt x="0" y="961"/>
                </a:lnTo>
                <a:lnTo>
                  <a:pt x="0" y="733"/>
                </a:lnTo>
                <a:close/>
                <a:moveTo>
                  <a:pt x="488" y="585"/>
                </a:moveTo>
                <a:lnTo>
                  <a:pt x="753" y="961"/>
                </a:lnTo>
                <a:lnTo>
                  <a:pt x="496" y="961"/>
                </a:lnTo>
                <a:lnTo>
                  <a:pt x="11" y="271"/>
                </a:lnTo>
                <a:lnTo>
                  <a:pt x="11" y="0"/>
                </a:lnTo>
                <a:lnTo>
                  <a:pt x="309" y="0"/>
                </a:lnTo>
                <a:lnTo>
                  <a:pt x="335" y="0"/>
                </a:lnTo>
                <a:lnTo>
                  <a:pt x="359" y="1"/>
                </a:lnTo>
                <a:lnTo>
                  <a:pt x="383" y="3"/>
                </a:lnTo>
                <a:lnTo>
                  <a:pt x="405" y="5"/>
                </a:lnTo>
                <a:lnTo>
                  <a:pt x="427" y="9"/>
                </a:lnTo>
                <a:lnTo>
                  <a:pt x="448" y="12"/>
                </a:lnTo>
                <a:lnTo>
                  <a:pt x="468" y="17"/>
                </a:lnTo>
                <a:lnTo>
                  <a:pt x="477" y="19"/>
                </a:lnTo>
                <a:lnTo>
                  <a:pt x="487" y="22"/>
                </a:lnTo>
                <a:lnTo>
                  <a:pt x="505" y="28"/>
                </a:lnTo>
                <a:lnTo>
                  <a:pt x="522" y="34"/>
                </a:lnTo>
                <a:lnTo>
                  <a:pt x="539" y="41"/>
                </a:lnTo>
                <a:lnTo>
                  <a:pt x="554" y="49"/>
                </a:lnTo>
                <a:lnTo>
                  <a:pt x="569" y="57"/>
                </a:lnTo>
                <a:lnTo>
                  <a:pt x="583" y="66"/>
                </a:lnTo>
                <a:lnTo>
                  <a:pt x="596" y="75"/>
                </a:lnTo>
                <a:lnTo>
                  <a:pt x="609" y="84"/>
                </a:lnTo>
                <a:lnTo>
                  <a:pt x="620" y="95"/>
                </a:lnTo>
                <a:lnTo>
                  <a:pt x="632" y="105"/>
                </a:lnTo>
                <a:lnTo>
                  <a:pt x="642" y="116"/>
                </a:lnTo>
                <a:lnTo>
                  <a:pt x="651" y="128"/>
                </a:lnTo>
                <a:lnTo>
                  <a:pt x="660" y="140"/>
                </a:lnTo>
                <a:lnTo>
                  <a:pt x="667" y="152"/>
                </a:lnTo>
                <a:lnTo>
                  <a:pt x="674" y="165"/>
                </a:lnTo>
                <a:lnTo>
                  <a:pt x="681" y="179"/>
                </a:lnTo>
                <a:lnTo>
                  <a:pt x="686" y="192"/>
                </a:lnTo>
                <a:lnTo>
                  <a:pt x="691" y="206"/>
                </a:lnTo>
                <a:lnTo>
                  <a:pt x="695" y="220"/>
                </a:lnTo>
                <a:lnTo>
                  <a:pt x="698" y="235"/>
                </a:lnTo>
                <a:lnTo>
                  <a:pt x="700" y="250"/>
                </a:lnTo>
                <a:lnTo>
                  <a:pt x="702" y="265"/>
                </a:lnTo>
                <a:lnTo>
                  <a:pt x="703" y="281"/>
                </a:lnTo>
                <a:lnTo>
                  <a:pt x="704" y="296"/>
                </a:lnTo>
                <a:lnTo>
                  <a:pt x="703" y="322"/>
                </a:lnTo>
                <a:lnTo>
                  <a:pt x="702" y="334"/>
                </a:lnTo>
                <a:lnTo>
                  <a:pt x="700" y="347"/>
                </a:lnTo>
                <a:lnTo>
                  <a:pt x="698" y="359"/>
                </a:lnTo>
                <a:lnTo>
                  <a:pt x="696" y="371"/>
                </a:lnTo>
                <a:lnTo>
                  <a:pt x="693" y="383"/>
                </a:lnTo>
                <a:lnTo>
                  <a:pt x="690" y="395"/>
                </a:lnTo>
                <a:lnTo>
                  <a:pt x="686" y="406"/>
                </a:lnTo>
                <a:lnTo>
                  <a:pt x="682" y="418"/>
                </a:lnTo>
                <a:lnTo>
                  <a:pt x="678" y="429"/>
                </a:lnTo>
                <a:lnTo>
                  <a:pt x="673" y="439"/>
                </a:lnTo>
                <a:lnTo>
                  <a:pt x="667" y="450"/>
                </a:lnTo>
                <a:lnTo>
                  <a:pt x="662" y="460"/>
                </a:lnTo>
                <a:lnTo>
                  <a:pt x="656" y="470"/>
                </a:lnTo>
                <a:lnTo>
                  <a:pt x="649" y="480"/>
                </a:lnTo>
                <a:lnTo>
                  <a:pt x="642" y="489"/>
                </a:lnTo>
                <a:lnTo>
                  <a:pt x="635" y="498"/>
                </a:lnTo>
                <a:lnTo>
                  <a:pt x="627" y="507"/>
                </a:lnTo>
                <a:lnTo>
                  <a:pt x="618" y="516"/>
                </a:lnTo>
                <a:lnTo>
                  <a:pt x="609" y="524"/>
                </a:lnTo>
                <a:lnTo>
                  <a:pt x="600" y="531"/>
                </a:lnTo>
                <a:lnTo>
                  <a:pt x="591" y="539"/>
                </a:lnTo>
                <a:lnTo>
                  <a:pt x="581" y="545"/>
                </a:lnTo>
                <a:lnTo>
                  <a:pt x="571" y="552"/>
                </a:lnTo>
                <a:lnTo>
                  <a:pt x="560" y="558"/>
                </a:lnTo>
                <a:lnTo>
                  <a:pt x="549" y="564"/>
                </a:lnTo>
                <a:lnTo>
                  <a:pt x="538" y="569"/>
                </a:lnTo>
                <a:lnTo>
                  <a:pt x="526" y="574"/>
                </a:lnTo>
                <a:lnTo>
                  <a:pt x="514" y="578"/>
                </a:lnTo>
                <a:lnTo>
                  <a:pt x="501" y="582"/>
                </a:lnTo>
                <a:lnTo>
                  <a:pt x="488" y="585"/>
                </a:lnTo>
                <a:close/>
                <a:moveTo>
                  <a:pt x="239" y="187"/>
                </a:moveTo>
                <a:lnTo>
                  <a:pt x="239" y="432"/>
                </a:lnTo>
                <a:lnTo>
                  <a:pt x="337" y="432"/>
                </a:lnTo>
                <a:lnTo>
                  <a:pt x="347" y="432"/>
                </a:lnTo>
                <a:lnTo>
                  <a:pt x="357" y="431"/>
                </a:lnTo>
                <a:lnTo>
                  <a:pt x="367" y="430"/>
                </a:lnTo>
                <a:lnTo>
                  <a:pt x="377" y="429"/>
                </a:lnTo>
                <a:lnTo>
                  <a:pt x="385" y="427"/>
                </a:lnTo>
                <a:lnTo>
                  <a:pt x="393" y="425"/>
                </a:lnTo>
                <a:lnTo>
                  <a:pt x="401" y="423"/>
                </a:lnTo>
                <a:lnTo>
                  <a:pt x="408" y="420"/>
                </a:lnTo>
                <a:lnTo>
                  <a:pt x="414" y="417"/>
                </a:lnTo>
                <a:lnTo>
                  <a:pt x="420" y="414"/>
                </a:lnTo>
                <a:lnTo>
                  <a:pt x="426" y="411"/>
                </a:lnTo>
                <a:lnTo>
                  <a:pt x="431" y="407"/>
                </a:lnTo>
                <a:lnTo>
                  <a:pt x="436" y="403"/>
                </a:lnTo>
                <a:lnTo>
                  <a:pt x="441" y="399"/>
                </a:lnTo>
                <a:lnTo>
                  <a:pt x="445" y="395"/>
                </a:lnTo>
                <a:lnTo>
                  <a:pt x="449" y="390"/>
                </a:lnTo>
                <a:lnTo>
                  <a:pt x="452" y="386"/>
                </a:lnTo>
                <a:lnTo>
                  <a:pt x="455" y="381"/>
                </a:lnTo>
                <a:lnTo>
                  <a:pt x="458" y="376"/>
                </a:lnTo>
                <a:lnTo>
                  <a:pt x="461" y="371"/>
                </a:lnTo>
                <a:lnTo>
                  <a:pt x="465" y="361"/>
                </a:lnTo>
                <a:lnTo>
                  <a:pt x="468" y="350"/>
                </a:lnTo>
                <a:lnTo>
                  <a:pt x="471" y="340"/>
                </a:lnTo>
                <a:lnTo>
                  <a:pt x="472" y="329"/>
                </a:lnTo>
                <a:lnTo>
                  <a:pt x="473" y="319"/>
                </a:lnTo>
                <a:lnTo>
                  <a:pt x="473" y="308"/>
                </a:lnTo>
                <a:lnTo>
                  <a:pt x="473" y="298"/>
                </a:lnTo>
                <a:lnTo>
                  <a:pt x="471" y="288"/>
                </a:lnTo>
                <a:lnTo>
                  <a:pt x="469" y="278"/>
                </a:lnTo>
                <a:lnTo>
                  <a:pt x="465" y="267"/>
                </a:lnTo>
                <a:lnTo>
                  <a:pt x="463" y="262"/>
                </a:lnTo>
                <a:lnTo>
                  <a:pt x="460" y="257"/>
                </a:lnTo>
                <a:lnTo>
                  <a:pt x="458" y="252"/>
                </a:lnTo>
                <a:lnTo>
                  <a:pt x="455" y="247"/>
                </a:lnTo>
                <a:lnTo>
                  <a:pt x="448" y="237"/>
                </a:lnTo>
                <a:lnTo>
                  <a:pt x="444" y="232"/>
                </a:lnTo>
                <a:lnTo>
                  <a:pt x="440" y="228"/>
                </a:lnTo>
                <a:lnTo>
                  <a:pt x="436" y="223"/>
                </a:lnTo>
                <a:lnTo>
                  <a:pt x="431" y="219"/>
                </a:lnTo>
                <a:lnTo>
                  <a:pt x="421" y="211"/>
                </a:lnTo>
                <a:lnTo>
                  <a:pt x="415" y="208"/>
                </a:lnTo>
                <a:lnTo>
                  <a:pt x="409" y="204"/>
                </a:lnTo>
                <a:lnTo>
                  <a:pt x="403" y="201"/>
                </a:lnTo>
                <a:lnTo>
                  <a:pt x="397" y="199"/>
                </a:lnTo>
                <a:lnTo>
                  <a:pt x="390" y="196"/>
                </a:lnTo>
                <a:lnTo>
                  <a:pt x="383" y="194"/>
                </a:lnTo>
                <a:lnTo>
                  <a:pt x="375" y="192"/>
                </a:lnTo>
                <a:lnTo>
                  <a:pt x="367" y="190"/>
                </a:lnTo>
                <a:lnTo>
                  <a:pt x="359" y="189"/>
                </a:lnTo>
                <a:lnTo>
                  <a:pt x="351" y="188"/>
                </a:lnTo>
                <a:lnTo>
                  <a:pt x="333" y="187"/>
                </a:lnTo>
                <a:lnTo>
                  <a:pt x="239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835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atti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9AC637-90F0-42B3-A375-C743842F7D20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28800"/>
            <a:ext cx="5328592" cy="2592287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365104"/>
            <a:ext cx="532783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8AACD5E-0576-9130-AE59-234634CB2FE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503054" y="6308625"/>
            <a:ext cx="280959" cy="216000"/>
          </a:xfrm>
          <a:custGeom>
            <a:avLst/>
            <a:gdLst>
              <a:gd name="T0" fmla="*/ 1052 w 1250"/>
              <a:gd name="T1" fmla="*/ 228 h 961"/>
              <a:gd name="T2" fmla="*/ 822 w 1250"/>
              <a:gd name="T3" fmla="*/ 228 h 961"/>
              <a:gd name="T4" fmla="*/ 0 w 1250"/>
              <a:gd name="T5" fmla="*/ 733 h 961"/>
              <a:gd name="T6" fmla="*/ 0 w 1250"/>
              <a:gd name="T7" fmla="*/ 961 h 961"/>
              <a:gd name="T8" fmla="*/ 753 w 1250"/>
              <a:gd name="T9" fmla="*/ 961 h 961"/>
              <a:gd name="T10" fmla="*/ 11 w 1250"/>
              <a:gd name="T11" fmla="*/ 0 h 961"/>
              <a:gd name="T12" fmla="*/ 359 w 1250"/>
              <a:gd name="T13" fmla="*/ 1 h 961"/>
              <a:gd name="T14" fmla="*/ 427 w 1250"/>
              <a:gd name="T15" fmla="*/ 9 h 961"/>
              <a:gd name="T16" fmla="*/ 477 w 1250"/>
              <a:gd name="T17" fmla="*/ 19 h 961"/>
              <a:gd name="T18" fmla="*/ 522 w 1250"/>
              <a:gd name="T19" fmla="*/ 34 h 961"/>
              <a:gd name="T20" fmla="*/ 569 w 1250"/>
              <a:gd name="T21" fmla="*/ 57 h 961"/>
              <a:gd name="T22" fmla="*/ 609 w 1250"/>
              <a:gd name="T23" fmla="*/ 84 h 961"/>
              <a:gd name="T24" fmla="*/ 642 w 1250"/>
              <a:gd name="T25" fmla="*/ 116 h 961"/>
              <a:gd name="T26" fmla="*/ 667 w 1250"/>
              <a:gd name="T27" fmla="*/ 152 h 961"/>
              <a:gd name="T28" fmla="*/ 686 w 1250"/>
              <a:gd name="T29" fmla="*/ 192 h 961"/>
              <a:gd name="T30" fmla="*/ 698 w 1250"/>
              <a:gd name="T31" fmla="*/ 235 h 961"/>
              <a:gd name="T32" fmla="*/ 703 w 1250"/>
              <a:gd name="T33" fmla="*/ 281 h 961"/>
              <a:gd name="T34" fmla="*/ 702 w 1250"/>
              <a:gd name="T35" fmla="*/ 334 h 961"/>
              <a:gd name="T36" fmla="*/ 696 w 1250"/>
              <a:gd name="T37" fmla="*/ 371 h 961"/>
              <a:gd name="T38" fmla="*/ 686 w 1250"/>
              <a:gd name="T39" fmla="*/ 406 h 961"/>
              <a:gd name="T40" fmla="*/ 673 w 1250"/>
              <a:gd name="T41" fmla="*/ 439 h 961"/>
              <a:gd name="T42" fmla="*/ 656 w 1250"/>
              <a:gd name="T43" fmla="*/ 470 h 961"/>
              <a:gd name="T44" fmla="*/ 635 w 1250"/>
              <a:gd name="T45" fmla="*/ 498 h 961"/>
              <a:gd name="T46" fmla="*/ 609 w 1250"/>
              <a:gd name="T47" fmla="*/ 524 h 961"/>
              <a:gd name="T48" fmla="*/ 581 w 1250"/>
              <a:gd name="T49" fmla="*/ 545 h 961"/>
              <a:gd name="T50" fmla="*/ 549 w 1250"/>
              <a:gd name="T51" fmla="*/ 564 h 961"/>
              <a:gd name="T52" fmla="*/ 514 w 1250"/>
              <a:gd name="T53" fmla="*/ 578 h 961"/>
              <a:gd name="T54" fmla="*/ 239 w 1250"/>
              <a:gd name="T55" fmla="*/ 187 h 961"/>
              <a:gd name="T56" fmla="*/ 347 w 1250"/>
              <a:gd name="T57" fmla="*/ 432 h 961"/>
              <a:gd name="T58" fmla="*/ 377 w 1250"/>
              <a:gd name="T59" fmla="*/ 429 h 961"/>
              <a:gd name="T60" fmla="*/ 401 w 1250"/>
              <a:gd name="T61" fmla="*/ 423 h 961"/>
              <a:gd name="T62" fmla="*/ 420 w 1250"/>
              <a:gd name="T63" fmla="*/ 414 h 961"/>
              <a:gd name="T64" fmla="*/ 436 w 1250"/>
              <a:gd name="T65" fmla="*/ 403 h 961"/>
              <a:gd name="T66" fmla="*/ 449 w 1250"/>
              <a:gd name="T67" fmla="*/ 390 h 961"/>
              <a:gd name="T68" fmla="*/ 458 w 1250"/>
              <a:gd name="T69" fmla="*/ 376 h 961"/>
              <a:gd name="T70" fmla="*/ 468 w 1250"/>
              <a:gd name="T71" fmla="*/ 350 h 961"/>
              <a:gd name="T72" fmla="*/ 473 w 1250"/>
              <a:gd name="T73" fmla="*/ 319 h 961"/>
              <a:gd name="T74" fmla="*/ 471 w 1250"/>
              <a:gd name="T75" fmla="*/ 288 h 961"/>
              <a:gd name="T76" fmla="*/ 463 w 1250"/>
              <a:gd name="T77" fmla="*/ 262 h 961"/>
              <a:gd name="T78" fmla="*/ 455 w 1250"/>
              <a:gd name="T79" fmla="*/ 247 h 961"/>
              <a:gd name="T80" fmla="*/ 440 w 1250"/>
              <a:gd name="T81" fmla="*/ 228 h 961"/>
              <a:gd name="T82" fmla="*/ 421 w 1250"/>
              <a:gd name="T83" fmla="*/ 211 h 961"/>
              <a:gd name="T84" fmla="*/ 403 w 1250"/>
              <a:gd name="T85" fmla="*/ 201 h 961"/>
              <a:gd name="T86" fmla="*/ 383 w 1250"/>
              <a:gd name="T87" fmla="*/ 194 h 961"/>
              <a:gd name="T88" fmla="*/ 359 w 1250"/>
              <a:gd name="T89" fmla="*/ 189 h 961"/>
              <a:gd name="T90" fmla="*/ 239 w 1250"/>
              <a:gd name="T91" fmla="*/ 187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0" h="961">
                <a:moveTo>
                  <a:pt x="1250" y="0"/>
                </a:moveTo>
                <a:lnTo>
                  <a:pt x="1250" y="228"/>
                </a:lnTo>
                <a:lnTo>
                  <a:pt x="1052" y="228"/>
                </a:lnTo>
                <a:lnTo>
                  <a:pt x="1052" y="961"/>
                </a:lnTo>
                <a:lnTo>
                  <a:pt x="822" y="961"/>
                </a:lnTo>
                <a:lnTo>
                  <a:pt x="822" y="228"/>
                </a:lnTo>
                <a:lnTo>
                  <a:pt x="656" y="0"/>
                </a:lnTo>
                <a:lnTo>
                  <a:pt x="1250" y="0"/>
                </a:lnTo>
                <a:close/>
                <a:moveTo>
                  <a:pt x="0" y="733"/>
                </a:moveTo>
                <a:lnTo>
                  <a:pt x="230" y="733"/>
                </a:lnTo>
                <a:lnTo>
                  <a:pt x="230" y="961"/>
                </a:lnTo>
                <a:lnTo>
                  <a:pt x="0" y="961"/>
                </a:lnTo>
                <a:lnTo>
                  <a:pt x="0" y="733"/>
                </a:lnTo>
                <a:close/>
                <a:moveTo>
                  <a:pt x="488" y="585"/>
                </a:moveTo>
                <a:lnTo>
                  <a:pt x="753" y="961"/>
                </a:lnTo>
                <a:lnTo>
                  <a:pt x="496" y="961"/>
                </a:lnTo>
                <a:lnTo>
                  <a:pt x="11" y="271"/>
                </a:lnTo>
                <a:lnTo>
                  <a:pt x="11" y="0"/>
                </a:lnTo>
                <a:lnTo>
                  <a:pt x="309" y="0"/>
                </a:lnTo>
                <a:lnTo>
                  <a:pt x="335" y="0"/>
                </a:lnTo>
                <a:lnTo>
                  <a:pt x="359" y="1"/>
                </a:lnTo>
                <a:lnTo>
                  <a:pt x="383" y="3"/>
                </a:lnTo>
                <a:lnTo>
                  <a:pt x="405" y="5"/>
                </a:lnTo>
                <a:lnTo>
                  <a:pt x="427" y="9"/>
                </a:lnTo>
                <a:lnTo>
                  <a:pt x="448" y="12"/>
                </a:lnTo>
                <a:lnTo>
                  <a:pt x="468" y="17"/>
                </a:lnTo>
                <a:lnTo>
                  <a:pt x="477" y="19"/>
                </a:lnTo>
                <a:lnTo>
                  <a:pt x="487" y="22"/>
                </a:lnTo>
                <a:lnTo>
                  <a:pt x="505" y="28"/>
                </a:lnTo>
                <a:lnTo>
                  <a:pt x="522" y="34"/>
                </a:lnTo>
                <a:lnTo>
                  <a:pt x="539" y="41"/>
                </a:lnTo>
                <a:lnTo>
                  <a:pt x="554" y="49"/>
                </a:lnTo>
                <a:lnTo>
                  <a:pt x="569" y="57"/>
                </a:lnTo>
                <a:lnTo>
                  <a:pt x="583" y="66"/>
                </a:lnTo>
                <a:lnTo>
                  <a:pt x="596" y="75"/>
                </a:lnTo>
                <a:lnTo>
                  <a:pt x="609" y="84"/>
                </a:lnTo>
                <a:lnTo>
                  <a:pt x="620" y="95"/>
                </a:lnTo>
                <a:lnTo>
                  <a:pt x="632" y="105"/>
                </a:lnTo>
                <a:lnTo>
                  <a:pt x="642" y="116"/>
                </a:lnTo>
                <a:lnTo>
                  <a:pt x="651" y="128"/>
                </a:lnTo>
                <a:lnTo>
                  <a:pt x="660" y="140"/>
                </a:lnTo>
                <a:lnTo>
                  <a:pt x="667" y="152"/>
                </a:lnTo>
                <a:lnTo>
                  <a:pt x="674" y="165"/>
                </a:lnTo>
                <a:lnTo>
                  <a:pt x="681" y="179"/>
                </a:lnTo>
                <a:lnTo>
                  <a:pt x="686" y="192"/>
                </a:lnTo>
                <a:lnTo>
                  <a:pt x="691" y="206"/>
                </a:lnTo>
                <a:lnTo>
                  <a:pt x="695" y="220"/>
                </a:lnTo>
                <a:lnTo>
                  <a:pt x="698" y="235"/>
                </a:lnTo>
                <a:lnTo>
                  <a:pt x="700" y="250"/>
                </a:lnTo>
                <a:lnTo>
                  <a:pt x="702" y="265"/>
                </a:lnTo>
                <a:lnTo>
                  <a:pt x="703" y="281"/>
                </a:lnTo>
                <a:lnTo>
                  <a:pt x="704" y="296"/>
                </a:lnTo>
                <a:lnTo>
                  <a:pt x="703" y="322"/>
                </a:lnTo>
                <a:lnTo>
                  <a:pt x="702" y="334"/>
                </a:lnTo>
                <a:lnTo>
                  <a:pt x="700" y="347"/>
                </a:lnTo>
                <a:lnTo>
                  <a:pt x="698" y="359"/>
                </a:lnTo>
                <a:lnTo>
                  <a:pt x="696" y="371"/>
                </a:lnTo>
                <a:lnTo>
                  <a:pt x="693" y="383"/>
                </a:lnTo>
                <a:lnTo>
                  <a:pt x="690" y="395"/>
                </a:lnTo>
                <a:lnTo>
                  <a:pt x="686" y="406"/>
                </a:lnTo>
                <a:lnTo>
                  <a:pt x="682" y="418"/>
                </a:lnTo>
                <a:lnTo>
                  <a:pt x="678" y="429"/>
                </a:lnTo>
                <a:lnTo>
                  <a:pt x="673" y="439"/>
                </a:lnTo>
                <a:lnTo>
                  <a:pt x="667" y="450"/>
                </a:lnTo>
                <a:lnTo>
                  <a:pt x="662" y="460"/>
                </a:lnTo>
                <a:lnTo>
                  <a:pt x="656" y="470"/>
                </a:lnTo>
                <a:lnTo>
                  <a:pt x="649" y="480"/>
                </a:lnTo>
                <a:lnTo>
                  <a:pt x="642" y="489"/>
                </a:lnTo>
                <a:lnTo>
                  <a:pt x="635" y="498"/>
                </a:lnTo>
                <a:lnTo>
                  <a:pt x="627" y="507"/>
                </a:lnTo>
                <a:lnTo>
                  <a:pt x="618" y="516"/>
                </a:lnTo>
                <a:lnTo>
                  <a:pt x="609" y="524"/>
                </a:lnTo>
                <a:lnTo>
                  <a:pt x="600" y="531"/>
                </a:lnTo>
                <a:lnTo>
                  <a:pt x="591" y="539"/>
                </a:lnTo>
                <a:lnTo>
                  <a:pt x="581" y="545"/>
                </a:lnTo>
                <a:lnTo>
                  <a:pt x="571" y="552"/>
                </a:lnTo>
                <a:lnTo>
                  <a:pt x="560" y="558"/>
                </a:lnTo>
                <a:lnTo>
                  <a:pt x="549" y="564"/>
                </a:lnTo>
                <a:lnTo>
                  <a:pt x="538" y="569"/>
                </a:lnTo>
                <a:lnTo>
                  <a:pt x="526" y="574"/>
                </a:lnTo>
                <a:lnTo>
                  <a:pt x="514" y="578"/>
                </a:lnTo>
                <a:lnTo>
                  <a:pt x="501" y="582"/>
                </a:lnTo>
                <a:lnTo>
                  <a:pt x="488" y="585"/>
                </a:lnTo>
                <a:close/>
                <a:moveTo>
                  <a:pt x="239" y="187"/>
                </a:moveTo>
                <a:lnTo>
                  <a:pt x="239" y="432"/>
                </a:lnTo>
                <a:lnTo>
                  <a:pt x="337" y="432"/>
                </a:lnTo>
                <a:lnTo>
                  <a:pt x="347" y="432"/>
                </a:lnTo>
                <a:lnTo>
                  <a:pt x="357" y="431"/>
                </a:lnTo>
                <a:lnTo>
                  <a:pt x="367" y="430"/>
                </a:lnTo>
                <a:lnTo>
                  <a:pt x="377" y="429"/>
                </a:lnTo>
                <a:lnTo>
                  <a:pt x="385" y="427"/>
                </a:lnTo>
                <a:lnTo>
                  <a:pt x="393" y="425"/>
                </a:lnTo>
                <a:lnTo>
                  <a:pt x="401" y="423"/>
                </a:lnTo>
                <a:lnTo>
                  <a:pt x="408" y="420"/>
                </a:lnTo>
                <a:lnTo>
                  <a:pt x="414" y="417"/>
                </a:lnTo>
                <a:lnTo>
                  <a:pt x="420" y="414"/>
                </a:lnTo>
                <a:lnTo>
                  <a:pt x="426" y="411"/>
                </a:lnTo>
                <a:lnTo>
                  <a:pt x="431" y="407"/>
                </a:lnTo>
                <a:lnTo>
                  <a:pt x="436" y="403"/>
                </a:lnTo>
                <a:lnTo>
                  <a:pt x="441" y="399"/>
                </a:lnTo>
                <a:lnTo>
                  <a:pt x="445" y="395"/>
                </a:lnTo>
                <a:lnTo>
                  <a:pt x="449" y="390"/>
                </a:lnTo>
                <a:lnTo>
                  <a:pt x="452" y="386"/>
                </a:lnTo>
                <a:lnTo>
                  <a:pt x="455" y="381"/>
                </a:lnTo>
                <a:lnTo>
                  <a:pt x="458" y="376"/>
                </a:lnTo>
                <a:lnTo>
                  <a:pt x="461" y="371"/>
                </a:lnTo>
                <a:lnTo>
                  <a:pt x="465" y="361"/>
                </a:lnTo>
                <a:lnTo>
                  <a:pt x="468" y="350"/>
                </a:lnTo>
                <a:lnTo>
                  <a:pt x="471" y="340"/>
                </a:lnTo>
                <a:lnTo>
                  <a:pt x="472" y="329"/>
                </a:lnTo>
                <a:lnTo>
                  <a:pt x="473" y="319"/>
                </a:lnTo>
                <a:lnTo>
                  <a:pt x="473" y="308"/>
                </a:lnTo>
                <a:lnTo>
                  <a:pt x="473" y="298"/>
                </a:lnTo>
                <a:lnTo>
                  <a:pt x="471" y="288"/>
                </a:lnTo>
                <a:lnTo>
                  <a:pt x="469" y="278"/>
                </a:lnTo>
                <a:lnTo>
                  <a:pt x="465" y="267"/>
                </a:lnTo>
                <a:lnTo>
                  <a:pt x="463" y="262"/>
                </a:lnTo>
                <a:lnTo>
                  <a:pt x="460" y="257"/>
                </a:lnTo>
                <a:lnTo>
                  <a:pt x="458" y="252"/>
                </a:lnTo>
                <a:lnTo>
                  <a:pt x="455" y="247"/>
                </a:lnTo>
                <a:lnTo>
                  <a:pt x="448" y="237"/>
                </a:lnTo>
                <a:lnTo>
                  <a:pt x="444" y="232"/>
                </a:lnTo>
                <a:lnTo>
                  <a:pt x="440" y="228"/>
                </a:lnTo>
                <a:lnTo>
                  <a:pt x="436" y="223"/>
                </a:lnTo>
                <a:lnTo>
                  <a:pt x="431" y="219"/>
                </a:lnTo>
                <a:lnTo>
                  <a:pt x="421" y="211"/>
                </a:lnTo>
                <a:lnTo>
                  <a:pt x="415" y="208"/>
                </a:lnTo>
                <a:lnTo>
                  <a:pt x="409" y="204"/>
                </a:lnTo>
                <a:lnTo>
                  <a:pt x="403" y="201"/>
                </a:lnTo>
                <a:lnTo>
                  <a:pt x="397" y="199"/>
                </a:lnTo>
                <a:lnTo>
                  <a:pt x="390" y="196"/>
                </a:lnTo>
                <a:lnTo>
                  <a:pt x="383" y="194"/>
                </a:lnTo>
                <a:lnTo>
                  <a:pt x="375" y="192"/>
                </a:lnTo>
                <a:lnTo>
                  <a:pt x="367" y="190"/>
                </a:lnTo>
                <a:lnTo>
                  <a:pt x="359" y="189"/>
                </a:lnTo>
                <a:lnTo>
                  <a:pt x="351" y="188"/>
                </a:lnTo>
                <a:lnTo>
                  <a:pt x="333" y="187"/>
                </a:lnTo>
                <a:lnTo>
                  <a:pt x="239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10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atti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E27D3B-DC67-47F5-AD74-7A5DBBA869BB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7" y="1628800"/>
            <a:ext cx="5328592" cy="2592287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6" y="4365104"/>
            <a:ext cx="532783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6B15C77-C3E2-1396-58FE-ACF73DA2054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503054" y="6308625"/>
            <a:ext cx="280959" cy="216000"/>
          </a:xfrm>
          <a:custGeom>
            <a:avLst/>
            <a:gdLst>
              <a:gd name="T0" fmla="*/ 1052 w 1250"/>
              <a:gd name="T1" fmla="*/ 228 h 961"/>
              <a:gd name="T2" fmla="*/ 822 w 1250"/>
              <a:gd name="T3" fmla="*/ 228 h 961"/>
              <a:gd name="T4" fmla="*/ 0 w 1250"/>
              <a:gd name="T5" fmla="*/ 733 h 961"/>
              <a:gd name="T6" fmla="*/ 0 w 1250"/>
              <a:gd name="T7" fmla="*/ 961 h 961"/>
              <a:gd name="T8" fmla="*/ 753 w 1250"/>
              <a:gd name="T9" fmla="*/ 961 h 961"/>
              <a:gd name="T10" fmla="*/ 11 w 1250"/>
              <a:gd name="T11" fmla="*/ 0 h 961"/>
              <a:gd name="T12" fmla="*/ 359 w 1250"/>
              <a:gd name="T13" fmla="*/ 1 h 961"/>
              <a:gd name="T14" fmla="*/ 427 w 1250"/>
              <a:gd name="T15" fmla="*/ 9 h 961"/>
              <a:gd name="T16" fmla="*/ 477 w 1250"/>
              <a:gd name="T17" fmla="*/ 19 h 961"/>
              <a:gd name="T18" fmla="*/ 522 w 1250"/>
              <a:gd name="T19" fmla="*/ 34 h 961"/>
              <a:gd name="T20" fmla="*/ 569 w 1250"/>
              <a:gd name="T21" fmla="*/ 57 h 961"/>
              <a:gd name="T22" fmla="*/ 609 w 1250"/>
              <a:gd name="T23" fmla="*/ 84 h 961"/>
              <a:gd name="T24" fmla="*/ 642 w 1250"/>
              <a:gd name="T25" fmla="*/ 116 h 961"/>
              <a:gd name="T26" fmla="*/ 667 w 1250"/>
              <a:gd name="T27" fmla="*/ 152 h 961"/>
              <a:gd name="T28" fmla="*/ 686 w 1250"/>
              <a:gd name="T29" fmla="*/ 192 h 961"/>
              <a:gd name="T30" fmla="*/ 698 w 1250"/>
              <a:gd name="T31" fmla="*/ 235 h 961"/>
              <a:gd name="T32" fmla="*/ 703 w 1250"/>
              <a:gd name="T33" fmla="*/ 281 h 961"/>
              <a:gd name="T34" fmla="*/ 702 w 1250"/>
              <a:gd name="T35" fmla="*/ 334 h 961"/>
              <a:gd name="T36" fmla="*/ 696 w 1250"/>
              <a:gd name="T37" fmla="*/ 371 h 961"/>
              <a:gd name="T38" fmla="*/ 686 w 1250"/>
              <a:gd name="T39" fmla="*/ 406 h 961"/>
              <a:gd name="T40" fmla="*/ 673 w 1250"/>
              <a:gd name="T41" fmla="*/ 439 h 961"/>
              <a:gd name="T42" fmla="*/ 656 w 1250"/>
              <a:gd name="T43" fmla="*/ 470 h 961"/>
              <a:gd name="T44" fmla="*/ 635 w 1250"/>
              <a:gd name="T45" fmla="*/ 498 h 961"/>
              <a:gd name="T46" fmla="*/ 609 w 1250"/>
              <a:gd name="T47" fmla="*/ 524 h 961"/>
              <a:gd name="T48" fmla="*/ 581 w 1250"/>
              <a:gd name="T49" fmla="*/ 545 h 961"/>
              <a:gd name="T50" fmla="*/ 549 w 1250"/>
              <a:gd name="T51" fmla="*/ 564 h 961"/>
              <a:gd name="T52" fmla="*/ 514 w 1250"/>
              <a:gd name="T53" fmla="*/ 578 h 961"/>
              <a:gd name="T54" fmla="*/ 239 w 1250"/>
              <a:gd name="T55" fmla="*/ 187 h 961"/>
              <a:gd name="T56" fmla="*/ 347 w 1250"/>
              <a:gd name="T57" fmla="*/ 432 h 961"/>
              <a:gd name="T58" fmla="*/ 377 w 1250"/>
              <a:gd name="T59" fmla="*/ 429 h 961"/>
              <a:gd name="T60" fmla="*/ 401 w 1250"/>
              <a:gd name="T61" fmla="*/ 423 h 961"/>
              <a:gd name="T62" fmla="*/ 420 w 1250"/>
              <a:gd name="T63" fmla="*/ 414 h 961"/>
              <a:gd name="T64" fmla="*/ 436 w 1250"/>
              <a:gd name="T65" fmla="*/ 403 h 961"/>
              <a:gd name="T66" fmla="*/ 449 w 1250"/>
              <a:gd name="T67" fmla="*/ 390 h 961"/>
              <a:gd name="T68" fmla="*/ 458 w 1250"/>
              <a:gd name="T69" fmla="*/ 376 h 961"/>
              <a:gd name="T70" fmla="*/ 468 w 1250"/>
              <a:gd name="T71" fmla="*/ 350 h 961"/>
              <a:gd name="T72" fmla="*/ 473 w 1250"/>
              <a:gd name="T73" fmla="*/ 319 h 961"/>
              <a:gd name="T74" fmla="*/ 471 w 1250"/>
              <a:gd name="T75" fmla="*/ 288 h 961"/>
              <a:gd name="T76" fmla="*/ 463 w 1250"/>
              <a:gd name="T77" fmla="*/ 262 h 961"/>
              <a:gd name="T78" fmla="*/ 455 w 1250"/>
              <a:gd name="T79" fmla="*/ 247 h 961"/>
              <a:gd name="T80" fmla="*/ 440 w 1250"/>
              <a:gd name="T81" fmla="*/ 228 h 961"/>
              <a:gd name="T82" fmla="*/ 421 w 1250"/>
              <a:gd name="T83" fmla="*/ 211 h 961"/>
              <a:gd name="T84" fmla="*/ 403 w 1250"/>
              <a:gd name="T85" fmla="*/ 201 h 961"/>
              <a:gd name="T86" fmla="*/ 383 w 1250"/>
              <a:gd name="T87" fmla="*/ 194 h 961"/>
              <a:gd name="T88" fmla="*/ 359 w 1250"/>
              <a:gd name="T89" fmla="*/ 189 h 961"/>
              <a:gd name="T90" fmla="*/ 239 w 1250"/>
              <a:gd name="T91" fmla="*/ 187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0" h="961">
                <a:moveTo>
                  <a:pt x="1250" y="0"/>
                </a:moveTo>
                <a:lnTo>
                  <a:pt x="1250" y="228"/>
                </a:lnTo>
                <a:lnTo>
                  <a:pt x="1052" y="228"/>
                </a:lnTo>
                <a:lnTo>
                  <a:pt x="1052" y="961"/>
                </a:lnTo>
                <a:lnTo>
                  <a:pt x="822" y="961"/>
                </a:lnTo>
                <a:lnTo>
                  <a:pt x="822" y="228"/>
                </a:lnTo>
                <a:lnTo>
                  <a:pt x="656" y="0"/>
                </a:lnTo>
                <a:lnTo>
                  <a:pt x="1250" y="0"/>
                </a:lnTo>
                <a:close/>
                <a:moveTo>
                  <a:pt x="0" y="733"/>
                </a:moveTo>
                <a:lnTo>
                  <a:pt x="230" y="733"/>
                </a:lnTo>
                <a:lnTo>
                  <a:pt x="230" y="961"/>
                </a:lnTo>
                <a:lnTo>
                  <a:pt x="0" y="961"/>
                </a:lnTo>
                <a:lnTo>
                  <a:pt x="0" y="733"/>
                </a:lnTo>
                <a:close/>
                <a:moveTo>
                  <a:pt x="488" y="585"/>
                </a:moveTo>
                <a:lnTo>
                  <a:pt x="753" y="961"/>
                </a:lnTo>
                <a:lnTo>
                  <a:pt x="496" y="961"/>
                </a:lnTo>
                <a:lnTo>
                  <a:pt x="11" y="271"/>
                </a:lnTo>
                <a:lnTo>
                  <a:pt x="11" y="0"/>
                </a:lnTo>
                <a:lnTo>
                  <a:pt x="309" y="0"/>
                </a:lnTo>
                <a:lnTo>
                  <a:pt x="335" y="0"/>
                </a:lnTo>
                <a:lnTo>
                  <a:pt x="359" y="1"/>
                </a:lnTo>
                <a:lnTo>
                  <a:pt x="383" y="3"/>
                </a:lnTo>
                <a:lnTo>
                  <a:pt x="405" y="5"/>
                </a:lnTo>
                <a:lnTo>
                  <a:pt x="427" y="9"/>
                </a:lnTo>
                <a:lnTo>
                  <a:pt x="448" y="12"/>
                </a:lnTo>
                <a:lnTo>
                  <a:pt x="468" y="17"/>
                </a:lnTo>
                <a:lnTo>
                  <a:pt x="477" y="19"/>
                </a:lnTo>
                <a:lnTo>
                  <a:pt x="487" y="22"/>
                </a:lnTo>
                <a:lnTo>
                  <a:pt x="505" y="28"/>
                </a:lnTo>
                <a:lnTo>
                  <a:pt x="522" y="34"/>
                </a:lnTo>
                <a:lnTo>
                  <a:pt x="539" y="41"/>
                </a:lnTo>
                <a:lnTo>
                  <a:pt x="554" y="49"/>
                </a:lnTo>
                <a:lnTo>
                  <a:pt x="569" y="57"/>
                </a:lnTo>
                <a:lnTo>
                  <a:pt x="583" y="66"/>
                </a:lnTo>
                <a:lnTo>
                  <a:pt x="596" y="75"/>
                </a:lnTo>
                <a:lnTo>
                  <a:pt x="609" y="84"/>
                </a:lnTo>
                <a:lnTo>
                  <a:pt x="620" y="95"/>
                </a:lnTo>
                <a:lnTo>
                  <a:pt x="632" y="105"/>
                </a:lnTo>
                <a:lnTo>
                  <a:pt x="642" y="116"/>
                </a:lnTo>
                <a:lnTo>
                  <a:pt x="651" y="128"/>
                </a:lnTo>
                <a:lnTo>
                  <a:pt x="660" y="140"/>
                </a:lnTo>
                <a:lnTo>
                  <a:pt x="667" y="152"/>
                </a:lnTo>
                <a:lnTo>
                  <a:pt x="674" y="165"/>
                </a:lnTo>
                <a:lnTo>
                  <a:pt x="681" y="179"/>
                </a:lnTo>
                <a:lnTo>
                  <a:pt x="686" y="192"/>
                </a:lnTo>
                <a:lnTo>
                  <a:pt x="691" y="206"/>
                </a:lnTo>
                <a:lnTo>
                  <a:pt x="695" y="220"/>
                </a:lnTo>
                <a:lnTo>
                  <a:pt x="698" y="235"/>
                </a:lnTo>
                <a:lnTo>
                  <a:pt x="700" y="250"/>
                </a:lnTo>
                <a:lnTo>
                  <a:pt x="702" y="265"/>
                </a:lnTo>
                <a:lnTo>
                  <a:pt x="703" y="281"/>
                </a:lnTo>
                <a:lnTo>
                  <a:pt x="704" y="296"/>
                </a:lnTo>
                <a:lnTo>
                  <a:pt x="703" y="322"/>
                </a:lnTo>
                <a:lnTo>
                  <a:pt x="702" y="334"/>
                </a:lnTo>
                <a:lnTo>
                  <a:pt x="700" y="347"/>
                </a:lnTo>
                <a:lnTo>
                  <a:pt x="698" y="359"/>
                </a:lnTo>
                <a:lnTo>
                  <a:pt x="696" y="371"/>
                </a:lnTo>
                <a:lnTo>
                  <a:pt x="693" y="383"/>
                </a:lnTo>
                <a:lnTo>
                  <a:pt x="690" y="395"/>
                </a:lnTo>
                <a:lnTo>
                  <a:pt x="686" y="406"/>
                </a:lnTo>
                <a:lnTo>
                  <a:pt x="682" y="418"/>
                </a:lnTo>
                <a:lnTo>
                  <a:pt x="678" y="429"/>
                </a:lnTo>
                <a:lnTo>
                  <a:pt x="673" y="439"/>
                </a:lnTo>
                <a:lnTo>
                  <a:pt x="667" y="450"/>
                </a:lnTo>
                <a:lnTo>
                  <a:pt x="662" y="460"/>
                </a:lnTo>
                <a:lnTo>
                  <a:pt x="656" y="470"/>
                </a:lnTo>
                <a:lnTo>
                  <a:pt x="649" y="480"/>
                </a:lnTo>
                <a:lnTo>
                  <a:pt x="642" y="489"/>
                </a:lnTo>
                <a:lnTo>
                  <a:pt x="635" y="498"/>
                </a:lnTo>
                <a:lnTo>
                  <a:pt x="627" y="507"/>
                </a:lnTo>
                <a:lnTo>
                  <a:pt x="618" y="516"/>
                </a:lnTo>
                <a:lnTo>
                  <a:pt x="609" y="524"/>
                </a:lnTo>
                <a:lnTo>
                  <a:pt x="600" y="531"/>
                </a:lnTo>
                <a:lnTo>
                  <a:pt x="591" y="539"/>
                </a:lnTo>
                <a:lnTo>
                  <a:pt x="581" y="545"/>
                </a:lnTo>
                <a:lnTo>
                  <a:pt x="571" y="552"/>
                </a:lnTo>
                <a:lnTo>
                  <a:pt x="560" y="558"/>
                </a:lnTo>
                <a:lnTo>
                  <a:pt x="549" y="564"/>
                </a:lnTo>
                <a:lnTo>
                  <a:pt x="538" y="569"/>
                </a:lnTo>
                <a:lnTo>
                  <a:pt x="526" y="574"/>
                </a:lnTo>
                <a:lnTo>
                  <a:pt x="514" y="578"/>
                </a:lnTo>
                <a:lnTo>
                  <a:pt x="501" y="582"/>
                </a:lnTo>
                <a:lnTo>
                  <a:pt x="488" y="585"/>
                </a:lnTo>
                <a:close/>
                <a:moveTo>
                  <a:pt x="239" y="187"/>
                </a:moveTo>
                <a:lnTo>
                  <a:pt x="239" y="432"/>
                </a:lnTo>
                <a:lnTo>
                  <a:pt x="337" y="432"/>
                </a:lnTo>
                <a:lnTo>
                  <a:pt x="347" y="432"/>
                </a:lnTo>
                <a:lnTo>
                  <a:pt x="357" y="431"/>
                </a:lnTo>
                <a:lnTo>
                  <a:pt x="367" y="430"/>
                </a:lnTo>
                <a:lnTo>
                  <a:pt x="377" y="429"/>
                </a:lnTo>
                <a:lnTo>
                  <a:pt x="385" y="427"/>
                </a:lnTo>
                <a:lnTo>
                  <a:pt x="393" y="425"/>
                </a:lnTo>
                <a:lnTo>
                  <a:pt x="401" y="423"/>
                </a:lnTo>
                <a:lnTo>
                  <a:pt x="408" y="420"/>
                </a:lnTo>
                <a:lnTo>
                  <a:pt x="414" y="417"/>
                </a:lnTo>
                <a:lnTo>
                  <a:pt x="420" y="414"/>
                </a:lnTo>
                <a:lnTo>
                  <a:pt x="426" y="411"/>
                </a:lnTo>
                <a:lnTo>
                  <a:pt x="431" y="407"/>
                </a:lnTo>
                <a:lnTo>
                  <a:pt x="436" y="403"/>
                </a:lnTo>
                <a:lnTo>
                  <a:pt x="441" y="399"/>
                </a:lnTo>
                <a:lnTo>
                  <a:pt x="445" y="395"/>
                </a:lnTo>
                <a:lnTo>
                  <a:pt x="449" y="390"/>
                </a:lnTo>
                <a:lnTo>
                  <a:pt x="452" y="386"/>
                </a:lnTo>
                <a:lnTo>
                  <a:pt x="455" y="381"/>
                </a:lnTo>
                <a:lnTo>
                  <a:pt x="458" y="376"/>
                </a:lnTo>
                <a:lnTo>
                  <a:pt x="461" y="371"/>
                </a:lnTo>
                <a:lnTo>
                  <a:pt x="465" y="361"/>
                </a:lnTo>
                <a:lnTo>
                  <a:pt x="468" y="350"/>
                </a:lnTo>
                <a:lnTo>
                  <a:pt x="471" y="340"/>
                </a:lnTo>
                <a:lnTo>
                  <a:pt x="472" y="329"/>
                </a:lnTo>
                <a:lnTo>
                  <a:pt x="473" y="319"/>
                </a:lnTo>
                <a:lnTo>
                  <a:pt x="473" y="308"/>
                </a:lnTo>
                <a:lnTo>
                  <a:pt x="473" y="298"/>
                </a:lnTo>
                <a:lnTo>
                  <a:pt x="471" y="288"/>
                </a:lnTo>
                <a:lnTo>
                  <a:pt x="469" y="278"/>
                </a:lnTo>
                <a:lnTo>
                  <a:pt x="465" y="267"/>
                </a:lnTo>
                <a:lnTo>
                  <a:pt x="463" y="262"/>
                </a:lnTo>
                <a:lnTo>
                  <a:pt x="460" y="257"/>
                </a:lnTo>
                <a:lnTo>
                  <a:pt x="458" y="252"/>
                </a:lnTo>
                <a:lnTo>
                  <a:pt x="455" y="247"/>
                </a:lnTo>
                <a:lnTo>
                  <a:pt x="448" y="237"/>
                </a:lnTo>
                <a:lnTo>
                  <a:pt x="444" y="232"/>
                </a:lnTo>
                <a:lnTo>
                  <a:pt x="440" y="228"/>
                </a:lnTo>
                <a:lnTo>
                  <a:pt x="436" y="223"/>
                </a:lnTo>
                <a:lnTo>
                  <a:pt x="431" y="219"/>
                </a:lnTo>
                <a:lnTo>
                  <a:pt x="421" y="211"/>
                </a:lnTo>
                <a:lnTo>
                  <a:pt x="415" y="208"/>
                </a:lnTo>
                <a:lnTo>
                  <a:pt x="409" y="204"/>
                </a:lnTo>
                <a:lnTo>
                  <a:pt x="403" y="201"/>
                </a:lnTo>
                <a:lnTo>
                  <a:pt x="397" y="199"/>
                </a:lnTo>
                <a:lnTo>
                  <a:pt x="390" y="196"/>
                </a:lnTo>
                <a:lnTo>
                  <a:pt x="383" y="194"/>
                </a:lnTo>
                <a:lnTo>
                  <a:pt x="375" y="192"/>
                </a:lnTo>
                <a:lnTo>
                  <a:pt x="367" y="190"/>
                </a:lnTo>
                <a:lnTo>
                  <a:pt x="359" y="189"/>
                </a:lnTo>
                <a:lnTo>
                  <a:pt x="351" y="188"/>
                </a:lnTo>
                <a:lnTo>
                  <a:pt x="333" y="187"/>
                </a:lnTo>
                <a:lnTo>
                  <a:pt x="239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3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atti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74554E-336C-4FA4-A7C6-1D1BE1709BF6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7" y="1628800"/>
            <a:ext cx="5328592" cy="2592287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6" y="4365104"/>
            <a:ext cx="532783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6B15C77-C3E2-1396-58FE-ACF73DA2054A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503054" y="6308625"/>
            <a:ext cx="280959" cy="216000"/>
          </a:xfrm>
          <a:custGeom>
            <a:avLst/>
            <a:gdLst>
              <a:gd name="T0" fmla="*/ 1052 w 1250"/>
              <a:gd name="T1" fmla="*/ 228 h 961"/>
              <a:gd name="T2" fmla="*/ 822 w 1250"/>
              <a:gd name="T3" fmla="*/ 228 h 961"/>
              <a:gd name="T4" fmla="*/ 0 w 1250"/>
              <a:gd name="T5" fmla="*/ 733 h 961"/>
              <a:gd name="T6" fmla="*/ 0 w 1250"/>
              <a:gd name="T7" fmla="*/ 961 h 961"/>
              <a:gd name="T8" fmla="*/ 753 w 1250"/>
              <a:gd name="T9" fmla="*/ 961 h 961"/>
              <a:gd name="T10" fmla="*/ 11 w 1250"/>
              <a:gd name="T11" fmla="*/ 0 h 961"/>
              <a:gd name="T12" fmla="*/ 359 w 1250"/>
              <a:gd name="T13" fmla="*/ 1 h 961"/>
              <a:gd name="T14" fmla="*/ 427 w 1250"/>
              <a:gd name="T15" fmla="*/ 9 h 961"/>
              <a:gd name="T16" fmla="*/ 477 w 1250"/>
              <a:gd name="T17" fmla="*/ 19 h 961"/>
              <a:gd name="T18" fmla="*/ 522 w 1250"/>
              <a:gd name="T19" fmla="*/ 34 h 961"/>
              <a:gd name="T20" fmla="*/ 569 w 1250"/>
              <a:gd name="T21" fmla="*/ 57 h 961"/>
              <a:gd name="T22" fmla="*/ 609 w 1250"/>
              <a:gd name="T23" fmla="*/ 84 h 961"/>
              <a:gd name="T24" fmla="*/ 642 w 1250"/>
              <a:gd name="T25" fmla="*/ 116 h 961"/>
              <a:gd name="T26" fmla="*/ 667 w 1250"/>
              <a:gd name="T27" fmla="*/ 152 h 961"/>
              <a:gd name="T28" fmla="*/ 686 w 1250"/>
              <a:gd name="T29" fmla="*/ 192 h 961"/>
              <a:gd name="T30" fmla="*/ 698 w 1250"/>
              <a:gd name="T31" fmla="*/ 235 h 961"/>
              <a:gd name="T32" fmla="*/ 703 w 1250"/>
              <a:gd name="T33" fmla="*/ 281 h 961"/>
              <a:gd name="T34" fmla="*/ 702 w 1250"/>
              <a:gd name="T35" fmla="*/ 334 h 961"/>
              <a:gd name="T36" fmla="*/ 696 w 1250"/>
              <a:gd name="T37" fmla="*/ 371 h 961"/>
              <a:gd name="T38" fmla="*/ 686 w 1250"/>
              <a:gd name="T39" fmla="*/ 406 h 961"/>
              <a:gd name="T40" fmla="*/ 673 w 1250"/>
              <a:gd name="T41" fmla="*/ 439 h 961"/>
              <a:gd name="T42" fmla="*/ 656 w 1250"/>
              <a:gd name="T43" fmla="*/ 470 h 961"/>
              <a:gd name="T44" fmla="*/ 635 w 1250"/>
              <a:gd name="T45" fmla="*/ 498 h 961"/>
              <a:gd name="T46" fmla="*/ 609 w 1250"/>
              <a:gd name="T47" fmla="*/ 524 h 961"/>
              <a:gd name="T48" fmla="*/ 581 w 1250"/>
              <a:gd name="T49" fmla="*/ 545 h 961"/>
              <a:gd name="T50" fmla="*/ 549 w 1250"/>
              <a:gd name="T51" fmla="*/ 564 h 961"/>
              <a:gd name="T52" fmla="*/ 514 w 1250"/>
              <a:gd name="T53" fmla="*/ 578 h 961"/>
              <a:gd name="T54" fmla="*/ 239 w 1250"/>
              <a:gd name="T55" fmla="*/ 187 h 961"/>
              <a:gd name="T56" fmla="*/ 347 w 1250"/>
              <a:gd name="T57" fmla="*/ 432 h 961"/>
              <a:gd name="T58" fmla="*/ 377 w 1250"/>
              <a:gd name="T59" fmla="*/ 429 h 961"/>
              <a:gd name="T60" fmla="*/ 401 w 1250"/>
              <a:gd name="T61" fmla="*/ 423 h 961"/>
              <a:gd name="T62" fmla="*/ 420 w 1250"/>
              <a:gd name="T63" fmla="*/ 414 h 961"/>
              <a:gd name="T64" fmla="*/ 436 w 1250"/>
              <a:gd name="T65" fmla="*/ 403 h 961"/>
              <a:gd name="T66" fmla="*/ 449 w 1250"/>
              <a:gd name="T67" fmla="*/ 390 h 961"/>
              <a:gd name="T68" fmla="*/ 458 w 1250"/>
              <a:gd name="T69" fmla="*/ 376 h 961"/>
              <a:gd name="T70" fmla="*/ 468 w 1250"/>
              <a:gd name="T71" fmla="*/ 350 h 961"/>
              <a:gd name="T72" fmla="*/ 473 w 1250"/>
              <a:gd name="T73" fmla="*/ 319 h 961"/>
              <a:gd name="T74" fmla="*/ 471 w 1250"/>
              <a:gd name="T75" fmla="*/ 288 h 961"/>
              <a:gd name="T76" fmla="*/ 463 w 1250"/>
              <a:gd name="T77" fmla="*/ 262 h 961"/>
              <a:gd name="T78" fmla="*/ 455 w 1250"/>
              <a:gd name="T79" fmla="*/ 247 h 961"/>
              <a:gd name="T80" fmla="*/ 440 w 1250"/>
              <a:gd name="T81" fmla="*/ 228 h 961"/>
              <a:gd name="T82" fmla="*/ 421 w 1250"/>
              <a:gd name="T83" fmla="*/ 211 h 961"/>
              <a:gd name="T84" fmla="*/ 403 w 1250"/>
              <a:gd name="T85" fmla="*/ 201 h 961"/>
              <a:gd name="T86" fmla="*/ 383 w 1250"/>
              <a:gd name="T87" fmla="*/ 194 h 961"/>
              <a:gd name="T88" fmla="*/ 359 w 1250"/>
              <a:gd name="T89" fmla="*/ 189 h 961"/>
              <a:gd name="T90" fmla="*/ 239 w 1250"/>
              <a:gd name="T91" fmla="*/ 187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0" h="961">
                <a:moveTo>
                  <a:pt x="1250" y="0"/>
                </a:moveTo>
                <a:lnTo>
                  <a:pt x="1250" y="228"/>
                </a:lnTo>
                <a:lnTo>
                  <a:pt x="1052" y="228"/>
                </a:lnTo>
                <a:lnTo>
                  <a:pt x="1052" y="961"/>
                </a:lnTo>
                <a:lnTo>
                  <a:pt x="822" y="961"/>
                </a:lnTo>
                <a:lnTo>
                  <a:pt x="822" y="228"/>
                </a:lnTo>
                <a:lnTo>
                  <a:pt x="656" y="0"/>
                </a:lnTo>
                <a:lnTo>
                  <a:pt x="1250" y="0"/>
                </a:lnTo>
                <a:close/>
                <a:moveTo>
                  <a:pt x="0" y="733"/>
                </a:moveTo>
                <a:lnTo>
                  <a:pt x="230" y="733"/>
                </a:lnTo>
                <a:lnTo>
                  <a:pt x="230" y="961"/>
                </a:lnTo>
                <a:lnTo>
                  <a:pt x="0" y="961"/>
                </a:lnTo>
                <a:lnTo>
                  <a:pt x="0" y="733"/>
                </a:lnTo>
                <a:close/>
                <a:moveTo>
                  <a:pt x="488" y="585"/>
                </a:moveTo>
                <a:lnTo>
                  <a:pt x="753" y="961"/>
                </a:lnTo>
                <a:lnTo>
                  <a:pt x="496" y="961"/>
                </a:lnTo>
                <a:lnTo>
                  <a:pt x="11" y="271"/>
                </a:lnTo>
                <a:lnTo>
                  <a:pt x="11" y="0"/>
                </a:lnTo>
                <a:lnTo>
                  <a:pt x="309" y="0"/>
                </a:lnTo>
                <a:lnTo>
                  <a:pt x="335" y="0"/>
                </a:lnTo>
                <a:lnTo>
                  <a:pt x="359" y="1"/>
                </a:lnTo>
                <a:lnTo>
                  <a:pt x="383" y="3"/>
                </a:lnTo>
                <a:lnTo>
                  <a:pt x="405" y="5"/>
                </a:lnTo>
                <a:lnTo>
                  <a:pt x="427" y="9"/>
                </a:lnTo>
                <a:lnTo>
                  <a:pt x="448" y="12"/>
                </a:lnTo>
                <a:lnTo>
                  <a:pt x="468" y="17"/>
                </a:lnTo>
                <a:lnTo>
                  <a:pt x="477" y="19"/>
                </a:lnTo>
                <a:lnTo>
                  <a:pt x="487" y="22"/>
                </a:lnTo>
                <a:lnTo>
                  <a:pt x="505" y="28"/>
                </a:lnTo>
                <a:lnTo>
                  <a:pt x="522" y="34"/>
                </a:lnTo>
                <a:lnTo>
                  <a:pt x="539" y="41"/>
                </a:lnTo>
                <a:lnTo>
                  <a:pt x="554" y="49"/>
                </a:lnTo>
                <a:lnTo>
                  <a:pt x="569" y="57"/>
                </a:lnTo>
                <a:lnTo>
                  <a:pt x="583" y="66"/>
                </a:lnTo>
                <a:lnTo>
                  <a:pt x="596" y="75"/>
                </a:lnTo>
                <a:lnTo>
                  <a:pt x="609" y="84"/>
                </a:lnTo>
                <a:lnTo>
                  <a:pt x="620" y="95"/>
                </a:lnTo>
                <a:lnTo>
                  <a:pt x="632" y="105"/>
                </a:lnTo>
                <a:lnTo>
                  <a:pt x="642" y="116"/>
                </a:lnTo>
                <a:lnTo>
                  <a:pt x="651" y="128"/>
                </a:lnTo>
                <a:lnTo>
                  <a:pt x="660" y="140"/>
                </a:lnTo>
                <a:lnTo>
                  <a:pt x="667" y="152"/>
                </a:lnTo>
                <a:lnTo>
                  <a:pt x="674" y="165"/>
                </a:lnTo>
                <a:lnTo>
                  <a:pt x="681" y="179"/>
                </a:lnTo>
                <a:lnTo>
                  <a:pt x="686" y="192"/>
                </a:lnTo>
                <a:lnTo>
                  <a:pt x="691" y="206"/>
                </a:lnTo>
                <a:lnTo>
                  <a:pt x="695" y="220"/>
                </a:lnTo>
                <a:lnTo>
                  <a:pt x="698" y="235"/>
                </a:lnTo>
                <a:lnTo>
                  <a:pt x="700" y="250"/>
                </a:lnTo>
                <a:lnTo>
                  <a:pt x="702" y="265"/>
                </a:lnTo>
                <a:lnTo>
                  <a:pt x="703" y="281"/>
                </a:lnTo>
                <a:lnTo>
                  <a:pt x="704" y="296"/>
                </a:lnTo>
                <a:lnTo>
                  <a:pt x="703" y="322"/>
                </a:lnTo>
                <a:lnTo>
                  <a:pt x="702" y="334"/>
                </a:lnTo>
                <a:lnTo>
                  <a:pt x="700" y="347"/>
                </a:lnTo>
                <a:lnTo>
                  <a:pt x="698" y="359"/>
                </a:lnTo>
                <a:lnTo>
                  <a:pt x="696" y="371"/>
                </a:lnTo>
                <a:lnTo>
                  <a:pt x="693" y="383"/>
                </a:lnTo>
                <a:lnTo>
                  <a:pt x="690" y="395"/>
                </a:lnTo>
                <a:lnTo>
                  <a:pt x="686" y="406"/>
                </a:lnTo>
                <a:lnTo>
                  <a:pt x="682" y="418"/>
                </a:lnTo>
                <a:lnTo>
                  <a:pt x="678" y="429"/>
                </a:lnTo>
                <a:lnTo>
                  <a:pt x="673" y="439"/>
                </a:lnTo>
                <a:lnTo>
                  <a:pt x="667" y="450"/>
                </a:lnTo>
                <a:lnTo>
                  <a:pt x="662" y="460"/>
                </a:lnTo>
                <a:lnTo>
                  <a:pt x="656" y="470"/>
                </a:lnTo>
                <a:lnTo>
                  <a:pt x="649" y="480"/>
                </a:lnTo>
                <a:lnTo>
                  <a:pt x="642" y="489"/>
                </a:lnTo>
                <a:lnTo>
                  <a:pt x="635" y="498"/>
                </a:lnTo>
                <a:lnTo>
                  <a:pt x="627" y="507"/>
                </a:lnTo>
                <a:lnTo>
                  <a:pt x="618" y="516"/>
                </a:lnTo>
                <a:lnTo>
                  <a:pt x="609" y="524"/>
                </a:lnTo>
                <a:lnTo>
                  <a:pt x="600" y="531"/>
                </a:lnTo>
                <a:lnTo>
                  <a:pt x="591" y="539"/>
                </a:lnTo>
                <a:lnTo>
                  <a:pt x="581" y="545"/>
                </a:lnTo>
                <a:lnTo>
                  <a:pt x="571" y="552"/>
                </a:lnTo>
                <a:lnTo>
                  <a:pt x="560" y="558"/>
                </a:lnTo>
                <a:lnTo>
                  <a:pt x="549" y="564"/>
                </a:lnTo>
                <a:lnTo>
                  <a:pt x="538" y="569"/>
                </a:lnTo>
                <a:lnTo>
                  <a:pt x="526" y="574"/>
                </a:lnTo>
                <a:lnTo>
                  <a:pt x="514" y="578"/>
                </a:lnTo>
                <a:lnTo>
                  <a:pt x="501" y="582"/>
                </a:lnTo>
                <a:lnTo>
                  <a:pt x="488" y="585"/>
                </a:lnTo>
                <a:close/>
                <a:moveTo>
                  <a:pt x="239" y="187"/>
                </a:moveTo>
                <a:lnTo>
                  <a:pt x="239" y="432"/>
                </a:lnTo>
                <a:lnTo>
                  <a:pt x="337" y="432"/>
                </a:lnTo>
                <a:lnTo>
                  <a:pt x="347" y="432"/>
                </a:lnTo>
                <a:lnTo>
                  <a:pt x="357" y="431"/>
                </a:lnTo>
                <a:lnTo>
                  <a:pt x="367" y="430"/>
                </a:lnTo>
                <a:lnTo>
                  <a:pt x="377" y="429"/>
                </a:lnTo>
                <a:lnTo>
                  <a:pt x="385" y="427"/>
                </a:lnTo>
                <a:lnTo>
                  <a:pt x="393" y="425"/>
                </a:lnTo>
                <a:lnTo>
                  <a:pt x="401" y="423"/>
                </a:lnTo>
                <a:lnTo>
                  <a:pt x="408" y="420"/>
                </a:lnTo>
                <a:lnTo>
                  <a:pt x="414" y="417"/>
                </a:lnTo>
                <a:lnTo>
                  <a:pt x="420" y="414"/>
                </a:lnTo>
                <a:lnTo>
                  <a:pt x="426" y="411"/>
                </a:lnTo>
                <a:lnTo>
                  <a:pt x="431" y="407"/>
                </a:lnTo>
                <a:lnTo>
                  <a:pt x="436" y="403"/>
                </a:lnTo>
                <a:lnTo>
                  <a:pt x="441" y="399"/>
                </a:lnTo>
                <a:lnTo>
                  <a:pt x="445" y="395"/>
                </a:lnTo>
                <a:lnTo>
                  <a:pt x="449" y="390"/>
                </a:lnTo>
                <a:lnTo>
                  <a:pt x="452" y="386"/>
                </a:lnTo>
                <a:lnTo>
                  <a:pt x="455" y="381"/>
                </a:lnTo>
                <a:lnTo>
                  <a:pt x="458" y="376"/>
                </a:lnTo>
                <a:lnTo>
                  <a:pt x="461" y="371"/>
                </a:lnTo>
                <a:lnTo>
                  <a:pt x="465" y="361"/>
                </a:lnTo>
                <a:lnTo>
                  <a:pt x="468" y="350"/>
                </a:lnTo>
                <a:lnTo>
                  <a:pt x="471" y="340"/>
                </a:lnTo>
                <a:lnTo>
                  <a:pt x="472" y="329"/>
                </a:lnTo>
                <a:lnTo>
                  <a:pt x="473" y="319"/>
                </a:lnTo>
                <a:lnTo>
                  <a:pt x="473" y="308"/>
                </a:lnTo>
                <a:lnTo>
                  <a:pt x="473" y="298"/>
                </a:lnTo>
                <a:lnTo>
                  <a:pt x="471" y="288"/>
                </a:lnTo>
                <a:lnTo>
                  <a:pt x="469" y="278"/>
                </a:lnTo>
                <a:lnTo>
                  <a:pt x="465" y="267"/>
                </a:lnTo>
                <a:lnTo>
                  <a:pt x="463" y="262"/>
                </a:lnTo>
                <a:lnTo>
                  <a:pt x="460" y="257"/>
                </a:lnTo>
                <a:lnTo>
                  <a:pt x="458" y="252"/>
                </a:lnTo>
                <a:lnTo>
                  <a:pt x="455" y="247"/>
                </a:lnTo>
                <a:lnTo>
                  <a:pt x="448" y="237"/>
                </a:lnTo>
                <a:lnTo>
                  <a:pt x="444" y="232"/>
                </a:lnTo>
                <a:lnTo>
                  <a:pt x="440" y="228"/>
                </a:lnTo>
                <a:lnTo>
                  <a:pt x="436" y="223"/>
                </a:lnTo>
                <a:lnTo>
                  <a:pt x="431" y="219"/>
                </a:lnTo>
                <a:lnTo>
                  <a:pt x="421" y="211"/>
                </a:lnTo>
                <a:lnTo>
                  <a:pt x="415" y="208"/>
                </a:lnTo>
                <a:lnTo>
                  <a:pt x="409" y="204"/>
                </a:lnTo>
                <a:lnTo>
                  <a:pt x="403" y="201"/>
                </a:lnTo>
                <a:lnTo>
                  <a:pt x="397" y="199"/>
                </a:lnTo>
                <a:lnTo>
                  <a:pt x="390" y="196"/>
                </a:lnTo>
                <a:lnTo>
                  <a:pt x="383" y="194"/>
                </a:lnTo>
                <a:lnTo>
                  <a:pt x="375" y="192"/>
                </a:lnTo>
                <a:lnTo>
                  <a:pt x="367" y="190"/>
                </a:lnTo>
                <a:lnTo>
                  <a:pt x="359" y="189"/>
                </a:lnTo>
                <a:lnTo>
                  <a:pt x="351" y="188"/>
                </a:lnTo>
                <a:lnTo>
                  <a:pt x="333" y="187"/>
                </a:lnTo>
                <a:lnTo>
                  <a:pt x="239" y="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oitusdia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9437-0A9F-6907-E834-ECE3DB625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1700" cy="2304529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9B7E5-3139-76AA-C2C3-60620F1D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4509120"/>
            <a:ext cx="9791700" cy="864096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8F4D-E89B-8263-EB37-8F8B305D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23147014-61DF-4F1C-895F-1CED0D384E1B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5C31-D7B7-0A4A-9FF1-A8910751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B765-A518-625F-2D82-59131FF1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CD5646D-347F-0693-85B7-82EEFAEE1F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368" y="333375"/>
            <a:ext cx="2325003" cy="504000"/>
          </a:xfrm>
          <a:custGeom>
            <a:avLst/>
            <a:gdLst>
              <a:gd name="T0" fmla="*/ 11 w 4507"/>
              <a:gd name="T1" fmla="*/ 18 h 1954"/>
              <a:gd name="T2" fmla="*/ 659 w 4507"/>
              <a:gd name="T3" fmla="*/ 297 h 1954"/>
              <a:gd name="T4" fmla="*/ 666 w 4507"/>
              <a:gd name="T5" fmla="*/ 916 h 1954"/>
              <a:gd name="T6" fmla="*/ 347 w 4507"/>
              <a:gd name="T7" fmla="*/ 880 h 1954"/>
              <a:gd name="T8" fmla="*/ 471 w 4507"/>
              <a:gd name="T9" fmla="*/ 675 h 1954"/>
              <a:gd name="T10" fmla="*/ 375 w 4507"/>
              <a:gd name="T11" fmla="*/ 401 h 1954"/>
              <a:gd name="T12" fmla="*/ 1722 w 4507"/>
              <a:gd name="T13" fmla="*/ 26 h 1954"/>
              <a:gd name="T14" fmla="*/ 1804 w 4507"/>
              <a:gd name="T15" fmla="*/ 309 h 1954"/>
              <a:gd name="T16" fmla="*/ 1741 w 4507"/>
              <a:gd name="T17" fmla="*/ 269 h 1954"/>
              <a:gd name="T18" fmla="*/ 1854 w 4507"/>
              <a:gd name="T19" fmla="*/ 788 h 1954"/>
              <a:gd name="T20" fmla="*/ 2410 w 4507"/>
              <a:gd name="T21" fmla="*/ 18 h 1954"/>
              <a:gd name="T22" fmla="*/ 3053 w 4507"/>
              <a:gd name="T23" fmla="*/ 553 h 1954"/>
              <a:gd name="T24" fmla="*/ 3419 w 4507"/>
              <a:gd name="T25" fmla="*/ 539 h 1954"/>
              <a:gd name="T26" fmla="*/ 3595 w 4507"/>
              <a:gd name="T27" fmla="*/ 659 h 1954"/>
              <a:gd name="T28" fmla="*/ 3699 w 4507"/>
              <a:gd name="T29" fmla="*/ 697 h 1954"/>
              <a:gd name="T30" fmla="*/ 3842 w 4507"/>
              <a:gd name="T31" fmla="*/ 595 h 1954"/>
              <a:gd name="T32" fmla="*/ 3700 w 4507"/>
              <a:gd name="T33" fmla="*/ 806 h 1954"/>
              <a:gd name="T34" fmla="*/ 3943 w 4507"/>
              <a:gd name="T35" fmla="*/ 725 h 1954"/>
              <a:gd name="T36" fmla="*/ 4018 w 4507"/>
              <a:gd name="T37" fmla="*/ 689 h 1954"/>
              <a:gd name="T38" fmla="*/ 4124 w 4507"/>
              <a:gd name="T39" fmla="*/ 581 h 1954"/>
              <a:gd name="T40" fmla="*/ 3931 w 4507"/>
              <a:gd name="T41" fmla="*/ 269 h 1954"/>
              <a:gd name="T42" fmla="*/ 4017 w 4507"/>
              <a:gd name="T43" fmla="*/ 6 h 1954"/>
              <a:gd name="T44" fmla="*/ 4117 w 4507"/>
              <a:gd name="T45" fmla="*/ 228 h 1954"/>
              <a:gd name="T46" fmla="*/ 4005 w 4507"/>
              <a:gd name="T47" fmla="*/ 134 h 1954"/>
              <a:gd name="T48" fmla="*/ 4123 w 4507"/>
              <a:gd name="T49" fmla="*/ 383 h 1954"/>
              <a:gd name="T50" fmla="*/ 4174 w 4507"/>
              <a:gd name="T51" fmla="*/ 697 h 1954"/>
              <a:gd name="T52" fmla="*/ 1767 w 4507"/>
              <a:gd name="T53" fmla="*/ 1273 h 1954"/>
              <a:gd name="T54" fmla="*/ 2197 w 4507"/>
              <a:gd name="T55" fmla="*/ 1926 h 1954"/>
              <a:gd name="T56" fmla="*/ 2114 w 4507"/>
              <a:gd name="T57" fmla="*/ 1551 h 1954"/>
              <a:gd name="T58" fmla="*/ 2226 w 4507"/>
              <a:gd name="T59" fmla="*/ 1156 h 1954"/>
              <a:gd name="T60" fmla="*/ 2385 w 4507"/>
              <a:gd name="T61" fmla="*/ 1313 h 1954"/>
              <a:gd name="T62" fmla="*/ 2373 w 4507"/>
              <a:gd name="T63" fmla="*/ 1834 h 1954"/>
              <a:gd name="T64" fmla="*/ 2227 w 4507"/>
              <a:gd name="T65" fmla="*/ 1271 h 1954"/>
              <a:gd name="T66" fmla="*/ 2192 w 4507"/>
              <a:gd name="T67" fmla="*/ 1738 h 1954"/>
              <a:gd name="T68" fmla="*/ 2323 w 4507"/>
              <a:gd name="T69" fmla="*/ 1760 h 1954"/>
              <a:gd name="T70" fmla="*/ 2273 w 4507"/>
              <a:gd name="T71" fmla="*/ 1259 h 1954"/>
              <a:gd name="T72" fmla="*/ 3321 w 4507"/>
              <a:gd name="T73" fmla="*/ 1954 h 1954"/>
              <a:gd name="T74" fmla="*/ 3265 w 4507"/>
              <a:gd name="T75" fmla="*/ 1693 h 1954"/>
              <a:gd name="T76" fmla="*/ 3380 w 4507"/>
              <a:gd name="T77" fmla="*/ 1832 h 1954"/>
              <a:gd name="T78" fmla="*/ 3369 w 4507"/>
              <a:gd name="T79" fmla="*/ 1625 h 1954"/>
              <a:gd name="T80" fmla="*/ 3218 w 4507"/>
              <a:gd name="T81" fmla="*/ 1279 h 1954"/>
              <a:gd name="T82" fmla="*/ 3426 w 4507"/>
              <a:gd name="T83" fmla="*/ 1198 h 1954"/>
              <a:gd name="T84" fmla="*/ 3370 w 4507"/>
              <a:gd name="T85" fmla="*/ 1265 h 1954"/>
              <a:gd name="T86" fmla="*/ 3279 w 4507"/>
              <a:gd name="T87" fmla="*/ 1379 h 1954"/>
              <a:gd name="T88" fmla="*/ 3471 w 4507"/>
              <a:gd name="T89" fmla="*/ 1675 h 1954"/>
              <a:gd name="T90" fmla="*/ 3381 w 4507"/>
              <a:gd name="T91" fmla="*/ 1946 h 1954"/>
              <a:gd name="T92" fmla="*/ 3620 w 4507"/>
              <a:gd name="T93" fmla="*/ 1772 h 1954"/>
              <a:gd name="T94" fmla="*/ 3736 w 4507"/>
              <a:gd name="T95" fmla="*/ 1772 h 1954"/>
              <a:gd name="T96" fmla="*/ 3756 w 4507"/>
              <a:gd name="T97" fmla="*/ 1914 h 1954"/>
              <a:gd name="T98" fmla="*/ 3915 w 4507"/>
              <a:gd name="T99" fmla="*/ 1828 h 1954"/>
              <a:gd name="T100" fmla="*/ 4005 w 4507"/>
              <a:gd name="T101" fmla="*/ 1838 h 1954"/>
              <a:gd name="T102" fmla="*/ 4160 w 4507"/>
              <a:gd name="T103" fmla="*/ 1697 h 1954"/>
              <a:gd name="T104" fmla="*/ 4039 w 4507"/>
              <a:gd name="T105" fmla="*/ 1954 h 1954"/>
              <a:gd name="T106" fmla="*/ 4268 w 4507"/>
              <a:gd name="T107" fmla="*/ 1888 h 1954"/>
              <a:gd name="T108" fmla="*/ 4324 w 4507"/>
              <a:gd name="T109" fmla="*/ 1824 h 1954"/>
              <a:gd name="T110" fmla="*/ 4442 w 4507"/>
              <a:gd name="T111" fmla="*/ 1752 h 1954"/>
              <a:gd name="T112" fmla="*/ 4255 w 4507"/>
              <a:gd name="T113" fmla="*/ 1447 h 1954"/>
              <a:gd name="T114" fmla="*/ 4311 w 4507"/>
              <a:gd name="T115" fmla="*/ 1166 h 1954"/>
              <a:gd name="T116" fmla="*/ 4497 w 4507"/>
              <a:gd name="T117" fmla="*/ 1331 h 1954"/>
              <a:gd name="T118" fmla="*/ 4336 w 4507"/>
              <a:gd name="T119" fmla="*/ 1267 h 1954"/>
              <a:gd name="T120" fmla="*/ 4359 w 4507"/>
              <a:gd name="T121" fmla="*/ 1457 h 1954"/>
              <a:gd name="T122" fmla="*/ 4499 w 4507"/>
              <a:gd name="T123" fmla="*/ 1814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07" h="1954">
                <a:moveTo>
                  <a:pt x="4307" y="327"/>
                </a:moveTo>
                <a:lnTo>
                  <a:pt x="4377" y="327"/>
                </a:lnTo>
                <a:lnTo>
                  <a:pt x="4377" y="463"/>
                </a:lnTo>
                <a:lnTo>
                  <a:pt x="4307" y="463"/>
                </a:lnTo>
                <a:lnTo>
                  <a:pt x="4307" y="327"/>
                </a:lnTo>
                <a:close/>
                <a:moveTo>
                  <a:pt x="1248" y="18"/>
                </a:moveTo>
                <a:lnTo>
                  <a:pt x="1248" y="473"/>
                </a:lnTo>
                <a:lnTo>
                  <a:pt x="1051" y="473"/>
                </a:lnTo>
                <a:lnTo>
                  <a:pt x="1051" y="1936"/>
                </a:lnTo>
                <a:lnTo>
                  <a:pt x="821" y="1936"/>
                </a:lnTo>
                <a:lnTo>
                  <a:pt x="821" y="473"/>
                </a:lnTo>
                <a:lnTo>
                  <a:pt x="655" y="18"/>
                </a:lnTo>
                <a:lnTo>
                  <a:pt x="1248" y="18"/>
                </a:lnTo>
                <a:close/>
                <a:moveTo>
                  <a:pt x="0" y="1481"/>
                </a:moveTo>
                <a:lnTo>
                  <a:pt x="230" y="1481"/>
                </a:lnTo>
                <a:lnTo>
                  <a:pt x="230" y="1936"/>
                </a:lnTo>
                <a:lnTo>
                  <a:pt x="0" y="1936"/>
                </a:lnTo>
                <a:lnTo>
                  <a:pt x="0" y="1481"/>
                </a:lnTo>
                <a:close/>
                <a:moveTo>
                  <a:pt x="487" y="1186"/>
                </a:moveTo>
                <a:lnTo>
                  <a:pt x="752" y="1936"/>
                </a:lnTo>
                <a:lnTo>
                  <a:pt x="495" y="1936"/>
                </a:lnTo>
                <a:lnTo>
                  <a:pt x="11" y="559"/>
                </a:lnTo>
                <a:lnTo>
                  <a:pt x="11" y="18"/>
                </a:lnTo>
                <a:lnTo>
                  <a:pt x="309" y="18"/>
                </a:lnTo>
                <a:lnTo>
                  <a:pt x="335" y="18"/>
                </a:lnTo>
                <a:lnTo>
                  <a:pt x="359" y="20"/>
                </a:lnTo>
                <a:lnTo>
                  <a:pt x="382" y="24"/>
                </a:lnTo>
                <a:lnTo>
                  <a:pt x="404" y="30"/>
                </a:lnTo>
                <a:lnTo>
                  <a:pt x="426" y="36"/>
                </a:lnTo>
                <a:lnTo>
                  <a:pt x="447" y="44"/>
                </a:lnTo>
                <a:lnTo>
                  <a:pt x="467" y="52"/>
                </a:lnTo>
                <a:lnTo>
                  <a:pt x="476" y="58"/>
                </a:lnTo>
                <a:lnTo>
                  <a:pt x="486" y="62"/>
                </a:lnTo>
                <a:lnTo>
                  <a:pt x="504" y="74"/>
                </a:lnTo>
                <a:lnTo>
                  <a:pt x="521" y="88"/>
                </a:lnTo>
                <a:lnTo>
                  <a:pt x="538" y="102"/>
                </a:lnTo>
                <a:lnTo>
                  <a:pt x="553" y="116"/>
                </a:lnTo>
                <a:lnTo>
                  <a:pt x="569" y="132"/>
                </a:lnTo>
                <a:lnTo>
                  <a:pt x="583" y="150"/>
                </a:lnTo>
                <a:lnTo>
                  <a:pt x="596" y="168"/>
                </a:lnTo>
                <a:lnTo>
                  <a:pt x="609" y="188"/>
                </a:lnTo>
                <a:lnTo>
                  <a:pt x="620" y="208"/>
                </a:lnTo>
                <a:lnTo>
                  <a:pt x="631" y="230"/>
                </a:lnTo>
                <a:lnTo>
                  <a:pt x="641" y="251"/>
                </a:lnTo>
                <a:lnTo>
                  <a:pt x="650" y="273"/>
                </a:lnTo>
                <a:lnTo>
                  <a:pt x="659" y="297"/>
                </a:lnTo>
                <a:lnTo>
                  <a:pt x="666" y="323"/>
                </a:lnTo>
                <a:lnTo>
                  <a:pt x="673" y="349"/>
                </a:lnTo>
                <a:lnTo>
                  <a:pt x="680" y="375"/>
                </a:lnTo>
                <a:lnTo>
                  <a:pt x="685" y="401"/>
                </a:lnTo>
                <a:lnTo>
                  <a:pt x="690" y="429"/>
                </a:lnTo>
                <a:lnTo>
                  <a:pt x="694" y="459"/>
                </a:lnTo>
                <a:lnTo>
                  <a:pt x="697" y="487"/>
                </a:lnTo>
                <a:lnTo>
                  <a:pt x="699" y="517"/>
                </a:lnTo>
                <a:lnTo>
                  <a:pt x="701" y="547"/>
                </a:lnTo>
                <a:lnTo>
                  <a:pt x="702" y="579"/>
                </a:lnTo>
                <a:lnTo>
                  <a:pt x="703" y="611"/>
                </a:lnTo>
                <a:lnTo>
                  <a:pt x="702" y="661"/>
                </a:lnTo>
                <a:lnTo>
                  <a:pt x="701" y="687"/>
                </a:lnTo>
                <a:lnTo>
                  <a:pt x="699" y="711"/>
                </a:lnTo>
                <a:lnTo>
                  <a:pt x="697" y="735"/>
                </a:lnTo>
                <a:lnTo>
                  <a:pt x="695" y="758"/>
                </a:lnTo>
                <a:lnTo>
                  <a:pt x="692" y="782"/>
                </a:lnTo>
                <a:lnTo>
                  <a:pt x="689" y="806"/>
                </a:lnTo>
                <a:lnTo>
                  <a:pt x="685" y="830"/>
                </a:lnTo>
                <a:lnTo>
                  <a:pt x="681" y="852"/>
                </a:lnTo>
                <a:lnTo>
                  <a:pt x="677" y="874"/>
                </a:lnTo>
                <a:lnTo>
                  <a:pt x="672" y="896"/>
                </a:lnTo>
                <a:lnTo>
                  <a:pt x="666" y="916"/>
                </a:lnTo>
                <a:lnTo>
                  <a:pt x="661" y="938"/>
                </a:lnTo>
                <a:lnTo>
                  <a:pt x="655" y="958"/>
                </a:lnTo>
                <a:lnTo>
                  <a:pt x="648" y="976"/>
                </a:lnTo>
                <a:lnTo>
                  <a:pt x="641" y="996"/>
                </a:lnTo>
                <a:lnTo>
                  <a:pt x="634" y="1014"/>
                </a:lnTo>
                <a:lnTo>
                  <a:pt x="626" y="1030"/>
                </a:lnTo>
                <a:lnTo>
                  <a:pt x="618" y="1048"/>
                </a:lnTo>
                <a:lnTo>
                  <a:pt x="609" y="1064"/>
                </a:lnTo>
                <a:lnTo>
                  <a:pt x="600" y="1080"/>
                </a:lnTo>
                <a:lnTo>
                  <a:pt x="591" y="1094"/>
                </a:lnTo>
                <a:lnTo>
                  <a:pt x="581" y="1108"/>
                </a:lnTo>
                <a:lnTo>
                  <a:pt x="571" y="1120"/>
                </a:lnTo>
                <a:lnTo>
                  <a:pt x="559" y="1132"/>
                </a:lnTo>
                <a:lnTo>
                  <a:pt x="548" y="1144"/>
                </a:lnTo>
                <a:lnTo>
                  <a:pt x="537" y="1154"/>
                </a:lnTo>
                <a:lnTo>
                  <a:pt x="525" y="1164"/>
                </a:lnTo>
                <a:lnTo>
                  <a:pt x="513" y="1172"/>
                </a:lnTo>
                <a:lnTo>
                  <a:pt x="500" y="1180"/>
                </a:lnTo>
                <a:lnTo>
                  <a:pt x="487" y="1186"/>
                </a:lnTo>
                <a:close/>
                <a:moveTo>
                  <a:pt x="239" y="391"/>
                </a:moveTo>
                <a:lnTo>
                  <a:pt x="239" y="880"/>
                </a:lnTo>
                <a:lnTo>
                  <a:pt x="337" y="880"/>
                </a:lnTo>
                <a:lnTo>
                  <a:pt x="347" y="880"/>
                </a:lnTo>
                <a:lnTo>
                  <a:pt x="357" y="880"/>
                </a:lnTo>
                <a:lnTo>
                  <a:pt x="367" y="878"/>
                </a:lnTo>
                <a:lnTo>
                  <a:pt x="376" y="874"/>
                </a:lnTo>
                <a:lnTo>
                  <a:pt x="384" y="872"/>
                </a:lnTo>
                <a:lnTo>
                  <a:pt x="392" y="868"/>
                </a:lnTo>
                <a:lnTo>
                  <a:pt x="400" y="862"/>
                </a:lnTo>
                <a:lnTo>
                  <a:pt x="407" y="858"/>
                </a:lnTo>
                <a:lnTo>
                  <a:pt x="413" y="852"/>
                </a:lnTo>
                <a:lnTo>
                  <a:pt x="419" y="844"/>
                </a:lnTo>
                <a:lnTo>
                  <a:pt x="425" y="838"/>
                </a:lnTo>
                <a:lnTo>
                  <a:pt x="430" y="830"/>
                </a:lnTo>
                <a:lnTo>
                  <a:pt x="435" y="822"/>
                </a:lnTo>
                <a:lnTo>
                  <a:pt x="440" y="814"/>
                </a:lnTo>
                <a:lnTo>
                  <a:pt x="444" y="806"/>
                </a:lnTo>
                <a:lnTo>
                  <a:pt x="448" y="796"/>
                </a:lnTo>
                <a:lnTo>
                  <a:pt x="451" y="788"/>
                </a:lnTo>
                <a:lnTo>
                  <a:pt x="454" y="778"/>
                </a:lnTo>
                <a:lnTo>
                  <a:pt x="457" y="768"/>
                </a:lnTo>
                <a:lnTo>
                  <a:pt x="460" y="758"/>
                </a:lnTo>
                <a:lnTo>
                  <a:pt x="464" y="738"/>
                </a:lnTo>
                <a:lnTo>
                  <a:pt x="467" y="717"/>
                </a:lnTo>
                <a:lnTo>
                  <a:pt x="470" y="697"/>
                </a:lnTo>
                <a:lnTo>
                  <a:pt x="471" y="675"/>
                </a:lnTo>
                <a:lnTo>
                  <a:pt x="472" y="655"/>
                </a:lnTo>
                <a:lnTo>
                  <a:pt x="472" y="635"/>
                </a:lnTo>
                <a:lnTo>
                  <a:pt x="472" y="615"/>
                </a:lnTo>
                <a:lnTo>
                  <a:pt x="470" y="593"/>
                </a:lnTo>
                <a:lnTo>
                  <a:pt x="468" y="573"/>
                </a:lnTo>
                <a:lnTo>
                  <a:pt x="464" y="551"/>
                </a:lnTo>
                <a:lnTo>
                  <a:pt x="462" y="541"/>
                </a:lnTo>
                <a:lnTo>
                  <a:pt x="459" y="531"/>
                </a:lnTo>
                <a:lnTo>
                  <a:pt x="457" y="521"/>
                </a:lnTo>
                <a:lnTo>
                  <a:pt x="454" y="511"/>
                </a:lnTo>
                <a:lnTo>
                  <a:pt x="447" y="491"/>
                </a:lnTo>
                <a:lnTo>
                  <a:pt x="443" y="483"/>
                </a:lnTo>
                <a:lnTo>
                  <a:pt x="439" y="473"/>
                </a:lnTo>
                <a:lnTo>
                  <a:pt x="435" y="465"/>
                </a:lnTo>
                <a:lnTo>
                  <a:pt x="430" y="457"/>
                </a:lnTo>
                <a:lnTo>
                  <a:pt x="420" y="441"/>
                </a:lnTo>
                <a:lnTo>
                  <a:pt x="414" y="433"/>
                </a:lnTo>
                <a:lnTo>
                  <a:pt x="408" y="427"/>
                </a:lnTo>
                <a:lnTo>
                  <a:pt x="402" y="421"/>
                </a:lnTo>
                <a:lnTo>
                  <a:pt x="396" y="415"/>
                </a:lnTo>
                <a:lnTo>
                  <a:pt x="389" y="409"/>
                </a:lnTo>
                <a:lnTo>
                  <a:pt x="382" y="405"/>
                </a:lnTo>
                <a:lnTo>
                  <a:pt x="375" y="401"/>
                </a:lnTo>
                <a:lnTo>
                  <a:pt x="367" y="397"/>
                </a:lnTo>
                <a:lnTo>
                  <a:pt x="359" y="395"/>
                </a:lnTo>
                <a:lnTo>
                  <a:pt x="351" y="393"/>
                </a:lnTo>
                <a:lnTo>
                  <a:pt x="333" y="391"/>
                </a:lnTo>
                <a:lnTo>
                  <a:pt x="239" y="391"/>
                </a:lnTo>
                <a:close/>
                <a:moveTo>
                  <a:pt x="1780" y="395"/>
                </a:moveTo>
                <a:lnTo>
                  <a:pt x="1776" y="403"/>
                </a:lnTo>
                <a:lnTo>
                  <a:pt x="1772" y="411"/>
                </a:lnTo>
                <a:lnTo>
                  <a:pt x="1763" y="423"/>
                </a:lnTo>
                <a:lnTo>
                  <a:pt x="1754" y="433"/>
                </a:lnTo>
                <a:lnTo>
                  <a:pt x="1743" y="443"/>
                </a:lnTo>
                <a:lnTo>
                  <a:pt x="1814" y="788"/>
                </a:lnTo>
                <a:lnTo>
                  <a:pt x="1742" y="788"/>
                </a:lnTo>
                <a:lnTo>
                  <a:pt x="1683" y="465"/>
                </a:lnTo>
                <a:lnTo>
                  <a:pt x="1607" y="465"/>
                </a:lnTo>
                <a:lnTo>
                  <a:pt x="1607" y="788"/>
                </a:lnTo>
                <a:lnTo>
                  <a:pt x="1543" y="788"/>
                </a:lnTo>
                <a:lnTo>
                  <a:pt x="1543" y="18"/>
                </a:lnTo>
                <a:lnTo>
                  <a:pt x="1681" y="18"/>
                </a:lnTo>
                <a:lnTo>
                  <a:pt x="1696" y="18"/>
                </a:lnTo>
                <a:lnTo>
                  <a:pt x="1703" y="20"/>
                </a:lnTo>
                <a:lnTo>
                  <a:pt x="1710" y="22"/>
                </a:lnTo>
                <a:lnTo>
                  <a:pt x="1722" y="26"/>
                </a:lnTo>
                <a:lnTo>
                  <a:pt x="1734" y="32"/>
                </a:lnTo>
                <a:lnTo>
                  <a:pt x="1745" y="40"/>
                </a:lnTo>
                <a:lnTo>
                  <a:pt x="1755" y="50"/>
                </a:lnTo>
                <a:lnTo>
                  <a:pt x="1765" y="62"/>
                </a:lnTo>
                <a:lnTo>
                  <a:pt x="1769" y="68"/>
                </a:lnTo>
                <a:lnTo>
                  <a:pt x="1773" y="76"/>
                </a:lnTo>
                <a:lnTo>
                  <a:pt x="1781" y="92"/>
                </a:lnTo>
                <a:lnTo>
                  <a:pt x="1788" y="108"/>
                </a:lnTo>
                <a:lnTo>
                  <a:pt x="1791" y="118"/>
                </a:lnTo>
                <a:lnTo>
                  <a:pt x="1794" y="126"/>
                </a:lnTo>
                <a:lnTo>
                  <a:pt x="1799" y="146"/>
                </a:lnTo>
                <a:lnTo>
                  <a:pt x="1803" y="168"/>
                </a:lnTo>
                <a:lnTo>
                  <a:pt x="1805" y="178"/>
                </a:lnTo>
                <a:lnTo>
                  <a:pt x="1806" y="190"/>
                </a:lnTo>
                <a:lnTo>
                  <a:pt x="1807" y="200"/>
                </a:lnTo>
                <a:lnTo>
                  <a:pt x="1808" y="212"/>
                </a:lnTo>
                <a:lnTo>
                  <a:pt x="1808" y="224"/>
                </a:lnTo>
                <a:lnTo>
                  <a:pt x="1808" y="236"/>
                </a:lnTo>
                <a:lnTo>
                  <a:pt x="1808" y="263"/>
                </a:lnTo>
                <a:lnTo>
                  <a:pt x="1807" y="275"/>
                </a:lnTo>
                <a:lnTo>
                  <a:pt x="1806" y="287"/>
                </a:lnTo>
                <a:lnTo>
                  <a:pt x="1805" y="299"/>
                </a:lnTo>
                <a:lnTo>
                  <a:pt x="1804" y="309"/>
                </a:lnTo>
                <a:lnTo>
                  <a:pt x="1801" y="331"/>
                </a:lnTo>
                <a:lnTo>
                  <a:pt x="1797" y="349"/>
                </a:lnTo>
                <a:lnTo>
                  <a:pt x="1792" y="367"/>
                </a:lnTo>
                <a:lnTo>
                  <a:pt x="1786" y="381"/>
                </a:lnTo>
                <a:lnTo>
                  <a:pt x="1780" y="395"/>
                </a:lnTo>
                <a:close/>
                <a:moveTo>
                  <a:pt x="1678" y="122"/>
                </a:moveTo>
                <a:lnTo>
                  <a:pt x="1607" y="122"/>
                </a:lnTo>
                <a:lnTo>
                  <a:pt x="1607" y="365"/>
                </a:lnTo>
                <a:lnTo>
                  <a:pt x="1678" y="365"/>
                </a:lnTo>
                <a:lnTo>
                  <a:pt x="1686" y="363"/>
                </a:lnTo>
                <a:lnTo>
                  <a:pt x="1694" y="361"/>
                </a:lnTo>
                <a:lnTo>
                  <a:pt x="1700" y="359"/>
                </a:lnTo>
                <a:lnTo>
                  <a:pt x="1707" y="355"/>
                </a:lnTo>
                <a:lnTo>
                  <a:pt x="1712" y="351"/>
                </a:lnTo>
                <a:lnTo>
                  <a:pt x="1717" y="345"/>
                </a:lnTo>
                <a:lnTo>
                  <a:pt x="1722" y="339"/>
                </a:lnTo>
                <a:lnTo>
                  <a:pt x="1726" y="331"/>
                </a:lnTo>
                <a:lnTo>
                  <a:pt x="1730" y="323"/>
                </a:lnTo>
                <a:lnTo>
                  <a:pt x="1733" y="313"/>
                </a:lnTo>
                <a:lnTo>
                  <a:pt x="1736" y="303"/>
                </a:lnTo>
                <a:lnTo>
                  <a:pt x="1738" y="293"/>
                </a:lnTo>
                <a:lnTo>
                  <a:pt x="1740" y="281"/>
                </a:lnTo>
                <a:lnTo>
                  <a:pt x="1741" y="269"/>
                </a:lnTo>
                <a:lnTo>
                  <a:pt x="1742" y="257"/>
                </a:lnTo>
                <a:lnTo>
                  <a:pt x="1742" y="244"/>
                </a:lnTo>
                <a:lnTo>
                  <a:pt x="1742" y="230"/>
                </a:lnTo>
                <a:lnTo>
                  <a:pt x="1742" y="218"/>
                </a:lnTo>
                <a:lnTo>
                  <a:pt x="1740" y="206"/>
                </a:lnTo>
                <a:lnTo>
                  <a:pt x="1739" y="194"/>
                </a:lnTo>
                <a:lnTo>
                  <a:pt x="1737" y="184"/>
                </a:lnTo>
                <a:lnTo>
                  <a:pt x="1734" y="174"/>
                </a:lnTo>
                <a:lnTo>
                  <a:pt x="1731" y="164"/>
                </a:lnTo>
                <a:lnTo>
                  <a:pt x="1728" y="156"/>
                </a:lnTo>
                <a:lnTo>
                  <a:pt x="1723" y="148"/>
                </a:lnTo>
                <a:lnTo>
                  <a:pt x="1719" y="142"/>
                </a:lnTo>
                <a:lnTo>
                  <a:pt x="1713" y="136"/>
                </a:lnTo>
                <a:lnTo>
                  <a:pt x="1708" y="132"/>
                </a:lnTo>
                <a:lnTo>
                  <a:pt x="1701" y="128"/>
                </a:lnTo>
                <a:lnTo>
                  <a:pt x="1694" y="124"/>
                </a:lnTo>
                <a:lnTo>
                  <a:pt x="1686" y="122"/>
                </a:lnTo>
                <a:lnTo>
                  <a:pt x="1678" y="122"/>
                </a:lnTo>
                <a:close/>
                <a:moveTo>
                  <a:pt x="2090" y="788"/>
                </a:moveTo>
                <a:lnTo>
                  <a:pt x="2069" y="635"/>
                </a:lnTo>
                <a:lnTo>
                  <a:pt x="1942" y="635"/>
                </a:lnTo>
                <a:lnTo>
                  <a:pt x="1921" y="788"/>
                </a:lnTo>
                <a:lnTo>
                  <a:pt x="1854" y="788"/>
                </a:lnTo>
                <a:lnTo>
                  <a:pt x="1975" y="18"/>
                </a:lnTo>
                <a:lnTo>
                  <a:pt x="2037" y="18"/>
                </a:lnTo>
                <a:lnTo>
                  <a:pt x="2160" y="788"/>
                </a:lnTo>
                <a:lnTo>
                  <a:pt x="2090" y="788"/>
                </a:lnTo>
                <a:close/>
                <a:moveTo>
                  <a:pt x="2026" y="323"/>
                </a:moveTo>
                <a:lnTo>
                  <a:pt x="2015" y="250"/>
                </a:lnTo>
                <a:lnTo>
                  <a:pt x="2010" y="210"/>
                </a:lnTo>
                <a:lnTo>
                  <a:pt x="2006" y="170"/>
                </a:lnTo>
                <a:lnTo>
                  <a:pt x="2001" y="210"/>
                </a:lnTo>
                <a:lnTo>
                  <a:pt x="1996" y="250"/>
                </a:lnTo>
                <a:lnTo>
                  <a:pt x="1986" y="325"/>
                </a:lnTo>
                <a:lnTo>
                  <a:pt x="1957" y="529"/>
                </a:lnTo>
                <a:lnTo>
                  <a:pt x="2053" y="529"/>
                </a:lnTo>
                <a:lnTo>
                  <a:pt x="2026" y="323"/>
                </a:lnTo>
                <a:close/>
                <a:moveTo>
                  <a:pt x="2419" y="788"/>
                </a:moveTo>
                <a:lnTo>
                  <a:pt x="2323" y="431"/>
                </a:lnTo>
                <a:lnTo>
                  <a:pt x="2285" y="527"/>
                </a:lnTo>
                <a:lnTo>
                  <a:pt x="2285" y="788"/>
                </a:lnTo>
                <a:lnTo>
                  <a:pt x="2220" y="788"/>
                </a:lnTo>
                <a:lnTo>
                  <a:pt x="2220" y="18"/>
                </a:lnTo>
                <a:lnTo>
                  <a:pt x="2285" y="18"/>
                </a:lnTo>
                <a:lnTo>
                  <a:pt x="2285" y="347"/>
                </a:lnTo>
                <a:lnTo>
                  <a:pt x="2410" y="18"/>
                </a:lnTo>
                <a:lnTo>
                  <a:pt x="2492" y="18"/>
                </a:lnTo>
                <a:lnTo>
                  <a:pt x="2363" y="333"/>
                </a:lnTo>
                <a:lnTo>
                  <a:pt x="2498" y="788"/>
                </a:lnTo>
                <a:lnTo>
                  <a:pt x="2419" y="788"/>
                </a:lnTo>
                <a:close/>
                <a:moveTo>
                  <a:pt x="2558" y="788"/>
                </a:moveTo>
                <a:lnTo>
                  <a:pt x="2558" y="18"/>
                </a:lnTo>
                <a:lnTo>
                  <a:pt x="2786" y="18"/>
                </a:lnTo>
                <a:lnTo>
                  <a:pt x="2786" y="126"/>
                </a:lnTo>
                <a:lnTo>
                  <a:pt x="2623" y="126"/>
                </a:lnTo>
                <a:lnTo>
                  <a:pt x="2623" y="341"/>
                </a:lnTo>
                <a:lnTo>
                  <a:pt x="2756" y="341"/>
                </a:lnTo>
                <a:lnTo>
                  <a:pt x="2756" y="445"/>
                </a:lnTo>
                <a:lnTo>
                  <a:pt x="2623" y="445"/>
                </a:lnTo>
                <a:lnTo>
                  <a:pt x="2623" y="683"/>
                </a:lnTo>
                <a:lnTo>
                  <a:pt x="2786" y="683"/>
                </a:lnTo>
                <a:lnTo>
                  <a:pt x="2786" y="788"/>
                </a:lnTo>
                <a:lnTo>
                  <a:pt x="2558" y="788"/>
                </a:lnTo>
                <a:close/>
                <a:moveTo>
                  <a:pt x="2939" y="18"/>
                </a:moveTo>
                <a:lnTo>
                  <a:pt x="3030" y="439"/>
                </a:lnTo>
                <a:lnTo>
                  <a:pt x="3038" y="477"/>
                </a:lnTo>
                <a:lnTo>
                  <a:pt x="3042" y="495"/>
                </a:lnTo>
                <a:lnTo>
                  <a:pt x="3046" y="515"/>
                </a:lnTo>
                <a:lnTo>
                  <a:pt x="3053" y="553"/>
                </a:lnTo>
                <a:lnTo>
                  <a:pt x="3060" y="595"/>
                </a:lnTo>
                <a:lnTo>
                  <a:pt x="3060" y="509"/>
                </a:lnTo>
                <a:lnTo>
                  <a:pt x="3059" y="421"/>
                </a:lnTo>
                <a:lnTo>
                  <a:pt x="3059" y="18"/>
                </a:lnTo>
                <a:lnTo>
                  <a:pt x="3124" y="18"/>
                </a:lnTo>
                <a:lnTo>
                  <a:pt x="3124" y="788"/>
                </a:lnTo>
                <a:lnTo>
                  <a:pt x="3046" y="788"/>
                </a:lnTo>
                <a:lnTo>
                  <a:pt x="2954" y="369"/>
                </a:lnTo>
                <a:lnTo>
                  <a:pt x="2946" y="331"/>
                </a:lnTo>
                <a:lnTo>
                  <a:pt x="2938" y="293"/>
                </a:lnTo>
                <a:lnTo>
                  <a:pt x="2931" y="255"/>
                </a:lnTo>
                <a:lnTo>
                  <a:pt x="2923" y="214"/>
                </a:lnTo>
                <a:lnTo>
                  <a:pt x="2924" y="389"/>
                </a:lnTo>
                <a:lnTo>
                  <a:pt x="2924" y="790"/>
                </a:lnTo>
                <a:lnTo>
                  <a:pt x="2859" y="790"/>
                </a:lnTo>
                <a:lnTo>
                  <a:pt x="2859" y="18"/>
                </a:lnTo>
                <a:lnTo>
                  <a:pt x="2939" y="18"/>
                </a:lnTo>
                <a:close/>
                <a:moveTo>
                  <a:pt x="3306" y="18"/>
                </a:moveTo>
                <a:lnTo>
                  <a:pt x="3396" y="425"/>
                </a:lnTo>
                <a:lnTo>
                  <a:pt x="3404" y="463"/>
                </a:lnTo>
                <a:lnTo>
                  <a:pt x="3408" y="481"/>
                </a:lnTo>
                <a:lnTo>
                  <a:pt x="3412" y="501"/>
                </a:lnTo>
                <a:lnTo>
                  <a:pt x="3419" y="539"/>
                </a:lnTo>
                <a:lnTo>
                  <a:pt x="3426" y="581"/>
                </a:lnTo>
                <a:lnTo>
                  <a:pt x="3426" y="495"/>
                </a:lnTo>
                <a:lnTo>
                  <a:pt x="3426" y="407"/>
                </a:lnTo>
                <a:lnTo>
                  <a:pt x="3426" y="18"/>
                </a:lnTo>
                <a:lnTo>
                  <a:pt x="3491" y="18"/>
                </a:lnTo>
                <a:lnTo>
                  <a:pt x="3491" y="788"/>
                </a:lnTo>
                <a:lnTo>
                  <a:pt x="3412" y="788"/>
                </a:lnTo>
                <a:lnTo>
                  <a:pt x="3320" y="383"/>
                </a:lnTo>
                <a:lnTo>
                  <a:pt x="3312" y="345"/>
                </a:lnTo>
                <a:lnTo>
                  <a:pt x="3305" y="307"/>
                </a:lnTo>
                <a:lnTo>
                  <a:pt x="3297" y="269"/>
                </a:lnTo>
                <a:lnTo>
                  <a:pt x="3290" y="228"/>
                </a:lnTo>
                <a:lnTo>
                  <a:pt x="3290" y="403"/>
                </a:lnTo>
                <a:lnTo>
                  <a:pt x="3290" y="788"/>
                </a:lnTo>
                <a:lnTo>
                  <a:pt x="3226" y="788"/>
                </a:lnTo>
                <a:lnTo>
                  <a:pt x="3226" y="18"/>
                </a:lnTo>
                <a:lnTo>
                  <a:pt x="3306" y="18"/>
                </a:lnTo>
                <a:close/>
                <a:moveTo>
                  <a:pt x="3618" y="735"/>
                </a:moveTo>
                <a:lnTo>
                  <a:pt x="3611" y="719"/>
                </a:lnTo>
                <a:lnTo>
                  <a:pt x="3605" y="701"/>
                </a:lnTo>
                <a:lnTo>
                  <a:pt x="3599" y="681"/>
                </a:lnTo>
                <a:lnTo>
                  <a:pt x="3597" y="669"/>
                </a:lnTo>
                <a:lnTo>
                  <a:pt x="3595" y="659"/>
                </a:lnTo>
                <a:lnTo>
                  <a:pt x="3591" y="635"/>
                </a:lnTo>
                <a:lnTo>
                  <a:pt x="3589" y="609"/>
                </a:lnTo>
                <a:lnTo>
                  <a:pt x="3588" y="595"/>
                </a:lnTo>
                <a:lnTo>
                  <a:pt x="3587" y="581"/>
                </a:lnTo>
                <a:lnTo>
                  <a:pt x="3587" y="549"/>
                </a:lnTo>
                <a:lnTo>
                  <a:pt x="3587" y="18"/>
                </a:lnTo>
                <a:lnTo>
                  <a:pt x="3652" y="18"/>
                </a:lnTo>
                <a:lnTo>
                  <a:pt x="3652" y="543"/>
                </a:lnTo>
                <a:lnTo>
                  <a:pt x="3652" y="563"/>
                </a:lnTo>
                <a:lnTo>
                  <a:pt x="3652" y="581"/>
                </a:lnTo>
                <a:lnTo>
                  <a:pt x="3653" y="597"/>
                </a:lnTo>
                <a:lnTo>
                  <a:pt x="3655" y="611"/>
                </a:lnTo>
                <a:lnTo>
                  <a:pt x="3657" y="625"/>
                </a:lnTo>
                <a:lnTo>
                  <a:pt x="3659" y="637"/>
                </a:lnTo>
                <a:lnTo>
                  <a:pt x="3662" y="649"/>
                </a:lnTo>
                <a:lnTo>
                  <a:pt x="3665" y="659"/>
                </a:lnTo>
                <a:lnTo>
                  <a:pt x="3669" y="667"/>
                </a:lnTo>
                <a:lnTo>
                  <a:pt x="3674" y="675"/>
                </a:lnTo>
                <a:lnTo>
                  <a:pt x="3679" y="683"/>
                </a:lnTo>
                <a:lnTo>
                  <a:pt x="3685" y="689"/>
                </a:lnTo>
                <a:lnTo>
                  <a:pt x="3688" y="691"/>
                </a:lnTo>
                <a:lnTo>
                  <a:pt x="3692" y="693"/>
                </a:lnTo>
                <a:lnTo>
                  <a:pt x="3699" y="697"/>
                </a:lnTo>
                <a:lnTo>
                  <a:pt x="3706" y="699"/>
                </a:lnTo>
                <a:lnTo>
                  <a:pt x="3715" y="699"/>
                </a:lnTo>
                <a:lnTo>
                  <a:pt x="3723" y="699"/>
                </a:lnTo>
                <a:lnTo>
                  <a:pt x="3731" y="697"/>
                </a:lnTo>
                <a:lnTo>
                  <a:pt x="3738" y="693"/>
                </a:lnTo>
                <a:lnTo>
                  <a:pt x="3744" y="689"/>
                </a:lnTo>
                <a:lnTo>
                  <a:pt x="3750" y="683"/>
                </a:lnTo>
                <a:lnTo>
                  <a:pt x="3755" y="675"/>
                </a:lnTo>
                <a:lnTo>
                  <a:pt x="3760" y="667"/>
                </a:lnTo>
                <a:lnTo>
                  <a:pt x="3764" y="659"/>
                </a:lnTo>
                <a:lnTo>
                  <a:pt x="3768" y="649"/>
                </a:lnTo>
                <a:lnTo>
                  <a:pt x="3770" y="637"/>
                </a:lnTo>
                <a:lnTo>
                  <a:pt x="3773" y="625"/>
                </a:lnTo>
                <a:lnTo>
                  <a:pt x="3775" y="613"/>
                </a:lnTo>
                <a:lnTo>
                  <a:pt x="3776" y="597"/>
                </a:lnTo>
                <a:lnTo>
                  <a:pt x="3777" y="581"/>
                </a:lnTo>
                <a:lnTo>
                  <a:pt x="3778" y="563"/>
                </a:lnTo>
                <a:lnTo>
                  <a:pt x="3778" y="543"/>
                </a:lnTo>
                <a:lnTo>
                  <a:pt x="3778" y="18"/>
                </a:lnTo>
                <a:lnTo>
                  <a:pt x="3843" y="18"/>
                </a:lnTo>
                <a:lnTo>
                  <a:pt x="3843" y="549"/>
                </a:lnTo>
                <a:lnTo>
                  <a:pt x="3843" y="581"/>
                </a:lnTo>
                <a:lnTo>
                  <a:pt x="3842" y="595"/>
                </a:lnTo>
                <a:lnTo>
                  <a:pt x="3841" y="609"/>
                </a:lnTo>
                <a:lnTo>
                  <a:pt x="3838" y="635"/>
                </a:lnTo>
                <a:lnTo>
                  <a:pt x="3835" y="659"/>
                </a:lnTo>
                <a:lnTo>
                  <a:pt x="3833" y="669"/>
                </a:lnTo>
                <a:lnTo>
                  <a:pt x="3830" y="681"/>
                </a:lnTo>
                <a:lnTo>
                  <a:pt x="3825" y="701"/>
                </a:lnTo>
                <a:lnTo>
                  <a:pt x="3822" y="709"/>
                </a:lnTo>
                <a:lnTo>
                  <a:pt x="3819" y="719"/>
                </a:lnTo>
                <a:lnTo>
                  <a:pt x="3815" y="727"/>
                </a:lnTo>
                <a:lnTo>
                  <a:pt x="3812" y="735"/>
                </a:lnTo>
                <a:lnTo>
                  <a:pt x="3807" y="744"/>
                </a:lnTo>
                <a:lnTo>
                  <a:pt x="3802" y="752"/>
                </a:lnTo>
                <a:lnTo>
                  <a:pt x="3792" y="766"/>
                </a:lnTo>
                <a:lnTo>
                  <a:pt x="3781" y="778"/>
                </a:lnTo>
                <a:lnTo>
                  <a:pt x="3775" y="784"/>
                </a:lnTo>
                <a:lnTo>
                  <a:pt x="3769" y="788"/>
                </a:lnTo>
                <a:lnTo>
                  <a:pt x="3757" y="796"/>
                </a:lnTo>
                <a:lnTo>
                  <a:pt x="3750" y="800"/>
                </a:lnTo>
                <a:lnTo>
                  <a:pt x="3743" y="802"/>
                </a:lnTo>
                <a:lnTo>
                  <a:pt x="3729" y="806"/>
                </a:lnTo>
                <a:lnTo>
                  <a:pt x="3722" y="806"/>
                </a:lnTo>
                <a:lnTo>
                  <a:pt x="3715" y="806"/>
                </a:lnTo>
                <a:lnTo>
                  <a:pt x="3700" y="806"/>
                </a:lnTo>
                <a:lnTo>
                  <a:pt x="3686" y="802"/>
                </a:lnTo>
                <a:lnTo>
                  <a:pt x="3679" y="800"/>
                </a:lnTo>
                <a:lnTo>
                  <a:pt x="3673" y="796"/>
                </a:lnTo>
                <a:lnTo>
                  <a:pt x="3660" y="788"/>
                </a:lnTo>
                <a:lnTo>
                  <a:pt x="3648" y="778"/>
                </a:lnTo>
                <a:lnTo>
                  <a:pt x="3637" y="766"/>
                </a:lnTo>
                <a:lnTo>
                  <a:pt x="3627" y="750"/>
                </a:lnTo>
                <a:lnTo>
                  <a:pt x="3623" y="742"/>
                </a:lnTo>
                <a:lnTo>
                  <a:pt x="3618" y="735"/>
                </a:lnTo>
                <a:close/>
                <a:moveTo>
                  <a:pt x="4052" y="806"/>
                </a:moveTo>
                <a:lnTo>
                  <a:pt x="4036" y="806"/>
                </a:lnTo>
                <a:lnTo>
                  <a:pt x="4020" y="802"/>
                </a:lnTo>
                <a:lnTo>
                  <a:pt x="4006" y="796"/>
                </a:lnTo>
                <a:lnTo>
                  <a:pt x="4000" y="792"/>
                </a:lnTo>
                <a:lnTo>
                  <a:pt x="3993" y="788"/>
                </a:lnTo>
                <a:lnTo>
                  <a:pt x="3981" y="780"/>
                </a:lnTo>
                <a:lnTo>
                  <a:pt x="3975" y="774"/>
                </a:lnTo>
                <a:lnTo>
                  <a:pt x="3970" y="768"/>
                </a:lnTo>
                <a:lnTo>
                  <a:pt x="3960" y="756"/>
                </a:lnTo>
                <a:lnTo>
                  <a:pt x="3956" y="748"/>
                </a:lnTo>
                <a:lnTo>
                  <a:pt x="3951" y="740"/>
                </a:lnTo>
                <a:lnTo>
                  <a:pt x="3947" y="733"/>
                </a:lnTo>
                <a:lnTo>
                  <a:pt x="3943" y="725"/>
                </a:lnTo>
                <a:lnTo>
                  <a:pt x="3939" y="717"/>
                </a:lnTo>
                <a:lnTo>
                  <a:pt x="3936" y="707"/>
                </a:lnTo>
                <a:lnTo>
                  <a:pt x="3930" y="687"/>
                </a:lnTo>
                <a:lnTo>
                  <a:pt x="3926" y="667"/>
                </a:lnTo>
                <a:lnTo>
                  <a:pt x="3924" y="657"/>
                </a:lnTo>
                <a:lnTo>
                  <a:pt x="3922" y="645"/>
                </a:lnTo>
                <a:lnTo>
                  <a:pt x="3919" y="623"/>
                </a:lnTo>
                <a:lnTo>
                  <a:pt x="3918" y="599"/>
                </a:lnTo>
                <a:lnTo>
                  <a:pt x="3917" y="585"/>
                </a:lnTo>
                <a:lnTo>
                  <a:pt x="3917" y="573"/>
                </a:lnTo>
                <a:lnTo>
                  <a:pt x="3980" y="545"/>
                </a:lnTo>
                <a:lnTo>
                  <a:pt x="3981" y="567"/>
                </a:lnTo>
                <a:lnTo>
                  <a:pt x="3982" y="587"/>
                </a:lnTo>
                <a:lnTo>
                  <a:pt x="3984" y="603"/>
                </a:lnTo>
                <a:lnTo>
                  <a:pt x="3986" y="619"/>
                </a:lnTo>
                <a:lnTo>
                  <a:pt x="3988" y="627"/>
                </a:lnTo>
                <a:lnTo>
                  <a:pt x="3989" y="635"/>
                </a:lnTo>
                <a:lnTo>
                  <a:pt x="3993" y="647"/>
                </a:lnTo>
                <a:lnTo>
                  <a:pt x="3997" y="659"/>
                </a:lnTo>
                <a:lnTo>
                  <a:pt x="4001" y="667"/>
                </a:lnTo>
                <a:lnTo>
                  <a:pt x="4006" y="677"/>
                </a:lnTo>
                <a:lnTo>
                  <a:pt x="4012" y="683"/>
                </a:lnTo>
                <a:lnTo>
                  <a:pt x="4018" y="689"/>
                </a:lnTo>
                <a:lnTo>
                  <a:pt x="4025" y="693"/>
                </a:lnTo>
                <a:lnTo>
                  <a:pt x="4032" y="697"/>
                </a:lnTo>
                <a:lnTo>
                  <a:pt x="4039" y="699"/>
                </a:lnTo>
                <a:lnTo>
                  <a:pt x="4047" y="701"/>
                </a:lnTo>
                <a:lnTo>
                  <a:pt x="4056" y="701"/>
                </a:lnTo>
                <a:lnTo>
                  <a:pt x="4063" y="701"/>
                </a:lnTo>
                <a:lnTo>
                  <a:pt x="4070" y="699"/>
                </a:lnTo>
                <a:lnTo>
                  <a:pt x="4077" y="697"/>
                </a:lnTo>
                <a:lnTo>
                  <a:pt x="4083" y="695"/>
                </a:lnTo>
                <a:lnTo>
                  <a:pt x="4089" y="691"/>
                </a:lnTo>
                <a:lnTo>
                  <a:pt x="4095" y="685"/>
                </a:lnTo>
                <a:lnTo>
                  <a:pt x="4100" y="679"/>
                </a:lnTo>
                <a:lnTo>
                  <a:pt x="4105" y="673"/>
                </a:lnTo>
                <a:lnTo>
                  <a:pt x="4109" y="665"/>
                </a:lnTo>
                <a:lnTo>
                  <a:pt x="4113" y="657"/>
                </a:lnTo>
                <a:lnTo>
                  <a:pt x="4116" y="649"/>
                </a:lnTo>
                <a:lnTo>
                  <a:pt x="4119" y="639"/>
                </a:lnTo>
                <a:lnTo>
                  <a:pt x="4121" y="627"/>
                </a:lnTo>
                <a:lnTo>
                  <a:pt x="4122" y="623"/>
                </a:lnTo>
                <a:lnTo>
                  <a:pt x="4123" y="617"/>
                </a:lnTo>
                <a:lnTo>
                  <a:pt x="4124" y="605"/>
                </a:lnTo>
                <a:lnTo>
                  <a:pt x="4124" y="591"/>
                </a:lnTo>
                <a:lnTo>
                  <a:pt x="4124" y="581"/>
                </a:lnTo>
                <a:lnTo>
                  <a:pt x="4123" y="571"/>
                </a:lnTo>
                <a:lnTo>
                  <a:pt x="4122" y="563"/>
                </a:lnTo>
                <a:lnTo>
                  <a:pt x="4121" y="553"/>
                </a:lnTo>
                <a:lnTo>
                  <a:pt x="4119" y="545"/>
                </a:lnTo>
                <a:lnTo>
                  <a:pt x="4117" y="537"/>
                </a:lnTo>
                <a:lnTo>
                  <a:pt x="4115" y="529"/>
                </a:lnTo>
                <a:lnTo>
                  <a:pt x="4112" y="521"/>
                </a:lnTo>
                <a:lnTo>
                  <a:pt x="4104" y="505"/>
                </a:lnTo>
                <a:lnTo>
                  <a:pt x="4100" y="497"/>
                </a:lnTo>
                <a:lnTo>
                  <a:pt x="4095" y="491"/>
                </a:lnTo>
                <a:lnTo>
                  <a:pt x="4084" y="477"/>
                </a:lnTo>
                <a:lnTo>
                  <a:pt x="4071" y="465"/>
                </a:lnTo>
                <a:lnTo>
                  <a:pt x="4007" y="407"/>
                </a:lnTo>
                <a:lnTo>
                  <a:pt x="3998" y="399"/>
                </a:lnTo>
                <a:lnTo>
                  <a:pt x="3988" y="389"/>
                </a:lnTo>
                <a:lnTo>
                  <a:pt x="3972" y="369"/>
                </a:lnTo>
                <a:lnTo>
                  <a:pt x="3958" y="349"/>
                </a:lnTo>
                <a:lnTo>
                  <a:pt x="3953" y="337"/>
                </a:lnTo>
                <a:lnTo>
                  <a:pt x="3947" y="325"/>
                </a:lnTo>
                <a:lnTo>
                  <a:pt x="3942" y="313"/>
                </a:lnTo>
                <a:lnTo>
                  <a:pt x="3937" y="299"/>
                </a:lnTo>
                <a:lnTo>
                  <a:pt x="3934" y="285"/>
                </a:lnTo>
                <a:lnTo>
                  <a:pt x="3931" y="269"/>
                </a:lnTo>
                <a:lnTo>
                  <a:pt x="3929" y="253"/>
                </a:lnTo>
                <a:lnTo>
                  <a:pt x="3928" y="246"/>
                </a:lnTo>
                <a:lnTo>
                  <a:pt x="3927" y="238"/>
                </a:lnTo>
                <a:lnTo>
                  <a:pt x="3927" y="220"/>
                </a:lnTo>
                <a:lnTo>
                  <a:pt x="3926" y="200"/>
                </a:lnTo>
                <a:lnTo>
                  <a:pt x="3926" y="188"/>
                </a:lnTo>
                <a:lnTo>
                  <a:pt x="3927" y="176"/>
                </a:lnTo>
                <a:lnTo>
                  <a:pt x="3928" y="164"/>
                </a:lnTo>
                <a:lnTo>
                  <a:pt x="3929" y="152"/>
                </a:lnTo>
                <a:lnTo>
                  <a:pt x="3930" y="142"/>
                </a:lnTo>
                <a:lnTo>
                  <a:pt x="3932" y="132"/>
                </a:lnTo>
                <a:lnTo>
                  <a:pt x="3936" y="112"/>
                </a:lnTo>
                <a:lnTo>
                  <a:pt x="3939" y="102"/>
                </a:lnTo>
                <a:lnTo>
                  <a:pt x="3942" y="94"/>
                </a:lnTo>
                <a:lnTo>
                  <a:pt x="3949" y="78"/>
                </a:lnTo>
                <a:lnTo>
                  <a:pt x="3957" y="62"/>
                </a:lnTo>
                <a:lnTo>
                  <a:pt x="3961" y="56"/>
                </a:lnTo>
                <a:lnTo>
                  <a:pt x="3965" y="50"/>
                </a:lnTo>
                <a:lnTo>
                  <a:pt x="3974" y="38"/>
                </a:lnTo>
                <a:lnTo>
                  <a:pt x="3984" y="28"/>
                </a:lnTo>
                <a:lnTo>
                  <a:pt x="3994" y="20"/>
                </a:lnTo>
                <a:lnTo>
                  <a:pt x="4005" y="12"/>
                </a:lnTo>
                <a:lnTo>
                  <a:pt x="4017" y="6"/>
                </a:lnTo>
                <a:lnTo>
                  <a:pt x="4029" y="4"/>
                </a:lnTo>
                <a:lnTo>
                  <a:pt x="4042" y="0"/>
                </a:lnTo>
                <a:lnTo>
                  <a:pt x="4055" y="0"/>
                </a:lnTo>
                <a:lnTo>
                  <a:pt x="4070" y="2"/>
                </a:lnTo>
                <a:lnTo>
                  <a:pt x="4085" y="4"/>
                </a:lnTo>
                <a:lnTo>
                  <a:pt x="4098" y="10"/>
                </a:lnTo>
                <a:lnTo>
                  <a:pt x="4104" y="14"/>
                </a:lnTo>
                <a:lnTo>
                  <a:pt x="4110" y="18"/>
                </a:lnTo>
                <a:lnTo>
                  <a:pt x="4122" y="26"/>
                </a:lnTo>
                <a:lnTo>
                  <a:pt x="4132" y="38"/>
                </a:lnTo>
                <a:lnTo>
                  <a:pt x="4141" y="50"/>
                </a:lnTo>
                <a:lnTo>
                  <a:pt x="4149" y="64"/>
                </a:lnTo>
                <a:lnTo>
                  <a:pt x="4153" y="72"/>
                </a:lnTo>
                <a:lnTo>
                  <a:pt x="4156" y="78"/>
                </a:lnTo>
                <a:lnTo>
                  <a:pt x="4159" y="86"/>
                </a:lnTo>
                <a:lnTo>
                  <a:pt x="4162" y="94"/>
                </a:lnTo>
                <a:lnTo>
                  <a:pt x="4167" y="112"/>
                </a:lnTo>
                <a:lnTo>
                  <a:pt x="4172" y="128"/>
                </a:lnTo>
                <a:lnTo>
                  <a:pt x="4175" y="146"/>
                </a:lnTo>
                <a:lnTo>
                  <a:pt x="4177" y="166"/>
                </a:lnTo>
                <a:lnTo>
                  <a:pt x="4179" y="184"/>
                </a:lnTo>
                <a:lnTo>
                  <a:pt x="4179" y="202"/>
                </a:lnTo>
                <a:lnTo>
                  <a:pt x="4117" y="228"/>
                </a:lnTo>
                <a:lnTo>
                  <a:pt x="4117" y="212"/>
                </a:lnTo>
                <a:lnTo>
                  <a:pt x="4115" y="198"/>
                </a:lnTo>
                <a:lnTo>
                  <a:pt x="4114" y="186"/>
                </a:lnTo>
                <a:lnTo>
                  <a:pt x="4112" y="172"/>
                </a:lnTo>
                <a:lnTo>
                  <a:pt x="4109" y="162"/>
                </a:lnTo>
                <a:lnTo>
                  <a:pt x="4106" y="152"/>
                </a:lnTo>
                <a:lnTo>
                  <a:pt x="4103" y="142"/>
                </a:lnTo>
                <a:lnTo>
                  <a:pt x="4099" y="136"/>
                </a:lnTo>
                <a:lnTo>
                  <a:pt x="4095" y="128"/>
                </a:lnTo>
                <a:lnTo>
                  <a:pt x="4090" y="122"/>
                </a:lnTo>
                <a:lnTo>
                  <a:pt x="4085" y="118"/>
                </a:lnTo>
                <a:lnTo>
                  <a:pt x="4079" y="114"/>
                </a:lnTo>
                <a:lnTo>
                  <a:pt x="4073" y="110"/>
                </a:lnTo>
                <a:lnTo>
                  <a:pt x="4067" y="108"/>
                </a:lnTo>
                <a:lnTo>
                  <a:pt x="4060" y="108"/>
                </a:lnTo>
                <a:lnTo>
                  <a:pt x="4052" y="106"/>
                </a:lnTo>
                <a:lnTo>
                  <a:pt x="4040" y="108"/>
                </a:lnTo>
                <a:lnTo>
                  <a:pt x="4028" y="112"/>
                </a:lnTo>
                <a:lnTo>
                  <a:pt x="4023" y="116"/>
                </a:lnTo>
                <a:lnTo>
                  <a:pt x="4018" y="120"/>
                </a:lnTo>
                <a:lnTo>
                  <a:pt x="4013" y="124"/>
                </a:lnTo>
                <a:lnTo>
                  <a:pt x="4009" y="128"/>
                </a:lnTo>
                <a:lnTo>
                  <a:pt x="4005" y="134"/>
                </a:lnTo>
                <a:lnTo>
                  <a:pt x="4002" y="140"/>
                </a:lnTo>
                <a:lnTo>
                  <a:pt x="3999" y="148"/>
                </a:lnTo>
                <a:lnTo>
                  <a:pt x="3996" y="156"/>
                </a:lnTo>
                <a:lnTo>
                  <a:pt x="3994" y="164"/>
                </a:lnTo>
                <a:lnTo>
                  <a:pt x="3993" y="174"/>
                </a:lnTo>
                <a:lnTo>
                  <a:pt x="3992" y="184"/>
                </a:lnTo>
                <a:lnTo>
                  <a:pt x="3992" y="194"/>
                </a:lnTo>
                <a:lnTo>
                  <a:pt x="3992" y="204"/>
                </a:lnTo>
                <a:lnTo>
                  <a:pt x="3992" y="214"/>
                </a:lnTo>
                <a:lnTo>
                  <a:pt x="3993" y="224"/>
                </a:lnTo>
                <a:lnTo>
                  <a:pt x="3994" y="232"/>
                </a:lnTo>
                <a:lnTo>
                  <a:pt x="3996" y="240"/>
                </a:lnTo>
                <a:lnTo>
                  <a:pt x="3998" y="248"/>
                </a:lnTo>
                <a:lnTo>
                  <a:pt x="4001" y="255"/>
                </a:lnTo>
                <a:lnTo>
                  <a:pt x="4003" y="261"/>
                </a:lnTo>
                <a:lnTo>
                  <a:pt x="4007" y="267"/>
                </a:lnTo>
                <a:lnTo>
                  <a:pt x="4010" y="273"/>
                </a:lnTo>
                <a:lnTo>
                  <a:pt x="4019" y="285"/>
                </a:lnTo>
                <a:lnTo>
                  <a:pt x="4029" y="297"/>
                </a:lnTo>
                <a:lnTo>
                  <a:pt x="4041" y="309"/>
                </a:lnTo>
                <a:lnTo>
                  <a:pt x="4103" y="363"/>
                </a:lnTo>
                <a:lnTo>
                  <a:pt x="4113" y="373"/>
                </a:lnTo>
                <a:lnTo>
                  <a:pt x="4123" y="383"/>
                </a:lnTo>
                <a:lnTo>
                  <a:pt x="4133" y="393"/>
                </a:lnTo>
                <a:lnTo>
                  <a:pt x="4141" y="405"/>
                </a:lnTo>
                <a:lnTo>
                  <a:pt x="4149" y="417"/>
                </a:lnTo>
                <a:lnTo>
                  <a:pt x="4156" y="427"/>
                </a:lnTo>
                <a:lnTo>
                  <a:pt x="4162" y="441"/>
                </a:lnTo>
                <a:lnTo>
                  <a:pt x="4168" y="453"/>
                </a:lnTo>
                <a:lnTo>
                  <a:pt x="4173" y="467"/>
                </a:lnTo>
                <a:lnTo>
                  <a:pt x="4177" y="481"/>
                </a:lnTo>
                <a:lnTo>
                  <a:pt x="4181" y="495"/>
                </a:lnTo>
                <a:lnTo>
                  <a:pt x="4184" y="511"/>
                </a:lnTo>
                <a:lnTo>
                  <a:pt x="4186" y="527"/>
                </a:lnTo>
                <a:lnTo>
                  <a:pt x="4187" y="537"/>
                </a:lnTo>
                <a:lnTo>
                  <a:pt x="4187" y="545"/>
                </a:lnTo>
                <a:lnTo>
                  <a:pt x="4188" y="563"/>
                </a:lnTo>
                <a:lnTo>
                  <a:pt x="4189" y="583"/>
                </a:lnTo>
                <a:lnTo>
                  <a:pt x="4188" y="609"/>
                </a:lnTo>
                <a:lnTo>
                  <a:pt x="4186" y="633"/>
                </a:lnTo>
                <a:lnTo>
                  <a:pt x="4185" y="645"/>
                </a:lnTo>
                <a:lnTo>
                  <a:pt x="4183" y="655"/>
                </a:lnTo>
                <a:lnTo>
                  <a:pt x="4181" y="667"/>
                </a:lnTo>
                <a:lnTo>
                  <a:pt x="4179" y="677"/>
                </a:lnTo>
                <a:lnTo>
                  <a:pt x="4177" y="687"/>
                </a:lnTo>
                <a:lnTo>
                  <a:pt x="4174" y="697"/>
                </a:lnTo>
                <a:lnTo>
                  <a:pt x="4167" y="715"/>
                </a:lnTo>
                <a:lnTo>
                  <a:pt x="4164" y="723"/>
                </a:lnTo>
                <a:lnTo>
                  <a:pt x="4160" y="733"/>
                </a:lnTo>
                <a:lnTo>
                  <a:pt x="4152" y="746"/>
                </a:lnTo>
                <a:lnTo>
                  <a:pt x="4147" y="754"/>
                </a:lnTo>
                <a:lnTo>
                  <a:pt x="4142" y="760"/>
                </a:lnTo>
                <a:lnTo>
                  <a:pt x="4137" y="766"/>
                </a:lnTo>
                <a:lnTo>
                  <a:pt x="4132" y="772"/>
                </a:lnTo>
                <a:lnTo>
                  <a:pt x="4121" y="782"/>
                </a:lnTo>
                <a:lnTo>
                  <a:pt x="4109" y="790"/>
                </a:lnTo>
                <a:lnTo>
                  <a:pt x="4096" y="798"/>
                </a:lnTo>
                <a:lnTo>
                  <a:pt x="4082" y="802"/>
                </a:lnTo>
                <a:lnTo>
                  <a:pt x="4075" y="804"/>
                </a:lnTo>
                <a:lnTo>
                  <a:pt x="4068" y="804"/>
                </a:lnTo>
                <a:lnTo>
                  <a:pt x="4052" y="806"/>
                </a:lnTo>
                <a:close/>
                <a:moveTo>
                  <a:pt x="1669" y="1273"/>
                </a:moveTo>
                <a:lnTo>
                  <a:pt x="1669" y="1936"/>
                </a:lnTo>
                <a:lnTo>
                  <a:pt x="1604" y="1936"/>
                </a:lnTo>
                <a:lnTo>
                  <a:pt x="1604" y="1273"/>
                </a:lnTo>
                <a:lnTo>
                  <a:pt x="1506" y="1273"/>
                </a:lnTo>
                <a:lnTo>
                  <a:pt x="1506" y="1166"/>
                </a:lnTo>
                <a:lnTo>
                  <a:pt x="1767" y="1166"/>
                </a:lnTo>
                <a:lnTo>
                  <a:pt x="1767" y="1273"/>
                </a:lnTo>
                <a:lnTo>
                  <a:pt x="1669" y="1273"/>
                </a:lnTo>
                <a:close/>
                <a:moveTo>
                  <a:pt x="1832" y="1936"/>
                </a:moveTo>
                <a:lnTo>
                  <a:pt x="1832" y="1166"/>
                </a:lnTo>
                <a:lnTo>
                  <a:pt x="2060" y="1166"/>
                </a:lnTo>
                <a:lnTo>
                  <a:pt x="2060" y="1273"/>
                </a:lnTo>
                <a:lnTo>
                  <a:pt x="1897" y="1273"/>
                </a:lnTo>
                <a:lnTo>
                  <a:pt x="1897" y="1489"/>
                </a:lnTo>
                <a:lnTo>
                  <a:pt x="2030" y="1489"/>
                </a:lnTo>
                <a:lnTo>
                  <a:pt x="2030" y="1593"/>
                </a:lnTo>
                <a:lnTo>
                  <a:pt x="1897" y="1593"/>
                </a:lnTo>
                <a:lnTo>
                  <a:pt x="1897" y="1828"/>
                </a:lnTo>
                <a:lnTo>
                  <a:pt x="2060" y="1828"/>
                </a:lnTo>
                <a:lnTo>
                  <a:pt x="2060" y="1936"/>
                </a:lnTo>
                <a:lnTo>
                  <a:pt x="1832" y="1936"/>
                </a:lnTo>
                <a:close/>
                <a:moveTo>
                  <a:pt x="2260" y="1954"/>
                </a:moveTo>
                <a:lnTo>
                  <a:pt x="2251" y="1954"/>
                </a:lnTo>
                <a:lnTo>
                  <a:pt x="2242" y="1952"/>
                </a:lnTo>
                <a:lnTo>
                  <a:pt x="2234" y="1950"/>
                </a:lnTo>
                <a:lnTo>
                  <a:pt x="2226" y="1948"/>
                </a:lnTo>
                <a:lnTo>
                  <a:pt x="2218" y="1944"/>
                </a:lnTo>
                <a:lnTo>
                  <a:pt x="2211" y="1938"/>
                </a:lnTo>
                <a:lnTo>
                  <a:pt x="2204" y="1932"/>
                </a:lnTo>
                <a:lnTo>
                  <a:pt x="2197" y="1926"/>
                </a:lnTo>
                <a:lnTo>
                  <a:pt x="2190" y="1920"/>
                </a:lnTo>
                <a:lnTo>
                  <a:pt x="2184" y="1912"/>
                </a:lnTo>
                <a:lnTo>
                  <a:pt x="2178" y="1902"/>
                </a:lnTo>
                <a:lnTo>
                  <a:pt x="2172" y="1892"/>
                </a:lnTo>
                <a:lnTo>
                  <a:pt x="2166" y="1882"/>
                </a:lnTo>
                <a:lnTo>
                  <a:pt x="2161" y="1872"/>
                </a:lnTo>
                <a:lnTo>
                  <a:pt x="2156" y="1860"/>
                </a:lnTo>
                <a:lnTo>
                  <a:pt x="2151" y="1846"/>
                </a:lnTo>
                <a:lnTo>
                  <a:pt x="2147" y="1834"/>
                </a:lnTo>
                <a:lnTo>
                  <a:pt x="2143" y="1820"/>
                </a:lnTo>
                <a:lnTo>
                  <a:pt x="2139" y="1804"/>
                </a:lnTo>
                <a:lnTo>
                  <a:pt x="2135" y="1788"/>
                </a:lnTo>
                <a:lnTo>
                  <a:pt x="2132" y="1772"/>
                </a:lnTo>
                <a:lnTo>
                  <a:pt x="2129" y="1756"/>
                </a:lnTo>
                <a:lnTo>
                  <a:pt x="2126" y="1738"/>
                </a:lnTo>
                <a:lnTo>
                  <a:pt x="2124" y="1720"/>
                </a:lnTo>
                <a:lnTo>
                  <a:pt x="2121" y="1701"/>
                </a:lnTo>
                <a:lnTo>
                  <a:pt x="2120" y="1681"/>
                </a:lnTo>
                <a:lnTo>
                  <a:pt x="2118" y="1661"/>
                </a:lnTo>
                <a:lnTo>
                  <a:pt x="2117" y="1641"/>
                </a:lnTo>
                <a:lnTo>
                  <a:pt x="2115" y="1597"/>
                </a:lnTo>
                <a:lnTo>
                  <a:pt x="2114" y="1575"/>
                </a:lnTo>
                <a:lnTo>
                  <a:pt x="2114" y="1551"/>
                </a:lnTo>
                <a:lnTo>
                  <a:pt x="2115" y="1505"/>
                </a:lnTo>
                <a:lnTo>
                  <a:pt x="2117" y="1461"/>
                </a:lnTo>
                <a:lnTo>
                  <a:pt x="2118" y="1441"/>
                </a:lnTo>
                <a:lnTo>
                  <a:pt x="2120" y="1421"/>
                </a:lnTo>
                <a:lnTo>
                  <a:pt x="2124" y="1383"/>
                </a:lnTo>
                <a:lnTo>
                  <a:pt x="2126" y="1363"/>
                </a:lnTo>
                <a:lnTo>
                  <a:pt x="2129" y="1347"/>
                </a:lnTo>
                <a:lnTo>
                  <a:pt x="2135" y="1313"/>
                </a:lnTo>
                <a:lnTo>
                  <a:pt x="2139" y="1297"/>
                </a:lnTo>
                <a:lnTo>
                  <a:pt x="2143" y="1283"/>
                </a:lnTo>
                <a:lnTo>
                  <a:pt x="2147" y="1269"/>
                </a:lnTo>
                <a:lnTo>
                  <a:pt x="2151" y="1255"/>
                </a:lnTo>
                <a:lnTo>
                  <a:pt x="2156" y="1243"/>
                </a:lnTo>
                <a:lnTo>
                  <a:pt x="2161" y="1231"/>
                </a:lnTo>
                <a:lnTo>
                  <a:pt x="2166" y="1220"/>
                </a:lnTo>
                <a:lnTo>
                  <a:pt x="2172" y="1210"/>
                </a:lnTo>
                <a:lnTo>
                  <a:pt x="2178" y="1200"/>
                </a:lnTo>
                <a:lnTo>
                  <a:pt x="2184" y="1192"/>
                </a:lnTo>
                <a:lnTo>
                  <a:pt x="2197" y="1176"/>
                </a:lnTo>
                <a:lnTo>
                  <a:pt x="2204" y="1170"/>
                </a:lnTo>
                <a:lnTo>
                  <a:pt x="2211" y="1164"/>
                </a:lnTo>
                <a:lnTo>
                  <a:pt x="2218" y="1160"/>
                </a:lnTo>
                <a:lnTo>
                  <a:pt x="2226" y="1156"/>
                </a:lnTo>
                <a:lnTo>
                  <a:pt x="2234" y="1152"/>
                </a:lnTo>
                <a:lnTo>
                  <a:pt x="2242" y="1150"/>
                </a:lnTo>
                <a:lnTo>
                  <a:pt x="2251" y="1148"/>
                </a:lnTo>
                <a:lnTo>
                  <a:pt x="2260" y="1148"/>
                </a:lnTo>
                <a:lnTo>
                  <a:pt x="2268" y="1148"/>
                </a:lnTo>
                <a:lnTo>
                  <a:pt x="2277" y="1150"/>
                </a:lnTo>
                <a:lnTo>
                  <a:pt x="2285" y="1152"/>
                </a:lnTo>
                <a:lnTo>
                  <a:pt x="2293" y="1156"/>
                </a:lnTo>
                <a:lnTo>
                  <a:pt x="2301" y="1160"/>
                </a:lnTo>
                <a:lnTo>
                  <a:pt x="2308" y="1164"/>
                </a:lnTo>
                <a:lnTo>
                  <a:pt x="2316" y="1170"/>
                </a:lnTo>
                <a:lnTo>
                  <a:pt x="2323" y="1176"/>
                </a:lnTo>
                <a:lnTo>
                  <a:pt x="2329" y="1184"/>
                </a:lnTo>
                <a:lnTo>
                  <a:pt x="2336" y="1192"/>
                </a:lnTo>
                <a:lnTo>
                  <a:pt x="2342" y="1200"/>
                </a:lnTo>
                <a:lnTo>
                  <a:pt x="2348" y="1210"/>
                </a:lnTo>
                <a:lnTo>
                  <a:pt x="2353" y="1220"/>
                </a:lnTo>
                <a:lnTo>
                  <a:pt x="2359" y="1229"/>
                </a:lnTo>
                <a:lnTo>
                  <a:pt x="2364" y="1241"/>
                </a:lnTo>
                <a:lnTo>
                  <a:pt x="2368" y="1255"/>
                </a:lnTo>
                <a:lnTo>
                  <a:pt x="2377" y="1283"/>
                </a:lnTo>
                <a:lnTo>
                  <a:pt x="2381" y="1297"/>
                </a:lnTo>
                <a:lnTo>
                  <a:pt x="2385" y="1313"/>
                </a:lnTo>
                <a:lnTo>
                  <a:pt x="2391" y="1345"/>
                </a:lnTo>
                <a:lnTo>
                  <a:pt x="2394" y="1363"/>
                </a:lnTo>
                <a:lnTo>
                  <a:pt x="2396" y="1381"/>
                </a:lnTo>
                <a:lnTo>
                  <a:pt x="2398" y="1401"/>
                </a:lnTo>
                <a:lnTo>
                  <a:pt x="2400" y="1421"/>
                </a:lnTo>
                <a:lnTo>
                  <a:pt x="2402" y="1441"/>
                </a:lnTo>
                <a:lnTo>
                  <a:pt x="2403" y="1461"/>
                </a:lnTo>
                <a:lnTo>
                  <a:pt x="2404" y="1483"/>
                </a:lnTo>
                <a:lnTo>
                  <a:pt x="2405" y="1505"/>
                </a:lnTo>
                <a:lnTo>
                  <a:pt x="2405" y="1527"/>
                </a:lnTo>
                <a:lnTo>
                  <a:pt x="2406" y="1551"/>
                </a:lnTo>
                <a:lnTo>
                  <a:pt x="2405" y="1597"/>
                </a:lnTo>
                <a:lnTo>
                  <a:pt x="2403" y="1641"/>
                </a:lnTo>
                <a:lnTo>
                  <a:pt x="2402" y="1663"/>
                </a:lnTo>
                <a:lnTo>
                  <a:pt x="2400" y="1683"/>
                </a:lnTo>
                <a:lnTo>
                  <a:pt x="2396" y="1720"/>
                </a:lnTo>
                <a:lnTo>
                  <a:pt x="2394" y="1738"/>
                </a:lnTo>
                <a:lnTo>
                  <a:pt x="2391" y="1756"/>
                </a:lnTo>
                <a:lnTo>
                  <a:pt x="2388" y="1772"/>
                </a:lnTo>
                <a:lnTo>
                  <a:pt x="2385" y="1790"/>
                </a:lnTo>
                <a:lnTo>
                  <a:pt x="2381" y="1804"/>
                </a:lnTo>
                <a:lnTo>
                  <a:pt x="2377" y="1820"/>
                </a:lnTo>
                <a:lnTo>
                  <a:pt x="2373" y="1834"/>
                </a:lnTo>
                <a:lnTo>
                  <a:pt x="2368" y="1846"/>
                </a:lnTo>
                <a:lnTo>
                  <a:pt x="2364" y="1860"/>
                </a:lnTo>
                <a:lnTo>
                  <a:pt x="2359" y="1872"/>
                </a:lnTo>
                <a:lnTo>
                  <a:pt x="2353" y="1882"/>
                </a:lnTo>
                <a:lnTo>
                  <a:pt x="2348" y="1894"/>
                </a:lnTo>
                <a:lnTo>
                  <a:pt x="2342" y="1902"/>
                </a:lnTo>
                <a:lnTo>
                  <a:pt x="2336" y="1912"/>
                </a:lnTo>
                <a:lnTo>
                  <a:pt x="2329" y="1920"/>
                </a:lnTo>
                <a:lnTo>
                  <a:pt x="2323" y="1926"/>
                </a:lnTo>
                <a:lnTo>
                  <a:pt x="2316" y="1934"/>
                </a:lnTo>
                <a:lnTo>
                  <a:pt x="2308" y="1938"/>
                </a:lnTo>
                <a:lnTo>
                  <a:pt x="2301" y="1944"/>
                </a:lnTo>
                <a:lnTo>
                  <a:pt x="2293" y="1948"/>
                </a:lnTo>
                <a:lnTo>
                  <a:pt x="2285" y="1950"/>
                </a:lnTo>
                <a:lnTo>
                  <a:pt x="2277" y="1952"/>
                </a:lnTo>
                <a:lnTo>
                  <a:pt x="2268" y="1954"/>
                </a:lnTo>
                <a:lnTo>
                  <a:pt x="2260" y="1954"/>
                </a:lnTo>
                <a:close/>
                <a:moveTo>
                  <a:pt x="2260" y="1257"/>
                </a:moveTo>
                <a:lnTo>
                  <a:pt x="2251" y="1257"/>
                </a:lnTo>
                <a:lnTo>
                  <a:pt x="2246" y="1259"/>
                </a:lnTo>
                <a:lnTo>
                  <a:pt x="2242" y="1259"/>
                </a:lnTo>
                <a:lnTo>
                  <a:pt x="2234" y="1265"/>
                </a:lnTo>
                <a:lnTo>
                  <a:pt x="2227" y="1271"/>
                </a:lnTo>
                <a:lnTo>
                  <a:pt x="2223" y="1275"/>
                </a:lnTo>
                <a:lnTo>
                  <a:pt x="2220" y="1281"/>
                </a:lnTo>
                <a:lnTo>
                  <a:pt x="2216" y="1287"/>
                </a:lnTo>
                <a:lnTo>
                  <a:pt x="2213" y="1293"/>
                </a:lnTo>
                <a:lnTo>
                  <a:pt x="2210" y="1299"/>
                </a:lnTo>
                <a:lnTo>
                  <a:pt x="2207" y="1307"/>
                </a:lnTo>
                <a:lnTo>
                  <a:pt x="2201" y="1323"/>
                </a:lnTo>
                <a:lnTo>
                  <a:pt x="2199" y="1331"/>
                </a:lnTo>
                <a:lnTo>
                  <a:pt x="2196" y="1341"/>
                </a:lnTo>
                <a:lnTo>
                  <a:pt x="2192" y="1363"/>
                </a:lnTo>
                <a:lnTo>
                  <a:pt x="2188" y="1387"/>
                </a:lnTo>
                <a:lnTo>
                  <a:pt x="2187" y="1399"/>
                </a:lnTo>
                <a:lnTo>
                  <a:pt x="2185" y="1413"/>
                </a:lnTo>
                <a:lnTo>
                  <a:pt x="2183" y="1443"/>
                </a:lnTo>
                <a:lnTo>
                  <a:pt x="2181" y="1477"/>
                </a:lnTo>
                <a:lnTo>
                  <a:pt x="2180" y="1513"/>
                </a:lnTo>
                <a:lnTo>
                  <a:pt x="2180" y="1551"/>
                </a:lnTo>
                <a:lnTo>
                  <a:pt x="2180" y="1591"/>
                </a:lnTo>
                <a:lnTo>
                  <a:pt x="2181" y="1627"/>
                </a:lnTo>
                <a:lnTo>
                  <a:pt x="2183" y="1659"/>
                </a:lnTo>
                <a:lnTo>
                  <a:pt x="2185" y="1689"/>
                </a:lnTo>
                <a:lnTo>
                  <a:pt x="2188" y="1714"/>
                </a:lnTo>
                <a:lnTo>
                  <a:pt x="2192" y="1738"/>
                </a:lnTo>
                <a:lnTo>
                  <a:pt x="2196" y="1760"/>
                </a:lnTo>
                <a:lnTo>
                  <a:pt x="2201" y="1780"/>
                </a:lnTo>
                <a:lnTo>
                  <a:pt x="2207" y="1796"/>
                </a:lnTo>
                <a:lnTo>
                  <a:pt x="2213" y="1810"/>
                </a:lnTo>
                <a:lnTo>
                  <a:pt x="2220" y="1820"/>
                </a:lnTo>
                <a:lnTo>
                  <a:pt x="2227" y="1830"/>
                </a:lnTo>
                <a:lnTo>
                  <a:pt x="2234" y="1836"/>
                </a:lnTo>
                <a:lnTo>
                  <a:pt x="2242" y="1842"/>
                </a:lnTo>
                <a:lnTo>
                  <a:pt x="2251" y="1844"/>
                </a:lnTo>
                <a:lnTo>
                  <a:pt x="2260" y="1846"/>
                </a:lnTo>
                <a:lnTo>
                  <a:pt x="2269" y="1844"/>
                </a:lnTo>
                <a:lnTo>
                  <a:pt x="2273" y="1844"/>
                </a:lnTo>
                <a:lnTo>
                  <a:pt x="2277" y="1842"/>
                </a:lnTo>
                <a:lnTo>
                  <a:pt x="2285" y="1836"/>
                </a:lnTo>
                <a:lnTo>
                  <a:pt x="2293" y="1830"/>
                </a:lnTo>
                <a:lnTo>
                  <a:pt x="2296" y="1826"/>
                </a:lnTo>
                <a:lnTo>
                  <a:pt x="2300" y="1820"/>
                </a:lnTo>
                <a:lnTo>
                  <a:pt x="2306" y="1808"/>
                </a:lnTo>
                <a:lnTo>
                  <a:pt x="2309" y="1802"/>
                </a:lnTo>
                <a:lnTo>
                  <a:pt x="2312" y="1796"/>
                </a:lnTo>
                <a:lnTo>
                  <a:pt x="2318" y="1778"/>
                </a:lnTo>
                <a:lnTo>
                  <a:pt x="2320" y="1770"/>
                </a:lnTo>
                <a:lnTo>
                  <a:pt x="2323" y="1760"/>
                </a:lnTo>
                <a:lnTo>
                  <a:pt x="2327" y="1738"/>
                </a:lnTo>
                <a:lnTo>
                  <a:pt x="2331" y="1714"/>
                </a:lnTo>
                <a:lnTo>
                  <a:pt x="2332" y="1703"/>
                </a:lnTo>
                <a:lnTo>
                  <a:pt x="2334" y="1689"/>
                </a:lnTo>
                <a:lnTo>
                  <a:pt x="2336" y="1659"/>
                </a:lnTo>
                <a:lnTo>
                  <a:pt x="2338" y="1625"/>
                </a:lnTo>
                <a:lnTo>
                  <a:pt x="2339" y="1591"/>
                </a:lnTo>
                <a:lnTo>
                  <a:pt x="2340" y="1551"/>
                </a:lnTo>
                <a:lnTo>
                  <a:pt x="2339" y="1513"/>
                </a:lnTo>
                <a:lnTo>
                  <a:pt x="2338" y="1477"/>
                </a:lnTo>
                <a:lnTo>
                  <a:pt x="2336" y="1443"/>
                </a:lnTo>
                <a:lnTo>
                  <a:pt x="2334" y="1415"/>
                </a:lnTo>
                <a:lnTo>
                  <a:pt x="2331" y="1387"/>
                </a:lnTo>
                <a:lnTo>
                  <a:pt x="2327" y="1363"/>
                </a:lnTo>
                <a:lnTo>
                  <a:pt x="2323" y="1341"/>
                </a:lnTo>
                <a:lnTo>
                  <a:pt x="2318" y="1323"/>
                </a:lnTo>
                <a:lnTo>
                  <a:pt x="2312" y="1307"/>
                </a:lnTo>
                <a:lnTo>
                  <a:pt x="2306" y="1293"/>
                </a:lnTo>
                <a:lnTo>
                  <a:pt x="2300" y="1281"/>
                </a:lnTo>
                <a:lnTo>
                  <a:pt x="2293" y="1271"/>
                </a:lnTo>
                <a:lnTo>
                  <a:pt x="2285" y="1265"/>
                </a:lnTo>
                <a:lnTo>
                  <a:pt x="2277" y="1259"/>
                </a:lnTo>
                <a:lnTo>
                  <a:pt x="2273" y="1259"/>
                </a:lnTo>
                <a:lnTo>
                  <a:pt x="2269" y="1257"/>
                </a:lnTo>
                <a:lnTo>
                  <a:pt x="2260" y="1257"/>
                </a:lnTo>
                <a:close/>
                <a:moveTo>
                  <a:pt x="2485" y="1936"/>
                </a:moveTo>
                <a:lnTo>
                  <a:pt x="2485" y="1166"/>
                </a:lnTo>
                <a:lnTo>
                  <a:pt x="2549" y="1166"/>
                </a:lnTo>
                <a:lnTo>
                  <a:pt x="2549" y="1828"/>
                </a:lnTo>
                <a:lnTo>
                  <a:pt x="2709" y="1828"/>
                </a:lnTo>
                <a:lnTo>
                  <a:pt x="2709" y="1936"/>
                </a:lnTo>
                <a:lnTo>
                  <a:pt x="2485" y="1936"/>
                </a:lnTo>
                <a:close/>
                <a:moveTo>
                  <a:pt x="2769" y="1936"/>
                </a:moveTo>
                <a:lnTo>
                  <a:pt x="2769" y="1166"/>
                </a:lnTo>
                <a:lnTo>
                  <a:pt x="2835" y="1166"/>
                </a:lnTo>
                <a:lnTo>
                  <a:pt x="2835" y="1828"/>
                </a:lnTo>
                <a:lnTo>
                  <a:pt x="2994" y="1828"/>
                </a:lnTo>
                <a:lnTo>
                  <a:pt x="2994" y="1936"/>
                </a:lnTo>
                <a:lnTo>
                  <a:pt x="2769" y="1936"/>
                </a:lnTo>
                <a:close/>
                <a:moveTo>
                  <a:pt x="3055" y="1166"/>
                </a:moveTo>
                <a:lnTo>
                  <a:pt x="3120" y="1166"/>
                </a:lnTo>
                <a:lnTo>
                  <a:pt x="3120" y="1936"/>
                </a:lnTo>
                <a:lnTo>
                  <a:pt x="3055" y="1936"/>
                </a:lnTo>
                <a:lnTo>
                  <a:pt x="3055" y="1166"/>
                </a:lnTo>
                <a:close/>
                <a:moveTo>
                  <a:pt x="3337" y="1954"/>
                </a:moveTo>
                <a:lnTo>
                  <a:pt x="3321" y="1954"/>
                </a:lnTo>
                <a:lnTo>
                  <a:pt x="3305" y="1950"/>
                </a:lnTo>
                <a:lnTo>
                  <a:pt x="3291" y="1944"/>
                </a:lnTo>
                <a:lnTo>
                  <a:pt x="3284" y="1940"/>
                </a:lnTo>
                <a:lnTo>
                  <a:pt x="3278" y="1936"/>
                </a:lnTo>
                <a:lnTo>
                  <a:pt x="3266" y="1928"/>
                </a:lnTo>
                <a:lnTo>
                  <a:pt x="3260" y="1922"/>
                </a:lnTo>
                <a:lnTo>
                  <a:pt x="3255" y="1916"/>
                </a:lnTo>
                <a:lnTo>
                  <a:pt x="3245" y="1902"/>
                </a:lnTo>
                <a:lnTo>
                  <a:pt x="3241" y="1896"/>
                </a:lnTo>
                <a:lnTo>
                  <a:pt x="3236" y="1888"/>
                </a:lnTo>
                <a:lnTo>
                  <a:pt x="3232" y="1880"/>
                </a:lnTo>
                <a:lnTo>
                  <a:pt x="3229" y="1872"/>
                </a:lnTo>
                <a:lnTo>
                  <a:pt x="3225" y="1864"/>
                </a:lnTo>
                <a:lnTo>
                  <a:pt x="3222" y="1854"/>
                </a:lnTo>
                <a:lnTo>
                  <a:pt x="3216" y="1834"/>
                </a:lnTo>
                <a:lnTo>
                  <a:pt x="3211" y="1814"/>
                </a:lnTo>
                <a:lnTo>
                  <a:pt x="3210" y="1804"/>
                </a:lnTo>
                <a:lnTo>
                  <a:pt x="3208" y="1792"/>
                </a:lnTo>
                <a:lnTo>
                  <a:pt x="3205" y="1770"/>
                </a:lnTo>
                <a:lnTo>
                  <a:pt x="3203" y="1746"/>
                </a:lnTo>
                <a:lnTo>
                  <a:pt x="3203" y="1732"/>
                </a:lnTo>
                <a:lnTo>
                  <a:pt x="3203" y="1720"/>
                </a:lnTo>
                <a:lnTo>
                  <a:pt x="3265" y="1693"/>
                </a:lnTo>
                <a:lnTo>
                  <a:pt x="3266" y="1714"/>
                </a:lnTo>
                <a:lnTo>
                  <a:pt x="3267" y="1734"/>
                </a:lnTo>
                <a:lnTo>
                  <a:pt x="3269" y="1750"/>
                </a:lnTo>
                <a:lnTo>
                  <a:pt x="3271" y="1766"/>
                </a:lnTo>
                <a:lnTo>
                  <a:pt x="3273" y="1774"/>
                </a:lnTo>
                <a:lnTo>
                  <a:pt x="3274" y="1782"/>
                </a:lnTo>
                <a:lnTo>
                  <a:pt x="3278" y="1794"/>
                </a:lnTo>
                <a:lnTo>
                  <a:pt x="3282" y="1804"/>
                </a:lnTo>
                <a:lnTo>
                  <a:pt x="3286" y="1814"/>
                </a:lnTo>
                <a:lnTo>
                  <a:pt x="3291" y="1824"/>
                </a:lnTo>
                <a:lnTo>
                  <a:pt x="3297" y="1830"/>
                </a:lnTo>
                <a:lnTo>
                  <a:pt x="3303" y="1836"/>
                </a:lnTo>
                <a:lnTo>
                  <a:pt x="3310" y="1840"/>
                </a:lnTo>
                <a:lnTo>
                  <a:pt x="3317" y="1844"/>
                </a:lnTo>
                <a:lnTo>
                  <a:pt x="3324" y="1846"/>
                </a:lnTo>
                <a:lnTo>
                  <a:pt x="3332" y="1848"/>
                </a:lnTo>
                <a:lnTo>
                  <a:pt x="3341" y="1848"/>
                </a:lnTo>
                <a:lnTo>
                  <a:pt x="3348" y="1848"/>
                </a:lnTo>
                <a:lnTo>
                  <a:pt x="3355" y="1846"/>
                </a:lnTo>
                <a:lnTo>
                  <a:pt x="3362" y="1844"/>
                </a:lnTo>
                <a:lnTo>
                  <a:pt x="3368" y="1842"/>
                </a:lnTo>
                <a:lnTo>
                  <a:pt x="3374" y="1838"/>
                </a:lnTo>
                <a:lnTo>
                  <a:pt x="3380" y="1832"/>
                </a:lnTo>
                <a:lnTo>
                  <a:pt x="3385" y="1826"/>
                </a:lnTo>
                <a:lnTo>
                  <a:pt x="3390" y="1820"/>
                </a:lnTo>
                <a:lnTo>
                  <a:pt x="3394" y="1812"/>
                </a:lnTo>
                <a:lnTo>
                  <a:pt x="3398" y="1804"/>
                </a:lnTo>
                <a:lnTo>
                  <a:pt x="3401" y="1796"/>
                </a:lnTo>
                <a:lnTo>
                  <a:pt x="3404" y="1786"/>
                </a:lnTo>
                <a:lnTo>
                  <a:pt x="3406" y="1774"/>
                </a:lnTo>
                <a:lnTo>
                  <a:pt x="3407" y="1770"/>
                </a:lnTo>
                <a:lnTo>
                  <a:pt x="3408" y="1764"/>
                </a:lnTo>
                <a:lnTo>
                  <a:pt x="3409" y="1752"/>
                </a:lnTo>
                <a:lnTo>
                  <a:pt x="3409" y="1738"/>
                </a:lnTo>
                <a:lnTo>
                  <a:pt x="3409" y="1728"/>
                </a:lnTo>
                <a:lnTo>
                  <a:pt x="3408" y="1718"/>
                </a:lnTo>
                <a:lnTo>
                  <a:pt x="3407" y="1711"/>
                </a:lnTo>
                <a:lnTo>
                  <a:pt x="3406" y="1701"/>
                </a:lnTo>
                <a:lnTo>
                  <a:pt x="3404" y="1693"/>
                </a:lnTo>
                <a:lnTo>
                  <a:pt x="3402" y="1685"/>
                </a:lnTo>
                <a:lnTo>
                  <a:pt x="3400" y="1677"/>
                </a:lnTo>
                <a:lnTo>
                  <a:pt x="3396" y="1669"/>
                </a:lnTo>
                <a:lnTo>
                  <a:pt x="3389" y="1653"/>
                </a:lnTo>
                <a:lnTo>
                  <a:pt x="3385" y="1645"/>
                </a:lnTo>
                <a:lnTo>
                  <a:pt x="3380" y="1639"/>
                </a:lnTo>
                <a:lnTo>
                  <a:pt x="3369" y="1625"/>
                </a:lnTo>
                <a:lnTo>
                  <a:pt x="3356" y="1613"/>
                </a:lnTo>
                <a:lnTo>
                  <a:pt x="3292" y="1555"/>
                </a:lnTo>
                <a:lnTo>
                  <a:pt x="3282" y="1547"/>
                </a:lnTo>
                <a:lnTo>
                  <a:pt x="3273" y="1537"/>
                </a:lnTo>
                <a:lnTo>
                  <a:pt x="3257" y="1517"/>
                </a:lnTo>
                <a:lnTo>
                  <a:pt x="3243" y="1497"/>
                </a:lnTo>
                <a:lnTo>
                  <a:pt x="3237" y="1485"/>
                </a:lnTo>
                <a:lnTo>
                  <a:pt x="3232" y="1473"/>
                </a:lnTo>
                <a:lnTo>
                  <a:pt x="3227" y="1461"/>
                </a:lnTo>
                <a:lnTo>
                  <a:pt x="3223" y="1447"/>
                </a:lnTo>
                <a:lnTo>
                  <a:pt x="3220" y="1433"/>
                </a:lnTo>
                <a:lnTo>
                  <a:pt x="3217" y="1417"/>
                </a:lnTo>
                <a:lnTo>
                  <a:pt x="3215" y="1401"/>
                </a:lnTo>
                <a:lnTo>
                  <a:pt x="3214" y="1393"/>
                </a:lnTo>
                <a:lnTo>
                  <a:pt x="3213" y="1385"/>
                </a:lnTo>
                <a:lnTo>
                  <a:pt x="3212" y="1367"/>
                </a:lnTo>
                <a:lnTo>
                  <a:pt x="3212" y="1347"/>
                </a:lnTo>
                <a:lnTo>
                  <a:pt x="3212" y="1335"/>
                </a:lnTo>
                <a:lnTo>
                  <a:pt x="3213" y="1323"/>
                </a:lnTo>
                <a:lnTo>
                  <a:pt x="3214" y="1311"/>
                </a:lnTo>
                <a:lnTo>
                  <a:pt x="3215" y="1299"/>
                </a:lnTo>
                <a:lnTo>
                  <a:pt x="3216" y="1289"/>
                </a:lnTo>
                <a:lnTo>
                  <a:pt x="3218" y="1279"/>
                </a:lnTo>
                <a:lnTo>
                  <a:pt x="3222" y="1259"/>
                </a:lnTo>
                <a:lnTo>
                  <a:pt x="3225" y="1249"/>
                </a:lnTo>
                <a:lnTo>
                  <a:pt x="3228" y="1241"/>
                </a:lnTo>
                <a:lnTo>
                  <a:pt x="3234" y="1225"/>
                </a:lnTo>
                <a:lnTo>
                  <a:pt x="3241" y="1210"/>
                </a:lnTo>
                <a:lnTo>
                  <a:pt x="3245" y="1204"/>
                </a:lnTo>
                <a:lnTo>
                  <a:pt x="3250" y="1198"/>
                </a:lnTo>
                <a:lnTo>
                  <a:pt x="3259" y="1186"/>
                </a:lnTo>
                <a:lnTo>
                  <a:pt x="3269" y="1176"/>
                </a:lnTo>
                <a:lnTo>
                  <a:pt x="3279" y="1166"/>
                </a:lnTo>
                <a:lnTo>
                  <a:pt x="3290" y="1160"/>
                </a:lnTo>
                <a:lnTo>
                  <a:pt x="3302" y="1154"/>
                </a:lnTo>
                <a:lnTo>
                  <a:pt x="3314" y="1150"/>
                </a:lnTo>
                <a:lnTo>
                  <a:pt x="3327" y="1148"/>
                </a:lnTo>
                <a:lnTo>
                  <a:pt x="3340" y="1148"/>
                </a:lnTo>
                <a:lnTo>
                  <a:pt x="3355" y="1150"/>
                </a:lnTo>
                <a:lnTo>
                  <a:pt x="3370" y="1152"/>
                </a:lnTo>
                <a:lnTo>
                  <a:pt x="3383" y="1158"/>
                </a:lnTo>
                <a:lnTo>
                  <a:pt x="3389" y="1162"/>
                </a:lnTo>
                <a:lnTo>
                  <a:pt x="3395" y="1166"/>
                </a:lnTo>
                <a:lnTo>
                  <a:pt x="3407" y="1174"/>
                </a:lnTo>
                <a:lnTo>
                  <a:pt x="3417" y="1186"/>
                </a:lnTo>
                <a:lnTo>
                  <a:pt x="3426" y="1198"/>
                </a:lnTo>
                <a:lnTo>
                  <a:pt x="3434" y="1212"/>
                </a:lnTo>
                <a:lnTo>
                  <a:pt x="3438" y="1218"/>
                </a:lnTo>
                <a:lnTo>
                  <a:pt x="3441" y="1225"/>
                </a:lnTo>
                <a:lnTo>
                  <a:pt x="3444" y="1233"/>
                </a:lnTo>
                <a:lnTo>
                  <a:pt x="3447" y="1241"/>
                </a:lnTo>
                <a:lnTo>
                  <a:pt x="3452" y="1259"/>
                </a:lnTo>
                <a:lnTo>
                  <a:pt x="3457" y="1275"/>
                </a:lnTo>
                <a:lnTo>
                  <a:pt x="3460" y="1293"/>
                </a:lnTo>
                <a:lnTo>
                  <a:pt x="3462" y="1313"/>
                </a:lnTo>
                <a:lnTo>
                  <a:pt x="3464" y="1331"/>
                </a:lnTo>
                <a:lnTo>
                  <a:pt x="3464" y="1349"/>
                </a:lnTo>
                <a:lnTo>
                  <a:pt x="3402" y="1375"/>
                </a:lnTo>
                <a:lnTo>
                  <a:pt x="3402" y="1359"/>
                </a:lnTo>
                <a:lnTo>
                  <a:pt x="3400" y="1345"/>
                </a:lnTo>
                <a:lnTo>
                  <a:pt x="3399" y="1331"/>
                </a:lnTo>
                <a:lnTo>
                  <a:pt x="3397" y="1319"/>
                </a:lnTo>
                <a:lnTo>
                  <a:pt x="3394" y="1309"/>
                </a:lnTo>
                <a:lnTo>
                  <a:pt x="3391" y="1299"/>
                </a:lnTo>
                <a:lnTo>
                  <a:pt x="3388" y="1289"/>
                </a:lnTo>
                <a:lnTo>
                  <a:pt x="3384" y="1281"/>
                </a:lnTo>
                <a:lnTo>
                  <a:pt x="3380" y="1275"/>
                </a:lnTo>
                <a:lnTo>
                  <a:pt x="3375" y="1269"/>
                </a:lnTo>
                <a:lnTo>
                  <a:pt x="3370" y="1265"/>
                </a:lnTo>
                <a:lnTo>
                  <a:pt x="3364" y="1261"/>
                </a:lnTo>
                <a:lnTo>
                  <a:pt x="3358" y="1257"/>
                </a:lnTo>
                <a:lnTo>
                  <a:pt x="3352" y="1255"/>
                </a:lnTo>
                <a:lnTo>
                  <a:pt x="3345" y="1255"/>
                </a:lnTo>
                <a:lnTo>
                  <a:pt x="3337" y="1253"/>
                </a:lnTo>
                <a:lnTo>
                  <a:pt x="3325" y="1255"/>
                </a:lnTo>
                <a:lnTo>
                  <a:pt x="3313" y="1259"/>
                </a:lnTo>
                <a:lnTo>
                  <a:pt x="3308" y="1263"/>
                </a:lnTo>
                <a:lnTo>
                  <a:pt x="3303" y="1267"/>
                </a:lnTo>
                <a:lnTo>
                  <a:pt x="3298" y="1271"/>
                </a:lnTo>
                <a:lnTo>
                  <a:pt x="3294" y="1275"/>
                </a:lnTo>
                <a:lnTo>
                  <a:pt x="3290" y="1281"/>
                </a:lnTo>
                <a:lnTo>
                  <a:pt x="3287" y="1287"/>
                </a:lnTo>
                <a:lnTo>
                  <a:pt x="3284" y="1295"/>
                </a:lnTo>
                <a:lnTo>
                  <a:pt x="3281" y="1303"/>
                </a:lnTo>
                <a:lnTo>
                  <a:pt x="3279" y="1311"/>
                </a:lnTo>
                <a:lnTo>
                  <a:pt x="3278" y="1321"/>
                </a:lnTo>
                <a:lnTo>
                  <a:pt x="3277" y="1331"/>
                </a:lnTo>
                <a:lnTo>
                  <a:pt x="3276" y="1341"/>
                </a:lnTo>
                <a:lnTo>
                  <a:pt x="3277" y="1351"/>
                </a:lnTo>
                <a:lnTo>
                  <a:pt x="3277" y="1361"/>
                </a:lnTo>
                <a:lnTo>
                  <a:pt x="3278" y="1371"/>
                </a:lnTo>
                <a:lnTo>
                  <a:pt x="3279" y="1379"/>
                </a:lnTo>
                <a:lnTo>
                  <a:pt x="3281" y="1387"/>
                </a:lnTo>
                <a:lnTo>
                  <a:pt x="3283" y="1395"/>
                </a:lnTo>
                <a:lnTo>
                  <a:pt x="3286" y="1403"/>
                </a:lnTo>
                <a:lnTo>
                  <a:pt x="3288" y="1409"/>
                </a:lnTo>
                <a:lnTo>
                  <a:pt x="3292" y="1415"/>
                </a:lnTo>
                <a:lnTo>
                  <a:pt x="3295" y="1421"/>
                </a:lnTo>
                <a:lnTo>
                  <a:pt x="3304" y="1433"/>
                </a:lnTo>
                <a:lnTo>
                  <a:pt x="3314" y="1445"/>
                </a:lnTo>
                <a:lnTo>
                  <a:pt x="3326" y="1457"/>
                </a:lnTo>
                <a:lnTo>
                  <a:pt x="3388" y="1511"/>
                </a:lnTo>
                <a:lnTo>
                  <a:pt x="3398" y="1521"/>
                </a:lnTo>
                <a:lnTo>
                  <a:pt x="3408" y="1531"/>
                </a:lnTo>
                <a:lnTo>
                  <a:pt x="3418" y="1541"/>
                </a:lnTo>
                <a:lnTo>
                  <a:pt x="3426" y="1553"/>
                </a:lnTo>
                <a:lnTo>
                  <a:pt x="3434" y="1565"/>
                </a:lnTo>
                <a:lnTo>
                  <a:pt x="3441" y="1575"/>
                </a:lnTo>
                <a:lnTo>
                  <a:pt x="3447" y="1589"/>
                </a:lnTo>
                <a:lnTo>
                  <a:pt x="3453" y="1601"/>
                </a:lnTo>
                <a:lnTo>
                  <a:pt x="3458" y="1615"/>
                </a:lnTo>
                <a:lnTo>
                  <a:pt x="3462" y="1629"/>
                </a:lnTo>
                <a:lnTo>
                  <a:pt x="3466" y="1643"/>
                </a:lnTo>
                <a:lnTo>
                  <a:pt x="3469" y="1659"/>
                </a:lnTo>
                <a:lnTo>
                  <a:pt x="3471" y="1675"/>
                </a:lnTo>
                <a:lnTo>
                  <a:pt x="3472" y="1685"/>
                </a:lnTo>
                <a:lnTo>
                  <a:pt x="3472" y="1693"/>
                </a:lnTo>
                <a:lnTo>
                  <a:pt x="3473" y="1711"/>
                </a:lnTo>
                <a:lnTo>
                  <a:pt x="3474" y="1730"/>
                </a:lnTo>
                <a:lnTo>
                  <a:pt x="3473" y="1756"/>
                </a:lnTo>
                <a:lnTo>
                  <a:pt x="3471" y="1780"/>
                </a:lnTo>
                <a:lnTo>
                  <a:pt x="3470" y="1792"/>
                </a:lnTo>
                <a:lnTo>
                  <a:pt x="3468" y="1802"/>
                </a:lnTo>
                <a:lnTo>
                  <a:pt x="3466" y="1814"/>
                </a:lnTo>
                <a:lnTo>
                  <a:pt x="3464" y="1824"/>
                </a:lnTo>
                <a:lnTo>
                  <a:pt x="3461" y="1834"/>
                </a:lnTo>
                <a:lnTo>
                  <a:pt x="3459" y="1844"/>
                </a:lnTo>
                <a:lnTo>
                  <a:pt x="3452" y="1862"/>
                </a:lnTo>
                <a:lnTo>
                  <a:pt x="3449" y="1870"/>
                </a:lnTo>
                <a:lnTo>
                  <a:pt x="3445" y="1880"/>
                </a:lnTo>
                <a:lnTo>
                  <a:pt x="3437" y="1894"/>
                </a:lnTo>
                <a:lnTo>
                  <a:pt x="3432" y="1902"/>
                </a:lnTo>
                <a:lnTo>
                  <a:pt x="3427" y="1908"/>
                </a:lnTo>
                <a:lnTo>
                  <a:pt x="3422" y="1914"/>
                </a:lnTo>
                <a:lnTo>
                  <a:pt x="3417" y="1920"/>
                </a:lnTo>
                <a:lnTo>
                  <a:pt x="3406" y="1930"/>
                </a:lnTo>
                <a:lnTo>
                  <a:pt x="3394" y="1938"/>
                </a:lnTo>
                <a:lnTo>
                  <a:pt x="3381" y="1946"/>
                </a:lnTo>
                <a:lnTo>
                  <a:pt x="3367" y="1950"/>
                </a:lnTo>
                <a:lnTo>
                  <a:pt x="3360" y="1952"/>
                </a:lnTo>
                <a:lnTo>
                  <a:pt x="3353" y="1952"/>
                </a:lnTo>
                <a:lnTo>
                  <a:pt x="3337" y="1954"/>
                </a:lnTo>
                <a:close/>
                <a:moveTo>
                  <a:pt x="3582" y="1882"/>
                </a:moveTo>
                <a:lnTo>
                  <a:pt x="3574" y="1866"/>
                </a:lnTo>
                <a:lnTo>
                  <a:pt x="3567" y="1848"/>
                </a:lnTo>
                <a:lnTo>
                  <a:pt x="3562" y="1828"/>
                </a:lnTo>
                <a:lnTo>
                  <a:pt x="3559" y="1816"/>
                </a:lnTo>
                <a:lnTo>
                  <a:pt x="3557" y="1806"/>
                </a:lnTo>
                <a:lnTo>
                  <a:pt x="3554" y="1782"/>
                </a:lnTo>
                <a:lnTo>
                  <a:pt x="3551" y="1756"/>
                </a:lnTo>
                <a:lnTo>
                  <a:pt x="3550" y="1742"/>
                </a:lnTo>
                <a:lnTo>
                  <a:pt x="3550" y="1726"/>
                </a:lnTo>
                <a:lnTo>
                  <a:pt x="3549" y="1697"/>
                </a:lnTo>
                <a:lnTo>
                  <a:pt x="3549" y="1166"/>
                </a:lnTo>
                <a:lnTo>
                  <a:pt x="3615" y="1166"/>
                </a:lnTo>
                <a:lnTo>
                  <a:pt x="3615" y="1691"/>
                </a:lnTo>
                <a:lnTo>
                  <a:pt x="3615" y="1711"/>
                </a:lnTo>
                <a:lnTo>
                  <a:pt x="3616" y="1728"/>
                </a:lnTo>
                <a:lnTo>
                  <a:pt x="3617" y="1744"/>
                </a:lnTo>
                <a:lnTo>
                  <a:pt x="3618" y="1758"/>
                </a:lnTo>
                <a:lnTo>
                  <a:pt x="3620" y="1772"/>
                </a:lnTo>
                <a:lnTo>
                  <a:pt x="3623" y="1784"/>
                </a:lnTo>
                <a:lnTo>
                  <a:pt x="3625" y="1796"/>
                </a:lnTo>
                <a:lnTo>
                  <a:pt x="3629" y="1804"/>
                </a:lnTo>
                <a:lnTo>
                  <a:pt x="3633" y="1814"/>
                </a:lnTo>
                <a:lnTo>
                  <a:pt x="3637" y="1822"/>
                </a:lnTo>
                <a:lnTo>
                  <a:pt x="3643" y="1830"/>
                </a:lnTo>
                <a:lnTo>
                  <a:pt x="3649" y="1836"/>
                </a:lnTo>
                <a:lnTo>
                  <a:pt x="3652" y="1838"/>
                </a:lnTo>
                <a:lnTo>
                  <a:pt x="3655" y="1840"/>
                </a:lnTo>
                <a:lnTo>
                  <a:pt x="3662" y="1844"/>
                </a:lnTo>
                <a:lnTo>
                  <a:pt x="3670" y="1846"/>
                </a:lnTo>
                <a:lnTo>
                  <a:pt x="3678" y="1846"/>
                </a:lnTo>
                <a:lnTo>
                  <a:pt x="3686" y="1846"/>
                </a:lnTo>
                <a:lnTo>
                  <a:pt x="3694" y="1844"/>
                </a:lnTo>
                <a:lnTo>
                  <a:pt x="3701" y="1840"/>
                </a:lnTo>
                <a:lnTo>
                  <a:pt x="3708" y="1836"/>
                </a:lnTo>
                <a:lnTo>
                  <a:pt x="3713" y="1830"/>
                </a:lnTo>
                <a:lnTo>
                  <a:pt x="3719" y="1822"/>
                </a:lnTo>
                <a:lnTo>
                  <a:pt x="3723" y="1814"/>
                </a:lnTo>
                <a:lnTo>
                  <a:pt x="3728" y="1804"/>
                </a:lnTo>
                <a:lnTo>
                  <a:pt x="3731" y="1796"/>
                </a:lnTo>
                <a:lnTo>
                  <a:pt x="3734" y="1784"/>
                </a:lnTo>
                <a:lnTo>
                  <a:pt x="3736" y="1772"/>
                </a:lnTo>
                <a:lnTo>
                  <a:pt x="3738" y="1758"/>
                </a:lnTo>
                <a:lnTo>
                  <a:pt x="3740" y="1744"/>
                </a:lnTo>
                <a:lnTo>
                  <a:pt x="3741" y="1728"/>
                </a:lnTo>
                <a:lnTo>
                  <a:pt x="3741" y="1711"/>
                </a:lnTo>
                <a:lnTo>
                  <a:pt x="3741" y="1691"/>
                </a:lnTo>
                <a:lnTo>
                  <a:pt x="3741" y="1166"/>
                </a:lnTo>
                <a:lnTo>
                  <a:pt x="3807" y="1166"/>
                </a:lnTo>
                <a:lnTo>
                  <a:pt x="3807" y="1697"/>
                </a:lnTo>
                <a:lnTo>
                  <a:pt x="3806" y="1726"/>
                </a:lnTo>
                <a:lnTo>
                  <a:pt x="3805" y="1742"/>
                </a:lnTo>
                <a:lnTo>
                  <a:pt x="3805" y="1756"/>
                </a:lnTo>
                <a:lnTo>
                  <a:pt x="3802" y="1782"/>
                </a:lnTo>
                <a:lnTo>
                  <a:pt x="3798" y="1806"/>
                </a:lnTo>
                <a:lnTo>
                  <a:pt x="3796" y="1816"/>
                </a:lnTo>
                <a:lnTo>
                  <a:pt x="3794" y="1828"/>
                </a:lnTo>
                <a:lnTo>
                  <a:pt x="3788" y="1848"/>
                </a:lnTo>
                <a:lnTo>
                  <a:pt x="3785" y="1856"/>
                </a:lnTo>
                <a:lnTo>
                  <a:pt x="3782" y="1866"/>
                </a:lnTo>
                <a:lnTo>
                  <a:pt x="3779" y="1874"/>
                </a:lnTo>
                <a:lnTo>
                  <a:pt x="3775" y="1882"/>
                </a:lnTo>
                <a:lnTo>
                  <a:pt x="3771" y="1890"/>
                </a:lnTo>
                <a:lnTo>
                  <a:pt x="3766" y="1898"/>
                </a:lnTo>
                <a:lnTo>
                  <a:pt x="3756" y="1914"/>
                </a:lnTo>
                <a:lnTo>
                  <a:pt x="3745" y="1926"/>
                </a:lnTo>
                <a:lnTo>
                  <a:pt x="3739" y="1930"/>
                </a:lnTo>
                <a:lnTo>
                  <a:pt x="3733" y="1936"/>
                </a:lnTo>
                <a:lnTo>
                  <a:pt x="3720" y="1944"/>
                </a:lnTo>
                <a:lnTo>
                  <a:pt x="3714" y="1946"/>
                </a:lnTo>
                <a:lnTo>
                  <a:pt x="3707" y="1950"/>
                </a:lnTo>
                <a:lnTo>
                  <a:pt x="3693" y="1952"/>
                </a:lnTo>
                <a:lnTo>
                  <a:pt x="3685" y="1954"/>
                </a:lnTo>
                <a:lnTo>
                  <a:pt x="3678" y="1954"/>
                </a:lnTo>
                <a:lnTo>
                  <a:pt x="3663" y="1952"/>
                </a:lnTo>
                <a:lnTo>
                  <a:pt x="3649" y="1950"/>
                </a:lnTo>
                <a:lnTo>
                  <a:pt x="3643" y="1946"/>
                </a:lnTo>
                <a:lnTo>
                  <a:pt x="3636" y="1944"/>
                </a:lnTo>
                <a:lnTo>
                  <a:pt x="3624" y="1936"/>
                </a:lnTo>
                <a:lnTo>
                  <a:pt x="3612" y="1926"/>
                </a:lnTo>
                <a:lnTo>
                  <a:pt x="3601" y="1914"/>
                </a:lnTo>
                <a:lnTo>
                  <a:pt x="3591" y="1898"/>
                </a:lnTo>
                <a:lnTo>
                  <a:pt x="3586" y="1890"/>
                </a:lnTo>
                <a:lnTo>
                  <a:pt x="3582" y="1882"/>
                </a:lnTo>
                <a:close/>
                <a:moveTo>
                  <a:pt x="3934" y="1882"/>
                </a:moveTo>
                <a:lnTo>
                  <a:pt x="3927" y="1866"/>
                </a:lnTo>
                <a:lnTo>
                  <a:pt x="3920" y="1848"/>
                </a:lnTo>
                <a:lnTo>
                  <a:pt x="3915" y="1828"/>
                </a:lnTo>
                <a:lnTo>
                  <a:pt x="3912" y="1816"/>
                </a:lnTo>
                <a:lnTo>
                  <a:pt x="3910" y="1806"/>
                </a:lnTo>
                <a:lnTo>
                  <a:pt x="3907" y="1782"/>
                </a:lnTo>
                <a:lnTo>
                  <a:pt x="3904" y="1756"/>
                </a:lnTo>
                <a:lnTo>
                  <a:pt x="3903" y="1742"/>
                </a:lnTo>
                <a:lnTo>
                  <a:pt x="3903" y="1726"/>
                </a:lnTo>
                <a:lnTo>
                  <a:pt x="3902" y="1697"/>
                </a:lnTo>
                <a:lnTo>
                  <a:pt x="3902" y="1166"/>
                </a:lnTo>
                <a:lnTo>
                  <a:pt x="3968" y="1166"/>
                </a:lnTo>
                <a:lnTo>
                  <a:pt x="3968" y="1691"/>
                </a:lnTo>
                <a:lnTo>
                  <a:pt x="3968" y="1711"/>
                </a:lnTo>
                <a:lnTo>
                  <a:pt x="3969" y="1728"/>
                </a:lnTo>
                <a:lnTo>
                  <a:pt x="3970" y="1744"/>
                </a:lnTo>
                <a:lnTo>
                  <a:pt x="3972" y="1758"/>
                </a:lnTo>
                <a:lnTo>
                  <a:pt x="3973" y="1772"/>
                </a:lnTo>
                <a:lnTo>
                  <a:pt x="3976" y="1784"/>
                </a:lnTo>
                <a:lnTo>
                  <a:pt x="3979" y="1796"/>
                </a:lnTo>
                <a:lnTo>
                  <a:pt x="3982" y="1804"/>
                </a:lnTo>
                <a:lnTo>
                  <a:pt x="3986" y="1814"/>
                </a:lnTo>
                <a:lnTo>
                  <a:pt x="3991" y="1822"/>
                </a:lnTo>
                <a:lnTo>
                  <a:pt x="3996" y="1830"/>
                </a:lnTo>
                <a:lnTo>
                  <a:pt x="4002" y="1836"/>
                </a:lnTo>
                <a:lnTo>
                  <a:pt x="4005" y="1838"/>
                </a:lnTo>
                <a:lnTo>
                  <a:pt x="4008" y="1840"/>
                </a:lnTo>
                <a:lnTo>
                  <a:pt x="4015" y="1844"/>
                </a:lnTo>
                <a:lnTo>
                  <a:pt x="4023" y="1846"/>
                </a:lnTo>
                <a:lnTo>
                  <a:pt x="4031" y="1846"/>
                </a:lnTo>
                <a:lnTo>
                  <a:pt x="4040" y="1846"/>
                </a:lnTo>
                <a:lnTo>
                  <a:pt x="4047" y="1844"/>
                </a:lnTo>
                <a:lnTo>
                  <a:pt x="4054" y="1840"/>
                </a:lnTo>
                <a:lnTo>
                  <a:pt x="4061" y="1836"/>
                </a:lnTo>
                <a:lnTo>
                  <a:pt x="4067" y="1830"/>
                </a:lnTo>
                <a:lnTo>
                  <a:pt x="4072" y="1822"/>
                </a:lnTo>
                <a:lnTo>
                  <a:pt x="4077" y="1814"/>
                </a:lnTo>
                <a:lnTo>
                  <a:pt x="4081" y="1804"/>
                </a:lnTo>
                <a:lnTo>
                  <a:pt x="4084" y="1796"/>
                </a:lnTo>
                <a:lnTo>
                  <a:pt x="4087" y="1784"/>
                </a:lnTo>
                <a:lnTo>
                  <a:pt x="4090" y="1772"/>
                </a:lnTo>
                <a:lnTo>
                  <a:pt x="4091" y="1758"/>
                </a:lnTo>
                <a:lnTo>
                  <a:pt x="4093" y="1744"/>
                </a:lnTo>
                <a:lnTo>
                  <a:pt x="4094" y="1728"/>
                </a:lnTo>
                <a:lnTo>
                  <a:pt x="4094" y="1711"/>
                </a:lnTo>
                <a:lnTo>
                  <a:pt x="4094" y="1691"/>
                </a:lnTo>
                <a:lnTo>
                  <a:pt x="4094" y="1166"/>
                </a:lnTo>
                <a:lnTo>
                  <a:pt x="4160" y="1166"/>
                </a:lnTo>
                <a:lnTo>
                  <a:pt x="4160" y="1697"/>
                </a:lnTo>
                <a:lnTo>
                  <a:pt x="4159" y="1726"/>
                </a:lnTo>
                <a:lnTo>
                  <a:pt x="4159" y="1742"/>
                </a:lnTo>
                <a:lnTo>
                  <a:pt x="4158" y="1756"/>
                </a:lnTo>
                <a:lnTo>
                  <a:pt x="4155" y="1782"/>
                </a:lnTo>
                <a:lnTo>
                  <a:pt x="4152" y="1806"/>
                </a:lnTo>
                <a:lnTo>
                  <a:pt x="4149" y="1816"/>
                </a:lnTo>
                <a:lnTo>
                  <a:pt x="4147" y="1828"/>
                </a:lnTo>
                <a:lnTo>
                  <a:pt x="4142" y="1848"/>
                </a:lnTo>
                <a:lnTo>
                  <a:pt x="4139" y="1856"/>
                </a:lnTo>
                <a:lnTo>
                  <a:pt x="4135" y="1866"/>
                </a:lnTo>
                <a:lnTo>
                  <a:pt x="4132" y="1874"/>
                </a:lnTo>
                <a:lnTo>
                  <a:pt x="4128" y="1882"/>
                </a:lnTo>
                <a:lnTo>
                  <a:pt x="4124" y="1890"/>
                </a:lnTo>
                <a:lnTo>
                  <a:pt x="4119" y="1898"/>
                </a:lnTo>
                <a:lnTo>
                  <a:pt x="4109" y="1914"/>
                </a:lnTo>
                <a:lnTo>
                  <a:pt x="4098" y="1926"/>
                </a:lnTo>
                <a:lnTo>
                  <a:pt x="4092" y="1930"/>
                </a:lnTo>
                <a:lnTo>
                  <a:pt x="4086" y="1936"/>
                </a:lnTo>
                <a:lnTo>
                  <a:pt x="4073" y="1944"/>
                </a:lnTo>
                <a:lnTo>
                  <a:pt x="4067" y="1946"/>
                </a:lnTo>
                <a:lnTo>
                  <a:pt x="4060" y="1950"/>
                </a:lnTo>
                <a:lnTo>
                  <a:pt x="4046" y="1952"/>
                </a:lnTo>
                <a:lnTo>
                  <a:pt x="4039" y="1954"/>
                </a:lnTo>
                <a:lnTo>
                  <a:pt x="4031" y="1954"/>
                </a:lnTo>
                <a:lnTo>
                  <a:pt x="4017" y="1952"/>
                </a:lnTo>
                <a:lnTo>
                  <a:pt x="4003" y="1950"/>
                </a:lnTo>
                <a:lnTo>
                  <a:pt x="3996" y="1946"/>
                </a:lnTo>
                <a:lnTo>
                  <a:pt x="3989" y="1944"/>
                </a:lnTo>
                <a:lnTo>
                  <a:pt x="3977" y="1936"/>
                </a:lnTo>
                <a:lnTo>
                  <a:pt x="3965" y="1926"/>
                </a:lnTo>
                <a:lnTo>
                  <a:pt x="3954" y="1914"/>
                </a:lnTo>
                <a:lnTo>
                  <a:pt x="3943" y="1898"/>
                </a:lnTo>
                <a:lnTo>
                  <a:pt x="3938" y="1890"/>
                </a:lnTo>
                <a:lnTo>
                  <a:pt x="3934" y="1882"/>
                </a:lnTo>
                <a:close/>
                <a:moveTo>
                  <a:pt x="4370" y="1954"/>
                </a:moveTo>
                <a:lnTo>
                  <a:pt x="4354" y="1954"/>
                </a:lnTo>
                <a:lnTo>
                  <a:pt x="4339" y="1950"/>
                </a:lnTo>
                <a:lnTo>
                  <a:pt x="4324" y="1944"/>
                </a:lnTo>
                <a:lnTo>
                  <a:pt x="4317" y="1940"/>
                </a:lnTo>
                <a:lnTo>
                  <a:pt x="4310" y="1936"/>
                </a:lnTo>
                <a:lnTo>
                  <a:pt x="4298" y="1928"/>
                </a:lnTo>
                <a:lnTo>
                  <a:pt x="4292" y="1922"/>
                </a:lnTo>
                <a:lnTo>
                  <a:pt x="4287" y="1916"/>
                </a:lnTo>
                <a:lnTo>
                  <a:pt x="4277" y="1902"/>
                </a:lnTo>
                <a:lnTo>
                  <a:pt x="4273" y="1896"/>
                </a:lnTo>
                <a:lnTo>
                  <a:pt x="4268" y="1888"/>
                </a:lnTo>
                <a:lnTo>
                  <a:pt x="4264" y="1880"/>
                </a:lnTo>
                <a:lnTo>
                  <a:pt x="4261" y="1872"/>
                </a:lnTo>
                <a:lnTo>
                  <a:pt x="4257" y="1864"/>
                </a:lnTo>
                <a:lnTo>
                  <a:pt x="4254" y="1854"/>
                </a:lnTo>
                <a:lnTo>
                  <a:pt x="4248" y="1834"/>
                </a:lnTo>
                <a:lnTo>
                  <a:pt x="4244" y="1814"/>
                </a:lnTo>
                <a:lnTo>
                  <a:pt x="4242" y="1804"/>
                </a:lnTo>
                <a:lnTo>
                  <a:pt x="4240" y="1792"/>
                </a:lnTo>
                <a:lnTo>
                  <a:pt x="4237" y="1770"/>
                </a:lnTo>
                <a:lnTo>
                  <a:pt x="4236" y="1746"/>
                </a:lnTo>
                <a:lnTo>
                  <a:pt x="4235" y="1732"/>
                </a:lnTo>
                <a:lnTo>
                  <a:pt x="4235" y="1720"/>
                </a:lnTo>
                <a:lnTo>
                  <a:pt x="4298" y="1693"/>
                </a:lnTo>
                <a:lnTo>
                  <a:pt x="4298" y="1714"/>
                </a:lnTo>
                <a:lnTo>
                  <a:pt x="4299" y="1734"/>
                </a:lnTo>
                <a:lnTo>
                  <a:pt x="4301" y="1750"/>
                </a:lnTo>
                <a:lnTo>
                  <a:pt x="4303" y="1766"/>
                </a:lnTo>
                <a:lnTo>
                  <a:pt x="4305" y="1774"/>
                </a:lnTo>
                <a:lnTo>
                  <a:pt x="4306" y="1782"/>
                </a:lnTo>
                <a:lnTo>
                  <a:pt x="4310" y="1794"/>
                </a:lnTo>
                <a:lnTo>
                  <a:pt x="4314" y="1804"/>
                </a:lnTo>
                <a:lnTo>
                  <a:pt x="4318" y="1814"/>
                </a:lnTo>
                <a:lnTo>
                  <a:pt x="4324" y="1824"/>
                </a:lnTo>
                <a:lnTo>
                  <a:pt x="4330" y="1830"/>
                </a:lnTo>
                <a:lnTo>
                  <a:pt x="4336" y="1836"/>
                </a:lnTo>
                <a:lnTo>
                  <a:pt x="4343" y="1840"/>
                </a:lnTo>
                <a:lnTo>
                  <a:pt x="4350" y="1844"/>
                </a:lnTo>
                <a:lnTo>
                  <a:pt x="4357" y="1846"/>
                </a:lnTo>
                <a:lnTo>
                  <a:pt x="4365" y="1848"/>
                </a:lnTo>
                <a:lnTo>
                  <a:pt x="4374" y="1848"/>
                </a:lnTo>
                <a:lnTo>
                  <a:pt x="4381" y="1848"/>
                </a:lnTo>
                <a:lnTo>
                  <a:pt x="4388" y="1846"/>
                </a:lnTo>
                <a:lnTo>
                  <a:pt x="4395" y="1844"/>
                </a:lnTo>
                <a:lnTo>
                  <a:pt x="4401" y="1842"/>
                </a:lnTo>
                <a:lnTo>
                  <a:pt x="4407" y="1838"/>
                </a:lnTo>
                <a:lnTo>
                  <a:pt x="4413" y="1832"/>
                </a:lnTo>
                <a:lnTo>
                  <a:pt x="4418" y="1826"/>
                </a:lnTo>
                <a:lnTo>
                  <a:pt x="4423" y="1820"/>
                </a:lnTo>
                <a:lnTo>
                  <a:pt x="4427" y="1812"/>
                </a:lnTo>
                <a:lnTo>
                  <a:pt x="4431" y="1804"/>
                </a:lnTo>
                <a:lnTo>
                  <a:pt x="4434" y="1796"/>
                </a:lnTo>
                <a:lnTo>
                  <a:pt x="4437" y="1786"/>
                </a:lnTo>
                <a:lnTo>
                  <a:pt x="4439" y="1774"/>
                </a:lnTo>
                <a:lnTo>
                  <a:pt x="4440" y="1770"/>
                </a:lnTo>
                <a:lnTo>
                  <a:pt x="4441" y="1764"/>
                </a:lnTo>
                <a:lnTo>
                  <a:pt x="4442" y="1752"/>
                </a:lnTo>
                <a:lnTo>
                  <a:pt x="4442" y="1738"/>
                </a:lnTo>
                <a:lnTo>
                  <a:pt x="4442" y="1728"/>
                </a:lnTo>
                <a:lnTo>
                  <a:pt x="4442" y="1718"/>
                </a:lnTo>
                <a:lnTo>
                  <a:pt x="4441" y="1711"/>
                </a:lnTo>
                <a:lnTo>
                  <a:pt x="4439" y="1701"/>
                </a:lnTo>
                <a:lnTo>
                  <a:pt x="4437" y="1693"/>
                </a:lnTo>
                <a:lnTo>
                  <a:pt x="4435" y="1685"/>
                </a:lnTo>
                <a:lnTo>
                  <a:pt x="4433" y="1677"/>
                </a:lnTo>
                <a:lnTo>
                  <a:pt x="4430" y="1669"/>
                </a:lnTo>
                <a:lnTo>
                  <a:pt x="4422" y="1653"/>
                </a:lnTo>
                <a:lnTo>
                  <a:pt x="4418" y="1645"/>
                </a:lnTo>
                <a:lnTo>
                  <a:pt x="4413" y="1639"/>
                </a:lnTo>
                <a:lnTo>
                  <a:pt x="4402" y="1625"/>
                </a:lnTo>
                <a:lnTo>
                  <a:pt x="4389" y="1613"/>
                </a:lnTo>
                <a:lnTo>
                  <a:pt x="4325" y="1555"/>
                </a:lnTo>
                <a:lnTo>
                  <a:pt x="4315" y="1547"/>
                </a:lnTo>
                <a:lnTo>
                  <a:pt x="4305" y="1537"/>
                </a:lnTo>
                <a:lnTo>
                  <a:pt x="4289" y="1517"/>
                </a:lnTo>
                <a:lnTo>
                  <a:pt x="4275" y="1497"/>
                </a:lnTo>
                <a:lnTo>
                  <a:pt x="4270" y="1485"/>
                </a:lnTo>
                <a:lnTo>
                  <a:pt x="4264" y="1473"/>
                </a:lnTo>
                <a:lnTo>
                  <a:pt x="4260" y="1461"/>
                </a:lnTo>
                <a:lnTo>
                  <a:pt x="4255" y="1447"/>
                </a:lnTo>
                <a:lnTo>
                  <a:pt x="4252" y="1433"/>
                </a:lnTo>
                <a:lnTo>
                  <a:pt x="4249" y="1417"/>
                </a:lnTo>
                <a:lnTo>
                  <a:pt x="4247" y="1401"/>
                </a:lnTo>
                <a:lnTo>
                  <a:pt x="4246" y="1393"/>
                </a:lnTo>
                <a:lnTo>
                  <a:pt x="4245" y="1385"/>
                </a:lnTo>
                <a:lnTo>
                  <a:pt x="4244" y="1367"/>
                </a:lnTo>
                <a:lnTo>
                  <a:pt x="4244" y="1347"/>
                </a:lnTo>
                <a:lnTo>
                  <a:pt x="4244" y="1335"/>
                </a:lnTo>
                <a:lnTo>
                  <a:pt x="4245" y="1323"/>
                </a:lnTo>
                <a:lnTo>
                  <a:pt x="4246" y="1311"/>
                </a:lnTo>
                <a:lnTo>
                  <a:pt x="4247" y="1299"/>
                </a:lnTo>
                <a:lnTo>
                  <a:pt x="4248" y="1289"/>
                </a:lnTo>
                <a:lnTo>
                  <a:pt x="4250" y="1279"/>
                </a:lnTo>
                <a:lnTo>
                  <a:pt x="4254" y="1259"/>
                </a:lnTo>
                <a:lnTo>
                  <a:pt x="4257" y="1249"/>
                </a:lnTo>
                <a:lnTo>
                  <a:pt x="4260" y="1241"/>
                </a:lnTo>
                <a:lnTo>
                  <a:pt x="4266" y="1225"/>
                </a:lnTo>
                <a:lnTo>
                  <a:pt x="4273" y="1210"/>
                </a:lnTo>
                <a:lnTo>
                  <a:pt x="4277" y="1204"/>
                </a:lnTo>
                <a:lnTo>
                  <a:pt x="4282" y="1198"/>
                </a:lnTo>
                <a:lnTo>
                  <a:pt x="4291" y="1186"/>
                </a:lnTo>
                <a:lnTo>
                  <a:pt x="4301" y="1176"/>
                </a:lnTo>
                <a:lnTo>
                  <a:pt x="4311" y="1166"/>
                </a:lnTo>
                <a:lnTo>
                  <a:pt x="4323" y="1160"/>
                </a:lnTo>
                <a:lnTo>
                  <a:pt x="4335" y="1154"/>
                </a:lnTo>
                <a:lnTo>
                  <a:pt x="4347" y="1150"/>
                </a:lnTo>
                <a:lnTo>
                  <a:pt x="4360" y="1148"/>
                </a:lnTo>
                <a:lnTo>
                  <a:pt x="4373" y="1148"/>
                </a:lnTo>
                <a:lnTo>
                  <a:pt x="4388" y="1150"/>
                </a:lnTo>
                <a:lnTo>
                  <a:pt x="4403" y="1152"/>
                </a:lnTo>
                <a:lnTo>
                  <a:pt x="4416" y="1158"/>
                </a:lnTo>
                <a:lnTo>
                  <a:pt x="4422" y="1162"/>
                </a:lnTo>
                <a:lnTo>
                  <a:pt x="4428" y="1166"/>
                </a:lnTo>
                <a:lnTo>
                  <a:pt x="4440" y="1174"/>
                </a:lnTo>
                <a:lnTo>
                  <a:pt x="4450" y="1186"/>
                </a:lnTo>
                <a:lnTo>
                  <a:pt x="4459" y="1198"/>
                </a:lnTo>
                <a:lnTo>
                  <a:pt x="4467" y="1212"/>
                </a:lnTo>
                <a:lnTo>
                  <a:pt x="4471" y="1218"/>
                </a:lnTo>
                <a:lnTo>
                  <a:pt x="4474" y="1225"/>
                </a:lnTo>
                <a:lnTo>
                  <a:pt x="4477" y="1233"/>
                </a:lnTo>
                <a:lnTo>
                  <a:pt x="4480" y="1241"/>
                </a:lnTo>
                <a:lnTo>
                  <a:pt x="4485" y="1259"/>
                </a:lnTo>
                <a:lnTo>
                  <a:pt x="4490" y="1275"/>
                </a:lnTo>
                <a:lnTo>
                  <a:pt x="4493" y="1293"/>
                </a:lnTo>
                <a:lnTo>
                  <a:pt x="4495" y="1313"/>
                </a:lnTo>
                <a:lnTo>
                  <a:pt x="4497" y="1331"/>
                </a:lnTo>
                <a:lnTo>
                  <a:pt x="4497" y="1349"/>
                </a:lnTo>
                <a:lnTo>
                  <a:pt x="4435" y="1375"/>
                </a:lnTo>
                <a:lnTo>
                  <a:pt x="4435" y="1359"/>
                </a:lnTo>
                <a:lnTo>
                  <a:pt x="4433" y="1345"/>
                </a:lnTo>
                <a:lnTo>
                  <a:pt x="4432" y="1331"/>
                </a:lnTo>
                <a:lnTo>
                  <a:pt x="4430" y="1319"/>
                </a:lnTo>
                <a:lnTo>
                  <a:pt x="4427" y="1309"/>
                </a:lnTo>
                <a:lnTo>
                  <a:pt x="4426" y="1303"/>
                </a:lnTo>
                <a:lnTo>
                  <a:pt x="4424" y="1299"/>
                </a:lnTo>
                <a:lnTo>
                  <a:pt x="4421" y="1289"/>
                </a:lnTo>
                <a:lnTo>
                  <a:pt x="4417" y="1281"/>
                </a:lnTo>
                <a:lnTo>
                  <a:pt x="4413" y="1275"/>
                </a:lnTo>
                <a:lnTo>
                  <a:pt x="4408" y="1269"/>
                </a:lnTo>
                <a:lnTo>
                  <a:pt x="4403" y="1265"/>
                </a:lnTo>
                <a:lnTo>
                  <a:pt x="4397" y="1261"/>
                </a:lnTo>
                <a:lnTo>
                  <a:pt x="4391" y="1257"/>
                </a:lnTo>
                <a:lnTo>
                  <a:pt x="4385" y="1255"/>
                </a:lnTo>
                <a:lnTo>
                  <a:pt x="4378" y="1255"/>
                </a:lnTo>
                <a:lnTo>
                  <a:pt x="4370" y="1253"/>
                </a:lnTo>
                <a:lnTo>
                  <a:pt x="4358" y="1255"/>
                </a:lnTo>
                <a:lnTo>
                  <a:pt x="4346" y="1259"/>
                </a:lnTo>
                <a:lnTo>
                  <a:pt x="4341" y="1263"/>
                </a:lnTo>
                <a:lnTo>
                  <a:pt x="4336" y="1267"/>
                </a:lnTo>
                <a:lnTo>
                  <a:pt x="4331" y="1271"/>
                </a:lnTo>
                <a:lnTo>
                  <a:pt x="4327" y="1275"/>
                </a:lnTo>
                <a:lnTo>
                  <a:pt x="4323" y="1281"/>
                </a:lnTo>
                <a:lnTo>
                  <a:pt x="4319" y="1287"/>
                </a:lnTo>
                <a:lnTo>
                  <a:pt x="4316" y="1295"/>
                </a:lnTo>
                <a:lnTo>
                  <a:pt x="4313" y="1303"/>
                </a:lnTo>
                <a:lnTo>
                  <a:pt x="4311" y="1311"/>
                </a:lnTo>
                <a:lnTo>
                  <a:pt x="4310" y="1321"/>
                </a:lnTo>
                <a:lnTo>
                  <a:pt x="4309" y="1331"/>
                </a:lnTo>
                <a:lnTo>
                  <a:pt x="4308" y="1341"/>
                </a:lnTo>
                <a:lnTo>
                  <a:pt x="4309" y="1351"/>
                </a:lnTo>
                <a:lnTo>
                  <a:pt x="4309" y="1361"/>
                </a:lnTo>
                <a:lnTo>
                  <a:pt x="4310" y="1371"/>
                </a:lnTo>
                <a:lnTo>
                  <a:pt x="4311" y="1379"/>
                </a:lnTo>
                <a:lnTo>
                  <a:pt x="4313" y="1387"/>
                </a:lnTo>
                <a:lnTo>
                  <a:pt x="4315" y="1395"/>
                </a:lnTo>
                <a:lnTo>
                  <a:pt x="4318" y="1403"/>
                </a:lnTo>
                <a:lnTo>
                  <a:pt x="4321" y="1409"/>
                </a:lnTo>
                <a:lnTo>
                  <a:pt x="4325" y="1415"/>
                </a:lnTo>
                <a:lnTo>
                  <a:pt x="4328" y="1421"/>
                </a:lnTo>
                <a:lnTo>
                  <a:pt x="4337" y="1433"/>
                </a:lnTo>
                <a:lnTo>
                  <a:pt x="4347" y="1445"/>
                </a:lnTo>
                <a:lnTo>
                  <a:pt x="4359" y="1457"/>
                </a:lnTo>
                <a:lnTo>
                  <a:pt x="4421" y="1511"/>
                </a:lnTo>
                <a:lnTo>
                  <a:pt x="4431" y="1521"/>
                </a:lnTo>
                <a:lnTo>
                  <a:pt x="4442" y="1531"/>
                </a:lnTo>
                <a:lnTo>
                  <a:pt x="4451" y="1541"/>
                </a:lnTo>
                <a:lnTo>
                  <a:pt x="4459" y="1553"/>
                </a:lnTo>
                <a:lnTo>
                  <a:pt x="4467" y="1565"/>
                </a:lnTo>
                <a:lnTo>
                  <a:pt x="4474" y="1575"/>
                </a:lnTo>
                <a:lnTo>
                  <a:pt x="4480" y="1589"/>
                </a:lnTo>
                <a:lnTo>
                  <a:pt x="4486" y="1601"/>
                </a:lnTo>
                <a:lnTo>
                  <a:pt x="4491" y="1615"/>
                </a:lnTo>
                <a:lnTo>
                  <a:pt x="4495" y="1629"/>
                </a:lnTo>
                <a:lnTo>
                  <a:pt x="4499" y="1643"/>
                </a:lnTo>
                <a:lnTo>
                  <a:pt x="4502" y="1659"/>
                </a:lnTo>
                <a:lnTo>
                  <a:pt x="4504" y="1675"/>
                </a:lnTo>
                <a:lnTo>
                  <a:pt x="4505" y="1685"/>
                </a:lnTo>
                <a:lnTo>
                  <a:pt x="4505" y="1693"/>
                </a:lnTo>
                <a:lnTo>
                  <a:pt x="4506" y="1711"/>
                </a:lnTo>
                <a:lnTo>
                  <a:pt x="4507" y="1730"/>
                </a:lnTo>
                <a:lnTo>
                  <a:pt x="4506" y="1756"/>
                </a:lnTo>
                <a:lnTo>
                  <a:pt x="4504" y="1780"/>
                </a:lnTo>
                <a:lnTo>
                  <a:pt x="4503" y="1792"/>
                </a:lnTo>
                <a:lnTo>
                  <a:pt x="4501" y="1802"/>
                </a:lnTo>
                <a:lnTo>
                  <a:pt x="4499" y="1814"/>
                </a:lnTo>
                <a:lnTo>
                  <a:pt x="4497" y="1824"/>
                </a:lnTo>
                <a:lnTo>
                  <a:pt x="4494" y="1834"/>
                </a:lnTo>
                <a:lnTo>
                  <a:pt x="4492" y="1844"/>
                </a:lnTo>
                <a:lnTo>
                  <a:pt x="4485" y="1862"/>
                </a:lnTo>
                <a:lnTo>
                  <a:pt x="4482" y="1870"/>
                </a:lnTo>
                <a:lnTo>
                  <a:pt x="4478" y="1880"/>
                </a:lnTo>
                <a:lnTo>
                  <a:pt x="4470" y="1894"/>
                </a:lnTo>
                <a:lnTo>
                  <a:pt x="4465" y="1902"/>
                </a:lnTo>
                <a:lnTo>
                  <a:pt x="4460" y="1908"/>
                </a:lnTo>
                <a:lnTo>
                  <a:pt x="4455" y="1914"/>
                </a:lnTo>
                <a:lnTo>
                  <a:pt x="4450" y="1920"/>
                </a:lnTo>
                <a:lnTo>
                  <a:pt x="4439" y="1930"/>
                </a:lnTo>
                <a:lnTo>
                  <a:pt x="4427" y="1938"/>
                </a:lnTo>
                <a:lnTo>
                  <a:pt x="4414" y="1946"/>
                </a:lnTo>
                <a:lnTo>
                  <a:pt x="4400" y="1950"/>
                </a:lnTo>
                <a:lnTo>
                  <a:pt x="4393" y="1952"/>
                </a:lnTo>
                <a:lnTo>
                  <a:pt x="4386" y="1952"/>
                </a:lnTo>
                <a:lnTo>
                  <a:pt x="4370" y="1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7DE48D-705B-612C-7DFA-B303012D7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8587" y="5517232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F5A17A4-EA2D-AFFF-38DF-9699B925DC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8587" y="5805264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690663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6">
          <p15:clr>
            <a:srgbClr val="FBAE40"/>
          </p15:clr>
        </p15:guide>
        <p15:guide id="4" pos="692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atti Kuval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24212E61-FA6C-4909-A64F-96957E89603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12192000" cy="6858000"/>
          </a:xfrm>
          <a:solidFill>
            <a:schemeClr val="tx2"/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GB" err="1"/>
              <a:t>Lisää</a:t>
            </a:r>
            <a:r>
              <a:rPr lang="en-GB"/>
              <a:t> </a:t>
            </a:r>
            <a:r>
              <a:rPr lang="en-GB" err="1"/>
              <a:t>kuva</a:t>
            </a:r>
            <a:endParaRPr lang="en-GB"/>
          </a:p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CC72-92FB-3363-C5B8-9136608B00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503213" y="6308625"/>
            <a:ext cx="280800" cy="21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C8E437-721B-421E-9B40-4BBC9DC6B378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28800"/>
            <a:ext cx="5328592" cy="1231106"/>
          </a:xfrm>
        </p:spPr>
        <p:txBody>
          <a:bodyPr anchor="t" anchorCtr="0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365104"/>
            <a:ext cx="532783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40975200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atti Kuvalla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4623C09F-3FCC-1888-1069-D8D811DF11F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12192000" cy="6858000"/>
          </a:xfrm>
          <a:solidFill>
            <a:schemeClr val="tx2"/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GB" err="1"/>
              <a:t>Lisää</a:t>
            </a:r>
            <a:r>
              <a:rPr lang="en-GB"/>
              <a:t> </a:t>
            </a:r>
            <a:r>
              <a:rPr lang="en-GB" err="1"/>
              <a:t>kuva</a:t>
            </a:r>
            <a:endParaRPr lang="en-GB"/>
          </a:p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682F0-63E3-35DE-D7F2-6CCF56790E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503213" y="6308625"/>
            <a:ext cx="280800" cy="21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7B08-CDC0-D9DA-023C-33EB2424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1B42B6-0660-4B2E-8F83-C9BD3FEF7892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E968-BF71-89AA-C26E-10EFAEEE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EA2C-E894-50CC-1D3C-CCAA51AA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C2BCA-6E98-D0FC-A4D9-2479036B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7" y="1628800"/>
            <a:ext cx="5328592" cy="1231106"/>
          </a:xfrm>
        </p:spPr>
        <p:txBody>
          <a:bodyPr anchor="t" anchorCtr="0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4CB5395-4AF2-9EE9-D682-4F6C29D9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456" y="4365104"/>
            <a:ext cx="532783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</p:spTree>
    <p:extLst>
      <p:ext uri="{BB962C8B-B14F-4D97-AF65-F5344CB8AC3E}">
        <p14:creationId xmlns:p14="http://schemas.microsoft.com/office/powerpoint/2010/main" val="11251138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ä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C7F-959D-1EEC-7251-45F8A60E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C727-BC31-A840-E8A4-358FAF23D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1628775"/>
            <a:ext cx="5543996" cy="44640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1291B-F0CF-B694-1D67-1103E645F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015" y="1628775"/>
            <a:ext cx="5543997" cy="44640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E3CE-7338-ACAE-78C6-20E5906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8439-7D8D-4199-B468-27E28379EC90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CE44-EDA3-BABC-EFAD-E0E455DC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2D26-5A20-20E8-C9CB-1A1DB28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634567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ail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1AF6C-A8F2-8B1F-3829-5C11DD5BA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90" y="1628800"/>
            <a:ext cx="5543994" cy="576338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17F7F-1433-10E5-04D5-0E673FC18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989" y="2204864"/>
            <a:ext cx="5543995" cy="3887962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8D6B2-8031-5CD8-60CC-0E7AF2B5E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0015" y="1628800"/>
            <a:ext cx="5543997" cy="576338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CFEB5-AAD0-D485-43A0-4E88546F6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0015" y="2204864"/>
            <a:ext cx="5543997" cy="3887962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647C8-E6F3-DA33-CDFC-03278D1B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981B-EF10-4D55-BFE0-829CACFCF2F3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6C7C1-463A-8E2E-E815-A540C8B2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7C553-4260-5B3C-9349-0A103FEF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393B79B-E381-B636-A806-AF96793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</p:spTree>
    <p:extLst>
      <p:ext uri="{BB962C8B-B14F-4D97-AF65-F5344CB8AC3E}">
        <p14:creationId xmlns:p14="http://schemas.microsoft.com/office/powerpoint/2010/main" val="35151784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väliotsiko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1AF6C-A8F2-8B1F-3829-5C11DD5BA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90" y="1628800"/>
            <a:ext cx="11376022" cy="576338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17F7F-1433-10E5-04D5-0E673FC18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989" y="2204864"/>
            <a:ext cx="11376024" cy="3887962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647C8-E6F3-DA33-CDFC-03278D1B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2AF7-4AB5-4C7A-83DD-B1CF6FEE0268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6C7C1-463A-8E2E-E815-A540C8B2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7C553-4260-5B3C-9349-0A103FEF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393B79B-E381-B636-A806-AF96793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</p:spTree>
    <p:extLst>
      <p:ext uri="{BB962C8B-B14F-4D97-AF65-F5344CB8AC3E}">
        <p14:creationId xmlns:p14="http://schemas.microsoft.com/office/powerpoint/2010/main" val="468435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C7F-959D-1EEC-7251-45F8A60E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C727-BC31-A840-E8A4-358FAF23D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1628775"/>
            <a:ext cx="5111750" cy="44640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E3CE-7338-ACAE-78C6-20E5906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00D4C-F88F-4941-9FCB-5F82705CD513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CE44-EDA3-BABC-EFAD-E0E455DC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2D26-5A20-20E8-C9CB-1A1DB28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B18BA6B-FD37-F710-9ED4-279814FCB0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08663" y="1628775"/>
            <a:ext cx="5975350" cy="446405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fi-FI" noProof="0"/>
              <a:t>Lisää kuva</a:t>
            </a:r>
          </a:p>
          <a:p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92053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kuval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C7F-959D-1EEC-7251-45F8A60E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E3CE-7338-ACAE-78C6-20E5906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CB92-693F-482D-94D4-0423B7BFD563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CE44-EDA3-BABC-EFAD-E0E455DC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2D26-5A20-20E8-C9CB-1A1DB28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B18BA6B-FD37-F710-9ED4-279814FCB0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08663" y="1628775"/>
            <a:ext cx="5975350" cy="446405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fi-FI" noProof="0"/>
              <a:t>Lisää kuva</a:t>
            </a:r>
          </a:p>
          <a:p>
            <a:endParaRPr lang="fi-FI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B3349D6-A24C-7582-3528-FE729126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90" y="1628800"/>
            <a:ext cx="5111946" cy="576338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78EB7E6-96D9-B941-05A5-DBD7E4BE8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989" y="2204864"/>
            <a:ext cx="5111947" cy="3887962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511803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kuvall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C727-BC31-A840-E8A4-358FAF23D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060575"/>
            <a:ext cx="5111750" cy="40322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E3CE-7338-ACAE-78C6-20E5906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194D-D5C0-43D6-8FF6-15F316864382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CE44-EDA3-BABC-EFAD-E0E455DC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2D26-5A20-20E8-C9CB-1A1DB28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B18BA6B-FD37-F710-9ED4-279814FCB0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08663" y="333375"/>
            <a:ext cx="5975350" cy="575945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r>
              <a:rPr lang="fi-FI" noProof="0"/>
              <a:t>Lisää kuva napsauttamalla kuvaketta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673738-0205-57FC-6748-D7BD974C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34800"/>
            <a:ext cx="5111948" cy="1436220"/>
          </a:xfrm>
        </p:spPr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</p:spTree>
    <p:extLst>
      <p:ext uri="{BB962C8B-B14F-4D97-AF65-F5344CB8AC3E}">
        <p14:creationId xmlns:p14="http://schemas.microsoft.com/office/powerpoint/2010/main" val="1476737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kuvall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B18BA6B-FD37-F710-9ED4-279814FCB0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988" y="333375"/>
            <a:ext cx="5975350" cy="575945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r>
              <a:rPr lang="fi-FI" noProof="0"/>
              <a:t>Lisää kuva napsauttamalla kuvaketta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B8C7F-959D-1EEC-7251-45F8A60E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1" y="333375"/>
            <a:ext cx="5111948" cy="1439441"/>
          </a:xfrm>
        </p:spPr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C727-BC31-A840-E8A4-358FAF23D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7501" y="2060575"/>
            <a:ext cx="5111750" cy="40322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E3CE-7338-ACAE-78C6-20E5906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9B6C-9017-4B99-948C-A5B2C90664E6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CE44-EDA3-BABC-EFAD-E0E455DC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2D26-5A20-20E8-C9CB-1A1DB28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547507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sältö kuvall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B18BA6B-FD37-F710-9ED4-279814FCB0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08662" y="0"/>
            <a:ext cx="6383337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r>
              <a:rPr lang="fi-FI" noProof="0"/>
              <a:t>Lisää kuva napsauttamalla kuvaketta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B8C7F-959D-1EEC-7251-45F8A60E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33375"/>
            <a:ext cx="5111948" cy="1439441"/>
          </a:xfrm>
        </p:spPr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C727-BC31-A840-E8A4-358FAF23D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060575"/>
            <a:ext cx="5111750" cy="40322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E3CE-7338-ACAE-78C6-20E5906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C6A-E546-432C-A07C-A8B118D15AA1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CE44-EDA3-BABC-EFAD-E0E455DC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2D26-5A20-20E8-C9CB-1A1DB28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54C5033-1457-FB5E-5116-A846EFC961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503213" y="6308625"/>
            <a:ext cx="280800" cy="21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866294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oitusdia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9437-0A9F-6907-E834-ECE3DB625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1700" cy="2304529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9B7E5-3139-76AA-C2C3-60620F1D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4509120"/>
            <a:ext cx="9791700" cy="864096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8F4D-E89B-8263-EB37-8F8B305D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C4813EA7-99B3-4755-8B70-7621FADBE3A1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5C31-D7B7-0A4A-9FF1-A8910751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B765-A518-625F-2D82-59131FF1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CD5646D-347F-0693-85B7-82EEFAEE1F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368" y="333375"/>
            <a:ext cx="2325003" cy="504000"/>
          </a:xfrm>
          <a:custGeom>
            <a:avLst/>
            <a:gdLst>
              <a:gd name="T0" fmla="*/ 11 w 4507"/>
              <a:gd name="T1" fmla="*/ 18 h 1954"/>
              <a:gd name="T2" fmla="*/ 659 w 4507"/>
              <a:gd name="T3" fmla="*/ 297 h 1954"/>
              <a:gd name="T4" fmla="*/ 666 w 4507"/>
              <a:gd name="T5" fmla="*/ 916 h 1954"/>
              <a:gd name="T6" fmla="*/ 347 w 4507"/>
              <a:gd name="T7" fmla="*/ 880 h 1954"/>
              <a:gd name="T8" fmla="*/ 471 w 4507"/>
              <a:gd name="T9" fmla="*/ 675 h 1954"/>
              <a:gd name="T10" fmla="*/ 375 w 4507"/>
              <a:gd name="T11" fmla="*/ 401 h 1954"/>
              <a:gd name="T12" fmla="*/ 1722 w 4507"/>
              <a:gd name="T13" fmla="*/ 26 h 1954"/>
              <a:gd name="T14" fmla="*/ 1804 w 4507"/>
              <a:gd name="T15" fmla="*/ 309 h 1954"/>
              <a:gd name="T16" fmla="*/ 1741 w 4507"/>
              <a:gd name="T17" fmla="*/ 269 h 1954"/>
              <a:gd name="T18" fmla="*/ 1854 w 4507"/>
              <a:gd name="T19" fmla="*/ 788 h 1954"/>
              <a:gd name="T20" fmla="*/ 2410 w 4507"/>
              <a:gd name="T21" fmla="*/ 18 h 1954"/>
              <a:gd name="T22" fmla="*/ 3053 w 4507"/>
              <a:gd name="T23" fmla="*/ 553 h 1954"/>
              <a:gd name="T24" fmla="*/ 3419 w 4507"/>
              <a:gd name="T25" fmla="*/ 539 h 1954"/>
              <a:gd name="T26" fmla="*/ 3595 w 4507"/>
              <a:gd name="T27" fmla="*/ 659 h 1954"/>
              <a:gd name="T28" fmla="*/ 3699 w 4507"/>
              <a:gd name="T29" fmla="*/ 697 h 1954"/>
              <a:gd name="T30" fmla="*/ 3842 w 4507"/>
              <a:gd name="T31" fmla="*/ 595 h 1954"/>
              <a:gd name="T32" fmla="*/ 3700 w 4507"/>
              <a:gd name="T33" fmla="*/ 806 h 1954"/>
              <a:gd name="T34" fmla="*/ 3943 w 4507"/>
              <a:gd name="T35" fmla="*/ 725 h 1954"/>
              <a:gd name="T36" fmla="*/ 4018 w 4507"/>
              <a:gd name="T37" fmla="*/ 689 h 1954"/>
              <a:gd name="T38" fmla="*/ 4124 w 4507"/>
              <a:gd name="T39" fmla="*/ 581 h 1954"/>
              <a:gd name="T40" fmla="*/ 3931 w 4507"/>
              <a:gd name="T41" fmla="*/ 269 h 1954"/>
              <a:gd name="T42" fmla="*/ 4017 w 4507"/>
              <a:gd name="T43" fmla="*/ 6 h 1954"/>
              <a:gd name="T44" fmla="*/ 4117 w 4507"/>
              <a:gd name="T45" fmla="*/ 228 h 1954"/>
              <a:gd name="T46" fmla="*/ 4005 w 4507"/>
              <a:gd name="T47" fmla="*/ 134 h 1954"/>
              <a:gd name="T48" fmla="*/ 4123 w 4507"/>
              <a:gd name="T49" fmla="*/ 383 h 1954"/>
              <a:gd name="T50" fmla="*/ 4174 w 4507"/>
              <a:gd name="T51" fmla="*/ 697 h 1954"/>
              <a:gd name="T52" fmla="*/ 1767 w 4507"/>
              <a:gd name="T53" fmla="*/ 1273 h 1954"/>
              <a:gd name="T54" fmla="*/ 2197 w 4507"/>
              <a:gd name="T55" fmla="*/ 1926 h 1954"/>
              <a:gd name="T56" fmla="*/ 2114 w 4507"/>
              <a:gd name="T57" fmla="*/ 1551 h 1954"/>
              <a:gd name="T58" fmla="*/ 2226 w 4507"/>
              <a:gd name="T59" fmla="*/ 1156 h 1954"/>
              <a:gd name="T60" fmla="*/ 2385 w 4507"/>
              <a:gd name="T61" fmla="*/ 1313 h 1954"/>
              <a:gd name="T62" fmla="*/ 2373 w 4507"/>
              <a:gd name="T63" fmla="*/ 1834 h 1954"/>
              <a:gd name="T64" fmla="*/ 2227 w 4507"/>
              <a:gd name="T65" fmla="*/ 1271 h 1954"/>
              <a:gd name="T66" fmla="*/ 2192 w 4507"/>
              <a:gd name="T67" fmla="*/ 1738 h 1954"/>
              <a:gd name="T68" fmla="*/ 2323 w 4507"/>
              <a:gd name="T69" fmla="*/ 1760 h 1954"/>
              <a:gd name="T70" fmla="*/ 2273 w 4507"/>
              <a:gd name="T71" fmla="*/ 1259 h 1954"/>
              <a:gd name="T72" fmla="*/ 3321 w 4507"/>
              <a:gd name="T73" fmla="*/ 1954 h 1954"/>
              <a:gd name="T74" fmla="*/ 3265 w 4507"/>
              <a:gd name="T75" fmla="*/ 1693 h 1954"/>
              <a:gd name="T76" fmla="*/ 3380 w 4507"/>
              <a:gd name="T77" fmla="*/ 1832 h 1954"/>
              <a:gd name="T78" fmla="*/ 3369 w 4507"/>
              <a:gd name="T79" fmla="*/ 1625 h 1954"/>
              <a:gd name="T80" fmla="*/ 3218 w 4507"/>
              <a:gd name="T81" fmla="*/ 1279 h 1954"/>
              <a:gd name="T82" fmla="*/ 3426 w 4507"/>
              <a:gd name="T83" fmla="*/ 1198 h 1954"/>
              <a:gd name="T84" fmla="*/ 3370 w 4507"/>
              <a:gd name="T85" fmla="*/ 1265 h 1954"/>
              <a:gd name="T86" fmla="*/ 3279 w 4507"/>
              <a:gd name="T87" fmla="*/ 1379 h 1954"/>
              <a:gd name="T88" fmla="*/ 3471 w 4507"/>
              <a:gd name="T89" fmla="*/ 1675 h 1954"/>
              <a:gd name="T90" fmla="*/ 3381 w 4507"/>
              <a:gd name="T91" fmla="*/ 1946 h 1954"/>
              <a:gd name="T92" fmla="*/ 3620 w 4507"/>
              <a:gd name="T93" fmla="*/ 1772 h 1954"/>
              <a:gd name="T94" fmla="*/ 3736 w 4507"/>
              <a:gd name="T95" fmla="*/ 1772 h 1954"/>
              <a:gd name="T96" fmla="*/ 3756 w 4507"/>
              <a:gd name="T97" fmla="*/ 1914 h 1954"/>
              <a:gd name="T98" fmla="*/ 3915 w 4507"/>
              <a:gd name="T99" fmla="*/ 1828 h 1954"/>
              <a:gd name="T100" fmla="*/ 4005 w 4507"/>
              <a:gd name="T101" fmla="*/ 1838 h 1954"/>
              <a:gd name="T102" fmla="*/ 4160 w 4507"/>
              <a:gd name="T103" fmla="*/ 1697 h 1954"/>
              <a:gd name="T104" fmla="*/ 4039 w 4507"/>
              <a:gd name="T105" fmla="*/ 1954 h 1954"/>
              <a:gd name="T106" fmla="*/ 4268 w 4507"/>
              <a:gd name="T107" fmla="*/ 1888 h 1954"/>
              <a:gd name="T108" fmla="*/ 4324 w 4507"/>
              <a:gd name="T109" fmla="*/ 1824 h 1954"/>
              <a:gd name="T110" fmla="*/ 4442 w 4507"/>
              <a:gd name="T111" fmla="*/ 1752 h 1954"/>
              <a:gd name="T112" fmla="*/ 4255 w 4507"/>
              <a:gd name="T113" fmla="*/ 1447 h 1954"/>
              <a:gd name="T114" fmla="*/ 4311 w 4507"/>
              <a:gd name="T115" fmla="*/ 1166 h 1954"/>
              <a:gd name="T116" fmla="*/ 4497 w 4507"/>
              <a:gd name="T117" fmla="*/ 1331 h 1954"/>
              <a:gd name="T118" fmla="*/ 4336 w 4507"/>
              <a:gd name="T119" fmla="*/ 1267 h 1954"/>
              <a:gd name="T120" fmla="*/ 4359 w 4507"/>
              <a:gd name="T121" fmla="*/ 1457 h 1954"/>
              <a:gd name="T122" fmla="*/ 4499 w 4507"/>
              <a:gd name="T123" fmla="*/ 1814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07" h="1954">
                <a:moveTo>
                  <a:pt x="4307" y="327"/>
                </a:moveTo>
                <a:lnTo>
                  <a:pt x="4377" y="327"/>
                </a:lnTo>
                <a:lnTo>
                  <a:pt x="4377" y="463"/>
                </a:lnTo>
                <a:lnTo>
                  <a:pt x="4307" y="463"/>
                </a:lnTo>
                <a:lnTo>
                  <a:pt x="4307" y="327"/>
                </a:lnTo>
                <a:close/>
                <a:moveTo>
                  <a:pt x="1248" y="18"/>
                </a:moveTo>
                <a:lnTo>
                  <a:pt x="1248" y="473"/>
                </a:lnTo>
                <a:lnTo>
                  <a:pt x="1051" y="473"/>
                </a:lnTo>
                <a:lnTo>
                  <a:pt x="1051" y="1936"/>
                </a:lnTo>
                <a:lnTo>
                  <a:pt x="821" y="1936"/>
                </a:lnTo>
                <a:lnTo>
                  <a:pt x="821" y="473"/>
                </a:lnTo>
                <a:lnTo>
                  <a:pt x="655" y="18"/>
                </a:lnTo>
                <a:lnTo>
                  <a:pt x="1248" y="18"/>
                </a:lnTo>
                <a:close/>
                <a:moveTo>
                  <a:pt x="0" y="1481"/>
                </a:moveTo>
                <a:lnTo>
                  <a:pt x="230" y="1481"/>
                </a:lnTo>
                <a:lnTo>
                  <a:pt x="230" y="1936"/>
                </a:lnTo>
                <a:lnTo>
                  <a:pt x="0" y="1936"/>
                </a:lnTo>
                <a:lnTo>
                  <a:pt x="0" y="1481"/>
                </a:lnTo>
                <a:close/>
                <a:moveTo>
                  <a:pt x="487" y="1186"/>
                </a:moveTo>
                <a:lnTo>
                  <a:pt x="752" y="1936"/>
                </a:lnTo>
                <a:lnTo>
                  <a:pt x="495" y="1936"/>
                </a:lnTo>
                <a:lnTo>
                  <a:pt x="11" y="559"/>
                </a:lnTo>
                <a:lnTo>
                  <a:pt x="11" y="18"/>
                </a:lnTo>
                <a:lnTo>
                  <a:pt x="309" y="18"/>
                </a:lnTo>
                <a:lnTo>
                  <a:pt x="335" y="18"/>
                </a:lnTo>
                <a:lnTo>
                  <a:pt x="359" y="20"/>
                </a:lnTo>
                <a:lnTo>
                  <a:pt x="382" y="24"/>
                </a:lnTo>
                <a:lnTo>
                  <a:pt x="404" y="30"/>
                </a:lnTo>
                <a:lnTo>
                  <a:pt x="426" y="36"/>
                </a:lnTo>
                <a:lnTo>
                  <a:pt x="447" y="44"/>
                </a:lnTo>
                <a:lnTo>
                  <a:pt x="467" y="52"/>
                </a:lnTo>
                <a:lnTo>
                  <a:pt x="476" y="58"/>
                </a:lnTo>
                <a:lnTo>
                  <a:pt x="486" y="62"/>
                </a:lnTo>
                <a:lnTo>
                  <a:pt x="504" y="74"/>
                </a:lnTo>
                <a:lnTo>
                  <a:pt x="521" y="88"/>
                </a:lnTo>
                <a:lnTo>
                  <a:pt x="538" y="102"/>
                </a:lnTo>
                <a:lnTo>
                  <a:pt x="553" y="116"/>
                </a:lnTo>
                <a:lnTo>
                  <a:pt x="569" y="132"/>
                </a:lnTo>
                <a:lnTo>
                  <a:pt x="583" y="150"/>
                </a:lnTo>
                <a:lnTo>
                  <a:pt x="596" y="168"/>
                </a:lnTo>
                <a:lnTo>
                  <a:pt x="609" y="188"/>
                </a:lnTo>
                <a:lnTo>
                  <a:pt x="620" y="208"/>
                </a:lnTo>
                <a:lnTo>
                  <a:pt x="631" y="230"/>
                </a:lnTo>
                <a:lnTo>
                  <a:pt x="641" y="251"/>
                </a:lnTo>
                <a:lnTo>
                  <a:pt x="650" y="273"/>
                </a:lnTo>
                <a:lnTo>
                  <a:pt x="659" y="297"/>
                </a:lnTo>
                <a:lnTo>
                  <a:pt x="666" y="323"/>
                </a:lnTo>
                <a:lnTo>
                  <a:pt x="673" y="349"/>
                </a:lnTo>
                <a:lnTo>
                  <a:pt x="680" y="375"/>
                </a:lnTo>
                <a:lnTo>
                  <a:pt x="685" y="401"/>
                </a:lnTo>
                <a:lnTo>
                  <a:pt x="690" y="429"/>
                </a:lnTo>
                <a:lnTo>
                  <a:pt x="694" y="459"/>
                </a:lnTo>
                <a:lnTo>
                  <a:pt x="697" y="487"/>
                </a:lnTo>
                <a:lnTo>
                  <a:pt x="699" y="517"/>
                </a:lnTo>
                <a:lnTo>
                  <a:pt x="701" y="547"/>
                </a:lnTo>
                <a:lnTo>
                  <a:pt x="702" y="579"/>
                </a:lnTo>
                <a:lnTo>
                  <a:pt x="703" y="611"/>
                </a:lnTo>
                <a:lnTo>
                  <a:pt x="702" y="661"/>
                </a:lnTo>
                <a:lnTo>
                  <a:pt x="701" y="687"/>
                </a:lnTo>
                <a:lnTo>
                  <a:pt x="699" y="711"/>
                </a:lnTo>
                <a:lnTo>
                  <a:pt x="697" y="735"/>
                </a:lnTo>
                <a:lnTo>
                  <a:pt x="695" y="758"/>
                </a:lnTo>
                <a:lnTo>
                  <a:pt x="692" y="782"/>
                </a:lnTo>
                <a:lnTo>
                  <a:pt x="689" y="806"/>
                </a:lnTo>
                <a:lnTo>
                  <a:pt x="685" y="830"/>
                </a:lnTo>
                <a:lnTo>
                  <a:pt x="681" y="852"/>
                </a:lnTo>
                <a:lnTo>
                  <a:pt x="677" y="874"/>
                </a:lnTo>
                <a:lnTo>
                  <a:pt x="672" y="896"/>
                </a:lnTo>
                <a:lnTo>
                  <a:pt x="666" y="916"/>
                </a:lnTo>
                <a:lnTo>
                  <a:pt x="661" y="938"/>
                </a:lnTo>
                <a:lnTo>
                  <a:pt x="655" y="958"/>
                </a:lnTo>
                <a:lnTo>
                  <a:pt x="648" y="976"/>
                </a:lnTo>
                <a:lnTo>
                  <a:pt x="641" y="996"/>
                </a:lnTo>
                <a:lnTo>
                  <a:pt x="634" y="1014"/>
                </a:lnTo>
                <a:lnTo>
                  <a:pt x="626" y="1030"/>
                </a:lnTo>
                <a:lnTo>
                  <a:pt x="618" y="1048"/>
                </a:lnTo>
                <a:lnTo>
                  <a:pt x="609" y="1064"/>
                </a:lnTo>
                <a:lnTo>
                  <a:pt x="600" y="1080"/>
                </a:lnTo>
                <a:lnTo>
                  <a:pt x="591" y="1094"/>
                </a:lnTo>
                <a:lnTo>
                  <a:pt x="581" y="1108"/>
                </a:lnTo>
                <a:lnTo>
                  <a:pt x="571" y="1120"/>
                </a:lnTo>
                <a:lnTo>
                  <a:pt x="559" y="1132"/>
                </a:lnTo>
                <a:lnTo>
                  <a:pt x="548" y="1144"/>
                </a:lnTo>
                <a:lnTo>
                  <a:pt x="537" y="1154"/>
                </a:lnTo>
                <a:lnTo>
                  <a:pt x="525" y="1164"/>
                </a:lnTo>
                <a:lnTo>
                  <a:pt x="513" y="1172"/>
                </a:lnTo>
                <a:lnTo>
                  <a:pt x="500" y="1180"/>
                </a:lnTo>
                <a:lnTo>
                  <a:pt x="487" y="1186"/>
                </a:lnTo>
                <a:close/>
                <a:moveTo>
                  <a:pt x="239" y="391"/>
                </a:moveTo>
                <a:lnTo>
                  <a:pt x="239" y="880"/>
                </a:lnTo>
                <a:lnTo>
                  <a:pt x="337" y="880"/>
                </a:lnTo>
                <a:lnTo>
                  <a:pt x="347" y="880"/>
                </a:lnTo>
                <a:lnTo>
                  <a:pt x="357" y="880"/>
                </a:lnTo>
                <a:lnTo>
                  <a:pt x="367" y="878"/>
                </a:lnTo>
                <a:lnTo>
                  <a:pt x="376" y="874"/>
                </a:lnTo>
                <a:lnTo>
                  <a:pt x="384" y="872"/>
                </a:lnTo>
                <a:lnTo>
                  <a:pt x="392" y="868"/>
                </a:lnTo>
                <a:lnTo>
                  <a:pt x="400" y="862"/>
                </a:lnTo>
                <a:lnTo>
                  <a:pt x="407" y="858"/>
                </a:lnTo>
                <a:lnTo>
                  <a:pt x="413" y="852"/>
                </a:lnTo>
                <a:lnTo>
                  <a:pt x="419" y="844"/>
                </a:lnTo>
                <a:lnTo>
                  <a:pt x="425" y="838"/>
                </a:lnTo>
                <a:lnTo>
                  <a:pt x="430" y="830"/>
                </a:lnTo>
                <a:lnTo>
                  <a:pt x="435" y="822"/>
                </a:lnTo>
                <a:lnTo>
                  <a:pt x="440" y="814"/>
                </a:lnTo>
                <a:lnTo>
                  <a:pt x="444" y="806"/>
                </a:lnTo>
                <a:lnTo>
                  <a:pt x="448" y="796"/>
                </a:lnTo>
                <a:lnTo>
                  <a:pt x="451" y="788"/>
                </a:lnTo>
                <a:lnTo>
                  <a:pt x="454" y="778"/>
                </a:lnTo>
                <a:lnTo>
                  <a:pt x="457" y="768"/>
                </a:lnTo>
                <a:lnTo>
                  <a:pt x="460" y="758"/>
                </a:lnTo>
                <a:lnTo>
                  <a:pt x="464" y="738"/>
                </a:lnTo>
                <a:lnTo>
                  <a:pt x="467" y="717"/>
                </a:lnTo>
                <a:lnTo>
                  <a:pt x="470" y="697"/>
                </a:lnTo>
                <a:lnTo>
                  <a:pt x="471" y="675"/>
                </a:lnTo>
                <a:lnTo>
                  <a:pt x="472" y="655"/>
                </a:lnTo>
                <a:lnTo>
                  <a:pt x="472" y="635"/>
                </a:lnTo>
                <a:lnTo>
                  <a:pt x="472" y="615"/>
                </a:lnTo>
                <a:lnTo>
                  <a:pt x="470" y="593"/>
                </a:lnTo>
                <a:lnTo>
                  <a:pt x="468" y="573"/>
                </a:lnTo>
                <a:lnTo>
                  <a:pt x="464" y="551"/>
                </a:lnTo>
                <a:lnTo>
                  <a:pt x="462" y="541"/>
                </a:lnTo>
                <a:lnTo>
                  <a:pt x="459" y="531"/>
                </a:lnTo>
                <a:lnTo>
                  <a:pt x="457" y="521"/>
                </a:lnTo>
                <a:lnTo>
                  <a:pt x="454" y="511"/>
                </a:lnTo>
                <a:lnTo>
                  <a:pt x="447" y="491"/>
                </a:lnTo>
                <a:lnTo>
                  <a:pt x="443" y="483"/>
                </a:lnTo>
                <a:lnTo>
                  <a:pt x="439" y="473"/>
                </a:lnTo>
                <a:lnTo>
                  <a:pt x="435" y="465"/>
                </a:lnTo>
                <a:lnTo>
                  <a:pt x="430" y="457"/>
                </a:lnTo>
                <a:lnTo>
                  <a:pt x="420" y="441"/>
                </a:lnTo>
                <a:lnTo>
                  <a:pt x="414" y="433"/>
                </a:lnTo>
                <a:lnTo>
                  <a:pt x="408" y="427"/>
                </a:lnTo>
                <a:lnTo>
                  <a:pt x="402" y="421"/>
                </a:lnTo>
                <a:lnTo>
                  <a:pt x="396" y="415"/>
                </a:lnTo>
                <a:lnTo>
                  <a:pt x="389" y="409"/>
                </a:lnTo>
                <a:lnTo>
                  <a:pt x="382" y="405"/>
                </a:lnTo>
                <a:lnTo>
                  <a:pt x="375" y="401"/>
                </a:lnTo>
                <a:lnTo>
                  <a:pt x="367" y="397"/>
                </a:lnTo>
                <a:lnTo>
                  <a:pt x="359" y="395"/>
                </a:lnTo>
                <a:lnTo>
                  <a:pt x="351" y="393"/>
                </a:lnTo>
                <a:lnTo>
                  <a:pt x="333" y="391"/>
                </a:lnTo>
                <a:lnTo>
                  <a:pt x="239" y="391"/>
                </a:lnTo>
                <a:close/>
                <a:moveTo>
                  <a:pt x="1780" y="395"/>
                </a:moveTo>
                <a:lnTo>
                  <a:pt x="1776" y="403"/>
                </a:lnTo>
                <a:lnTo>
                  <a:pt x="1772" y="411"/>
                </a:lnTo>
                <a:lnTo>
                  <a:pt x="1763" y="423"/>
                </a:lnTo>
                <a:lnTo>
                  <a:pt x="1754" y="433"/>
                </a:lnTo>
                <a:lnTo>
                  <a:pt x="1743" y="443"/>
                </a:lnTo>
                <a:lnTo>
                  <a:pt x="1814" y="788"/>
                </a:lnTo>
                <a:lnTo>
                  <a:pt x="1742" y="788"/>
                </a:lnTo>
                <a:lnTo>
                  <a:pt x="1683" y="465"/>
                </a:lnTo>
                <a:lnTo>
                  <a:pt x="1607" y="465"/>
                </a:lnTo>
                <a:lnTo>
                  <a:pt x="1607" y="788"/>
                </a:lnTo>
                <a:lnTo>
                  <a:pt x="1543" y="788"/>
                </a:lnTo>
                <a:lnTo>
                  <a:pt x="1543" y="18"/>
                </a:lnTo>
                <a:lnTo>
                  <a:pt x="1681" y="18"/>
                </a:lnTo>
                <a:lnTo>
                  <a:pt x="1696" y="18"/>
                </a:lnTo>
                <a:lnTo>
                  <a:pt x="1703" y="20"/>
                </a:lnTo>
                <a:lnTo>
                  <a:pt x="1710" y="22"/>
                </a:lnTo>
                <a:lnTo>
                  <a:pt x="1722" y="26"/>
                </a:lnTo>
                <a:lnTo>
                  <a:pt x="1734" y="32"/>
                </a:lnTo>
                <a:lnTo>
                  <a:pt x="1745" y="40"/>
                </a:lnTo>
                <a:lnTo>
                  <a:pt x="1755" y="50"/>
                </a:lnTo>
                <a:lnTo>
                  <a:pt x="1765" y="62"/>
                </a:lnTo>
                <a:lnTo>
                  <a:pt x="1769" y="68"/>
                </a:lnTo>
                <a:lnTo>
                  <a:pt x="1773" y="76"/>
                </a:lnTo>
                <a:lnTo>
                  <a:pt x="1781" y="92"/>
                </a:lnTo>
                <a:lnTo>
                  <a:pt x="1788" y="108"/>
                </a:lnTo>
                <a:lnTo>
                  <a:pt x="1791" y="118"/>
                </a:lnTo>
                <a:lnTo>
                  <a:pt x="1794" y="126"/>
                </a:lnTo>
                <a:lnTo>
                  <a:pt x="1799" y="146"/>
                </a:lnTo>
                <a:lnTo>
                  <a:pt x="1803" y="168"/>
                </a:lnTo>
                <a:lnTo>
                  <a:pt x="1805" y="178"/>
                </a:lnTo>
                <a:lnTo>
                  <a:pt x="1806" y="190"/>
                </a:lnTo>
                <a:lnTo>
                  <a:pt x="1807" y="200"/>
                </a:lnTo>
                <a:lnTo>
                  <a:pt x="1808" y="212"/>
                </a:lnTo>
                <a:lnTo>
                  <a:pt x="1808" y="224"/>
                </a:lnTo>
                <a:lnTo>
                  <a:pt x="1808" y="236"/>
                </a:lnTo>
                <a:lnTo>
                  <a:pt x="1808" y="263"/>
                </a:lnTo>
                <a:lnTo>
                  <a:pt x="1807" y="275"/>
                </a:lnTo>
                <a:lnTo>
                  <a:pt x="1806" y="287"/>
                </a:lnTo>
                <a:lnTo>
                  <a:pt x="1805" y="299"/>
                </a:lnTo>
                <a:lnTo>
                  <a:pt x="1804" y="309"/>
                </a:lnTo>
                <a:lnTo>
                  <a:pt x="1801" y="331"/>
                </a:lnTo>
                <a:lnTo>
                  <a:pt x="1797" y="349"/>
                </a:lnTo>
                <a:lnTo>
                  <a:pt x="1792" y="367"/>
                </a:lnTo>
                <a:lnTo>
                  <a:pt x="1786" y="381"/>
                </a:lnTo>
                <a:lnTo>
                  <a:pt x="1780" y="395"/>
                </a:lnTo>
                <a:close/>
                <a:moveTo>
                  <a:pt x="1678" y="122"/>
                </a:moveTo>
                <a:lnTo>
                  <a:pt x="1607" y="122"/>
                </a:lnTo>
                <a:lnTo>
                  <a:pt x="1607" y="365"/>
                </a:lnTo>
                <a:lnTo>
                  <a:pt x="1678" y="365"/>
                </a:lnTo>
                <a:lnTo>
                  <a:pt x="1686" y="363"/>
                </a:lnTo>
                <a:lnTo>
                  <a:pt x="1694" y="361"/>
                </a:lnTo>
                <a:lnTo>
                  <a:pt x="1700" y="359"/>
                </a:lnTo>
                <a:lnTo>
                  <a:pt x="1707" y="355"/>
                </a:lnTo>
                <a:lnTo>
                  <a:pt x="1712" y="351"/>
                </a:lnTo>
                <a:lnTo>
                  <a:pt x="1717" y="345"/>
                </a:lnTo>
                <a:lnTo>
                  <a:pt x="1722" y="339"/>
                </a:lnTo>
                <a:lnTo>
                  <a:pt x="1726" y="331"/>
                </a:lnTo>
                <a:lnTo>
                  <a:pt x="1730" y="323"/>
                </a:lnTo>
                <a:lnTo>
                  <a:pt x="1733" y="313"/>
                </a:lnTo>
                <a:lnTo>
                  <a:pt x="1736" y="303"/>
                </a:lnTo>
                <a:lnTo>
                  <a:pt x="1738" y="293"/>
                </a:lnTo>
                <a:lnTo>
                  <a:pt x="1740" y="281"/>
                </a:lnTo>
                <a:lnTo>
                  <a:pt x="1741" y="269"/>
                </a:lnTo>
                <a:lnTo>
                  <a:pt x="1742" y="257"/>
                </a:lnTo>
                <a:lnTo>
                  <a:pt x="1742" y="244"/>
                </a:lnTo>
                <a:lnTo>
                  <a:pt x="1742" y="230"/>
                </a:lnTo>
                <a:lnTo>
                  <a:pt x="1742" y="218"/>
                </a:lnTo>
                <a:lnTo>
                  <a:pt x="1740" y="206"/>
                </a:lnTo>
                <a:lnTo>
                  <a:pt x="1739" y="194"/>
                </a:lnTo>
                <a:lnTo>
                  <a:pt x="1737" y="184"/>
                </a:lnTo>
                <a:lnTo>
                  <a:pt x="1734" y="174"/>
                </a:lnTo>
                <a:lnTo>
                  <a:pt x="1731" y="164"/>
                </a:lnTo>
                <a:lnTo>
                  <a:pt x="1728" y="156"/>
                </a:lnTo>
                <a:lnTo>
                  <a:pt x="1723" y="148"/>
                </a:lnTo>
                <a:lnTo>
                  <a:pt x="1719" y="142"/>
                </a:lnTo>
                <a:lnTo>
                  <a:pt x="1713" y="136"/>
                </a:lnTo>
                <a:lnTo>
                  <a:pt x="1708" y="132"/>
                </a:lnTo>
                <a:lnTo>
                  <a:pt x="1701" y="128"/>
                </a:lnTo>
                <a:lnTo>
                  <a:pt x="1694" y="124"/>
                </a:lnTo>
                <a:lnTo>
                  <a:pt x="1686" y="122"/>
                </a:lnTo>
                <a:lnTo>
                  <a:pt x="1678" y="122"/>
                </a:lnTo>
                <a:close/>
                <a:moveTo>
                  <a:pt x="2090" y="788"/>
                </a:moveTo>
                <a:lnTo>
                  <a:pt x="2069" y="635"/>
                </a:lnTo>
                <a:lnTo>
                  <a:pt x="1942" y="635"/>
                </a:lnTo>
                <a:lnTo>
                  <a:pt x="1921" y="788"/>
                </a:lnTo>
                <a:lnTo>
                  <a:pt x="1854" y="788"/>
                </a:lnTo>
                <a:lnTo>
                  <a:pt x="1975" y="18"/>
                </a:lnTo>
                <a:lnTo>
                  <a:pt x="2037" y="18"/>
                </a:lnTo>
                <a:lnTo>
                  <a:pt x="2160" y="788"/>
                </a:lnTo>
                <a:lnTo>
                  <a:pt x="2090" y="788"/>
                </a:lnTo>
                <a:close/>
                <a:moveTo>
                  <a:pt x="2026" y="323"/>
                </a:moveTo>
                <a:lnTo>
                  <a:pt x="2015" y="250"/>
                </a:lnTo>
                <a:lnTo>
                  <a:pt x="2010" y="210"/>
                </a:lnTo>
                <a:lnTo>
                  <a:pt x="2006" y="170"/>
                </a:lnTo>
                <a:lnTo>
                  <a:pt x="2001" y="210"/>
                </a:lnTo>
                <a:lnTo>
                  <a:pt x="1996" y="250"/>
                </a:lnTo>
                <a:lnTo>
                  <a:pt x="1986" y="325"/>
                </a:lnTo>
                <a:lnTo>
                  <a:pt x="1957" y="529"/>
                </a:lnTo>
                <a:lnTo>
                  <a:pt x="2053" y="529"/>
                </a:lnTo>
                <a:lnTo>
                  <a:pt x="2026" y="323"/>
                </a:lnTo>
                <a:close/>
                <a:moveTo>
                  <a:pt x="2419" y="788"/>
                </a:moveTo>
                <a:lnTo>
                  <a:pt x="2323" y="431"/>
                </a:lnTo>
                <a:lnTo>
                  <a:pt x="2285" y="527"/>
                </a:lnTo>
                <a:lnTo>
                  <a:pt x="2285" y="788"/>
                </a:lnTo>
                <a:lnTo>
                  <a:pt x="2220" y="788"/>
                </a:lnTo>
                <a:lnTo>
                  <a:pt x="2220" y="18"/>
                </a:lnTo>
                <a:lnTo>
                  <a:pt x="2285" y="18"/>
                </a:lnTo>
                <a:lnTo>
                  <a:pt x="2285" y="347"/>
                </a:lnTo>
                <a:lnTo>
                  <a:pt x="2410" y="18"/>
                </a:lnTo>
                <a:lnTo>
                  <a:pt x="2492" y="18"/>
                </a:lnTo>
                <a:lnTo>
                  <a:pt x="2363" y="333"/>
                </a:lnTo>
                <a:lnTo>
                  <a:pt x="2498" y="788"/>
                </a:lnTo>
                <a:lnTo>
                  <a:pt x="2419" y="788"/>
                </a:lnTo>
                <a:close/>
                <a:moveTo>
                  <a:pt x="2558" y="788"/>
                </a:moveTo>
                <a:lnTo>
                  <a:pt x="2558" y="18"/>
                </a:lnTo>
                <a:lnTo>
                  <a:pt x="2786" y="18"/>
                </a:lnTo>
                <a:lnTo>
                  <a:pt x="2786" y="126"/>
                </a:lnTo>
                <a:lnTo>
                  <a:pt x="2623" y="126"/>
                </a:lnTo>
                <a:lnTo>
                  <a:pt x="2623" y="341"/>
                </a:lnTo>
                <a:lnTo>
                  <a:pt x="2756" y="341"/>
                </a:lnTo>
                <a:lnTo>
                  <a:pt x="2756" y="445"/>
                </a:lnTo>
                <a:lnTo>
                  <a:pt x="2623" y="445"/>
                </a:lnTo>
                <a:lnTo>
                  <a:pt x="2623" y="683"/>
                </a:lnTo>
                <a:lnTo>
                  <a:pt x="2786" y="683"/>
                </a:lnTo>
                <a:lnTo>
                  <a:pt x="2786" y="788"/>
                </a:lnTo>
                <a:lnTo>
                  <a:pt x="2558" y="788"/>
                </a:lnTo>
                <a:close/>
                <a:moveTo>
                  <a:pt x="2939" y="18"/>
                </a:moveTo>
                <a:lnTo>
                  <a:pt x="3030" y="439"/>
                </a:lnTo>
                <a:lnTo>
                  <a:pt x="3038" y="477"/>
                </a:lnTo>
                <a:lnTo>
                  <a:pt x="3042" y="495"/>
                </a:lnTo>
                <a:lnTo>
                  <a:pt x="3046" y="515"/>
                </a:lnTo>
                <a:lnTo>
                  <a:pt x="3053" y="553"/>
                </a:lnTo>
                <a:lnTo>
                  <a:pt x="3060" y="595"/>
                </a:lnTo>
                <a:lnTo>
                  <a:pt x="3060" y="509"/>
                </a:lnTo>
                <a:lnTo>
                  <a:pt x="3059" y="421"/>
                </a:lnTo>
                <a:lnTo>
                  <a:pt x="3059" y="18"/>
                </a:lnTo>
                <a:lnTo>
                  <a:pt x="3124" y="18"/>
                </a:lnTo>
                <a:lnTo>
                  <a:pt x="3124" y="788"/>
                </a:lnTo>
                <a:lnTo>
                  <a:pt x="3046" y="788"/>
                </a:lnTo>
                <a:lnTo>
                  <a:pt x="2954" y="369"/>
                </a:lnTo>
                <a:lnTo>
                  <a:pt x="2946" y="331"/>
                </a:lnTo>
                <a:lnTo>
                  <a:pt x="2938" y="293"/>
                </a:lnTo>
                <a:lnTo>
                  <a:pt x="2931" y="255"/>
                </a:lnTo>
                <a:lnTo>
                  <a:pt x="2923" y="214"/>
                </a:lnTo>
                <a:lnTo>
                  <a:pt x="2924" y="389"/>
                </a:lnTo>
                <a:lnTo>
                  <a:pt x="2924" y="790"/>
                </a:lnTo>
                <a:lnTo>
                  <a:pt x="2859" y="790"/>
                </a:lnTo>
                <a:lnTo>
                  <a:pt x="2859" y="18"/>
                </a:lnTo>
                <a:lnTo>
                  <a:pt x="2939" y="18"/>
                </a:lnTo>
                <a:close/>
                <a:moveTo>
                  <a:pt x="3306" y="18"/>
                </a:moveTo>
                <a:lnTo>
                  <a:pt x="3396" y="425"/>
                </a:lnTo>
                <a:lnTo>
                  <a:pt x="3404" y="463"/>
                </a:lnTo>
                <a:lnTo>
                  <a:pt x="3408" y="481"/>
                </a:lnTo>
                <a:lnTo>
                  <a:pt x="3412" y="501"/>
                </a:lnTo>
                <a:lnTo>
                  <a:pt x="3419" y="539"/>
                </a:lnTo>
                <a:lnTo>
                  <a:pt x="3426" y="581"/>
                </a:lnTo>
                <a:lnTo>
                  <a:pt x="3426" y="495"/>
                </a:lnTo>
                <a:lnTo>
                  <a:pt x="3426" y="407"/>
                </a:lnTo>
                <a:lnTo>
                  <a:pt x="3426" y="18"/>
                </a:lnTo>
                <a:lnTo>
                  <a:pt x="3491" y="18"/>
                </a:lnTo>
                <a:lnTo>
                  <a:pt x="3491" y="788"/>
                </a:lnTo>
                <a:lnTo>
                  <a:pt x="3412" y="788"/>
                </a:lnTo>
                <a:lnTo>
                  <a:pt x="3320" y="383"/>
                </a:lnTo>
                <a:lnTo>
                  <a:pt x="3312" y="345"/>
                </a:lnTo>
                <a:lnTo>
                  <a:pt x="3305" y="307"/>
                </a:lnTo>
                <a:lnTo>
                  <a:pt x="3297" y="269"/>
                </a:lnTo>
                <a:lnTo>
                  <a:pt x="3290" y="228"/>
                </a:lnTo>
                <a:lnTo>
                  <a:pt x="3290" y="403"/>
                </a:lnTo>
                <a:lnTo>
                  <a:pt x="3290" y="788"/>
                </a:lnTo>
                <a:lnTo>
                  <a:pt x="3226" y="788"/>
                </a:lnTo>
                <a:lnTo>
                  <a:pt x="3226" y="18"/>
                </a:lnTo>
                <a:lnTo>
                  <a:pt x="3306" y="18"/>
                </a:lnTo>
                <a:close/>
                <a:moveTo>
                  <a:pt x="3618" y="735"/>
                </a:moveTo>
                <a:lnTo>
                  <a:pt x="3611" y="719"/>
                </a:lnTo>
                <a:lnTo>
                  <a:pt x="3605" y="701"/>
                </a:lnTo>
                <a:lnTo>
                  <a:pt x="3599" y="681"/>
                </a:lnTo>
                <a:lnTo>
                  <a:pt x="3597" y="669"/>
                </a:lnTo>
                <a:lnTo>
                  <a:pt x="3595" y="659"/>
                </a:lnTo>
                <a:lnTo>
                  <a:pt x="3591" y="635"/>
                </a:lnTo>
                <a:lnTo>
                  <a:pt x="3589" y="609"/>
                </a:lnTo>
                <a:lnTo>
                  <a:pt x="3588" y="595"/>
                </a:lnTo>
                <a:lnTo>
                  <a:pt x="3587" y="581"/>
                </a:lnTo>
                <a:lnTo>
                  <a:pt x="3587" y="549"/>
                </a:lnTo>
                <a:lnTo>
                  <a:pt x="3587" y="18"/>
                </a:lnTo>
                <a:lnTo>
                  <a:pt x="3652" y="18"/>
                </a:lnTo>
                <a:lnTo>
                  <a:pt x="3652" y="543"/>
                </a:lnTo>
                <a:lnTo>
                  <a:pt x="3652" y="563"/>
                </a:lnTo>
                <a:lnTo>
                  <a:pt x="3652" y="581"/>
                </a:lnTo>
                <a:lnTo>
                  <a:pt x="3653" y="597"/>
                </a:lnTo>
                <a:lnTo>
                  <a:pt x="3655" y="611"/>
                </a:lnTo>
                <a:lnTo>
                  <a:pt x="3657" y="625"/>
                </a:lnTo>
                <a:lnTo>
                  <a:pt x="3659" y="637"/>
                </a:lnTo>
                <a:lnTo>
                  <a:pt x="3662" y="649"/>
                </a:lnTo>
                <a:lnTo>
                  <a:pt x="3665" y="659"/>
                </a:lnTo>
                <a:lnTo>
                  <a:pt x="3669" y="667"/>
                </a:lnTo>
                <a:lnTo>
                  <a:pt x="3674" y="675"/>
                </a:lnTo>
                <a:lnTo>
                  <a:pt x="3679" y="683"/>
                </a:lnTo>
                <a:lnTo>
                  <a:pt x="3685" y="689"/>
                </a:lnTo>
                <a:lnTo>
                  <a:pt x="3688" y="691"/>
                </a:lnTo>
                <a:lnTo>
                  <a:pt x="3692" y="693"/>
                </a:lnTo>
                <a:lnTo>
                  <a:pt x="3699" y="697"/>
                </a:lnTo>
                <a:lnTo>
                  <a:pt x="3706" y="699"/>
                </a:lnTo>
                <a:lnTo>
                  <a:pt x="3715" y="699"/>
                </a:lnTo>
                <a:lnTo>
                  <a:pt x="3723" y="699"/>
                </a:lnTo>
                <a:lnTo>
                  <a:pt x="3731" y="697"/>
                </a:lnTo>
                <a:lnTo>
                  <a:pt x="3738" y="693"/>
                </a:lnTo>
                <a:lnTo>
                  <a:pt x="3744" y="689"/>
                </a:lnTo>
                <a:lnTo>
                  <a:pt x="3750" y="683"/>
                </a:lnTo>
                <a:lnTo>
                  <a:pt x="3755" y="675"/>
                </a:lnTo>
                <a:lnTo>
                  <a:pt x="3760" y="667"/>
                </a:lnTo>
                <a:lnTo>
                  <a:pt x="3764" y="659"/>
                </a:lnTo>
                <a:lnTo>
                  <a:pt x="3768" y="649"/>
                </a:lnTo>
                <a:lnTo>
                  <a:pt x="3770" y="637"/>
                </a:lnTo>
                <a:lnTo>
                  <a:pt x="3773" y="625"/>
                </a:lnTo>
                <a:lnTo>
                  <a:pt x="3775" y="613"/>
                </a:lnTo>
                <a:lnTo>
                  <a:pt x="3776" y="597"/>
                </a:lnTo>
                <a:lnTo>
                  <a:pt x="3777" y="581"/>
                </a:lnTo>
                <a:lnTo>
                  <a:pt x="3778" y="563"/>
                </a:lnTo>
                <a:lnTo>
                  <a:pt x="3778" y="543"/>
                </a:lnTo>
                <a:lnTo>
                  <a:pt x="3778" y="18"/>
                </a:lnTo>
                <a:lnTo>
                  <a:pt x="3843" y="18"/>
                </a:lnTo>
                <a:lnTo>
                  <a:pt x="3843" y="549"/>
                </a:lnTo>
                <a:lnTo>
                  <a:pt x="3843" y="581"/>
                </a:lnTo>
                <a:lnTo>
                  <a:pt x="3842" y="595"/>
                </a:lnTo>
                <a:lnTo>
                  <a:pt x="3841" y="609"/>
                </a:lnTo>
                <a:lnTo>
                  <a:pt x="3838" y="635"/>
                </a:lnTo>
                <a:lnTo>
                  <a:pt x="3835" y="659"/>
                </a:lnTo>
                <a:lnTo>
                  <a:pt x="3833" y="669"/>
                </a:lnTo>
                <a:lnTo>
                  <a:pt x="3830" y="681"/>
                </a:lnTo>
                <a:lnTo>
                  <a:pt x="3825" y="701"/>
                </a:lnTo>
                <a:lnTo>
                  <a:pt x="3822" y="709"/>
                </a:lnTo>
                <a:lnTo>
                  <a:pt x="3819" y="719"/>
                </a:lnTo>
                <a:lnTo>
                  <a:pt x="3815" y="727"/>
                </a:lnTo>
                <a:lnTo>
                  <a:pt x="3812" y="735"/>
                </a:lnTo>
                <a:lnTo>
                  <a:pt x="3807" y="744"/>
                </a:lnTo>
                <a:lnTo>
                  <a:pt x="3802" y="752"/>
                </a:lnTo>
                <a:lnTo>
                  <a:pt x="3792" y="766"/>
                </a:lnTo>
                <a:lnTo>
                  <a:pt x="3781" y="778"/>
                </a:lnTo>
                <a:lnTo>
                  <a:pt x="3775" y="784"/>
                </a:lnTo>
                <a:lnTo>
                  <a:pt x="3769" y="788"/>
                </a:lnTo>
                <a:lnTo>
                  <a:pt x="3757" y="796"/>
                </a:lnTo>
                <a:lnTo>
                  <a:pt x="3750" y="800"/>
                </a:lnTo>
                <a:lnTo>
                  <a:pt x="3743" y="802"/>
                </a:lnTo>
                <a:lnTo>
                  <a:pt x="3729" y="806"/>
                </a:lnTo>
                <a:lnTo>
                  <a:pt x="3722" y="806"/>
                </a:lnTo>
                <a:lnTo>
                  <a:pt x="3715" y="806"/>
                </a:lnTo>
                <a:lnTo>
                  <a:pt x="3700" y="806"/>
                </a:lnTo>
                <a:lnTo>
                  <a:pt x="3686" y="802"/>
                </a:lnTo>
                <a:lnTo>
                  <a:pt x="3679" y="800"/>
                </a:lnTo>
                <a:lnTo>
                  <a:pt x="3673" y="796"/>
                </a:lnTo>
                <a:lnTo>
                  <a:pt x="3660" y="788"/>
                </a:lnTo>
                <a:lnTo>
                  <a:pt x="3648" y="778"/>
                </a:lnTo>
                <a:lnTo>
                  <a:pt x="3637" y="766"/>
                </a:lnTo>
                <a:lnTo>
                  <a:pt x="3627" y="750"/>
                </a:lnTo>
                <a:lnTo>
                  <a:pt x="3623" y="742"/>
                </a:lnTo>
                <a:lnTo>
                  <a:pt x="3618" y="735"/>
                </a:lnTo>
                <a:close/>
                <a:moveTo>
                  <a:pt x="4052" y="806"/>
                </a:moveTo>
                <a:lnTo>
                  <a:pt x="4036" y="806"/>
                </a:lnTo>
                <a:lnTo>
                  <a:pt x="4020" y="802"/>
                </a:lnTo>
                <a:lnTo>
                  <a:pt x="4006" y="796"/>
                </a:lnTo>
                <a:lnTo>
                  <a:pt x="4000" y="792"/>
                </a:lnTo>
                <a:lnTo>
                  <a:pt x="3993" y="788"/>
                </a:lnTo>
                <a:lnTo>
                  <a:pt x="3981" y="780"/>
                </a:lnTo>
                <a:lnTo>
                  <a:pt x="3975" y="774"/>
                </a:lnTo>
                <a:lnTo>
                  <a:pt x="3970" y="768"/>
                </a:lnTo>
                <a:lnTo>
                  <a:pt x="3960" y="756"/>
                </a:lnTo>
                <a:lnTo>
                  <a:pt x="3956" y="748"/>
                </a:lnTo>
                <a:lnTo>
                  <a:pt x="3951" y="740"/>
                </a:lnTo>
                <a:lnTo>
                  <a:pt x="3947" y="733"/>
                </a:lnTo>
                <a:lnTo>
                  <a:pt x="3943" y="725"/>
                </a:lnTo>
                <a:lnTo>
                  <a:pt x="3939" y="717"/>
                </a:lnTo>
                <a:lnTo>
                  <a:pt x="3936" y="707"/>
                </a:lnTo>
                <a:lnTo>
                  <a:pt x="3930" y="687"/>
                </a:lnTo>
                <a:lnTo>
                  <a:pt x="3926" y="667"/>
                </a:lnTo>
                <a:lnTo>
                  <a:pt x="3924" y="657"/>
                </a:lnTo>
                <a:lnTo>
                  <a:pt x="3922" y="645"/>
                </a:lnTo>
                <a:lnTo>
                  <a:pt x="3919" y="623"/>
                </a:lnTo>
                <a:lnTo>
                  <a:pt x="3918" y="599"/>
                </a:lnTo>
                <a:lnTo>
                  <a:pt x="3917" y="585"/>
                </a:lnTo>
                <a:lnTo>
                  <a:pt x="3917" y="573"/>
                </a:lnTo>
                <a:lnTo>
                  <a:pt x="3980" y="545"/>
                </a:lnTo>
                <a:lnTo>
                  <a:pt x="3981" y="567"/>
                </a:lnTo>
                <a:lnTo>
                  <a:pt x="3982" y="587"/>
                </a:lnTo>
                <a:lnTo>
                  <a:pt x="3984" y="603"/>
                </a:lnTo>
                <a:lnTo>
                  <a:pt x="3986" y="619"/>
                </a:lnTo>
                <a:lnTo>
                  <a:pt x="3988" y="627"/>
                </a:lnTo>
                <a:lnTo>
                  <a:pt x="3989" y="635"/>
                </a:lnTo>
                <a:lnTo>
                  <a:pt x="3993" y="647"/>
                </a:lnTo>
                <a:lnTo>
                  <a:pt x="3997" y="659"/>
                </a:lnTo>
                <a:lnTo>
                  <a:pt x="4001" y="667"/>
                </a:lnTo>
                <a:lnTo>
                  <a:pt x="4006" y="677"/>
                </a:lnTo>
                <a:lnTo>
                  <a:pt x="4012" y="683"/>
                </a:lnTo>
                <a:lnTo>
                  <a:pt x="4018" y="689"/>
                </a:lnTo>
                <a:lnTo>
                  <a:pt x="4025" y="693"/>
                </a:lnTo>
                <a:lnTo>
                  <a:pt x="4032" y="697"/>
                </a:lnTo>
                <a:lnTo>
                  <a:pt x="4039" y="699"/>
                </a:lnTo>
                <a:lnTo>
                  <a:pt x="4047" y="701"/>
                </a:lnTo>
                <a:lnTo>
                  <a:pt x="4056" y="701"/>
                </a:lnTo>
                <a:lnTo>
                  <a:pt x="4063" y="701"/>
                </a:lnTo>
                <a:lnTo>
                  <a:pt x="4070" y="699"/>
                </a:lnTo>
                <a:lnTo>
                  <a:pt x="4077" y="697"/>
                </a:lnTo>
                <a:lnTo>
                  <a:pt x="4083" y="695"/>
                </a:lnTo>
                <a:lnTo>
                  <a:pt x="4089" y="691"/>
                </a:lnTo>
                <a:lnTo>
                  <a:pt x="4095" y="685"/>
                </a:lnTo>
                <a:lnTo>
                  <a:pt x="4100" y="679"/>
                </a:lnTo>
                <a:lnTo>
                  <a:pt x="4105" y="673"/>
                </a:lnTo>
                <a:lnTo>
                  <a:pt x="4109" y="665"/>
                </a:lnTo>
                <a:lnTo>
                  <a:pt x="4113" y="657"/>
                </a:lnTo>
                <a:lnTo>
                  <a:pt x="4116" y="649"/>
                </a:lnTo>
                <a:lnTo>
                  <a:pt x="4119" y="639"/>
                </a:lnTo>
                <a:lnTo>
                  <a:pt x="4121" y="627"/>
                </a:lnTo>
                <a:lnTo>
                  <a:pt x="4122" y="623"/>
                </a:lnTo>
                <a:lnTo>
                  <a:pt x="4123" y="617"/>
                </a:lnTo>
                <a:lnTo>
                  <a:pt x="4124" y="605"/>
                </a:lnTo>
                <a:lnTo>
                  <a:pt x="4124" y="591"/>
                </a:lnTo>
                <a:lnTo>
                  <a:pt x="4124" y="581"/>
                </a:lnTo>
                <a:lnTo>
                  <a:pt x="4123" y="571"/>
                </a:lnTo>
                <a:lnTo>
                  <a:pt x="4122" y="563"/>
                </a:lnTo>
                <a:lnTo>
                  <a:pt x="4121" y="553"/>
                </a:lnTo>
                <a:lnTo>
                  <a:pt x="4119" y="545"/>
                </a:lnTo>
                <a:lnTo>
                  <a:pt x="4117" y="537"/>
                </a:lnTo>
                <a:lnTo>
                  <a:pt x="4115" y="529"/>
                </a:lnTo>
                <a:lnTo>
                  <a:pt x="4112" y="521"/>
                </a:lnTo>
                <a:lnTo>
                  <a:pt x="4104" y="505"/>
                </a:lnTo>
                <a:lnTo>
                  <a:pt x="4100" y="497"/>
                </a:lnTo>
                <a:lnTo>
                  <a:pt x="4095" y="491"/>
                </a:lnTo>
                <a:lnTo>
                  <a:pt x="4084" y="477"/>
                </a:lnTo>
                <a:lnTo>
                  <a:pt x="4071" y="465"/>
                </a:lnTo>
                <a:lnTo>
                  <a:pt x="4007" y="407"/>
                </a:lnTo>
                <a:lnTo>
                  <a:pt x="3998" y="399"/>
                </a:lnTo>
                <a:lnTo>
                  <a:pt x="3988" y="389"/>
                </a:lnTo>
                <a:lnTo>
                  <a:pt x="3972" y="369"/>
                </a:lnTo>
                <a:lnTo>
                  <a:pt x="3958" y="349"/>
                </a:lnTo>
                <a:lnTo>
                  <a:pt x="3953" y="337"/>
                </a:lnTo>
                <a:lnTo>
                  <a:pt x="3947" y="325"/>
                </a:lnTo>
                <a:lnTo>
                  <a:pt x="3942" y="313"/>
                </a:lnTo>
                <a:lnTo>
                  <a:pt x="3937" y="299"/>
                </a:lnTo>
                <a:lnTo>
                  <a:pt x="3934" y="285"/>
                </a:lnTo>
                <a:lnTo>
                  <a:pt x="3931" y="269"/>
                </a:lnTo>
                <a:lnTo>
                  <a:pt x="3929" y="253"/>
                </a:lnTo>
                <a:lnTo>
                  <a:pt x="3928" y="246"/>
                </a:lnTo>
                <a:lnTo>
                  <a:pt x="3927" y="238"/>
                </a:lnTo>
                <a:lnTo>
                  <a:pt x="3927" y="220"/>
                </a:lnTo>
                <a:lnTo>
                  <a:pt x="3926" y="200"/>
                </a:lnTo>
                <a:lnTo>
                  <a:pt x="3926" y="188"/>
                </a:lnTo>
                <a:lnTo>
                  <a:pt x="3927" y="176"/>
                </a:lnTo>
                <a:lnTo>
                  <a:pt x="3928" y="164"/>
                </a:lnTo>
                <a:lnTo>
                  <a:pt x="3929" y="152"/>
                </a:lnTo>
                <a:lnTo>
                  <a:pt x="3930" y="142"/>
                </a:lnTo>
                <a:lnTo>
                  <a:pt x="3932" y="132"/>
                </a:lnTo>
                <a:lnTo>
                  <a:pt x="3936" y="112"/>
                </a:lnTo>
                <a:lnTo>
                  <a:pt x="3939" y="102"/>
                </a:lnTo>
                <a:lnTo>
                  <a:pt x="3942" y="94"/>
                </a:lnTo>
                <a:lnTo>
                  <a:pt x="3949" y="78"/>
                </a:lnTo>
                <a:lnTo>
                  <a:pt x="3957" y="62"/>
                </a:lnTo>
                <a:lnTo>
                  <a:pt x="3961" y="56"/>
                </a:lnTo>
                <a:lnTo>
                  <a:pt x="3965" y="50"/>
                </a:lnTo>
                <a:lnTo>
                  <a:pt x="3974" y="38"/>
                </a:lnTo>
                <a:lnTo>
                  <a:pt x="3984" y="28"/>
                </a:lnTo>
                <a:lnTo>
                  <a:pt x="3994" y="20"/>
                </a:lnTo>
                <a:lnTo>
                  <a:pt x="4005" y="12"/>
                </a:lnTo>
                <a:lnTo>
                  <a:pt x="4017" y="6"/>
                </a:lnTo>
                <a:lnTo>
                  <a:pt x="4029" y="4"/>
                </a:lnTo>
                <a:lnTo>
                  <a:pt x="4042" y="0"/>
                </a:lnTo>
                <a:lnTo>
                  <a:pt x="4055" y="0"/>
                </a:lnTo>
                <a:lnTo>
                  <a:pt x="4070" y="2"/>
                </a:lnTo>
                <a:lnTo>
                  <a:pt x="4085" y="4"/>
                </a:lnTo>
                <a:lnTo>
                  <a:pt x="4098" y="10"/>
                </a:lnTo>
                <a:lnTo>
                  <a:pt x="4104" y="14"/>
                </a:lnTo>
                <a:lnTo>
                  <a:pt x="4110" y="18"/>
                </a:lnTo>
                <a:lnTo>
                  <a:pt x="4122" y="26"/>
                </a:lnTo>
                <a:lnTo>
                  <a:pt x="4132" y="38"/>
                </a:lnTo>
                <a:lnTo>
                  <a:pt x="4141" y="50"/>
                </a:lnTo>
                <a:lnTo>
                  <a:pt x="4149" y="64"/>
                </a:lnTo>
                <a:lnTo>
                  <a:pt x="4153" y="72"/>
                </a:lnTo>
                <a:lnTo>
                  <a:pt x="4156" y="78"/>
                </a:lnTo>
                <a:lnTo>
                  <a:pt x="4159" y="86"/>
                </a:lnTo>
                <a:lnTo>
                  <a:pt x="4162" y="94"/>
                </a:lnTo>
                <a:lnTo>
                  <a:pt x="4167" y="112"/>
                </a:lnTo>
                <a:lnTo>
                  <a:pt x="4172" y="128"/>
                </a:lnTo>
                <a:lnTo>
                  <a:pt x="4175" y="146"/>
                </a:lnTo>
                <a:lnTo>
                  <a:pt x="4177" y="166"/>
                </a:lnTo>
                <a:lnTo>
                  <a:pt x="4179" y="184"/>
                </a:lnTo>
                <a:lnTo>
                  <a:pt x="4179" y="202"/>
                </a:lnTo>
                <a:lnTo>
                  <a:pt x="4117" y="228"/>
                </a:lnTo>
                <a:lnTo>
                  <a:pt x="4117" y="212"/>
                </a:lnTo>
                <a:lnTo>
                  <a:pt x="4115" y="198"/>
                </a:lnTo>
                <a:lnTo>
                  <a:pt x="4114" y="186"/>
                </a:lnTo>
                <a:lnTo>
                  <a:pt x="4112" y="172"/>
                </a:lnTo>
                <a:lnTo>
                  <a:pt x="4109" y="162"/>
                </a:lnTo>
                <a:lnTo>
                  <a:pt x="4106" y="152"/>
                </a:lnTo>
                <a:lnTo>
                  <a:pt x="4103" y="142"/>
                </a:lnTo>
                <a:lnTo>
                  <a:pt x="4099" y="136"/>
                </a:lnTo>
                <a:lnTo>
                  <a:pt x="4095" y="128"/>
                </a:lnTo>
                <a:lnTo>
                  <a:pt x="4090" y="122"/>
                </a:lnTo>
                <a:lnTo>
                  <a:pt x="4085" y="118"/>
                </a:lnTo>
                <a:lnTo>
                  <a:pt x="4079" y="114"/>
                </a:lnTo>
                <a:lnTo>
                  <a:pt x="4073" y="110"/>
                </a:lnTo>
                <a:lnTo>
                  <a:pt x="4067" y="108"/>
                </a:lnTo>
                <a:lnTo>
                  <a:pt x="4060" y="108"/>
                </a:lnTo>
                <a:lnTo>
                  <a:pt x="4052" y="106"/>
                </a:lnTo>
                <a:lnTo>
                  <a:pt x="4040" y="108"/>
                </a:lnTo>
                <a:lnTo>
                  <a:pt x="4028" y="112"/>
                </a:lnTo>
                <a:lnTo>
                  <a:pt x="4023" y="116"/>
                </a:lnTo>
                <a:lnTo>
                  <a:pt x="4018" y="120"/>
                </a:lnTo>
                <a:lnTo>
                  <a:pt x="4013" y="124"/>
                </a:lnTo>
                <a:lnTo>
                  <a:pt x="4009" y="128"/>
                </a:lnTo>
                <a:lnTo>
                  <a:pt x="4005" y="134"/>
                </a:lnTo>
                <a:lnTo>
                  <a:pt x="4002" y="140"/>
                </a:lnTo>
                <a:lnTo>
                  <a:pt x="3999" y="148"/>
                </a:lnTo>
                <a:lnTo>
                  <a:pt x="3996" y="156"/>
                </a:lnTo>
                <a:lnTo>
                  <a:pt x="3994" y="164"/>
                </a:lnTo>
                <a:lnTo>
                  <a:pt x="3993" y="174"/>
                </a:lnTo>
                <a:lnTo>
                  <a:pt x="3992" y="184"/>
                </a:lnTo>
                <a:lnTo>
                  <a:pt x="3992" y="194"/>
                </a:lnTo>
                <a:lnTo>
                  <a:pt x="3992" y="204"/>
                </a:lnTo>
                <a:lnTo>
                  <a:pt x="3992" y="214"/>
                </a:lnTo>
                <a:lnTo>
                  <a:pt x="3993" y="224"/>
                </a:lnTo>
                <a:lnTo>
                  <a:pt x="3994" y="232"/>
                </a:lnTo>
                <a:lnTo>
                  <a:pt x="3996" y="240"/>
                </a:lnTo>
                <a:lnTo>
                  <a:pt x="3998" y="248"/>
                </a:lnTo>
                <a:lnTo>
                  <a:pt x="4001" y="255"/>
                </a:lnTo>
                <a:lnTo>
                  <a:pt x="4003" y="261"/>
                </a:lnTo>
                <a:lnTo>
                  <a:pt x="4007" y="267"/>
                </a:lnTo>
                <a:lnTo>
                  <a:pt x="4010" y="273"/>
                </a:lnTo>
                <a:lnTo>
                  <a:pt x="4019" y="285"/>
                </a:lnTo>
                <a:lnTo>
                  <a:pt x="4029" y="297"/>
                </a:lnTo>
                <a:lnTo>
                  <a:pt x="4041" y="309"/>
                </a:lnTo>
                <a:lnTo>
                  <a:pt x="4103" y="363"/>
                </a:lnTo>
                <a:lnTo>
                  <a:pt x="4113" y="373"/>
                </a:lnTo>
                <a:lnTo>
                  <a:pt x="4123" y="383"/>
                </a:lnTo>
                <a:lnTo>
                  <a:pt x="4133" y="393"/>
                </a:lnTo>
                <a:lnTo>
                  <a:pt x="4141" y="405"/>
                </a:lnTo>
                <a:lnTo>
                  <a:pt x="4149" y="417"/>
                </a:lnTo>
                <a:lnTo>
                  <a:pt x="4156" y="427"/>
                </a:lnTo>
                <a:lnTo>
                  <a:pt x="4162" y="441"/>
                </a:lnTo>
                <a:lnTo>
                  <a:pt x="4168" y="453"/>
                </a:lnTo>
                <a:lnTo>
                  <a:pt x="4173" y="467"/>
                </a:lnTo>
                <a:lnTo>
                  <a:pt x="4177" y="481"/>
                </a:lnTo>
                <a:lnTo>
                  <a:pt x="4181" y="495"/>
                </a:lnTo>
                <a:lnTo>
                  <a:pt x="4184" y="511"/>
                </a:lnTo>
                <a:lnTo>
                  <a:pt x="4186" y="527"/>
                </a:lnTo>
                <a:lnTo>
                  <a:pt x="4187" y="537"/>
                </a:lnTo>
                <a:lnTo>
                  <a:pt x="4187" y="545"/>
                </a:lnTo>
                <a:lnTo>
                  <a:pt x="4188" y="563"/>
                </a:lnTo>
                <a:lnTo>
                  <a:pt x="4189" y="583"/>
                </a:lnTo>
                <a:lnTo>
                  <a:pt x="4188" y="609"/>
                </a:lnTo>
                <a:lnTo>
                  <a:pt x="4186" y="633"/>
                </a:lnTo>
                <a:lnTo>
                  <a:pt x="4185" y="645"/>
                </a:lnTo>
                <a:lnTo>
                  <a:pt x="4183" y="655"/>
                </a:lnTo>
                <a:lnTo>
                  <a:pt x="4181" y="667"/>
                </a:lnTo>
                <a:lnTo>
                  <a:pt x="4179" y="677"/>
                </a:lnTo>
                <a:lnTo>
                  <a:pt x="4177" y="687"/>
                </a:lnTo>
                <a:lnTo>
                  <a:pt x="4174" y="697"/>
                </a:lnTo>
                <a:lnTo>
                  <a:pt x="4167" y="715"/>
                </a:lnTo>
                <a:lnTo>
                  <a:pt x="4164" y="723"/>
                </a:lnTo>
                <a:lnTo>
                  <a:pt x="4160" y="733"/>
                </a:lnTo>
                <a:lnTo>
                  <a:pt x="4152" y="746"/>
                </a:lnTo>
                <a:lnTo>
                  <a:pt x="4147" y="754"/>
                </a:lnTo>
                <a:lnTo>
                  <a:pt x="4142" y="760"/>
                </a:lnTo>
                <a:lnTo>
                  <a:pt x="4137" y="766"/>
                </a:lnTo>
                <a:lnTo>
                  <a:pt x="4132" y="772"/>
                </a:lnTo>
                <a:lnTo>
                  <a:pt x="4121" y="782"/>
                </a:lnTo>
                <a:lnTo>
                  <a:pt x="4109" y="790"/>
                </a:lnTo>
                <a:lnTo>
                  <a:pt x="4096" y="798"/>
                </a:lnTo>
                <a:lnTo>
                  <a:pt x="4082" y="802"/>
                </a:lnTo>
                <a:lnTo>
                  <a:pt x="4075" y="804"/>
                </a:lnTo>
                <a:lnTo>
                  <a:pt x="4068" y="804"/>
                </a:lnTo>
                <a:lnTo>
                  <a:pt x="4052" y="806"/>
                </a:lnTo>
                <a:close/>
                <a:moveTo>
                  <a:pt x="1669" y="1273"/>
                </a:moveTo>
                <a:lnTo>
                  <a:pt x="1669" y="1936"/>
                </a:lnTo>
                <a:lnTo>
                  <a:pt x="1604" y="1936"/>
                </a:lnTo>
                <a:lnTo>
                  <a:pt x="1604" y="1273"/>
                </a:lnTo>
                <a:lnTo>
                  <a:pt x="1506" y="1273"/>
                </a:lnTo>
                <a:lnTo>
                  <a:pt x="1506" y="1166"/>
                </a:lnTo>
                <a:lnTo>
                  <a:pt x="1767" y="1166"/>
                </a:lnTo>
                <a:lnTo>
                  <a:pt x="1767" y="1273"/>
                </a:lnTo>
                <a:lnTo>
                  <a:pt x="1669" y="1273"/>
                </a:lnTo>
                <a:close/>
                <a:moveTo>
                  <a:pt x="1832" y="1936"/>
                </a:moveTo>
                <a:lnTo>
                  <a:pt x="1832" y="1166"/>
                </a:lnTo>
                <a:lnTo>
                  <a:pt x="2060" y="1166"/>
                </a:lnTo>
                <a:lnTo>
                  <a:pt x="2060" y="1273"/>
                </a:lnTo>
                <a:lnTo>
                  <a:pt x="1897" y="1273"/>
                </a:lnTo>
                <a:lnTo>
                  <a:pt x="1897" y="1489"/>
                </a:lnTo>
                <a:lnTo>
                  <a:pt x="2030" y="1489"/>
                </a:lnTo>
                <a:lnTo>
                  <a:pt x="2030" y="1593"/>
                </a:lnTo>
                <a:lnTo>
                  <a:pt x="1897" y="1593"/>
                </a:lnTo>
                <a:lnTo>
                  <a:pt x="1897" y="1828"/>
                </a:lnTo>
                <a:lnTo>
                  <a:pt x="2060" y="1828"/>
                </a:lnTo>
                <a:lnTo>
                  <a:pt x="2060" y="1936"/>
                </a:lnTo>
                <a:lnTo>
                  <a:pt x="1832" y="1936"/>
                </a:lnTo>
                <a:close/>
                <a:moveTo>
                  <a:pt x="2260" y="1954"/>
                </a:moveTo>
                <a:lnTo>
                  <a:pt x="2251" y="1954"/>
                </a:lnTo>
                <a:lnTo>
                  <a:pt x="2242" y="1952"/>
                </a:lnTo>
                <a:lnTo>
                  <a:pt x="2234" y="1950"/>
                </a:lnTo>
                <a:lnTo>
                  <a:pt x="2226" y="1948"/>
                </a:lnTo>
                <a:lnTo>
                  <a:pt x="2218" y="1944"/>
                </a:lnTo>
                <a:lnTo>
                  <a:pt x="2211" y="1938"/>
                </a:lnTo>
                <a:lnTo>
                  <a:pt x="2204" y="1932"/>
                </a:lnTo>
                <a:lnTo>
                  <a:pt x="2197" y="1926"/>
                </a:lnTo>
                <a:lnTo>
                  <a:pt x="2190" y="1920"/>
                </a:lnTo>
                <a:lnTo>
                  <a:pt x="2184" y="1912"/>
                </a:lnTo>
                <a:lnTo>
                  <a:pt x="2178" y="1902"/>
                </a:lnTo>
                <a:lnTo>
                  <a:pt x="2172" y="1892"/>
                </a:lnTo>
                <a:lnTo>
                  <a:pt x="2166" y="1882"/>
                </a:lnTo>
                <a:lnTo>
                  <a:pt x="2161" y="1872"/>
                </a:lnTo>
                <a:lnTo>
                  <a:pt x="2156" y="1860"/>
                </a:lnTo>
                <a:lnTo>
                  <a:pt x="2151" y="1846"/>
                </a:lnTo>
                <a:lnTo>
                  <a:pt x="2147" y="1834"/>
                </a:lnTo>
                <a:lnTo>
                  <a:pt x="2143" y="1820"/>
                </a:lnTo>
                <a:lnTo>
                  <a:pt x="2139" y="1804"/>
                </a:lnTo>
                <a:lnTo>
                  <a:pt x="2135" y="1788"/>
                </a:lnTo>
                <a:lnTo>
                  <a:pt x="2132" y="1772"/>
                </a:lnTo>
                <a:lnTo>
                  <a:pt x="2129" y="1756"/>
                </a:lnTo>
                <a:lnTo>
                  <a:pt x="2126" y="1738"/>
                </a:lnTo>
                <a:lnTo>
                  <a:pt x="2124" y="1720"/>
                </a:lnTo>
                <a:lnTo>
                  <a:pt x="2121" y="1701"/>
                </a:lnTo>
                <a:lnTo>
                  <a:pt x="2120" y="1681"/>
                </a:lnTo>
                <a:lnTo>
                  <a:pt x="2118" y="1661"/>
                </a:lnTo>
                <a:lnTo>
                  <a:pt x="2117" y="1641"/>
                </a:lnTo>
                <a:lnTo>
                  <a:pt x="2115" y="1597"/>
                </a:lnTo>
                <a:lnTo>
                  <a:pt x="2114" y="1575"/>
                </a:lnTo>
                <a:lnTo>
                  <a:pt x="2114" y="1551"/>
                </a:lnTo>
                <a:lnTo>
                  <a:pt x="2115" y="1505"/>
                </a:lnTo>
                <a:lnTo>
                  <a:pt x="2117" y="1461"/>
                </a:lnTo>
                <a:lnTo>
                  <a:pt x="2118" y="1441"/>
                </a:lnTo>
                <a:lnTo>
                  <a:pt x="2120" y="1421"/>
                </a:lnTo>
                <a:lnTo>
                  <a:pt x="2124" y="1383"/>
                </a:lnTo>
                <a:lnTo>
                  <a:pt x="2126" y="1363"/>
                </a:lnTo>
                <a:lnTo>
                  <a:pt x="2129" y="1347"/>
                </a:lnTo>
                <a:lnTo>
                  <a:pt x="2135" y="1313"/>
                </a:lnTo>
                <a:lnTo>
                  <a:pt x="2139" y="1297"/>
                </a:lnTo>
                <a:lnTo>
                  <a:pt x="2143" y="1283"/>
                </a:lnTo>
                <a:lnTo>
                  <a:pt x="2147" y="1269"/>
                </a:lnTo>
                <a:lnTo>
                  <a:pt x="2151" y="1255"/>
                </a:lnTo>
                <a:lnTo>
                  <a:pt x="2156" y="1243"/>
                </a:lnTo>
                <a:lnTo>
                  <a:pt x="2161" y="1231"/>
                </a:lnTo>
                <a:lnTo>
                  <a:pt x="2166" y="1220"/>
                </a:lnTo>
                <a:lnTo>
                  <a:pt x="2172" y="1210"/>
                </a:lnTo>
                <a:lnTo>
                  <a:pt x="2178" y="1200"/>
                </a:lnTo>
                <a:lnTo>
                  <a:pt x="2184" y="1192"/>
                </a:lnTo>
                <a:lnTo>
                  <a:pt x="2197" y="1176"/>
                </a:lnTo>
                <a:lnTo>
                  <a:pt x="2204" y="1170"/>
                </a:lnTo>
                <a:lnTo>
                  <a:pt x="2211" y="1164"/>
                </a:lnTo>
                <a:lnTo>
                  <a:pt x="2218" y="1160"/>
                </a:lnTo>
                <a:lnTo>
                  <a:pt x="2226" y="1156"/>
                </a:lnTo>
                <a:lnTo>
                  <a:pt x="2234" y="1152"/>
                </a:lnTo>
                <a:lnTo>
                  <a:pt x="2242" y="1150"/>
                </a:lnTo>
                <a:lnTo>
                  <a:pt x="2251" y="1148"/>
                </a:lnTo>
                <a:lnTo>
                  <a:pt x="2260" y="1148"/>
                </a:lnTo>
                <a:lnTo>
                  <a:pt x="2268" y="1148"/>
                </a:lnTo>
                <a:lnTo>
                  <a:pt x="2277" y="1150"/>
                </a:lnTo>
                <a:lnTo>
                  <a:pt x="2285" y="1152"/>
                </a:lnTo>
                <a:lnTo>
                  <a:pt x="2293" y="1156"/>
                </a:lnTo>
                <a:lnTo>
                  <a:pt x="2301" y="1160"/>
                </a:lnTo>
                <a:lnTo>
                  <a:pt x="2308" y="1164"/>
                </a:lnTo>
                <a:lnTo>
                  <a:pt x="2316" y="1170"/>
                </a:lnTo>
                <a:lnTo>
                  <a:pt x="2323" y="1176"/>
                </a:lnTo>
                <a:lnTo>
                  <a:pt x="2329" y="1184"/>
                </a:lnTo>
                <a:lnTo>
                  <a:pt x="2336" y="1192"/>
                </a:lnTo>
                <a:lnTo>
                  <a:pt x="2342" y="1200"/>
                </a:lnTo>
                <a:lnTo>
                  <a:pt x="2348" y="1210"/>
                </a:lnTo>
                <a:lnTo>
                  <a:pt x="2353" y="1220"/>
                </a:lnTo>
                <a:lnTo>
                  <a:pt x="2359" y="1229"/>
                </a:lnTo>
                <a:lnTo>
                  <a:pt x="2364" y="1241"/>
                </a:lnTo>
                <a:lnTo>
                  <a:pt x="2368" y="1255"/>
                </a:lnTo>
                <a:lnTo>
                  <a:pt x="2377" y="1283"/>
                </a:lnTo>
                <a:lnTo>
                  <a:pt x="2381" y="1297"/>
                </a:lnTo>
                <a:lnTo>
                  <a:pt x="2385" y="1313"/>
                </a:lnTo>
                <a:lnTo>
                  <a:pt x="2391" y="1345"/>
                </a:lnTo>
                <a:lnTo>
                  <a:pt x="2394" y="1363"/>
                </a:lnTo>
                <a:lnTo>
                  <a:pt x="2396" y="1381"/>
                </a:lnTo>
                <a:lnTo>
                  <a:pt x="2398" y="1401"/>
                </a:lnTo>
                <a:lnTo>
                  <a:pt x="2400" y="1421"/>
                </a:lnTo>
                <a:lnTo>
                  <a:pt x="2402" y="1441"/>
                </a:lnTo>
                <a:lnTo>
                  <a:pt x="2403" y="1461"/>
                </a:lnTo>
                <a:lnTo>
                  <a:pt x="2404" y="1483"/>
                </a:lnTo>
                <a:lnTo>
                  <a:pt x="2405" y="1505"/>
                </a:lnTo>
                <a:lnTo>
                  <a:pt x="2405" y="1527"/>
                </a:lnTo>
                <a:lnTo>
                  <a:pt x="2406" y="1551"/>
                </a:lnTo>
                <a:lnTo>
                  <a:pt x="2405" y="1597"/>
                </a:lnTo>
                <a:lnTo>
                  <a:pt x="2403" y="1641"/>
                </a:lnTo>
                <a:lnTo>
                  <a:pt x="2402" y="1663"/>
                </a:lnTo>
                <a:lnTo>
                  <a:pt x="2400" y="1683"/>
                </a:lnTo>
                <a:lnTo>
                  <a:pt x="2396" y="1720"/>
                </a:lnTo>
                <a:lnTo>
                  <a:pt x="2394" y="1738"/>
                </a:lnTo>
                <a:lnTo>
                  <a:pt x="2391" y="1756"/>
                </a:lnTo>
                <a:lnTo>
                  <a:pt x="2388" y="1772"/>
                </a:lnTo>
                <a:lnTo>
                  <a:pt x="2385" y="1790"/>
                </a:lnTo>
                <a:lnTo>
                  <a:pt x="2381" y="1804"/>
                </a:lnTo>
                <a:lnTo>
                  <a:pt x="2377" y="1820"/>
                </a:lnTo>
                <a:lnTo>
                  <a:pt x="2373" y="1834"/>
                </a:lnTo>
                <a:lnTo>
                  <a:pt x="2368" y="1846"/>
                </a:lnTo>
                <a:lnTo>
                  <a:pt x="2364" y="1860"/>
                </a:lnTo>
                <a:lnTo>
                  <a:pt x="2359" y="1872"/>
                </a:lnTo>
                <a:lnTo>
                  <a:pt x="2353" y="1882"/>
                </a:lnTo>
                <a:lnTo>
                  <a:pt x="2348" y="1894"/>
                </a:lnTo>
                <a:lnTo>
                  <a:pt x="2342" y="1902"/>
                </a:lnTo>
                <a:lnTo>
                  <a:pt x="2336" y="1912"/>
                </a:lnTo>
                <a:lnTo>
                  <a:pt x="2329" y="1920"/>
                </a:lnTo>
                <a:lnTo>
                  <a:pt x="2323" y="1926"/>
                </a:lnTo>
                <a:lnTo>
                  <a:pt x="2316" y="1934"/>
                </a:lnTo>
                <a:lnTo>
                  <a:pt x="2308" y="1938"/>
                </a:lnTo>
                <a:lnTo>
                  <a:pt x="2301" y="1944"/>
                </a:lnTo>
                <a:lnTo>
                  <a:pt x="2293" y="1948"/>
                </a:lnTo>
                <a:lnTo>
                  <a:pt x="2285" y="1950"/>
                </a:lnTo>
                <a:lnTo>
                  <a:pt x="2277" y="1952"/>
                </a:lnTo>
                <a:lnTo>
                  <a:pt x="2268" y="1954"/>
                </a:lnTo>
                <a:lnTo>
                  <a:pt x="2260" y="1954"/>
                </a:lnTo>
                <a:close/>
                <a:moveTo>
                  <a:pt x="2260" y="1257"/>
                </a:moveTo>
                <a:lnTo>
                  <a:pt x="2251" y="1257"/>
                </a:lnTo>
                <a:lnTo>
                  <a:pt x="2246" y="1259"/>
                </a:lnTo>
                <a:lnTo>
                  <a:pt x="2242" y="1259"/>
                </a:lnTo>
                <a:lnTo>
                  <a:pt x="2234" y="1265"/>
                </a:lnTo>
                <a:lnTo>
                  <a:pt x="2227" y="1271"/>
                </a:lnTo>
                <a:lnTo>
                  <a:pt x="2223" y="1275"/>
                </a:lnTo>
                <a:lnTo>
                  <a:pt x="2220" y="1281"/>
                </a:lnTo>
                <a:lnTo>
                  <a:pt x="2216" y="1287"/>
                </a:lnTo>
                <a:lnTo>
                  <a:pt x="2213" y="1293"/>
                </a:lnTo>
                <a:lnTo>
                  <a:pt x="2210" y="1299"/>
                </a:lnTo>
                <a:lnTo>
                  <a:pt x="2207" y="1307"/>
                </a:lnTo>
                <a:lnTo>
                  <a:pt x="2201" y="1323"/>
                </a:lnTo>
                <a:lnTo>
                  <a:pt x="2199" y="1331"/>
                </a:lnTo>
                <a:lnTo>
                  <a:pt x="2196" y="1341"/>
                </a:lnTo>
                <a:lnTo>
                  <a:pt x="2192" y="1363"/>
                </a:lnTo>
                <a:lnTo>
                  <a:pt x="2188" y="1387"/>
                </a:lnTo>
                <a:lnTo>
                  <a:pt x="2187" y="1399"/>
                </a:lnTo>
                <a:lnTo>
                  <a:pt x="2185" y="1413"/>
                </a:lnTo>
                <a:lnTo>
                  <a:pt x="2183" y="1443"/>
                </a:lnTo>
                <a:lnTo>
                  <a:pt x="2181" y="1477"/>
                </a:lnTo>
                <a:lnTo>
                  <a:pt x="2180" y="1513"/>
                </a:lnTo>
                <a:lnTo>
                  <a:pt x="2180" y="1551"/>
                </a:lnTo>
                <a:lnTo>
                  <a:pt x="2180" y="1591"/>
                </a:lnTo>
                <a:lnTo>
                  <a:pt x="2181" y="1627"/>
                </a:lnTo>
                <a:lnTo>
                  <a:pt x="2183" y="1659"/>
                </a:lnTo>
                <a:lnTo>
                  <a:pt x="2185" y="1689"/>
                </a:lnTo>
                <a:lnTo>
                  <a:pt x="2188" y="1714"/>
                </a:lnTo>
                <a:lnTo>
                  <a:pt x="2192" y="1738"/>
                </a:lnTo>
                <a:lnTo>
                  <a:pt x="2196" y="1760"/>
                </a:lnTo>
                <a:lnTo>
                  <a:pt x="2201" y="1780"/>
                </a:lnTo>
                <a:lnTo>
                  <a:pt x="2207" y="1796"/>
                </a:lnTo>
                <a:lnTo>
                  <a:pt x="2213" y="1810"/>
                </a:lnTo>
                <a:lnTo>
                  <a:pt x="2220" y="1820"/>
                </a:lnTo>
                <a:lnTo>
                  <a:pt x="2227" y="1830"/>
                </a:lnTo>
                <a:lnTo>
                  <a:pt x="2234" y="1836"/>
                </a:lnTo>
                <a:lnTo>
                  <a:pt x="2242" y="1842"/>
                </a:lnTo>
                <a:lnTo>
                  <a:pt x="2251" y="1844"/>
                </a:lnTo>
                <a:lnTo>
                  <a:pt x="2260" y="1846"/>
                </a:lnTo>
                <a:lnTo>
                  <a:pt x="2269" y="1844"/>
                </a:lnTo>
                <a:lnTo>
                  <a:pt x="2273" y="1844"/>
                </a:lnTo>
                <a:lnTo>
                  <a:pt x="2277" y="1842"/>
                </a:lnTo>
                <a:lnTo>
                  <a:pt x="2285" y="1836"/>
                </a:lnTo>
                <a:lnTo>
                  <a:pt x="2293" y="1830"/>
                </a:lnTo>
                <a:lnTo>
                  <a:pt x="2296" y="1826"/>
                </a:lnTo>
                <a:lnTo>
                  <a:pt x="2300" y="1820"/>
                </a:lnTo>
                <a:lnTo>
                  <a:pt x="2306" y="1808"/>
                </a:lnTo>
                <a:lnTo>
                  <a:pt x="2309" y="1802"/>
                </a:lnTo>
                <a:lnTo>
                  <a:pt x="2312" y="1796"/>
                </a:lnTo>
                <a:lnTo>
                  <a:pt x="2318" y="1778"/>
                </a:lnTo>
                <a:lnTo>
                  <a:pt x="2320" y="1770"/>
                </a:lnTo>
                <a:lnTo>
                  <a:pt x="2323" y="1760"/>
                </a:lnTo>
                <a:lnTo>
                  <a:pt x="2327" y="1738"/>
                </a:lnTo>
                <a:lnTo>
                  <a:pt x="2331" y="1714"/>
                </a:lnTo>
                <a:lnTo>
                  <a:pt x="2332" y="1703"/>
                </a:lnTo>
                <a:lnTo>
                  <a:pt x="2334" y="1689"/>
                </a:lnTo>
                <a:lnTo>
                  <a:pt x="2336" y="1659"/>
                </a:lnTo>
                <a:lnTo>
                  <a:pt x="2338" y="1625"/>
                </a:lnTo>
                <a:lnTo>
                  <a:pt x="2339" y="1591"/>
                </a:lnTo>
                <a:lnTo>
                  <a:pt x="2340" y="1551"/>
                </a:lnTo>
                <a:lnTo>
                  <a:pt x="2339" y="1513"/>
                </a:lnTo>
                <a:lnTo>
                  <a:pt x="2338" y="1477"/>
                </a:lnTo>
                <a:lnTo>
                  <a:pt x="2336" y="1443"/>
                </a:lnTo>
                <a:lnTo>
                  <a:pt x="2334" y="1415"/>
                </a:lnTo>
                <a:lnTo>
                  <a:pt x="2331" y="1387"/>
                </a:lnTo>
                <a:lnTo>
                  <a:pt x="2327" y="1363"/>
                </a:lnTo>
                <a:lnTo>
                  <a:pt x="2323" y="1341"/>
                </a:lnTo>
                <a:lnTo>
                  <a:pt x="2318" y="1323"/>
                </a:lnTo>
                <a:lnTo>
                  <a:pt x="2312" y="1307"/>
                </a:lnTo>
                <a:lnTo>
                  <a:pt x="2306" y="1293"/>
                </a:lnTo>
                <a:lnTo>
                  <a:pt x="2300" y="1281"/>
                </a:lnTo>
                <a:lnTo>
                  <a:pt x="2293" y="1271"/>
                </a:lnTo>
                <a:lnTo>
                  <a:pt x="2285" y="1265"/>
                </a:lnTo>
                <a:lnTo>
                  <a:pt x="2277" y="1259"/>
                </a:lnTo>
                <a:lnTo>
                  <a:pt x="2273" y="1259"/>
                </a:lnTo>
                <a:lnTo>
                  <a:pt x="2269" y="1257"/>
                </a:lnTo>
                <a:lnTo>
                  <a:pt x="2260" y="1257"/>
                </a:lnTo>
                <a:close/>
                <a:moveTo>
                  <a:pt x="2485" y="1936"/>
                </a:moveTo>
                <a:lnTo>
                  <a:pt x="2485" y="1166"/>
                </a:lnTo>
                <a:lnTo>
                  <a:pt x="2549" y="1166"/>
                </a:lnTo>
                <a:lnTo>
                  <a:pt x="2549" y="1828"/>
                </a:lnTo>
                <a:lnTo>
                  <a:pt x="2709" y="1828"/>
                </a:lnTo>
                <a:lnTo>
                  <a:pt x="2709" y="1936"/>
                </a:lnTo>
                <a:lnTo>
                  <a:pt x="2485" y="1936"/>
                </a:lnTo>
                <a:close/>
                <a:moveTo>
                  <a:pt x="2769" y="1936"/>
                </a:moveTo>
                <a:lnTo>
                  <a:pt x="2769" y="1166"/>
                </a:lnTo>
                <a:lnTo>
                  <a:pt x="2835" y="1166"/>
                </a:lnTo>
                <a:lnTo>
                  <a:pt x="2835" y="1828"/>
                </a:lnTo>
                <a:lnTo>
                  <a:pt x="2994" y="1828"/>
                </a:lnTo>
                <a:lnTo>
                  <a:pt x="2994" y="1936"/>
                </a:lnTo>
                <a:lnTo>
                  <a:pt x="2769" y="1936"/>
                </a:lnTo>
                <a:close/>
                <a:moveTo>
                  <a:pt x="3055" y="1166"/>
                </a:moveTo>
                <a:lnTo>
                  <a:pt x="3120" y="1166"/>
                </a:lnTo>
                <a:lnTo>
                  <a:pt x="3120" y="1936"/>
                </a:lnTo>
                <a:lnTo>
                  <a:pt x="3055" y="1936"/>
                </a:lnTo>
                <a:lnTo>
                  <a:pt x="3055" y="1166"/>
                </a:lnTo>
                <a:close/>
                <a:moveTo>
                  <a:pt x="3337" y="1954"/>
                </a:moveTo>
                <a:lnTo>
                  <a:pt x="3321" y="1954"/>
                </a:lnTo>
                <a:lnTo>
                  <a:pt x="3305" y="1950"/>
                </a:lnTo>
                <a:lnTo>
                  <a:pt x="3291" y="1944"/>
                </a:lnTo>
                <a:lnTo>
                  <a:pt x="3284" y="1940"/>
                </a:lnTo>
                <a:lnTo>
                  <a:pt x="3278" y="1936"/>
                </a:lnTo>
                <a:lnTo>
                  <a:pt x="3266" y="1928"/>
                </a:lnTo>
                <a:lnTo>
                  <a:pt x="3260" y="1922"/>
                </a:lnTo>
                <a:lnTo>
                  <a:pt x="3255" y="1916"/>
                </a:lnTo>
                <a:lnTo>
                  <a:pt x="3245" y="1902"/>
                </a:lnTo>
                <a:lnTo>
                  <a:pt x="3241" y="1896"/>
                </a:lnTo>
                <a:lnTo>
                  <a:pt x="3236" y="1888"/>
                </a:lnTo>
                <a:lnTo>
                  <a:pt x="3232" y="1880"/>
                </a:lnTo>
                <a:lnTo>
                  <a:pt x="3229" y="1872"/>
                </a:lnTo>
                <a:lnTo>
                  <a:pt x="3225" y="1864"/>
                </a:lnTo>
                <a:lnTo>
                  <a:pt x="3222" y="1854"/>
                </a:lnTo>
                <a:lnTo>
                  <a:pt x="3216" y="1834"/>
                </a:lnTo>
                <a:lnTo>
                  <a:pt x="3211" y="1814"/>
                </a:lnTo>
                <a:lnTo>
                  <a:pt x="3210" y="1804"/>
                </a:lnTo>
                <a:lnTo>
                  <a:pt x="3208" y="1792"/>
                </a:lnTo>
                <a:lnTo>
                  <a:pt x="3205" y="1770"/>
                </a:lnTo>
                <a:lnTo>
                  <a:pt x="3203" y="1746"/>
                </a:lnTo>
                <a:lnTo>
                  <a:pt x="3203" y="1732"/>
                </a:lnTo>
                <a:lnTo>
                  <a:pt x="3203" y="1720"/>
                </a:lnTo>
                <a:lnTo>
                  <a:pt x="3265" y="1693"/>
                </a:lnTo>
                <a:lnTo>
                  <a:pt x="3266" y="1714"/>
                </a:lnTo>
                <a:lnTo>
                  <a:pt x="3267" y="1734"/>
                </a:lnTo>
                <a:lnTo>
                  <a:pt x="3269" y="1750"/>
                </a:lnTo>
                <a:lnTo>
                  <a:pt x="3271" y="1766"/>
                </a:lnTo>
                <a:lnTo>
                  <a:pt x="3273" y="1774"/>
                </a:lnTo>
                <a:lnTo>
                  <a:pt x="3274" y="1782"/>
                </a:lnTo>
                <a:lnTo>
                  <a:pt x="3278" y="1794"/>
                </a:lnTo>
                <a:lnTo>
                  <a:pt x="3282" y="1804"/>
                </a:lnTo>
                <a:lnTo>
                  <a:pt x="3286" y="1814"/>
                </a:lnTo>
                <a:lnTo>
                  <a:pt x="3291" y="1824"/>
                </a:lnTo>
                <a:lnTo>
                  <a:pt x="3297" y="1830"/>
                </a:lnTo>
                <a:lnTo>
                  <a:pt x="3303" y="1836"/>
                </a:lnTo>
                <a:lnTo>
                  <a:pt x="3310" y="1840"/>
                </a:lnTo>
                <a:lnTo>
                  <a:pt x="3317" y="1844"/>
                </a:lnTo>
                <a:lnTo>
                  <a:pt x="3324" y="1846"/>
                </a:lnTo>
                <a:lnTo>
                  <a:pt x="3332" y="1848"/>
                </a:lnTo>
                <a:lnTo>
                  <a:pt x="3341" y="1848"/>
                </a:lnTo>
                <a:lnTo>
                  <a:pt x="3348" y="1848"/>
                </a:lnTo>
                <a:lnTo>
                  <a:pt x="3355" y="1846"/>
                </a:lnTo>
                <a:lnTo>
                  <a:pt x="3362" y="1844"/>
                </a:lnTo>
                <a:lnTo>
                  <a:pt x="3368" y="1842"/>
                </a:lnTo>
                <a:lnTo>
                  <a:pt x="3374" y="1838"/>
                </a:lnTo>
                <a:lnTo>
                  <a:pt x="3380" y="1832"/>
                </a:lnTo>
                <a:lnTo>
                  <a:pt x="3385" y="1826"/>
                </a:lnTo>
                <a:lnTo>
                  <a:pt x="3390" y="1820"/>
                </a:lnTo>
                <a:lnTo>
                  <a:pt x="3394" y="1812"/>
                </a:lnTo>
                <a:lnTo>
                  <a:pt x="3398" y="1804"/>
                </a:lnTo>
                <a:lnTo>
                  <a:pt x="3401" y="1796"/>
                </a:lnTo>
                <a:lnTo>
                  <a:pt x="3404" y="1786"/>
                </a:lnTo>
                <a:lnTo>
                  <a:pt x="3406" y="1774"/>
                </a:lnTo>
                <a:lnTo>
                  <a:pt x="3407" y="1770"/>
                </a:lnTo>
                <a:lnTo>
                  <a:pt x="3408" y="1764"/>
                </a:lnTo>
                <a:lnTo>
                  <a:pt x="3409" y="1752"/>
                </a:lnTo>
                <a:lnTo>
                  <a:pt x="3409" y="1738"/>
                </a:lnTo>
                <a:lnTo>
                  <a:pt x="3409" y="1728"/>
                </a:lnTo>
                <a:lnTo>
                  <a:pt x="3408" y="1718"/>
                </a:lnTo>
                <a:lnTo>
                  <a:pt x="3407" y="1711"/>
                </a:lnTo>
                <a:lnTo>
                  <a:pt x="3406" y="1701"/>
                </a:lnTo>
                <a:lnTo>
                  <a:pt x="3404" y="1693"/>
                </a:lnTo>
                <a:lnTo>
                  <a:pt x="3402" y="1685"/>
                </a:lnTo>
                <a:lnTo>
                  <a:pt x="3400" y="1677"/>
                </a:lnTo>
                <a:lnTo>
                  <a:pt x="3396" y="1669"/>
                </a:lnTo>
                <a:lnTo>
                  <a:pt x="3389" y="1653"/>
                </a:lnTo>
                <a:lnTo>
                  <a:pt x="3385" y="1645"/>
                </a:lnTo>
                <a:lnTo>
                  <a:pt x="3380" y="1639"/>
                </a:lnTo>
                <a:lnTo>
                  <a:pt x="3369" y="1625"/>
                </a:lnTo>
                <a:lnTo>
                  <a:pt x="3356" y="1613"/>
                </a:lnTo>
                <a:lnTo>
                  <a:pt x="3292" y="1555"/>
                </a:lnTo>
                <a:lnTo>
                  <a:pt x="3282" y="1547"/>
                </a:lnTo>
                <a:lnTo>
                  <a:pt x="3273" y="1537"/>
                </a:lnTo>
                <a:lnTo>
                  <a:pt x="3257" y="1517"/>
                </a:lnTo>
                <a:lnTo>
                  <a:pt x="3243" y="1497"/>
                </a:lnTo>
                <a:lnTo>
                  <a:pt x="3237" y="1485"/>
                </a:lnTo>
                <a:lnTo>
                  <a:pt x="3232" y="1473"/>
                </a:lnTo>
                <a:lnTo>
                  <a:pt x="3227" y="1461"/>
                </a:lnTo>
                <a:lnTo>
                  <a:pt x="3223" y="1447"/>
                </a:lnTo>
                <a:lnTo>
                  <a:pt x="3220" y="1433"/>
                </a:lnTo>
                <a:lnTo>
                  <a:pt x="3217" y="1417"/>
                </a:lnTo>
                <a:lnTo>
                  <a:pt x="3215" y="1401"/>
                </a:lnTo>
                <a:lnTo>
                  <a:pt x="3214" y="1393"/>
                </a:lnTo>
                <a:lnTo>
                  <a:pt x="3213" y="1385"/>
                </a:lnTo>
                <a:lnTo>
                  <a:pt x="3212" y="1367"/>
                </a:lnTo>
                <a:lnTo>
                  <a:pt x="3212" y="1347"/>
                </a:lnTo>
                <a:lnTo>
                  <a:pt x="3212" y="1335"/>
                </a:lnTo>
                <a:lnTo>
                  <a:pt x="3213" y="1323"/>
                </a:lnTo>
                <a:lnTo>
                  <a:pt x="3214" y="1311"/>
                </a:lnTo>
                <a:lnTo>
                  <a:pt x="3215" y="1299"/>
                </a:lnTo>
                <a:lnTo>
                  <a:pt x="3216" y="1289"/>
                </a:lnTo>
                <a:lnTo>
                  <a:pt x="3218" y="1279"/>
                </a:lnTo>
                <a:lnTo>
                  <a:pt x="3222" y="1259"/>
                </a:lnTo>
                <a:lnTo>
                  <a:pt x="3225" y="1249"/>
                </a:lnTo>
                <a:lnTo>
                  <a:pt x="3228" y="1241"/>
                </a:lnTo>
                <a:lnTo>
                  <a:pt x="3234" y="1225"/>
                </a:lnTo>
                <a:lnTo>
                  <a:pt x="3241" y="1210"/>
                </a:lnTo>
                <a:lnTo>
                  <a:pt x="3245" y="1204"/>
                </a:lnTo>
                <a:lnTo>
                  <a:pt x="3250" y="1198"/>
                </a:lnTo>
                <a:lnTo>
                  <a:pt x="3259" y="1186"/>
                </a:lnTo>
                <a:lnTo>
                  <a:pt x="3269" y="1176"/>
                </a:lnTo>
                <a:lnTo>
                  <a:pt x="3279" y="1166"/>
                </a:lnTo>
                <a:lnTo>
                  <a:pt x="3290" y="1160"/>
                </a:lnTo>
                <a:lnTo>
                  <a:pt x="3302" y="1154"/>
                </a:lnTo>
                <a:lnTo>
                  <a:pt x="3314" y="1150"/>
                </a:lnTo>
                <a:lnTo>
                  <a:pt x="3327" y="1148"/>
                </a:lnTo>
                <a:lnTo>
                  <a:pt x="3340" y="1148"/>
                </a:lnTo>
                <a:lnTo>
                  <a:pt x="3355" y="1150"/>
                </a:lnTo>
                <a:lnTo>
                  <a:pt x="3370" y="1152"/>
                </a:lnTo>
                <a:lnTo>
                  <a:pt x="3383" y="1158"/>
                </a:lnTo>
                <a:lnTo>
                  <a:pt x="3389" y="1162"/>
                </a:lnTo>
                <a:lnTo>
                  <a:pt x="3395" y="1166"/>
                </a:lnTo>
                <a:lnTo>
                  <a:pt x="3407" y="1174"/>
                </a:lnTo>
                <a:lnTo>
                  <a:pt x="3417" y="1186"/>
                </a:lnTo>
                <a:lnTo>
                  <a:pt x="3426" y="1198"/>
                </a:lnTo>
                <a:lnTo>
                  <a:pt x="3434" y="1212"/>
                </a:lnTo>
                <a:lnTo>
                  <a:pt x="3438" y="1218"/>
                </a:lnTo>
                <a:lnTo>
                  <a:pt x="3441" y="1225"/>
                </a:lnTo>
                <a:lnTo>
                  <a:pt x="3444" y="1233"/>
                </a:lnTo>
                <a:lnTo>
                  <a:pt x="3447" y="1241"/>
                </a:lnTo>
                <a:lnTo>
                  <a:pt x="3452" y="1259"/>
                </a:lnTo>
                <a:lnTo>
                  <a:pt x="3457" y="1275"/>
                </a:lnTo>
                <a:lnTo>
                  <a:pt x="3460" y="1293"/>
                </a:lnTo>
                <a:lnTo>
                  <a:pt x="3462" y="1313"/>
                </a:lnTo>
                <a:lnTo>
                  <a:pt x="3464" y="1331"/>
                </a:lnTo>
                <a:lnTo>
                  <a:pt x="3464" y="1349"/>
                </a:lnTo>
                <a:lnTo>
                  <a:pt x="3402" y="1375"/>
                </a:lnTo>
                <a:lnTo>
                  <a:pt x="3402" y="1359"/>
                </a:lnTo>
                <a:lnTo>
                  <a:pt x="3400" y="1345"/>
                </a:lnTo>
                <a:lnTo>
                  <a:pt x="3399" y="1331"/>
                </a:lnTo>
                <a:lnTo>
                  <a:pt x="3397" y="1319"/>
                </a:lnTo>
                <a:lnTo>
                  <a:pt x="3394" y="1309"/>
                </a:lnTo>
                <a:lnTo>
                  <a:pt x="3391" y="1299"/>
                </a:lnTo>
                <a:lnTo>
                  <a:pt x="3388" y="1289"/>
                </a:lnTo>
                <a:lnTo>
                  <a:pt x="3384" y="1281"/>
                </a:lnTo>
                <a:lnTo>
                  <a:pt x="3380" y="1275"/>
                </a:lnTo>
                <a:lnTo>
                  <a:pt x="3375" y="1269"/>
                </a:lnTo>
                <a:lnTo>
                  <a:pt x="3370" y="1265"/>
                </a:lnTo>
                <a:lnTo>
                  <a:pt x="3364" y="1261"/>
                </a:lnTo>
                <a:lnTo>
                  <a:pt x="3358" y="1257"/>
                </a:lnTo>
                <a:lnTo>
                  <a:pt x="3352" y="1255"/>
                </a:lnTo>
                <a:lnTo>
                  <a:pt x="3345" y="1255"/>
                </a:lnTo>
                <a:lnTo>
                  <a:pt x="3337" y="1253"/>
                </a:lnTo>
                <a:lnTo>
                  <a:pt x="3325" y="1255"/>
                </a:lnTo>
                <a:lnTo>
                  <a:pt x="3313" y="1259"/>
                </a:lnTo>
                <a:lnTo>
                  <a:pt x="3308" y="1263"/>
                </a:lnTo>
                <a:lnTo>
                  <a:pt x="3303" y="1267"/>
                </a:lnTo>
                <a:lnTo>
                  <a:pt x="3298" y="1271"/>
                </a:lnTo>
                <a:lnTo>
                  <a:pt x="3294" y="1275"/>
                </a:lnTo>
                <a:lnTo>
                  <a:pt x="3290" y="1281"/>
                </a:lnTo>
                <a:lnTo>
                  <a:pt x="3287" y="1287"/>
                </a:lnTo>
                <a:lnTo>
                  <a:pt x="3284" y="1295"/>
                </a:lnTo>
                <a:lnTo>
                  <a:pt x="3281" y="1303"/>
                </a:lnTo>
                <a:lnTo>
                  <a:pt x="3279" y="1311"/>
                </a:lnTo>
                <a:lnTo>
                  <a:pt x="3278" y="1321"/>
                </a:lnTo>
                <a:lnTo>
                  <a:pt x="3277" y="1331"/>
                </a:lnTo>
                <a:lnTo>
                  <a:pt x="3276" y="1341"/>
                </a:lnTo>
                <a:lnTo>
                  <a:pt x="3277" y="1351"/>
                </a:lnTo>
                <a:lnTo>
                  <a:pt x="3277" y="1361"/>
                </a:lnTo>
                <a:lnTo>
                  <a:pt x="3278" y="1371"/>
                </a:lnTo>
                <a:lnTo>
                  <a:pt x="3279" y="1379"/>
                </a:lnTo>
                <a:lnTo>
                  <a:pt x="3281" y="1387"/>
                </a:lnTo>
                <a:lnTo>
                  <a:pt x="3283" y="1395"/>
                </a:lnTo>
                <a:lnTo>
                  <a:pt x="3286" y="1403"/>
                </a:lnTo>
                <a:lnTo>
                  <a:pt x="3288" y="1409"/>
                </a:lnTo>
                <a:lnTo>
                  <a:pt x="3292" y="1415"/>
                </a:lnTo>
                <a:lnTo>
                  <a:pt x="3295" y="1421"/>
                </a:lnTo>
                <a:lnTo>
                  <a:pt x="3304" y="1433"/>
                </a:lnTo>
                <a:lnTo>
                  <a:pt x="3314" y="1445"/>
                </a:lnTo>
                <a:lnTo>
                  <a:pt x="3326" y="1457"/>
                </a:lnTo>
                <a:lnTo>
                  <a:pt x="3388" y="1511"/>
                </a:lnTo>
                <a:lnTo>
                  <a:pt x="3398" y="1521"/>
                </a:lnTo>
                <a:lnTo>
                  <a:pt x="3408" y="1531"/>
                </a:lnTo>
                <a:lnTo>
                  <a:pt x="3418" y="1541"/>
                </a:lnTo>
                <a:lnTo>
                  <a:pt x="3426" y="1553"/>
                </a:lnTo>
                <a:lnTo>
                  <a:pt x="3434" y="1565"/>
                </a:lnTo>
                <a:lnTo>
                  <a:pt x="3441" y="1575"/>
                </a:lnTo>
                <a:lnTo>
                  <a:pt x="3447" y="1589"/>
                </a:lnTo>
                <a:lnTo>
                  <a:pt x="3453" y="1601"/>
                </a:lnTo>
                <a:lnTo>
                  <a:pt x="3458" y="1615"/>
                </a:lnTo>
                <a:lnTo>
                  <a:pt x="3462" y="1629"/>
                </a:lnTo>
                <a:lnTo>
                  <a:pt x="3466" y="1643"/>
                </a:lnTo>
                <a:lnTo>
                  <a:pt x="3469" y="1659"/>
                </a:lnTo>
                <a:lnTo>
                  <a:pt x="3471" y="1675"/>
                </a:lnTo>
                <a:lnTo>
                  <a:pt x="3472" y="1685"/>
                </a:lnTo>
                <a:lnTo>
                  <a:pt x="3472" y="1693"/>
                </a:lnTo>
                <a:lnTo>
                  <a:pt x="3473" y="1711"/>
                </a:lnTo>
                <a:lnTo>
                  <a:pt x="3474" y="1730"/>
                </a:lnTo>
                <a:lnTo>
                  <a:pt x="3473" y="1756"/>
                </a:lnTo>
                <a:lnTo>
                  <a:pt x="3471" y="1780"/>
                </a:lnTo>
                <a:lnTo>
                  <a:pt x="3470" y="1792"/>
                </a:lnTo>
                <a:lnTo>
                  <a:pt x="3468" y="1802"/>
                </a:lnTo>
                <a:lnTo>
                  <a:pt x="3466" y="1814"/>
                </a:lnTo>
                <a:lnTo>
                  <a:pt x="3464" y="1824"/>
                </a:lnTo>
                <a:lnTo>
                  <a:pt x="3461" y="1834"/>
                </a:lnTo>
                <a:lnTo>
                  <a:pt x="3459" y="1844"/>
                </a:lnTo>
                <a:lnTo>
                  <a:pt x="3452" y="1862"/>
                </a:lnTo>
                <a:lnTo>
                  <a:pt x="3449" y="1870"/>
                </a:lnTo>
                <a:lnTo>
                  <a:pt x="3445" y="1880"/>
                </a:lnTo>
                <a:lnTo>
                  <a:pt x="3437" y="1894"/>
                </a:lnTo>
                <a:lnTo>
                  <a:pt x="3432" y="1902"/>
                </a:lnTo>
                <a:lnTo>
                  <a:pt x="3427" y="1908"/>
                </a:lnTo>
                <a:lnTo>
                  <a:pt x="3422" y="1914"/>
                </a:lnTo>
                <a:lnTo>
                  <a:pt x="3417" y="1920"/>
                </a:lnTo>
                <a:lnTo>
                  <a:pt x="3406" y="1930"/>
                </a:lnTo>
                <a:lnTo>
                  <a:pt x="3394" y="1938"/>
                </a:lnTo>
                <a:lnTo>
                  <a:pt x="3381" y="1946"/>
                </a:lnTo>
                <a:lnTo>
                  <a:pt x="3367" y="1950"/>
                </a:lnTo>
                <a:lnTo>
                  <a:pt x="3360" y="1952"/>
                </a:lnTo>
                <a:lnTo>
                  <a:pt x="3353" y="1952"/>
                </a:lnTo>
                <a:lnTo>
                  <a:pt x="3337" y="1954"/>
                </a:lnTo>
                <a:close/>
                <a:moveTo>
                  <a:pt x="3582" y="1882"/>
                </a:moveTo>
                <a:lnTo>
                  <a:pt x="3574" y="1866"/>
                </a:lnTo>
                <a:lnTo>
                  <a:pt x="3567" y="1848"/>
                </a:lnTo>
                <a:lnTo>
                  <a:pt x="3562" y="1828"/>
                </a:lnTo>
                <a:lnTo>
                  <a:pt x="3559" y="1816"/>
                </a:lnTo>
                <a:lnTo>
                  <a:pt x="3557" y="1806"/>
                </a:lnTo>
                <a:lnTo>
                  <a:pt x="3554" y="1782"/>
                </a:lnTo>
                <a:lnTo>
                  <a:pt x="3551" y="1756"/>
                </a:lnTo>
                <a:lnTo>
                  <a:pt x="3550" y="1742"/>
                </a:lnTo>
                <a:lnTo>
                  <a:pt x="3550" y="1726"/>
                </a:lnTo>
                <a:lnTo>
                  <a:pt x="3549" y="1697"/>
                </a:lnTo>
                <a:lnTo>
                  <a:pt x="3549" y="1166"/>
                </a:lnTo>
                <a:lnTo>
                  <a:pt x="3615" y="1166"/>
                </a:lnTo>
                <a:lnTo>
                  <a:pt x="3615" y="1691"/>
                </a:lnTo>
                <a:lnTo>
                  <a:pt x="3615" y="1711"/>
                </a:lnTo>
                <a:lnTo>
                  <a:pt x="3616" y="1728"/>
                </a:lnTo>
                <a:lnTo>
                  <a:pt x="3617" y="1744"/>
                </a:lnTo>
                <a:lnTo>
                  <a:pt x="3618" y="1758"/>
                </a:lnTo>
                <a:lnTo>
                  <a:pt x="3620" y="1772"/>
                </a:lnTo>
                <a:lnTo>
                  <a:pt x="3623" y="1784"/>
                </a:lnTo>
                <a:lnTo>
                  <a:pt x="3625" y="1796"/>
                </a:lnTo>
                <a:lnTo>
                  <a:pt x="3629" y="1804"/>
                </a:lnTo>
                <a:lnTo>
                  <a:pt x="3633" y="1814"/>
                </a:lnTo>
                <a:lnTo>
                  <a:pt x="3637" y="1822"/>
                </a:lnTo>
                <a:lnTo>
                  <a:pt x="3643" y="1830"/>
                </a:lnTo>
                <a:lnTo>
                  <a:pt x="3649" y="1836"/>
                </a:lnTo>
                <a:lnTo>
                  <a:pt x="3652" y="1838"/>
                </a:lnTo>
                <a:lnTo>
                  <a:pt x="3655" y="1840"/>
                </a:lnTo>
                <a:lnTo>
                  <a:pt x="3662" y="1844"/>
                </a:lnTo>
                <a:lnTo>
                  <a:pt x="3670" y="1846"/>
                </a:lnTo>
                <a:lnTo>
                  <a:pt x="3678" y="1846"/>
                </a:lnTo>
                <a:lnTo>
                  <a:pt x="3686" y="1846"/>
                </a:lnTo>
                <a:lnTo>
                  <a:pt x="3694" y="1844"/>
                </a:lnTo>
                <a:lnTo>
                  <a:pt x="3701" y="1840"/>
                </a:lnTo>
                <a:lnTo>
                  <a:pt x="3708" y="1836"/>
                </a:lnTo>
                <a:lnTo>
                  <a:pt x="3713" y="1830"/>
                </a:lnTo>
                <a:lnTo>
                  <a:pt x="3719" y="1822"/>
                </a:lnTo>
                <a:lnTo>
                  <a:pt x="3723" y="1814"/>
                </a:lnTo>
                <a:lnTo>
                  <a:pt x="3728" y="1804"/>
                </a:lnTo>
                <a:lnTo>
                  <a:pt x="3731" y="1796"/>
                </a:lnTo>
                <a:lnTo>
                  <a:pt x="3734" y="1784"/>
                </a:lnTo>
                <a:lnTo>
                  <a:pt x="3736" y="1772"/>
                </a:lnTo>
                <a:lnTo>
                  <a:pt x="3738" y="1758"/>
                </a:lnTo>
                <a:lnTo>
                  <a:pt x="3740" y="1744"/>
                </a:lnTo>
                <a:lnTo>
                  <a:pt x="3741" y="1728"/>
                </a:lnTo>
                <a:lnTo>
                  <a:pt x="3741" y="1711"/>
                </a:lnTo>
                <a:lnTo>
                  <a:pt x="3741" y="1691"/>
                </a:lnTo>
                <a:lnTo>
                  <a:pt x="3741" y="1166"/>
                </a:lnTo>
                <a:lnTo>
                  <a:pt x="3807" y="1166"/>
                </a:lnTo>
                <a:lnTo>
                  <a:pt x="3807" y="1697"/>
                </a:lnTo>
                <a:lnTo>
                  <a:pt x="3806" y="1726"/>
                </a:lnTo>
                <a:lnTo>
                  <a:pt x="3805" y="1742"/>
                </a:lnTo>
                <a:lnTo>
                  <a:pt x="3805" y="1756"/>
                </a:lnTo>
                <a:lnTo>
                  <a:pt x="3802" y="1782"/>
                </a:lnTo>
                <a:lnTo>
                  <a:pt x="3798" y="1806"/>
                </a:lnTo>
                <a:lnTo>
                  <a:pt x="3796" y="1816"/>
                </a:lnTo>
                <a:lnTo>
                  <a:pt x="3794" y="1828"/>
                </a:lnTo>
                <a:lnTo>
                  <a:pt x="3788" y="1848"/>
                </a:lnTo>
                <a:lnTo>
                  <a:pt x="3785" y="1856"/>
                </a:lnTo>
                <a:lnTo>
                  <a:pt x="3782" y="1866"/>
                </a:lnTo>
                <a:lnTo>
                  <a:pt x="3779" y="1874"/>
                </a:lnTo>
                <a:lnTo>
                  <a:pt x="3775" y="1882"/>
                </a:lnTo>
                <a:lnTo>
                  <a:pt x="3771" y="1890"/>
                </a:lnTo>
                <a:lnTo>
                  <a:pt x="3766" y="1898"/>
                </a:lnTo>
                <a:lnTo>
                  <a:pt x="3756" y="1914"/>
                </a:lnTo>
                <a:lnTo>
                  <a:pt x="3745" y="1926"/>
                </a:lnTo>
                <a:lnTo>
                  <a:pt x="3739" y="1930"/>
                </a:lnTo>
                <a:lnTo>
                  <a:pt x="3733" y="1936"/>
                </a:lnTo>
                <a:lnTo>
                  <a:pt x="3720" y="1944"/>
                </a:lnTo>
                <a:lnTo>
                  <a:pt x="3714" y="1946"/>
                </a:lnTo>
                <a:lnTo>
                  <a:pt x="3707" y="1950"/>
                </a:lnTo>
                <a:lnTo>
                  <a:pt x="3693" y="1952"/>
                </a:lnTo>
                <a:lnTo>
                  <a:pt x="3685" y="1954"/>
                </a:lnTo>
                <a:lnTo>
                  <a:pt x="3678" y="1954"/>
                </a:lnTo>
                <a:lnTo>
                  <a:pt x="3663" y="1952"/>
                </a:lnTo>
                <a:lnTo>
                  <a:pt x="3649" y="1950"/>
                </a:lnTo>
                <a:lnTo>
                  <a:pt x="3643" y="1946"/>
                </a:lnTo>
                <a:lnTo>
                  <a:pt x="3636" y="1944"/>
                </a:lnTo>
                <a:lnTo>
                  <a:pt x="3624" y="1936"/>
                </a:lnTo>
                <a:lnTo>
                  <a:pt x="3612" y="1926"/>
                </a:lnTo>
                <a:lnTo>
                  <a:pt x="3601" y="1914"/>
                </a:lnTo>
                <a:lnTo>
                  <a:pt x="3591" y="1898"/>
                </a:lnTo>
                <a:lnTo>
                  <a:pt x="3586" y="1890"/>
                </a:lnTo>
                <a:lnTo>
                  <a:pt x="3582" y="1882"/>
                </a:lnTo>
                <a:close/>
                <a:moveTo>
                  <a:pt x="3934" y="1882"/>
                </a:moveTo>
                <a:lnTo>
                  <a:pt x="3927" y="1866"/>
                </a:lnTo>
                <a:lnTo>
                  <a:pt x="3920" y="1848"/>
                </a:lnTo>
                <a:lnTo>
                  <a:pt x="3915" y="1828"/>
                </a:lnTo>
                <a:lnTo>
                  <a:pt x="3912" y="1816"/>
                </a:lnTo>
                <a:lnTo>
                  <a:pt x="3910" y="1806"/>
                </a:lnTo>
                <a:lnTo>
                  <a:pt x="3907" y="1782"/>
                </a:lnTo>
                <a:lnTo>
                  <a:pt x="3904" y="1756"/>
                </a:lnTo>
                <a:lnTo>
                  <a:pt x="3903" y="1742"/>
                </a:lnTo>
                <a:lnTo>
                  <a:pt x="3903" y="1726"/>
                </a:lnTo>
                <a:lnTo>
                  <a:pt x="3902" y="1697"/>
                </a:lnTo>
                <a:lnTo>
                  <a:pt x="3902" y="1166"/>
                </a:lnTo>
                <a:lnTo>
                  <a:pt x="3968" y="1166"/>
                </a:lnTo>
                <a:lnTo>
                  <a:pt x="3968" y="1691"/>
                </a:lnTo>
                <a:lnTo>
                  <a:pt x="3968" y="1711"/>
                </a:lnTo>
                <a:lnTo>
                  <a:pt x="3969" y="1728"/>
                </a:lnTo>
                <a:lnTo>
                  <a:pt x="3970" y="1744"/>
                </a:lnTo>
                <a:lnTo>
                  <a:pt x="3972" y="1758"/>
                </a:lnTo>
                <a:lnTo>
                  <a:pt x="3973" y="1772"/>
                </a:lnTo>
                <a:lnTo>
                  <a:pt x="3976" y="1784"/>
                </a:lnTo>
                <a:lnTo>
                  <a:pt x="3979" y="1796"/>
                </a:lnTo>
                <a:lnTo>
                  <a:pt x="3982" y="1804"/>
                </a:lnTo>
                <a:lnTo>
                  <a:pt x="3986" y="1814"/>
                </a:lnTo>
                <a:lnTo>
                  <a:pt x="3991" y="1822"/>
                </a:lnTo>
                <a:lnTo>
                  <a:pt x="3996" y="1830"/>
                </a:lnTo>
                <a:lnTo>
                  <a:pt x="4002" y="1836"/>
                </a:lnTo>
                <a:lnTo>
                  <a:pt x="4005" y="1838"/>
                </a:lnTo>
                <a:lnTo>
                  <a:pt x="4008" y="1840"/>
                </a:lnTo>
                <a:lnTo>
                  <a:pt x="4015" y="1844"/>
                </a:lnTo>
                <a:lnTo>
                  <a:pt x="4023" y="1846"/>
                </a:lnTo>
                <a:lnTo>
                  <a:pt x="4031" y="1846"/>
                </a:lnTo>
                <a:lnTo>
                  <a:pt x="4040" y="1846"/>
                </a:lnTo>
                <a:lnTo>
                  <a:pt x="4047" y="1844"/>
                </a:lnTo>
                <a:lnTo>
                  <a:pt x="4054" y="1840"/>
                </a:lnTo>
                <a:lnTo>
                  <a:pt x="4061" y="1836"/>
                </a:lnTo>
                <a:lnTo>
                  <a:pt x="4067" y="1830"/>
                </a:lnTo>
                <a:lnTo>
                  <a:pt x="4072" y="1822"/>
                </a:lnTo>
                <a:lnTo>
                  <a:pt x="4077" y="1814"/>
                </a:lnTo>
                <a:lnTo>
                  <a:pt x="4081" y="1804"/>
                </a:lnTo>
                <a:lnTo>
                  <a:pt x="4084" y="1796"/>
                </a:lnTo>
                <a:lnTo>
                  <a:pt x="4087" y="1784"/>
                </a:lnTo>
                <a:lnTo>
                  <a:pt x="4090" y="1772"/>
                </a:lnTo>
                <a:lnTo>
                  <a:pt x="4091" y="1758"/>
                </a:lnTo>
                <a:lnTo>
                  <a:pt x="4093" y="1744"/>
                </a:lnTo>
                <a:lnTo>
                  <a:pt x="4094" y="1728"/>
                </a:lnTo>
                <a:lnTo>
                  <a:pt x="4094" y="1711"/>
                </a:lnTo>
                <a:lnTo>
                  <a:pt x="4094" y="1691"/>
                </a:lnTo>
                <a:lnTo>
                  <a:pt x="4094" y="1166"/>
                </a:lnTo>
                <a:lnTo>
                  <a:pt x="4160" y="1166"/>
                </a:lnTo>
                <a:lnTo>
                  <a:pt x="4160" y="1697"/>
                </a:lnTo>
                <a:lnTo>
                  <a:pt x="4159" y="1726"/>
                </a:lnTo>
                <a:lnTo>
                  <a:pt x="4159" y="1742"/>
                </a:lnTo>
                <a:lnTo>
                  <a:pt x="4158" y="1756"/>
                </a:lnTo>
                <a:lnTo>
                  <a:pt x="4155" y="1782"/>
                </a:lnTo>
                <a:lnTo>
                  <a:pt x="4152" y="1806"/>
                </a:lnTo>
                <a:lnTo>
                  <a:pt x="4149" y="1816"/>
                </a:lnTo>
                <a:lnTo>
                  <a:pt x="4147" y="1828"/>
                </a:lnTo>
                <a:lnTo>
                  <a:pt x="4142" y="1848"/>
                </a:lnTo>
                <a:lnTo>
                  <a:pt x="4139" y="1856"/>
                </a:lnTo>
                <a:lnTo>
                  <a:pt x="4135" y="1866"/>
                </a:lnTo>
                <a:lnTo>
                  <a:pt x="4132" y="1874"/>
                </a:lnTo>
                <a:lnTo>
                  <a:pt x="4128" y="1882"/>
                </a:lnTo>
                <a:lnTo>
                  <a:pt x="4124" y="1890"/>
                </a:lnTo>
                <a:lnTo>
                  <a:pt x="4119" y="1898"/>
                </a:lnTo>
                <a:lnTo>
                  <a:pt x="4109" y="1914"/>
                </a:lnTo>
                <a:lnTo>
                  <a:pt x="4098" y="1926"/>
                </a:lnTo>
                <a:lnTo>
                  <a:pt x="4092" y="1930"/>
                </a:lnTo>
                <a:lnTo>
                  <a:pt x="4086" y="1936"/>
                </a:lnTo>
                <a:lnTo>
                  <a:pt x="4073" y="1944"/>
                </a:lnTo>
                <a:lnTo>
                  <a:pt x="4067" y="1946"/>
                </a:lnTo>
                <a:lnTo>
                  <a:pt x="4060" y="1950"/>
                </a:lnTo>
                <a:lnTo>
                  <a:pt x="4046" y="1952"/>
                </a:lnTo>
                <a:lnTo>
                  <a:pt x="4039" y="1954"/>
                </a:lnTo>
                <a:lnTo>
                  <a:pt x="4031" y="1954"/>
                </a:lnTo>
                <a:lnTo>
                  <a:pt x="4017" y="1952"/>
                </a:lnTo>
                <a:lnTo>
                  <a:pt x="4003" y="1950"/>
                </a:lnTo>
                <a:lnTo>
                  <a:pt x="3996" y="1946"/>
                </a:lnTo>
                <a:lnTo>
                  <a:pt x="3989" y="1944"/>
                </a:lnTo>
                <a:lnTo>
                  <a:pt x="3977" y="1936"/>
                </a:lnTo>
                <a:lnTo>
                  <a:pt x="3965" y="1926"/>
                </a:lnTo>
                <a:lnTo>
                  <a:pt x="3954" y="1914"/>
                </a:lnTo>
                <a:lnTo>
                  <a:pt x="3943" y="1898"/>
                </a:lnTo>
                <a:lnTo>
                  <a:pt x="3938" y="1890"/>
                </a:lnTo>
                <a:lnTo>
                  <a:pt x="3934" y="1882"/>
                </a:lnTo>
                <a:close/>
                <a:moveTo>
                  <a:pt x="4370" y="1954"/>
                </a:moveTo>
                <a:lnTo>
                  <a:pt x="4354" y="1954"/>
                </a:lnTo>
                <a:lnTo>
                  <a:pt x="4339" y="1950"/>
                </a:lnTo>
                <a:lnTo>
                  <a:pt x="4324" y="1944"/>
                </a:lnTo>
                <a:lnTo>
                  <a:pt x="4317" y="1940"/>
                </a:lnTo>
                <a:lnTo>
                  <a:pt x="4310" y="1936"/>
                </a:lnTo>
                <a:lnTo>
                  <a:pt x="4298" y="1928"/>
                </a:lnTo>
                <a:lnTo>
                  <a:pt x="4292" y="1922"/>
                </a:lnTo>
                <a:lnTo>
                  <a:pt x="4287" y="1916"/>
                </a:lnTo>
                <a:lnTo>
                  <a:pt x="4277" y="1902"/>
                </a:lnTo>
                <a:lnTo>
                  <a:pt x="4273" y="1896"/>
                </a:lnTo>
                <a:lnTo>
                  <a:pt x="4268" y="1888"/>
                </a:lnTo>
                <a:lnTo>
                  <a:pt x="4264" y="1880"/>
                </a:lnTo>
                <a:lnTo>
                  <a:pt x="4261" y="1872"/>
                </a:lnTo>
                <a:lnTo>
                  <a:pt x="4257" y="1864"/>
                </a:lnTo>
                <a:lnTo>
                  <a:pt x="4254" y="1854"/>
                </a:lnTo>
                <a:lnTo>
                  <a:pt x="4248" y="1834"/>
                </a:lnTo>
                <a:lnTo>
                  <a:pt x="4244" y="1814"/>
                </a:lnTo>
                <a:lnTo>
                  <a:pt x="4242" y="1804"/>
                </a:lnTo>
                <a:lnTo>
                  <a:pt x="4240" y="1792"/>
                </a:lnTo>
                <a:lnTo>
                  <a:pt x="4237" y="1770"/>
                </a:lnTo>
                <a:lnTo>
                  <a:pt x="4236" y="1746"/>
                </a:lnTo>
                <a:lnTo>
                  <a:pt x="4235" y="1732"/>
                </a:lnTo>
                <a:lnTo>
                  <a:pt x="4235" y="1720"/>
                </a:lnTo>
                <a:lnTo>
                  <a:pt x="4298" y="1693"/>
                </a:lnTo>
                <a:lnTo>
                  <a:pt x="4298" y="1714"/>
                </a:lnTo>
                <a:lnTo>
                  <a:pt x="4299" y="1734"/>
                </a:lnTo>
                <a:lnTo>
                  <a:pt x="4301" y="1750"/>
                </a:lnTo>
                <a:lnTo>
                  <a:pt x="4303" y="1766"/>
                </a:lnTo>
                <a:lnTo>
                  <a:pt x="4305" y="1774"/>
                </a:lnTo>
                <a:lnTo>
                  <a:pt x="4306" y="1782"/>
                </a:lnTo>
                <a:lnTo>
                  <a:pt x="4310" y="1794"/>
                </a:lnTo>
                <a:lnTo>
                  <a:pt x="4314" y="1804"/>
                </a:lnTo>
                <a:lnTo>
                  <a:pt x="4318" y="1814"/>
                </a:lnTo>
                <a:lnTo>
                  <a:pt x="4324" y="1824"/>
                </a:lnTo>
                <a:lnTo>
                  <a:pt x="4330" y="1830"/>
                </a:lnTo>
                <a:lnTo>
                  <a:pt x="4336" y="1836"/>
                </a:lnTo>
                <a:lnTo>
                  <a:pt x="4343" y="1840"/>
                </a:lnTo>
                <a:lnTo>
                  <a:pt x="4350" y="1844"/>
                </a:lnTo>
                <a:lnTo>
                  <a:pt x="4357" y="1846"/>
                </a:lnTo>
                <a:lnTo>
                  <a:pt x="4365" y="1848"/>
                </a:lnTo>
                <a:lnTo>
                  <a:pt x="4374" y="1848"/>
                </a:lnTo>
                <a:lnTo>
                  <a:pt x="4381" y="1848"/>
                </a:lnTo>
                <a:lnTo>
                  <a:pt x="4388" y="1846"/>
                </a:lnTo>
                <a:lnTo>
                  <a:pt x="4395" y="1844"/>
                </a:lnTo>
                <a:lnTo>
                  <a:pt x="4401" y="1842"/>
                </a:lnTo>
                <a:lnTo>
                  <a:pt x="4407" y="1838"/>
                </a:lnTo>
                <a:lnTo>
                  <a:pt x="4413" y="1832"/>
                </a:lnTo>
                <a:lnTo>
                  <a:pt x="4418" y="1826"/>
                </a:lnTo>
                <a:lnTo>
                  <a:pt x="4423" y="1820"/>
                </a:lnTo>
                <a:lnTo>
                  <a:pt x="4427" y="1812"/>
                </a:lnTo>
                <a:lnTo>
                  <a:pt x="4431" y="1804"/>
                </a:lnTo>
                <a:lnTo>
                  <a:pt x="4434" y="1796"/>
                </a:lnTo>
                <a:lnTo>
                  <a:pt x="4437" y="1786"/>
                </a:lnTo>
                <a:lnTo>
                  <a:pt x="4439" y="1774"/>
                </a:lnTo>
                <a:lnTo>
                  <a:pt x="4440" y="1770"/>
                </a:lnTo>
                <a:lnTo>
                  <a:pt x="4441" y="1764"/>
                </a:lnTo>
                <a:lnTo>
                  <a:pt x="4442" y="1752"/>
                </a:lnTo>
                <a:lnTo>
                  <a:pt x="4442" y="1738"/>
                </a:lnTo>
                <a:lnTo>
                  <a:pt x="4442" y="1728"/>
                </a:lnTo>
                <a:lnTo>
                  <a:pt x="4442" y="1718"/>
                </a:lnTo>
                <a:lnTo>
                  <a:pt x="4441" y="1711"/>
                </a:lnTo>
                <a:lnTo>
                  <a:pt x="4439" y="1701"/>
                </a:lnTo>
                <a:lnTo>
                  <a:pt x="4437" y="1693"/>
                </a:lnTo>
                <a:lnTo>
                  <a:pt x="4435" y="1685"/>
                </a:lnTo>
                <a:lnTo>
                  <a:pt x="4433" y="1677"/>
                </a:lnTo>
                <a:lnTo>
                  <a:pt x="4430" y="1669"/>
                </a:lnTo>
                <a:lnTo>
                  <a:pt x="4422" y="1653"/>
                </a:lnTo>
                <a:lnTo>
                  <a:pt x="4418" y="1645"/>
                </a:lnTo>
                <a:lnTo>
                  <a:pt x="4413" y="1639"/>
                </a:lnTo>
                <a:lnTo>
                  <a:pt x="4402" y="1625"/>
                </a:lnTo>
                <a:lnTo>
                  <a:pt x="4389" y="1613"/>
                </a:lnTo>
                <a:lnTo>
                  <a:pt x="4325" y="1555"/>
                </a:lnTo>
                <a:lnTo>
                  <a:pt x="4315" y="1547"/>
                </a:lnTo>
                <a:lnTo>
                  <a:pt x="4305" y="1537"/>
                </a:lnTo>
                <a:lnTo>
                  <a:pt x="4289" y="1517"/>
                </a:lnTo>
                <a:lnTo>
                  <a:pt x="4275" y="1497"/>
                </a:lnTo>
                <a:lnTo>
                  <a:pt x="4270" y="1485"/>
                </a:lnTo>
                <a:lnTo>
                  <a:pt x="4264" y="1473"/>
                </a:lnTo>
                <a:lnTo>
                  <a:pt x="4260" y="1461"/>
                </a:lnTo>
                <a:lnTo>
                  <a:pt x="4255" y="1447"/>
                </a:lnTo>
                <a:lnTo>
                  <a:pt x="4252" y="1433"/>
                </a:lnTo>
                <a:lnTo>
                  <a:pt x="4249" y="1417"/>
                </a:lnTo>
                <a:lnTo>
                  <a:pt x="4247" y="1401"/>
                </a:lnTo>
                <a:lnTo>
                  <a:pt x="4246" y="1393"/>
                </a:lnTo>
                <a:lnTo>
                  <a:pt x="4245" y="1385"/>
                </a:lnTo>
                <a:lnTo>
                  <a:pt x="4244" y="1367"/>
                </a:lnTo>
                <a:lnTo>
                  <a:pt x="4244" y="1347"/>
                </a:lnTo>
                <a:lnTo>
                  <a:pt x="4244" y="1335"/>
                </a:lnTo>
                <a:lnTo>
                  <a:pt x="4245" y="1323"/>
                </a:lnTo>
                <a:lnTo>
                  <a:pt x="4246" y="1311"/>
                </a:lnTo>
                <a:lnTo>
                  <a:pt x="4247" y="1299"/>
                </a:lnTo>
                <a:lnTo>
                  <a:pt x="4248" y="1289"/>
                </a:lnTo>
                <a:lnTo>
                  <a:pt x="4250" y="1279"/>
                </a:lnTo>
                <a:lnTo>
                  <a:pt x="4254" y="1259"/>
                </a:lnTo>
                <a:lnTo>
                  <a:pt x="4257" y="1249"/>
                </a:lnTo>
                <a:lnTo>
                  <a:pt x="4260" y="1241"/>
                </a:lnTo>
                <a:lnTo>
                  <a:pt x="4266" y="1225"/>
                </a:lnTo>
                <a:lnTo>
                  <a:pt x="4273" y="1210"/>
                </a:lnTo>
                <a:lnTo>
                  <a:pt x="4277" y="1204"/>
                </a:lnTo>
                <a:lnTo>
                  <a:pt x="4282" y="1198"/>
                </a:lnTo>
                <a:lnTo>
                  <a:pt x="4291" y="1186"/>
                </a:lnTo>
                <a:lnTo>
                  <a:pt x="4301" y="1176"/>
                </a:lnTo>
                <a:lnTo>
                  <a:pt x="4311" y="1166"/>
                </a:lnTo>
                <a:lnTo>
                  <a:pt x="4323" y="1160"/>
                </a:lnTo>
                <a:lnTo>
                  <a:pt x="4335" y="1154"/>
                </a:lnTo>
                <a:lnTo>
                  <a:pt x="4347" y="1150"/>
                </a:lnTo>
                <a:lnTo>
                  <a:pt x="4360" y="1148"/>
                </a:lnTo>
                <a:lnTo>
                  <a:pt x="4373" y="1148"/>
                </a:lnTo>
                <a:lnTo>
                  <a:pt x="4388" y="1150"/>
                </a:lnTo>
                <a:lnTo>
                  <a:pt x="4403" y="1152"/>
                </a:lnTo>
                <a:lnTo>
                  <a:pt x="4416" y="1158"/>
                </a:lnTo>
                <a:lnTo>
                  <a:pt x="4422" y="1162"/>
                </a:lnTo>
                <a:lnTo>
                  <a:pt x="4428" y="1166"/>
                </a:lnTo>
                <a:lnTo>
                  <a:pt x="4440" y="1174"/>
                </a:lnTo>
                <a:lnTo>
                  <a:pt x="4450" y="1186"/>
                </a:lnTo>
                <a:lnTo>
                  <a:pt x="4459" y="1198"/>
                </a:lnTo>
                <a:lnTo>
                  <a:pt x="4467" y="1212"/>
                </a:lnTo>
                <a:lnTo>
                  <a:pt x="4471" y="1218"/>
                </a:lnTo>
                <a:lnTo>
                  <a:pt x="4474" y="1225"/>
                </a:lnTo>
                <a:lnTo>
                  <a:pt x="4477" y="1233"/>
                </a:lnTo>
                <a:lnTo>
                  <a:pt x="4480" y="1241"/>
                </a:lnTo>
                <a:lnTo>
                  <a:pt x="4485" y="1259"/>
                </a:lnTo>
                <a:lnTo>
                  <a:pt x="4490" y="1275"/>
                </a:lnTo>
                <a:lnTo>
                  <a:pt x="4493" y="1293"/>
                </a:lnTo>
                <a:lnTo>
                  <a:pt x="4495" y="1313"/>
                </a:lnTo>
                <a:lnTo>
                  <a:pt x="4497" y="1331"/>
                </a:lnTo>
                <a:lnTo>
                  <a:pt x="4497" y="1349"/>
                </a:lnTo>
                <a:lnTo>
                  <a:pt x="4435" y="1375"/>
                </a:lnTo>
                <a:lnTo>
                  <a:pt x="4435" y="1359"/>
                </a:lnTo>
                <a:lnTo>
                  <a:pt x="4433" y="1345"/>
                </a:lnTo>
                <a:lnTo>
                  <a:pt x="4432" y="1331"/>
                </a:lnTo>
                <a:lnTo>
                  <a:pt x="4430" y="1319"/>
                </a:lnTo>
                <a:lnTo>
                  <a:pt x="4427" y="1309"/>
                </a:lnTo>
                <a:lnTo>
                  <a:pt x="4426" y="1303"/>
                </a:lnTo>
                <a:lnTo>
                  <a:pt x="4424" y="1299"/>
                </a:lnTo>
                <a:lnTo>
                  <a:pt x="4421" y="1289"/>
                </a:lnTo>
                <a:lnTo>
                  <a:pt x="4417" y="1281"/>
                </a:lnTo>
                <a:lnTo>
                  <a:pt x="4413" y="1275"/>
                </a:lnTo>
                <a:lnTo>
                  <a:pt x="4408" y="1269"/>
                </a:lnTo>
                <a:lnTo>
                  <a:pt x="4403" y="1265"/>
                </a:lnTo>
                <a:lnTo>
                  <a:pt x="4397" y="1261"/>
                </a:lnTo>
                <a:lnTo>
                  <a:pt x="4391" y="1257"/>
                </a:lnTo>
                <a:lnTo>
                  <a:pt x="4385" y="1255"/>
                </a:lnTo>
                <a:lnTo>
                  <a:pt x="4378" y="1255"/>
                </a:lnTo>
                <a:lnTo>
                  <a:pt x="4370" y="1253"/>
                </a:lnTo>
                <a:lnTo>
                  <a:pt x="4358" y="1255"/>
                </a:lnTo>
                <a:lnTo>
                  <a:pt x="4346" y="1259"/>
                </a:lnTo>
                <a:lnTo>
                  <a:pt x="4341" y="1263"/>
                </a:lnTo>
                <a:lnTo>
                  <a:pt x="4336" y="1267"/>
                </a:lnTo>
                <a:lnTo>
                  <a:pt x="4331" y="1271"/>
                </a:lnTo>
                <a:lnTo>
                  <a:pt x="4327" y="1275"/>
                </a:lnTo>
                <a:lnTo>
                  <a:pt x="4323" y="1281"/>
                </a:lnTo>
                <a:lnTo>
                  <a:pt x="4319" y="1287"/>
                </a:lnTo>
                <a:lnTo>
                  <a:pt x="4316" y="1295"/>
                </a:lnTo>
                <a:lnTo>
                  <a:pt x="4313" y="1303"/>
                </a:lnTo>
                <a:lnTo>
                  <a:pt x="4311" y="1311"/>
                </a:lnTo>
                <a:lnTo>
                  <a:pt x="4310" y="1321"/>
                </a:lnTo>
                <a:lnTo>
                  <a:pt x="4309" y="1331"/>
                </a:lnTo>
                <a:lnTo>
                  <a:pt x="4308" y="1341"/>
                </a:lnTo>
                <a:lnTo>
                  <a:pt x="4309" y="1351"/>
                </a:lnTo>
                <a:lnTo>
                  <a:pt x="4309" y="1361"/>
                </a:lnTo>
                <a:lnTo>
                  <a:pt x="4310" y="1371"/>
                </a:lnTo>
                <a:lnTo>
                  <a:pt x="4311" y="1379"/>
                </a:lnTo>
                <a:lnTo>
                  <a:pt x="4313" y="1387"/>
                </a:lnTo>
                <a:lnTo>
                  <a:pt x="4315" y="1395"/>
                </a:lnTo>
                <a:lnTo>
                  <a:pt x="4318" y="1403"/>
                </a:lnTo>
                <a:lnTo>
                  <a:pt x="4321" y="1409"/>
                </a:lnTo>
                <a:lnTo>
                  <a:pt x="4325" y="1415"/>
                </a:lnTo>
                <a:lnTo>
                  <a:pt x="4328" y="1421"/>
                </a:lnTo>
                <a:lnTo>
                  <a:pt x="4337" y="1433"/>
                </a:lnTo>
                <a:lnTo>
                  <a:pt x="4347" y="1445"/>
                </a:lnTo>
                <a:lnTo>
                  <a:pt x="4359" y="1457"/>
                </a:lnTo>
                <a:lnTo>
                  <a:pt x="4421" y="1511"/>
                </a:lnTo>
                <a:lnTo>
                  <a:pt x="4431" y="1521"/>
                </a:lnTo>
                <a:lnTo>
                  <a:pt x="4442" y="1531"/>
                </a:lnTo>
                <a:lnTo>
                  <a:pt x="4451" y="1541"/>
                </a:lnTo>
                <a:lnTo>
                  <a:pt x="4459" y="1553"/>
                </a:lnTo>
                <a:lnTo>
                  <a:pt x="4467" y="1565"/>
                </a:lnTo>
                <a:lnTo>
                  <a:pt x="4474" y="1575"/>
                </a:lnTo>
                <a:lnTo>
                  <a:pt x="4480" y="1589"/>
                </a:lnTo>
                <a:lnTo>
                  <a:pt x="4486" y="1601"/>
                </a:lnTo>
                <a:lnTo>
                  <a:pt x="4491" y="1615"/>
                </a:lnTo>
                <a:lnTo>
                  <a:pt x="4495" y="1629"/>
                </a:lnTo>
                <a:lnTo>
                  <a:pt x="4499" y="1643"/>
                </a:lnTo>
                <a:lnTo>
                  <a:pt x="4502" y="1659"/>
                </a:lnTo>
                <a:lnTo>
                  <a:pt x="4504" y="1675"/>
                </a:lnTo>
                <a:lnTo>
                  <a:pt x="4505" y="1685"/>
                </a:lnTo>
                <a:lnTo>
                  <a:pt x="4505" y="1693"/>
                </a:lnTo>
                <a:lnTo>
                  <a:pt x="4506" y="1711"/>
                </a:lnTo>
                <a:lnTo>
                  <a:pt x="4507" y="1730"/>
                </a:lnTo>
                <a:lnTo>
                  <a:pt x="4506" y="1756"/>
                </a:lnTo>
                <a:lnTo>
                  <a:pt x="4504" y="1780"/>
                </a:lnTo>
                <a:lnTo>
                  <a:pt x="4503" y="1792"/>
                </a:lnTo>
                <a:lnTo>
                  <a:pt x="4501" y="1802"/>
                </a:lnTo>
                <a:lnTo>
                  <a:pt x="4499" y="1814"/>
                </a:lnTo>
                <a:lnTo>
                  <a:pt x="4497" y="1824"/>
                </a:lnTo>
                <a:lnTo>
                  <a:pt x="4494" y="1834"/>
                </a:lnTo>
                <a:lnTo>
                  <a:pt x="4492" y="1844"/>
                </a:lnTo>
                <a:lnTo>
                  <a:pt x="4485" y="1862"/>
                </a:lnTo>
                <a:lnTo>
                  <a:pt x="4482" y="1870"/>
                </a:lnTo>
                <a:lnTo>
                  <a:pt x="4478" y="1880"/>
                </a:lnTo>
                <a:lnTo>
                  <a:pt x="4470" y="1894"/>
                </a:lnTo>
                <a:lnTo>
                  <a:pt x="4465" y="1902"/>
                </a:lnTo>
                <a:lnTo>
                  <a:pt x="4460" y="1908"/>
                </a:lnTo>
                <a:lnTo>
                  <a:pt x="4455" y="1914"/>
                </a:lnTo>
                <a:lnTo>
                  <a:pt x="4450" y="1920"/>
                </a:lnTo>
                <a:lnTo>
                  <a:pt x="4439" y="1930"/>
                </a:lnTo>
                <a:lnTo>
                  <a:pt x="4427" y="1938"/>
                </a:lnTo>
                <a:lnTo>
                  <a:pt x="4414" y="1946"/>
                </a:lnTo>
                <a:lnTo>
                  <a:pt x="4400" y="1950"/>
                </a:lnTo>
                <a:lnTo>
                  <a:pt x="4393" y="1952"/>
                </a:lnTo>
                <a:lnTo>
                  <a:pt x="4386" y="1952"/>
                </a:lnTo>
                <a:lnTo>
                  <a:pt x="4370" y="1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7DE48D-705B-612C-7DFA-B303012D7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8587" y="5517232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F5A17A4-EA2D-AFFF-38DF-9699B925DC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8587" y="5805264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038171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6">
          <p15:clr>
            <a:srgbClr val="FBAE40"/>
          </p15:clr>
        </p15:guide>
        <p15:guide id="4" pos="692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kuvall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B18BA6B-FD37-F710-9ED4-279814FCB0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383338" cy="6857999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r>
              <a:rPr lang="fi-FI" noProof="0"/>
              <a:t>Lisää kuva napsauttamalla kuvaketta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B8C7F-959D-1EEC-7251-45F8A60E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1" y="333375"/>
            <a:ext cx="5111948" cy="1439441"/>
          </a:xfrm>
        </p:spPr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C727-BC31-A840-E8A4-358FAF23D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7501" y="2060575"/>
            <a:ext cx="5111750" cy="40322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E3CE-7338-ACAE-78C6-20E5906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B3DB-32DD-48AA-BF71-F18615077D65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CE44-EDA3-BABC-EFAD-E0E455DC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2D26-5A20-20E8-C9CB-1A1DB28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444724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grafiikk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C7F-959D-1EEC-7251-45F8A60E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33375"/>
            <a:ext cx="5111948" cy="1439441"/>
          </a:xfrm>
        </p:spPr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C727-BC31-A840-E8A4-358FAF23D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060575"/>
            <a:ext cx="5111750" cy="40322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E3CE-7338-ACAE-78C6-20E5906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0EE-6E6C-443B-A791-FC9C7DCB9DB3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CE44-EDA3-BABC-EFAD-E0E455DC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2D26-5A20-20E8-C9CB-1A1DB28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1951689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grafiikka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C7F-959D-1EEC-7251-45F8A60E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33375"/>
            <a:ext cx="5111948" cy="1439441"/>
          </a:xfrm>
        </p:spPr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C727-BC31-A840-E8A4-358FAF23D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060575"/>
            <a:ext cx="5111750" cy="40322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E3CE-7338-ACAE-78C6-20E5906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641-01CB-4E4E-AC1F-26763285CA59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CE44-EDA3-BABC-EFAD-E0E455DC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2D26-5A20-20E8-C9CB-1A1DB28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048432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grafiikka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C7F-959D-1EEC-7251-45F8A60E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33375"/>
            <a:ext cx="5111948" cy="1439441"/>
          </a:xfrm>
        </p:spPr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C727-BC31-A840-E8A4-358FAF23D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2060575"/>
            <a:ext cx="5111750" cy="4032250"/>
          </a:xfrm>
        </p:spPr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E3CE-7338-ACAE-78C6-20E5906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DEC4-3FB8-44AC-BDA2-2F3FB6A814CB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CE44-EDA3-BABC-EFAD-E0E455DC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2D26-5A20-20E8-C9CB-1A1DB28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03183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uv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C7F-959D-1EEC-7251-45F8A60E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E3CE-7338-ACAE-78C6-20E5906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513D-EBA7-4509-B3F4-D169836C91C1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CE44-EDA3-BABC-EFAD-E0E455DC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2D26-5A20-20E8-C9CB-1A1DB28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B18BA6B-FD37-F710-9ED4-279814FCB0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7988" y="1628775"/>
            <a:ext cx="11376025" cy="446405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r>
              <a:rPr lang="fi-FI" noProof="0"/>
              <a:t>Lisää kuva napsauttamalla kuvaketta</a:t>
            </a:r>
          </a:p>
        </p:txBody>
      </p:sp>
    </p:spTree>
    <p:extLst>
      <p:ext uri="{BB962C8B-B14F-4D97-AF65-F5344CB8AC3E}">
        <p14:creationId xmlns:p14="http://schemas.microsoft.com/office/powerpoint/2010/main" val="372849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essi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8C7F-959D-1EEC-7251-45F8A60E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C727-BC31-A840-E8A4-358FAF23D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7988" y="1628775"/>
            <a:ext cx="3599780" cy="4464050"/>
          </a:xfrm>
          <a:solidFill>
            <a:srgbClr val="CFD9E2"/>
          </a:solidFill>
        </p:spPr>
        <p:txBody>
          <a:bodyPr lIns="216000" tIns="936000" rIns="216000" bIns="216000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1291B-F0CF-B694-1D67-1103E645F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802" y="1628775"/>
            <a:ext cx="3600398" cy="4464050"/>
          </a:xfrm>
          <a:solidFill>
            <a:srgbClr val="CFD9E2"/>
          </a:solidFill>
        </p:spPr>
        <p:txBody>
          <a:bodyPr lIns="216000" tIns="936000" rIns="216000" bIns="216000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E3CE-7338-ACAE-78C6-20E5906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A3ED-138B-454C-A969-5502CF465F06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1CE44-EDA3-BABC-EFAD-E0E455DC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2D26-5A20-20E8-C9CB-1A1DB28A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0365739-1DC8-C9DA-BDEC-DDC2A6395CC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84232" y="1628775"/>
            <a:ext cx="3599781" cy="4464050"/>
          </a:xfrm>
          <a:solidFill>
            <a:srgbClr val="CFD9E2"/>
          </a:solidFill>
        </p:spPr>
        <p:txBody>
          <a:bodyPr lIns="216000" tIns="936000" rIns="216000" bIns="216000"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9257046-7365-CE0F-5CEA-0410AC02569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23392" y="1844824"/>
            <a:ext cx="3168352" cy="576064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7DCF637-F9C0-1D58-F7C4-84E8D83055D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11824" y="1844824"/>
            <a:ext cx="3168352" cy="576064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BC38343-06F5-5344-B173-DE8E4E53780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400256" y="1844824"/>
            <a:ext cx="3168352" cy="576064"/>
          </a:xfr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13944107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in otsikk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A682-F7DD-1E81-4AED-221522F4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E549D-7DD7-D2EF-0EA6-2A1DA6A9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6137-DDD1-4CD8-9EF1-C3EF014E9AF2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FB582-D5BC-AD1E-1505-83B6D080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7422B-941A-877D-60C4-0B2A653E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9797902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D486F-EB23-3F8A-8E15-DE5BADB7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9408-919C-4DA3-8E3B-A040EEB6DBAA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24ADB-D299-4DCB-4345-9AEF4E46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0F52B-64BF-55A1-2E40-332464A3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1043752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itos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9437-0A9F-6907-E834-ECE3DB6251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0150" y="2060575"/>
            <a:ext cx="9791700" cy="2592561"/>
          </a:xfrm>
        </p:spPr>
        <p:txBody>
          <a:bodyPr anchor="b" anchorCtr="0"/>
          <a:lstStyle>
            <a:lvl1pPr algn="l">
              <a:defRPr sz="8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Lisää kiitos viesti.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8F4D-E89B-8263-EB37-8F8B305D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785445A0-A084-4375-85B5-2AFB4CEE7DB7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5C31-D7B7-0A4A-9FF1-A8910751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B765-A518-625F-2D82-59131FF1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CD5646D-347F-0693-85B7-82EEFAEE1F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368" y="333375"/>
            <a:ext cx="2325003" cy="504000"/>
          </a:xfrm>
          <a:custGeom>
            <a:avLst/>
            <a:gdLst>
              <a:gd name="T0" fmla="*/ 11 w 4507"/>
              <a:gd name="T1" fmla="*/ 18 h 1954"/>
              <a:gd name="T2" fmla="*/ 659 w 4507"/>
              <a:gd name="T3" fmla="*/ 297 h 1954"/>
              <a:gd name="T4" fmla="*/ 666 w 4507"/>
              <a:gd name="T5" fmla="*/ 916 h 1954"/>
              <a:gd name="T6" fmla="*/ 347 w 4507"/>
              <a:gd name="T7" fmla="*/ 880 h 1954"/>
              <a:gd name="T8" fmla="*/ 471 w 4507"/>
              <a:gd name="T9" fmla="*/ 675 h 1954"/>
              <a:gd name="T10" fmla="*/ 375 w 4507"/>
              <a:gd name="T11" fmla="*/ 401 h 1954"/>
              <a:gd name="T12" fmla="*/ 1722 w 4507"/>
              <a:gd name="T13" fmla="*/ 26 h 1954"/>
              <a:gd name="T14" fmla="*/ 1804 w 4507"/>
              <a:gd name="T15" fmla="*/ 309 h 1954"/>
              <a:gd name="T16" fmla="*/ 1741 w 4507"/>
              <a:gd name="T17" fmla="*/ 269 h 1954"/>
              <a:gd name="T18" fmla="*/ 1854 w 4507"/>
              <a:gd name="T19" fmla="*/ 788 h 1954"/>
              <a:gd name="T20" fmla="*/ 2410 w 4507"/>
              <a:gd name="T21" fmla="*/ 18 h 1954"/>
              <a:gd name="T22" fmla="*/ 3053 w 4507"/>
              <a:gd name="T23" fmla="*/ 553 h 1954"/>
              <a:gd name="T24" fmla="*/ 3419 w 4507"/>
              <a:gd name="T25" fmla="*/ 539 h 1954"/>
              <a:gd name="T26" fmla="*/ 3595 w 4507"/>
              <a:gd name="T27" fmla="*/ 659 h 1954"/>
              <a:gd name="T28" fmla="*/ 3699 w 4507"/>
              <a:gd name="T29" fmla="*/ 697 h 1954"/>
              <a:gd name="T30" fmla="*/ 3842 w 4507"/>
              <a:gd name="T31" fmla="*/ 595 h 1954"/>
              <a:gd name="T32" fmla="*/ 3700 w 4507"/>
              <a:gd name="T33" fmla="*/ 806 h 1954"/>
              <a:gd name="T34" fmla="*/ 3943 w 4507"/>
              <a:gd name="T35" fmla="*/ 725 h 1954"/>
              <a:gd name="T36" fmla="*/ 4018 w 4507"/>
              <a:gd name="T37" fmla="*/ 689 h 1954"/>
              <a:gd name="T38" fmla="*/ 4124 w 4507"/>
              <a:gd name="T39" fmla="*/ 581 h 1954"/>
              <a:gd name="T40" fmla="*/ 3931 w 4507"/>
              <a:gd name="T41" fmla="*/ 269 h 1954"/>
              <a:gd name="T42" fmla="*/ 4017 w 4507"/>
              <a:gd name="T43" fmla="*/ 6 h 1954"/>
              <a:gd name="T44" fmla="*/ 4117 w 4507"/>
              <a:gd name="T45" fmla="*/ 228 h 1954"/>
              <a:gd name="T46" fmla="*/ 4005 w 4507"/>
              <a:gd name="T47" fmla="*/ 134 h 1954"/>
              <a:gd name="T48" fmla="*/ 4123 w 4507"/>
              <a:gd name="T49" fmla="*/ 383 h 1954"/>
              <a:gd name="T50" fmla="*/ 4174 w 4507"/>
              <a:gd name="T51" fmla="*/ 697 h 1954"/>
              <a:gd name="T52" fmla="*/ 1767 w 4507"/>
              <a:gd name="T53" fmla="*/ 1273 h 1954"/>
              <a:gd name="T54" fmla="*/ 2197 w 4507"/>
              <a:gd name="T55" fmla="*/ 1926 h 1954"/>
              <a:gd name="T56" fmla="*/ 2114 w 4507"/>
              <a:gd name="T57" fmla="*/ 1551 h 1954"/>
              <a:gd name="T58" fmla="*/ 2226 w 4507"/>
              <a:gd name="T59" fmla="*/ 1156 h 1954"/>
              <a:gd name="T60" fmla="*/ 2385 w 4507"/>
              <a:gd name="T61" fmla="*/ 1313 h 1954"/>
              <a:gd name="T62" fmla="*/ 2373 w 4507"/>
              <a:gd name="T63" fmla="*/ 1834 h 1954"/>
              <a:gd name="T64" fmla="*/ 2227 w 4507"/>
              <a:gd name="T65" fmla="*/ 1271 h 1954"/>
              <a:gd name="T66" fmla="*/ 2192 w 4507"/>
              <a:gd name="T67" fmla="*/ 1738 h 1954"/>
              <a:gd name="T68" fmla="*/ 2323 w 4507"/>
              <a:gd name="T69" fmla="*/ 1760 h 1954"/>
              <a:gd name="T70" fmla="*/ 2273 w 4507"/>
              <a:gd name="T71" fmla="*/ 1259 h 1954"/>
              <a:gd name="T72" fmla="*/ 3321 w 4507"/>
              <a:gd name="T73" fmla="*/ 1954 h 1954"/>
              <a:gd name="T74" fmla="*/ 3265 w 4507"/>
              <a:gd name="T75" fmla="*/ 1693 h 1954"/>
              <a:gd name="T76" fmla="*/ 3380 w 4507"/>
              <a:gd name="T77" fmla="*/ 1832 h 1954"/>
              <a:gd name="T78" fmla="*/ 3369 w 4507"/>
              <a:gd name="T79" fmla="*/ 1625 h 1954"/>
              <a:gd name="T80" fmla="*/ 3218 w 4507"/>
              <a:gd name="T81" fmla="*/ 1279 h 1954"/>
              <a:gd name="T82" fmla="*/ 3426 w 4507"/>
              <a:gd name="T83" fmla="*/ 1198 h 1954"/>
              <a:gd name="T84" fmla="*/ 3370 w 4507"/>
              <a:gd name="T85" fmla="*/ 1265 h 1954"/>
              <a:gd name="T86" fmla="*/ 3279 w 4507"/>
              <a:gd name="T87" fmla="*/ 1379 h 1954"/>
              <a:gd name="T88" fmla="*/ 3471 w 4507"/>
              <a:gd name="T89" fmla="*/ 1675 h 1954"/>
              <a:gd name="T90" fmla="*/ 3381 w 4507"/>
              <a:gd name="T91" fmla="*/ 1946 h 1954"/>
              <a:gd name="T92" fmla="*/ 3620 w 4507"/>
              <a:gd name="T93" fmla="*/ 1772 h 1954"/>
              <a:gd name="T94" fmla="*/ 3736 w 4507"/>
              <a:gd name="T95" fmla="*/ 1772 h 1954"/>
              <a:gd name="T96" fmla="*/ 3756 w 4507"/>
              <a:gd name="T97" fmla="*/ 1914 h 1954"/>
              <a:gd name="T98" fmla="*/ 3915 w 4507"/>
              <a:gd name="T99" fmla="*/ 1828 h 1954"/>
              <a:gd name="T100" fmla="*/ 4005 w 4507"/>
              <a:gd name="T101" fmla="*/ 1838 h 1954"/>
              <a:gd name="T102" fmla="*/ 4160 w 4507"/>
              <a:gd name="T103" fmla="*/ 1697 h 1954"/>
              <a:gd name="T104" fmla="*/ 4039 w 4507"/>
              <a:gd name="T105" fmla="*/ 1954 h 1954"/>
              <a:gd name="T106" fmla="*/ 4268 w 4507"/>
              <a:gd name="T107" fmla="*/ 1888 h 1954"/>
              <a:gd name="T108" fmla="*/ 4324 w 4507"/>
              <a:gd name="T109" fmla="*/ 1824 h 1954"/>
              <a:gd name="T110" fmla="*/ 4442 w 4507"/>
              <a:gd name="T111" fmla="*/ 1752 h 1954"/>
              <a:gd name="T112" fmla="*/ 4255 w 4507"/>
              <a:gd name="T113" fmla="*/ 1447 h 1954"/>
              <a:gd name="T114" fmla="*/ 4311 w 4507"/>
              <a:gd name="T115" fmla="*/ 1166 h 1954"/>
              <a:gd name="T116" fmla="*/ 4497 w 4507"/>
              <a:gd name="T117" fmla="*/ 1331 h 1954"/>
              <a:gd name="T118" fmla="*/ 4336 w 4507"/>
              <a:gd name="T119" fmla="*/ 1267 h 1954"/>
              <a:gd name="T120" fmla="*/ 4359 w 4507"/>
              <a:gd name="T121" fmla="*/ 1457 h 1954"/>
              <a:gd name="T122" fmla="*/ 4499 w 4507"/>
              <a:gd name="T123" fmla="*/ 1814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07" h="1954">
                <a:moveTo>
                  <a:pt x="4307" y="327"/>
                </a:moveTo>
                <a:lnTo>
                  <a:pt x="4377" y="327"/>
                </a:lnTo>
                <a:lnTo>
                  <a:pt x="4377" y="463"/>
                </a:lnTo>
                <a:lnTo>
                  <a:pt x="4307" y="463"/>
                </a:lnTo>
                <a:lnTo>
                  <a:pt x="4307" y="327"/>
                </a:lnTo>
                <a:close/>
                <a:moveTo>
                  <a:pt x="1248" y="18"/>
                </a:moveTo>
                <a:lnTo>
                  <a:pt x="1248" y="473"/>
                </a:lnTo>
                <a:lnTo>
                  <a:pt x="1051" y="473"/>
                </a:lnTo>
                <a:lnTo>
                  <a:pt x="1051" y="1936"/>
                </a:lnTo>
                <a:lnTo>
                  <a:pt x="821" y="1936"/>
                </a:lnTo>
                <a:lnTo>
                  <a:pt x="821" y="473"/>
                </a:lnTo>
                <a:lnTo>
                  <a:pt x="655" y="18"/>
                </a:lnTo>
                <a:lnTo>
                  <a:pt x="1248" y="18"/>
                </a:lnTo>
                <a:close/>
                <a:moveTo>
                  <a:pt x="0" y="1481"/>
                </a:moveTo>
                <a:lnTo>
                  <a:pt x="230" y="1481"/>
                </a:lnTo>
                <a:lnTo>
                  <a:pt x="230" y="1936"/>
                </a:lnTo>
                <a:lnTo>
                  <a:pt x="0" y="1936"/>
                </a:lnTo>
                <a:lnTo>
                  <a:pt x="0" y="1481"/>
                </a:lnTo>
                <a:close/>
                <a:moveTo>
                  <a:pt x="487" y="1186"/>
                </a:moveTo>
                <a:lnTo>
                  <a:pt x="752" y="1936"/>
                </a:lnTo>
                <a:lnTo>
                  <a:pt x="495" y="1936"/>
                </a:lnTo>
                <a:lnTo>
                  <a:pt x="11" y="559"/>
                </a:lnTo>
                <a:lnTo>
                  <a:pt x="11" y="18"/>
                </a:lnTo>
                <a:lnTo>
                  <a:pt x="309" y="18"/>
                </a:lnTo>
                <a:lnTo>
                  <a:pt x="335" y="18"/>
                </a:lnTo>
                <a:lnTo>
                  <a:pt x="359" y="20"/>
                </a:lnTo>
                <a:lnTo>
                  <a:pt x="382" y="24"/>
                </a:lnTo>
                <a:lnTo>
                  <a:pt x="404" y="30"/>
                </a:lnTo>
                <a:lnTo>
                  <a:pt x="426" y="36"/>
                </a:lnTo>
                <a:lnTo>
                  <a:pt x="447" y="44"/>
                </a:lnTo>
                <a:lnTo>
                  <a:pt x="467" y="52"/>
                </a:lnTo>
                <a:lnTo>
                  <a:pt x="476" y="58"/>
                </a:lnTo>
                <a:lnTo>
                  <a:pt x="486" y="62"/>
                </a:lnTo>
                <a:lnTo>
                  <a:pt x="504" y="74"/>
                </a:lnTo>
                <a:lnTo>
                  <a:pt x="521" y="88"/>
                </a:lnTo>
                <a:lnTo>
                  <a:pt x="538" y="102"/>
                </a:lnTo>
                <a:lnTo>
                  <a:pt x="553" y="116"/>
                </a:lnTo>
                <a:lnTo>
                  <a:pt x="569" y="132"/>
                </a:lnTo>
                <a:lnTo>
                  <a:pt x="583" y="150"/>
                </a:lnTo>
                <a:lnTo>
                  <a:pt x="596" y="168"/>
                </a:lnTo>
                <a:lnTo>
                  <a:pt x="609" y="188"/>
                </a:lnTo>
                <a:lnTo>
                  <a:pt x="620" y="208"/>
                </a:lnTo>
                <a:lnTo>
                  <a:pt x="631" y="230"/>
                </a:lnTo>
                <a:lnTo>
                  <a:pt x="641" y="251"/>
                </a:lnTo>
                <a:lnTo>
                  <a:pt x="650" y="273"/>
                </a:lnTo>
                <a:lnTo>
                  <a:pt x="659" y="297"/>
                </a:lnTo>
                <a:lnTo>
                  <a:pt x="666" y="323"/>
                </a:lnTo>
                <a:lnTo>
                  <a:pt x="673" y="349"/>
                </a:lnTo>
                <a:lnTo>
                  <a:pt x="680" y="375"/>
                </a:lnTo>
                <a:lnTo>
                  <a:pt x="685" y="401"/>
                </a:lnTo>
                <a:lnTo>
                  <a:pt x="690" y="429"/>
                </a:lnTo>
                <a:lnTo>
                  <a:pt x="694" y="459"/>
                </a:lnTo>
                <a:lnTo>
                  <a:pt x="697" y="487"/>
                </a:lnTo>
                <a:lnTo>
                  <a:pt x="699" y="517"/>
                </a:lnTo>
                <a:lnTo>
                  <a:pt x="701" y="547"/>
                </a:lnTo>
                <a:lnTo>
                  <a:pt x="702" y="579"/>
                </a:lnTo>
                <a:lnTo>
                  <a:pt x="703" y="611"/>
                </a:lnTo>
                <a:lnTo>
                  <a:pt x="702" y="661"/>
                </a:lnTo>
                <a:lnTo>
                  <a:pt x="701" y="687"/>
                </a:lnTo>
                <a:lnTo>
                  <a:pt x="699" y="711"/>
                </a:lnTo>
                <a:lnTo>
                  <a:pt x="697" y="735"/>
                </a:lnTo>
                <a:lnTo>
                  <a:pt x="695" y="758"/>
                </a:lnTo>
                <a:lnTo>
                  <a:pt x="692" y="782"/>
                </a:lnTo>
                <a:lnTo>
                  <a:pt x="689" y="806"/>
                </a:lnTo>
                <a:lnTo>
                  <a:pt x="685" y="830"/>
                </a:lnTo>
                <a:lnTo>
                  <a:pt x="681" y="852"/>
                </a:lnTo>
                <a:lnTo>
                  <a:pt x="677" y="874"/>
                </a:lnTo>
                <a:lnTo>
                  <a:pt x="672" y="896"/>
                </a:lnTo>
                <a:lnTo>
                  <a:pt x="666" y="916"/>
                </a:lnTo>
                <a:lnTo>
                  <a:pt x="661" y="938"/>
                </a:lnTo>
                <a:lnTo>
                  <a:pt x="655" y="958"/>
                </a:lnTo>
                <a:lnTo>
                  <a:pt x="648" y="976"/>
                </a:lnTo>
                <a:lnTo>
                  <a:pt x="641" y="996"/>
                </a:lnTo>
                <a:lnTo>
                  <a:pt x="634" y="1014"/>
                </a:lnTo>
                <a:lnTo>
                  <a:pt x="626" y="1030"/>
                </a:lnTo>
                <a:lnTo>
                  <a:pt x="618" y="1048"/>
                </a:lnTo>
                <a:lnTo>
                  <a:pt x="609" y="1064"/>
                </a:lnTo>
                <a:lnTo>
                  <a:pt x="600" y="1080"/>
                </a:lnTo>
                <a:lnTo>
                  <a:pt x="591" y="1094"/>
                </a:lnTo>
                <a:lnTo>
                  <a:pt x="581" y="1108"/>
                </a:lnTo>
                <a:lnTo>
                  <a:pt x="571" y="1120"/>
                </a:lnTo>
                <a:lnTo>
                  <a:pt x="559" y="1132"/>
                </a:lnTo>
                <a:lnTo>
                  <a:pt x="548" y="1144"/>
                </a:lnTo>
                <a:lnTo>
                  <a:pt x="537" y="1154"/>
                </a:lnTo>
                <a:lnTo>
                  <a:pt x="525" y="1164"/>
                </a:lnTo>
                <a:lnTo>
                  <a:pt x="513" y="1172"/>
                </a:lnTo>
                <a:lnTo>
                  <a:pt x="500" y="1180"/>
                </a:lnTo>
                <a:lnTo>
                  <a:pt x="487" y="1186"/>
                </a:lnTo>
                <a:close/>
                <a:moveTo>
                  <a:pt x="239" y="391"/>
                </a:moveTo>
                <a:lnTo>
                  <a:pt x="239" y="880"/>
                </a:lnTo>
                <a:lnTo>
                  <a:pt x="337" y="880"/>
                </a:lnTo>
                <a:lnTo>
                  <a:pt x="347" y="880"/>
                </a:lnTo>
                <a:lnTo>
                  <a:pt x="357" y="880"/>
                </a:lnTo>
                <a:lnTo>
                  <a:pt x="367" y="878"/>
                </a:lnTo>
                <a:lnTo>
                  <a:pt x="376" y="874"/>
                </a:lnTo>
                <a:lnTo>
                  <a:pt x="384" y="872"/>
                </a:lnTo>
                <a:lnTo>
                  <a:pt x="392" y="868"/>
                </a:lnTo>
                <a:lnTo>
                  <a:pt x="400" y="862"/>
                </a:lnTo>
                <a:lnTo>
                  <a:pt x="407" y="858"/>
                </a:lnTo>
                <a:lnTo>
                  <a:pt x="413" y="852"/>
                </a:lnTo>
                <a:lnTo>
                  <a:pt x="419" y="844"/>
                </a:lnTo>
                <a:lnTo>
                  <a:pt x="425" y="838"/>
                </a:lnTo>
                <a:lnTo>
                  <a:pt x="430" y="830"/>
                </a:lnTo>
                <a:lnTo>
                  <a:pt x="435" y="822"/>
                </a:lnTo>
                <a:lnTo>
                  <a:pt x="440" y="814"/>
                </a:lnTo>
                <a:lnTo>
                  <a:pt x="444" y="806"/>
                </a:lnTo>
                <a:lnTo>
                  <a:pt x="448" y="796"/>
                </a:lnTo>
                <a:lnTo>
                  <a:pt x="451" y="788"/>
                </a:lnTo>
                <a:lnTo>
                  <a:pt x="454" y="778"/>
                </a:lnTo>
                <a:lnTo>
                  <a:pt x="457" y="768"/>
                </a:lnTo>
                <a:lnTo>
                  <a:pt x="460" y="758"/>
                </a:lnTo>
                <a:lnTo>
                  <a:pt x="464" y="738"/>
                </a:lnTo>
                <a:lnTo>
                  <a:pt x="467" y="717"/>
                </a:lnTo>
                <a:lnTo>
                  <a:pt x="470" y="697"/>
                </a:lnTo>
                <a:lnTo>
                  <a:pt x="471" y="675"/>
                </a:lnTo>
                <a:lnTo>
                  <a:pt x="472" y="655"/>
                </a:lnTo>
                <a:lnTo>
                  <a:pt x="472" y="635"/>
                </a:lnTo>
                <a:lnTo>
                  <a:pt x="472" y="615"/>
                </a:lnTo>
                <a:lnTo>
                  <a:pt x="470" y="593"/>
                </a:lnTo>
                <a:lnTo>
                  <a:pt x="468" y="573"/>
                </a:lnTo>
                <a:lnTo>
                  <a:pt x="464" y="551"/>
                </a:lnTo>
                <a:lnTo>
                  <a:pt x="462" y="541"/>
                </a:lnTo>
                <a:lnTo>
                  <a:pt x="459" y="531"/>
                </a:lnTo>
                <a:lnTo>
                  <a:pt x="457" y="521"/>
                </a:lnTo>
                <a:lnTo>
                  <a:pt x="454" y="511"/>
                </a:lnTo>
                <a:lnTo>
                  <a:pt x="447" y="491"/>
                </a:lnTo>
                <a:lnTo>
                  <a:pt x="443" y="483"/>
                </a:lnTo>
                <a:lnTo>
                  <a:pt x="439" y="473"/>
                </a:lnTo>
                <a:lnTo>
                  <a:pt x="435" y="465"/>
                </a:lnTo>
                <a:lnTo>
                  <a:pt x="430" y="457"/>
                </a:lnTo>
                <a:lnTo>
                  <a:pt x="420" y="441"/>
                </a:lnTo>
                <a:lnTo>
                  <a:pt x="414" y="433"/>
                </a:lnTo>
                <a:lnTo>
                  <a:pt x="408" y="427"/>
                </a:lnTo>
                <a:lnTo>
                  <a:pt x="402" y="421"/>
                </a:lnTo>
                <a:lnTo>
                  <a:pt x="396" y="415"/>
                </a:lnTo>
                <a:lnTo>
                  <a:pt x="389" y="409"/>
                </a:lnTo>
                <a:lnTo>
                  <a:pt x="382" y="405"/>
                </a:lnTo>
                <a:lnTo>
                  <a:pt x="375" y="401"/>
                </a:lnTo>
                <a:lnTo>
                  <a:pt x="367" y="397"/>
                </a:lnTo>
                <a:lnTo>
                  <a:pt x="359" y="395"/>
                </a:lnTo>
                <a:lnTo>
                  <a:pt x="351" y="393"/>
                </a:lnTo>
                <a:lnTo>
                  <a:pt x="333" y="391"/>
                </a:lnTo>
                <a:lnTo>
                  <a:pt x="239" y="391"/>
                </a:lnTo>
                <a:close/>
                <a:moveTo>
                  <a:pt x="1780" y="395"/>
                </a:moveTo>
                <a:lnTo>
                  <a:pt x="1776" y="403"/>
                </a:lnTo>
                <a:lnTo>
                  <a:pt x="1772" y="411"/>
                </a:lnTo>
                <a:lnTo>
                  <a:pt x="1763" y="423"/>
                </a:lnTo>
                <a:lnTo>
                  <a:pt x="1754" y="433"/>
                </a:lnTo>
                <a:lnTo>
                  <a:pt x="1743" y="443"/>
                </a:lnTo>
                <a:lnTo>
                  <a:pt x="1814" y="788"/>
                </a:lnTo>
                <a:lnTo>
                  <a:pt x="1742" y="788"/>
                </a:lnTo>
                <a:lnTo>
                  <a:pt x="1683" y="465"/>
                </a:lnTo>
                <a:lnTo>
                  <a:pt x="1607" y="465"/>
                </a:lnTo>
                <a:lnTo>
                  <a:pt x="1607" y="788"/>
                </a:lnTo>
                <a:lnTo>
                  <a:pt x="1543" y="788"/>
                </a:lnTo>
                <a:lnTo>
                  <a:pt x="1543" y="18"/>
                </a:lnTo>
                <a:lnTo>
                  <a:pt x="1681" y="18"/>
                </a:lnTo>
                <a:lnTo>
                  <a:pt x="1696" y="18"/>
                </a:lnTo>
                <a:lnTo>
                  <a:pt x="1703" y="20"/>
                </a:lnTo>
                <a:lnTo>
                  <a:pt x="1710" y="22"/>
                </a:lnTo>
                <a:lnTo>
                  <a:pt x="1722" y="26"/>
                </a:lnTo>
                <a:lnTo>
                  <a:pt x="1734" y="32"/>
                </a:lnTo>
                <a:lnTo>
                  <a:pt x="1745" y="40"/>
                </a:lnTo>
                <a:lnTo>
                  <a:pt x="1755" y="50"/>
                </a:lnTo>
                <a:lnTo>
                  <a:pt x="1765" y="62"/>
                </a:lnTo>
                <a:lnTo>
                  <a:pt x="1769" y="68"/>
                </a:lnTo>
                <a:lnTo>
                  <a:pt x="1773" y="76"/>
                </a:lnTo>
                <a:lnTo>
                  <a:pt x="1781" y="92"/>
                </a:lnTo>
                <a:lnTo>
                  <a:pt x="1788" y="108"/>
                </a:lnTo>
                <a:lnTo>
                  <a:pt x="1791" y="118"/>
                </a:lnTo>
                <a:lnTo>
                  <a:pt x="1794" y="126"/>
                </a:lnTo>
                <a:lnTo>
                  <a:pt x="1799" y="146"/>
                </a:lnTo>
                <a:lnTo>
                  <a:pt x="1803" y="168"/>
                </a:lnTo>
                <a:lnTo>
                  <a:pt x="1805" y="178"/>
                </a:lnTo>
                <a:lnTo>
                  <a:pt x="1806" y="190"/>
                </a:lnTo>
                <a:lnTo>
                  <a:pt x="1807" y="200"/>
                </a:lnTo>
                <a:lnTo>
                  <a:pt x="1808" y="212"/>
                </a:lnTo>
                <a:lnTo>
                  <a:pt x="1808" y="224"/>
                </a:lnTo>
                <a:lnTo>
                  <a:pt x="1808" y="236"/>
                </a:lnTo>
                <a:lnTo>
                  <a:pt x="1808" y="263"/>
                </a:lnTo>
                <a:lnTo>
                  <a:pt x="1807" y="275"/>
                </a:lnTo>
                <a:lnTo>
                  <a:pt x="1806" y="287"/>
                </a:lnTo>
                <a:lnTo>
                  <a:pt x="1805" y="299"/>
                </a:lnTo>
                <a:lnTo>
                  <a:pt x="1804" y="309"/>
                </a:lnTo>
                <a:lnTo>
                  <a:pt x="1801" y="331"/>
                </a:lnTo>
                <a:lnTo>
                  <a:pt x="1797" y="349"/>
                </a:lnTo>
                <a:lnTo>
                  <a:pt x="1792" y="367"/>
                </a:lnTo>
                <a:lnTo>
                  <a:pt x="1786" y="381"/>
                </a:lnTo>
                <a:lnTo>
                  <a:pt x="1780" y="395"/>
                </a:lnTo>
                <a:close/>
                <a:moveTo>
                  <a:pt x="1678" y="122"/>
                </a:moveTo>
                <a:lnTo>
                  <a:pt x="1607" y="122"/>
                </a:lnTo>
                <a:lnTo>
                  <a:pt x="1607" y="365"/>
                </a:lnTo>
                <a:lnTo>
                  <a:pt x="1678" y="365"/>
                </a:lnTo>
                <a:lnTo>
                  <a:pt x="1686" y="363"/>
                </a:lnTo>
                <a:lnTo>
                  <a:pt x="1694" y="361"/>
                </a:lnTo>
                <a:lnTo>
                  <a:pt x="1700" y="359"/>
                </a:lnTo>
                <a:lnTo>
                  <a:pt x="1707" y="355"/>
                </a:lnTo>
                <a:lnTo>
                  <a:pt x="1712" y="351"/>
                </a:lnTo>
                <a:lnTo>
                  <a:pt x="1717" y="345"/>
                </a:lnTo>
                <a:lnTo>
                  <a:pt x="1722" y="339"/>
                </a:lnTo>
                <a:lnTo>
                  <a:pt x="1726" y="331"/>
                </a:lnTo>
                <a:lnTo>
                  <a:pt x="1730" y="323"/>
                </a:lnTo>
                <a:lnTo>
                  <a:pt x="1733" y="313"/>
                </a:lnTo>
                <a:lnTo>
                  <a:pt x="1736" y="303"/>
                </a:lnTo>
                <a:lnTo>
                  <a:pt x="1738" y="293"/>
                </a:lnTo>
                <a:lnTo>
                  <a:pt x="1740" y="281"/>
                </a:lnTo>
                <a:lnTo>
                  <a:pt x="1741" y="269"/>
                </a:lnTo>
                <a:lnTo>
                  <a:pt x="1742" y="257"/>
                </a:lnTo>
                <a:lnTo>
                  <a:pt x="1742" y="244"/>
                </a:lnTo>
                <a:lnTo>
                  <a:pt x="1742" y="230"/>
                </a:lnTo>
                <a:lnTo>
                  <a:pt x="1742" y="218"/>
                </a:lnTo>
                <a:lnTo>
                  <a:pt x="1740" y="206"/>
                </a:lnTo>
                <a:lnTo>
                  <a:pt x="1739" y="194"/>
                </a:lnTo>
                <a:lnTo>
                  <a:pt x="1737" y="184"/>
                </a:lnTo>
                <a:lnTo>
                  <a:pt x="1734" y="174"/>
                </a:lnTo>
                <a:lnTo>
                  <a:pt x="1731" y="164"/>
                </a:lnTo>
                <a:lnTo>
                  <a:pt x="1728" y="156"/>
                </a:lnTo>
                <a:lnTo>
                  <a:pt x="1723" y="148"/>
                </a:lnTo>
                <a:lnTo>
                  <a:pt x="1719" y="142"/>
                </a:lnTo>
                <a:lnTo>
                  <a:pt x="1713" y="136"/>
                </a:lnTo>
                <a:lnTo>
                  <a:pt x="1708" y="132"/>
                </a:lnTo>
                <a:lnTo>
                  <a:pt x="1701" y="128"/>
                </a:lnTo>
                <a:lnTo>
                  <a:pt x="1694" y="124"/>
                </a:lnTo>
                <a:lnTo>
                  <a:pt x="1686" y="122"/>
                </a:lnTo>
                <a:lnTo>
                  <a:pt x="1678" y="122"/>
                </a:lnTo>
                <a:close/>
                <a:moveTo>
                  <a:pt x="2090" y="788"/>
                </a:moveTo>
                <a:lnTo>
                  <a:pt x="2069" y="635"/>
                </a:lnTo>
                <a:lnTo>
                  <a:pt x="1942" y="635"/>
                </a:lnTo>
                <a:lnTo>
                  <a:pt x="1921" y="788"/>
                </a:lnTo>
                <a:lnTo>
                  <a:pt x="1854" y="788"/>
                </a:lnTo>
                <a:lnTo>
                  <a:pt x="1975" y="18"/>
                </a:lnTo>
                <a:lnTo>
                  <a:pt x="2037" y="18"/>
                </a:lnTo>
                <a:lnTo>
                  <a:pt x="2160" y="788"/>
                </a:lnTo>
                <a:lnTo>
                  <a:pt x="2090" y="788"/>
                </a:lnTo>
                <a:close/>
                <a:moveTo>
                  <a:pt x="2026" y="323"/>
                </a:moveTo>
                <a:lnTo>
                  <a:pt x="2015" y="250"/>
                </a:lnTo>
                <a:lnTo>
                  <a:pt x="2010" y="210"/>
                </a:lnTo>
                <a:lnTo>
                  <a:pt x="2006" y="170"/>
                </a:lnTo>
                <a:lnTo>
                  <a:pt x="2001" y="210"/>
                </a:lnTo>
                <a:lnTo>
                  <a:pt x="1996" y="250"/>
                </a:lnTo>
                <a:lnTo>
                  <a:pt x="1986" y="325"/>
                </a:lnTo>
                <a:lnTo>
                  <a:pt x="1957" y="529"/>
                </a:lnTo>
                <a:lnTo>
                  <a:pt x="2053" y="529"/>
                </a:lnTo>
                <a:lnTo>
                  <a:pt x="2026" y="323"/>
                </a:lnTo>
                <a:close/>
                <a:moveTo>
                  <a:pt x="2419" y="788"/>
                </a:moveTo>
                <a:lnTo>
                  <a:pt x="2323" y="431"/>
                </a:lnTo>
                <a:lnTo>
                  <a:pt x="2285" y="527"/>
                </a:lnTo>
                <a:lnTo>
                  <a:pt x="2285" y="788"/>
                </a:lnTo>
                <a:lnTo>
                  <a:pt x="2220" y="788"/>
                </a:lnTo>
                <a:lnTo>
                  <a:pt x="2220" y="18"/>
                </a:lnTo>
                <a:lnTo>
                  <a:pt x="2285" y="18"/>
                </a:lnTo>
                <a:lnTo>
                  <a:pt x="2285" y="347"/>
                </a:lnTo>
                <a:lnTo>
                  <a:pt x="2410" y="18"/>
                </a:lnTo>
                <a:lnTo>
                  <a:pt x="2492" y="18"/>
                </a:lnTo>
                <a:lnTo>
                  <a:pt x="2363" y="333"/>
                </a:lnTo>
                <a:lnTo>
                  <a:pt x="2498" y="788"/>
                </a:lnTo>
                <a:lnTo>
                  <a:pt x="2419" y="788"/>
                </a:lnTo>
                <a:close/>
                <a:moveTo>
                  <a:pt x="2558" y="788"/>
                </a:moveTo>
                <a:lnTo>
                  <a:pt x="2558" y="18"/>
                </a:lnTo>
                <a:lnTo>
                  <a:pt x="2786" y="18"/>
                </a:lnTo>
                <a:lnTo>
                  <a:pt x="2786" y="126"/>
                </a:lnTo>
                <a:lnTo>
                  <a:pt x="2623" y="126"/>
                </a:lnTo>
                <a:lnTo>
                  <a:pt x="2623" y="341"/>
                </a:lnTo>
                <a:lnTo>
                  <a:pt x="2756" y="341"/>
                </a:lnTo>
                <a:lnTo>
                  <a:pt x="2756" y="445"/>
                </a:lnTo>
                <a:lnTo>
                  <a:pt x="2623" y="445"/>
                </a:lnTo>
                <a:lnTo>
                  <a:pt x="2623" y="683"/>
                </a:lnTo>
                <a:lnTo>
                  <a:pt x="2786" y="683"/>
                </a:lnTo>
                <a:lnTo>
                  <a:pt x="2786" y="788"/>
                </a:lnTo>
                <a:lnTo>
                  <a:pt x="2558" y="788"/>
                </a:lnTo>
                <a:close/>
                <a:moveTo>
                  <a:pt x="2939" y="18"/>
                </a:moveTo>
                <a:lnTo>
                  <a:pt x="3030" y="439"/>
                </a:lnTo>
                <a:lnTo>
                  <a:pt x="3038" y="477"/>
                </a:lnTo>
                <a:lnTo>
                  <a:pt x="3042" y="495"/>
                </a:lnTo>
                <a:lnTo>
                  <a:pt x="3046" y="515"/>
                </a:lnTo>
                <a:lnTo>
                  <a:pt x="3053" y="553"/>
                </a:lnTo>
                <a:lnTo>
                  <a:pt x="3060" y="595"/>
                </a:lnTo>
                <a:lnTo>
                  <a:pt x="3060" y="509"/>
                </a:lnTo>
                <a:lnTo>
                  <a:pt x="3059" y="421"/>
                </a:lnTo>
                <a:lnTo>
                  <a:pt x="3059" y="18"/>
                </a:lnTo>
                <a:lnTo>
                  <a:pt x="3124" y="18"/>
                </a:lnTo>
                <a:lnTo>
                  <a:pt x="3124" y="788"/>
                </a:lnTo>
                <a:lnTo>
                  <a:pt x="3046" y="788"/>
                </a:lnTo>
                <a:lnTo>
                  <a:pt x="2954" y="369"/>
                </a:lnTo>
                <a:lnTo>
                  <a:pt x="2946" y="331"/>
                </a:lnTo>
                <a:lnTo>
                  <a:pt x="2938" y="293"/>
                </a:lnTo>
                <a:lnTo>
                  <a:pt x="2931" y="255"/>
                </a:lnTo>
                <a:lnTo>
                  <a:pt x="2923" y="214"/>
                </a:lnTo>
                <a:lnTo>
                  <a:pt x="2924" y="389"/>
                </a:lnTo>
                <a:lnTo>
                  <a:pt x="2924" y="790"/>
                </a:lnTo>
                <a:lnTo>
                  <a:pt x="2859" y="790"/>
                </a:lnTo>
                <a:lnTo>
                  <a:pt x="2859" y="18"/>
                </a:lnTo>
                <a:lnTo>
                  <a:pt x="2939" y="18"/>
                </a:lnTo>
                <a:close/>
                <a:moveTo>
                  <a:pt x="3306" y="18"/>
                </a:moveTo>
                <a:lnTo>
                  <a:pt x="3396" y="425"/>
                </a:lnTo>
                <a:lnTo>
                  <a:pt x="3404" y="463"/>
                </a:lnTo>
                <a:lnTo>
                  <a:pt x="3408" y="481"/>
                </a:lnTo>
                <a:lnTo>
                  <a:pt x="3412" y="501"/>
                </a:lnTo>
                <a:lnTo>
                  <a:pt x="3419" y="539"/>
                </a:lnTo>
                <a:lnTo>
                  <a:pt x="3426" y="581"/>
                </a:lnTo>
                <a:lnTo>
                  <a:pt x="3426" y="495"/>
                </a:lnTo>
                <a:lnTo>
                  <a:pt x="3426" y="407"/>
                </a:lnTo>
                <a:lnTo>
                  <a:pt x="3426" y="18"/>
                </a:lnTo>
                <a:lnTo>
                  <a:pt x="3491" y="18"/>
                </a:lnTo>
                <a:lnTo>
                  <a:pt x="3491" y="788"/>
                </a:lnTo>
                <a:lnTo>
                  <a:pt x="3412" y="788"/>
                </a:lnTo>
                <a:lnTo>
                  <a:pt x="3320" y="383"/>
                </a:lnTo>
                <a:lnTo>
                  <a:pt x="3312" y="345"/>
                </a:lnTo>
                <a:lnTo>
                  <a:pt x="3305" y="307"/>
                </a:lnTo>
                <a:lnTo>
                  <a:pt x="3297" y="269"/>
                </a:lnTo>
                <a:lnTo>
                  <a:pt x="3290" y="228"/>
                </a:lnTo>
                <a:lnTo>
                  <a:pt x="3290" y="403"/>
                </a:lnTo>
                <a:lnTo>
                  <a:pt x="3290" y="788"/>
                </a:lnTo>
                <a:lnTo>
                  <a:pt x="3226" y="788"/>
                </a:lnTo>
                <a:lnTo>
                  <a:pt x="3226" y="18"/>
                </a:lnTo>
                <a:lnTo>
                  <a:pt x="3306" y="18"/>
                </a:lnTo>
                <a:close/>
                <a:moveTo>
                  <a:pt x="3618" y="735"/>
                </a:moveTo>
                <a:lnTo>
                  <a:pt x="3611" y="719"/>
                </a:lnTo>
                <a:lnTo>
                  <a:pt x="3605" y="701"/>
                </a:lnTo>
                <a:lnTo>
                  <a:pt x="3599" y="681"/>
                </a:lnTo>
                <a:lnTo>
                  <a:pt x="3597" y="669"/>
                </a:lnTo>
                <a:lnTo>
                  <a:pt x="3595" y="659"/>
                </a:lnTo>
                <a:lnTo>
                  <a:pt x="3591" y="635"/>
                </a:lnTo>
                <a:lnTo>
                  <a:pt x="3589" y="609"/>
                </a:lnTo>
                <a:lnTo>
                  <a:pt x="3588" y="595"/>
                </a:lnTo>
                <a:lnTo>
                  <a:pt x="3587" y="581"/>
                </a:lnTo>
                <a:lnTo>
                  <a:pt x="3587" y="549"/>
                </a:lnTo>
                <a:lnTo>
                  <a:pt x="3587" y="18"/>
                </a:lnTo>
                <a:lnTo>
                  <a:pt x="3652" y="18"/>
                </a:lnTo>
                <a:lnTo>
                  <a:pt x="3652" y="543"/>
                </a:lnTo>
                <a:lnTo>
                  <a:pt x="3652" y="563"/>
                </a:lnTo>
                <a:lnTo>
                  <a:pt x="3652" y="581"/>
                </a:lnTo>
                <a:lnTo>
                  <a:pt x="3653" y="597"/>
                </a:lnTo>
                <a:lnTo>
                  <a:pt x="3655" y="611"/>
                </a:lnTo>
                <a:lnTo>
                  <a:pt x="3657" y="625"/>
                </a:lnTo>
                <a:lnTo>
                  <a:pt x="3659" y="637"/>
                </a:lnTo>
                <a:lnTo>
                  <a:pt x="3662" y="649"/>
                </a:lnTo>
                <a:lnTo>
                  <a:pt x="3665" y="659"/>
                </a:lnTo>
                <a:lnTo>
                  <a:pt x="3669" y="667"/>
                </a:lnTo>
                <a:lnTo>
                  <a:pt x="3674" y="675"/>
                </a:lnTo>
                <a:lnTo>
                  <a:pt x="3679" y="683"/>
                </a:lnTo>
                <a:lnTo>
                  <a:pt x="3685" y="689"/>
                </a:lnTo>
                <a:lnTo>
                  <a:pt x="3688" y="691"/>
                </a:lnTo>
                <a:lnTo>
                  <a:pt x="3692" y="693"/>
                </a:lnTo>
                <a:lnTo>
                  <a:pt x="3699" y="697"/>
                </a:lnTo>
                <a:lnTo>
                  <a:pt x="3706" y="699"/>
                </a:lnTo>
                <a:lnTo>
                  <a:pt x="3715" y="699"/>
                </a:lnTo>
                <a:lnTo>
                  <a:pt x="3723" y="699"/>
                </a:lnTo>
                <a:lnTo>
                  <a:pt x="3731" y="697"/>
                </a:lnTo>
                <a:lnTo>
                  <a:pt x="3738" y="693"/>
                </a:lnTo>
                <a:lnTo>
                  <a:pt x="3744" y="689"/>
                </a:lnTo>
                <a:lnTo>
                  <a:pt x="3750" y="683"/>
                </a:lnTo>
                <a:lnTo>
                  <a:pt x="3755" y="675"/>
                </a:lnTo>
                <a:lnTo>
                  <a:pt x="3760" y="667"/>
                </a:lnTo>
                <a:lnTo>
                  <a:pt x="3764" y="659"/>
                </a:lnTo>
                <a:lnTo>
                  <a:pt x="3768" y="649"/>
                </a:lnTo>
                <a:lnTo>
                  <a:pt x="3770" y="637"/>
                </a:lnTo>
                <a:lnTo>
                  <a:pt x="3773" y="625"/>
                </a:lnTo>
                <a:lnTo>
                  <a:pt x="3775" y="613"/>
                </a:lnTo>
                <a:lnTo>
                  <a:pt x="3776" y="597"/>
                </a:lnTo>
                <a:lnTo>
                  <a:pt x="3777" y="581"/>
                </a:lnTo>
                <a:lnTo>
                  <a:pt x="3778" y="563"/>
                </a:lnTo>
                <a:lnTo>
                  <a:pt x="3778" y="543"/>
                </a:lnTo>
                <a:lnTo>
                  <a:pt x="3778" y="18"/>
                </a:lnTo>
                <a:lnTo>
                  <a:pt x="3843" y="18"/>
                </a:lnTo>
                <a:lnTo>
                  <a:pt x="3843" y="549"/>
                </a:lnTo>
                <a:lnTo>
                  <a:pt x="3843" y="581"/>
                </a:lnTo>
                <a:lnTo>
                  <a:pt x="3842" y="595"/>
                </a:lnTo>
                <a:lnTo>
                  <a:pt x="3841" y="609"/>
                </a:lnTo>
                <a:lnTo>
                  <a:pt x="3838" y="635"/>
                </a:lnTo>
                <a:lnTo>
                  <a:pt x="3835" y="659"/>
                </a:lnTo>
                <a:lnTo>
                  <a:pt x="3833" y="669"/>
                </a:lnTo>
                <a:lnTo>
                  <a:pt x="3830" y="681"/>
                </a:lnTo>
                <a:lnTo>
                  <a:pt x="3825" y="701"/>
                </a:lnTo>
                <a:lnTo>
                  <a:pt x="3822" y="709"/>
                </a:lnTo>
                <a:lnTo>
                  <a:pt x="3819" y="719"/>
                </a:lnTo>
                <a:lnTo>
                  <a:pt x="3815" y="727"/>
                </a:lnTo>
                <a:lnTo>
                  <a:pt x="3812" y="735"/>
                </a:lnTo>
                <a:lnTo>
                  <a:pt x="3807" y="744"/>
                </a:lnTo>
                <a:lnTo>
                  <a:pt x="3802" y="752"/>
                </a:lnTo>
                <a:lnTo>
                  <a:pt x="3792" y="766"/>
                </a:lnTo>
                <a:lnTo>
                  <a:pt x="3781" y="778"/>
                </a:lnTo>
                <a:lnTo>
                  <a:pt x="3775" y="784"/>
                </a:lnTo>
                <a:lnTo>
                  <a:pt x="3769" y="788"/>
                </a:lnTo>
                <a:lnTo>
                  <a:pt x="3757" y="796"/>
                </a:lnTo>
                <a:lnTo>
                  <a:pt x="3750" y="800"/>
                </a:lnTo>
                <a:lnTo>
                  <a:pt x="3743" y="802"/>
                </a:lnTo>
                <a:lnTo>
                  <a:pt x="3729" y="806"/>
                </a:lnTo>
                <a:lnTo>
                  <a:pt x="3722" y="806"/>
                </a:lnTo>
                <a:lnTo>
                  <a:pt x="3715" y="806"/>
                </a:lnTo>
                <a:lnTo>
                  <a:pt x="3700" y="806"/>
                </a:lnTo>
                <a:lnTo>
                  <a:pt x="3686" y="802"/>
                </a:lnTo>
                <a:lnTo>
                  <a:pt x="3679" y="800"/>
                </a:lnTo>
                <a:lnTo>
                  <a:pt x="3673" y="796"/>
                </a:lnTo>
                <a:lnTo>
                  <a:pt x="3660" y="788"/>
                </a:lnTo>
                <a:lnTo>
                  <a:pt x="3648" y="778"/>
                </a:lnTo>
                <a:lnTo>
                  <a:pt x="3637" y="766"/>
                </a:lnTo>
                <a:lnTo>
                  <a:pt x="3627" y="750"/>
                </a:lnTo>
                <a:lnTo>
                  <a:pt x="3623" y="742"/>
                </a:lnTo>
                <a:lnTo>
                  <a:pt x="3618" y="735"/>
                </a:lnTo>
                <a:close/>
                <a:moveTo>
                  <a:pt x="4052" y="806"/>
                </a:moveTo>
                <a:lnTo>
                  <a:pt x="4036" y="806"/>
                </a:lnTo>
                <a:lnTo>
                  <a:pt x="4020" y="802"/>
                </a:lnTo>
                <a:lnTo>
                  <a:pt x="4006" y="796"/>
                </a:lnTo>
                <a:lnTo>
                  <a:pt x="4000" y="792"/>
                </a:lnTo>
                <a:lnTo>
                  <a:pt x="3993" y="788"/>
                </a:lnTo>
                <a:lnTo>
                  <a:pt x="3981" y="780"/>
                </a:lnTo>
                <a:lnTo>
                  <a:pt x="3975" y="774"/>
                </a:lnTo>
                <a:lnTo>
                  <a:pt x="3970" y="768"/>
                </a:lnTo>
                <a:lnTo>
                  <a:pt x="3960" y="756"/>
                </a:lnTo>
                <a:lnTo>
                  <a:pt x="3956" y="748"/>
                </a:lnTo>
                <a:lnTo>
                  <a:pt x="3951" y="740"/>
                </a:lnTo>
                <a:lnTo>
                  <a:pt x="3947" y="733"/>
                </a:lnTo>
                <a:lnTo>
                  <a:pt x="3943" y="725"/>
                </a:lnTo>
                <a:lnTo>
                  <a:pt x="3939" y="717"/>
                </a:lnTo>
                <a:lnTo>
                  <a:pt x="3936" y="707"/>
                </a:lnTo>
                <a:lnTo>
                  <a:pt x="3930" y="687"/>
                </a:lnTo>
                <a:lnTo>
                  <a:pt x="3926" y="667"/>
                </a:lnTo>
                <a:lnTo>
                  <a:pt x="3924" y="657"/>
                </a:lnTo>
                <a:lnTo>
                  <a:pt x="3922" y="645"/>
                </a:lnTo>
                <a:lnTo>
                  <a:pt x="3919" y="623"/>
                </a:lnTo>
                <a:lnTo>
                  <a:pt x="3918" y="599"/>
                </a:lnTo>
                <a:lnTo>
                  <a:pt x="3917" y="585"/>
                </a:lnTo>
                <a:lnTo>
                  <a:pt x="3917" y="573"/>
                </a:lnTo>
                <a:lnTo>
                  <a:pt x="3980" y="545"/>
                </a:lnTo>
                <a:lnTo>
                  <a:pt x="3981" y="567"/>
                </a:lnTo>
                <a:lnTo>
                  <a:pt x="3982" y="587"/>
                </a:lnTo>
                <a:lnTo>
                  <a:pt x="3984" y="603"/>
                </a:lnTo>
                <a:lnTo>
                  <a:pt x="3986" y="619"/>
                </a:lnTo>
                <a:lnTo>
                  <a:pt x="3988" y="627"/>
                </a:lnTo>
                <a:lnTo>
                  <a:pt x="3989" y="635"/>
                </a:lnTo>
                <a:lnTo>
                  <a:pt x="3993" y="647"/>
                </a:lnTo>
                <a:lnTo>
                  <a:pt x="3997" y="659"/>
                </a:lnTo>
                <a:lnTo>
                  <a:pt x="4001" y="667"/>
                </a:lnTo>
                <a:lnTo>
                  <a:pt x="4006" y="677"/>
                </a:lnTo>
                <a:lnTo>
                  <a:pt x="4012" y="683"/>
                </a:lnTo>
                <a:lnTo>
                  <a:pt x="4018" y="689"/>
                </a:lnTo>
                <a:lnTo>
                  <a:pt x="4025" y="693"/>
                </a:lnTo>
                <a:lnTo>
                  <a:pt x="4032" y="697"/>
                </a:lnTo>
                <a:lnTo>
                  <a:pt x="4039" y="699"/>
                </a:lnTo>
                <a:lnTo>
                  <a:pt x="4047" y="701"/>
                </a:lnTo>
                <a:lnTo>
                  <a:pt x="4056" y="701"/>
                </a:lnTo>
                <a:lnTo>
                  <a:pt x="4063" y="701"/>
                </a:lnTo>
                <a:lnTo>
                  <a:pt x="4070" y="699"/>
                </a:lnTo>
                <a:lnTo>
                  <a:pt x="4077" y="697"/>
                </a:lnTo>
                <a:lnTo>
                  <a:pt x="4083" y="695"/>
                </a:lnTo>
                <a:lnTo>
                  <a:pt x="4089" y="691"/>
                </a:lnTo>
                <a:lnTo>
                  <a:pt x="4095" y="685"/>
                </a:lnTo>
                <a:lnTo>
                  <a:pt x="4100" y="679"/>
                </a:lnTo>
                <a:lnTo>
                  <a:pt x="4105" y="673"/>
                </a:lnTo>
                <a:lnTo>
                  <a:pt x="4109" y="665"/>
                </a:lnTo>
                <a:lnTo>
                  <a:pt x="4113" y="657"/>
                </a:lnTo>
                <a:lnTo>
                  <a:pt x="4116" y="649"/>
                </a:lnTo>
                <a:lnTo>
                  <a:pt x="4119" y="639"/>
                </a:lnTo>
                <a:lnTo>
                  <a:pt x="4121" y="627"/>
                </a:lnTo>
                <a:lnTo>
                  <a:pt x="4122" y="623"/>
                </a:lnTo>
                <a:lnTo>
                  <a:pt x="4123" y="617"/>
                </a:lnTo>
                <a:lnTo>
                  <a:pt x="4124" y="605"/>
                </a:lnTo>
                <a:lnTo>
                  <a:pt x="4124" y="591"/>
                </a:lnTo>
                <a:lnTo>
                  <a:pt x="4124" y="581"/>
                </a:lnTo>
                <a:lnTo>
                  <a:pt x="4123" y="571"/>
                </a:lnTo>
                <a:lnTo>
                  <a:pt x="4122" y="563"/>
                </a:lnTo>
                <a:lnTo>
                  <a:pt x="4121" y="553"/>
                </a:lnTo>
                <a:lnTo>
                  <a:pt x="4119" y="545"/>
                </a:lnTo>
                <a:lnTo>
                  <a:pt x="4117" y="537"/>
                </a:lnTo>
                <a:lnTo>
                  <a:pt x="4115" y="529"/>
                </a:lnTo>
                <a:lnTo>
                  <a:pt x="4112" y="521"/>
                </a:lnTo>
                <a:lnTo>
                  <a:pt x="4104" y="505"/>
                </a:lnTo>
                <a:lnTo>
                  <a:pt x="4100" y="497"/>
                </a:lnTo>
                <a:lnTo>
                  <a:pt x="4095" y="491"/>
                </a:lnTo>
                <a:lnTo>
                  <a:pt x="4084" y="477"/>
                </a:lnTo>
                <a:lnTo>
                  <a:pt x="4071" y="465"/>
                </a:lnTo>
                <a:lnTo>
                  <a:pt x="4007" y="407"/>
                </a:lnTo>
                <a:lnTo>
                  <a:pt x="3998" y="399"/>
                </a:lnTo>
                <a:lnTo>
                  <a:pt x="3988" y="389"/>
                </a:lnTo>
                <a:lnTo>
                  <a:pt x="3972" y="369"/>
                </a:lnTo>
                <a:lnTo>
                  <a:pt x="3958" y="349"/>
                </a:lnTo>
                <a:lnTo>
                  <a:pt x="3953" y="337"/>
                </a:lnTo>
                <a:lnTo>
                  <a:pt x="3947" y="325"/>
                </a:lnTo>
                <a:lnTo>
                  <a:pt x="3942" y="313"/>
                </a:lnTo>
                <a:lnTo>
                  <a:pt x="3937" y="299"/>
                </a:lnTo>
                <a:lnTo>
                  <a:pt x="3934" y="285"/>
                </a:lnTo>
                <a:lnTo>
                  <a:pt x="3931" y="269"/>
                </a:lnTo>
                <a:lnTo>
                  <a:pt x="3929" y="253"/>
                </a:lnTo>
                <a:lnTo>
                  <a:pt x="3928" y="246"/>
                </a:lnTo>
                <a:lnTo>
                  <a:pt x="3927" y="238"/>
                </a:lnTo>
                <a:lnTo>
                  <a:pt x="3927" y="220"/>
                </a:lnTo>
                <a:lnTo>
                  <a:pt x="3926" y="200"/>
                </a:lnTo>
                <a:lnTo>
                  <a:pt x="3926" y="188"/>
                </a:lnTo>
                <a:lnTo>
                  <a:pt x="3927" y="176"/>
                </a:lnTo>
                <a:lnTo>
                  <a:pt x="3928" y="164"/>
                </a:lnTo>
                <a:lnTo>
                  <a:pt x="3929" y="152"/>
                </a:lnTo>
                <a:lnTo>
                  <a:pt x="3930" y="142"/>
                </a:lnTo>
                <a:lnTo>
                  <a:pt x="3932" y="132"/>
                </a:lnTo>
                <a:lnTo>
                  <a:pt x="3936" y="112"/>
                </a:lnTo>
                <a:lnTo>
                  <a:pt x="3939" y="102"/>
                </a:lnTo>
                <a:lnTo>
                  <a:pt x="3942" y="94"/>
                </a:lnTo>
                <a:lnTo>
                  <a:pt x="3949" y="78"/>
                </a:lnTo>
                <a:lnTo>
                  <a:pt x="3957" y="62"/>
                </a:lnTo>
                <a:lnTo>
                  <a:pt x="3961" y="56"/>
                </a:lnTo>
                <a:lnTo>
                  <a:pt x="3965" y="50"/>
                </a:lnTo>
                <a:lnTo>
                  <a:pt x="3974" y="38"/>
                </a:lnTo>
                <a:lnTo>
                  <a:pt x="3984" y="28"/>
                </a:lnTo>
                <a:lnTo>
                  <a:pt x="3994" y="20"/>
                </a:lnTo>
                <a:lnTo>
                  <a:pt x="4005" y="12"/>
                </a:lnTo>
                <a:lnTo>
                  <a:pt x="4017" y="6"/>
                </a:lnTo>
                <a:lnTo>
                  <a:pt x="4029" y="4"/>
                </a:lnTo>
                <a:lnTo>
                  <a:pt x="4042" y="0"/>
                </a:lnTo>
                <a:lnTo>
                  <a:pt x="4055" y="0"/>
                </a:lnTo>
                <a:lnTo>
                  <a:pt x="4070" y="2"/>
                </a:lnTo>
                <a:lnTo>
                  <a:pt x="4085" y="4"/>
                </a:lnTo>
                <a:lnTo>
                  <a:pt x="4098" y="10"/>
                </a:lnTo>
                <a:lnTo>
                  <a:pt x="4104" y="14"/>
                </a:lnTo>
                <a:lnTo>
                  <a:pt x="4110" y="18"/>
                </a:lnTo>
                <a:lnTo>
                  <a:pt x="4122" y="26"/>
                </a:lnTo>
                <a:lnTo>
                  <a:pt x="4132" y="38"/>
                </a:lnTo>
                <a:lnTo>
                  <a:pt x="4141" y="50"/>
                </a:lnTo>
                <a:lnTo>
                  <a:pt x="4149" y="64"/>
                </a:lnTo>
                <a:lnTo>
                  <a:pt x="4153" y="72"/>
                </a:lnTo>
                <a:lnTo>
                  <a:pt x="4156" y="78"/>
                </a:lnTo>
                <a:lnTo>
                  <a:pt x="4159" y="86"/>
                </a:lnTo>
                <a:lnTo>
                  <a:pt x="4162" y="94"/>
                </a:lnTo>
                <a:lnTo>
                  <a:pt x="4167" y="112"/>
                </a:lnTo>
                <a:lnTo>
                  <a:pt x="4172" y="128"/>
                </a:lnTo>
                <a:lnTo>
                  <a:pt x="4175" y="146"/>
                </a:lnTo>
                <a:lnTo>
                  <a:pt x="4177" y="166"/>
                </a:lnTo>
                <a:lnTo>
                  <a:pt x="4179" y="184"/>
                </a:lnTo>
                <a:lnTo>
                  <a:pt x="4179" y="202"/>
                </a:lnTo>
                <a:lnTo>
                  <a:pt x="4117" y="228"/>
                </a:lnTo>
                <a:lnTo>
                  <a:pt x="4117" y="212"/>
                </a:lnTo>
                <a:lnTo>
                  <a:pt x="4115" y="198"/>
                </a:lnTo>
                <a:lnTo>
                  <a:pt x="4114" y="186"/>
                </a:lnTo>
                <a:lnTo>
                  <a:pt x="4112" y="172"/>
                </a:lnTo>
                <a:lnTo>
                  <a:pt x="4109" y="162"/>
                </a:lnTo>
                <a:lnTo>
                  <a:pt x="4106" y="152"/>
                </a:lnTo>
                <a:lnTo>
                  <a:pt x="4103" y="142"/>
                </a:lnTo>
                <a:lnTo>
                  <a:pt x="4099" y="136"/>
                </a:lnTo>
                <a:lnTo>
                  <a:pt x="4095" y="128"/>
                </a:lnTo>
                <a:lnTo>
                  <a:pt x="4090" y="122"/>
                </a:lnTo>
                <a:lnTo>
                  <a:pt x="4085" y="118"/>
                </a:lnTo>
                <a:lnTo>
                  <a:pt x="4079" y="114"/>
                </a:lnTo>
                <a:lnTo>
                  <a:pt x="4073" y="110"/>
                </a:lnTo>
                <a:lnTo>
                  <a:pt x="4067" y="108"/>
                </a:lnTo>
                <a:lnTo>
                  <a:pt x="4060" y="108"/>
                </a:lnTo>
                <a:lnTo>
                  <a:pt x="4052" y="106"/>
                </a:lnTo>
                <a:lnTo>
                  <a:pt x="4040" y="108"/>
                </a:lnTo>
                <a:lnTo>
                  <a:pt x="4028" y="112"/>
                </a:lnTo>
                <a:lnTo>
                  <a:pt x="4023" y="116"/>
                </a:lnTo>
                <a:lnTo>
                  <a:pt x="4018" y="120"/>
                </a:lnTo>
                <a:lnTo>
                  <a:pt x="4013" y="124"/>
                </a:lnTo>
                <a:lnTo>
                  <a:pt x="4009" y="128"/>
                </a:lnTo>
                <a:lnTo>
                  <a:pt x="4005" y="134"/>
                </a:lnTo>
                <a:lnTo>
                  <a:pt x="4002" y="140"/>
                </a:lnTo>
                <a:lnTo>
                  <a:pt x="3999" y="148"/>
                </a:lnTo>
                <a:lnTo>
                  <a:pt x="3996" y="156"/>
                </a:lnTo>
                <a:lnTo>
                  <a:pt x="3994" y="164"/>
                </a:lnTo>
                <a:lnTo>
                  <a:pt x="3993" y="174"/>
                </a:lnTo>
                <a:lnTo>
                  <a:pt x="3992" y="184"/>
                </a:lnTo>
                <a:lnTo>
                  <a:pt x="3992" y="194"/>
                </a:lnTo>
                <a:lnTo>
                  <a:pt x="3992" y="204"/>
                </a:lnTo>
                <a:lnTo>
                  <a:pt x="3992" y="214"/>
                </a:lnTo>
                <a:lnTo>
                  <a:pt x="3993" y="224"/>
                </a:lnTo>
                <a:lnTo>
                  <a:pt x="3994" y="232"/>
                </a:lnTo>
                <a:lnTo>
                  <a:pt x="3996" y="240"/>
                </a:lnTo>
                <a:lnTo>
                  <a:pt x="3998" y="248"/>
                </a:lnTo>
                <a:lnTo>
                  <a:pt x="4001" y="255"/>
                </a:lnTo>
                <a:lnTo>
                  <a:pt x="4003" y="261"/>
                </a:lnTo>
                <a:lnTo>
                  <a:pt x="4007" y="267"/>
                </a:lnTo>
                <a:lnTo>
                  <a:pt x="4010" y="273"/>
                </a:lnTo>
                <a:lnTo>
                  <a:pt x="4019" y="285"/>
                </a:lnTo>
                <a:lnTo>
                  <a:pt x="4029" y="297"/>
                </a:lnTo>
                <a:lnTo>
                  <a:pt x="4041" y="309"/>
                </a:lnTo>
                <a:lnTo>
                  <a:pt x="4103" y="363"/>
                </a:lnTo>
                <a:lnTo>
                  <a:pt x="4113" y="373"/>
                </a:lnTo>
                <a:lnTo>
                  <a:pt x="4123" y="383"/>
                </a:lnTo>
                <a:lnTo>
                  <a:pt x="4133" y="393"/>
                </a:lnTo>
                <a:lnTo>
                  <a:pt x="4141" y="405"/>
                </a:lnTo>
                <a:lnTo>
                  <a:pt x="4149" y="417"/>
                </a:lnTo>
                <a:lnTo>
                  <a:pt x="4156" y="427"/>
                </a:lnTo>
                <a:lnTo>
                  <a:pt x="4162" y="441"/>
                </a:lnTo>
                <a:lnTo>
                  <a:pt x="4168" y="453"/>
                </a:lnTo>
                <a:lnTo>
                  <a:pt x="4173" y="467"/>
                </a:lnTo>
                <a:lnTo>
                  <a:pt x="4177" y="481"/>
                </a:lnTo>
                <a:lnTo>
                  <a:pt x="4181" y="495"/>
                </a:lnTo>
                <a:lnTo>
                  <a:pt x="4184" y="511"/>
                </a:lnTo>
                <a:lnTo>
                  <a:pt x="4186" y="527"/>
                </a:lnTo>
                <a:lnTo>
                  <a:pt x="4187" y="537"/>
                </a:lnTo>
                <a:lnTo>
                  <a:pt x="4187" y="545"/>
                </a:lnTo>
                <a:lnTo>
                  <a:pt x="4188" y="563"/>
                </a:lnTo>
                <a:lnTo>
                  <a:pt x="4189" y="583"/>
                </a:lnTo>
                <a:lnTo>
                  <a:pt x="4188" y="609"/>
                </a:lnTo>
                <a:lnTo>
                  <a:pt x="4186" y="633"/>
                </a:lnTo>
                <a:lnTo>
                  <a:pt x="4185" y="645"/>
                </a:lnTo>
                <a:lnTo>
                  <a:pt x="4183" y="655"/>
                </a:lnTo>
                <a:lnTo>
                  <a:pt x="4181" y="667"/>
                </a:lnTo>
                <a:lnTo>
                  <a:pt x="4179" y="677"/>
                </a:lnTo>
                <a:lnTo>
                  <a:pt x="4177" y="687"/>
                </a:lnTo>
                <a:lnTo>
                  <a:pt x="4174" y="697"/>
                </a:lnTo>
                <a:lnTo>
                  <a:pt x="4167" y="715"/>
                </a:lnTo>
                <a:lnTo>
                  <a:pt x="4164" y="723"/>
                </a:lnTo>
                <a:lnTo>
                  <a:pt x="4160" y="733"/>
                </a:lnTo>
                <a:lnTo>
                  <a:pt x="4152" y="746"/>
                </a:lnTo>
                <a:lnTo>
                  <a:pt x="4147" y="754"/>
                </a:lnTo>
                <a:lnTo>
                  <a:pt x="4142" y="760"/>
                </a:lnTo>
                <a:lnTo>
                  <a:pt x="4137" y="766"/>
                </a:lnTo>
                <a:lnTo>
                  <a:pt x="4132" y="772"/>
                </a:lnTo>
                <a:lnTo>
                  <a:pt x="4121" y="782"/>
                </a:lnTo>
                <a:lnTo>
                  <a:pt x="4109" y="790"/>
                </a:lnTo>
                <a:lnTo>
                  <a:pt x="4096" y="798"/>
                </a:lnTo>
                <a:lnTo>
                  <a:pt x="4082" y="802"/>
                </a:lnTo>
                <a:lnTo>
                  <a:pt x="4075" y="804"/>
                </a:lnTo>
                <a:lnTo>
                  <a:pt x="4068" y="804"/>
                </a:lnTo>
                <a:lnTo>
                  <a:pt x="4052" y="806"/>
                </a:lnTo>
                <a:close/>
                <a:moveTo>
                  <a:pt x="1669" y="1273"/>
                </a:moveTo>
                <a:lnTo>
                  <a:pt x="1669" y="1936"/>
                </a:lnTo>
                <a:lnTo>
                  <a:pt x="1604" y="1936"/>
                </a:lnTo>
                <a:lnTo>
                  <a:pt x="1604" y="1273"/>
                </a:lnTo>
                <a:lnTo>
                  <a:pt x="1506" y="1273"/>
                </a:lnTo>
                <a:lnTo>
                  <a:pt x="1506" y="1166"/>
                </a:lnTo>
                <a:lnTo>
                  <a:pt x="1767" y="1166"/>
                </a:lnTo>
                <a:lnTo>
                  <a:pt x="1767" y="1273"/>
                </a:lnTo>
                <a:lnTo>
                  <a:pt x="1669" y="1273"/>
                </a:lnTo>
                <a:close/>
                <a:moveTo>
                  <a:pt x="1832" y="1936"/>
                </a:moveTo>
                <a:lnTo>
                  <a:pt x="1832" y="1166"/>
                </a:lnTo>
                <a:lnTo>
                  <a:pt x="2060" y="1166"/>
                </a:lnTo>
                <a:lnTo>
                  <a:pt x="2060" y="1273"/>
                </a:lnTo>
                <a:lnTo>
                  <a:pt x="1897" y="1273"/>
                </a:lnTo>
                <a:lnTo>
                  <a:pt x="1897" y="1489"/>
                </a:lnTo>
                <a:lnTo>
                  <a:pt x="2030" y="1489"/>
                </a:lnTo>
                <a:lnTo>
                  <a:pt x="2030" y="1593"/>
                </a:lnTo>
                <a:lnTo>
                  <a:pt x="1897" y="1593"/>
                </a:lnTo>
                <a:lnTo>
                  <a:pt x="1897" y="1828"/>
                </a:lnTo>
                <a:lnTo>
                  <a:pt x="2060" y="1828"/>
                </a:lnTo>
                <a:lnTo>
                  <a:pt x="2060" y="1936"/>
                </a:lnTo>
                <a:lnTo>
                  <a:pt x="1832" y="1936"/>
                </a:lnTo>
                <a:close/>
                <a:moveTo>
                  <a:pt x="2260" y="1954"/>
                </a:moveTo>
                <a:lnTo>
                  <a:pt x="2251" y="1954"/>
                </a:lnTo>
                <a:lnTo>
                  <a:pt x="2242" y="1952"/>
                </a:lnTo>
                <a:lnTo>
                  <a:pt x="2234" y="1950"/>
                </a:lnTo>
                <a:lnTo>
                  <a:pt x="2226" y="1948"/>
                </a:lnTo>
                <a:lnTo>
                  <a:pt x="2218" y="1944"/>
                </a:lnTo>
                <a:lnTo>
                  <a:pt x="2211" y="1938"/>
                </a:lnTo>
                <a:lnTo>
                  <a:pt x="2204" y="1932"/>
                </a:lnTo>
                <a:lnTo>
                  <a:pt x="2197" y="1926"/>
                </a:lnTo>
                <a:lnTo>
                  <a:pt x="2190" y="1920"/>
                </a:lnTo>
                <a:lnTo>
                  <a:pt x="2184" y="1912"/>
                </a:lnTo>
                <a:lnTo>
                  <a:pt x="2178" y="1902"/>
                </a:lnTo>
                <a:lnTo>
                  <a:pt x="2172" y="1892"/>
                </a:lnTo>
                <a:lnTo>
                  <a:pt x="2166" y="1882"/>
                </a:lnTo>
                <a:lnTo>
                  <a:pt x="2161" y="1872"/>
                </a:lnTo>
                <a:lnTo>
                  <a:pt x="2156" y="1860"/>
                </a:lnTo>
                <a:lnTo>
                  <a:pt x="2151" y="1846"/>
                </a:lnTo>
                <a:lnTo>
                  <a:pt x="2147" y="1834"/>
                </a:lnTo>
                <a:lnTo>
                  <a:pt x="2143" y="1820"/>
                </a:lnTo>
                <a:lnTo>
                  <a:pt x="2139" y="1804"/>
                </a:lnTo>
                <a:lnTo>
                  <a:pt x="2135" y="1788"/>
                </a:lnTo>
                <a:lnTo>
                  <a:pt x="2132" y="1772"/>
                </a:lnTo>
                <a:lnTo>
                  <a:pt x="2129" y="1756"/>
                </a:lnTo>
                <a:lnTo>
                  <a:pt x="2126" y="1738"/>
                </a:lnTo>
                <a:lnTo>
                  <a:pt x="2124" y="1720"/>
                </a:lnTo>
                <a:lnTo>
                  <a:pt x="2121" y="1701"/>
                </a:lnTo>
                <a:lnTo>
                  <a:pt x="2120" y="1681"/>
                </a:lnTo>
                <a:lnTo>
                  <a:pt x="2118" y="1661"/>
                </a:lnTo>
                <a:lnTo>
                  <a:pt x="2117" y="1641"/>
                </a:lnTo>
                <a:lnTo>
                  <a:pt x="2115" y="1597"/>
                </a:lnTo>
                <a:lnTo>
                  <a:pt x="2114" y="1575"/>
                </a:lnTo>
                <a:lnTo>
                  <a:pt x="2114" y="1551"/>
                </a:lnTo>
                <a:lnTo>
                  <a:pt x="2115" y="1505"/>
                </a:lnTo>
                <a:lnTo>
                  <a:pt x="2117" y="1461"/>
                </a:lnTo>
                <a:lnTo>
                  <a:pt x="2118" y="1441"/>
                </a:lnTo>
                <a:lnTo>
                  <a:pt x="2120" y="1421"/>
                </a:lnTo>
                <a:lnTo>
                  <a:pt x="2124" y="1383"/>
                </a:lnTo>
                <a:lnTo>
                  <a:pt x="2126" y="1363"/>
                </a:lnTo>
                <a:lnTo>
                  <a:pt x="2129" y="1347"/>
                </a:lnTo>
                <a:lnTo>
                  <a:pt x="2135" y="1313"/>
                </a:lnTo>
                <a:lnTo>
                  <a:pt x="2139" y="1297"/>
                </a:lnTo>
                <a:lnTo>
                  <a:pt x="2143" y="1283"/>
                </a:lnTo>
                <a:lnTo>
                  <a:pt x="2147" y="1269"/>
                </a:lnTo>
                <a:lnTo>
                  <a:pt x="2151" y="1255"/>
                </a:lnTo>
                <a:lnTo>
                  <a:pt x="2156" y="1243"/>
                </a:lnTo>
                <a:lnTo>
                  <a:pt x="2161" y="1231"/>
                </a:lnTo>
                <a:lnTo>
                  <a:pt x="2166" y="1220"/>
                </a:lnTo>
                <a:lnTo>
                  <a:pt x="2172" y="1210"/>
                </a:lnTo>
                <a:lnTo>
                  <a:pt x="2178" y="1200"/>
                </a:lnTo>
                <a:lnTo>
                  <a:pt x="2184" y="1192"/>
                </a:lnTo>
                <a:lnTo>
                  <a:pt x="2197" y="1176"/>
                </a:lnTo>
                <a:lnTo>
                  <a:pt x="2204" y="1170"/>
                </a:lnTo>
                <a:lnTo>
                  <a:pt x="2211" y="1164"/>
                </a:lnTo>
                <a:lnTo>
                  <a:pt x="2218" y="1160"/>
                </a:lnTo>
                <a:lnTo>
                  <a:pt x="2226" y="1156"/>
                </a:lnTo>
                <a:lnTo>
                  <a:pt x="2234" y="1152"/>
                </a:lnTo>
                <a:lnTo>
                  <a:pt x="2242" y="1150"/>
                </a:lnTo>
                <a:lnTo>
                  <a:pt x="2251" y="1148"/>
                </a:lnTo>
                <a:lnTo>
                  <a:pt x="2260" y="1148"/>
                </a:lnTo>
                <a:lnTo>
                  <a:pt x="2268" y="1148"/>
                </a:lnTo>
                <a:lnTo>
                  <a:pt x="2277" y="1150"/>
                </a:lnTo>
                <a:lnTo>
                  <a:pt x="2285" y="1152"/>
                </a:lnTo>
                <a:lnTo>
                  <a:pt x="2293" y="1156"/>
                </a:lnTo>
                <a:lnTo>
                  <a:pt x="2301" y="1160"/>
                </a:lnTo>
                <a:lnTo>
                  <a:pt x="2308" y="1164"/>
                </a:lnTo>
                <a:lnTo>
                  <a:pt x="2316" y="1170"/>
                </a:lnTo>
                <a:lnTo>
                  <a:pt x="2323" y="1176"/>
                </a:lnTo>
                <a:lnTo>
                  <a:pt x="2329" y="1184"/>
                </a:lnTo>
                <a:lnTo>
                  <a:pt x="2336" y="1192"/>
                </a:lnTo>
                <a:lnTo>
                  <a:pt x="2342" y="1200"/>
                </a:lnTo>
                <a:lnTo>
                  <a:pt x="2348" y="1210"/>
                </a:lnTo>
                <a:lnTo>
                  <a:pt x="2353" y="1220"/>
                </a:lnTo>
                <a:lnTo>
                  <a:pt x="2359" y="1229"/>
                </a:lnTo>
                <a:lnTo>
                  <a:pt x="2364" y="1241"/>
                </a:lnTo>
                <a:lnTo>
                  <a:pt x="2368" y="1255"/>
                </a:lnTo>
                <a:lnTo>
                  <a:pt x="2377" y="1283"/>
                </a:lnTo>
                <a:lnTo>
                  <a:pt x="2381" y="1297"/>
                </a:lnTo>
                <a:lnTo>
                  <a:pt x="2385" y="1313"/>
                </a:lnTo>
                <a:lnTo>
                  <a:pt x="2391" y="1345"/>
                </a:lnTo>
                <a:lnTo>
                  <a:pt x="2394" y="1363"/>
                </a:lnTo>
                <a:lnTo>
                  <a:pt x="2396" y="1381"/>
                </a:lnTo>
                <a:lnTo>
                  <a:pt x="2398" y="1401"/>
                </a:lnTo>
                <a:lnTo>
                  <a:pt x="2400" y="1421"/>
                </a:lnTo>
                <a:lnTo>
                  <a:pt x="2402" y="1441"/>
                </a:lnTo>
                <a:lnTo>
                  <a:pt x="2403" y="1461"/>
                </a:lnTo>
                <a:lnTo>
                  <a:pt x="2404" y="1483"/>
                </a:lnTo>
                <a:lnTo>
                  <a:pt x="2405" y="1505"/>
                </a:lnTo>
                <a:lnTo>
                  <a:pt x="2405" y="1527"/>
                </a:lnTo>
                <a:lnTo>
                  <a:pt x="2406" y="1551"/>
                </a:lnTo>
                <a:lnTo>
                  <a:pt x="2405" y="1597"/>
                </a:lnTo>
                <a:lnTo>
                  <a:pt x="2403" y="1641"/>
                </a:lnTo>
                <a:lnTo>
                  <a:pt x="2402" y="1663"/>
                </a:lnTo>
                <a:lnTo>
                  <a:pt x="2400" y="1683"/>
                </a:lnTo>
                <a:lnTo>
                  <a:pt x="2396" y="1720"/>
                </a:lnTo>
                <a:lnTo>
                  <a:pt x="2394" y="1738"/>
                </a:lnTo>
                <a:lnTo>
                  <a:pt x="2391" y="1756"/>
                </a:lnTo>
                <a:lnTo>
                  <a:pt x="2388" y="1772"/>
                </a:lnTo>
                <a:lnTo>
                  <a:pt x="2385" y="1790"/>
                </a:lnTo>
                <a:lnTo>
                  <a:pt x="2381" y="1804"/>
                </a:lnTo>
                <a:lnTo>
                  <a:pt x="2377" y="1820"/>
                </a:lnTo>
                <a:lnTo>
                  <a:pt x="2373" y="1834"/>
                </a:lnTo>
                <a:lnTo>
                  <a:pt x="2368" y="1846"/>
                </a:lnTo>
                <a:lnTo>
                  <a:pt x="2364" y="1860"/>
                </a:lnTo>
                <a:lnTo>
                  <a:pt x="2359" y="1872"/>
                </a:lnTo>
                <a:lnTo>
                  <a:pt x="2353" y="1882"/>
                </a:lnTo>
                <a:lnTo>
                  <a:pt x="2348" y="1894"/>
                </a:lnTo>
                <a:lnTo>
                  <a:pt x="2342" y="1902"/>
                </a:lnTo>
                <a:lnTo>
                  <a:pt x="2336" y="1912"/>
                </a:lnTo>
                <a:lnTo>
                  <a:pt x="2329" y="1920"/>
                </a:lnTo>
                <a:lnTo>
                  <a:pt x="2323" y="1926"/>
                </a:lnTo>
                <a:lnTo>
                  <a:pt x="2316" y="1934"/>
                </a:lnTo>
                <a:lnTo>
                  <a:pt x="2308" y="1938"/>
                </a:lnTo>
                <a:lnTo>
                  <a:pt x="2301" y="1944"/>
                </a:lnTo>
                <a:lnTo>
                  <a:pt x="2293" y="1948"/>
                </a:lnTo>
                <a:lnTo>
                  <a:pt x="2285" y="1950"/>
                </a:lnTo>
                <a:lnTo>
                  <a:pt x="2277" y="1952"/>
                </a:lnTo>
                <a:lnTo>
                  <a:pt x="2268" y="1954"/>
                </a:lnTo>
                <a:lnTo>
                  <a:pt x="2260" y="1954"/>
                </a:lnTo>
                <a:close/>
                <a:moveTo>
                  <a:pt x="2260" y="1257"/>
                </a:moveTo>
                <a:lnTo>
                  <a:pt x="2251" y="1257"/>
                </a:lnTo>
                <a:lnTo>
                  <a:pt x="2246" y="1259"/>
                </a:lnTo>
                <a:lnTo>
                  <a:pt x="2242" y="1259"/>
                </a:lnTo>
                <a:lnTo>
                  <a:pt x="2234" y="1265"/>
                </a:lnTo>
                <a:lnTo>
                  <a:pt x="2227" y="1271"/>
                </a:lnTo>
                <a:lnTo>
                  <a:pt x="2223" y="1275"/>
                </a:lnTo>
                <a:lnTo>
                  <a:pt x="2220" y="1281"/>
                </a:lnTo>
                <a:lnTo>
                  <a:pt x="2216" y="1287"/>
                </a:lnTo>
                <a:lnTo>
                  <a:pt x="2213" y="1293"/>
                </a:lnTo>
                <a:lnTo>
                  <a:pt x="2210" y="1299"/>
                </a:lnTo>
                <a:lnTo>
                  <a:pt x="2207" y="1307"/>
                </a:lnTo>
                <a:lnTo>
                  <a:pt x="2201" y="1323"/>
                </a:lnTo>
                <a:lnTo>
                  <a:pt x="2199" y="1331"/>
                </a:lnTo>
                <a:lnTo>
                  <a:pt x="2196" y="1341"/>
                </a:lnTo>
                <a:lnTo>
                  <a:pt x="2192" y="1363"/>
                </a:lnTo>
                <a:lnTo>
                  <a:pt x="2188" y="1387"/>
                </a:lnTo>
                <a:lnTo>
                  <a:pt x="2187" y="1399"/>
                </a:lnTo>
                <a:lnTo>
                  <a:pt x="2185" y="1413"/>
                </a:lnTo>
                <a:lnTo>
                  <a:pt x="2183" y="1443"/>
                </a:lnTo>
                <a:lnTo>
                  <a:pt x="2181" y="1477"/>
                </a:lnTo>
                <a:lnTo>
                  <a:pt x="2180" y="1513"/>
                </a:lnTo>
                <a:lnTo>
                  <a:pt x="2180" y="1551"/>
                </a:lnTo>
                <a:lnTo>
                  <a:pt x="2180" y="1591"/>
                </a:lnTo>
                <a:lnTo>
                  <a:pt x="2181" y="1627"/>
                </a:lnTo>
                <a:lnTo>
                  <a:pt x="2183" y="1659"/>
                </a:lnTo>
                <a:lnTo>
                  <a:pt x="2185" y="1689"/>
                </a:lnTo>
                <a:lnTo>
                  <a:pt x="2188" y="1714"/>
                </a:lnTo>
                <a:lnTo>
                  <a:pt x="2192" y="1738"/>
                </a:lnTo>
                <a:lnTo>
                  <a:pt x="2196" y="1760"/>
                </a:lnTo>
                <a:lnTo>
                  <a:pt x="2201" y="1780"/>
                </a:lnTo>
                <a:lnTo>
                  <a:pt x="2207" y="1796"/>
                </a:lnTo>
                <a:lnTo>
                  <a:pt x="2213" y="1810"/>
                </a:lnTo>
                <a:lnTo>
                  <a:pt x="2220" y="1820"/>
                </a:lnTo>
                <a:lnTo>
                  <a:pt x="2227" y="1830"/>
                </a:lnTo>
                <a:lnTo>
                  <a:pt x="2234" y="1836"/>
                </a:lnTo>
                <a:lnTo>
                  <a:pt x="2242" y="1842"/>
                </a:lnTo>
                <a:lnTo>
                  <a:pt x="2251" y="1844"/>
                </a:lnTo>
                <a:lnTo>
                  <a:pt x="2260" y="1846"/>
                </a:lnTo>
                <a:lnTo>
                  <a:pt x="2269" y="1844"/>
                </a:lnTo>
                <a:lnTo>
                  <a:pt x="2273" y="1844"/>
                </a:lnTo>
                <a:lnTo>
                  <a:pt x="2277" y="1842"/>
                </a:lnTo>
                <a:lnTo>
                  <a:pt x="2285" y="1836"/>
                </a:lnTo>
                <a:lnTo>
                  <a:pt x="2293" y="1830"/>
                </a:lnTo>
                <a:lnTo>
                  <a:pt x="2296" y="1826"/>
                </a:lnTo>
                <a:lnTo>
                  <a:pt x="2300" y="1820"/>
                </a:lnTo>
                <a:lnTo>
                  <a:pt x="2306" y="1808"/>
                </a:lnTo>
                <a:lnTo>
                  <a:pt x="2309" y="1802"/>
                </a:lnTo>
                <a:lnTo>
                  <a:pt x="2312" y="1796"/>
                </a:lnTo>
                <a:lnTo>
                  <a:pt x="2318" y="1778"/>
                </a:lnTo>
                <a:lnTo>
                  <a:pt x="2320" y="1770"/>
                </a:lnTo>
                <a:lnTo>
                  <a:pt x="2323" y="1760"/>
                </a:lnTo>
                <a:lnTo>
                  <a:pt x="2327" y="1738"/>
                </a:lnTo>
                <a:lnTo>
                  <a:pt x="2331" y="1714"/>
                </a:lnTo>
                <a:lnTo>
                  <a:pt x="2332" y="1703"/>
                </a:lnTo>
                <a:lnTo>
                  <a:pt x="2334" y="1689"/>
                </a:lnTo>
                <a:lnTo>
                  <a:pt x="2336" y="1659"/>
                </a:lnTo>
                <a:lnTo>
                  <a:pt x="2338" y="1625"/>
                </a:lnTo>
                <a:lnTo>
                  <a:pt x="2339" y="1591"/>
                </a:lnTo>
                <a:lnTo>
                  <a:pt x="2340" y="1551"/>
                </a:lnTo>
                <a:lnTo>
                  <a:pt x="2339" y="1513"/>
                </a:lnTo>
                <a:lnTo>
                  <a:pt x="2338" y="1477"/>
                </a:lnTo>
                <a:lnTo>
                  <a:pt x="2336" y="1443"/>
                </a:lnTo>
                <a:lnTo>
                  <a:pt x="2334" y="1415"/>
                </a:lnTo>
                <a:lnTo>
                  <a:pt x="2331" y="1387"/>
                </a:lnTo>
                <a:lnTo>
                  <a:pt x="2327" y="1363"/>
                </a:lnTo>
                <a:lnTo>
                  <a:pt x="2323" y="1341"/>
                </a:lnTo>
                <a:lnTo>
                  <a:pt x="2318" y="1323"/>
                </a:lnTo>
                <a:lnTo>
                  <a:pt x="2312" y="1307"/>
                </a:lnTo>
                <a:lnTo>
                  <a:pt x="2306" y="1293"/>
                </a:lnTo>
                <a:lnTo>
                  <a:pt x="2300" y="1281"/>
                </a:lnTo>
                <a:lnTo>
                  <a:pt x="2293" y="1271"/>
                </a:lnTo>
                <a:lnTo>
                  <a:pt x="2285" y="1265"/>
                </a:lnTo>
                <a:lnTo>
                  <a:pt x="2277" y="1259"/>
                </a:lnTo>
                <a:lnTo>
                  <a:pt x="2273" y="1259"/>
                </a:lnTo>
                <a:lnTo>
                  <a:pt x="2269" y="1257"/>
                </a:lnTo>
                <a:lnTo>
                  <a:pt x="2260" y="1257"/>
                </a:lnTo>
                <a:close/>
                <a:moveTo>
                  <a:pt x="2485" y="1936"/>
                </a:moveTo>
                <a:lnTo>
                  <a:pt x="2485" y="1166"/>
                </a:lnTo>
                <a:lnTo>
                  <a:pt x="2549" y="1166"/>
                </a:lnTo>
                <a:lnTo>
                  <a:pt x="2549" y="1828"/>
                </a:lnTo>
                <a:lnTo>
                  <a:pt x="2709" y="1828"/>
                </a:lnTo>
                <a:lnTo>
                  <a:pt x="2709" y="1936"/>
                </a:lnTo>
                <a:lnTo>
                  <a:pt x="2485" y="1936"/>
                </a:lnTo>
                <a:close/>
                <a:moveTo>
                  <a:pt x="2769" y="1936"/>
                </a:moveTo>
                <a:lnTo>
                  <a:pt x="2769" y="1166"/>
                </a:lnTo>
                <a:lnTo>
                  <a:pt x="2835" y="1166"/>
                </a:lnTo>
                <a:lnTo>
                  <a:pt x="2835" y="1828"/>
                </a:lnTo>
                <a:lnTo>
                  <a:pt x="2994" y="1828"/>
                </a:lnTo>
                <a:lnTo>
                  <a:pt x="2994" y="1936"/>
                </a:lnTo>
                <a:lnTo>
                  <a:pt x="2769" y="1936"/>
                </a:lnTo>
                <a:close/>
                <a:moveTo>
                  <a:pt x="3055" y="1166"/>
                </a:moveTo>
                <a:lnTo>
                  <a:pt x="3120" y="1166"/>
                </a:lnTo>
                <a:lnTo>
                  <a:pt x="3120" y="1936"/>
                </a:lnTo>
                <a:lnTo>
                  <a:pt x="3055" y="1936"/>
                </a:lnTo>
                <a:lnTo>
                  <a:pt x="3055" y="1166"/>
                </a:lnTo>
                <a:close/>
                <a:moveTo>
                  <a:pt x="3337" y="1954"/>
                </a:moveTo>
                <a:lnTo>
                  <a:pt x="3321" y="1954"/>
                </a:lnTo>
                <a:lnTo>
                  <a:pt x="3305" y="1950"/>
                </a:lnTo>
                <a:lnTo>
                  <a:pt x="3291" y="1944"/>
                </a:lnTo>
                <a:lnTo>
                  <a:pt x="3284" y="1940"/>
                </a:lnTo>
                <a:lnTo>
                  <a:pt x="3278" y="1936"/>
                </a:lnTo>
                <a:lnTo>
                  <a:pt x="3266" y="1928"/>
                </a:lnTo>
                <a:lnTo>
                  <a:pt x="3260" y="1922"/>
                </a:lnTo>
                <a:lnTo>
                  <a:pt x="3255" y="1916"/>
                </a:lnTo>
                <a:lnTo>
                  <a:pt x="3245" y="1902"/>
                </a:lnTo>
                <a:lnTo>
                  <a:pt x="3241" y="1896"/>
                </a:lnTo>
                <a:lnTo>
                  <a:pt x="3236" y="1888"/>
                </a:lnTo>
                <a:lnTo>
                  <a:pt x="3232" y="1880"/>
                </a:lnTo>
                <a:lnTo>
                  <a:pt x="3229" y="1872"/>
                </a:lnTo>
                <a:lnTo>
                  <a:pt x="3225" y="1864"/>
                </a:lnTo>
                <a:lnTo>
                  <a:pt x="3222" y="1854"/>
                </a:lnTo>
                <a:lnTo>
                  <a:pt x="3216" y="1834"/>
                </a:lnTo>
                <a:lnTo>
                  <a:pt x="3211" y="1814"/>
                </a:lnTo>
                <a:lnTo>
                  <a:pt x="3210" y="1804"/>
                </a:lnTo>
                <a:lnTo>
                  <a:pt x="3208" y="1792"/>
                </a:lnTo>
                <a:lnTo>
                  <a:pt x="3205" y="1770"/>
                </a:lnTo>
                <a:lnTo>
                  <a:pt x="3203" y="1746"/>
                </a:lnTo>
                <a:lnTo>
                  <a:pt x="3203" y="1732"/>
                </a:lnTo>
                <a:lnTo>
                  <a:pt x="3203" y="1720"/>
                </a:lnTo>
                <a:lnTo>
                  <a:pt x="3265" y="1693"/>
                </a:lnTo>
                <a:lnTo>
                  <a:pt x="3266" y="1714"/>
                </a:lnTo>
                <a:lnTo>
                  <a:pt x="3267" y="1734"/>
                </a:lnTo>
                <a:lnTo>
                  <a:pt x="3269" y="1750"/>
                </a:lnTo>
                <a:lnTo>
                  <a:pt x="3271" y="1766"/>
                </a:lnTo>
                <a:lnTo>
                  <a:pt x="3273" y="1774"/>
                </a:lnTo>
                <a:lnTo>
                  <a:pt x="3274" y="1782"/>
                </a:lnTo>
                <a:lnTo>
                  <a:pt x="3278" y="1794"/>
                </a:lnTo>
                <a:lnTo>
                  <a:pt x="3282" y="1804"/>
                </a:lnTo>
                <a:lnTo>
                  <a:pt x="3286" y="1814"/>
                </a:lnTo>
                <a:lnTo>
                  <a:pt x="3291" y="1824"/>
                </a:lnTo>
                <a:lnTo>
                  <a:pt x="3297" y="1830"/>
                </a:lnTo>
                <a:lnTo>
                  <a:pt x="3303" y="1836"/>
                </a:lnTo>
                <a:lnTo>
                  <a:pt x="3310" y="1840"/>
                </a:lnTo>
                <a:lnTo>
                  <a:pt x="3317" y="1844"/>
                </a:lnTo>
                <a:lnTo>
                  <a:pt x="3324" y="1846"/>
                </a:lnTo>
                <a:lnTo>
                  <a:pt x="3332" y="1848"/>
                </a:lnTo>
                <a:lnTo>
                  <a:pt x="3341" y="1848"/>
                </a:lnTo>
                <a:lnTo>
                  <a:pt x="3348" y="1848"/>
                </a:lnTo>
                <a:lnTo>
                  <a:pt x="3355" y="1846"/>
                </a:lnTo>
                <a:lnTo>
                  <a:pt x="3362" y="1844"/>
                </a:lnTo>
                <a:lnTo>
                  <a:pt x="3368" y="1842"/>
                </a:lnTo>
                <a:lnTo>
                  <a:pt x="3374" y="1838"/>
                </a:lnTo>
                <a:lnTo>
                  <a:pt x="3380" y="1832"/>
                </a:lnTo>
                <a:lnTo>
                  <a:pt x="3385" y="1826"/>
                </a:lnTo>
                <a:lnTo>
                  <a:pt x="3390" y="1820"/>
                </a:lnTo>
                <a:lnTo>
                  <a:pt x="3394" y="1812"/>
                </a:lnTo>
                <a:lnTo>
                  <a:pt x="3398" y="1804"/>
                </a:lnTo>
                <a:lnTo>
                  <a:pt x="3401" y="1796"/>
                </a:lnTo>
                <a:lnTo>
                  <a:pt x="3404" y="1786"/>
                </a:lnTo>
                <a:lnTo>
                  <a:pt x="3406" y="1774"/>
                </a:lnTo>
                <a:lnTo>
                  <a:pt x="3407" y="1770"/>
                </a:lnTo>
                <a:lnTo>
                  <a:pt x="3408" y="1764"/>
                </a:lnTo>
                <a:lnTo>
                  <a:pt x="3409" y="1752"/>
                </a:lnTo>
                <a:lnTo>
                  <a:pt x="3409" y="1738"/>
                </a:lnTo>
                <a:lnTo>
                  <a:pt x="3409" y="1728"/>
                </a:lnTo>
                <a:lnTo>
                  <a:pt x="3408" y="1718"/>
                </a:lnTo>
                <a:lnTo>
                  <a:pt x="3407" y="1711"/>
                </a:lnTo>
                <a:lnTo>
                  <a:pt x="3406" y="1701"/>
                </a:lnTo>
                <a:lnTo>
                  <a:pt x="3404" y="1693"/>
                </a:lnTo>
                <a:lnTo>
                  <a:pt x="3402" y="1685"/>
                </a:lnTo>
                <a:lnTo>
                  <a:pt x="3400" y="1677"/>
                </a:lnTo>
                <a:lnTo>
                  <a:pt x="3396" y="1669"/>
                </a:lnTo>
                <a:lnTo>
                  <a:pt x="3389" y="1653"/>
                </a:lnTo>
                <a:lnTo>
                  <a:pt x="3385" y="1645"/>
                </a:lnTo>
                <a:lnTo>
                  <a:pt x="3380" y="1639"/>
                </a:lnTo>
                <a:lnTo>
                  <a:pt x="3369" y="1625"/>
                </a:lnTo>
                <a:lnTo>
                  <a:pt x="3356" y="1613"/>
                </a:lnTo>
                <a:lnTo>
                  <a:pt x="3292" y="1555"/>
                </a:lnTo>
                <a:lnTo>
                  <a:pt x="3282" y="1547"/>
                </a:lnTo>
                <a:lnTo>
                  <a:pt x="3273" y="1537"/>
                </a:lnTo>
                <a:lnTo>
                  <a:pt x="3257" y="1517"/>
                </a:lnTo>
                <a:lnTo>
                  <a:pt x="3243" y="1497"/>
                </a:lnTo>
                <a:lnTo>
                  <a:pt x="3237" y="1485"/>
                </a:lnTo>
                <a:lnTo>
                  <a:pt x="3232" y="1473"/>
                </a:lnTo>
                <a:lnTo>
                  <a:pt x="3227" y="1461"/>
                </a:lnTo>
                <a:lnTo>
                  <a:pt x="3223" y="1447"/>
                </a:lnTo>
                <a:lnTo>
                  <a:pt x="3220" y="1433"/>
                </a:lnTo>
                <a:lnTo>
                  <a:pt x="3217" y="1417"/>
                </a:lnTo>
                <a:lnTo>
                  <a:pt x="3215" y="1401"/>
                </a:lnTo>
                <a:lnTo>
                  <a:pt x="3214" y="1393"/>
                </a:lnTo>
                <a:lnTo>
                  <a:pt x="3213" y="1385"/>
                </a:lnTo>
                <a:lnTo>
                  <a:pt x="3212" y="1367"/>
                </a:lnTo>
                <a:lnTo>
                  <a:pt x="3212" y="1347"/>
                </a:lnTo>
                <a:lnTo>
                  <a:pt x="3212" y="1335"/>
                </a:lnTo>
                <a:lnTo>
                  <a:pt x="3213" y="1323"/>
                </a:lnTo>
                <a:lnTo>
                  <a:pt x="3214" y="1311"/>
                </a:lnTo>
                <a:lnTo>
                  <a:pt x="3215" y="1299"/>
                </a:lnTo>
                <a:lnTo>
                  <a:pt x="3216" y="1289"/>
                </a:lnTo>
                <a:lnTo>
                  <a:pt x="3218" y="1279"/>
                </a:lnTo>
                <a:lnTo>
                  <a:pt x="3222" y="1259"/>
                </a:lnTo>
                <a:lnTo>
                  <a:pt x="3225" y="1249"/>
                </a:lnTo>
                <a:lnTo>
                  <a:pt x="3228" y="1241"/>
                </a:lnTo>
                <a:lnTo>
                  <a:pt x="3234" y="1225"/>
                </a:lnTo>
                <a:lnTo>
                  <a:pt x="3241" y="1210"/>
                </a:lnTo>
                <a:lnTo>
                  <a:pt x="3245" y="1204"/>
                </a:lnTo>
                <a:lnTo>
                  <a:pt x="3250" y="1198"/>
                </a:lnTo>
                <a:lnTo>
                  <a:pt x="3259" y="1186"/>
                </a:lnTo>
                <a:lnTo>
                  <a:pt x="3269" y="1176"/>
                </a:lnTo>
                <a:lnTo>
                  <a:pt x="3279" y="1166"/>
                </a:lnTo>
                <a:lnTo>
                  <a:pt x="3290" y="1160"/>
                </a:lnTo>
                <a:lnTo>
                  <a:pt x="3302" y="1154"/>
                </a:lnTo>
                <a:lnTo>
                  <a:pt x="3314" y="1150"/>
                </a:lnTo>
                <a:lnTo>
                  <a:pt x="3327" y="1148"/>
                </a:lnTo>
                <a:lnTo>
                  <a:pt x="3340" y="1148"/>
                </a:lnTo>
                <a:lnTo>
                  <a:pt x="3355" y="1150"/>
                </a:lnTo>
                <a:lnTo>
                  <a:pt x="3370" y="1152"/>
                </a:lnTo>
                <a:lnTo>
                  <a:pt x="3383" y="1158"/>
                </a:lnTo>
                <a:lnTo>
                  <a:pt x="3389" y="1162"/>
                </a:lnTo>
                <a:lnTo>
                  <a:pt x="3395" y="1166"/>
                </a:lnTo>
                <a:lnTo>
                  <a:pt x="3407" y="1174"/>
                </a:lnTo>
                <a:lnTo>
                  <a:pt x="3417" y="1186"/>
                </a:lnTo>
                <a:lnTo>
                  <a:pt x="3426" y="1198"/>
                </a:lnTo>
                <a:lnTo>
                  <a:pt x="3434" y="1212"/>
                </a:lnTo>
                <a:lnTo>
                  <a:pt x="3438" y="1218"/>
                </a:lnTo>
                <a:lnTo>
                  <a:pt x="3441" y="1225"/>
                </a:lnTo>
                <a:lnTo>
                  <a:pt x="3444" y="1233"/>
                </a:lnTo>
                <a:lnTo>
                  <a:pt x="3447" y="1241"/>
                </a:lnTo>
                <a:lnTo>
                  <a:pt x="3452" y="1259"/>
                </a:lnTo>
                <a:lnTo>
                  <a:pt x="3457" y="1275"/>
                </a:lnTo>
                <a:lnTo>
                  <a:pt x="3460" y="1293"/>
                </a:lnTo>
                <a:lnTo>
                  <a:pt x="3462" y="1313"/>
                </a:lnTo>
                <a:lnTo>
                  <a:pt x="3464" y="1331"/>
                </a:lnTo>
                <a:lnTo>
                  <a:pt x="3464" y="1349"/>
                </a:lnTo>
                <a:lnTo>
                  <a:pt x="3402" y="1375"/>
                </a:lnTo>
                <a:lnTo>
                  <a:pt x="3402" y="1359"/>
                </a:lnTo>
                <a:lnTo>
                  <a:pt x="3400" y="1345"/>
                </a:lnTo>
                <a:lnTo>
                  <a:pt x="3399" y="1331"/>
                </a:lnTo>
                <a:lnTo>
                  <a:pt x="3397" y="1319"/>
                </a:lnTo>
                <a:lnTo>
                  <a:pt x="3394" y="1309"/>
                </a:lnTo>
                <a:lnTo>
                  <a:pt x="3391" y="1299"/>
                </a:lnTo>
                <a:lnTo>
                  <a:pt x="3388" y="1289"/>
                </a:lnTo>
                <a:lnTo>
                  <a:pt x="3384" y="1281"/>
                </a:lnTo>
                <a:lnTo>
                  <a:pt x="3380" y="1275"/>
                </a:lnTo>
                <a:lnTo>
                  <a:pt x="3375" y="1269"/>
                </a:lnTo>
                <a:lnTo>
                  <a:pt x="3370" y="1265"/>
                </a:lnTo>
                <a:lnTo>
                  <a:pt x="3364" y="1261"/>
                </a:lnTo>
                <a:lnTo>
                  <a:pt x="3358" y="1257"/>
                </a:lnTo>
                <a:lnTo>
                  <a:pt x="3352" y="1255"/>
                </a:lnTo>
                <a:lnTo>
                  <a:pt x="3345" y="1255"/>
                </a:lnTo>
                <a:lnTo>
                  <a:pt x="3337" y="1253"/>
                </a:lnTo>
                <a:lnTo>
                  <a:pt x="3325" y="1255"/>
                </a:lnTo>
                <a:lnTo>
                  <a:pt x="3313" y="1259"/>
                </a:lnTo>
                <a:lnTo>
                  <a:pt x="3308" y="1263"/>
                </a:lnTo>
                <a:lnTo>
                  <a:pt x="3303" y="1267"/>
                </a:lnTo>
                <a:lnTo>
                  <a:pt x="3298" y="1271"/>
                </a:lnTo>
                <a:lnTo>
                  <a:pt x="3294" y="1275"/>
                </a:lnTo>
                <a:lnTo>
                  <a:pt x="3290" y="1281"/>
                </a:lnTo>
                <a:lnTo>
                  <a:pt x="3287" y="1287"/>
                </a:lnTo>
                <a:lnTo>
                  <a:pt x="3284" y="1295"/>
                </a:lnTo>
                <a:lnTo>
                  <a:pt x="3281" y="1303"/>
                </a:lnTo>
                <a:lnTo>
                  <a:pt x="3279" y="1311"/>
                </a:lnTo>
                <a:lnTo>
                  <a:pt x="3278" y="1321"/>
                </a:lnTo>
                <a:lnTo>
                  <a:pt x="3277" y="1331"/>
                </a:lnTo>
                <a:lnTo>
                  <a:pt x="3276" y="1341"/>
                </a:lnTo>
                <a:lnTo>
                  <a:pt x="3277" y="1351"/>
                </a:lnTo>
                <a:lnTo>
                  <a:pt x="3277" y="1361"/>
                </a:lnTo>
                <a:lnTo>
                  <a:pt x="3278" y="1371"/>
                </a:lnTo>
                <a:lnTo>
                  <a:pt x="3279" y="1379"/>
                </a:lnTo>
                <a:lnTo>
                  <a:pt x="3281" y="1387"/>
                </a:lnTo>
                <a:lnTo>
                  <a:pt x="3283" y="1395"/>
                </a:lnTo>
                <a:lnTo>
                  <a:pt x="3286" y="1403"/>
                </a:lnTo>
                <a:lnTo>
                  <a:pt x="3288" y="1409"/>
                </a:lnTo>
                <a:lnTo>
                  <a:pt x="3292" y="1415"/>
                </a:lnTo>
                <a:lnTo>
                  <a:pt x="3295" y="1421"/>
                </a:lnTo>
                <a:lnTo>
                  <a:pt x="3304" y="1433"/>
                </a:lnTo>
                <a:lnTo>
                  <a:pt x="3314" y="1445"/>
                </a:lnTo>
                <a:lnTo>
                  <a:pt x="3326" y="1457"/>
                </a:lnTo>
                <a:lnTo>
                  <a:pt x="3388" y="1511"/>
                </a:lnTo>
                <a:lnTo>
                  <a:pt x="3398" y="1521"/>
                </a:lnTo>
                <a:lnTo>
                  <a:pt x="3408" y="1531"/>
                </a:lnTo>
                <a:lnTo>
                  <a:pt x="3418" y="1541"/>
                </a:lnTo>
                <a:lnTo>
                  <a:pt x="3426" y="1553"/>
                </a:lnTo>
                <a:lnTo>
                  <a:pt x="3434" y="1565"/>
                </a:lnTo>
                <a:lnTo>
                  <a:pt x="3441" y="1575"/>
                </a:lnTo>
                <a:lnTo>
                  <a:pt x="3447" y="1589"/>
                </a:lnTo>
                <a:lnTo>
                  <a:pt x="3453" y="1601"/>
                </a:lnTo>
                <a:lnTo>
                  <a:pt x="3458" y="1615"/>
                </a:lnTo>
                <a:lnTo>
                  <a:pt x="3462" y="1629"/>
                </a:lnTo>
                <a:lnTo>
                  <a:pt x="3466" y="1643"/>
                </a:lnTo>
                <a:lnTo>
                  <a:pt x="3469" y="1659"/>
                </a:lnTo>
                <a:lnTo>
                  <a:pt x="3471" y="1675"/>
                </a:lnTo>
                <a:lnTo>
                  <a:pt x="3472" y="1685"/>
                </a:lnTo>
                <a:lnTo>
                  <a:pt x="3472" y="1693"/>
                </a:lnTo>
                <a:lnTo>
                  <a:pt x="3473" y="1711"/>
                </a:lnTo>
                <a:lnTo>
                  <a:pt x="3474" y="1730"/>
                </a:lnTo>
                <a:lnTo>
                  <a:pt x="3473" y="1756"/>
                </a:lnTo>
                <a:lnTo>
                  <a:pt x="3471" y="1780"/>
                </a:lnTo>
                <a:lnTo>
                  <a:pt x="3470" y="1792"/>
                </a:lnTo>
                <a:lnTo>
                  <a:pt x="3468" y="1802"/>
                </a:lnTo>
                <a:lnTo>
                  <a:pt x="3466" y="1814"/>
                </a:lnTo>
                <a:lnTo>
                  <a:pt x="3464" y="1824"/>
                </a:lnTo>
                <a:lnTo>
                  <a:pt x="3461" y="1834"/>
                </a:lnTo>
                <a:lnTo>
                  <a:pt x="3459" y="1844"/>
                </a:lnTo>
                <a:lnTo>
                  <a:pt x="3452" y="1862"/>
                </a:lnTo>
                <a:lnTo>
                  <a:pt x="3449" y="1870"/>
                </a:lnTo>
                <a:lnTo>
                  <a:pt x="3445" y="1880"/>
                </a:lnTo>
                <a:lnTo>
                  <a:pt x="3437" y="1894"/>
                </a:lnTo>
                <a:lnTo>
                  <a:pt x="3432" y="1902"/>
                </a:lnTo>
                <a:lnTo>
                  <a:pt x="3427" y="1908"/>
                </a:lnTo>
                <a:lnTo>
                  <a:pt x="3422" y="1914"/>
                </a:lnTo>
                <a:lnTo>
                  <a:pt x="3417" y="1920"/>
                </a:lnTo>
                <a:lnTo>
                  <a:pt x="3406" y="1930"/>
                </a:lnTo>
                <a:lnTo>
                  <a:pt x="3394" y="1938"/>
                </a:lnTo>
                <a:lnTo>
                  <a:pt x="3381" y="1946"/>
                </a:lnTo>
                <a:lnTo>
                  <a:pt x="3367" y="1950"/>
                </a:lnTo>
                <a:lnTo>
                  <a:pt x="3360" y="1952"/>
                </a:lnTo>
                <a:lnTo>
                  <a:pt x="3353" y="1952"/>
                </a:lnTo>
                <a:lnTo>
                  <a:pt x="3337" y="1954"/>
                </a:lnTo>
                <a:close/>
                <a:moveTo>
                  <a:pt x="3582" y="1882"/>
                </a:moveTo>
                <a:lnTo>
                  <a:pt x="3574" y="1866"/>
                </a:lnTo>
                <a:lnTo>
                  <a:pt x="3567" y="1848"/>
                </a:lnTo>
                <a:lnTo>
                  <a:pt x="3562" y="1828"/>
                </a:lnTo>
                <a:lnTo>
                  <a:pt x="3559" y="1816"/>
                </a:lnTo>
                <a:lnTo>
                  <a:pt x="3557" y="1806"/>
                </a:lnTo>
                <a:lnTo>
                  <a:pt x="3554" y="1782"/>
                </a:lnTo>
                <a:lnTo>
                  <a:pt x="3551" y="1756"/>
                </a:lnTo>
                <a:lnTo>
                  <a:pt x="3550" y="1742"/>
                </a:lnTo>
                <a:lnTo>
                  <a:pt x="3550" y="1726"/>
                </a:lnTo>
                <a:lnTo>
                  <a:pt x="3549" y="1697"/>
                </a:lnTo>
                <a:lnTo>
                  <a:pt x="3549" y="1166"/>
                </a:lnTo>
                <a:lnTo>
                  <a:pt x="3615" y="1166"/>
                </a:lnTo>
                <a:lnTo>
                  <a:pt x="3615" y="1691"/>
                </a:lnTo>
                <a:lnTo>
                  <a:pt x="3615" y="1711"/>
                </a:lnTo>
                <a:lnTo>
                  <a:pt x="3616" y="1728"/>
                </a:lnTo>
                <a:lnTo>
                  <a:pt x="3617" y="1744"/>
                </a:lnTo>
                <a:lnTo>
                  <a:pt x="3618" y="1758"/>
                </a:lnTo>
                <a:lnTo>
                  <a:pt x="3620" y="1772"/>
                </a:lnTo>
                <a:lnTo>
                  <a:pt x="3623" y="1784"/>
                </a:lnTo>
                <a:lnTo>
                  <a:pt x="3625" y="1796"/>
                </a:lnTo>
                <a:lnTo>
                  <a:pt x="3629" y="1804"/>
                </a:lnTo>
                <a:lnTo>
                  <a:pt x="3633" y="1814"/>
                </a:lnTo>
                <a:lnTo>
                  <a:pt x="3637" y="1822"/>
                </a:lnTo>
                <a:lnTo>
                  <a:pt x="3643" y="1830"/>
                </a:lnTo>
                <a:lnTo>
                  <a:pt x="3649" y="1836"/>
                </a:lnTo>
                <a:lnTo>
                  <a:pt x="3652" y="1838"/>
                </a:lnTo>
                <a:lnTo>
                  <a:pt x="3655" y="1840"/>
                </a:lnTo>
                <a:lnTo>
                  <a:pt x="3662" y="1844"/>
                </a:lnTo>
                <a:lnTo>
                  <a:pt x="3670" y="1846"/>
                </a:lnTo>
                <a:lnTo>
                  <a:pt x="3678" y="1846"/>
                </a:lnTo>
                <a:lnTo>
                  <a:pt x="3686" y="1846"/>
                </a:lnTo>
                <a:lnTo>
                  <a:pt x="3694" y="1844"/>
                </a:lnTo>
                <a:lnTo>
                  <a:pt x="3701" y="1840"/>
                </a:lnTo>
                <a:lnTo>
                  <a:pt x="3708" y="1836"/>
                </a:lnTo>
                <a:lnTo>
                  <a:pt x="3713" y="1830"/>
                </a:lnTo>
                <a:lnTo>
                  <a:pt x="3719" y="1822"/>
                </a:lnTo>
                <a:lnTo>
                  <a:pt x="3723" y="1814"/>
                </a:lnTo>
                <a:lnTo>
                  <a:pt x="3728" y="1804"/>
                </a:lnTo>
                <a:lnTo>
                  <a:pt x="3731" y="1796"/>
                </a:lnTo>
                <a:lnTo>
                  <a:pt x="3734" y="1784"/>
                </a:lnTo>
                <a:lnTo>
                  <a:pt x="3736" y="1772"/>
                </a:lnTo>
                <a:lnTo>
                  <a:pt x="3738" y="1758"/>
                </a:lnTo>
                <a:lnTo>
                  <a:pt x="3740" y="1744"/>
                </a:lnTo>
                <a:lnTo>
                  <a:pt x="3741" y="1728"/>
                </a:lnTo>
                <a:lnTo>
                  <a:pt x="3741" y="1711"/>
                </a:lnTo>
                <a:lnTo>
                  <a:pt x="3741" y="1691"/>
                </a:lnTo>
                <a:lnTo>
                  <a:pt x="3741" y="1166"/>
                </a:lnTo>
                <a:lnTo>
                  <a:pt x="3807" y="1166"/>
                </a:lnTo>
                <a:lnTo>
                  <a:pt x="3807" y="1697"/>
                </a:lnTo>
                <a:lnTo>
                  <a:pt x="3806" y="1726"/>
                </a:lnTo>
                <a:lnTo>
                  <a:pt x="3805" y="1742"/>
                </a:lnTo>
                <a:lnTo>
                  <a:pt x="3805" y="1756"/>
                </a:lnTo>
                <a:lnTo>
                  <a:pt x="3802" y="1782"/>
                </a:lnTo>
                <a:lnTo>
                  <a:pt x="3798" y="1806"/>
                </a:lnTo>
                <a:lnTo>
                  <a:pt x="3796" y="1816"/>
                </a:lnTo>
                <a:lnTo>
                  <a:pt x="3794" y="1828"/>
                </a:lnTo>
                <a:lnTo>
                  <a:pt x="3788" y="1848"/>
                </a:lnTo>
                <a:lnTo>
                  <a:pt x="3785" y="1856"/>
                </a:lnTo>
                <a:lnTo>
                  <a:pt x="3782" y="1866"/>
                </a:lnTo>
                <a:lnTo>
                  <a:pt x="3779" y="1874"/>
                </a:lnTo>
                <a:lnTo>
                  <a:pt x="3775" y="1882"/>
                </a:lnTo>
                <a:lnTo>
                  <a:pt x="3771" y="1890"/>
                </a:lnTo>
                <a:lnTo>
                  <a:pt x="3766" y="1898"/>
                </a:lnTo>
                <a:lnTo>
                  <a:pt x="3756" y="1914"/>
                </a:lnTo>
                <a:lnTo>
                  <a:pt x="3745" y="1926"/>
                </a:lnTo>
                <a:lnTo>
                  <a:pt x="3739" y="1930"/>
                </a:lnTo>
                <a:lnTo>
                  <a:pt x="3733" y="1936"/>
                </a:lnTo>
                <a:lnTo>
                  <a:pt x="3720" y="1944"/>
                </a:lnTo>
                <a:lnTo>
                  <a:pt x="3714" y="1946"/>
                </a:lnTo>
                <a:lnTo>
                  <a:pt x="3707" y="1950"/>
                </a:lnTo>
                <a:lnTo>
                  <a:pt x="3693" y="1952"/>
                </a:lnTo>
                <a:lnTo>
                  <a:pt x="3685" y="1954"/>
                </a:lnTo>
                <a:lnTo>
                  <a:pt x="3678" y="1954"/>
                </a:lnTo>
                <a:lnTo>
                  <a:pt x="3663" y="1952"/>
                </a:lnTo>
                <a:lnTo>
                  <a:pt x="3649" y="1950"/>
                </a:lnTo>
                <a:lnTo>
                  <a:pt x="3643" y="1946"/>
                </a:lnTo>
                <a:lnTo>
                  <a:pt x="3636" y="1944"/>
                </a:lnTo>
                <a:lnTo>
                  <a:pt x="3624" y="1936"/>
                </a:lnTo>
                <a:lnTo>
                  <a:pt x="3612" y="1926"/>
                </a:lnTo>
                <a:lnTo>
                  <a:pt x="3601" y="1914"/>
                </a:lnTo>
                <a:lnTo>
                  <a:pt x="3591" y="1898"/>
                </a:lnTo>
                <a:lnTo>
                  <a:pt x="3586" y="1890"/>
                </a:lnTo>
                <a:lnTo>
                  <a:pt x="3582" y="1882"/>
                </a:lnTo>
                <a:close/>
                <a:moveTo>
                  <a:pt x="3934" y="1882"/>
                </a:moveTo>
                <a:lnTo>
                  <a:pt x="3927" y="1866"/>
                </a:lnTo>
                <a:lnTo>
                  <a:pt x="3920" y="1848"/>
                </a:lnTo>
                <a:lnTo>
                  <a:pt x="3915" y="1828"/>
                </a:lnTo>
                <a:lnTo>
                  <a:pt x="3912" y="1816"/>
                </a:lnTo>
                <a:lnTo>
                  <a:pt x="3910" y="1806"/>
                </a:lnTo>
                <a:lnTo>
                  <a:pt x="3907" y="1782"/>
                </a:lnTo>
                <a:lnTo>
                  <a:pt x="3904" y="1756"/>
                </a:lnTo>
                <a:lnTo>
                  <a:pt x="3903" y="1742"/>
                </a:lnTo>
                <a:lnTo>
                  <a:pt x="3903" y="1726"/>
                </a:lnTo>
                <a:lnTo>
                  <a:pt x="3902" y="1697"/>
                </a:lnTo>
                <a:lnTo>
                  <a:pt x="3902" y="1166"/>
                </a:lnTo>
                <a:lnTo>
                  <a:pt x="3968" y="1166"/>
                </a:lnTo>
                <a:lnTo>
                  <a:pt x="3968" y="1691"/>
                </a:lnTo>
                <a:lnTo>
                  <a:pt x="3968" y="1711"/>
                </a:lnTo>
                <a:lnTo>
                  <a:pt x="3969" y="1728"/>
                </a:lnTo>
                <a:lnTo>
                  <a:pt x="3970" y="1744"/>
                </a:lnTo>
                <a:lnTo>
                  <a:pt x="3972" y="1758"/>
                </a:lnTo>
                <a:lnTo>
                  <a:pt x="3973" y="1772"/>
                </a:lnTo>
                <a:lnTo>
                  <a:pt x="3976" y="1784"/>
                </a:lnTo>
                <a:lnTo>
                  <a:pt x="3979" y="1796"/>
                </a:lnTo>
                <a:lnTo>
                  <a:pt x="3982" y="1804"/>
                </a:lnTo>
                <a:lnTo>
                  <a:pt x="3986" y="1814"/>
                </a:lnTo>
                <a:lnTo>
                  <a:pt x="3991" y="1822"/>
                </a:lnTo>
                <a:lnTo>
                  <a:pt x="3996" y="1830"/>
                </a:lnTo>
                <a:lnTo>
                  <a:pt x="4002" y="1836"/>
                </a:lnTo>
                <a:lnTo>
                  <a:pt x="4005" y="1838"/>
                </a:lnTo>
                <a:lnTo>
                  <a:pt x="4008" y="1840"/>
                </a:lnTo>
                <a:lnTo>
                  <a:pt x="4015" y="1844"/>
                </a:lnTo>
                <a:lnTo>
                  <a:pt x="4023" y="1846"/>
                </a:lnTo>
                <a:lnTo>
                  <a:pt x="4031" y="1846"/>
                </a:lnTo>
                <a:lnTo>
                  <a:pt x="4040" y="1846"/>
                </a:lnTo>
                <a:lnTo>
                  <a:pt x="4047" y="1844"/>
                </a:lnTo>
                <a:lnTo>
                  <a:pt x="4054" y="1840"/>
                </a:lnTo>
                <a:lnTo>
                  <a:pt x="4061" y="1836"/>
                </a:lnTo>
                <a:lnTo>
                  <a:pt x="4067" y="1830"/>
                </a:lnTo>
                <a:lnTo>
                  <a:pt x="4072" y="1822"/>
                </a:lnTo>
                <a:lnTo>
                  <a:pt x="4077" y="1814"/>
                </a:lnTo>
                <a:lnTo>
                  <a:pt x="4081" y="1804"/>
                </a:lnTo>
                <a:lnTo>
                  <a:pt x="4084" y="1796"/>
                </a:lnTo>
                <a:lnTo>
                  <a:pt x="4087" y="1784"/>
                </a:lnTo>
                <a:lnTo>
                  <a:pt x="4090" y="1772"/>
                </a:lnTo>
                <a:lnTo>
                  <a:pt x="4091" y="1758"/>
                </a:lnTo>
                <a:lnTo>
                  <a:pt x="4093" y="1744"/>
                </a:lnTo>
                <a:lnTo>
                  <a:pt x="4094" y="1728"/>
                </a:lnTo>
                <a:lnTo>
                  <a:pt x="4094" y="1711"/>
                </a:lnTo>
                <a:lnTo>
                  <a:pt x="4094" y="1691"/>
                </a:lnTo>
                <a:lnTo>
                  <a:pt x="4094" y="1166"/>
                </a:lnTo>
                <a:lnTo>
                  <a:pt x="4160" y="1166"/>
                </a:lnTo>
                <a:lnTo>
                  <a:pt x="4160" y="1697"/>
                </a:lnTo>
                <a:lnTo>
                  <a:pt x="4159" y="1726"/>
                </a:lnTo>
                <a:lnTo>
                  <a:pt x="4159" y="1742"/>
                </a:lnTo>
                <a:lnTo>
                  <a:pt x="4158" y="1756"/>
                </a:lnTo>
                <a:lnTo>
                  <a:pt x="4155" y="1782"/>
                </a:lnTo>
                <a:lnTo>
                  <a:pt x="4152" y="1806"/>
                </a:lnTo>
                <a:lnTo>
                  <a:pt x="4149" y="1816"/>
                </a:lnTo>
                <a:lnTo>
                  <a:pt x="4147" y="1828"/>
                </a:lnTo>
                <a:lnTo>
                  <a:pt x="4142" y="1848"/>
                </a:lnTo>
                <a:lnTo>
                  <a:pt x="4139" y="1856"/>
                </a:lnTo>
                <a:lnTo>
                  <a:pt x="4135" y="1866"/>
                </a:lnTo>
                <a:lnTo>
                  <a:pt x="4132" y="1874"/>
                </a:lnTo>
                <a:lnTo>
                  <a:pt x="4128" y="1882"/>
                </a:lnTo>
                <a:lnTo>
                  <a:pt x="4124" y="1890"/>
                </a:lnTo>
                <a:lnTo>
                  <a:pt x="4119" y="1898"/>
                </a:lnTo>
                <a:lnTo>
                  <a:pt x="4109" y="1914"/>
                </a:lnTo>
                <a:lnTo>
                  <a:pt x="4098" y="1926"/>
                </a:lnTo>
                <a:lnTo>
                  <a:pt x="4092" y="1930"/>
                </a:lnTo>
                <a:lnTo>
                  <a:pt x="4086" y="1936"/>
                </a:lnTo>
                <a:lnTo>
                  <a:pt x="4073" y="1944"/>
                </a:lnTo>
                <a:lnTo>
                  <a:pt x="4067" y="1946"/>
                </a:lnTo>
                <a:lnTo>
                  <a:pt x="4060" y="1950"/>
                </a:lnTo>
                <a:lnTo>
                  <a:pt x="4046" y="1952"/>
                </a:lnTo>
                <a:lnTo>
                  <a:pt x="4039" y="1954"/>
                </a:lnTo>
                <a:lnTo>
                  <a:pt x="4031" y="1954"/>
                </a:lnTo>
                <a:lnTo>
                  <a:pt x="4017" y="1952"/>
                </a:lnTo>
                <a:lnTo>
                  <a:pt x="4003" y="1950"/>
                </a:lnTo>
                <a:lnTo>
                  <a:pt x="3996" y="1946"/>
                </a:lnTo>
                <a:lnTo>
                  <a:pt x="3989" y="1944"/>
                </a:lnTo>
                <a:lnTo>
                  <a:pt x="3977" y="1936"/>
                </a:lnTo>
                <a:lnTo>
                  <a:pt x="3965" y="1926"/>
                </a:lnTo>
                <a:lnTo>
                  <a:pt x="3954" y="1914"/>
                </a:lnTo>
                <a:lnTo>
                  <a:pt x="3943" y="1898"/>
                </a:lnTo>
                <a:lnTo>
                  <a:pt x="3938" y="1890"/>
                </a:lnTo>
                <a:lnTo>
                  <a:pt x="3934" y="1882"/>
                </a:lnTo>
                <a:close/>
                <a:moveTo>
                  <a:pt x="4370" y="1954"/>
                </a:moveTo>
                <a:lnTo>
                  <a:pt x="4354" y="1954"/>
                </a:lnTo>
                <a:lnTo>
                  <a:pt x="4339" y="1950"/>
                </a:lnTo>
                <a:lnTo>
                  <a:pt x="4324" y="1944"/>
                </a:lnTo>
                <a:lnTo>
                  <a:pt x="4317" y="1940"/>
                </a:lnTo>
                <a:lnTo>
                  <a:pt x="4310" y="1936"/>
                </a:lnTo>
                <a:lnTo>
                  <a:pt x="4298" y="1928"/>
                </a:lnTo>
                <a:lnTo>
                  <a:pt x="4292" y="1922"/>
                </a:lnTo>
                <a:lnTo>
                  <a:pt x="4287" y="1916"/>
                </a:lnTo>
                <a:lnTo>
                  <a:pt x="4277" y="1902"/>
                </a:lnTo>
                <a:lnTo>
                  <a:pt x="4273" y="1896"/>
                </a:lnTo>
                <a:lnTo>
                  <a:pt x="4268" y="1888"/>
                </a:lnTo>
                <a:lnTo>
                  <a:pt x="4264" y="1880"/>
                </a:lnTo>
                <a:lnTo>
                  <a:pt x="4261" y="1872"/>
                </a:lnTo>
                <a:lnTo>
                  <a:pt x="4257" y="1864"/>
                </a:lnTo>
                <a:lnTo>
                  <a:pt x="4254" y="1854"/>
                </a:lnTo>
                <a:lnTo>
                  <a:pt x="4248" y="1834"/>
                </a:lnTo>
                <a:lnTo>
                  <a:pt x="4244" y="1814"/>
                </a:lnTo>
                <a:lnTo>
                  <a:pt x="4242" y="1804"/>
                </a:lnTo>
                <a:lnTo>
                  <a:pt x="4240" y="1792"/>
                </a:lnTo>
                <a:lnTo>
                  <a:pt x="4237" y="1770"/>
                </a:lnTo>
                <a:lnTo>
                  <a:pt x="4236" y="1746"/>
                </a:lnTo>
                <a:lnTo>
                  <a:pt x="4235" y="1732"/>
                </a:lnTo>
                <a:lnTo>
                  <a:pt x="4235" y="1720"/>
                </a:lnTo>
                <a:lnTo>
                  <a:pt x="4298" y="1693"/>
                </a:lnTo>
                <a:lnTo>
                  <a:pt x="4298" y="1714"/>
                </a:lnTo>
                <a:lnTo>
                  <a:pt x="4299" y="1734"/>
                </a:lnTo>
                <a:lnTo>
                  <a:pt x="4301" y="1750"/>
                </a:lnTo>
                <a:lnTo>
                  <a:pt x="4303" y="1766"/>
                </a:lnTo>
                <a:lnTo>
                  <a:pt x="4305" y="1774"/>
                </a:lnTo>
                <a:lnTo>
                  <a:pt x="4306" y="1782"/>
                </a:lnTo>
                <a:lnTo>
                  <a:pt x="4310" y="1794"/>
                </a:lnTo>
                <a:lnTo>
                  <a:pt x="4314" y="1804"/>
                </a:lnTo>
                <a:lnTo>
                  <a:pt x="4318" y="1814"/>
                </a:lnTo>
                <a:lnTo>
                  <a:pt x="4324" y="1824"/>
                </a:lnTo>
                <a:lnTo>
                  <a:pt x="4330" y="1830"/>
                </a:lnTo>
                <a:lnTo>
                  <a:pt x="4336" y="1836"/>
                </a:lnTo>
                <a:lnTo>
                  <a:pt x="4343" y="1840"/>
                </a:lnTo>
                <a:lnTo>
                  <a:pt x="4350" y="1844"/>
                </a:lnTo>
                <a:lnTo>
                  <a:pt x="4357" y="1846"/>
                </a:lnTo>
                <a:lnTo>
                  <a:pt x="4365" y="1848"/>
                </a:lnTo>
                <a:lnTo>
                  <a:pt x="4374" y="1848"/>
                </a:lnTo>
                <a:lnTo>
                  <a:pt x="4381" y="1848"/>
                </a:lnTo>
                <a:lnTo>
                  <a:pt x="4388" y="1846"/>
                </a:lnTo>
                <a:lnTo>
                  <a:pt x="4395" y="1844"/>
                </a:lnTo>
                <a:lnTo>
                  <a:pt x="4401" y="1842"/>
                </a:lnTo>
                <a:lnTo>
                  <a:pt x="4407" y="1838"/>
                </a:lnTo>
                <a:lnTo>
                  <a:pt x="4413" y="1832"/>
                </a:lnTo>
                <a:lnTo>
                  <a:pt x="4418" y="1826"/>
                </a:lnTo>
                <a:lnTo>
                  <a:pt x="4423" y="1820"/>
                </a:lnTo>
                <a:lnTo>
                  <a:pt x="4427" y="1812"/>
                </a:lnTo>
                <a:lnTo>
                  <a:pt x="4431" y="1804"/>
                </a:lnTo>
                <a:lnTo>
                  <a:pt x="4434" y="1796"/>
                </a:lnTo>
                <a:lnTo>
                  <a:pt x="4437" y="1786"/>
                </a:lnTo>
                <a:lnTo>
                  <a:pt x="4439" y="1774"/>
                </a:lnTo>
                <a:lnTo>
                  <a:pt x="4440" y="1770"/>
                </a:lnTo>
                <a:lnTo>
                  <a:pt x="4441" y="1764"/>
                </a:lnTo>
                <a:lnTo>
                  <a:pt x="4442" y="1752"/>
                </a:lnTo>
                <a:lnTo>
                  <a:pt x="4442" y="1738"/>
                </a:lnTo>
                <a:lnTo>
                  <a:pt x="4442" y="1728"/>
                </a:lnTo>
                <a:lnTo>
                  <a:pt x="4442" y="1718"/>
                </a:lnTo>
                <a:lnTo>
                  <a:pt x="4441" y="1711"/>
                </a:lnTo>
                <a:lnTo>
                  <a:pt x="4439" y="1701"/>
                </a:lnTo>
                <a:lnTo>
                  <a:pt x="4437" y="1693"/>
                </a:lnTo>
                <a:lnTo>
                  <a:pt x="4435" y="1685"/>
                </a:lnTo>
                <a:lnTo>
                  <a:pt x="4433" y="1677"/>
                </a:lnTo>
                <a:lnTo>
                  <a:pt x="4430" y="1669"/>
                </a:lnTo>
                <a:lnTo>
                  <a:pt x="4422" y="1653"/>
                </a:lnTo>
                <a:lnTo>
                  <a:pt x="4418" y="1645"/>
                </a:lnTo>
                <a:lnTo>
                  <a:pt x="4413" y="1639"/>
                </a:lnTo>
                <a:lnTo>
                  <a:pt x="4402" y="1625"/>
                </a:lnTo>
                <a:lnTo>
                  <a:pt x="4389" y="1613"/>
                </a:lnTo>
                <a:lnTo>
                  <a:pt x="4325" y="1555"/>
                </a:lnTo>
                <a:lnTo>
                  <a:pt x="4315" y="1547"/>
                </a:lnTo>
                <a:lnTo>
                  <a:pt x="4305" y="1537"/>
                </a:lnTo>
                <a:lnTo>
                  <a:pt x="4289" y="1517"/>
                </a:lnTo>
                <a:lnTo>
                  <a:pt x="4275" y="1497"/>
                </a:lnTo>
                <a:lnTo>
                  <a:pt x="4270" y="1485"/>
                </a:lnTo>
                <a:lnTo>
                  <a:pt x="4264" y="1473"/>
                </a:lnTo>
                <a:lnTo>
                  <a:pt x="4260" y="1461"/>
                </a:lnTo>
                <a:lnTo>
                  <a:pt x="4255" y="1447"/>
                </a:lnTo>
                <a:lnTo>
                  <a:pt x="4252" y="1433"/>
                </a:lnTo>
                <a:lnTo>
                  <a:pt x="4249" y="1417"/>
                </a:lnTo>
                <a:lnTo>
                  <a:pt x="4247" y="1401"/>
                </a:lnTo>
                <a:lnTo>
                  <a:pt x="4246" y="1393"/>
                </a:lnTo>
                <a:lnTo>
                  <a:pt x="4245" y="1385"/>
                </a:lnTo>
                <a:lnTo>
                  <a:pt x="4244" y="1367"/>
                </a:lnTo>
                <a:lnTo>
                  <a:pt x="4244" y="1347"/>
                </a:lnTo>
                <a:lnTo>
                  <a:pt x="4244" y="1335"/>
                </a:lnTo>
                <a:lnTo>
                  <a:pt x="4245" y="1323"/>
                </a:lnTo>
                <a:lnTo>
                  <a:pt x="4246" y="1311"/>
                </a:lnTo>
                <a:lnTo>
                  <a:pt x="4247" y="1299"/>
                </a:lnTo>
                <a:lnTo>
                  <a:pt x="4248" y="1289"/>
                </a:lnTo>
                <a:lnTo>
                  <a:pt x="4250" y="1279"/>
                </a:lnTo>
                <a:lnTo>
                  <a:pt x="4254" y="1259"/>
                </a:lnTo>
                <a:lnTo>
                  <a:pt x="4257" y="1249"/>
                </a:lnTo>
                <a:lnTo>
                  <a:pt x="4260" y="1241"/>
                </a:lnTo>
                <a:lnTo>
                  <a:pt x="4266" y="1225"/>
                </a:lnTo>
                <a:lnTo>
                  <a:pt x="4273" y="1210"/>
                </a:lnTo>
                <a:lnTo>
                  <a:pt x="4277" y="1204"/>
                </a:lnTo>
                <a:lnTo>
                  <a:pt x="4282" y="1198"/>
                </a:lnTo>
                <a:lnTo>
                  <a:pt x="4291" y="1186"/>
                </a:lnTo>
                <a:lnTo>
                  <a:pt x="4301" y="1176"/>
                </a:lnTo>
                <a:lnTo>
                  <a:pt x="4311" y="1166"/>
                </a:lnTo>
                <a:lnTo>
                  <a:pt x="4323" y="1160"/>
                </a:lnTo>
                <a:lnTo>
                  <a:pt x="4335" y="1154"/>
                </a:lnTo>
                <a:lnTo>
                  <a:pt x="4347" y="1150"/>
                </a:lnTo>
                <a:lnTo>
                  <a:pt x="4360" y="1148"/>
                </a:lnTo>
                <a:lnTo>
                  <a:pt x="4373" y="1148"/>
                </a:lnTo>
                <a:lnTo>
                  <a:pt x="4388" y="1150"/>
                </a:lnTo>
                <a:lnTo>
                  <a:pt x="4403" y="1152"/>
                </a:lnTo>
                <a:lnTo>
                  <a:pt x="4416" y="1158"/>
                </a:lnTo>
                <a:lnTo>
                  <a:pt x="4422" y="1162"/>
                </a:lnTo>
                <a:lnTo>
                  <a:pt x="4428" y="1166"/>
                </a:lnTo>
                <a:lnTo>
                  <a:pt x="4440" y="1174"/>
                </a:lnTo>
                <a:lnTo>
                  <a:pt x="4450" y="1186"/>
                </a:lnTo>
                <a:lnTo>
                  <a:pt x="4459" y="1198"/>
                </a:lnTo>
                <a:lnTo>
                  <a:pt x="4467" y="1212"/>
                </a:lnTo>
                <a:lnTo>
                  <a:pt x="4471" y="1218"/>
                </a:lnTo>
                <a:lnTo>
                  <a:pt x="4474" y="1225"/>
                </a:lnTo>
                <a:lnTo>
                  <a:pt x="4477" y="1233"/>
                </a:lnTo>
                <a:lnTo>
                  <a:pt x="4480" y="1241"/>
                </a:lnTo>
                <a:lnTo>
                  <a:pt x="4485" y="1259"/>
                </a:lnTo>
                <a:lnTo>
                  <a:pt x="4490" y="1275"/>
                </a:lnTo>
                <a:lnTo>
                  <a:pt x="4493" y="1293"/>
                </a:lnTo>
                <a:lnTo>
                  <a:pt x="4495" y="1313"/>
                </a:lnTo>
                <a:lnTo>
                  <a:pt x="4497" y="1331"/>
                </a:lnTo>
                <a:lnTo>
                  <a:pt x="4497" y="1349"/>
                </a:lnTo>
                <a:lnTo>
                  <a:pt x="4435" y="1375"/>
                </a:lnTo>
                <a:lnTo>
                  <a:pt x="4435" y="1359"/>
                </a:lnTo>
                <a:lnTo>
                  <a:pt x="4433" y="1345"/>
                </a:lnTo>
                <a:lnTo>
                  <a:pt x="4432" y="1331"/>
                </a:lnTo>
                <a:lnTo>
                  <a:pt x="4430" y="1319"/>
                </a:lnTo>
                <a:lnTo>
                  <a:pt x="4427" y="1309"/>
                </a:lnTo>
                <a:lnTo>
                  <a:pt x="4426" y="1303"/>
                </a:lnTo>
                <a:lnTo>
                  <a:pt x="4424" y="1299"/>
                </a:lnTo>
                <a:lnTo>
                  <a:pt x="4421" y="1289"/>
                </a:lnTo>
                <a:lnTo>
                  <a:pt x="4417" y="1281"/>
                </a:lnTo>
                <a:lnTo>
                  <a:pt x="4413" y="1275"/>
                </a:lnTo>
                <a:lnTo>
                  <a:pt x="4408" y="1269"/>
                </a:lnTo>
                <a:lnTo>
                  <a:pt x="4403" y="1265"/>
                </a:lnTo>
                <a:lnTo>
                  <a:pt x="4397" y="1261"/>
                </a:lnTo>
                <a:lnTo>
                  <a:pt x="4391" y="1257"/>
                </a:lnTo>
                <a:lnTo>
                  <a:pt x="4385" y="1255"/>
                </a:lnTo>
                <a:lnTo>
                  <a:pt x="4378" y="1255"/>
                </a:lnTo>
                <a:lnTo>
                  <a:pt x="4370" y="1253"/>
                </a:lnTo>
                <a:lnTo>
                  <a:pt x="4358" y="1255"/>
                </a:lnTo>
                <a:lnTo>
                  <a:pt x="4346" y="1259"/>
                </a:lnTo>
                <a:lnTo>
                  <a:pt x="4341" y="1263"/>
                </a:lnTo>
                <a:lnTo>
                  <a:pt x="4336" y="1267"/>
                </a:lnTo>
                <a:lnTo>
                  <a:pt x="4331" y="1271"/>
                </a:lnTo>
                <a:lnTo>
                  <a:pt x="4327" y="1275"/>
                </a:lnTo>
                <a:lnTo>
                  <a:pt x="4323" y="1281"/>
                </a:lnTo>
                <a:lnTo>
                  <a:pt x="4319" y="1287"/>
                </a:lnTo>
                <a:lnTo>
                  <a:pt x="4316" y="1295"/>
                </a:lnTo>
                <a:lnTo>
                  <a:pt x="4313" y="1303"/>
                </a:lnTo>
                <a:lnTo>
                  <a:pt x="4311" y="1311"/>
                </a:lnTo>
                <a:lnTo>
                  <a:pt x="4310" y="1321"/>
                </a:lnTo>
                <a:lnTo>
                  <a:pt x="4309" y="1331"/>
                </a:lnTo>
                <a:lnTo>
                  <a:pt x="4308" y="1341"/>
                </a:lnTo>
                <a:lnTo>
                  <a:pt x="4309" y="1351"/>
                </a:lnTo>
                <a:lnTo>
                  <a:pt x="4309" y="1361"/>
                </a:lnTo>
                <a:lnTo>
                  <a:pt x="4310" y="1371"/>
                </a:lnTo>
                <a:lnTo>
                  <a:pt x="4311" y="1379"/>
                </a:lnTo>
                <a:lnTo>
                  <a:pt x="4313" y="1387"/>
                </a:lnTo>
                <a:lnTo>
                  <a:pt x="4315" y="1395"/>
                </a:lnTo>
                <a:lnTo>
                  <a:pt x="4318" y="1403"/>
                </a:lnTo>
                <a:lnTo>
                  <a:pt x="4321" y="1409"/>
                </a:lnTo>
                <a:lnTo>
                  <a:pt x="4325" y="1415"/>
                </a:lnTo>
                <a:lnTo>
                  <a:pt x="4328" y="1421"/>
                </a:lnTo>
                <a:lnTo>
                  <a:pt x="4337" y="1433"/>
                </a:lnTo>
                <a:lnTo>
                  <a:pt x="4347" y="1445"/>
                </a:lnTo>
                <a:lnTo>
                  <a:pt x="4359" y="1457"/>
                </a:lnTo>
                <a:lnTo>
                  <a:pt x="4421" y="1511"/>
                </a:lnTo>
                <a:lnTo>
                  <a:pt x="4431" y="1521"/>
                </a:lnTo>
                <a:lnTo>
                  <a:pt x="4442" y="1531"/>
                </a:lnTo>
                <a:lnTo>
                  <a:pt x="4451" y="1541"/>
                </a:lnTo>
                <a:lnTo>
                  <a:pt x="4459" y="1553"/>
                </a:lnTo>
                <a:lnTo>
                  <a:pt x="4467" y="1565"/>
                </a:lnTo>
                <a:lnTo>
                  <a:pt x="4474" y="1575"/>
                </a:lnTo>
                <a:lnTo>
                  <a:pt x="4480" y="1589"/>
                </a:lnTo>
                <a:lnTo>
                  <a:pt x="4486" y="1601"/>
                </a:lnTo>
                <a:lnTo>
                  <a:pt x="4491" y="1615"/>
                </a:lnTo>
                <a:lnTo>
                  <a:pt x="4495" y="1629"/>
                </a:lnTo>
                <a:lnTo>
                  <a:pt x="4499" y="1643"/>
                </a:lnTo>
                <a:lnTo>
                  <a:pt x="4502" y="1659"/>
                </a:lnTo>
                <a:lnTo>
                  <a:pt x="4504" y="1675"/>
                </a:lnTo>
                <a:lnTo>
                  <a:pt x="4505" y="1685"/>
                </a:lnTo>
                <a:lnTo>
                  <a:pt x="4505" y="1693"/>
                </a:lnTo>
                <a:lnTo>
                  <a:pt x="4506" y="1711"/>
                </a:lnTo>
                <a:lnTo>
                  <a:pt x="4507" y="1730"/>
                </a:lnTo>
                <a:lnTo>
                  <a:pt x="4506" y="1756"/>
                </a:lnTo>
                <a:lnTo>
                  <a:pt x="4504" y="1780"/>
                </a:lnTo>
                <a:lnTo>
                  <a:pt x="4503" y="1792"/>
                </a:lnTo>
                <a:lnTo>
                  <a:pt x="4501" y="1802"/>
                </a:lnTo>
                <a:lnTo>
                  <a:pt x="4499" y="1814"/>
                </a:lnTo>
                <a:lnTo>
                  <a:pt x="4497" y="1824"/>
                </a:lnTo>
                <a:lnTo>
                  <a:pt x="4494" y="1834"/>
                </a:lnTo>
                <a:lnTo>
                  <a:pt x="4492" y="1844"/>
                </a:lnTo>
                <a:lnTo>
                  <a:pt x="4485" y="1862"/>
                </a:lnTo>
                <a:lnTo>
                  <a:pt x="4482" y="1870"/>
                </a:lnTo>
                <a:lnTo>
                  <a:pt x="4478" y="1880"/>
                </a:lnTo>
                <a:lnTo>
                  <a:pt x="4470" y="1894"/>
                </a:lnTo>
                <a:lnTo>
                  <a:pt x="4465" y="1902"/>
                </a:lnTo>
                <a:lnTo>
                  <a:pt x="4460" y="1908"/>
                </a:lnTo>
                <a:lnTo>
                  <a:pt x="4455" y="1914"/>
                </a:lnTo>
                <a:lnTo>
                  <a:pt x="4450" y="1920"/>
                </a:lnTo>
                <a:lnTo>
                  <a:pt x="4439" y="1930"/>
                </a:lnTo>
                <a:lnTo>
                  <a:pt x="4427" y="1938"/>
                </a:lnTo>
                <a:lnTo>
                  <a:pt x="4414" y="1946"/>
                </a:lnTo>
                <a:lnTo>
                  <a:pt x="4400" y="1950"/>
                </a:lnTo>
                <a:lnTo>
                  <a:pt x="4393" y="1952"/>
                </a:lnTo>
                <a:lnTo>
                  <a:pt x="4386" y="1952"/>
                </a:lnTo>
                <a:lnTo>
                  <a:pt x="4370" y="1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F5A17A4-EA2D-AFFF-38DF-9699B925DC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8587" y="4797152"/>
            <a:ext cx="9793263" cy="12961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Yhteystiedot</a:t>
            </a:r>
          </a:p>
        </p:txBody>
      </p:sp>
    </p:spTree>
    <p:extLst>
      <p:ext uri="{BB962C8B-B14F-4D97-AF65-F5344CB8AC3E}">
        <p14:creationId xmlns:p14="http://schemas.microsoft.com/office/powerpoint/2010/main" val="1891304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6">
          <p15:clr>
            <a:srgbClr val="FBAE40"/>
          </p15:clr>
        </p15:guide>
        <p15:guide id="4" pos="692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itos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9437-0A9F-6907-E834-ECE3DB6251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0150" y="2060575"/>
            <a:ext cx="9791700" cy="2592561"/>
          </a:xfrm>
        </p:spPr>
        <p:txBody>
          <a:bodyPr anchor="b" anchorCtr="0"/>
          <a:lstStyle>
            <a:lvl1pPr algn="l">
              <a:defRPr sz="8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Lisää kiitos viesti.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8F4D-E89B-8263-EB37-8F8B305D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56C1596E-6CD1-4E21-BE2A-B3E8CA8A5C52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5C31-D7B7-0A4A-9FF1-A8910751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B765-A518-625F-2D82-59131FF1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CD5646D-347F-0693-85B7-82EEFAEE1F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368" y="333375"/>
            <a:ext cx="2325003" cy="504000"/>
          </a:xfrm>
          <a:custGeom>
            <a:avLst/>
            <a:gdLst>
              <a:gd name="T0" fmla="*/ 11 w 4507"/>
              <a:gd name="T1" fmla="*/ 18 h 1954"/>
              <a:gd name="T2" fmla="*/ 659 w 4507"/>
              <a:gd name="T3" fmla="*/ 297 h 1954"/>
              <a:gd name="T4" fmla="*/ 666 w 4507"/>
              <a:gd name="T5" fmla="*/ 916 h 1954"/>
              <a:gd name="T6" fmla="*/ 347 w 4507"/>
              <a:gd name="T7" fmla="*/ 880 h 1954"/>
              <a:gd name="T8" fmla="*/ 471 w 4507"/>
              <a:gd name="T9" fmla="*/ 675 h 1954"/>
              <a:gd name="T10" fmla="*/ 375 w 4507"/>
              <a:gd name="T11" fmla="*/ 401 h 1954"/>
              <a:gd name="T12" fmla="*/ 1722 w 4507"/>
              <a:gd name="T13" fmla="*/ 26 h 1954"/>
              <a:gd name="T14" fmla="*/ 1804 w 4507"/>
              <a:gd name="T15" fmla="*/ 309 h 1954"/>
              <a:gd name="T16" fmla="*/ 1741 w 4507"/>
              <a:gd name="T17" fmla="*/ 269 h 1954"/>
              <a:gd name="T18" fmla="*/ 1854 w 4507"/>
              <a:gd name="T19" fmla="*/ 788 h 1954"/>
              <a:gd name="T20" fmla="*/ 2410 w 4507"/>
              <a:gd name="T21" fmla="*/ 18 h 1954"/>
              <a:gd name="T22" fmla="*/ 3053 w 4507"/>
              <a:gd name="T23" fmla="*/ 553 h 1954"/>
              <a:gd name="T24" fmla="*/ 3419 w 4507"/>
              <a:gd name="T25" fmla="*/ 539 h 1954"/>
              <a:gd name="T26" fmla="*/ 3595 w 4507"/>
              <a:gd name="T27" fmla="*/ 659 h 1954"/>
              <a:gd name="T28" fmla="*/ 3699 w 4507"/>
              <a:gd name="T29" fmla="*/ 697 h 1954"/>
              <a:gd name="T30" fmla="*/ 3842 w 4507"/>
              <a:gd name="T31" fmla="*/ 595 h 1954"/>
              <a:gd name="T32" fmla="*/ 3700 w 4507"/>
              <a:gd name="T33" fmla="*/ 806 h 1954"/>
              <a:gd name="T34" fmla="*/ 3943 w 4507"/>
              <a:gd name="T35" fmla="*/ 725 h 1954"/>
              <a:gd name="T36" fmla="*/ 4018 w 4507"/>
              <a:gd name="T37" fmla="*/ 689 h 1954"/>
              <a:gd name="T38" fmla="*/ 4124 w 4507"/>
              <a:gd name="T39" fmla="*/ 581 h 1954"/>
              <a:gd name="T40" fmla="*/ 3931 w 4507"/>
              <a:gd name="T41" fmla="*/ 269 h 1954"/>
              <a:gd name="T42" fmla="*/ 4017 w 4507"/>
              <a:gd name="T43" fmla="*/ 6 h 1954"/>
              <a:gd name="T44" fmla="*/ 4117 w 4507"/>
              <a:gd name="T45" fmla="*/ 228 h 1954"/>
              <a:gd name="T46" fmla="*/ 4005 w 4507"/>
              <a:gd name="T47" fmla="*/ 134 h 1954"/>
              <a:gd name="T48" fmla="*/ 4123 w 4507"/>
              <a:gd name="T49" fmla="*/ 383 h 1954"/>
              <a:gd name="T50" fmla="*/ 4174 w 4507"/>
              <a:gd name="T51" fmla="*/ 697 h 1954"/>
              <a:gd name="T52" fmla="*/ 1767 w 4507"/>
              <a:gd name="T53" fmla="*/ 1273 h 1954"/>
              <a:gd name="T54" fmla="*/ 2197 w 4507"/>
              <a:gd name="T55" fmla="*/ 1926 h 1954"/>
              <a:gd name="T56" fmla="*/ 2114 w 4507"/>
              <a:gd name="T57" fmla="*/ 1551 h 1954"/>
              <a:gd name="T58" fmla="*/ 2226 w 4507"/>
              <a:gd name="T59" fmla="*/ 1156 h 1954"/>
              <a:gd name="T60" fmla="*/ 2385 w 4507"/>
              <a:gd name="T61" fmla="*/ 1313 h 1954"/>
              <a:gd name="T62" fmla="*/ 2373 w 4507"/>
              <a:gd name="T63" fmla="*/ 1834 h 1954"/>
              <a:gd name="T64" fmla="*/ 2227 w 4507"/>
              <a:gd name="T65" fmla="*/ 1271 h 1954"/>
              <a:gd name="T66" fmla="*/ 2192 w 4507"/>
              <a:gd name="T67" fmla="*/ 1738 h 1954"/>
              <a:gd name="T68" fmla="*/ 2323 w 4507"/>
              <a:gd name="T69" fmla="*/ 1760 h 1954"/>
              <a:gd name="T70" fmla="*/ 2273 w 4507"/>
              <a:gd name="T71" fmla="*/ 1259 h 1954"/>
              <a:gd name="T72" fmla="*/ 3321 w 4507"/>
              <a:gd name="T73" fmla="*/ 1954 h 1954"/>
              <a:gd name="T74" fmla="*/ 3265 w 4507"/>
              <a:gd name="T75" fmla="*/ 1693 h 1954"/>
              <a:gd name="T76" fmla="*/ 3380 w 4507"/>
              <a:gd name="T77" fmla="*/ 1832 h 1954"/>
              <a:gd name="T78" fmla="*/ 3369 w 4507"/>
              <a:gd name="T79" fmla="*/ 1625 h 1954"/>
              <a:gd name="T80" fmla="*/ 3218 w 4507"/>
              <a:gd name="T81" fmla="*/ 1279 h 1954"/>
              <a:gd name="T82" fmla="*/ 3426 w 4507"/>
              <a:gd name="T83" fmla="*/ 1198 h 1954"/>
              <a:gd name="T84" fmla="*/ 3370 w 4507"/>
              <a:gd name="T85" fmla="*/ 1265 h 1954"/>
              <a:gd name="T86" fmla="*/ 3279 w 4507"/>
              <a:gd name="T87" fmla="*/ 1379 h 1954"/>
              <a:gd name="T88" fmla="*/ 3471 w 4507"/>
              <a:gd name="T89" fmla="*/ 1675 h 1954"/>
              <a:gd name="T90" fmla="*/ 3381 w 4507"/>
              <a:gd name="T91" fmla="*/ 1946 h 1954"/>
              <a:gd name="T92" fmla="*/ 3620 w 4507"/>
              <a:gd name="T93" fmla="*/ 1772 h 1954"/>
              <a:gd name="T94" fmla="*/ 3736 w 4507"/>
              <a:gd name="T95" fmla="*/ 1772 h 1954"/>
              <a:gd name="T96" fmla="*/ 3756 w 4507"/>
              <a:gd name="T97" fmla="*/ 1914 h 1954"/>
              <a:gd name="T98" fmla="*/ 3915 w 4507"/>
              <a:gd name="T99" fmla="*/ 1828 h 1954"/>
              <a:gd name="T100" fmla="*/ 4005 w 4507"/>
              <a:gd name="T101" fmla="*/ 1838 h 1954"/>
              <a:gd name="T102" fmla="*/ 4160 w 4507"/>
              <a:gd name="T103" fmla="*/ 1697 h 1954"/>
              <a:gd name="T104" fmla="*/ 4039 w 4507"/>
              <a:gd name="T105" fmla="*/ 1954 h 1954"/>
              <a:gd name="T106" fmla="*/ 4268 w 4507"/>
              <a:gd name="T107" fmla="*/ 1888 h 1954"/>
              <a:gd name="T108" fmla="*/ 4324 w 4507"/>
              <a:gd name="T109" fmla="*/ 1824 h 1954"/>
              <a:gd name="T110" fmla="*/ 4442 w 4507"/>
              <a:gd name="T111" fmla="*/ 1752 h 1954"/>
              <a:gd name="T112" fmla="*/ 4255 w 4507"/>
              <a:gd name="T113" fmla="*/ 1447 h 1954"/>
              <a:gd name="T114" fmla="*/ 4311 w 4507"/>
              <a:gd name="T115" fmla="*/ 1166 h 1954"/>
              <a:gd name="T116" fmla="*/ 4497 w 4507"/>
              <a:gd name="T117" fmla="*/ 1331 h 1954"/>
              <a:gd name="T118" fmla="*/ 4336 w 4507"/>
              <a:gd name="T119" fmla="*/ 1267 h 1954"/>
              <a:gd name="T120" fmla="*/ 4359 w 4507"/>
              <a:gd name="T121" fmla="*/ 1457 h 1954"/>
              <a:gd name="T122" fmla="*/ 4499 w 4507"/>
              <a:gd name="T123" fmla="*/ 1814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07" h="1954">
                <a:moveTo>
                  <a:pt x="4307" y="327"/>
                </a:moveTo>
                <a:lnTo>
                  <a:pt x="4377" y="327"/>
                </a:lnTo>
                <a:lnTo>
                  <a:pt x="4377" y="463"/>
                </a:lnTo>
                <a:lnTo>
                  <a:pt x="4307" y="463"/>
                </a:lnTo>
                <a:lnTo>
                  <a:pt x="4307" y="327"/>
                </a:lnTo>
                <a:close/>
                <a:moveTo>
                  <a:pt x="1248" y="18"/>
                </a:moveTo>
                <a:lnTo>
                  <a:pt x="1248" y="473"/>
                </a:lnTo>
                <a:lnTo>
                  <a:pt x="1051" y="473"/>
                </a:lnTo>
                <a:lnTo>
                  <a:pt x="1051" y="1936"/>
                </a:lnTo>
                <a:lnTo>
                  <a:pt x="821" y="1936"/>
                </a:lnTo>
                <a:lnTo>
                  <a:pt x="821" y="473"/>
                </a:lnTo>
                <a:lnTo>
                  <a:pt x="655" y="18"/>
                </a:lnTo>
                <a:lnTo>
                  <a:pt x="1248" y="18"/>
                </a:lnTo>
                <a:close/>
                <a:moveTo>
                  <a:pt x="0" y="1481"/>
                </a:moveTo>
                <a:lnTo>
                  <a:pt x="230" y="1481"/>
                </a:lnTo>
                <a:lnTo>
                  <a:pt x="230" y="1936"/>
                </a:lnTo>
                <a:lnTo>
                  <a:pt x="0" y="1936"/>
                </a:lnTo>
                <a:lnTo>
                  <a:pt x="0" y="1481"/>
                </a:lnTo>
                <a:close/>
                <a:moveTo>
                  <a:pt x="487" y="1186"/>
                </a:moveTo>
                <a:lnTo>
                  <a:pt x="752" y="1936"/>
                </a:lnTo>
                <a:lnTo>
                  <a:pt x="495" y="1936"/>
                </a:lnTo>
                <a:lnTo>
                  <a:pt x="11" y="559"/>
                </a:lnTo>
                <a:lnTo>
                  <a:pt x="11" y="18"/>
                </a:lnTo>
                <a:lnTo>
                  <a:pt x="309" y="18"/>
                </a:lnTo>
                <a:lnTo>
                  <a:pt x="335" y="18"/>
                </a:lnTo>
                <a:lnTo>
                  <a:pt x="359" y="20"/>
                </a:lnTo>
                <a:lnTo>
                  <a:pt x="382" y="24"/>
                </a:lnTo>
                <a:lnTo>
                  <a:pt x="404" y="30"/>
                </a:lnTo>
                <a:lnTo>
                  <a:pt x="426" y="36"/>
                </a:lnTo>
                <a:lnTo>
                  <a:pt x="447" y="44"/>
                </a:lnTo>
                <a:lnTo>
                  <a:pt x="467" y="52"/>
                </a:lnTo>
                <a:lnTo>
                  <a:pt x="476" y="58"/>
                </a:lnTo>
                <a:lnTo>
                  <a:pt x="486" y="62"/>
                </a:lnTo>
                <a:lnTo>
                  <a:pt x="504" y="74"/>
                </a:lnTo>
                <a:lnTo>
                  <a:pt x="521" y="88"/>
                </a:lnTo>
                <a:lnTo>
                  <a:pt x="538" y="102"/>
                </a:lnTo>
                <a:lnTo>
                  <a:pt x="553" y="116"/>
                </a:lnTo>
                <a:lnTo>
                  <a:pt x="569" y="132"/>
                </a:lnTo>
                <a:lnTo>
                  <a:pt x="583" y="150"/>
                </a:lnTo>
                <a:lnTo>
                  <a:pt x="596" y="168"/>
                </a:lnTo>
                <a:lnTo>
                  <a:pt x="609" y="188"/>
                </a:lnTo>
                <a:lnTo>
                  <a:pt x="620" y="208"/>
                </a:lnTo>
                <a:lnTo>
                  <a:pt x="631" y="230"/>
                </a:lnTo>
                <a:lnTo>
                  <a:pt x="641" y="251"/>
                </a:lnTo>
                <a:lnTo>
                  <a:pt x="650" y="273"/>
                </a:lnTo>
                <a:lnTo>
                  <a:pt x="659" y="297"/>
                </a:lnTo>
                <a:lnTo>
                  <a:pt x="666" y="323"/>
                </a:lnTo>
                <a:lnTo>
                  <a:pt x="673" y="349"/>
                </a:lnTo>
                <a:lnTo>
                  <a:pt x="680" y="375"/>
                </a:lnTo>
                <a:lnTo>
                  <a:pt x="685" y="401"/>
                </a:lnTo>
                <a:lnTo>
                  <a:pt x="690" y="429"/>
                </a:lnTo>
                <a:lnTo>
                  <a:pt x="694" y="459"/>
                </a:lnTo>
                <a:lnTo>
                  <a:pt x="697" y="487"/>
                </a:lnTo>
                <a:lnTo>
                  <a:pt x="699" y="517"/>
                </a:lnTo>
                <a:lnTo>
                  <a:pt x="701" y="547"/>
                </a:lnTo>
                <a:lnTo>
                  <a:pt x="702" y="579"/>
                </a:lnTo>
                <a:lnTo>
                  <a:pt x="703" y="611"/>
                </a:lnTo>
                <a:lnTo>
                  <a:pt x="702" y="661"/>
                </a:lnTo>
                <a:lnTo>
                  <a:pt x="701" y="687"/>
                </a:lnTo>
                <a:lnTo>
                  <a:pt x="699" y="711"/>
                </a:lnTo>
                <a:lnTo>
                  <a:pt x="697" y="735"/>
                </a:lnTo>
                <a:lnTo>
                  <a:pt x="695" y="758"/>
                </a:lnTo>
                <a:lnTo>
                  <a:pt x="692" y="782"/>
                </a:lnTo>
                <a:lnTo>
                  <a:pt x="689" y="806"/>
                </a:lnTo>
                <a:lnTo>
                  <a:pt x="685" y="830"/>
                </a:lnTo>
                <a:lnTo>
                  <a:pt x="681" y="852"/>
                </a:lnTo>
                <a:lnTo>
                  <a:pt x="677" y="874"/>
                </a:lnTo>
                <a:lnTo>
                  <a:pt x="672" y="896"/>
                </a:lnTo>
                <a:lnTo>
                  <a:pt x="666" y="916"/>
                </a:lnTo>
                <a:lnTo>
                  <a:pt x="661" y="938"/>
                </a:lnTo>
                <a:lnTo>
                  <a:pt x="655" y="958"/>
                </a:lnTo>
                <a:lnTo>
                  <a:pt x="648" y="976"/>
                </a:lnTo>
                <a:lnTo>
                  <a:pt x="641" y="996"/>
                </a:lnTo>
                <a:lnTo>
                  <a:pt x="634" y="1014"/>
                </a:lnTo>
                <a:lnTo>
                  <a:pt x="626" y="1030"/>
                </a:lnTo>
                <a:lnTo>
                  <a:pt x="618" y="1048"/>
                </a:lnTo>
                <a:lnTo>
                  <a:pt x="609" y="1064"/>
                </a:lnTo>
                <a:lnTo>
                  <a:pt x="600" y="1080"/>
                </a:lnTo>
                <a:lnTo>
                  <a:pt x="591" y="1094"/>
                </a:lnTo>
                <a:lnTo>
                  <a:pt x="581" y="1108"/>
                </a:lnTo>
                <a:lnTo>
                  <a:pt x="571" y="1120"/>
                </a:lnTo>
                <a:lnTo>
                  <a:pt x="559" y="1132"/>
                </a:lnTo>
                <a:lnTo>
                  <a:pt x="548" y="1144"/>
                </a:lnTo>
                <a:lnTo>
                  <a:pt x="537" y="1154"/>
                </a:lnTo>
                <a:lnTo>
                  <a:pt x="525" y="1164"/>
                </a:lnTo>
                <a:lnTo>
                  <a:pt x="513" y="1172"/>
                </a:lnTo>
                <a:lnTo>
                  <a:pt x="500" y="1180"/>
                </a:lnTo>
                <a:lnTo>
                  <a:pt x="487" y="1186"/>
                </a:lnTo>
                <a:close/>
                <a:moveTo>
                  <a:pt x="239" y="391"/>
                </a:moveTo>
                <a:lnTo>
                  <a:pt x="239" y="880"/>
                </a:lnTo>
                <a:lnTo>
                  <a:pt x="337" y="880"/>
                </a:lnTo>
                <a:lnTo>
                  <a:pt x="347" y="880"/>
                </a:lnTo>
                <a:lnTo>
                  <a:pt x="357" y="880"/>
                </a:lnTo>
                <a:lnTo>
                  <a:pt x="367" y="878"/>
                </a:lnTo>
                <a:lnTo>
                  <a:pt x="376" y="874"/>
                </a:lnTo>
                <a:lnTo>
                  <a:pt x="384" y="872"/>
                </a:lnTo>
                <a:lnTo>
                  <a:pt x="392" y="868"/>
                </a:lnTo>
                <a:lnTo>
                  <a:pt x="400" y="862"/>
                </a:lnTo>
                <a:lnTo>
                  <a:pt x="407" y="858"/>
                </a:lnTo>
                <a:lnTo>
                  <a:pt x="413" y="852"/>
                </a:lnTo>
                <a:lnTo>
                  <a:pt x="419" y="844"/>
                </a:lnTo>
                <a:lnTo>
                  <a:pt x="425" y="838"/>
                </a:lnTo>
                <a:lnTo>
                  <a:pt x="430" y="830"/>
                </a:lnTo>
                <a:lnTo>
                  <a:pt x="435" y="822"/>
                </a:lnTo>
                <a:lnTo>
                  <a:pt x="440" y="814"/>
                </a:lnTo>
                <a:lnTo>
                  <a:pt x="444" y="806"/>
                </a:lnTo>
                <a:lnTo>
                  <a:pt x="448" y="796"/>
                </a:lnTo>
                <a:lnTo>
                  <a:pt x="451" y="788"/>
                </a:lnTo>
                <a:lnTo>
                  <a:pt x="454" y="778"/>
                </a:lnTo>
                <a:lnTo>
                  <a:pt x="457" y="768"/>
                </a:lnTo>
                <a:lnTo>
                  <a:pt x="460" y="758"/>
                </a:lnTo>
                <a:lnTo>
                  <a:pt x="464" y="738"/>
                </a:lnTo>
                <a:lnTo>
                  <a:pt x="467" y="717"/>
                </a:lnTo>
                <a:lnTo>
                  <a:pt x="470" y="697"/>
                </a:lnTo>
                <a:lnTo>
                  <a:pt x="471" y="675"/>
                </a:lnTo>
                <a:lnTo>
                  <a:pt x="472" y="655"/>
                </a:lnTo>
                <a:lnTo>
                  <a:pt x="472" y="635"/>
                </a:lnTo>
                <a:lnTo>
                  <a:pt x="472" y="615"/>
                </a:lnTo>
                <a:lnTo>
                  <a:pt x="470" y="593"/>
                </a:lnTo>
                <a:lnTo>
                  <a:pt x="468" y="573"/>
                </a:lnTo>
                <a:lnTo>
                  <a:pt x="464" y="551"/>
                </a:lnTo>
                <a:lnTo>
                  <a:pt x="462" y="541"/>
                </a:lnTo>
                <a:lnTo>
                  <a:pt x="459" y="531"/>
                </a:lnTo>
                <a:lnTo>
                  <a:pt x="457" y="521"/>
                </a:lnTo>
                <a:lnTo>
                  <a:pt x="454" y="511"/>
                </a:lnTo>
                <a:lnTo>
                  <a:pt x="447" y="491"/>
                </a:lnTo>
                <a:lnTo>
                  <a:pt x="443" y="483"/>
                </a:lnTo>
                <a:lnTo>
                  <a:pt x="439" y="473"/>
                </a:lnTo>
                <a:lnTo>
                  <a:pt x="435" y="465"/>
                </a:lnTo>
                <a:lnTo>
                  <a:pt x="430" y="457"/>
                </a:lnTo>
                <a:lnTo>
                  <a:pt x="420" y="441"/>
                </a:lnTo>
                <a:lnTo>
                  <a:pt x="414" y="433"/>
                </a:lnTo>
                <a:lnTo>
                  <a:pt x="408" y="427"/>
                </a:lnTo>
                <a:lnTo>
                  <a:pt x="402" y="421"/>
                </a:lnTo>
                <a:lnTo>
                  <a:pt x="396" y="415"/>
                </a:lnTo>
                <a:lnTo>
                  <a:pt x="389" y="409"/>
                </a:lnTo>
                <a:lnTo>
                  <a:pt x="382" y="405"/>
                </a:lnTo>
                <a:lnTo>
                  <a:pt x="375" y="401"/>
                </a:lnTo>
                <a:lnTo>
                  <a:pt x="367" y="397"/>
                </a:lnTo>
                <a:lnTo>
                  <a:pt x="359" y="395"/>
                </a:lnTo>
                <a:lnTo>
                  <a:pt x="351" y="393"/>
                </a:lnTo>
                <a:lnTo>
                  <a:pt x="333" y="391"/>
                </a:lnTo>
                <a:lnTo>
                  <a:pt x="239" y="391"/>
                </a:lnTo>
                <a:close/>
                <a:moveTo>
                  <a:pt x="1780" y="395"/>
                </a:moveTo>
                <a:lnTo>
                  <a:pt x="1776" y="403"/>
                </a:lnTo>
                <a:lnTo>
                  <a:pt x="1772" y="411"/>
                </a:lnTo>
                <a:lnTo>
                  <a:pt x="1763" y="423"/>
                </a:lnTo>
                <a:lnTo>
                  <a:pt x="1754" y="433"/>
                </a:lnTo>
                <a:lnTo>
                  <a:pt x="1743" y="443"/>
                </a:lnTo>
                <a:lnTo>
                  <a:pt x="1814" y="788"/>
                </a:lnTo>
                <a:lnTo>
                  <a:pt x="1742" y="788"/>
                </a:lnTo>
                <a:lnTo>
                  <a:pt x="1683" y="465"/>
                </a:lnTo>
                <a:lnTo>
                  <a:pt x="1607" y="465"/>
                </a:lnTo>
                <a:lnTo>
                  <a:pt x="1607" y="788"/>
                </a:lnTo>
                <a:lnTo>
                  <a:pt x="1543" y="788"/>
                </a:lnTo>
                <a:lnTo>
                  <a:pt x="1543" y="18"/>
                </a:lnTo>
                <a:lnTo>
                  <a:pt x="1681" y="18"/>
                </a:lnTo>
                <a:lnTo>
                  <a:pt x="1696" y="18"/>
                </a:lnTo>
                <a:lnTo>
                  <a:pt x="1703" y="20"/>
                </a:lnTo>
                <a:lnTo>
                  <a:pt x="1710" y="22"/>
                </a:lnTo>
                <a:lnTo>
                  <a:pt x="1722" y="26"/>
                </a:lnTo>
                <a:lnTo>
                  <a:pt x="1734" y="32"/>
                </a:lnTo>
                <a:lnTo>
                  <a:pt x="1745" y="40"/>
                </a:lnTo>
                <a:lnTo>
                  <a:pt x="1755" y="50"/>
                </a:lnTo>
                <a:lnTo>
                  <a:pt x="1765" y="62"/>
                </a:lnTo>
                <a:lnTo>
                  <a:pt x="1769" y="68"/>
                </a:lnTo>
                <a:lnTo>
                  <a:pt x="1773" y="76"/>
                </a:lnTo>
                <a:lnTo>
                  <a:pt x="1781" y="92"/>
                </a:lnTo>
                <a:lnTo>
                  <a:pt x="1788" y="108"/>
                </a:lnTo>
                <a:lnTo>
                  <a:pt x="1791" y="118"/>
                </a:lnTo>
                <a:lnTo>
                  <a:pt x="1794" y="126"/>
                </a:lnTo>
                <a:lnTo>
                  <a:pt x="1799" y="146"/>
                </a:lnTo>
                <a:lnTo>
                  <a:pt x="1803" y="168"/>
                </a:lnTo>
                <a:lnTo>
                  <a:pt x="1805" y="178"/>
                </a:lnTo>
                <a:lnTo>
                  <a:pt x="1806" y="190"/>
                </a:lnTo>
                <a:lnTo>
                  <a:pt x="1807" y="200"/>
                </a:lnTo>
                <a:lnTo>
                  <a:pt x="1808" y="212"/>
                </a:lnTo>
                <a:lnTo>
                  <a:pt x="1808" y="224"/>
                </a:lnTo>
                <a:lnTo>
                  <a:pt x="1808" y="236"/>
                </a:lnTo>
                <a:lnTo>
                  <a:pt x="1808" y="263"/>
                </a:lnTo>
                <a:lnTo>
                  <a:pt x="1807" y="275"/>
                </a:lnTo>
                <a:lnTo>
                  <a:pt x="1806" y="287"/>
                </a:lnTo>
                <a:lnTo>
                  <a:pt x="1805" y="299"/>
                </a:lnTo>
                <a:lnTo>
                  <a:pt x="1804" y="309"/>
                </a:lnTo>
                <a:lnTo>
                  <a:pt x="1801" y="331"/>
                </a:lnTo>
                <a:lnTo>
                  <a:pt x="1797" y="349"/>
                </a:lnTo>
                <a:lnTo>
                  <a:pt x="1792" y="367"/>
                </a:lnTo>
                <a:lnTo>
                  <a:pt x="1786" y="381"/>
                </a:lnTo>
                <a:lnTo>
                  <a:pt x="1780" y="395"/>
                </a:lnTo>
                <a:close/>
                <a:moveTo>
                  <a:pt x="1678" y="122"/>
                </a:moveTo>
                <a:lnTo>
                  <a:pt x="1607" y="122"/>
                </a:lnTo>
                <a:lnTo>
                  <a:pt x="1607" y="365"/>
                </a:lnTo>
                <a:lnTo>
                  <a:pt x="1678" y="365"/>
                </a:lnTo>
                <a:lnTo>
                  <a:pt x="1686" y="363"/>
                </a:lnTo>
                <a:lnTo>
                  <a:pt x="1694" y="361"/>
                </a:lnTo>
                <a:lnTo>
                  <a:pt x="1700" y="359"/>
                </a:lnTo>
                <a:lnTo>
                  <a:pt x="1707" y="355"/>
                </a:lnTo>
                <a:lnTo>
                  <a:pt x="1712" y="351"/>
                </a:lnTo>
                <a:lnTo>
                  <a:pt x="1717" y="345"/>
                </a:lnTo>
                <a:lnTo>
                  <a:pt x="1722" y="339"/>
                </a:lnTo>
                <a:lnTo>
                  <a:pt x="1726" y="331"/>
                </a:lnTo>
                <a:lnTo>
                  <a:pt x="1730" y="323"/>
                </a:lnTo>
                <a:lnTo>
                  <a:pt x="1733" y="313"/>
                </a:lnTo>
                <a:lnTo>
                  <a:pt x="1736" y="303"/>
                </a:lnTo>
                <a:lnTo>
                  <a:pt x="1738" y="293"/>
                </a:lnTo>
                <a:lnTo>
                  <a:pt x="1740" y="281"/>
                </a:lnTo>
                <a:lnTo>
                  <a:pt x="1741" y="269"/>
                </a:lnTo>
                <a:lnTo>
                  <a:pt x="1742" y="257"/>
                </a:lnTo>
                <a:lnTo>
                  <a:pt x="1742" y="244"/>
                </a:lnTo>
                <a:lnTo>
                  <a:pt x="1742" y="230"/>
                </a:lnTo>
                <a:lnTo>
                  <a:pt x="1742" y="218"/>
                </a:lnTo>
                <a:lnTo>
                  <a:pt x="1740" y="206"/>
                </a:lnTo>
                <a:lnTo>
                  <a:pt x="1739" y="194"/>
                </a:lnTo>
                <a:lnTo>
                  <a:pt x="1737" y="184"/>
                </a:lnTo>
                <a:lnTo>
                  <a:pt x="1734" y="174"/>
                </a:lnTo>
                <a:lnTo>
                  <a:pt x="1731" y="164"/>
                </a:lnTo>
                <a:lnTo>
                  <a:pt x="1728" y="156"/>
                </a:lnTo>
                <a:lnTo>
                  <a:pt x="1723" y="148"/>
                </a:lnTo>
                <a:lnTo>
                  <a:pt x="1719" y="142"/>
                </a:lnTo>
                <a:lnTo>
                  <a:pt x="1713" y="136"/>
                </a:lnTo>
                <a:lnTo>
                  <a:pt x="1708" y="132"/>
                </a:lnTo>
                <a:lnTo>
                  <a:pt x="1701" y="128"/>
                </a:lnTo>
                <a:lnTo>
                  <a:pt x="1694" y="124"/>
                </a:lnTo>
                <a:lnTo>
                  <a:pt x="1686" y="122"/>
                </a:lnTo>
                <a:lnTo>
                  <a:pt x="1678" y="122"/>
                </a:lnTo>
                <a:close/>
                <a:moveTo>
                  <a:pt x="2090" y="788"/>
                </a:moveTo>
                <a:lnTo>
                  <a:pt x="2069" y="635"/>
                </a:lnTo>
                <a:lnTo>
                  <a:pt x="1942" y="635"/>
                </a:lnTo>
                <a:lnTo>
                  <a:pt x="1921" y="788"/>
                </a:lnTo>
                <a:lnTo>
                  <a:pt x="1854" y="788"/>
                </a:lnTo>
                <a:lnTo>
                  <a:pt x="1975" y="18"/>
                </a:lnTo>
                <a:lnTo>
                  <a:pt x="2037" y="18"/>
                </a:lnTo>
                <a:lnTo>
                  <a:pt x="2160" y="788"/>
                </a:lnTo>
                <a:lnTo>
                  <a:pt x="2090" y="788"/>
                </a:lnTo>
                <a:close/>
                <a:moveTo>
                  <a:pt x="2026" y="323"/>
                </a:moveTo>
                <a:lnTo>
                  <a:pt x="2015" y="250"/>
                </a:lnTo>
                <a:lnTo>
                  <a:pt x="2010" y="210"/>
                </a:lnTo>
                <a:lnTo>
                  <a:pt x="2006" y="170"/>
                </a:lnTo>
                <a:lnTo>
                  <a:pt x="2001" y="210"/>
                </a:lnTo>
                <a:lnTo>
                  <a:pt x="1996" y="250"/>
                </a:lnTo>
                <a:lnTo>
                  <a:pt x="1986" y="325"/>
                </a:lnTo>
                <a:lnTo>
                  <a:pt x="1957" y="529"/>
                </a:lnTo>
                <a:lnTo>
                  <a:pt x="2053" y="529"/>
                </a:lnTo>
                <a:lnTo>
                  <a:pt x="2026" y="323"/>
                </a:lnTo>
                <a:close/>
                <a:moveTo>
                  <a:pt x="2419" y="788"/>
                </a:moveTo>
                <a:lnTo>
                  <a:pt x="2323" y="431"/>
                </a:lnTo>
                <a:lnTo>
                  <a:pt x="2285" y="527"/>
                </a:lnTo>
                <a:lnTo>
                  <a:pt x="2285" y="788"/>
                </a:lnTo>
                <a:lnTo>
                  <a:pt x="2220" y="788"/>
                </a:lnTo>
                <a:lnTo>
                  <a:pt x="2220" y="18"/>
                </a:lnTo>
                <a:lnTo>
                  <a:pt x="2285" y="18"/>
                </a:lnTo>
                <a:lnTo>
                  <a:pt x="2285" y="347"/>
                </a:lnTo>
                <a:lnTo>
                  <a:pt x="2410" y="18"/>
                </a:lnTo>
                <a:lnTo>
                  <a:pt x="2492" y="18"/>
                </a:lnTo>
                <a:lnTo>
                  <a:pt x="2363" y="333"/>
                </a:lnTo>
                <a:lnTo>
                  <a:pt x="2498" y="788"/>
                </a:lnTo>
                <a:lnTo>
                  <a:pt x="2419" y="788"/>
                </a:lnTo>
                <a:close/>
                <a:moveTo>
                  <a:pt x="2558" y="788"/>
                </a:moveTo>
                <a:lnTo>
                  <a:pt x="2558" y="18"/>
                </a:lnTo>
                <a:lnTo>
                  <a:pt x="2786" y="18"/>
                </a:lnTo>
                <a:lnTo>
                  <a:pt x="2786" y="126"/>
                </a:lnTo>
                <a:lnTo>
                  <a:pt x="2623" y="126"/>
                </a:lnTo>
                <a:lnTo>
                  <a:pt x="2623" y="341"/>
                </a:lnTo>
                <a:lnTo>
                  <a:pt x="2756" y="341"/>
                </a:lnTo>
                <a:lnTo>
                  <a:pt x="2756" y="445"/>
                </a:lnTo>
                <a:lnTo>
                  <a:pt x="2623" y="445"/>
                </a:lnTo>
                <a:lnTo>
                  <a:pt x="2623" y="683"/>
                </a:lnTo>
                <a:lnTo>
                  <a:pt x="2786" y="683"/>
                </a:lnTo>
                <a:lnTo>
                  <a:pt x="2786" y="788"/>
                </a:lnTo>
                <a:lnTo>
                  <a:pt x="2558" y="788"/>
                </a:lnTo>
                <a:close/>
                <a:moveTo>
                  <a:pt x="2939" y="18"/>
                </a:moveTo>
                <a:lnTo>
                  <a:pt x="3030" y="439"/>
                </a:lnTo>
                <a:lnTo>
                  <a:pt x="3038" y="477"/>
                </a:lnTo>
                <a:lnTo>
                  <a:pt x="3042" y="495"/>
                </a:lnTo>
                <a:lnTo>
                  <a:pt x="3046" y="515"/>
                </a:lnTo>
                <a:lnTo>
                  <a:pt x="3053" y="553"/>
                </a:lnTo>
                <a:lnTo>
                  <a:pt x="3060" y="595"/>
                </a:lnTo>
                <a:lnTo>
                  <a:pt x="3060" y="509"/>
                </a:lnTo>
                <a:lnTo>
                  <a:pt x="3059" y="421"/>
                </a:lnTo>
                <a:lnTo>
                  <a:pt x="3059" y="18"/>
                </a:lnTo>
                <a:lnTo>
                  <a:pt x="3124" y="18"/>
                </a:lnTo>
                <a:lnTo>
                  <a:pt x="3124" y="788"/>
                </a:lnTo>
                <a:lnTo>
                  <a:pt x="3046" y="788"/>
                </a:lnTo>
                <a:lnTo>
                  <a:pt x="2954" y="369"/>
                </a:lnTo>
                <a:lnTo>
                  <a:pt x="2946" y="331"/>
                </a:lnTo>
                <a:lnTo>
                  <a:pt x="2938" y="293"/>
                </a:lnTo>
                <a:lnTo>
                  <a:pt x="2931" y="255"/>
                </a:lnTo>
                <a:lnTo>
                  <a:pt x="2923" y="214"/>
                </a:lnTo>
                <a:lnTo>
                  <a:pt x="2924" y="389"/>
                </a:lnTo>
                <a:lnTo>
                  <a:pt x="2924" y="790"/>
                </a:lnTo>
                <a:lnTo>
                  <a:pt x="2859" y="790"/>
                </a:lnTo>
                <a:lnTo>
                  <a:pt x="2859" y="18"/>
                </a:lnTo>
                <a:lnTo>
                  <a:pt x="2939" y="18"/>
                </a:lnTo>
                <a:close/>
                <a:moveTo>
                  <a:pt x="3306" y="18"/>
                </a:moveTo>
                <a:lnTo>
                  <a:pt x="3396" y="425"/>
                </a:lnTo>
                <a:lnTo>
                  <a:pt x="3404" y="463"/>
                </a:lnTo>
                <a:lnTo>
                  <a:pt x="3408" y="481"/>
                </a:lnTo>
                <a:lnTo>
                  <a:pt x="3412" y="501"/>
                </a:lnTo>
                <a:lnTo>
                  <a:pt x="3419" y="539"/>
                </a:lnTo>
                <a:lnTo>
                  <a:pt x="3426" y="581"/>
                </a:lnTo>
                <a:lnTo>
                  <a:pt x="3426" y="495"/>
                </a:lnTo>
                <a:lnTo>
                  <a:pt x="3426" y="407"/>
                </a:lnTo>
                <a:lnTo>
                  <a:pt x="3426" y="18"/>
                </a:lnTo>
                <a:lnTo>
                  <a:pt x="3491" y="18"/>
                </a:lnTo>
                <a:lnTo>
                  <a:pt x="3491" y="788"/>
                </a:lnTo>
                <a:lnTo>
                  <a:pt x="3412" y="788"/>
                </a:lnTo>
                <a:lnTo>
                  <a:pt x="3320" y="383"/>
                </a:lnTo>
                <a:lnTo>
                  <a:pt x="3312" y="345"/>
                </a:lnTo>
                <a:lnTo>
                  <a:pt x="3305" y="307"/>
                </a:lnTo>
                <a:lnTo>
                  <a:pt x="3297" y="269"/>
                </a:lnTo>
                <a:lnTo>
                  <a:pt x="3290" y="228"/>
                </a:lnTo>
                <a:lnTo>
                  <a:pt x="3290" y="403"/>
                </a:lnTo>
                <a:lnTo>
                  <a:pt x="3290" y="788"/>
                </a:lnTo>
                <a:lnTo>
                  <a:pt x="3226" y="788"/>
                </a:lnTo>
                <a:lnTo>
                  <a:pt x="3226" y="18"/>
                </a:lnTo>
                <a:lnTo>
                  <a:pt x="3306" y="18"/>
                </a:lnTo>
                <a:close/>
                <a:moveTo>
                  <a:pt x="3618" y="735"/>
                </a:moveTo>
                <a:lnTo>
                  <a:pt x="3611" y="719"/>
                </a:lnTo>
                <a:lnTo>
                  <a:pt x="3605" y="701"/>
                </a:lnTo>
                <a:lnTo>
                  <a:pt x="3599" y="681"/>
                </a:lnTo>
                <a:lnTo>
                  <a:pt x="3597" y="669"/>
                </a:lnTo>
                <a:lnTo>
                  <a:pt x="3595" y="659"/>
                </a:lnTo>
                <a:lnTo>
                  <a:pt x="3591" y="635"/>
                </a:lnTo>
                <a:lnTo>
                  <a:pt x="3589" y="609"/>
                </a:lnTo>
                <a:lnTo>
                  <a:pt x="3588" y="595"/>
                </a:lnTo>
                <a:lnTo>
                  <a:pt x="3587" y="581"/>
                </a:lnTo>
                <a:lnTo>
                  <a:pt x="3587" y="549"/>
                </a:lnTo>
                <a:lnTo>
                  <a:pt x="3587" y="18"/>
                </a:lnTo>
                <a:lnTo>
                  <a:pt x="3652" y="18"/>
                </a:lnTo>
                <a:lnTo>
                  <a:pt x="3652" y="543"/>
                </a:lnTo>
                <a:lnTo>
                  <a:pt x="3652" y="563"/>
                </a:lnTo>
                <a:lnTo>
                  <a:pt x="3652" y="581"/>
                </a:lnTo>
                <a:lnTo>
                  <a:pt x="3653" y="597"/>
                </a:lnTo>
                <a:lnTo>
                  <a:pt x="3655" y="611"/>
                </a:lnTo>
                <a:lnTo>
                  <a:pt x="3657" y="625"/>
                </a:lnTo>
                <a:lnTo>
                  <a:pt x="3659" y="637"/>
                </a:lnTo>
                <a:lnTo>
                  <a:pt x="3662" y="649"/>
                </a:lnTo>
                <a:lnTo>
                  <a:pt x="3665" y="659"/>
                </a:lnTo>
                <a:lnTo>
                  <a:pt x="3669" y="667"/>
                </a:lnTo>
                <a:lnTo>
                  <a:pt x="3674" y="675"/>
                </a:lnTo>
                <a:lnTo>
                  <a:pt x="3679" y="683"/>
                </a:lnTo>
                <a:lnTo>
                  <a:pt x="3685" y="689"/>
                </a:lnTo>
                <a:lnTo>
                  <a:pt x="3688" y="691"/>
                </a:lnTo>
                <a:lnTo>
                  <a:pt x="3692" y="693"/>
                </a:lnTo>
                <a:lnTo>
                  <a:pt x="3699" y="697"/>
                </a:lnTo>
                <a:lnTo>
                  <a:pt x="3706" y="699"/>
                </a:lnTo>
                <a:lnTo>
                  <a:pt x="3715" y="699"/>
                </a:lnTo>
                <a:lnTo>
                  <a:pt x="3723" y="699"/>
                </a:lnTo>
                <a:lnTo>
                  <a:pt x="3731" y="697"/>
                </a:lnTo>
                <a:lnTo>
                  <a:pt x="3738" y="693"/>
                </a:lnTo>
                <a:lnTo>
                  <a:pt x="3744" y="689"/>
                </a:lnTo>
                <a:lnTo>
                  <a:pt x="3750" y="683"/>
                </a:lnTo>
                <a:lnTo>
                  <a:pt x="3755" y="675"/>
                </a:lnTo>
                <a:lnTo>
                  <a:pt x="3760" y="667"/>
                </a:lnTo>
                <a:lnTo>
                  <a:pt x="3764" y="659"/>
                </a:lnTo>
                <a:lnTo>
                  <a:pt x="3768" y="649"/>
                </a:lnTo>
                <a:lnTo>
                  <a:pt x="3770" y="637"/>
                </a:lnTo>
                <a:lnTo>
                  <a:pt x="3773" y="625"/>
                </a:lnTo>
                <a:lnTo>
                  <a:pt x="3775" y="613"/>
                </a:lnTo>
                <a:lnTo>
                  <a:pt x="3776" y="597"/>
                </a:lnTo>
                <a:lnTo>
                  <a:pt x="3777" y="581"/>
                </a:lnTo>
                <a:lnTo>
                  <a:pt x="3778" y="563"/>
                </a:lnTo>
                <a:lnTo>
                  <a:pt x="3778" y="543"/>
                </a:lnTo>
                <a:lnTo>
                  <a:pt x="3778" y="18"/>
                </a:lnTo>
                <a:lnTo>
                  <a:pt x="3843" y="18"/>
                </a:lnTo>
                <a:lnTo>
                  <a:pt x="3843" y="549"/>
                </a:lnTo>
                <a:lnTo>
                  <a:pt x="3843" y="581"/>
                </a:lnTo>
                <a:lnTo>
                  <a:pt x="3842" y="595"/>
                </a:lnTo>
                <a:lnTo>
                  <a:pt x="3841" y="609"/>
                </a:lnTo>
                <a:lnTo>
                  <a:pt x="3838" y="635"/>
                </a:lnTo>
                <a:lnTo>
                  <a:pt x="3835" y="659"/>
                </a:lnTo>
                <a:lnTo>
                  <a:pt x="3833" y="669"/>
                </a:lnTo>
                <a:lnTo>
                  <a:pt x="3830" y="681"/>
                </a:lnTo>
                <a:lnTo>
                  <a:pt x="3825" y="701"/>
                </a:lnTo>
                <a:lnTo>
                  <a:pt x="3822" y="709"/>
                </a:lnTo>
                <a:lnTo>
                  <a:pt x="3819" y="719"/>
                </a:lnTo>
                <a:lnTo>
                  <a:pt x="3815" y="727"/>
                </a:lnTo>
                <a:lnTo>
                  <a:pt x="3812" y="735"/>
                </a:lnTo>
                <a:lnTo>
                  <a:pt x="3807" y="744"/>
                </a:lnTo>
                <a:lnTo>
                  <a:pt x="3802" y="752"/>
                </a:lnTo>
                <a:lnTo>
                  <a:pt x="3792" y="766"/>
                </a:lnTo>
                <a:lnTo>
                  <a:pt x="3781" y="778"/>
                </a:lnTo>
                <a:lnTo>
                  <a:pt x="3775" y="784"/>
                </a:lnTo>
                <a:lnTo>
                  <a:pt x="3769" y="788"/>
                </a:lnTo>
                <a:lnTo>
                  <a:pt x="3757" y="796"/>
                </a:lnTo>
                <a:lnTo>
                  <a:pt x="3750" y="800"/>
                </a:lnTo>
                <a:lnTo>
                  <a:pt x="3743" y="802"/>
                </a:lnTo>
                <a:lnTo>
                  <a:pt x="3729" y="806"/>
                </a:lnTo>
                <a:lnTo>
                  <a:pt x="3722" y="806"/>
                </a:lnTo>
                <a:lnTo>
                  <a:pt x="3715" y="806"/>
                </a:lnTo>
                <a:lnTo>
                  <a:pt x="3700" y="806"/>
                </a:lnTo>
                <a:lnTo>
                  <a:pt x="3686" y="802"/>
                </a:lnTo>
                <a:lnTo>
                  <a:pt x="3679" y="800"/>
                </a:lnTo>
                <a:lnTo>
                  <a:pt x="3673" y="796"/>
                </a:lnTo>
                <a:lnTo>
                  <a:pt x="3660" y="788"/>
                </a:lnTo>
                <a:lnTo>
                  <a:pt x="3648" y="778"/>
                </a:lnTo>
                <a:lnTo>
                  <a:pt x="3637" y="766"/>
                </a:lnTo>
                <a:lnTo>
                  <a:pt x="3627" y="750"/>
                </a:lnTo>
                <a:lnTo>
                  <a:pt x="3623" y="742"/>
                </a:lnTo>
                <a:lnTo>
                  <a:pt x="3618" y="735"/>
                </a:lnTo>
                <a:close/>
                <a:moveTo>
                  <a:pt x="4052" y="806"/>
                </a:moveTo>
                <a:lnTo>
                  <a:pt x="4036" y="806"/>
                </a:lnTo>
                <a:lnTo>
                  <a:pt x="4020" y="802"/>
                </a:lnTo>
                <a:lnTo>
                  <a:pt x="4006" y="796"/>
                </a:lnTo>
                <a:lnTo>
                  <a:pt x="4000" y="792"/>
                </a:lnTo>
                <a:lnTo>
                  <a:pt x="3993" y="788"/>
                </a:lnTo>
                <a:lnTo>
                  <a:pt x="3981" y="780"/>
                </a:lnTo>
                <a:lnTo>
                  <a:pt x="3975" y="774"/>
                </a:lnTo>
                <a:lnTo>
                  <a:pt x="3970" y="768"/>
                </a:lnTo>
                <a:lnTo>
                  <a:pt x="3960" y="756"/>
                </a:lnTo>
                <a:lnTo>
                  <a:pt x="3956" y="748"/>
                </a:lnTo>
                <a:lnTo>
                  <a:pt x="3951" y="740"/>
                </a:lnTo>
                <a:lnTo>
                  <a:pt x="3947" y="733"/>
                </a:lnTo>
                <a:lnTo>
                  <a:pt x="3943" y="725"/>
                </a:lnTo>
                <a:lnTo>
                  <a:pt x="3939" y="717"/>
                </a:lnTo>
                <a:lnTo>
                  <a:pt x="3936" y="707"/>
                </a:lnTo>
                <a:lnTo>
                  <a:pt x="3930" y="687"/>
                </a:lnTo>
                <a:lnTo>
                  <a:pt x="3926" y="667"/>
                </a:lnTo>
                <a:lnTo>
                  <a:pt x="3924" y="657"/>
                </a:lnTo>
                <a:lnTo>
                  <a:pt x="3922" y="645"/>
                </a:lnTo>
                <a:lnTo>
                  <a:pt x="3919" y="623"/>
                </a:lnTo>
                <a:lnTo>
                  <a:pt x="3918" y="599"/>
                </a:lnTo>
                <a:lnTo>
                  <a:pt x="3917" y="585"/>
                </a:lnTo>
                <a:lnTo>
                  <a:pt x="3917" y="573"/>
                </a:lnTo>
                <a:lnTo>
                  <a:pt x="3980" y="545"/>
                </a:lnTo>
                <a:lnTo>
                  <a:pt x="3981" y="567"/>
                </a:lnTo>
                <a:lnTo>
                  <a:pt x="3982" y="587"/>
                </a:lnTo>
                <a:lnTo>
                  <a:pt x="3984" y="603"/>
                </a:lnTo>
                <a:lnTo>
                  <a:pt x="3986" y="619"/>
                </a:lnTo>
                <a:lnTo>
                  <a:pt x="3988" y="627"/>
                </a:lnTo>
                <a:lnTo>
                  <a:pt x="3989" y="635"/>
                </a:lnTo>
                <a:lnTo>
                  <a:pt x="3993" y="647"/>
                </a:lnTo>
                <a:lnTo>
                  <a:pt x="3997" y="659"/>
                </a:lnTo>
                <a:lnTo>
                  <a:pt x="4001" y="667"/>
                </a:lnTo>
                <a:lnTo>
                  <a:pt x="4006" y="677"/>
                </a:lnTo>
                <a:lnTo>
                  <a:pt x="4012" y="683"/>
                </a:lnTo>
                <a:lnTo>
                  <a:pt x="4018" y="689"/>
                </a:lnTo>
                <a:lnTo>
                  <a:pt x="4025" y="693"/>
                </a:lnTo>
                <a:lnTo>
                  <a:pt x="4032" y="697"/>
                </a:lnTo>
                <a:lnTo>
                  <a:pt x="4039" y="699"/>
                </a:lnTo>
                <a:lnTo>
                  <a:pt x="4047" y="701"/>
                </a:lnTo>
                <a:lnTo>
                  <a:pt x="4056" y="701"/>
                </a:lnTo>
                <a:lnTo>
                  <a:pt x="4063" y="701"/>
                </a:lnTo>
                <a:lnTo>
                  <a:pt x="4070" y="699"/>
                </a:lnTo>
                <a:lnTo>
                  <a:pt x="4077" y="697"/>
                </a:lnTo>
                <a:lnTo>
                  <a:pt x="4083" y="695"/>
                </a:lnTo>
                <a:lnTo>
                  <a:pt x="4089" y="691"/>
                </a:lnTo>
                <a:lnTo>
                  <a:pt x="4095" y="685"/>
                </a:lnTo>
                <a:lnTo>
                  <a:pt x="4100" y="679"/>
                </a:lnTo>
                <a:lnTo>
                  <a:pt x="4105" y="673"/>
                </a:lnTo>
                <a:lnTo>
                  <a:pt x="4109" y="665"/>
                </a:lnTo>
                <a:lnTo>
                  <a:pt x="4113" y="657"/>
                </a:lnTo>
                <a:lnTo>
                  <a:pt x="4116" y="649"/>
                </a:lnTo>
                <a:lnTo>
                  <a:pt x="4119" y="639"/>
                </a:lnTo>
                <a:lnTo>
                  <a:pt x="4121" y="627"/>
                </a:lnTo>
                <a:lnTo>
                  <a:pt x="4122" y="623"/>
                </a:lnTo>
                <a:lnTo>
                  <a:pt x="4123" y="617"/>
                </a:lnTo>
                <a:lnTo>
                  <a:pt x="4124" y="605"/>
                </a:lnTo>
                <a:lnTo>
                  <a:pt x="4124" y="591"/>
                </a:lnTo>
                <a:lnTo>
                  <a:pt x="4124" y="581"/>
                </a:lnTo>
                <a:lnTo>
                  <a:pt x="4123" y="571"/>
                </a:lnTo>
                <a:lnTo>
                  <a:pt x="4122" y="563"/>
                </a:lnTo>
                <a:lnTo>
                  <a:pt x="4121" y="553"/>
                </a:lnTo>
                <a:lnTo>
                  <a:pt x="4119" y="545"/>
                </a:lnTo>
                <a:lnTo>
                  <a:pt x="4117" y="537"/>
                </a:lnTo>
                <a:lnTo>
                  <a:pt x="4115" y="529"/>
                </a:lnTo>
                <a:lnTo>
                  <a:pt x="4112" y="521"/>
                </a:lnTo>
                <a:lnTo>
                  <a:pt x="4104" y="505"/>
                </a:lnTo>
                <a:lnTo>
                  <a:pt x="4100" y="497"/>
                </a:lnTo>
                <a:lnTo>
                  <a:pt x="4095" y="491"/>
                </a:lnTo>
                <a:lnTo>
                  <a:pt x="4084" y="477"/>
                </a:lnTo>
                <a:lnTo>
                  <a:pt x="4071" y="465"/>
                </a:lnTo>
                <a:lnTo>
                  <a:pt x="4007" y="407"/>
                </a:lnTo>
                <a:lnTo>
                  <a:pt x="3998" y="399"/>
                </a:lnTo>
                <a:lnTo>
                  <a:pt x="3988" y="389"/>
                </a:lnTo>
                <a:lnTo>
                  <a:pt x="3972" y="369"/>
                </a:lnTo>
                <a:lnTo>
                  <a:pt x="3958" y="349"/>
                </a:lnTo>
                <a:lnTo>
                  <a:pt x="3953" y="337"/>
                </a:lnTo>
                <a:lnTo>
                  <a:pt x="3947" y="325"/>
                </a:lnTo>
                <a:lnTo>
                  <a:pt x="3942" y="313"/>
                </a:lnTo>
                <a:lnTo>
                  <a:pt x="3937" y="299"/>
                </a:lnTo>
                <a:lnTo>
                  <a:pt x="3934" y="285"/>
                </a:lnTo>
                <a:lnTo>
                  <a:pt x="3931" y="269"/>
                </a:lnTo>
                <a:lnTo>
                  <a:pt x="3929" y="253"/>
                </a:lnTo>
                <a:lnTo>
                  <a:pt x="3928" y="246"/>
                </a:lnTo>
                <a:lnTo>
                  <a:pt x="3927" y="238"/>
                </a:lnTo>
                <a:lnTo>
                  <a:pt x="3927" y="220"/>
                </a:lnTo>
                <a:lnTo>
                  <a:pt x="3926" y="200"/>
                </a:lnTo>
                <a:lnTo>
                  <a:pt x="3926" y="188"/>
                </a:lnTo>
                <a:lnTo>
                  <a:pt x="3927" y="176"/>
                </a:lnTo>
                <a:lnTo>
                  <a:pt x="3928" y="164"/>
                </a:lnTo>
                <a:lnTo>
                  <a:pt x="3929" y="152"/>
                </a:lnTo>
                <a:lnTo>
                  <a:pt x="3930" y="142"/>
                </a:lnTo>
                <a:lnTo>
                  <a:pt x="3932" y="132"/>
                </a:lnTo>
                <a:lnTo>
                  <a:pt x="3936" y="112"/>
                </a:lnTo>
                <a:lnTo>
                  <a:pt x="3939" y="102"/>
                </a:lnTo>
                <a:lnTo>
                  <a:pt x="3942" y="94"/>
                </a:lnTo>
                <a:lnTo>
                  <a:pt x="3949" y="78"/>
                </a:lnTo>
                <a:lnTo>
                  <a:pt x="3957" y="62"/>
                </a:lnTo>
                <a:lnTo>
                  <a:pt x="3961" y="56"/>
                </a:lnTo>
                <a:lnTo>
                  <a:pt x="3965" y="50"/>
                </a:lnTo>
                <a:lnTo>
                  <a:pt x="3974" y="38"/>
                </a:lnTo>
                <a:lnTo>
                  <a:pt x="3984" y="28"/>
                </a:lnTo>
                <a:lnTo>
                  <a:pt x="3994" y="20"/>
                </a:lnTo>
                <a:lnTo>
                  <a:pt x="4005" y="12"/>
                </a:lnTo>
                <a:lnTo>
                  <a:pt x="4017" y="6"/>
                </a:lnTo>
                <a:lnTo>
                  <a:pt x="4029" y="4"/>
                </a:lnTo>
                <a:lnTo>
                  <a:pt x="4042" y="0"/>
                </a:lnTo>
                <a:lnTo>
                  <a:pt x="4055" y="0"/>
                </a:lnTo>
                <a:lnTo>
                  <a:pt x="4070" y="2"/>
                </a:lnTo>
                <a:lnTo>
                  <a:pt x="4085" y="4"/>
                </a:lnTo>
                <a:lnTo>
                  <a:pt x="4098" y="10"/>
                </a:lnTo>
                <a:lnTo>
                  <a:pt x="4104" y="14"/>
                </a:lnTo>
                <a:lnTo>
                  <a:pt x="4110" y="18"/>
                </a:lnTo>
                <a:lnTo>
                  <a:pt x="4122" y="26"/>
                </a:lnTo>
                <a:lnTo>
                  <a:pt x="4132" y="38"/>
                </a:lnTo>
                <a:lnTo>
                  <a:pt x="4141" y="50"/>
                </a:lnTo>
                <a:lnTo>
                  <a:pt x="4149" y="64"/>
                </a:lnTo>
                <a:lnTo>
                  <a:pt x="4153" y="72"/>
                </a:lnTo>
                <a:lnTo>
                  <a:pt x="4156" y="78"/>
                </a:lnTo>
                <a:lnTo>
                  <a:pt x="4159" y="86"/>
                </a:lnTo>
                <a:lnTo>
                  <a:pt x="4162" y="94"/>
                </a:lnTo>
                <a:lnTo>
                  <a:pt x="4167" y="112"/>
                </a:lnTo>
                <a:lnTo>
                  <a:pt x="4172" y="128"/>
                </a:lnTo>
                <a:lnTo>
                  <a:pt x="4175" y="146"/>
                </a:lnTo>
                <a:lnTo>
                  <a:pt x="4177" y="166"/>
                </a:lnTo>
                <a:lnTo>
                  <a:pt x="4179" y="184"/>
                </a:lnTo>
                <a:lnTo>
                  <a:pt x="4179" y="202"/>
                </a:lnTo>
                <a:lnTo>
                  <a:pt x="4117" y="228"/>
                </a:lnTo>
                <a:lnTo>
                  <a:pt x="4117" y="212"/>
                </a:lnTo>
                <a:lnTo>
                  <a:pt x="4115" y="198"/>
                </a:lnTo>
                <a:lnTo>
                  <a:pt x="4114" y="186"/>
                </a:lnTo>
                <a:lnTo>
                  <a:pt x="4112" y="172"/>
                </a:lnTo>
                <a:lnTo>
                  <a:pt x="4109" y="162"/>
                </a:lnTo>
                <a:lnTo>
                  <a:pt x="4106" y="152"/>
                </a:lnTo>
                <a:lnTo>
                  <a:pt x="4103" y="142"/>
                </a:lnTo>
                <a:lnTo>
                  <a:pt x="4099" y="136"/>
                </a:lnTo>
                <a:lnTo>
                  <a:pt x="4095" y="128"/>
                </a:lnTo>
                <a:lnTo>
                  <a:pt x="4090" y="122"/>
                </a:lnTo>
                <a:lnTo>
                  <a:pt x="4085" y="118"/>
                </a:lnTo>
                <a:lnTo>
                  <a:pt x="4079" y="114"/>
                </a:lnTo>
                <a:lnTo>
                  <a:pt x="4073" y="110"/>
                </a:lnTo>
                <a:lnTo>
                  <a:pt x="4067" y="108"/>
                </a:lnTo>
                <a:lnTo>
                  <a:pt x="4060" y="108"/>
                </a:lnTo>
                <a:lnTo>
                  <a:pt x="4052" y="106"/>
                </a:lnTo>
                <a:lnTo>
                  <a:pt x="4040" y="108"/>
                </a:lnTo>
                <a:lnTo>
                  <a:pt x="4028" y="112"/>
                </a:lnTo>
                <a:lnTo>
                  <a:pt x="4023" y="116"/>
                </a:lnTo>
                <a:lnTo>
                  <a:pt x="4018" y="120"/>
                </a:lnTo>
                <a:lnTo>
                  <a:pt x="4013" y="124"/>
                </a:lnTo>
                <a:lnTo>
                  <a:pt x="4009" y="128"/>
                </a:lnTo>
                <a:lnTo>
                  <a:pt x="4005" y="134"/>
                </a:lnTo>
                <a:lnTo>
                  <a:pt x="4002" y="140"/>
                </a:lnTo>
                <a:lnTo>
                  <a:pt x="3999" y="148"/>
                </a:lnTo>
                <a:lnTo>
                  <a:pt x="3996" y="156"/>
                </a:lnTo>
                <a:lnTo>
                  <a:pt x="3994" y="164"/>
                </a:lnTo>
                <a:lnTo>
                  <a:pt x="3993" y="174"/>
                </a:lnTo>
                <a:lnTo>
                  <a:pt x="3992" y="184"/>
                </a:lnTo>
                <a:lnTo>
                  <a:pt x="3992" y="194"/>
                </a:lnTo>
                <a:lnTo>
                  <a:pt x="3992" y="204"/>
                </a:lnTo>
                <a:lnTo>
                  <a:pt x="3992" y="214"/>
                </a:lnTo>
                <a:lnTo>
                  <a:pt x="3993" y="224"/>
                </a:lnTo>
                <a:lnTo>
                  <a:pt x="3994" y="232"/>
                </a:lnTo>
                <a:lnTo>
                  <a:pt x="3996" y="240"/>
                </a:lnTo>
                <a:lnTo>
                  <a:pt x="3998" y="248"/>
                </a:lnTo>
                <a:lnTo>
                  <a:pt x="4001" y="255"/>
                </a:lnTo>
                <a:lnTo>
                  <a:pt x="4003" y="261"/>
                </a:lnTo>
                <a:lnTo>
                  <a:pt x="4007" y="267"/>
                </a:lnTo>
                <a:lnTo>
                  <a:pt x="4010" y="273"/>
                </a:lnTo>
                <a:lnTo>
                  <a:pt x="4019" y="285"/>
                </a:lnTo>
                <a:lnTo>
                  <a:pt x="4029" y="297"/>
                </a:lnTo>
                <a:lnTo>
                  <a:pt x="4041" y="309"/>
                </a:lnTo>
                <a:lnTo>
                  <a:pt x="4103" y="363"/>
                </a:lnTo>
                <a:lnTo>
                  <a:pt x="4113" y="373"/>
                </a:lnTo>
                <a:lnTo>
                  <a:pt x="4123" y="383"/>
                </a:lnTo>
                <a:lnTo>
                  <a:pt x="4133" y="393"/>
                </a:lnTo>
                <a:lnTo>
                  <a:pt x="4141" y="405"/>
                </a:lnTo>
                <a:lnTo>
                  <a:pt x="4149" y="417"/>
                </a:lnTo>
                <a:lnTo>
                  <a:pt x="4156" y="427"/>
                </a:lnTo>
                <a:lnTo>
                  <a:pt x="4162" y="441"/>
                </a:lnTo>
                <a:lnTo>
                  <a:pt x="4168" y="453"/>
                </a:lnTo>
                <a:lnTo>
                  <a:pt x="4173" y="467"/>
                </a:lnTo>
                <a:lnTo>
                  <a:pt x="4177" y="481"/>
                </a:lnTo>
                <a:lnTo>
                  <a:pt x="4181" y="495"/>
                </a:lnTo>
                <a:lnTo>
                  <a:pt x="4184" y="511"/>
                </a:lnTo>
                <a:lnTo>
                  <a:pt x="4186" y="527"/>
                </a:lnTo>
                <a:lnTo>
                  <a:pt x="4187" y="537"/>
                </a:lnTo>
                <a:lnTo>
                  <a:pt x="4187" y="545"/>
                </a:lnTo>
                <a:lnTo>
                  <a:pt x="4188" y="563"/>
                </a:lnTo>
                <a:lnTo>
                  <a:pt x="4189" y="583"/>
                </a:lnTo>
                <a:lnTo>
                  <a:pt x="4188" y="609"/>
                </a:lnTo>
                <a:lnTo>
                  <a:pt x="4186" y="633"/>
                </a:lnTo>
                <a:lnTo>
                  <a:pt x="4185" y="645"/>
                </a:lnTo>
                <a:lnTo>
                  <a:pt x="4183" y="655"/>
                </a:lnTo>
                <a:lnTo>
                  <a:pt x="4181" y="667"/>
                </a:lnTo>
                <a:lnTo>
                  <a:pt x="4179" y="677"/>
                </a:lnTo>
                <a:lnTo>
                  <a:pt x="4177" y="687"/>
                </a:lnTo>
                <a:lnTo>
                  <a:pt x="4174" y="697"/>
                </a:lnTo>
                <a:lnTo>
                  <a:pt x="4167" y="715"/>
                </a:lnTo>
                <a:lnTo>
                  <a:pt x="4164" y="723"/>
                </a:lnTo>
                <a:lnTo>
                  <a:pt x="4160" y="733"/>
                </a:lnTo>
                <a:lnTo>
                  <a:pt x="4152" y="746"/>
                </a:lnTo>
                <a:lnTo>
                  <a:pt x="4147" y="754"/>
                </a:lnTo>
                <a:lnTo>
                  <a:pt x="4142" y="760"/>
                </a:lnTo>
                <a:lnTo>
                  <a:pt x="4137" y="766"/>
                </a:lnTo>
                <a:lnTo>
                  <a:pt x="4132" y="772"/>
                </a:lnTo>
                <a:lnTo>
                  <a:pt x="4121" y="782"/>
                </a:lnTo>
                <a:lnTo>
                  <a:pt x="4109" y="790"/>
                </a:lnTo>
                <a:lnTo>
                  <a:pt x="4096" y="798"/>
                </a:lnTo>
                <a:lnTo>
                  <a:pt x="4082" y="802"/>
                </a:lnTo>
                <a:lnTo>
                  <a:pt x="4075" y="804"/>
                </a:lnTo>
                <a:lnTo>
                  <a:pt x="4068" y="804"/>
                </a:lnTo>
                <a:lnTo>
                  <a:pt x="4052" y="806"/>
                </a:lnTo>
                <a:close/>
                <a:moveTo>
                  <a:pt x="1669" y="1273"/>
                </a:moveTo>
                <a:lnTo>
                  <a:pt x="1669" y="1936"/>
                </a:lnTo>
                <a:lnTo>
                  <a:pt x="1604" y="1936"/>
                </a:lnTo>
                <a:lnTo>
                  <a:pt x="1604" y="1273"/>
                </a:lnTo>
                <a:lnTo>
                  <a:pt x="1506" y="1273"/>
                </a:lnTo>
                <a:lnTo>
                  <a:pt x="1506" y="1166"/>
                </a:lnTo>
                <a:lnTo>
                  <a:pt x="1767" y="1166"/>
                </a:lnTo>
                <a:lnTo>
                  <a:pt x="1767" y="1273"/>
                </a:lnTo>
                <a:lnTo>
                  <a:pt x="1669" y="1273"/>
                </a:lnTo>
                <a:close/>
                <a:moveTo>
                  <a:pt x="1832" y="1936"/>
                </a:moveTo>
                <a:lnTo>
                  <a:pt x="1832" y="1166"/>
                </a:lnTo>
                <a:lnTo>
                  <a:pt x="2060" y="1166"/>
                </a:lnTo>
                <a:lnTo>
                  <a:pt x="2060" y="1273"/>
                </a:lnTo>
                <a:lnTo>
                  <a:pt x="1897" y="1273"/>
                </a:lnTo>
                <a:lnTo>
                  <a:pt x="1897" y="1489"/>
                </a:lnTo>
                <a:lnTo>
                  <a:pt x="2030" y="1489"/>
                </a:lnTo>
                <a:lnTo>
                  <a:pt x="2030" y="1593"/>
                </a:lnTo>
                <a:lnTo>
                  <a:pt x="1897" y="1593"/>
                </a:lnTo>
                <a:lnTo>
                  <a:pt x="1897" y="1828"/>
                </a:lnTo>
                <a:lnTo>
                  <a:pt x="2060" y="1828"/>
                </a:lnTo>
                <a:lnTo>
                  <a:pt x="2060" y="1936"/>
                </a:lnTo>
                <a:lnTo>
                  <a:pt x="1832" y="1936"/>
                </a:lnTo>
                <a:close/>
                <a:moveTo>
                  <a:pt x="2260" y="1954"/>
                </a:moveTo>
                <a:lnTo>
                  <a:pt x="2251" y="1954"/>
                </a:lnTo>
                <a:lnTo>
                  <a:pt x="2242" y="1952"/>
                </a:lnTo>
                <a:lnTo>
                  <a:pt x="2234" y="1950"/>
                </a:lnTo>
                <a:lnTo>
                  <a:pt x="2226" y="1948"/>
                </a:lnTo>
                <a:lnTo>
                  <a:pt x="2218" y="1944"/>
                </a:lnTo>
                <a:lnTo>
                  <a:pt x="2211" y="1938"/>
                </a:lnTo>
                <a:lnTo>
                  <a:pt x="2204" y="1932"/>
                </a:lnTo>
                <a:lnTo>
                  <a:pt x="2197" y="1926"/>
                </a:lnTo>
                <a:lnTo>
                  <a:pt x="2190" y="1920"/>
                </a:lnTo>
                <a:lnTo>
                  <a:pt x="2184" y="1912"/>
                </a:lnTo>
                <a:lnTo>
                  <a:pt x="2178" y="1902"/>
                </a:lnTo>
                <a:lnTo>
                  <a:pt x="2172" y="1892"/>
                </a:lnTo>
                <a:lnTo>
                  <a:pt x="2166" y="1882"/>
                </a:lnTo>
                <a:lnTo>
                  <a:pt x="2161" y="1872"/>
                </a:lnTo>
                <a:lnTo>
                  <a:pt x="2156" y="1860"/>
                </a:lnTo>
                <a:lnTo>
                  <a:pt x="2151" y="1846"/>
                </a:lnTo>
                <a:lnTo>
                  <a:pt x="2147" y="1834"/>
                </a:lnTo>
                <a:lnTo>
                  <a:pt x="2143" y="1820"/>
                </a:lnTo>
                <a:lnTo>
                  <a:pt x="2139" y="1804"/>
                </a:lnTo>
                <a:lnTo>
                  <a:pt x="2135" y="1788"/>
                </a:lnTo>
                <a:lnTo>
                  <a:pt x="2132" y="1772"/>
                </a:lnTo>
                <a:lnTo>
                  <a:pt x="2129" y="1756"/>
                </a:lnTo>
                <a:lnTo>
                  <a:pt x="2126" y="1738"/>
                </a:lnTo>
                <a:lnTo>
                  <a:pt x="2124" y="1720"/>
                </a:lnTo>
                <a:lnTo>
                  <a:pt x="2121" y="1701"/>
                </a:lnTo>
                <a:lnTo>
                  <a:pt x="2120" y="1681"/>
                </a:lnTo>
                <a:lnTo>
                  <a:pt x="2118" y="1661"/>
                </a:lnTo>
                <a:lnTo>
                  <a:pt x="2117" y="1641"/>
                </a:lnTo>
                <a:lnTo>
                  <a:pt x="2115" y="1597"/>
                </a:lnTo>
                <a:lnTo>
                  <a:pt x="2114" y="1575"/>
                </a:lnTo>
                <a:lnTo>
                  <a:pt x="2114" y="1551"/>
                </a:lnTo>
                <a:lnTo>
                  <a:pt x="2115" y="1505"/>
                </a:lnTo>
                <a:lnTo>
                  <a:pt x="2117" y="1461"/>
                </a:lnTo>
                <a:lnTo>
                  <a:pt x="2118" y="1441"/>
                </a:lnTo>
                <a:lnTo>
                  <a:pt x="2120" y="1421"/>
                </a:lnTo>
                <a:lnTo>
                  <a:pt x="2124" y="1383"/>
                </a:lnTo>
                <a:lnTo>
                  <a:pt x="2126" y="1363"/>
                </a:lnTo>
                <a:lnTo>
                  <a:pt x="2129" y="1347"/>
                </a:lnTo>
                <a:lnTo>
                  <a:pt x="2135" y="1313"/>
                </a:lnTo>
                <a:lnTo>
                  <a:pt x="2139" y="1297"/>
                </a:lnTo>
                <a:lnTo>
                  <a:pt x="2143" y="1283"/>
                </a:lnTo>
                <a:lnTo>
                  <a:pt x="2147" y="1269"/>
                </a:lnTo>
                <a:lnTo>
                  <a:pt x="2151" y="1255"/>
                </a:lnTo>
                <a:lnTo>
                  <a:pt x="2156" y="1243"/>
                </a:lnTo>
                <a:lnTo>
                  <a:pt x="2161" y="1231"/>
                </a:lnTo>
                <a:lnTo>
                  <a:pt x="2166" y="1220"/>
                </a:lnTo>
                <a:lnTo>
                  <a:pt x="2172" y="1210"/>
                </a:lnTo>
                <a:lnTo>
                  <a:pt x="2178" y="1200"/>
                </a:lnTo>
                <a:lnTo>
                  <a:pt x="2184" y="1192"/>
                </a:lnTo>
                <a:lnTo>
                  <a:pt x="2197" y="1176"/>
                </a:lnTo>
                <a:lnTo>
                  <a:pt x="2204" y="1170"/>
                </a:lnTo>
                <a:lnTo>
                  <a:pt x="2211" y="1164"/>
                </a:lnTo>
                <a:lnTo>
                  <a:pt x="2218" y="1160"/>
                </a:lnTo>
                <a:lnTo>
                  <a:pt x="2226" y="1156"/>
                </a:lnTo>
                <a:lnTo>
                  <a:pt x="2234" y="1152"/>
                </a:lnTo>
                <a:lnTo>
                  <a:pt x="2242" y="1150"/>
                </a:lnTo>
                <a:lnTo>
                  <a:pt x="2251" y="1148"/>
                </a:lnTo>
                <a:lnTo>
                  <a:pt x="2260" y="1148"/>
                </a:lnTo>
                <a:lnTo>
                  <a:pt x="2268" y="1148"/>
                </a:lnTo>
                <a:lnTo>
                  <a:pt x="2277" y="1150"/>
                </a:lnTo>
                <a:lnTo>
                  <a:pt x="2285" y="1152"/>
                </a:lnTo>
                <a:lnTo>
                  <a:pt x="2293" y="1156"/>
                </a:lnTo>
                <a:lnTo>
                  <a:pt x="2301" y="1160"/>
                </a:lnTo>
                <a:lnTo>
                  <a:pt x="2308" y="1164"/>
                </a:lnTo>
                <a:lnTo>
                  <a:pt x="2316" y="1170"/>
                </a:lnTo>
                <a:lnTo>
                  <a:pt x="2323" y="1176"/>
                </a:lnTo>
                <a:lnTo>
                  <a:pt x="2329" y="1184"/>
                </a:lnTo>
                <a:lnTo>
                  <a:pt x="2336" y="1192"/>
                </a:lnTo>
                <a:lnTo>
                  <a:pt x="2342" y="1200"/>
                </a:lnTo>
                <a:lnTo>
                  <a:pt x="2348" y="1210"/>
                </a:lnTo>
                <a:lnTo>
                  <a:pt x="2353" y="1220"/>
                </a:lnTo>
                <a:lnTo>
                  <a:pt x="2359" y="1229"/>
                </a:lnTo>
                <a:lnTo>
                  <a:pt x="2364" y="1241"/>
                </a:lnTo>
                <a:lnTo>
                  <a:pt x="2368" y="1255"/>
                </a:lnTo>
                <a:lnTo>
                  <a:pt x="2377" y="1283"/>
                </a:lnTo>
                <a:lnTo>
                  <a:pt x="2381" y="1297"/>
                </a:lnTo>
                <a:lnTo>
                  <a:pt x="2385" y="1313"/>
                </a:lnTo>
                <a:lnTo>
                  <a:pt x="2391" y="1345"/>
                </a:lnTo>
                <a:lnTo>
                  <a:pt x="2394" y="1363"/>
                </a:lnTo>
                <a:lnTo>
                  <a:pt x="2396" y="1381"/>
                </a:lnTo>
                <a:lnTo>
                  <a:pt x="2398" y="1401"/>
                </a:lnTo>
                <a:lnTo>
                  <a:pt x="2400" y="1421"/>
                </a:lnTo>
                <a:lnTo>
                  <a:pt x="2402" y="1441"/>
                </a:lnTo>
                <a:lnTo>
                  <a:pt x="2403" y="1461"/>
                </a:lnTo>
                <a:lnTo>
                  <a:pt x="2404" y="1483"/>
                </a:lnTo>
                <a:lnTo>
                  <a:pt x="2405" y="1505"/>
                </a:lnTo>
                <a:lnTo>
                  <a:pt x="2405" y="1527"/>
                </a:lnTo>
                <a:lnTo>
                  <a:pt x="2406" y="1551"/>
                </a:lnTo>
                <a:lnTo>
                  <a:pt x="2405" y="1597"/>
                </a:lnTo>
                <a:lnTo>
                  <a:pt x="2403" y="1641"/>
                </a:lnTo>
                <a:lnTo>
                  <a:pt x="2402" y="1663"/>
                </a:lnTo>
                <a:lnTo>
                  <a:pt x="2400" y="1683"/>
                </a:lnTo>
                <a:lnTo>
                  <a:pt x="2396" y="1720"/>
                </a:lnTo>
                <a:lnTo>
                  <a:pt x="2394" y="1738"/>
                </a:lnTo>
                <a:lnTo>
                  <a:pt x="2391" y="1756"/>
                </a:lnTo>
                <a:lnTo>
                  <a:pt x="2388" y="1772"/>
                </a:lnTo>
                <a:lnTo>
                  <a:pt x="2385" y="1790"/>
                </a:lnTo>
                <a:lnTo>
                  <a:pt x="2381" y="1804"/>
                </a:lnTo>
                <a:lnTo>
                  <a:pt x="2377" y="1820"/>
                </a:lnTo>
                <a:lnTo>
                  <a:pt x="2373" y="1834"/>
                </a:lnTo>
                <a:lnTo>
                  <a:pt x="2368" y="1846"/>
                </a:lnTo>
                <a:lnTo>
                  <a:pt x="2364" y="1860"/>
                </a:lnTo>
                <a:lnTo>
                  <a:pt x="2359" y="1872"/>
                </a:lnTo>
                <a:lnTo>
                  <a:pt x="2353" y="1882"/>
                </a:lnTo>
                <a:lnTo>
                  <a:pt x="2348" y="1894"/>
                </a:lnTo>
                <a:lnTo>
                  <a:pt x="2342" y="1902"/>
                </a:lnTo>
                <a:lnTo>
                  <a:pt x="2336" y="1912"/>
                </a:lnTo>
                <a:lnTo>
                  <a:pt x="2329" y="1920"/>
                </a:lnTo>
                <a:lnTo>
                  <a:pt x="2323" y="1926"/>
                </a:lnTo>
                <a:lnTo>
                  <a:pt x="2316" y="1934"/>
                </a:lnTo>
                <a:lnTo>
                  <a:pt x="2308" y="1938"/>
                </a:lnTo>
                <a:lnTo>
                  <a:pt x="2301" y="1944"/>
                </a:lnTo>
                <a:lnTo>
                  <a:pt x="2293" y="1948"/>
                </a:lnTo>
                <a:lnTo>
                  <a:pt x="2285" y="1950"/>
                </a:lnTo>
                <a:lnTo>
                  <a:pt x="2277" y="1952"/>
                </a:lnTo>
                <a:lnTo>
                  <a:pt x="2268" y="1954"/>
                </a:lnTo>
                <a:lnTo>
                  <a:pt x="2260" y="1954"/>
                </a:lnTo>
                <a:close/>
                <a:moveTo>
                  <a:pt x="2260" y="1257"/>
                </a:moveTo>
                <a:lnTo>
                  <a:pt x="2251" y="1257"/>
                </a:lnTo>
                <a:lnTo>
                  <a:pt x="2246" y="1259"/>
                </a:lnTo>
                <a:lnTo>
                  <a:pt x="2242" y="1259"/>
                </a:lnTo>
                <a:lnTo>
                  <a:pt x="2234" y="1265"/>
                </a:lnTo>
                <a:lnTo>
                  <a:pt x="2227" y="1271"/>
                </a:lnTo>
                <a:lnTo>
                  <a:pt x="2223" y="1275"/>
                </a:lnTo>
                <a:lnTo>
                  <a:pt x="2220" y="1281"/>
                </a:lnTo>
                <a:lnTo>
                  <a:pt x="2216" y="1287"/>
                </a:lnTo>
                <a:lnTo>
                  <a:pt x="2213" y="1293"/>
                </a:lnTo>
                <a:lnTo>
                  <a:pt x="2210" y="1299"/>
                </a:lnTo>
                <a:lnTo>
                  <a:pt x="2207" y="1307"/>
                </a:lnTo>
                <a:lnTo>
                  <a:pt x="2201" y="1323"/>
                </a:lnTo>
                <a:lnTo>
                  <a:pt x="2199" y="1331"/>
                </a:lnTo>
                <a:lnTo>
                  <a:pt x="2196" y="1341"/>
                </a:lnTo>
                <a:lnTo>
                  <a:pt x="2192" y="1363"/>
                </a:lnTo>
                <a:lnTo>
                  <a:pt x="2188" y="1387"/>
                </a:lnTo>
                <a:lnTo>
                  <a:pt x="2187" y="1399"/>
                </a:lnTo>
                <a:lnTo>
                  <a:pt x="2185" y="1413"/>
                </a:lnTo>
                <a:lnTo>
                  <a:pt x="2183" y="1443"/>
                </a:lnTo>
                <a:lnTo>
                  <a:pt x="2181" y="1477"/>
                </a:lnTo>
                <a:lnTo>
                  <a:pt x="2180" y="1513"/>
                </a:lnTo>
                <a:lnTo>
                  <a:pt x="2180" y="1551"/>
                </a:lnTo>
                <a:lnTo>
                  <a:pt x="2180" y="1591"/>
                </a:lnTo>
                <a:lnTo>
                  <a:pt x="2181" y="1627"/>
                </a:lnTo>
                <a:lnTo>
                  <a:pt x="2183" y="1659"/>
                </a:lnTo>
                <a:lnTo>
                  <a:pt x="2185" y="1689"/>
                </a:lnTo>
                <a:lnTo>
                  <a:pt x="2188" y="1714"/>
                </a:lnTo>
                <a:lnTo>
                  <a:pt x="2192" y="1738"/>
                </a:lnTo>
                <a:lnTo>
                  <a:pt x="2196" y="1760"/>
                </a:lnTo>
                <a:lnTo>
                  <a:pt x="2201" y="1780"/>
                </a:lnTo>
                <a:lnTo>
                  <a:pt x="2207" y="1796"/>
                </a:lnTo>
                <a:lnTo>
                  <a:pt x="2213" y="1810"/>
                </a:lnTo>
                <a:lnTo>
                  <a:pt x="2220" y="1820"/>
                </a:lnTo>
                <a:lnTo>
                  <a:pt x="2227" y="1830"/>
                </a:lnTo>
                <a:lnTo>
                  <a:pt x="2234" y="1836"/>
                </a:lnTo>
                <a:lnTo>
                  <a:pt x="2242" y="1842"/>
                </a:lnTo>
                <a:lnTo>
                  <a:pt x="2251" y="1844"/>
                </a:lnTo>
                <a:lnTo>
                  <a:pt x="2260" y="1846"/>
                </a:lnTo>
                <a:lnTo>
                  <a:pt x="2269" y="1844"/>
                </a:lnTo>
                <a:lnTo>
                  <a:pt x="2273" y="1844"/>
                </a:lnTo>
                <a:lnTo>
                  <a:pt x="2277" y="1842"/>
                </a:lnTo>
                <a:lnTo>
                  <a:pt x="2285" y="1836"/>
                </a:lnTo>
                <a:lnTo>
                  <a:pt x="2293" y="1830"/>
                </a:lnTo>
                <a:lnTo>
                  <a:pt x="2296" y="1826"/>
                </a:lnTo>
                <a:lnTo>
                  <a:pt x="2300" y="1820"/>
                </a:lnTo>
                <a:lnTo>
                  <a:pt x="2306" y="1808"/>
                </a:lnTo>
                <a:lnTo>
                  <a:pt x="2309" y="1802"/>
                </a:lnTo>
                <a:lnTo>
                  <a:pt x="2312" y="1796"/>
                </a:lnTo>
                <a:lnTo>
                  <a:pt x="2318" y="1778"/>
                </a:lnTo>
                <a:lnTo>
                  <a:pt x="2320" y="1770"/>
                </a:lnTo>
                <a:lnTo>
                  <a:pt x="2323" y="1760"/>
                </a:lnTo>
                <a:lnTo>
                  <a:pt x="2327" y="1738"/>
                </a:lnTo>
                <a:lnTo>
                  <a:pt x="2331" y="1714"/>
                </a:lnTo>
                <a:lnTo>
                  <a:pt x="2332" y="1703"/>
                </a:lnTo>
                <a:lnTo>
                  <a:pt x="2334" y="1689"/>
                </a:lnTo>
                <a:lnTo>
                  <a:pt x="2336" y="1659"/>
                </a:lnTo>
                <a:lnTo>
                  <a:pt x="2338" y="1625"/>
                </a:lnTo>
                <a:lnTo>
                  <a:pt x="2339" y="1591"/>
                </a:lnTo>
                <a:lnTo>
                  <a:pt x="2340" y="1551"/>
                </a:lnTo>
                <a:lnTo>
                  <a:pt x="2339" y="1513"/>
                </a:lnTo>
                <a:lnTo>
                  <a:pt x="2338" y="1477"/>
                </a:lnTo>
                <a:lnTo>
                  <a:pt x="2336" y="1443"/>
                </a:lnTo>
                <a:lnTo>
                  <a:pt x="2334" y="1415"/>
                </a:lnTo>
                <a:lnTo>
                  <a:pt x="2331" y="1387"/>
                </a:lnTo>
                <a:lnTo>
                  <a:pt x="2327" y="1363"/>
                </a:lnTo>
                <a:lnTo>
                  <a:pt x="2323" y="1341"/>
                </a:lnTo>
                <a:lnTo>
                  <a:pt x="2318" y="1323"/>
                </a:lnTo>
                <a:lnTo>
                  <a:pt x="2312" y="1307"/>
                </a:lnTo>
                <a:lnTo>
                  <a:pt x="2306" y="1293"/>
                </a:lnTo>
                <a:lnTo>
                  <a:pt x="2300" y="1281"/>
                </a:lnTo>
                <a:lnTo>
                  <a:pt x="2293" y="1271"/>
                </a:lnTo>
                <a:lnTo>
                  <a:pt x="2285" y="1265"/>
                </a:lnTo>
                <a:lnTo>
                  <a:pt x="2277" y="1259"/>
                </a:lnTo>
                <a:lnTo>
                  <a:pt x="2273" y="1259"/>
                </a:lnTo>
                <a:lnTo>
                  <a:pt x="2269" y="1257"/>
                </a:lnTo>
                <a:lnTo>
                  <a:pt x="2260" y="1257"/>
                </a:lnTo>
                <a:close/>
                <a:moveTo>
                  <a:pt x="2485" y="1936"/>
                </a:moveTo>
                <a:lnTo>
                  <a:pt x="2485" y="1166"/>
                </a:lnTo>
                <a:lnTo>
                  <a:pt x="2549" y="1166"/>
                </a:lnTo>
                <a:lnTo>
                  <a:pt x="2549" y="1828"/>
                </a:lnTo>
                <a:lnTo>
                  <a:pt x="2709" y="1828"/>
                </a:lnTo>
                <a:lnTo>
                  <a:pt x="2709" y="1936"/>
                </a:lnTo>
                <a:lnTo>
                  <a:pt x="2485" y="1936"/>
                </a:lnTo>
                <a:close/>
                <a:moveTo>
                  <a:pt x="2769" y="1936"/>
                </a:moveTo>
                <a:lnTo>
                  <a:pt x="2769" y="1166"/>
                </a:lnTo>
                <a:lnTo>
                  <a:pt x="2835" y="1166"/>
                </a:lnTo>
                <a:lnTo>
                  <a:pt x="2835" y="1828"/>
                </a:lnTo>
                <a:lnTo>
                  <a:pt x="2994" y="1828"/>
                </a:lnTo>
                <a:lnTo>
                  <a:pt x="2994" y="1936"/>
                </a:lnTo>
                <a:lnTo>
                  <a:pt x="2769" y="1936"/>
                </a:lnTo>
                <a:close/>
                <a:moveTo>
                  <a:pt x="3055" y="1166"/>
                </a:moveTo>
                <a:lnTo>
                  <a:pt x="3120" y="1166"/>
                </a:lnTo>
                <a:lnTo>
                  <a:pt x="3120" y="1936"/>
                </a:lnTo>
                <a:lnTo>
                  <a:pt x="3055" y="1936"/>
                </a:lnTo>
                <a:lnTo>
                  <a:pt x="3055" y="1166"/>
                </a:lnTo>
                <a:close/>
                <a:moveTo>
                  <a:pt x="3337" y="1954"/>
                </a:moveTo>
                <a:lnTo>
                  <a:pt x="3321" y="1954"/>
                </a:lnTo>
                <a:lnTo>
                  <a:pt x="3305" y="1950"/>
                </a:lnTo>
                <a:lnTo>
                  <a:pt x="3291" y="1944"/>
                </a:lnTo>
                <a:lnTo>
                  <a:pt x="3284" y="1940"/>
                </a:lnTo>
                <a:lnTo>
                  <a:pt x="3278" y="1936"/>
                </a:lnTo>
                <a:lnTo>
                  <a:pt x="3266" y="1928"/>
                </a:lnTo>
                <a:lnTo>
                  <a:pt x="3260" y="1922"/>
                </a:lnTo>
                <a:lnTo>
                  <a:pt x="3255" y="1916"/>
                </a:lnTo>
                <a:lnTo>
                  <a:pt x="3245" y="1902"/>
                </a:lnTo>
                <a:lnTo>
                  <a:pt x="3241" y="1896"/>
                </a:lnTo>
                <a:lnTo>
                  <a:pt x="3236" y="1888"/>
                </a:lnTo>
                <a:lnTo>
                  <a:pt x="3232" y="1880"/>
                </a:lnTo>
                <a:lnTo>
                  <a:pt x="3229" y="1872"/>
                </a:lnTo>
                <a:lnTo>
                  <a:pt x="3225" y="1864"/>
                </a:lnTo>
                <a:lnTo>
                  <a:pt x="3222" y="1854"/>
                </a:lnTo>
                <a:lnTo>
                  <a:pt x="3216" y="1834"/>
                </a:lnTo>
                <a:lnTo>
                  <a:pt x="3211" y="1814"/>
                </a:lnTo>
                <a:lnTo>
                  <a:pt x="3210" y="1804"/>
                </a:lnTo>
                <a:lnTo>
                  <a:pt x="3208" y="1792"/>
                </a:lnTo>
                <a:lnTo>
                  <a:pt x="3205" y="1770"/>
                </a:lnTo>
                <a:lnTo>
                  <a:pt x="3203" y="1746"/>
                </a:lnTo>
                <a:lnTo>
                  <a:pt x="3203" y="1732"/>
                </a:lnTo>
                <a:lnTo>
                  <a:pt x="3203" y="1720"/>
                </a:lnTo>
                <a:lnTo>
                  <a:pt x="3265" y="1693"/>
                </a:lnTo>
                <a:lnTo>
                  <a:pt x="3266" y="1714"/>
                </a:lnTo>
                <a:lnTo>
                  <a:pt x="3267" y="1734"/>
                </a:lnTo>
                <a:lnTo>
                  <a:pt x="3269" y="1750"/>
                </a:lnTo>
                <a:lnTo>
                  <a:pt x="3271" y="1766"/>
                </a:lnTo>
                <a:lnTo>
                  <a:pt x="3273" y="1774"/>
                </a:lnTo>
                <a:lnTo>
                  <a:pt x="3274" y="1782"/>
                </a:lnTo>
                <a:lnTo>
                  <a:pt x="3278" y="1794"/>
                </a:lnTo>
                <a:lnTo>
                  <a:pt x="3282" y="1804"/>
                </a:lnTo>
                <a:lnTo>
                  <a:pt x="3286" y="1814"/>
                </a:lnTo>
                <a:lnTo>
                  <a:pt x="3291" y="1824"/>
                </a:lnTo>
                <a:lnTo>
                  <a:pt x="3297" y="1830"/>
                </a:lnTo>
                <a:lnTo>
                  <a:pt x="3303" y="1836"/>
                </a:lnTo>
                <a:lnTo>
                  <a:pt x="3310" y="1840"/>
                </a:lnTo>
                <a:lnTo>
                  <a:pt x="3317" y="1844"/>
                </a:lnTo>
                <a:lnTo>
                  <a:pt x="3324" y="1846"/>
                </a:lnTo>
                <a:lnTo>
                  <a:pt x="3332" y="1848"/>
                </a:lnTo>
                <a:lnTo>
                  <a:pt x="3341" y="1848"/>
                </a:lnTo>
                <a:lnTo>
                  <a:pt x="3348" y="1848"/>
                </a:lnTo>
                <a:lnTo>
                  <a:pt x="3355" y="1846"/>
                </a:lnTo>
                <a:lnTo>
                  <a:pt x="3362" y="1844"/>
                </a:lnTo>
                <a:lnTo>
                  <a:pt x="3368" y="1842"/>
                </a:lnTo>
                <a:lnTo>
                  <a:pt x="3374" y="1838"/>
                </a:lnTo>
                <a:lnTo>
                  <a:pt x="3380" y="1832"/>
                </a:lnTo>
                <a:lnTo>
                  <a:pt x="3385" y="1826"/>
                </a:lnTo>
                <a:lnTo>
                  <a:pt x="3390" y="1820"/>
                </a:lnTo>
                <a:lnTo>
                  <a:pt x="3394" y="1812"/>
                </a:lnTo>
                <a:lnTo>
                  <a:pt x="3398" y="1804"/>
                </a:lnTo>
                <a:lnTo>
                  <a:pt x="3401" y="1796"/>
                </a:lnTo>
                <a:lnTo>
                  <a:pt x="3404" y="1786"/>
                </a:lnTo>
                <a:lnTo>
                  <a:pt x="3406" y="1774"/>
                </a:lnTo>
                <a:lnTo>
                  <a:pt x="3407" y="1770"/>
                </a:lnTo>
                <a:lnTo>
                  <a:pt x="3408" y="1764"/>
                </a:lnTo>
                <a:lnTo>
                  <a:pt x="3409" y="1752"/>
                </a:lnTo>
                <a:lnTo>
                  <a:pt x="3409" y="1738"/>
                </a:lnTo>
                <a:lnTo>
                  <a:pt x="3409" y="1728"/>
                </a:lnTo>
                <a:lnTo>
                  <a:pt x="3408" y="1718"/>
                </a:lnTo>
                <a:lnTo>
                  <a:pt x="3407" y="1711"/>
                </a:lnTo>
                <a:lnTo>
                  <a:pt x="3406" y="1701"/>
                </a:lnTo>
                <a:lnTo>
                  <a:pt x="3404" y="1693"/>
                </a:lnTo>
                <a:lnTo>
                  <a:pt x="3402" y="1685"/>
                </a:lnTo>
                <a:lnTo>
                  <a:pt x="3400" y="1677"/>
                </a:lnTo>
                <a:lnTo>
                  <a:pt x="3396" y="1669"/>
                </a:lnTo>
                <a:lnTo>
                  <a:pt x="3389" y="1653"/>
                </a:lnTo>
                <a:lnTo>
                  <a:pt x="3385" y="1645"/>
                </a:lnTo>
                <a:lnTo>
                  <a:pt x="3380" y="1639"/>
                </a:lnTo>
                <a:lnTo>
                  <a:pt x="3369" y="1625"/>
                </a:lnTo>
                <a:lnTo>
                  <a:pt x="3356" y="1613"/>
                </a:lnTo>
                <a:lnTo>
                  <a:pt x="3292" y="1555"/>
                </a:lnTo>
                <a:lnTo>
                  <a:pt x="3282" y="1547"/>
                </a:lnTo>
                <a:lnTo>
                  <a:pt x="3273" y="1537"/>
                </a:lnTo>
                <a:lnTo>
                  <a:pt x="3257" y="1517"/>
                </a:lnTo>
                <a:lnTo>
                  <a:pt x="3243" y="1497"/>
                </a:lnTo>
                <a:lnTo>
                  <a:pt x="3237" y="1485"/>
                </a:lnTo>
                <a:lnTo>
                  <a:pt x="3232" y="1473"/>
                </a:lnTo>
                <a:lnTo>
                  <a:pt x="3227" y="1461"/>
                </a:lnTo>
                <a:lnTo>
                  <a:pt x="3223" y="1447"/>
                </a:lnTo>
                <a:lnTo>
                  <a:pt x="3220" y="1433"/>
                </a:lnTo>
                <a:lnTo>
                  <a:pt x="3217" y="1417"/>
                </a:lnTo>
                <a:lnTo>
                  <a:pt x="3215" y="1401"/>
                </a:lnTo>
                <a:lnTo>
                  <a:pt x="3214" y="1393"/>
                </a:lnTo>
                <a:lnTo>
                  <a:pt x="3213" y="1385"/>
                </a:lnTo>
                <a:lnTo>
                  <a:pt x="3212" y="1367"/>
                </a:lnTo>
                <a:lnTo>
                  <a:pt x="3212" y="1347"/>
                </a:lnTo>
                <a:lnTo>
                  <a:pt x="3212" y="1335"/>
                </a:lnTo>
                <a:lnTo>
                  <a:pt x="3213" y="1323"/>
                </a:lnTo>
                <a:lnTo>
                  <a:pt x="3214" y="1311"/>
                </a:lnTo>
                <a:lnTo>
                  <a:pt x="3215" y="1299"/>
                </a:lnTo>
                <a:lnTo>
                  <a:pt x="3216" y="1289"/>
                </a:lnTo>
                <a:lnTo>
                  <a:pt x="3218" y="1279"/>
                </a:lnTo>
                <a:lnTo>
                  <a:pt x="3222" y="1259"/>
                </a:lnTo>
                <a:lnTo>
                  <a:pt x="3225" y="1249"/>
                </a:lnTo>
                <a:lnTo>
                  <a:pt x="3228" y="1241"/>
                </a:lnTo>
                <a:lnTo>
                  <a:pt x="3234" y="1225"/>
                </a:lnTo>
                <a:lnTo>
                  <a:pt x="3241" y="1210"/>
                </a:lnTo>
                <a:lnTo>
                  <a:pt x="3245" y="1204"/>
                </a:lnTo>
                <a:lnTo>
                  <a:pt x="3250" y="1198"/>
                </a:lnTo>
                <a:lnTo>
                  <a:pt x="3259" y="1186"/>
                </a:lnTo>
                <a:lnTo>
                  <a:pt x="3269" y="1176"/>
                </a:lnTo>
                <a:lnTo>
                  <a:pt x="3279" y="1166"/>
                </a:lnTo>
                <a:lnTo>
                  <a:pt x="3290" y="1160"/>
                </a:lnTo>
                <a:lnTo>
                  <a:pt x="3302" y="1154"/>
                </a:lnTo>
                <a:lnTo>
                  <a:pt x="3314" y="1150"/>
                </a:lnTo>
                <a:lnTo>
                  <a:pt x="3327" y="1148"/>
                </a:lnTo>
                <a:lnTo>
                  <a:pt x="3340" y="1148"/>
                </a:lnTo>
                <a:lnTo>
                  <a:pt x="3355" y="1150"/>
                </a:lnTo>
                <a:lnTo>
                  <a:pt x="3370" y="1152"/>
                </a:lnTo>
                <a:lnTo>
                  <a:pt x="3383" y="1158"/>
                </a:lnTo>
                <a:lnTo>
                  <a:pt x="3389" y="1162"/>
                </a:lnTo>
                <a:lnTo>
                  <a:pt x="3395" y="1166"/>
                </a:lnTo>
                <a:lnTo>
                  <a:pt x="3407" y="1174"/>
                </a:lnTo>
                <a:lnTo>
                  <a:pt x="3417" y="1186"/>
                </a:lnTo>
                <a:lnTo>
                  <a:pt x="3426" y="1198"/>
                </a:lnTo>
                <a:lnTo>
                  <a:pt x="3434" y="1212"/>
                </a:lnTo>
                <a:lnTo>
                  <a:pt x="3438" y="1218"/>
                </a:lnTo>
                <a:lnTo>
                  <a:pt x="3441" y="1225"/>
                </a:lnTo>
                <a:lnTo>
                  <a:pt x="3444" y="1233"/>
                </a:lnTo>
                <a:lnTo>
                  <a:pt x="3447" y="1241"/>
                </a:lnTo>
                <a:lnTo>
                  <a:pt x="3452" y="1259"/>
                </a:lnTo>
                <a:lnTo>
                  <a:pt x="3457" y="1275"/>
                </a:lnTo>
                <a:lnTo>
                  <a:pt x="3460" y="1293"/>
                </a:lnTo>
                <a:lnTo>
                  <a:pt x="3462" y="1313"/>
                </a:lnTo>
                <a:lnTo>
                  <a:pt x="3464" y="1331"/>
                </a:lnTo>
                <a:lnTo>
                  <a:pt x="3464" y="1349"/>
                </a:lnTo>
                <a:lnTo>
                  <a:pt x="3402" y="1375"/>
                </a:lnTo>
                <a:lnTo>
                  <a:pt x="3402" y="1359"/>
                </a:lnTo>
                <a:lnTo>
                  <a:pt x="3400" y="1345"/>
                </a:lnTo>
                <a:lnTo>
                  <a:pt x="3399" y="1331"/>
                </a:lnTo>
                <a:lnTo>
                  <a:pt x="3397" y="1319"/>
                </a:lnTo>
                <a:lnTo>
                  <a:pt x="3394" y="1309"/>
                </a:lnTo>
                <a:lnTo>
                  <a:pt x="3391" y="1299"/>
                </a:lnTo>
                <a:lnTo>
                  <a:pt x="3388" y="1289"/>
                </a:lnTo>
                <a:lnTo>
                  <a:pt x="3384" y="1281"/>
                </a:lnTo>
                <a:lnTo>
                  <a:pt x="3380" y="1275"/>
                </a:lnTo>
                <a:lnTo>
                  <a:pt x="3375" y="1269"/>
                </a:lnTo>
                <a:lnTo>
                  <a:pt x="3370" y="1265"/>
                </a:lnTo>
                <a:lnTo>
                  <a:pt x="3364" y="1261"/>
                </a:lnTo>
                <a:lnTo>
                  <a:pt x="3358" y="1257"/>
                </a:lnTo>
                <a:lnTo>
                  <a:pt x="3352" y="1255"/>
                </a:lnTo>
                <a:lnTo>
                  <a:pt x="3345" y="1255"/>
                </a:lnTo>
                <a:lnTo>
                  <a:pt x="3337" y="1253"/>
                </a:lnTo>
                <a:lnTo>
                  <a:pt x="3325" y="1255"/>
                </a:lnTo>
                <a:lnTo>
                  <a:pt x="3313" y="1259"/>
                </a:lnTo>
                <a:lnTo>
                  <a:pt x="3308" y="1263"/>
                </a:lnTo>
                <a:lnTo>
                  <a:pt x="3303" y="1267"/>
                </a:lnTo>
                <a:lnTo>
                  <a:pt x="3298" y="1271"/>
                </a:lnTo>
                <a:lnTo>
                  <a:pt x="3294" y="1275"/>
                </a:lnTo>
                <a:lnTo>
                  <a:pt x="3290" y="1281"/>
                </a:lnTo>
                <a:lnTo>
                  <a:pt x="3287" y="1287"/>
                </a:lnTo>
                <a:lnTo>
                  <a:pt x="3284" y="1295"/>
                </a:lnTo>
                <a:lnTo>
                  <a:pt x="3281" y="1303"/>
                </a:lnTo>
                <a:lnTo>
                  <a:pt x="3279" y="1311"/>
                </a:lnTo>
                <a:lnTo>
                  <a:pt x="3278" y="1321"/>
                </a:lnTo>
                <a:lnTo>
                  <a:pt x="3277" y="1331"/>
                </a:lnTo>
                <a:lnTo>
                  <a:pt x="3276" y="1341"/>
                </a:lnTo>
                <a:lnTo>
                  <a:pt x="3277" y="1351"/>
                </a:lnTo>
                <a:lnTo>
                  <a:pt x="3277" y="1361"/>
                </a:lnTo>
                <a:lnTo>
                  <a:pt x="3278" y="1371"/>
                </a:lnTo>
                <a:lnTo>
                  <a:pt x="3279" y="1379"/>
                </a:lnTo>
                <a:lnTo>
                  <a:pt x="3281" y="1387"/>
                </a:lnTo>
                <a:lnTo>
                  <a:pt x="3283" y="1395"/>
                </a:lnTo>
                <a:lnTo>
                  <a:pt x="3286" y="1403"/>
                </a:lnTo>
                <a:lnTo>
                  <a:pt x="3288" y="1409"/>
                </a:lnTo>
                <a:lnTo>
                  <a:pt x="3292" y="1415"/>
                </a:lnTo>
                <a:lnTo>
                  <a:pt x="3295" y="1421"/>
                </a:lnTo>
                <a:lnTo>
                  <a:pt x="3304" y="1433"/>
                </a:lnTo>
                <a:lnTo>
                  <a:pt x="3314" y="1445"/>
                </a:lnTo>
                <a:lnTo>
                  <a:pt x="3326" y="1457"/>
                </a:lnTo>
                <a:lnTo>
                  <a:pt x="3388" y="1511"/>
                </a:lnTo>
                <a:lnTo>
                  <a:pt x="3398" y="1521"/>
                </a:lnTo>
                <a:lnTo>
                  <a:pt x="3408" y="1531"/>
                </a:lnTo>
                <a:lnTo>
                  <a:pt x="3418" y="1541"/>
                </a:lnTo>
                <a:lnTo>
                  <a:pt x="3426" y="1553"/>
                </a:lnTo>
                <a:lnTo>
                  <a:pt x="3434" y="1565"/>
                </a:lnTo>
                <a:lnTo>
                  <a:pt x="3441" y="1575"/>
                </a:lnTo>
                <a:lnTo>
                  <a:pt x="3447" y="1589"/>
                </a:lnTo>
                <a:lnTo>
                  <a:pt x="3453" y="1601"/>
                </a:lnTo>
                <a:lnTo>
                  <a:pt x="3458" y="1615"/>
                </a:lnTo>
                <a:lnTo>
                  <a:pt x="3462" y="1629"/>
                </a:lnTo>
                <a:lnTo>
                  <a:pt x="3466" y="1643"/>
                </a:lnTo>
                <a:lnTo>
                  <a:pt x="3469" y="1659"/>
                </a:lnTo>
                <a:lnTo>
                  <a:pt x="3471" y="1675"/>
                </a:lnTo>
                <a:lnTo>
                  <a:pt x="3472" y="1685"/>
                </a:lnTo>
                <a:lnTo>
                  <a:pt x="3472" y="1693"/>
                </a:lnTo>
                <a:lnTo>
                  <a:pt x="3473" y="1711"/>
                </a:lnTo>
                <a:lnTo>
                  <a:pt x="3474" y="1730"/>
                </a:lnTo>
                <a:lnTo>
                  <a:pt x="3473" y="1756"/>
                </a:lnTo>
                <a:lnTo>
                  <a:pt x="3471" y="1780"/>
                </a:lnTo>
                <a:lnTo>
                  <a:pt x="3470" y="1792"/>
                </a:lnTo>
                <a:lnTo>
                  <a:pt x="3468" y="1802"/>
                </a:lnTo>
                <a:lnTo>
                  <a:pt x="3466" y="1814"/>
                </a:lnTo>
                <a:lnTo>
                  <a:pt x="3464" y="1824"/>
                </a:lnTo>
                <a:lnTo>
                  <a:pt x="3461" y="1834"/>
                </a:lnTo>
                <a:lnTo>
                  <a:pt x="3459" y="1844"/>
                </a:lnTo>
                <a:lnTo>
                  <a:pt x="3452" y="1862"/>
                </a:lnTo>
                <a:lnTo>
                  <a:pt x="3449" y="1870"/>
                </a:lnTo>
                <a:lnTo>
                  <a:pt x="3445" y="1880"/>
                </a:lnTo>
                <a:lnTo>
                  <a:pt x="3437" y="1894"/>
                </a:lnTo>
                <a:lnTo>
                  <a:pt x="3432" y="1902"/>
                </a:lnTo>
                <a:lnTo>
                  <a:pt x="3427" y="1908"/>
                </a:lnTo>
                <a:lnTo>
                  <a:pt x="3422" y="1914"/>
                </a:lnTo>
                <a:lnTo>
                  <a:pt x="3417" y="1920"/>
                </a:lnTo>
                <a:lnTo>
                  <a:pt x="3406" y="1930"/>
                </a:lnTo>
                <a:lnTo>
                  <a:pt x="3394" y="1938"/>
                </a:lnTo>
                <a:lnTo>
                  <a:pt x="3381" y="1946"/>
                </a:lnTo>
                <a:lnTo>
                  <a:pt x="3367" y="1950"/>
                </a:lnTo>
                <a:lnTo>
                  <a:pt x="3360" y="1952"/>
                </a:lnTo>
                <a:lnTo>
                  <a:pt x="3353" y="1952"/>
                </a:lnTo>
                <a:lnTo>
                  <a:pt x="3337" y="1954"/>
                </a:lnTo>
                <a:close/>
                <a:moveTo>
                  <a:pt x="3582" y="1882"/>
                </a:moveTo>
                <a:lnTo>
                  <a:pt x="3574" y="1866"/>
                </a:lnTo>
                <a:lnTo>
                  <a:pt x="3567" y="1848"/>
                </a:lnTo>
                <a:lnTo>
                  <a:pt x="3562" y="1828"/>
                </a:lnTo>
                <a:lnTo>
                  <a:pt x="3559" y="1816"/>
                </a:lnTo>
                <a:lnTo>
                  <a:pt x="3557" y="1806"/>
                </a:lnTo>
                <a:lnTo>
                  <a:pt x="3554" y="1782"/>
                </a:lnTo>
                <a:lnTo>
                  <a:pt x="3551" y="1756"/>
                </a:lnTo>
                <a:lnTo>
                  <a:pt x="3550" y="1742"/>
                </a:lnTo>
                <a:lnTo>
                  <a:pt x="3550" y="1726"/>
                </a:lnTo>
                <a:lnTo>
                  <a:pt x="3549" y="1697"/>
                </a:lnTo>
                <a:lnTo>
                  <a:pt x="3549" y="1166"/>
                </a:lnTo>
                <a:lnTo>
                  <a:pt x="3615" y="1166"/>
                </a:lnTo>
                <a:lnTo>
                  <a:pt x="3615" y="1691"/>
                </a:lnTo>
                <a:lnTo>
                  <a:pt x="3615" y="1711"/>
                </a:lnTo>
                <a:lnTo>
                  <a:pt x="3616" y="1728"/>
                </a:lnTo>
                <a:lnTo>
                  <a:pt x="3617" y="1744"/>
                </a:lnTo>
                <a:lnTo>
                  <a:pt x="3618" y="1758"/>
                </a:lnTo>
                <a:lnTo>
                  <a:pt x="3620" y="1772"/>
                </a:lnTo>
                <a:lnTo>
                  <a:pt x="3623" y="1784"/>
                </a:lnTo>
                <a:lnTo>
                  <a:pt x="3625" y="1796"/>
                </a:lnTo>
                <a:lnTo>
                  <a:pt x="3629" y="1804"/>
                </a:lnTo>
                <a:lnTo>
                  <a:pt x="3633" y="1814"/>
                </a:lnTo>
                <a:lnTo>
                  <a:pt x="3637" y="1822"/>
                </a:lnTo>
                <a:lnTo>
                  <a:pt x="3643" y="1830"/>
                </a:lnTo>
                <a:lnTo>
                  <a:pt x="3649" y="1836"/>
                </a:lnTo>
                <a:lnTo>
                  <a:pt x="3652" y="1838"/>
                </a:lnTo>
                <a:lnTo>
                  <a:pt x="3655" y="1840"/>
                </a:lnTo>
                <a:lnTo>
                  <a:pt x="3662" y="1844"/>
                </a:lnTo>
                <a:lnTo>
                  <a:pt x="3670" y="1846"/>
                </a:lnTo>
                <a:lnTo>
                  <a:pt x="3678" y="1846"/>
                </a:lnTo>
                <a:lnTo>
                  <a:pt x="3686" y="1846"/>
                </a:lnTo>
                <a:lnTo>
                  <a:pt x="3694" y="1844"/>
                </a:lnTo>
                <a:lnTo>
                  <a:pt x="3701" y="1840"/>
                </a:lnTo>
                <a:lnTo>
                  <a:pt x="3708" y="1836"/>
                </a:lnTo>
                <a:lnTo>
                  <a:pt x="3713" y="1830"/>
                </a:lnTo>
                <a:lnTo>
                  <a:pt x="3719" y="1822"/>
                </a:lnTo>
                <a:lnTo>
                  <a:pt x="3723" y="1814"/>
                </a:lnTo>
                <a:lnTo>
                  <a:pt x="3728" y="1804"/>
                </a:lnTo>
                <a:lnTo>
                  <a:pt x="3731" y="1796"/>
                </a:lnTo>
                <a:lnTo>
                  <a:pt x="3734" y="1784"/>
                </a:lnTo>
                <a:lnTo>
                  <a:pt x="3736" y="1772"/>
                </a:lnTo>
                <a:lnTo>
                  <a:pt x="3738" y="1758"/>
                </a:lnTo>
                <a:lnTo>
                  <a:pt x="3740" y="1744"/>
                </a:lnTo>
                <a:lnTo>
                  <a:pt x="3741" y="1728"/>
                </a:lnTo>
                <a:lnTo>
                  <a:pt x="3741" y="1711"/>
                </a:lnTo>
                <a:lnTo>
                  <a:pt x="3741" y="1691"/>
                </a:lnTo>
                <a:lnTo>
                  <a:pt x="3741" y="1166"/>
                </a:lnTo>
                <a:lnTo>
                  <a:pt x="3807" y="1166"/>
                </a:lnTo>
                <a:lnTo>
                  <a:pt x="3807" y="1697"/>
                </a:lnTo>
                <a:lnTo>
                  <a:pt x="3806" y="1726"/>
                </a:lnTo>
                <a:lnTo>
                  <a:pt x="3805" y="1742"/>
                </a:lnTo>
                <a:lnTo>
                  <a:pt x="3805" y="1756"/>
                </a:lnTo>
                <a:lnTo>
                  <a:pt x="3802" y="1782"/>
                </a:lnTo>
                <a:lnTo>
                  <a:pt x="3798" y="1806"/>
                </a:lnTo>
                <a:lnTo>
                  <a:pt x="3796" y="1816"/>
                </a:lnTo>
                <a:lnTo>
                  <a:pt x="3794" y="1828"/>
                </a:lnTo>
                <a:lnTo>
                  <a:pt x="3788" y="1848"/>
                </a:lnTo>
                <a:lnTo>
                  <a:pt x="3785" y="1856"/>
                </a:lnTo>
                <a:lnTo>
                  <a:pt x="3782" y="1866"/>
                </a:lnTo>
                <a:lnTo>
                  <a:pt x="3779" y="1874"/>
                </a:lnTo>
                <a:lnTo>
                  <a:pt x="3775" y="1882"/>
                </a:lnTo>
                <a:lnTo>
                  <a:pt x="3771" y="1890"/>
                </a:lnTo>
                <a:lnTo>
                  <a:pt x="3766" y="1898"/>
                </a:lnTo>
                <a:lnTo>
                  <a:pt x="3756" y="1914"/>
                </a:lnTo>
                <a:lnTo>
                  <a:pt x="3745" y="1926"/>
                </a:lnTo>
                <a:lnTo>
                  <a:pt x="3739" y="1930"/>
                </a:lnTo>
                <a:lnTo>
                  <a:pt x="3733" y="1936"/>
                </a:lnTo>
                <a:lnTo>
                  <a:pt x="3720" y="1944"/>
                </a:lnTo>
                <a:lnTo>
                  <a:pt x="3714" y="1946"/>
                </a:lnTo>
                <a:lnTo>
                  <a:pt x="3707" y="1950"/>
                </a:lnTo>
                <a:lnTo>
                  <a:pt x="3693" y="1952"/>
                </a:lnTo>
                <a:lnTo>
                  <a:pt x="3685" y="1954"/>
                </a:lnTo>
                <a:lnTo>
                  <a:pt x="3678" y="1954"/>
                </a:lnTo>
                <a:lnTo>
                  <a:pt x="3663" y="1952"/>
                </a:lnTo>
                <a:lnTo>
                  <a:pt x="3649" y="1950"/>
                </a:lnTo>
                <a:lnTo>
                  <a:pt x="3643" y="1946"/>
                </a:lnTo>
                <a:lnTo>
                  <a:pt x="3636" y="1944"/>
                </a:lnTo>
                <a:lnTo>
                  <a:pt x="3624" y="1936"/>
                </a:lnTo>
                <a:lnTo>
                  <a:pt x="3612" y="1926"/>
                </a:lnTo>
                <a:lnTo>
                  <a:pt x="3601" y="1914"/>
                </a:lnTo>
                <a:lnTo>
                  <a:pt x="3591" y="1898"/>
                </a:lnTo>
                <a:lnTo>
                  <a:pt x="3586" y="1890"/>
                </a:lnTo>
                <a:lnTo>
                  <a:pt x="3582" y="1882"/>
                </a:lnTo>
                <a:close/>
                <a:moveTo>
                  <a:pt x="3934" y="1882"/>
                </a:moveTo>
                <a:lnTo>
                  <a:pt x="3927" y="1866"/>
                </a:lnTo>
                <a:lnTo>
                  <a:pt x="3920" y="1848"/>
                </a:lnTo>
                <a:lnTo>
                  <a:pt x="3915" y="1828"/>
                </a:lnTo>
                <a:lnTo>
                  <a:pt x="3912" y="1816"/>
                </a:lnTo>
                <a:lnTo>
                  <a:pt x="3910" y="1806"/>
                </a:lnTo>
                <a:lnTo>
                  <a:pt x="3907" y="1782"/>
                </a:lnTo>
                <a:lnTo>
                  <a:pt x="3904" y="1756"/>
                </a:lnTo>
                <a:lnTo>
                  <a:pt x="3903" y="1742"/>
                </a:lnTo>
                <a:lnTo>
                  <a:pt x="3903" y="1726"/>
                </a:lnTo>
                <a:lnTo>
                  <a:pt x="3902" y="1697"/>
                </a:lnTo>
                <a:lnTo>
                  <a:pt x="3902" y="1166"/>
                </a:lnTo>
                <a:lnTo>
                  <a:pt x="3968" y="1166"/>
                </a:lnTo>
                <a:lnTo>
                  <a:pt x="3968" y="1691"/>
                </a:lnTo>
                <a:lnTo>
                  <a:pt x="3968" y="1711"/>
                </a:lnTo>
                <a:lnTo>
                  <a:pt x="3969" y="1728"/>
                </a:lnTo>
                <a:lnTo>
                  <a:pt x="3970" y="1744"/>
                </a:lnTo>
                <a:lnTo>
                  <a:pt x="3972" y="1758"/>
                </a:lnTo>
                <a:lnTo>
                  <a:pt x="3973" y="1772"/>
                </a:lnTo>
                <a:lnTo>
                  <a:pt x="3976" y="1784"/>
                </a:lnTo>
                <a:lnTo>
                  <a:pt x="3979" y="1796"/>
                </a:lnTo>
                <a:lnTo>
                  <a:pt x="3982" y="1804"/>
                </a:lnTo>
                <a:lnTo>
                  <a:pt x="3986" y="1814"/>
                </a:lnTo>
                <a:lnTo>
                  <a:pt x="3991" y="1822"/>
                </a:lnTo>
                <a:lnTo>
                  <a:pt x="3996" y="1830"/>
                </a:lnTo>
                <a:lnTo>
                  <a:pt x="4002" y="1836"/>
                </a:lnTo>
                <a:lnTo>
                  <a:pt x="4005" y="1838"/>
                </a:lnTo>
                <a:lnTo>
                  <a:pt x="4008" y="1840"/>
                </a:lnTo>
                <a:lnTo>
                  <a:pt x="4015" y="1844"/>
                </a:lnTo>
                <a:lnTo>
                  <a:pt x="4023" y="1846"/>
                </a:lnTo>
                <a:lnTo>
                  <a:pt x="4031" y="1846"/>
                </a:lnTo>
                <a:lnTo>
                  <a:pt x="4040" y="1846"/>
                </a:lnTo>
                <a:lnTo>
                  <a:pt x="4047" y="1844"/>
                </a:lnTo>
                <a:lnTo>
                  <a:pt x="4054" y="1840"/>
                </a:lnTo>
                <a:lnTo>
                  <a:pt x="4061" y="1836"/>
                </a:lnTo>
                <a:lnTo>
                  <a:pt x="4067" y="1830"/>
                </a:lnTo>
                <a:lnTo>
                  <a:pt x="4072" y="1822"/>
                </a:lnTo>
                <a:lnTo>
                  <a:pt x="4077" y="1814"/>
                </a:lnTo>
                <a:lnTo>
                  <a:pt x="4081" y="1804"/>
                </a:lnTo>
                <a:lnTo>
                  <a:pt x="4084" y="1796"/>
                </a:lnTo>
                <a:lnTo>
                  <a:pt x="4087" y="1784"/>
                </a:lnTo>
                <a:lnTo>
                  <a:pt x="4090" y="1772"/>
                </a:lnTo>
                <a:lnTo>
                  <a:pt x="4091" y="1758"/>
                </a:lnTo>
                <a:lnTo>
                  <a:pt x="4093" y="1744"/>
                </a:lnTo>
                <a:lnTo>
                  <a:pt x="4094" y="1728"/>
                </a:lnTo>
                <a:lnTo>
                  <a:pt x="4094" y="1711"/>
                </a:lnTo>
                <a:lnTo>
                  <a:pt x="4094" y="1691"/>
                </a:lnTo>
                <a:lnTo>
                  <a:pt x="4094" y="1166"/>
                </a:lnTo>
                <a:lnTo>
                  <a:pt x="4160" y="1166"/>
                </a:lnTo>
                <a:lnTo>
                  <a:pt x="4160" y="1697"/>
                </a:lnTo>
                <a:lnTo>
                  <a:pt x="4159" y="1726"/>
                </a:lnTo>
                <a:lnTo>
                  <a:pt x="4159" y="1742"/>
                </a:lnTo>
                <a:lnTo>
                  <a:pt x="4158" y="1756"/>
                </a:lnTo>
                <a:lnTo>
                  <a:pt x="4155" y="1782"/>
                </a:lnTo>
                <a:lnTo>
                  <a:pt x="4152" y="1806"/>
                </a:lnTo>
                <a:lnTo>
                  <a:pt x="4149" y="1816"/>
                </a:lnTo>
                <a:lnTo>
                  <a:pt x="4147" y="1828"/>
                </a:lnTo>
                <a:lnTo>
                  <a:pt x="4142" y="1848"/>
                </a:lnTo>
                <a:lnTo>
                  <a:pt x="4139" y="1856"/>
                </a:lnTo>
                <a:lnTo>
                  <a:pt x="4135" y="1866"/>
                </a:lnTo>
                <a:lnTo>
                  <a:pt x="4132" y="1874"/>
                </a:lnTo>
                <a:lnTo>
                  <a:pt x="4128" y="1882"/>
                </a:lnTo>
                <a:lnTo>
                  <a:pt x="4124" y="1890"/>
                </a:lnTo>
                <a:lnTo>
                  <a:pt x="4119" y="1898"/>
                </a:lnTo>
                <a:lnTo>
                  <a:pt x="4109" y="1914"/>
                </a:lnTo>
                <a:lnTo>
                  <a:pt x="4098" y="1926"/>
                </a:lnTo>
                <a:lnTo>
                  <a:pt x="4092" y="1930"/>
                </a:lnTo>
                <a:lnTo>
                  <a:pt x="4086" y="1936"/>
                </a:lnTo>
                <a:lnTo>
                  <a:pt x="4073" y="1944"/>
                </a:lnTo>
                <a:lnTo>
                  <a:pt x="4067" y="1946"/>
                </a:lnTo>
                <a:lnTo>
                  <a:pt x="4060" y="1950"/>
                </a:lnTo>
                <a:lnTo>
                  <a:pt x="4046" y="1952"/>
                </a:lnTo>
                <a:lnTo>
                  <a:pt x="4039" y="1954"/>
                </a:lnTo>
                <a:lnTo>
                  <a:pt x="4031" y="1954"/>
                </a:lnTo>
                <a:lnTo>
                  <a:pt x="4017" y="1952"/>
                </a:lnTo>
                <a:lnTo>
                  <a:pt x="4003" y="1950"/>
                </a:lnTo>
                <a:lnTo>
                  <a:pt x="3996" y="1946"/>
                </a:lnTo>
                <a:lnTo>
                  <a:pt x="3989" y="1944"/>
                </a:lnTo>
                <a:lnTo>
                  <a:pt x="3977" y="1936"/>
                </a:lnTo>
                <a:lnTo>
                  <a:pt x="3965" y="1926"/>
                </a:lnTo>
                <a:lnTo>
                  <a:pt x="3954" y="1914"/>
                </a:lnTo>
                <a:lnTo>
                  <a:pt x="3943" y="1898"/>
                </a:lnTo>
                <a:lnTo>
                  <a:pt x="3938" y="1890"/>
                </a:lnTo>
                <a:lnTo>
                  <a:pt x="3934" y="1882"/>
                </a:lnTo>
                <a:close/>
                <a:moveTo>
                  <a:pt x="4370" y="1954"/>
                </a:moveTo>
                <a:lnTo>
                  <a:pt x="4354" y="1954"/>
                </a:lnTo>
                <a:lnTo>
                  <a:pt x="4339" y="1950"/>
                </a:lnTo>
                <a:lnTo>
                  <a:pt x="4324" y="1944"/>
                </a:lnTo>
                <a:lnTo>
                  <a:pt x="4317" y="1940"/>
                </a:lnTo>
                <a:lnTo>
                  <a:pt x="4310" y="1936"/>
                </a:lnTo>
                <a:lnTo>
                  <a:pt x="4298" y="1928"/>
                </a:lnTo>
                <a:lnTo>
                  <a:pt x="4292" y="1922"/>
                </a:lnTo>
                <a:lnTo>
                  <a:pt x="4287" y="1916"/>
                </a:lnTo>
                <a:lnTo>
                  <a:pt x="4277" y="1902"/>
                </a:lnTo>
                <a:lnTo>
                  <a:pt x="4273" y="1896"/>
                </a:lnTo>
                <a:lnTo>
                  <a:pt x="4268" y="1888"/>
                </a:lnTo>
                <a:lnTo>
                  <a:pt x="4264" y="1880"/>
                </a:lnTo>
                <a:lnTo>
                  <a:pt x="4261" y="1872"/>
                </a:lnTo>
                <a:lnTo>
                  <a:pt x="4257" y="1864"/>
                </a:lnTo>
                <a:lnTo>
                  <a:pt x="4254" y="1854"/>
                </a:lnTo>
                <a:lnTo>
                  <a:pt x="4248" y="1834"/>
                </a:lnTo>
                <a:lnTo>
                  <a:pt x="4244" y="1814"/>
                </a:lnTo>
                <a:lnTo>
                  <a:pt x="4242" y="1804"/>
                </a:lnTo>
                <a:lnTo>
                  <a:pt x="4240" y="1792"/>
                </a:lnTo>
                <a:lnTo>
                  <a:pt x="4237" y="1770"/>
                </a:lnTo>
                <a:lnTo>
                  <a:pt x="4236" y="1746"/>
                </a:lnTo>
                <a:lnTo>
                  <a:pt x="4235" y="1732"/>
                </a:lnTo>
                <a:lnTo>
                  <a:pt x="4235" y="1720"/>
                </a:lnTo>
                <a:lnTo>
                  <a:pt x="4298" y="1693"/>
                </a:lnTo>
                <a:lnTo>
                  <a:pt x="4298" y="1714"/>
                </a:lnTo>
                <a:lnTo>
                  <a:pt x="4299" y="1734"/>
                </a:lnTo>
                <a:lnTo>
                  <a:pt x="4301" y="1750"/>
                </a:lnTo>
                <a:lnTo>
                  <a:pt x="4303" y="1766"/>
                </a:lnTo>
                <a:lnTo>
                  <a:pt x="4305" y="1774"/>
                </a:lnTo>
                <a:lnTo>
                  <a:pt x="4306" y="1782"/>
                </a:lnTo>
                <a:lnTo>
                  <a:pt x="4310" y="1794"/>
                </a:lnTo>
                <a:lnTo>
                  <a:pt x="4314" y="1804"/>
                </a:lnTo>
                <a:lnTo>
                  <a:pt x="4318" y="1814"/>
                </a:lnTo>
                <a:lnTo>
                  <a:pt x="4324" y="1824"/>
                </a:lnTo>
                <a:lnTo>
                  <a:pt x="4330" y="1830"/>
                </a:lnTo>
                <a:lnTo>
                  <a:pt x="4336" y="1836"/>
                </a:lnTo>
                <a:lnTo>
                  <a:pt x="4343" y="1840"/>
                </a:lnTo>
                <a:lnTo>
                  <a:pt x="4350" y="1844"/>
                </a:lnTo>
                <a:lnTo>
                  <a:pt x="4357" y="1846"/>
                </a:lnTo>
                <a:lnTo>
                  <a:pt x="4365" y="1848"/>
                </a:lnTo>
                <a:lnTo>
                  <a:pt x="4374" y="1848"/>
                </a:lnTo>
                <a:lnTo>
                  <a:pt x="4381" y="1848"/>
                </a:lnTo>
                <a:lnTo>
                  <a:pt x="4388" y="1846"/>
                </a:lnTo>
                <a:lnTo>
                  <a:pt x="4395" y="1844"/>
                </a:lnTo>
                <a:lnTo>
                  <a:pt x="4401" y="1842"/>
                </a:lnTo>
                <a:lnTo>
                  <a:pt x="4407" y="1838"/>
                </a:lnTo>
                <a:lnTo>
                  <a:pt x="4413" y="1832"/>
                </a:lnTo>
                <a:lnTo>
                  <a:pt x="4418" y="1826"/>
                </a:lnTo>
                <a:lnTo>
                  <a:pt x="4423" y="1820"/>
                </a:lnTo>
                <a:lnTo>
                  <a:pt x="4427" y="1812"/>
                </a:lnTo>
                <a:lnTo>
                  <a:pt x="4431" y="1804"/>
                </a:lnTo>
                <a:lnTo>
                  <a:pt x="4434" y="1796"/>
                </a:lnTo>
                <a:lnTo>
                  <a:pt x="4437" y="1786"/>
                </a:lnTo>
                <a:lnTo>
                  <a:pt x="4439" y="1774"/>
                </a:lnTo>
                <a:lnTo>
                  <a:pt x="4440" y="1770"/>
                </a:lnTo>
                <a:lnTo>
                  <a:pt x="4441" y="1764"/>
                </a:lnTo>
                <a:lnTo>
                  <a:pt x="4442" y="1752"/>
                </a:lnTo>
                <a:lnTo>
                  <a:pt x="4442" y="1738"/>
                </a:lnTo>
                <a:lnTo>
                  <a:pt x="4442" y="1728"/>
                </a:lnTo>
                <a:lnTo>
                  <a:pt x="4442" y="1718"/>
                </a:lnTo>
                <a:lnTo>
                  <a:pt x="4441" y="1711"/>
                </a:lnTo>
                <a:lnTo>
                  <a:pt x="4439" y="1701"/>
                </a:lnTo>
                <a:lnTo>
                  <a:pt x="4437" y="1693"/>
                </a:lnTo>
                <a:lnTo>
                  <a:pt x="4435" y="1685"/>
                </a:lnTo>
                <a:lnTo>
                  <a:pt x="4433" y="1677"/>
                </a:lnTo>
                <a:lnTo>
                  <a:pt x="4430" y="1669"/>
                </a:lnTo>
                <a:lnTo>
                  <a:pt x="4422" y="1653"/>
                </a:lnTo>
                <a:lnTo>
                  <a:pt x="4418" y="1645"/>
                </a:lnTo>
                <a:lnTo>
                  <a:pt x="4413" y="1639"/>
                </a:lnTo>
                <a:lnTo>
                  <a:pt x="4402" y="1625"/>
                </a:lnTo>
                <a:lnTo>
                  <a:pt x="4389" y="1613"/>
                </a:lnTo>
                <a:lnTo>
                  <a:pt x="4325" y="1555"/>
                </a:lnTo>
                <a:lnTo>
                  <a:pt x="4315" y="1547"/>
                </a:lnTo>
                <a:lnTo>
                  <a:pt x="4305" y="1537"/>
                </a:lnTo>
                <a:lnTo>
                  <a:pt x="4289" y="1517"/>
                </a:lnTo>
                <a:lnTo>
                  <a:pt x="4275" y="1497"/>
                </a:lnTo>
                <a:lnTo>
                  <a:pt x="4270" y="1485"/>
                </a:lnTo>
                <a:lnTo>
                  <a:pt x="4264" y="1473"/>
                </a:lnTo>
                <a:lnTo>
                  <a:pt x="4260" y="1461"/>
                </a:lnTo>
                <a:lnTo>
                  <a:pt x="4255" y="1447"/>
                </a:lnTo>
                <a:lnTo>
                  <a:pt x="4252" y="1433"/>
                </a:lnTo>
                <a:lnTo>
                  <a:pt x="4249" y="1417"/>
                </a:lnTo>
                <a:lnTo>
                  <a:pt x="4247" y="1401"/>
                </a:lnTo>
                <a:lnTo>
                  <a:pt x="4246" y="1393"/>
                </a:lnTo>
                <a:lnTo>
                  <a:pt x="4245" y="1385"/>
                </a:lnTo>
                <a:lnTo>
                  <a:pt x="4244" y="1367"/>
                </a:lnTo>
                <a:lnTo>
                  <a:pt x="4244" y="1347"/>
                </a:lnTo>
                <a:lnTo>
                  <a:pt x="4244" y="1335"/>
                </a:lnTo>
                <a:lnTo>
                  <a:pt x="4245" y="1323"/>
                </a:lnTo>
                <a:lnTo>
                  <a:pt x="4246" y="1311"/>
                </a:lnTo>
                <a:lnTo>
                  <a:pt x="4247" y="1299"/>
                </a:lnTo>
                <a:lnTo>
                  <a:pt x="4248" y="1289"/>
                </a:lnTo>
                <a:lnTo>
                  <a:pt x="4250" y="1279"/>
                </a:lnTo>
                <a:lnTo>
                  <a:pt x="4254" y="1259"/>
                </a:lnTo>
                <a:lnTo>
                  <a:pt x="4257" y="1249"/>
                </a:lnTo>
                <a:lnTo>
                  <a:pt x="4260" y="1241"/>
                </a:lnTo>
                <a:lnTo>
                  <a:pt x="4266" y="1225"/>
                </a:lnTo>
                <a:lnTo>
                  <a:pt x="4273" y="1210"/>
                </a:lnTo>
                <a:lnTo>
                  <a:pt x="4277" y="1204"/>
                </a:lnTo>
                <a:lnTo>
                  <a:pt x="4282" y="1198"/>
                </a:lnTo>
                <a:lnTo>
                  <a:pt x="4291" y="1186"/>
                </a:lnTo>
                <a:lnTo>
                  <a:pt x="4301" y="1176"/>
                </a:lnTo>
                <a:lnTo>
                  <a:pt x="4311" y="1166"/>
                </a:lnTo>
                <a:lnTo>
                  <a:pt x="4323" y="1160"/>
                </a:lnTo>
                <a:lnTo>
                  <a:pt x="4335" y="1154"/>
                </a:lnTo>
                <a:lnTo>
                  <a:pt x="4347" y="1150"/>
                </a:lnTo>
                <a:lnTo>
                  <a:pt x="4360" y="1148"/>
                </a:lnTo>
                <a:lnTo>
                  <a:pt x="4373" y="1148"/>
                </a:lnTo>
                <a:lnTo>
                  <a:pt x="4388" y="1150"/>
                </a:lnTo>
                <a:lnTo>
                  <a:pt x="4403" y="1152"/>
                </a:lnTo>
                <a:lnTo>
                  <a:pt x="4416" y="1158"/>
                </a:lnTo>
                <a:lnTo>
                  <a:pt x="4422" y="1162"/>
                </a:lnTo>
                <a:lnTo>
                  <a:pt x="4428" y="1166"/>
                </a:lnTo>
                <a:lnTo>
                  <a:pt x="4440" y="1174"/>
                </a:lnTo>
                <a:lnTo>
                  <a:pt x="4450" y="1186"/>
                </a:lnTo>
                <a:lnTo>
                  <a:pt x="4459" y="1198"/>
                </a:lnTo>
                <a:lnTo>
                  <a:pt x="4467" y="1212"/>
                </a:lnTo>
                <a:lnTo>
                  <a:pt x="4471" y="1218"/>
                </a:lnTo>
                <a:lnTo>
                  <a:pt x="4474" y="1225"/>
                </a:lnTo>
                <a:lnTo>
                  <a:pt x="4477" y="1233"/>
                </a:lnTo>
                <a:lnTo>
                  <a:pt x="4480" y="1241"/>
                </a:lnTo>
                <a:lnTo>
                  <a:pt x="4485" y="1259"/>
                </a:lnTo>
                <a:lnTo>
                  <a:pt x="4490" y="1275"/>
                </a:lnTo>
                <a:lnTo>
                  <a:pt x="4493" y="1293"/>
                </a:lnTo>
                <a:lnTo>
                  <a:pt x="4495" y="1313"/>
                </a:lnTo>
                <a:lnTo>
                  <a:pt x="4497" y="1331"/>
                </a:lnTo>
                <a:lnTo>
                  <a:pt x="4497" y="1349"/>
                </a:lnTo>
                <a:lnTo>
                  <a:pt x="4435" y="1375"/>
                </a:lnTo>
                <a:lnTo>
                  <a:pt x="4435" y="1359"/>
                </a:lnTo>
                <a:lnTo>
                  <a:pt x="4433" y="1345"/>
                </a:lnTo>
                <a:lnTo>
                  <a:pt x="4432" y="1331"/>
                </a:lnTo>
                <a:lnTo>
                  <a:pt x="4430" y="1319"/>
                </a:lnTo>
                <a:lnTo>
                  <a:pt x="4427" y="1309"/>
                </a:lnTo>
                <a:lnTo>
                  <a:pt x="4426" y="1303"/>
                </a:lnTo>
                <a:lnTo>
                  <a:pt x="4424" y="1299"/>
                </a:lnTo>
                <a:lnTo>
                  <a:pt x="4421" y="1289"/>
                </a:lnTo>
                <a:lnTo>
                  <a:pt x="4417" y="1281"/>
                </a:lnTo>
                <a:lnTo>
                  <a:pt x="4413" y="1275"/>
                </a:lnTo>
                <a:lnTo>
                  <a:pt x="4408" y="1269"/>
                </a:lnTo>
                <a:lnTo>
                  <a:pt x="4403" y="1265"/>
                </a:lnTo>
                <a:lnTo>
                  <a:pt x="4397" y="1261"/>
                </a:lnTo>
                <a:lnTo>
                  <a:pt x="4391" y="1257"/>
                </a:lnTo>
                <a:lnTo>
                  <a:pt x="4385" y="1255"/>
                </a:lnTo>
                <a:lnTo>
                  <a:pt x="4378" y="1255"/>
                </a:lnTo>
                <a:lnTo>
                  <a:pt x="4370" y="1253"/>
                </a:lnTo>
                <a:lnTo>
                  <a:pt x="4358" y="1255"/>
                </a:lnTo>
                <a:lnTo>
                  <a:pt x="4346" y="1259"/>
                </a:lnTo>
                <a:lnTo>
                  <a:pt x="4341" y="1263"/>
                </a:lnTo>
                <a:lnTo>
                  <a:pt x="4336" y="1267"/>
                </a:lnTo>
                <a:lnTo>
                  <a:pt x="4331" y="1271"/>
                </a:lnTo>
                <a:lnTo>
                  <a:pt x="4327" y="1275"/>
                </a:lnTo>
                <a:lnTo>
                  <a:pt x="4323" y="1281"/>
                </a:lnTo>
                <a:lnTo>
                  <a:pt x="4319" y="1287"/>
                </a:lnTo>
                <a:lnTo>
                  <a:pt x="4316" y="1295"/>
                </a:lnTo>
                <a:lnTo>
                  <a:pt x="4313" y="1303"/>
                </a:lnTo>
                <a:lnTo>
                  <a:pt x="4311" y="1311"/>
                </a:lnTo>
                <a:lnTo>
                  <a:pt x="4310" y="1321"/>
                </a:lnTo>
                <a:lnTo>
                  <a:pt x="4309" y="1331"/>
                </a:lnTo>
                <a:lnTo>
                  <a:pt x="4308" y="1341"/>
                </a:lnTo>
                <a:lnTo>
                  <a:pt x="4309" y="1351"/>
                </a:lnTo>
                <a:lnTo>
                  <a:pt x="4309" y="1361"/>
                </a:lnTo>
                <a:lnTo>
                  <a:pt x="4310" y="1371"/>
                </a:lnTo>
                <a:lnTo>
                  <a:pt x="4311" y="1379"/>
                </a:lnTo>
                <a:lnTo>
                  <a:pt x="4313" y="1387"/>
                </a:lnTo>
                <a:lnTo>
                  <a:pt x="4315" y="1395"/>
                </a:lnTo>
                <a:lnTo>
                  <a:pt x="4318" y="1403"/>
                </a:lnTo>
                <a:lnTo>
                  <a:pt x="4321" y="1409"/>
                </a:lnTo>
                <a:lnTo>
                  <a:pt x="4325" y="1415"/>
                </a:lnTo>
                <a:lnTo>
                  <a:pt x="4328" y="1421"/>
                </a:lnTo>
                <a:lnTo>
                  <a:pt x="4337" y="1433"/>
                </a:lnTo>
                <a:lnTo>
                  <a:pt x="4347" y="1445"/>
                </a:lnTo>
                <a:lnTo>
                  <a:pt x="4359" y="1457"/>
                </a:lnTo>
                <a:lnTo>
                  <a:pt x="4421" y="1511"/>
                </a:lnTo>
                <a:lnTo>
                  <a:pt x="4431" y="1521"/>
                </a:lnTo>
                <a:lnTo>
                  <a:pt x="4442" y="1531"/>
                </a:lnTo>
                <a:lnTo>
                  <a:pt x="4451" y="1541"/>
                </a:lnTo>
                <a:lnTo>
                  <a:pt x="4459" y="1553"/>
                </a:lnTo>
                <a:lnTo>
                  <a:pt x="4467" y="1565"/>
                </a:lnTo>
                <a:lnTo>
                  <a:pt x="4474" y="1575"/>
                </a:lnTo>
                <a:lnTo>
                  <a:pt x="4480" y="1589"/>
                </a:lnTo>
                <a:lnTo>
                  <a:pt x="4486" y="1601"/>
                </a:lnTo>
                <a:lnTo>
                  <a:pt x="4491" y="1615"/>
                </a:lnTo>
                <a:lnTo>
                  <a:pt x="4495" y="1629"/>
                </a:lnTo>
                <a:lnTo>
                  <a:pt x="4499" y="1643"/>
                </a:lnTo>
                <a:lnTo>
                  <a:pt x="4502" y="1659"/>
                </a:lnTo>
                <a:lnTo>
                  <a:pt x="4504" y="1675"/>
                </a:lnTo>
                <a:lnTo>
                  <a:pt x="4505" y="1685"/>
                </a:lnTo>
                <a:lnTo>
                  <a:pt x="4505" y="1693"/>
                </a:lnTo>
                <a:lnTo>
                  <a:pt x="4506" y="1711"/>
                </a:lnTo>
                <a:lnTo>
                  <a:pt x="4507" y="1730"/>
                </a:lnTo>
                <a:lnTo>
                  <a:pt x="4506" y="1756"/>
                </a:lnTo>
                <a:lnTo>
                  <a:pt x="4504" y="1780"/>
                </a:lnTo>
                <a:lnTo>
                  <a:pt x="4503" y="1792"/>
                </a:lnTo>
                <a:lnTo>
                  <a:pt x="4501" y="1802"/>
                </a:lnTo>
                <a:lnTo>
                  <a:pt x="4499" y="1814"/>
                </a:lnTo>
                <a:lnTo>
                  <a:pt x="4497" y="1824"/>
                </a:lnTo>
                <a:lnTo>
                  <a:pt x="4494" y="1834"/>
                </a:lnTo>
                <a:lnTo>
                  <a:pt x="4492" y="1844"/>
                </a:lnTo>
                <a:lnTo>
                  <a:pt x="4485" y="1862"/>
                </a:lnTo>
                <a:lnTo>
                  <a:pt x="4482" y="1870"/>
                </a:lnTo>
                <a:lnTo>
                  <a:pt x="4478" y="1880"/>
                </a:lnTo>
                <a:lnTo>
                  <a:pt x="4470" y="1894"/>
                </a:lnTo>
                <a:lnTo>
                  <a:pt x="4465" y="1902"/>
                </a:lnTo>
                <a:lnTo>
                  <a:pt x="4460" y="1908"/>
                </a:lnTo>
                <a:lnTo>
                  <a:pt x="4455" y="1914"/>
                </a:lnTo>
                <a:lnTo>
                  <a:pt x="4450" y="1920"/>
                </a:lnTo>
                <a:lnTo>
                  <a:pt x="4439" y="1930"/>
                </a:lnTo>
                <a:lnTo>
                  <a:pt x="4427" y="1938"/>
                </a:lnTo>
                <a:lnTo>
                  <a:pt x="4414" y="1946"/>
                </a:lnTo>
                <a:lnTo>
                  <a:pt x="4400" y="1950"/>
                </a:lnTo>
                <a:lnTo>
                  <a:pt x="4393" y="1952"/>
                </a:lnTo>
                <a:lnTo>
                  <a:pt x="4386" y="1952"/>
                </a:lnTo>
                <a:lnTo>
                  <a:pt x="4370" y="1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F5A17A4-EA2D-AFFF-38DF-9699B925DC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8587" y="4797152"/>
            <a:ext cx="9793263" cy="12961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Yhteystiedot</a:t>
            </a:r>
          </a:p>
        </p:txBody>
      </p:sp>
    </p:spTree>
    <p:extLst>
      <p:ext uri="{BB962C8B-B14F-4D97-AF65-F5344CB8AC3E}">
        <p14:creationId xmlns:p14="http://schemas.microsoft.com/office/powerpoint/2010/main" val="112965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6">
          <p15:clr>
            <a:srgbClr val="FBAE40"/>
          </p15:clr>
        </p15:guide>
        <p15:guide id="4" pos="69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oitusdia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9437-0A9F-6907-E834-ECE3DB625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1700" cy="2304529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9B7E5-3139-76AA-C2C3-60620F1D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4509120"/>
            <a:ext cx="9791700" cy="864096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8F4D-E89B-8263-EB37-8F8B305D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B0566A4-EAD3-4EC6-9545-657FEA62384F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5C31-D7B7-0A4A-9FF1-A8910751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B765-A518-625F-2D82-59131FF1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CD5646D-347F-0693-85B7-82EEFAEE1F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368" y="333375"/>
            <a:ext cx="2325003" cy="504000"/>
          </a:xfrm>
          <a:custGeom>
            <a:avLst/>
            <a:gdLst>
              <a:gd name="T0" fmla="*/ 11 w 4507"/>
              <a:gd name="T1" fmla="*/ 18 h 1954"/>
              <a:gd name="T2" fmla="*/ 659 w 4507"/>
              <a:gd name="T3" fmla="*/ 297 h 1954"/>
              <a:gd name="T4" fmla="*/ 666 w 4507"/>
              <a:gd name="T5" fmla="*/ 916 h 1954"/>
              <a:gd name="T6" fmla="*/ 347 w 4507"/>
              <a:gd name="T7" fmla="*/ 880 h 1954"/>
              <a:gd name="T8" fmla="*/ 471 w 4507"/>
              <a:gd name="T9" fmla="*/ 675 h 1954"/>
              <a:gd name="T10" fmla="*/ 375 w 4507"/>
              <a:gd name="T11" fmla="*/ 401 h 1954"/>
              <a:gd name="T12" fmla="*/ 1722 w 4507"/>
              <a:gd name="T13" fmla="*/ 26 h 1954"/>
              <a:gd name="T14" fmla="*/ 1804 w 4507"/>
              <a:gd name="T15" fmla="*/ 309 h 1954"/>
              <a:gd name="T16" fmla="*/ 1741 w 4507"/>
              <a:gd name="T17" fmla="*/ 269 h 1954"/>
              <a:gd name="T18" fmla="*/ 1854 w 4507"/>
              <a:gd name="T19" fmla="*/ 788 h 1954"/>
              <a:gd name="T20" fmla="*/ 2410 w 4507"/>
              <a:gd name="T21" fmla="*/ 18 h 1954"/>
              <a:gd name="T22" fmla="*/ 3053 w 4507"/>
              <a:gd name="T23" fmla="*/ 553 h 1954"/>
              <a:gd name="T24" fmla="*/ 3419 w 4507"/>
              <a:gd name="T25" fmla="*/ 539 h 1954"/>
              <a:gd name="T26" fmla="*/ 3595 w 4507"/>
              <a:gd name="T27" fmla="*/ 659 h 1954"/>
              <a:gd name="T28" fmla="*/ 3699 w 4507"/>
              <a:gd name="T29" fmla="*/ 697 h 1954"/>
              <a:gd name="T30" fmla="*/ 3842 w 4507"/>
              <a:gd name="T31" fmla="*/ 595 h 1954"/>
              <a:gd name="T32" fmla="*/ 3700 w 4507"/>
              <a:gd name="T33" fmla="*/ 806 h 1954"/>
              <a:gd name="T34" fmla="*/ 3943 w 4507"/>
              <a:gd name="T35" fmla="*/ 725 h 1954"/>
              <a:gd name="T36" fmla="*/ 4018 w 4507"/>
              <a:gd name="T37" fmla="*/ 689 h 1954"/>
              <a:gd name="T38" fmla="*/ 4124 w 4507"/>
              <a:gd name="T39" fmla="*/ 581 h 1954"/>
              <a:gd name="T40" fmla="*/ 3931 w 4507"/>
              <a:gd name="T41" fmla="*/ 269 h 1954"/>
              <a:gd name="T42" fmla="*/ 4017 w 4507"/>
              <a:gd name="T43" fmla="*/ 6 h 1954"/>
              <a:gd name="T44" fmla="*/ 4117 w 4507"/>
              <a:gd name="T45" fmla="*/ 228 h 1954"/>
              <a:gd name="T46" fmla="*/ 4005 w 4507"/>
              <a:gd name="T47" fmla="*/ 134 h 1954"/>
              <a:gd name="T48" fmla="*/ 4123 w 4507"/>
              <a:gd name="T49" fmla="*/ 383 h 1954"/>
              <a:gd name="T50" fmla="*/ 4174 w 4507"/>
              <a:gd name="T51" fmla="*/ 697 h 1954"/>
              <a:gd name="T52" fmla="*/ 1767 w 4507"/>
              <a:gd name="T53" fmla="*/ 1273 h 1954"/>
              <a:gd name="T54" fmla="*/ 2197 w 4507"/>
              <a:gd name="T55" fmla="*/ 1926 h 1954"/>
              <a:gd name="T56" fmla="*/ 2114 w 4507"/>
              <a:gd name="T57" fmla="*/ 1551 h 1954"/>
              <a:gd name="T58" fmla="*/ 2226 w 4507"/>
              <a:gd name="T59" fmla="*/ 1156 h 1954"/>
              <a:gd name="T60" fmla="*/ 2385 w 4507"/>
              <a:gd name="T61" fmla="*/ 1313 h 1954"/>
              <a:gd name="T62" fmla="*/ 2373 w 4507"/>
              <a:gd name="T63" fmla="*/ 1834 h 1954"/>
              <a:gd name="T64" fmla="*/ 2227 w 4507"/>
              <a:gd name="T65" fmla="*/ 1271 h 1954"/>
              <a:gd name="T66" fmla="*/ 2192 w 4507"/>
              <a:gd name="T67" fmla="*/ 1738 h 1954"/>
              <a:gd name="T68" fmla="*/ 2323 w 4507"/>
              <a:gd name="T69" fmla="*/ 1760 h 1954"/>
              <a:gd name="T70" fmla="*/ 2273 w 4507"/>
              <a:gd name="T71" fmla="*/ 1259 h 1954"/>
              <a:gd name="T72" fmla="*/ 3321 w 4507"/>
              <a:gd name="T73" fmla="*/ 1954 h 1954"/>
              <a:gd name="T74" fmla="*/ 3265 w 4507"/>
              <a:gd name="T75" fmla="*/ 1693 h 1954"/>
              <a:gd name="T76" fmla="*/ 3380 w 4507"/>
              <a:gd name="T77" fmla="*/ 1832 h 1954"/>
              <a:gd name="T78" fmla="*/ 3369 w 4507"/>
              <a:gd name="T79" fmla="*/ 1625 h 1954"/>
              <a:gd name="T80" fmla="*/ 3218 w 4507"/>
              <a:gd name="T81" fmla="*/ 1279 h 1954"/>
              <a:gd name="T82" fmla="*/ 3426 w 4507"/>
              <a:gd name="T83" fmla="*/ 1198 h 1954"/>
              <a:gd name="T84" fmla="*/ 3370 w 4507"/>
              <a:gd name="T85" fmla="*/ 1265 h 1954"/>
              <a:gd name="T86" fmla="*/ 3279 w 4507"/>
              <a:gd name="T87" fmla="*/ 1379 h 1954"/>
              <a:gd name="T88" fmla="*/ 3471 w 4507"/>
              <a:gd name="T89" fmla="*/ 1675 h 1954"/>
              <a:gd name="T90" fmla="*/ 3381 w 4507"/>
              <a:gd name="T91" fmla="*/ 1946 h 1954"/>
              <a:gd name="T92" fmla="*/ 3620 w 4507"/>
              <a:gd name="T93" fmla="*/ 1772 h 1954"/>
              <a:gd name="T94" fmla="*/ 3736 w 4507"/>
              <a:gd name="T95" fmla="*/ 1772 h 1954"/>
              <a:gd name="T96" fmla="*/ 3756 w 4507"/>
              <a:gd name="T97" fmla="*/ 1914 h 1954"/>
              <a:gd name="T98" fmla="*/ 3915 w 4507"/>
              <a:gd name="T99" fmla="*/ 1828 h 1954"/>
              <a:gd name="T100" fmla="*/ 4005 w 4507"/>
              <a:gd name="T101" fmla="*/ 1838 h 1954"/>
              <a:gd name="T102" fmla="*/ 4160 w 4507"/>
              <a:gd name="T103" fmla="*/ 1697 h 1954"/>
              <a:gd name="T104" fmla="*/ 4039 w 4507"/>
              <a:gd name="T105" fmla="*/ 1954 h 1954"/>
              <a:gd name="T106" fmla="*/ 4268 w 4507"/>
              <a:gd name="T107" fmla="*/ 1888 h 1954"/>
              <a:gd name="T108" fmla="*/ 4324 w 4507"/>
              <a:gd name="T109" fmla="*/ 1824 h 1954"/>
              <a:gd name="T110" fmla="*/ 4442 w 4507"/>
              <a:gd name="T111" fmla="*/ 1752 h 1954"/>
              <a:gd name="T112" fmla="*/ 4255 w 4507"/>
              <a:gd name="T113" fmla="*/ 1447 h 1954"/>
              <a:gd name="T114" fmla="*/ 4311 w 4507"/>
              <a:gd name="T115" fmla="*/ 1166 h 1954"/>
              <a:gd name="T116" fmla="*/ 4497 w 4507"/>
              <a:gd name="T117" fmla="*/ 1331 h 1954"/>
              <a:gd name="T118" fmla="*/ 4336 w 4507"/>
              <a:gd name="T119" fmla="*/ 1267 h 1954"/>
              <a:gd name="T120" fmla="*/ 4359 w 4507"/>
              <a:gd name="T121" fmla="*/ 1457 h 1954"/>
              <a:gd name="T122" fmla="*/ 4499 w 4507"/>
              <a:gd name="T123" fmla="*/ 1814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07" h="1954">
                <a:moveTo>
                  <a:pt x="4307" y="327"/>
                </a:moveTo>
                <a:lnTo>
                  <a:pt x="4377" y="327"/>
                </a:lnTo>
                <a:lnTo>
                  <a:pt x="4377" y="463"/>
                </a:lnTo>
                <a:lnTo>
                  <a:pt x="4307" y="463"/>
                </a:lnTo>
                <a:lnTo>
                  <a:pt x="4307" y="327"/>
                </a:lnTo>
                <a:close/>
                <a:moveTo>
                  <a:pt x="1248" y="18"/>
                </a:moveTo>
                <a:lnTo>
                  <a:pt x="1248" y="473"/>
                </a:lnTo>
                <a:lnTo>
                  <a:pt x="1051" y="473"/>
                </a:lnTo>
                <a:lnTo>
                  <a:pt x="1051" y="1936"/>
                </a:lnTo>
                <a:lnTo>
                  <a:pt x="821" y="1936"/>
                </a:lnTo>
                <a:lnTo>
                  <a:pt x="821" y="473"/>
                </a:lnTo>
                <a:lnTo>
                  <a:pt x="655" y="18"/>
                </a:lnTo>
                <a:lnTo>
                  <a:pt x="1248" y="18"/>
                </a:lnTo>
                <a:close/>
                <a:moveTo>
                  <a:pt x="0" y="1481"/>
                </a:moveTo>
                <a:lnTo>
                  <a:pt x="230" y="1481"/>
                </a:lnTo>
                <a:lnTo>
                  <a:pt x="230" y="1936"/>
                </a:lnTo>
                <a:lnTo>
                  <a:pt x="0" y="1936"/>
                </a:lnTo>
                <a:lnTo>
                  <a:pt x="0" y="1481"/>
                </a:lnTo>
                <a:close/>
                <a:moveTo>
                  <a:pt x="487" y="1186"/>
                </a:moveTo>
                <a:lnTo>
                  <a:pt x="752" y="1936"/>
                </a:lnTo>
                <a:lnTo>
                  <a:pt x="495" y="1936"/>
                </a:lnTo>
                <a:lnTo>
                  <a:pt x="11" y="559"/>
                </a:lnTo>
                <a:lnTo>
                  <a:pt x="11" y="18"/>
                </a:lnTo>
                <a:lnTo>
                  <a:pt x="309" y="18"/>
                </a:lnTo>
                <a:lnTo>
                  <a:pt x="335" y="18"/>
                </a:lnTo>
                <a:lnTo>
                  <a:pt x="359" y="20"/>
                </a:lnTo>
                <a:lnTo>
                  <a:pt x="382" y="24"/>
                </a:lnTo>
                <a:lnTo>
                  <a:pt x="404" y="30"/>
                </a:lnTo>
                <a:lnTo>
                  <a:pt x="426" y="36"/>
                </a:lnTo>
                <a:lnTo>
                  <a:pt x="447" y="44"/>
                </a:lnTo>
                <a:lnTo>
                  <a:pt x="467" y="52"/>
                </a:lnTo>
                <a:lnTo>
                  <a:pt x="476" y="58"/>
                </a:lnTo>
                <a:lnTo>
                  <a:pt x="486" y="62"/>
                </a:lnTo>
                <a:lnTo>
                  <a:pt x="504" y="74"/>
                </a:lnTo>
                <a:lnTo>
                  <a:pt x="521" y="88"/>
                </a:lnTo>
                <a:lnTo>
                  <a:pt x="538" y="102"/>
                </a:lnTo>
                <a:lnTo>
                  <a:pt x="553" y="116"/>
                </a:lnTo>
                <a:lnTo>
                  <a:pt x="569" y="132"/>
                </a:lnTo>
                <a:lnTo>
                  <a:pt x="583" y="150"/>
                </a:lnTo>
                <a:lnTo>
                  <a:pt x="596" y="168"/>
                </a:lnTo>
                <a:lnTo>
                  <a:pt x="609" y="188"/>
                </a:lnTo>
                <a:lnTo>
                  <a:pt x="620" y="208"/>
                </a:lnTo>
                <a:lnTo>
                  <a:pt x="631" y="230"/>
                </a:lnTo>
                <a:lnTo>
                  <a:pt x="641" y="251"/>
                </a:lnTo>
                <a:lnTo>
                  <a:pt x="650" y="273"/>
                </a:lnTo>
                <a:lnTo>
                  <a:pt x="659" y="297"/>
                </a:lnTo>
                <a:lnTo>
                  <a:pt x="666" y="323"/>
                </a:lnTo>
                <a:lnTo>
                  <a:pt x="673" y="349"/>
                </a:lnTo>
                <a:lnTo>
                  <a:pt x="680" y="375"/>
                </a:lnTo>
                <a:lnTo>
                  <a:pt x="685" y="401"/>
                </a:lnTo>
                <a:lnTo>
                  <a:pt x="690" y="429"/>
                </a:lnTo>
                <a:lnTo>
                  <a:pt x="694" y="459"/>
                </a:lnTo>
                <a:lnTo>
                  <a:pt x="697" y="487"/>
                </a:lnTo>
                <a:lnTo>
                  <a:pt x="699" y="517"/>
                </a:lnTo>
                <a:lnTo>
                  <a:pt x="701" y="547"/>
                </a:lnTo>
                <a:lnTo>
                  <a:pt x="702" y="579"/>
                </a:lnTo>
                <a:lnTo>
                  <a:pt x="703" y="611"/>
                </a:lnTo>
                <a:lnTo>
                  <a:pt x="702" y="661"/>
                </a:lnTo>
                <a:lnTo>
                  <a:pt x="701" y="687"/>
                </a:lnTo>
                <a:lnTo>
                  <a:pt x="699" y="711"/>
                </a:lnTo>
                <a:lnTo>
                  <a:pt x="697" y="735"/>
                </a:lnTo>
                <a:lnTo>
                  <a:pt x="695" y="758"/>
                </a:lnTo>
                <a:lnTo>
                  <a:pt x="692" y="782"/>
                </a:lnTo>
                <a:lnTo>
                  <a:pt x="689" y="806"/>
                </a:lnTo>
                <a:lnTo>
                  <a:pt x="685" y="830"/>
                </a:lnTo>
                <a:lnTo>
                  <a:pt x="681" y="852"/>
                </a:lnTo>
                <a:lnTo>
                  <a:pt x="677" y="874"/>
                </a:lnTo>
                <a:lnTo>
                  <a:pt x="672" y="896"/>
                </a:lnTo>
                <a:lnTo>
                  <a:pt x="666" y="916"/>
                </a:lnTo>
                <a:lnTo>
                  <a:pt x="661" y="938"/>
                </a:lnTo>
                <a:lnTo>
                  <a:pt x="655" y="958"/>
                </a:lnTo>
                <a:lnTo>
                  <a:pt x="648" y="976"/>
                </a:lnTo>
                <a:lnTo>
                  <a:pt x="641" y="996"/>
                </a:lnTo>
                <a:lnTo>
                  <a:pt x="634" y="1014"/>
                </a:lnTo>
                <a:lnTo>
                  <a:pt x="626" y="1030"/>
                </a:lnTo>
                <a:lnTo>
                  <a:pt x="618" y="1048"/>
                </a:lnTo>
                <a:lnTo>
                  <a:pt x="609" y="1064"/>
                </a:lnTo>
                <a:lnTo>
                  <a:pt x="600" y="1080"/>
                </a:lnTo>
                <a:lnTo>
                  <a:pt x="591" y="1094"/>
                </a:lnTo>
                <a:lnTo>
                  <a:pt x="581" y="1108"/>
                </a:lnTo>
                <a:lnTo>
                  <a:pt x="571" y="1120"/>
                </a:lnTo>
                <a:lnTo>
                  <a:pt x="559" y="1132"/>
                </a:lnTo>
                <a:lnTo>
                  <a:pt x="548" y="1144"/>
                </a:lnTo>
                <a:lnTo>
                  <a:pt x="537" y="1154"/>
                </a:lnTo>
                <a:lnTo>
                  <a:pt x="525" y="1164"/>
                </a:lnTo>
                <a:lnTo>
                  <a:pt x="513" y="1172"/>
                </a:lnTo>
                <a:lnTo>
                  <a:pt x="500" y="1180"/>
                </a:lnTo>
                <a:lnTo>
                  <a:pt x="487" y="1186"/>
                </a:lnTo>
                <a:close/>
                <a:moveTo>
                  <a:pt x="239" y="391"/>
                </a:moveTo>
                <a:lnTo>
                  <a:pt x="239" y="880"/>
                </a:lnTo>
                <a:lnTo>
                  <a:pt x="337" y="880"/>
                </a:lnTo>
                <a:lnTo>
                  <a:pt x="347" y="880"/>
                </a:lnTo>
                <a:lnTo>
                  <a:pt x="357" y="880"/>
                </a:lnTo>
                <a:lnTo>
                  <a:pt x="367" y="878"/>
                </a:lnTo>
                <a:lnTo>
                  <a:pt x="376" y="874"/>
                </a:lnTo>
                <a:lnTo>
                  <a:pt x="384" y="872"/>
                </a:lnTo>
                <a:lnTo>
                  <a:pt x="392" y="868"/>
                </a:lnTo>
                <a:lnTo>
                  <a:pt x="400" y="862"/>
                </a:lnTo>
                <a:lnTo>
                  <a:pt x="407" y="858"/>
                </a:lnTo>
                <a:lnTo>
                  <a:pt x="413" y="852"/>
                </a:lnTo>
                <a:lnTo>
                  <a:pt x="419" y="844"/>
                </a:lnTo>
                <a:lnTo>
                  <a:pt x="425" y="838"/>
                </a:lnTo>
                <a:lnTo>
                  <a:pt x="430" y="830"/>
                </a:lnTo>
                <a:lnTo>
                  <a:pt x="435" y="822"/>
                </a:lnTo>
                <a:lnTo>
                  <a:pt x="440" y="814"/>
                </a:lnTo>
                <a:lnTo>
                  <a:pt x="444" y="806"/>
                </a:lnTo>
                <a:lnTo>
                  <a:pt x="448" y="796"/>
                </a:lnTo>
                <a:lnTo>
                  <a:pt x="451" y="788"/>
                </a:lnTo>
                <a:lnTo>
                  <a:pt x="454" y="778"/>
                </a:lnTo>
                <a:lnTo>
                  <a:pt x="457" y="768"/>
                </a:lnTo>
                <a:lnTo>
                  <a:pt x="460" y="758"/>
                </a:lnTo>
                <a:lnTo>
                  <a:pt x="464" y="738"/>
                </a:lnTo>
                <a:lnTo>
                  <a:pt x="467" y="717"/>
                </a:lnTo>
                <a:lnTo>
                  <a:pt x="470" y="697"/>
                </a:lnTo>
                <a:lnTo>
                  <a:pt x="471" y="675"/>
                </a:lnTo>
                <a:lnTo>
                  <a:pt x="472" y="655"/>
                </a:lnTo>
                <a:lnTo>
                  <a:pt x="472" y="635"/>
                </a:lnTo>
                <a:lnTo>
                  <a:pt x="472" y="615"/>
                </a:lnTo>
                <a:lnTo>
                  <a:pt x="470" y="593"/>
                </a:lnTo>
                <a:lnTo>
                  <a:pt x="468" y="573"/>
                </a:lnTo>
                <a:lnTo>
                  <a:pt x="464" y="551"/>
                </a:lnTo>
                <a:lnTo>
                  <a:pt x="462" y="541"/>
                </a:lnTo>
                <a:lnTo>
                  <a:pt x="459" y="531"/>
                </a:lnTo>
                <a:lnTo>
                  <a:pt x="457" y="521"/>
                </a:lnTo>
                <a:lnTo>
                  <a:pt x="454" y="511"/>
                </a:lnTo>
                <a:lnTo>
                  <a:pt x="447" y="491"/>
                </a:lnTo>
                <a:lnTo>
                  <a:pt x="443" y="483"/>
                </a:lnTo>
                <a:lnTo>
                  <a:pt x="439" y="473"/>
                </a:lnTo>
                <a:lnTo>
                  <a:pt x="435" y="465"/>
                </a:lnTo>
                <a:lnTo>
                  <a:pt x="430" y="457"/>
                </a:lnTo>
                <a:lnTo>
                  <a:pt x="420" y="441"/>
                </a:lnTo>
                <a:lnTo>
                  <a:pt x="414" y="433"/>
                </a:lnTo>
                <a:lnTo>
                  <a:pt x="408" y="427"/>
                </a:lnTo>
                <a:lnTo>
                  <a:pt x="402" y="421"/>
                </a:lnTo>
                <a:lnTo>
                  <a:pt x="396" y="415"/>
                </a:lnTo>
                <a:lnTo>
                  <a:pt x="389" y="409"/>
                </a:lnTo>
                <a:lnTo>
                  <a:pt x="382" y="405"/>
                </a:lnTo>
                <a:lnTo>
                  <a:pt x="375" y="401"/>
                </a:lnTo>
                <a:lnTo>
                  <a:pt x="367" y="397"/>
                </a:lnTo>
                <a:lnTo>
                  <a:pt x="359" y="395"/>
                </a:lnTo>
                <a:lnTo>
                  <a:pt x="351" y="393"/>
                </a:lnTo>
                <a:lnTo>
                  <a:pt x="333" y="391"/>
                </a:lnTo>
                <a:lnTo>
                  <a:pt x="239" y="391"/>
                </a:lnTo>
                <a:close/>
                <a:moveTo>
                  <a:pt x="1780" y="395"/>
                </a:moveTo>
                <a:lnTo>
                  <a:pt x="1776" y="403"/>
                </a:lnTo>
                <a:lnTo>
                  <a:pt x="1772" y="411"/>
                </a:lnTo>
                <a:lnTo>
                  <a:pt x="1763" y="423"/>
                </a:lnTo>
                <a:lnTo>
                  <a:pt x="1754" y="433"/>
                </a:lnTo>
                <a:lnTo>
                  <a:pt x="1743" y="443"/>
                </a:lnTo>
                <a:lnTo>
                  <a:pt x="1814" y="788"/>
                </a:lnTo>
                <a:lnTo>
                  <a:pt x="1742" y="788"/>
                </a:lnTo>
                <a:lnTo>
                  <a:pt x="1683" y="465"/>
                </a:lnTo>
                <a:lnTo>
                  <a:pt x="1607" y="465"/>
                </a:lnTo>
                <a:lnTo>
                  <a:pt x="1607" y="788"/>
                </a:lnTo>
                <a:lnTo>
                  <a:pt x="1543" y="788"/>
                </a:lnTo>
                <a:lnTo>
                  <a:pt x="1543" y="18"/>
                </a:lnTo>
                <a:lnTo>
                  <a:pt x="1681" y="18"/>
                </a:lnTo>
                <a:lnTo>
                  <a:pt x="1696" y="18"/>
                </a:lnTo>
                <a:lnTo>
                  <a:pt x="1703" y="20"/>
                </a:lnTo>
                <a:lnTo>
                  <a:pt x="1710" y="22"/>
                </a:lnTo>
                <a:lnTo>
                  <a:pt x="1722" y="26"/>
                </a:lnTo>
                <a:lnTo>
                  <a:pt x="1734" y="32"/>
                </a:lnTo>
                <a:lnTo>
                  <a:pt x="1745" y="40"/>
                </a:lnTo>
                <a:lnTo>
                  <a:pt x="1755" y="50"/>
                </a:lnTo>
                <a:lnTo>
                  <a:pt x="1765" y="62"/>
                </a:lnTo>
                <a:lnTo>
                  <a:pt x="1769" y="68"/>
                </a:lnTo>
                <a:lnTo>
                  <a:pt x="1773" y="76"/>
                </a:lnTo>
                <a:lnTo>
                  <a:pt x="1781" y="92"/>
                </a:lnTo>
                <a:lnTo>
                  <a:pt x="1788" y="108"/>
                </a:lnTo>
                <a:lnTo>
                  <a:pt x="1791" y="118"/>
                </a:lnTo>
                <a:lnTo>
                  <a:pt x="1794" y="126"/>
                </a:lnTo>
                <a:lnTo>
                  <a:pt x="1799" y="146"/>
                </a:lnTo>
                <a:lnTo>
                  <a:pt x="1803" y="168"/>
                </a:lnTo>
                <a:lnTo>
                  <a:pt x="1805" y="178"/>
                </a:lnTo>
                <a:lnTo>
                  <a:pt x="1806" y="190"/>
                </a:lnTo>
                <a:lnTo>
                  <a:pt x="1807" y="200"/>
                </a:lnTo>
                <a:lnTo>
                  <a:pt x="1808" y="212"/>
                </a:lnTo>
                <a:lnTo>
                  <a:pt x="1808" y="224"/>
                </a:lnTo>
                <a:lnTo>
                  <a:pt x="1808" y="236"/>
                </a:lnTo>
                <a:lnTo>
                  <a:pt x="1808" y="263"/>
                </a:lnTo>
                <a:lnTo>
                  <a:pt x="1807" y="275"/>
                </a:lnTo>
                <a:lnTo>
                  <a:pt x="1806" y="287"/>
                </a:lnTo>
                <a:lnTo>
                  <a:pt x="1805" y="299"/>
                </a:lnTo>
                <a:lnTo>
                  <a:pt x="1804" y="309"/>
                </a:lnTo>
                <a:lnTo>
                  <a:pt x="1801" y="331"/>
                </a:lnTo>
                <a:lnTo>
                  <a:pt x="1797" y="349"/>
                </a:lnTo>
                <a:lnTo>
                  <a:pt x="1792" y="367"/>
                </a:lnTo>
                <a:lnTo>
                  <a:pt x="1786" y="381"/>
                </a:lnTo>
                <a:lnTo>
                  <a:pt x="1780" y="395"/>
                </a:lnTo>
                <a:close/>
                <a:moveTo>
                  <a:pt x="1678" y="122"/>
                </a:moveTo>
                <a:lnTo>
                  <a:pt x="1607" y="122"/>
                </a:lnTo>
                <a:lnTo>
                  <a:pt x="1607" y="365"/>
                </a:lnTo>
                <a:lnTo>
                  <a:pt x="1678" y="365"/>
                </a:lnTo>
                <a:lnTo>
                  <a:pt x="1686" y="363"/>
                </a:lnTo>
                <a:lnTo>
                  <a:pt x="1694" y="361"/>
                </a:lnTo>
                <a:lnTo>
                  <a:pt x="1700" y="359"/>
                </a:lnTo>
                <a:lnTo>
                  <a:pt x="1707" y="355"/>
                </a:lnTo>
                <a:lnTo>
                  <a:pt x="1712" y="351"/>
                </a:lnTo>
                <a:lnTo>
                  <a:pt x="1717" y="345"/>
                </a:lnTo>
                <a:lnTo>
                  <a:pt x="1722" y="339"/>
                </a:lnTo>
                <a:lnTo>
                  <a:pt x="1726" y="331"/>
                </a:lnTo>
                <a:lnTo>
                  <a:pt x="1730" y="323"/>
                </a:lnTo>
                <a:lnTo>
                  <a:pt x="1733" y="313"/>
                </a:lnTo>
                <a:lnTo>
                  <a:pt x="1736" y="303"/>
                </a:lnTo>
                <a:lnTo>
                  <a:pt x="1738" y="293"/>
                </a:lnTo>
                <a:lnTo>
                  <a:pt x="1740" y="281"/>
                </a:lnTo>
                <a:lnTo>
                  <a:pt x="1741" y="269"/>
                </a:lnTo>
                <a:lnTo>
                  <a:pt x="1742" y="257"/>
                </a:lnTo>
                <a:lnTo>
                  <a:pt x="1742" y="244"/>
                </a:lnTo>
                <a:lnTo>
                  <a:pt x="1742" y="230"/>
                </a:lnTo>
                <a:lnTo>
                  <a:pt x="1742" y="218"/>
                </a:lnTo>
                <a:lnTo>
                  <a:pt x="1740" y="206"/>
                </a:lnTo>
                <a:lnTo>
                  <a:pt x="1739" y="194"/>
                </a:lnTo>
                <a:lnTo>
                  <a:pt x="1737" y="184"/>
                </a:lnTo>
                <a:lnTo>
                  <a:pt x="1734" y="174"/>
                </a:lnTo>
                <a:lnTo>
                  <a:pt x="1731" y="164"/>
                </a:lnTo>
                <a:lnTo>
                  <a:pt x="1728" y="156"/>
                </a:lnTo>
                <a:lnTo>
                  <a:pt x="1723" y="148"/>
                </a:lnTo>
                <a:lnTo>
                  <a:pt x="1719" y="142"/>
                </a:lnTo>
                <a:lnTo>
                  <a:pt x="1713" y="136"/>
                </a:lnTo>
                <a:lnTo>
                  <a:pt x="1708" y="132"/>
                </a:lnTo>
                <a:lnTo>
                  <a:pt x="1701" y="128"/>
                </a:lnTo>
                <a:lnTo>
                  <a:pt x="1694" y="124"/>
                </a:lnTo>
                <a:lnTo>
                  <a:pt x="1686" y="122"/>
                </a:lnTo>
                <a:lnTo>
                  <a:pt x="1678" y="122"/>
                </a:lnTo>
                <a:close/>
                <a:moveTo>
                  <a:pt x="2090" y="788"/>
                </a:moveTo>
                <a:lnTo>
                  <a:pt x="2069" y="635"/>
                </a:lnTo>
                <a:lnTo>
                  <a:pt x="1942" y="635"/>
                </a:lnTo>
                <a:lnTo>
                  <a:pt x="1921" y="788"/>
                </a:lnTo>
                <a:lnTo>
                  <a:pt x="1854" y="788"/>
                </a:lnTo>
                <a:lnTo>
                  <a:pt x="1975" y="18"/>
                </a:lnTo>
                <a:lnTo>
                  <a:pt x="2037" y="18"/>
                </a:lnTo>
                <a:lnTo>
                  <a:pt x="2160" y="788"/>
                </a:lnTo>
                <a:lnTo>
                  <a:pt x="2090" y="788"/>
                </a:lnTo>
                <a:close/>
                <a:moveTo>
                  <a:pt x="2026" y="323"/>
                </a:moveTo>
                <a:lnTo>
                  <a:pt x="2015" y="250"/>
                </a:lnTo>
                <a:lnTo>
                  <a:pt x="2010" y="210"/>
                </a:lnTo>
                <a:lnTo>
                  <a:pt x="2006" y="170"/>
                </a:lnTo>
                <a:lnTo>
                  <a:pt x="2001" y="210"/>
                </a:lnTo>
                <a:lnTo>
                  <a:pt x="1996" y="250"/>
                </a:lnTo>
                <a:lnTo>
                  <a:pt x="1986" y="325"/>
                </a:lnTo>
                <a:lnTo>
                  <a:pt x="1957" y="529"/>
                </a:lnTo>
                <a:lnTo>
                  <a:pt x="2053" y="529"/>
                </a:lnTo>
                <a:lnTo>
                  <a:pt x="2026" y="323"/>
                </a:lnTo>
                <a:close/>
                <a:moveTo>
                  <a:pt x="2419" y="788"/>
                </a:moveTo>
                <a:lnTo>
                  <a:pt x="2323" y="431"/>
                </a:lnTo>
                <a:lnTo>
                  <a:pt x="2285" y="527"/>
                </a:lnTo>
                <a:lnTo>
                  <a:pt x="2285" y="788"/>
                </a:lnTo>
                <a:lnTo>
                  <a:pt x="2220" y="788"/>
                </a:lnTo>
                <a:lnTo>
                  <a:pt x="2220" y="18"/>
                </a:lnTo>
                <a:lnTo>
                  <a:pt x="2285" y="18"/>
                </a:lnTo>
                <a:lnTo>
                  <a:pt x="2285" y="347"/>
                </a:lnTo>
                <a:lnTo>
                  <a:pt x="2410" y="18"/>
                </a:lnTo>
                <a:lnTo>
                  <a:pt x="2492" y="18"/>
                </a:lnTo>
                <a:lnTo>
                  <a:pt x="2363" y="333"/>
                </a:lnTo>
                <a:lnTo>
                  <a:pt x="2498" y="788"/>
                </a:lnTo>
                <a:lnTo>
                  <a:pt x="2419" y="788"/>
                </a:lnTo>
                <a:close/>
                <a:moveTo>
                  <a:pt x="2558" y="788"/>
                </a:moveTo>
                <a:lnTo>
                  <a:pt x="2558" y="18"/>
                </a:lnTo>
                <a:lnTo>
                  <a:pt x="2786" y="18"/>
                </a:lnTo>
                <a:lnTo>
                  <a:pt x="2786" y="126"/>
                </a:lnTo>
                <a:lnTo>
                  <a:pt x="2623" y="126"/>
                </a:lnTo>
                <a:lnTo>
                  <a:pt x="2623" y="341"/>
                </a:lnTo>
                <a:lnTo>
                  <a:pt x="2756" y="341"/>
                </a:lnTo>
                <a:lnTo>
                  <a:pt x="2756" y="445"/>
                </a:lnTo>
                <a:lnTo>
                  <a:pt x="2623" y="445"/>
                </a:lnTo>
                <a:lnTo>
                  <a:pt x="2623" y="683"/>
                </a:lnTo>
                <a:lnTo>
                  <a:pt x="2786" y="683"/>
                </a:lnTo>
                <a:lnTo>
                  <a:pt x="2786" y="788"/>
                </a:lnTo>
                <a:lnTo>
                  <a:pt x="2558" y="788"/>
                </a:lnTo>
                <a:close/>
                <a:moveTo>
                  <a:pt x="2939" y="18"/>
                </a:moveTo>
                <a:lnTo>
                  <a:pt x="3030" y="439"/>
                </a:lnTo>
                <a:lnTo>
                  <a:pt x="3038" y="477"/>
                </a:lnTo>
                <a:lnTo>
                  <a:pt x="3042" y="495"/>
                </a:lnTo>
                <a:lnTo>
                  <a:pt x="3046" y="515"/>
                </a:lnTo>
                <a:lnTo>
                  <a:pt x="3053" y="553"/>
                </a:lnTo>
                <a:lnTo>
                  <a:pt x="3060" y="595"/>
                </a:lnTo>
                <a:lnTo>
                  <a:pt x="3060" y="509"/>
                </a:lnTo>
                <a:lnTo>
                  <a:pt x="3059" y="421"/>
                </a:lnTo>
                <a:lnTo>
                  <a:pt x="3059" y="18"/>
                </a:lnTo>
                <a:lnTo>
                  <a:pt x="3124" y="18"/>
                </a:lnTo>
                <a:lnTo>
                  <a:pt x="3124" y="788"/>
                </a:lnTo>
                <a:lnTo>
                  <a:pt x="3046" y="788"/>
                </a:lnTo>
                <a:lnTo>
                  <a:pt x="2954" y="369"/>
                </a:lnTo>
                <a:lnTo>
                  <a:pt x="2946" y="331"/>
                </a:lnTo>
                <a:lnTo>
                  <a:pt x="2938" y="293"/>
                </a:lnTo>
                <a:lnTo>
                  <a:pt x="2931" y="255"/>
                </a:lnTo>
                <a:lnTo>
                  <a:pt x="2923" y="214"/>
                </a:lnTo>
                <a:lnTo>
                  <a:pt x="2924" y="389"/>
                </a:lnTo>
                <a:lnTo>
                  <a:pt x="2924" y="790"/>
                </a:lnTo>
                <a:lnTo>
                  <a:pt x="2859" y="790"/>
                </a:lnTo>
                <a:lnTo>
                  <a:pt x="2859" y="18"/>
                </a:lnTo>
                <a:lnTo>
                  <a:pt x="2939" y="18"/>
                </a:lnTo>
                <a:close/>
                <a:moveTo>
                  <a:pt x="3306" y="18"/>
                </a:moveTo>
                <a:lnTo>
                  <a:pt x="3396" y="425"/>
                </a:lnTo>
                <a:lnTo>
                  <a:pt x="3404" y="463"/>
                </a:lnTo>
                <a:lnTo>
                  <a:pt x="3408" y="481"/>
                </a:lnTo>
                <a:lnTo>
                  <a:pt x="3412" y="501"/>
                </a:lnTo>
                <a:lnTo>
                  <a:pt x="3419" y="539"/>
                </a:lnTo>
                <a:lnTo>
                  <a:pt x="3426" y="581"/>
                </a:lnTo>
                <a:lnTo>
                  <a:pt x="3426" y="495"/>
                </a:lnTo>
                <a:lnTo>
                  <a:pt x="3426" y="407"/>
                </a:lnTo>
                <a:lnTo>
                  <a:pt x="3426" y="18"/>
                </a:lnTo>
                <a:lnTo>
                  <a:pt x="3491" y="18"/>
                </a:lnTo>
                <a:lnTo>
                  <a:pt x="3491" y="788"/>
                </a:lnTo>
                <a:lnTo>
                  <a:pt x="3412" y="788"/>
                </a:lnTo>
                <a:lnTo>
                  <a:pt x="3320" y="383"/>
                </a:lnTo>
                <a:lnTo>
                  <a:pt x="3312" y="345"/>
                </a:lnTo>
                <a:lnTo>
                  <a:pt x="3305" y="307"/>
                </a:lnTo>
                <a:lnTo>
                  <a:pt x="3297" y="269"/>
                </a:lnTo>
                <a:lnTo>
                  <a:pt x="3290" y="228"/>
                </a:lnTo>
                <a:lnTo>
                  <a:pt x="3290" y="403"/>
                </a:lnTo>
                <a:lnTo>
                  <a:pt x="3290" y="788"/>
                </a:lnTo>
                <a:lnTo>
                  <a:pt x="3226" y="788"/>
                </a:lnTo>
                <a:lnTo>
                  <a:pt x="3226" y="18"/>
                </a:lnTo>
                <a:lnTo>
                  <a:pt x="3306" y="18"/>
                </a:lnTo>
                <a:close/>
                <a:moveTo>
                  <a:pt x="3618" y="735"/>
                </a:moveTo>
                <a:lnTo>
                  <a:pt x="3611" y="719"/>
                </a:lnTo>
                <a:lnTo>
                  <a:pt x="3605" y="701"/>
                </a:lnTo>
                <a:lnTo>
                  <a:pt x="3599" y="681"/>
                </a:lnTo>
                <a:lnTo>
                  <a:pt x="3597" y="669"/>
                </a:lnTo>
                <a:lnTo>
                  <a:pt x="3595" y="659"/>
                </a:lnTo>
                <a:lnTo>
                  <a:pt x="3591" y="635"/>
                </a:lnTo>
                <a:lnTo>
                  <a:pt x="3589" y="609"/>
                </a:lnTo>
                <a:lnTo>
                  <a:pt x="3588" y="595"/>
                </a:lnTo>
                <a:lnTo>
                  <a:pt x="3587" y="581"/>
                </a:lnTo>
                <a:lnTo>
                  <a:pt x="3587" y="549"/>
                </a:lnTo>
                <a:lnTo>
                  <a:pt x="3587" y="18"/>
                </a:lnTo>
                <a:lnTo>
                  <a:pt x="3652" y="18"/>
                </a:lnTo>
                <a:lnTo>
                  <a:pt x="3652" y="543"/>
                </a:lnTo>
                <a:lnTo>
                  <a:pt x="3652" y="563"/>
                </a:lnTo>
                <a:lnTo>
                  <a:pt x="3652" y="581"/>
                </a:lnTo>
                <a:lnTo>
                  <a:pt x="3653" y="597"/>
                </a:lnTo>
                <a:lnTo>
                  <a:pt x="3655" y="611"/>
                </a:lnTo>
                <a:lnTo>
                  <a:pt x="3657" y="625"/>
                </a:lnTo>
                <a:lnTo>
                  <a:pt x="3659" y="637"/>
                </a:lnTo>
                <a:lnTo>
                  <a:pt x="3662" y="649"/>
                </a:lnTo>
                <a:lnTo>
                  <a:pt x="3665" y="659"/>
                </a:lnTo>
                <a:lnTo>
                  <a:pt x="3669" y="667"/>
                </a:lnTo>
                <a:lnTo>
                  <a:pt x="3674" y="675"/>
                </a:lnTo>
                <a:lnTo>
                  <a:pt x="3679" y="683"/>
                </a:lnTo>
                <a:lnTo>
                  <a:pt x="3685" y="689"/>
                </a:lnTo>
                <a:lnTo>
                  <a:pt x="3688" y="691"/>
                </a:lnTo>
                <a:lnTo>
                  <a:pt x="3692" y="693"/>
                </a:lnTo>
                <a:lnTo>
                  <a:pt x="3699" y="697"/>
                </a:lnTo>
                <a:lnTo>
                  <a:pt x="3706" y="699"/>
                </a:lnTo>
                <a:lnTo>
                  <a:pt x="3715" y="699"/>
                </a:lnTo>
                <a:lnTo>
                  <a:pt x="3723" y="699"/>
                </a:lnTo>
                <a:lnTo>
                  <a:pt x="3731" y="697"/>
                </a:lnTo>
                <a:lnTo>
                  <a:pt x="3738" y="693"/>
                </a:lnTo>
                <a:lnTo>
                  <a:pt x="3744" y="689"/>
                </a:lnTo>
                <a:lnTo>
                  <a:pt x="3750" y="683"/>
                </a:lnTo>
                <a:lnTo>
                  <a:pt x="3755" y="675"/>
                </a:lnTo>
                <a:lnTo>
                  <a:pt x="3760" y="667"/>
                </a:lnTo>
                <a:lnTo>
                  <a:pt x="3764" y="659"/>
                </a:lnTo>
                <a:lnTo>
                  <a:pt x="3768" y="649"/>
                </a:lnTo>
                <a:lnTo>
                  <a:pt x="3770" y="637"/>
                </a:lnTo>
                <a:lnTo>
                  <a:pt x="3773" y="625"/>
                </a:lnTo>
                <a:lnTo>
                  <a:pt x="3775" y="613"/>
                </a:lnTo>
                <a:lnTo>
                  <a:pt x="3776" y="597"/>
                </a:lnTo>
                <a:lnTo>
                  <a:pt x="3777" y="581"/>
                </a:lnTo>
                <a:lnTo>
                  <a:pt x="3778" y="563"/>
                </a:lnTo>
                <a:lnTo>
                  <a:pt x="3778" y="543"/>
                </a:lnTo>
                <a:lnTo>
                  <a:pt x="3778" y="18"/>
                </a:lnTo>
                <a:lnTo>
                  <a:pt x="3843" y="18"/>
                </a:lnTo>
                <a:lnTo>
                  <a:pt x="3843" y="549"/>
                </a:lnTo>
                <a:lnTo>
                  <a:pt x="3843" y="581"/>
                </a:lnTo>
                <a:lnTo>
                  <a:pt x="3842" y="595"/>
                </a:lnTo>
                <a:lnTo>
                  <a:pt x="3841" y="609"/>
                </a:lnTo>
                <a:lnTo>
                  <a:pt x="3838" y="635"/>
                </a:lnTo>
                <a:lnTo>
                  <a:pt x="3835" y="659"/>
                </a:lnTo>
                <a:lnTo>
                  <a:pt x="3833" y="669"/>
                </a:lnTo>
                <a:lnTo>
                  <a:pt x="3830" y="681"/>
                </a:lnTo>
                <a:lnTo>
                  <a:pt x="3825" y="701"/>
                </a:lnTo>
                <a:lnTo>
                  <a:pt x="3822" y="709"/>
                </a:lnTo>
                <a:lnTo>
                  <a:pt x="3819" y="719"/>
                </a:lnTo>
                <a:lnTo>
                  <a:pt x="3815" y="727"/>
                </a:lnTo>
                <a:lnTo>
                  <a:pt x="3812" y="735"/>
                </a:lnTo>
                <a:lnTo>
                  <a:pt x="3807" y="744"/>
                </a:lnTo>
                <a:lnTo>
                  <a:pt x="3802" y="752"/>
                </a:lnTo>
                <a:lnTo>
                  <a:pt x="3792" y="766"/>
                </a:lnTo>
                <a:lnTo>
                  <a:pt x="3781" y="778"/>
                </a:lnTo>
                <a:lnTo>
                  <a:pt x="3775" y="784"/>
                </a:lnTo>
                <a:lnTo>
                  <a:pt x="3769" y="788"/>
                </a:lnTo>
                <a:lnTo>
                  <a:pt x="3757" y="796"/>
                </a:lnTo>
                <a:lnTo>
                  <a:pt x="3750" y="800"/>
                </a:lnTo>
                <a:lnTo>
                  <a:pt x="3743" y="802"/>
                </a:lnTo>
                <a:lnTo>
                  <a:pt x="3729" y="806"/>
                </a:lnTo>
                <a:lnTo>
                  <a:pt x="3722" y="806"/>
                </a:lnTo>
                <a:lnTo>
                  <a:pt x="3715" y="806"/>
                </a:lnTo>
                <a:lnTo>
                  <a:pt x="3700" y="806"/>
                </a:lnTo>
                <a:lnTo>
                  <a:pt x="3686" y="802"/>
                </a:lnTo>
                <a:lnTo>
                  <a:pt x="3679" y="800"/>
                </a:lnTo>
                <a:lnTo>
                  <a:pt x="3673" y="796"/>
                </a:lnTo>
                <a:lnTo>
                  <a:pt x="3660" y="788"/>
                </a:lnTo>
                <a:lnTo>
                  <a:pt x="3648" y="778"/>
                </a:lnTo>
                <a:lnTo>
                  <a:pt x="3637" y="766"/>
                </a:lnTo>
                <a:lnTo>
                  <a:pt x="3627" y="750"/>
                </a:lnTo>
                <a:lnTo>
                  <a:pt x="3623" y="742"/>
                </a:lnTo>
                <a:lnTo>
                  <a:pt x="3618" y="735"/>
                </a:lnTo>
                <a:close/>
                <a:moveTo>
                  <a:pt x="4052" y="806"/>
                </a:moveTo>
                <a:lnTo>
                  <a:pt x="4036" y="806"/>
                </a:lnTo>
                <a:lnTo>
                  <a:pt x="4020" y="802"/>
                </a:lnTo>
                <a:lnTo>
                  <a:pt x="4006" y="796"/>
                </a:lnTo>
                <a:lnTo>
                  <a:pt x="4000" y="792"/>
                </a:lnTo>
                <a:lnTo>
                  <a:pt x="3993" y="788"/>
                </a:lnTo>
                <a:lnTo>
                  <a:pt x="3981" y="780"/>
                </a:lnTo>
                <a:lnTo>
                  <a:pt x="3975" y="774"/>
                </a:lnTo>
                <a:lnTo>
                  <a:pt x="3970" y="768"/>
                </a:lnTo>
                <a:lnTo>
                  <a:pt x="3960" y="756"/>
                </a:lnTo>
                <a:lnTo>
                  <a:pt x="3956" y="748"/>
                </a:lnTo>
                <a:lnTo>
                  <a:pt x="3951" y="740"/>
                </a:lnTo>
                <a:lnTo>
                  <a:pt x="3947" y="733"/>
                </a:lnTo>
                <a:lnTo>
                  <a:pt x="3943" y="725"/>
                </a:lnTo>
                <a:lnTo>
                  <a:pt x="3939" y="717"/>
                </a:lnTo>
                <a:lnTo>
                  <a:pt x="3936" y="707"/>
                </a:lnTo>
                <a:lnTo>
                  <a:pt x="3930" y="687"/>
                </a:lnTo>
                <a:lnTo>
                  <a:pt x="3926" y="667"/>
                </a:lnTo>
                <a:lnTo>
                  <a:pt x="3924" y="657"/>
                </a:lnTo>
                <a:lnTo>
                  <a:pt x="3922" y="645"/>
                </a:lnTo>
                <a:lnTo>
                  <a:pt x="3919" y="623"/>
                </a:lnTo>
                <a:lnTo>
                  <a:pt x="3918" y="599"/>
                </a:lnTo>
                <a:lnTo>
                  <a:pt x="3917" y="585"/>
                </a:lnTo>
                <a:lnTo>
                  <a:pt x="3917" y="573"/>
                </a:lnTo>
                <a:lnTo>
                  <a:pt x="3980" y="545"/>
                </a:lnTo>
                <a:lnTo>
                  <a:pt x="3981" y="567"/>
                </a:lnTo>
                <a:lnTo>
                  <a:pt x="3982" y="587"/>
                </a:lnTo>
                <a:lnTo>
                  <a:pt x="3984" y="603"/>
                </a:lnTo>
                <a:lnTo>
                  <a:pt x="3986" y="619"/>
                </a:lnTo>
                <a:lnTo>
                  <a:pt x="3988" y="627"/>
                </a:lnTo>
                <a:lnTo>
                  <a:pt x="3989" y="635"/>
                </a:lnTo>
                <a:lnTo>
                  <a:pt x="3993" y="647"/>
                </a:lnTo>
                <a:lnTo>
                  <a:pt x="3997" y="659"/>
                </a:lnTo>
                <a:lnTo>
                  <a:pt x="4001" y="667"/>
                </a:lnTo>
                <a:lnTo>
                  <a:pt x="4006" y="677"/>
                </a:lnTo>
                <a:lnTo>
                  <a:pt x="4012" y="683"/>
                </a:lnTo>
                <a:lnTo>
                  <a:pt x="4018" y="689"/>
                </a:lnTo>
                <a:lnTo>
                  <a:pt x="4025" y="693"/>
                </a:lnTo>
                <a:lnTo>
                  <a:pt x="4032" y="697"/>
                </a:lnTo>
                <a:lnTo>
                  <a:pt x="4039" y="699"/>
                </a:lnTo>
                <a:lnTo>
                  <a:pt x="4047" y="701"/>
                </a:lnTo>
                <a:lnTo>
                  <a:pt x="4056" y="701"/>
                </a:lnTo>
                <a:lnTo>
                  <a:pt x="4063" y="701"/>
                </a:lnTo>
                <a:lnTo>
                  <a:pt x="4070" y="699"/>
                </a:lnTo>
                <a:lnTo>
                  <a:pt x="4077" y="697"/>
                </a:lnTo>
                <a:lnTo>
                  <a:pt x="4083" y="695"/>
                </a:lnTo>
                <a:lnTo>
                  <a:pt x="4089" y="691"/>
                </a:lnTo>
                <a:lnTo>
                  <a:pt x="4095" y="685"/>
                </a:lnTo>
                <a:lnTo>
                  <a:pt x="4100" y="679"/>
                </a:lnTo>
                <a:lnTo>
                  <a:pt x="4105" y="673"/>
                </a:lnTo>
                <a:lnTo>
                  <a:pt x="4109" y="665"/>
                </a:lnTo>
                <a:lnTo>
                  <a:pt x="4113" y="657"/>
                </a:lnTo>
                <a:lnTo>
                  <a:pt x="4116" y="649"/>
                </a:lnTo>
                <a:lnTo>
                  <a:pt x="4119" y="639"/>
                </a:lnTo>
                <a:lnTo>
                  <a:pt x="4121" y="627"/>
                </a:lnTo>
                <a:lnTo>
                  <a:pt x="4122" y="623"/>
                </a:lnTo>
                <a:lnTo>
                  <a:pt x="4123" y="617"/>
                </a:lnTo>
                <a:lnTo>
                  <a:pt x="4124" y="605"/>
                </a:lnTo>
                <a:lnTo>
                  <a:pt x="4124" y="591"/>
                </a:lnTo>
                <a:lnTo>
                  <a:pt x="4124" y="581"/>
                </a:lnTo>
                <a:lnTo>
                  <a:pt x="4123" y="571"/>
                </a:lnTo>
                <a:lnTo>
                  <a:pt x="4122" y="563"/>
                </a:lnTo>
                <a:lnTo>
                  <a:pt x="4121" y="553"/>
                </a:lnTo>
                <a:lnTo>
                  <a:pt x="4119" y="545"/>
                </a:lnTo>
                <a:lnTo>
                  <a:pt x="4117" y="537"/>
                </a:lnTo>
                <a:lnTo>
                  <a:pt x="4115" y="529"/>
                </a:lnTo>
                <a:lnTo>
                  <a:pt x="4112" y="521"/>
                </a:lnTo>
                <a:lnTo>
                  <a:pt x="4104" y="505"/>
                </a:lnTo>
                <a:lnTo>
                  <a:pt x="4100" y="497"/>
                </a:lnTo>
                <a:lnTo>
                  <a:pt x="4095" y="491"/>
                </a:lnTo>
                <a:lnTo>
                  <a:pt x="4084" y="477"/>
                </a:lnTo>
                <a:lnTo>
                  <a:pt x="4071" y="465"/>
                </a:lnTo>
                <a:lnTo>
                  <a:pt x="4007" y="407"/>
                </a:lnTo>
                <a:lnTo>
                  <a:pt x="3998" y="399"/>
                </a:lnTo>
                <a:lnTo>
                  <a:pt x="3988" y="389"/>
                </a:lnTo>
                <a:lnTo>
                  <a:pt x="3972" y="369"/>
                </a:lnTo>
                <a:lnTo>
                  <a:pt x="3958" y="349"/>
                </a:lnTo>
                <a:lnTo>
                  <a:pt x="3953" y="337"/>
                </a:lnTo>
                <a:lnTo>
                  <a:pt x="3947" y="325"/>
                </a:lnTo>
                <a:lnTo>
                  <a:pt x="3942" y="313"/>
                </a:lnTo>
                <a:lnTo>
                  <a:pt x="3937" y="299"/>
                </a:lnTo>
                <a:lnTo>
                  <a:pt x="3934" y="285"/>
                </a:lnTo>
                <a:lnTo>
                  <a:pt x="3931" y="269"/>
                </a:lnTo>
                <a:lnTo>
                  <a:pt x="3929" y="253"/>
                </a:lnTo>
                <a:lnTo>
                  <a:pt x="3928" y="246"/>
                </a:lnTo>
                <a:lnTo>
                  <a:pt x="3927" y="238"/>
                </a:lnTo>
                <a:lnTo>
                  <a:pt x="3927" y="220"/>
                </a:lnTo>
                <a:lnTo>
                  <a:pt x="3926" y="200"/>
                </a:lnTo>
                <a:lnTo>
                  <a:pt x="3926" y="188"/>
                </a:lnTo>
                <a:lnTo>
                  <a:pt x="3927" y="176"/>
                </a:lnTo>
                <a:lnTo>
                  <a:pt x="3928" y="164"/>
                </a:lnTo>
                <a:lnTo>
                  <a:pt x="3929" y="152"/>
                </a:lnTo>
                <a:lnTo>
                  <a:pt x="3930" y="142"/>
                </a:lnTo>
                <a:lnTo>
                  <a:pt x="3932" y="132"/>
                </a:lnTo>
                <a:lnTo>
                  <a:pt x="3936" y="112"/>
                </a:lnTo>
                <a:lnTo>
                  <a:pt x="3939" y="102"/>
                </a:lnTo>
                <a:lnTo>
                  <a:pt x="3942" y="94"/>
                </a:lnTo>
                <a:lnTo>
                  <a:pt x="3949" y="78"/>
                </a:lnTo>
                <a:lnTo>
                  <a:pt x="3957" y="62"/>
                </a:lnTo>
                <a:lnTo>
                  <a:pt x="3961" y="56"/>
                </a:lnTo>
                <a:lnTo>
                  <a:pt x="3965" y="50"/>
                </a:lnTo>
                <a:lnTo>
                  <a:pt x="3974" y="38"/>
                </a:lnTo>
                <a:lnTo>
                  <a:pt x="3984" y="28"/>
                </a:lnTo>
                <a:lnTo>
                  <a:pt x="3994" y="20"/>
                </a:lnTo>
                <a:lnTo>
                  <a:pt x="4005" y="12"/>
                </a:lnTo>
                <a:lnTo>
                  <a:pt x="4017" y="6"/>
                </a:lnTo>
                <a:lnTo>
                  <a:pt x="4029" y="4"/>
                </a:lnTo>
                <a:lnTo>
                  <a:pt x="4042" y="0"/>
                </a:lnTo>
                <a:lnTo>
                  <a:pt x="4055" y="0"/>
                </a:lnTo>
                <a:lnTo>
                  <a:pt x="4070" y="2"/>
                </a:lnTo>
                <a:lnTo>
                  <a:pt x="4085" y="4"/>
                </a:lnTo>
                <a:lnTo>
                  <a:pt x="4098" y="10"/>
                </a:lnTo>
                <a:lnTo>
                  <a:pt x="4104" y="14"/>
                </a:lnTo>
                <a:lnTo>
                  <a:pt x="4110" y="18"/>
                </a:lnTo>
                <a:lnTo>
                  <a:pt x="4122" y="26"/>
                </a:lnTo>
                <a:lnTo>
                  <a:pt x="4132" y="38"/>
                </a:lnTo>
                <a:lnTo>
                  <a:pt x="4141" y="50"/>
                </a:lnTo>
                <a:lnTo>
                  <a:pt x="4149" y="64"/>
                </a:lnTo>
                <a:lnTo>
                  <a:pt x="4153" y="72"/>
                </a:lnTo>
                <a:lnTo>
                  <a:pt x="4156" y="78"/>
                </a:lnTo>
                <a:lnTo>
                  <a:pt x="4159" y="86"/>
                </a:lnTo>
                <a:lnTo>
                  <a:pt x="4162" y="94"/>
                </a:lnTo>
                <a:lnTo>
                  <a:pt x="4167" y="112"/>
                </a:lnTo>
                <a:lnTo>
                  <a:pt x="4172" y="128"/>
                </a:lnTo>
                <a:lnTo>
                  <a:pt x="4175" y="146"/>
                </a:lnTo>
                <a:lnTo>
                  <a:pt x="4177" y="166"/>
                </a:lnTo>
                <a:lnTo>
                  <a:pt x="4179" y="184"/>
                </a:lnTo>
                <a:lnTo>
                  <a:pt x="4179" y="202"/>
                </a:lnTo>
                <a:lnTo>
                  <a:pt x="4117" y="228"/>
                </a:lnTo>
                <a:lnTo>
                  <a:pt x="4117" y="212"/>
                </a:lnTo>
                <a:lnTo>
                  <a:pt x="4115" y="198"/>
                </a:lnTo>
                <a:lnTo>
                  <a:pt x="4114" y="186"/>
                </a:lnTo>
                <a:lnTo>
                  <a:pt x="4112" y="172"/>
                </a:lnTo>
                <a:lnTo>
                  <a:pt x="4109" y="162"/>
                </a:lnTo>
                <a:lnTo>
                  <a:pt x="4106" y="152"/>
                </a:lnTo>
                <a:lnTo>
                  <a:pt x="4103" y="142"/>
                </a:lnTo>
                <a:lnTo>
                  <a:pt x="4099" y="136"/>
                </a:lnTo>
                <a:lnTo>
                  <a:pt x="4095" y="128"/>
                </a:lnTo>
                <a:lnTo>
                  <a:pt x="4090" y="122"/>
                </a:lnTo>
                <a:lnTo>
                  <a:pt x="4085" y="118"/>
                </a:lnTo>
                <a:lnTo>
                  <a:pt x="4079" y="114"/>
                </a:lnTo>
                <a:lnTo>
                  <a:pt x="4073" y="110"/>
                </a:lnTo>
                <a:lnTo>
                  <a:pt x="4067" y="108"/>
                </a:lnTo>
                <a:lnTo>
                  <a:pt x="4060" y="108"/>
                </a:lnTo>
                <a:lnTo>
                  <a:pt x="4052" y="106"/>
                </a:lnTo>
                <a:lnTo>
                  <a:pt x="4040" y="108"/>
                </a:lnTo>
                <a:lnTo>
                  <a:pt x="4028" y="112"/>
                </a:lnTo>
                <a:lnTo>
                  <a:pt x="4023" y="116"/>
                </a:lnTo>
                <a:lnTo>
                  <a:pt x="4018" y="120"/>
                </a:lnTo>
                <a:lnTo>
                  <a:pt x="4013" y="124"/>
                </a:lnTo>
                <a:lnTo>
                  <a:pt x="4009" y="128"/>
                </a:lnTo>
                <a:lnTo>
                  <a:pt x="4005" y="134"/>
                </a:lnTo>
                <a:lnTo>
                  <a:pt x="4002" y="140"/>
                </a:lnTo>
                <a:lnTo>
                  <a:pt x="3999" y="148"/>
                </a:lnTo>
                <a:lnTo>
                  <a:pt x="3996" y="156"/>
                </a:lnTo>
                <a:lnTo>
                  <a:pt x="3994" y="164"/>
                </a:lnTo>
                <a:lnTo>
                  <a:pt x="3993" y="174"/>
                </a:lnTo>
                <a:lnTo>
                  <a:pt x="3992" y="184"/>
                </a:lnTo>
                <a:lnTo>
                  <a:pt x="3992" y="194"/>
                </a:lnTo>
                <a:lnTo>
                  <a:pt x="3992" y="204"/>
                </a:lnTo>
                <a:lnTo>
                  <a:pt x="3992" y="214"/>
                </a:lnTo>
                <a:lnTo>
                  <a:pt x="3993" y="224"/>
                </a:lnTo>
                <a:lnTo>
                  <a:pt x="3994" y="232"/>
                </a:lnTo>
                <a:lnTo>
                  <a:pt x="3996" y="240"/>
                </a:lnTo>
                <a:lnTo>
                  <a:pt x="3998" y="248"/>
                </a:lnTo>
                <a:lnTo>
                  <a:pt x="4001" y="255"/>
                </a:lnTo>
                <a:lnTo>
                  <a:pt x="4003" y="261"/>
                </a:lnTo>
                <a:lnTo>
                  <a:pt x="4007" y="267"/>
                </a:lnTo>
                <a:lnTo>
                  <a:pt x="4010" y="273"/>
                </a:lnTo>
                <a:lnTo>
                  <a:pt x="4019" y="285"/>
                </a:lnTo>
                <a:lnTo>
                  <a:pt x="4029" y="297"/>
                </a:lnTo>
                <a:lnTo>
                  <a:pt x="4041" y="309"/>
                </a:lnTo>
                <a:lnTo>
                  <a:pt x="4103" y="363"/>
                </a:lnTo>
                <a:lnTo>
                  <a:pt x="4113" y="373"/>
                </a:lnTo>
                <a:lnTo>
                  <a:pt x="4123" y="383"/>
                </a:lnTo>
                <a:lnTo>
                  <a:pt x="4133" y="393"/>
                </a:lnTo>
                <a:lnTo>
                  <a:pt x="4141" y="405"/>
                </a:lnTo>
                <a:lnTo>
                  <a:pt x="4149" y="417"/>
                </a:lnTo>
                <a:lnTo>
                  <a:pt x="4156" y="427"/>
                </a:lnTo>
                <a:lnTo>
                  <a:pt x="4162" y="441"/>
                </a:lnTo>
                <a:lnTo>
                  <a:pt x="4168" y="453"/>
                </a:lnTo>
                <a:lnTo>
                  <a:pt x="4173" y="467"/>
                </a:lnTo>
                <a:lnTo>
                  <a:pt x="4177" y="481"/>
                </a:lnTo>
                <a:lnTo>
                  <a:pt x="4181" y="495"/>
                </a:lnTo>
                <a:lnTo>
                  <a:pt x="4184" y="511"/>
                </a:lnTo>
                <a:lnTo>
                  <a:pt x="4186" y="527"/>
                </a:lnTo>
                <a:lnTo>
                  <a:pt x="4187" y="537"/>
                </a:lnTo>
                <a:lnTo>
                  <a:pt x="4187" y="545"/>
                </a:lnTo>
                <a:lnTo>
                  <a:pt x="4188" y="563"/>
                </a:lnTo>
                <a:lnTo>
                  <a:pt x="4189" y="583"/>
                </a:lnTo>
                <a:lnTo>
                  <a:pt x="4188" y="609"/>
                </a:lnTo>
                <a:lnTo>
                  <a:pt x="4186" y="633"/>
                </a:lnTo>
                <a:lnTo>
                  <a:pt x="4185" y="645"/>
                </a:lnTo>
                <a:lnTo>
                  <a:pt x="4183" y="655"/>
                </a:lnTo>
                <a:lnTo>
                  <a:pt x="4181" y="667"/>
                </a:lnTo>
                <a:lnTo>
                  <a:pt x="4179" y="677"/>
                </a:lnTo>
                <a:lnTo>
                  <a:pt x="4177" y="687"/>
                </a:lnTo>
                <a:lnTo>
                  <a:pt x="4174" y="697"/>
                </a:lnTo>
                <a:lnTo>
                  <a:pt x="4167" y="715"/>
                </a:lnTo>
                <a:lnTo>
                  <a:pt x="4164" y="723"/>
                </a:lnTo>
                <a:lnTo>
                  <a:pt x="4160" y="733"/>
                </a:lnTo>
                <a:lnTo>
                  <a:pt x="4152" y="746"/>
                </a:lnTo>
                <a:lnTo>
                  <a:pt x="4147" y="754"/>
                </a:lnTo>
                <a:lnTo>
                  <a:pt x="4142" y="760"/>
                </a:lnTo>
                <a:lnTo>
                  <a:pt x="4137" y="766"/>
                </a:lnTo>
                <a:lnTo>
                  <a:pt x="4132" y="772"/>
                </a:lnTo>
                <a:lnTo>
                  <a:pt x="4121" y="782"/>
                </a:lnTo>
                <a:lnTo>
                  <a:pt x="4109" y="790"/>
                </a:lnTo>
                <a:lnTo>
                  <a:pt x="4096" y="798"/>
                </a:lnTo>
                <a:lnTo>
                  <a:pt x="4082" y="802"/>
                </a:lnTo>
                <a:lnTo>
                  <a:pt x="4075" y="804"/>
                </a:lnTo>
                <a:lnTo>
                  <a:pt x="4068" y="804"/>
                </a:lnTo>
                <a:lnTo>
                  <a:pt x="4052" y="806"/>
                </a:lnTo>
                <a:close/>
                <a:moveTo>
                  <a:pt x="1669" y="1273"/>
                </a:moveTo>
                <a:lnTo>
                  <a:pt x="1669" y="1936"/>
                </a:lnTo>
                <a:lnTo>
                  <a:pt x="1604" y="1936"/>
                </a:lnTo>
                <a:lnTo>
                  <a:pt x="1604" y="1273"/>
                </a:lnTo>
                <a:lnTo>
                  <a:pt x="1506" y="1273"/>
                </a:lnTo>
                <a:lnTo>
                  <a:pt x="1506" y="1166"/>
                </a:lnTo>
                <a:lnTo>
                  <a:pt x="1767" y="1166"/>
                </a:lnTo>
                <a:lnTo>
                  <a:pt x="1767" y="1273"/>
                </a:lnTo>
                <a:lnTo>
                  <a:pt x="1669" y="1273"/>
                </a:lnTo>
                <a:close/>
                <a:moveTo>
                  <a:pt x="1832" y="1936"/>
                </a:moveTo>
                <a:lnTo>
                  <a:pt x="1832" y="1166"/>
                </a:lnTo>
                <a:lnTo>
                  <a:pt x="2060" y="1166"/>
                </a:lnTo>
                <a:lnTo>
                  <a:pt x="2060" y="1273"/>
                </a:lnTo>
                <a:lnTo>
                  <a:pt x="1897" y="1273"/>
                </a:lnTo>
                <a:lnTo>
                  <a:pt x="1897" y="1489"/>
                </a:lnTo>
                <a:lnTo>
                  <a:pt x="2030" y="1489"/>
                </a:lnTo>
                <a:lnTo>
                  <a:pt x="2030" y="1593"/>
                </a:lnTo>
                <a:lnTo>
                  <a:pt x="1897" y="1593"/>
                </a:lnTo>
                <a:lnTo>
                  <a:pt x="1897" y="1828"/>
                </a:lnTo>
                <a:lnTo>
                  <a:pt x="2060" y="1828"/>
                </a:lnTo>
                <a:lnTo>
                  <a:pt x="2060" y="1936"/>
                </a:lnTo>
                <a:lnTo>
                  <a:pt x="1832" y="1936"/>
                </a:lnTo>
                <a:close/>
                <a:moveTo>
                  <a:pt x="2260" y="1954"/>
                </a:moveTo>
                <a:lnTo>
                  <a:pt x="2251" y="1954"/>
                </a:lnTo>
                <a:lnTo>
                  <a:pt x="2242" y="1952"/>
                </a:lnTo>
                <a:lnTo>
                  <a:pt x="2234" y="1950"/>
                </a:lnTo>
                <a:lnTo>
                  <a:pt x="2226" y="1948"/>
                </a:lnTo>
                <a:lnTo>
                  <a:pt x="2218" y="1944"/>
                </a:lnTo>
                <a:lnTo>
                  <a:pt x="2211" y="1938"/>
                </a:lnTo>
                <a:lnTo>
                  <a:pt x="2204" y="1932"/>
                </a:lnTo>
                <a:lnTo>
                  <a:pt x="2197" y="1926"/>
                </a:lnTo>
                <a:lnTo>
                  <a:pt x="2190" y="1920"/>
                </a:lnTo>
                <a:lnTo>
                  <a:pt x="2184" y="1912"/>
                </a:lnTo>
                <a:lnTo>
                  <a:pt x="2178" y="1902"/>
                </a:lnTo>
                <a:lnTo>
                  <a:pt x="2172" y="1892"/>
                </a:lnTo>
                <a:lnTo>
                  <a:pt x="2166" y="1882"/>
                </a:lnTo>
                <a:lnTo>
                  <a:pt x="2161" y="1872"/>
                </a:lnTo>
                <a:lnTo>
                  <a:pt x="2156" y="1860"/>
                </a:lnTo>
                <a:lnTo>
                  <a:pt x="2151" y="1846"/>
                </a:lnTo>
                <a:lnTo>
                  <a:pt x="2147" y="1834"/>
                </a:lnTo>
                <a:lnTo>
                  <a:pt x="2143" y="1820"/>
                </a:lnTo>
                <a:lnTo>
                  <a:pt x="2139" y="1804"/>
                </a:lnTo>
                <a:lnTo>
                  <a:pt x="2135" y="1788"/>
                </a:lnTo>
                <a:lnTo>
                  <a:pt x="2132" y="1772"/>
                </a:lnTo>
                <a:lnTo>
                  <a:pt x="2129" y="1756"/>
                </a:lnTo>
                <a:lnTo>
                  <a:pt x="2126" y="1738"/>
                </a:lnTo>
                <a:lnTo>
                  <a:pt x="2124" y="1720"/>
                </a:lnTo>
                <a:lnTo>
                  <a:pt x="2121" y="1701"/>
                </a:lnTo>
                <a:lnTo>
                  <a:pt x="2120" y="1681"/>
                </a:lnTo>
                <a:lnTo>
                  <a:pt x="2118" y="1661"/>
                </a:lnTo>
                <a:lnTo>
                  <a:pt x="2117" y="1641"/>
                </a:lnTo>
                <a:lnTo>
                  <a:pt x="2115" y="1597"/>
                </a:lnTo>
                <a:lnTo>
                  <a:pt x="2114" y="1575"/>
                </a:lnTo>
                <a:lnTo>
                  <a:pt x="2114" y="1551"/>
                </a:lnTo>
                <a:lnTo>
                  <a:pt x="2115" y="1505"/>
                </a:lnTo>
                <a:lnTo>
                  <a:pt x="2117" y="1461"/>
                </a:lnTo>
                <a:lnTo>
                  <a:pt x="2118" y="1441"/>
                </a:lnTo>
                <a:lnTo>
                  <a:pt x="2120" y="1421"/>
                </a:lnTo>
                <a:lnTo>
                  <a:pt x="2124" y="1383"/>
                </a:lnTo>
                <a:lnTo>
                  <a:pt x="2126" y="1363"/>
                </a:lnTo>
                <a:lnTo>
                  <a:pt x="2129" y="1347"/>
                </a:lnTo>
                <a:lnTo>
                  <a:pt x="2135" y="1313"/>
                </a:lnTo>
                <a:lnTo>
                  <a:pt x="2139" y="1297"/>
                </a:lnTo>
                <a:lnTo>
                  <a:pt x="2143" y="1283"/>
                </a:lnTo>
                <a:lnTo>
                  <a:pt x="2147" y="1269"/>
                </a:lnTo>
                <a:lnTo>
                  <a:pt x="2151" y="1255"/>
                </a:lnTo>
                <a:lnTo>
                  <a:pt x="2156" y="1243"/>
                </a:lnTo>
                <a:lnTo>
                  <a:pt x="2161" y="1231"/>
                </a:lnTo>
                <a:lnTo>
                  <a:pt x="2166" y="1220"/>
                </a:lnTo>
                <a:lnTo>
                  <a:pt x="2172" y="1210"/>
                </a:lnTo>
                <a:lnTo>
                  <a:pt x="2178" y="1200"/>
                </a:lnTo>
                <a:lnTo>
                  <a:pt x="2184" y="1192"/>
                </a:lnTo>
                <a:lnTo>
                  <a:pt x="2197" y="1176"/>
                </a:lnTo>
                <a:lnTo>
                  <a:pt x="2204" y="1170"/>
                </a:lnTo>
                <a:lnTo>
                  <a:pt x="2211" y="1164"/>
                </a:lnTo>
                <a:lnTo>
                  <a:pt x="2218" y="1160"/>
                </a:lnTo>
                <a:lnTo>
                  <a:pt x="2226" y="1156"/>
                </a:lnTo>
                <a:lnTo>
                  <a:pt x="2234" y="1152"/>
                </a:lnTo>
                <a:lnTo>
                  <a:pt x="2242" y="1150"/>
                </a:lnTo>
                <a:lnTo>
                  <a:pt x="2251" y="1148"/>
                </a:lnTo>
                <a:lnTo>
                  <a:pt x="2260" y="1148"/>
                </a:lnTo>
                <a:lnTo>
                  <a:pt x="2268" y="1148"/>
                </a:lnTo>
                <a:lnTo>
                  <a:pt x="2277" y="1150"/>
                </a:lnTo>
                <a:lnTo>
                  <a:pt x="2285" y="1152"/>
                </a:lnTo>
                <a:lnTo>
                  <a:pt x="2293" y="1156"/>
                </a:lnTo>
                <a:lnTo>
                  <a:pt x="2301" y="1160"/>
                </a:lnTo>
                <a:lnTo>
                  <a:pt x="2308" y="1164"/>
                </a:lnTo>
                <a:lnTo>
                  <a:pt x="2316" y="1170"/>
                </a:lnTo>
                <a:lnTo>
                  <a:pt x="2323" y="1176"/>
                </a:lnTo>
                <a:lnTo>
                  <a:pt x="2329" y="1184"/>
                </a:lnTo>
                <a:lnTo>
                  <a:pt x="2336" y="1192"/>
                </a:lnTo>
                <a:lnTo>
                  <a:pt x="2342" y="1200"/>
                </a:lnTo>
                <a:lnTo>
                  <a:pt x="2348" y="1210"/>
                </a:lnTo>
                <a:lnTo>
                  <a:pt x="2353" y="1220"/>
                </a:lnTo>
                <a:lnTo>
                  <a:pt x="2359" y="1229"/>
                </a:lnTo>
                <a:lnTo>
                  <a:pt x="2364" y="1241"/>
                </a:lnTo>
                <a:lnTo>
                  <a:pt x="2368" y="1255"/>
                </a:lnTo>
                <a:lnTo>
                  <a:pt x="2377" y="1283"/>
                </a:lnTo>
                <a:lnTo>
                  <a:pt x="2381" y="1297"/>
                </a:lnTo>
                <a:lnTo>
                  <a:pt x="2385" y="1313"/>
                </a:lnTo>
                <a:lnTo>
                  <a:pt x="2391" y="1345"/>
                </a:lnTo>
                <a:lnTo>
                  <a:pt x="2394" y="1363"/>
                </a:lnTo>
                <a:lnTo>
                  <a:pt x="2396" y="1381"/>
                </a:lnTo>
                <a:lnTo>
                  <a:pt x="2398" y="1401"/>
                </a:lnTo>
                <a:lnTo>
                  <a:pt x="2400" y="1421"/>
                </a:lnTo>
                <a:lnTo>
                  <a:pt x="2402" y="1441"/>
                </a:lnTo>
                <a:lnTo>
                  <a:pt x="2403" y="1461"/>
                </a:lnTo>
                <a:lnTo>
                  <a:pt x="2404" y="1483"/>
                </a:lnTo>
                <a:lnTo>
                  <a:pt x="2405" y="1505"/>
                </a:lnTo>
                <a:lnTo>
                  <a:pt x="2405" y="1527"/>
                </a:lnTo>
                <a:lnTo>
                  <a:pt x="2406" y="1551"/>
                </a:lnTo>
                <a:lnTo>
                  <a:pt x="2405" y="1597"/>
                </a:lnTo>
                <a:lnTo>
                  <a:pt x="2403" y="1641"/>
                </a:lnTo>
                <a:lnTo>
                  <a:pt x="2402" y="1663"/>
                </a:lnTo>
                <a:lnTo>
                  <a:pt x="2400" y="1683"/>
                </a:lnTo>
                <a:lnTo>
                  <a:pt x="2396" y="1720"/>
                </a:lnTo>
                <a:lnTo>
                  <a:pt x="2394" y="1738"/>
                </a:lnTo>
                <a:lnTo>
                  <a:pt x="2391" y="1756"/>
                </a:lnTo>
                <a:lnTo>
                  <a:pt x="2388" y="1772"/>
                </a:lnTo>
                <a:lnTo>
                  <a:pt x="2385" y="1790"/>
                </a:lnTo>
                <a:lnTo>
                  <a:pt x="2381" y="1804"/>
                </a:lnTo>
                <a:lnTo>
                  <a:pt x="2377" y="1820"/>
                </a:lnTo>
                <a:lnTo>
                  <a:pt x="2373" y="1834"/>
                </a:lnTo>
                <a:lnTo>
                  <a:pt x="2368" y="1846"/>
                </a:lnTo>
                <a:lnTo>
                  <a:pt x="2364" y="1860"/>
                </a:lnTo>
                <a:lnTo>
                  <a:pt x="2359" y="1872"/>
                </a:lnTo>
                <a:lnTo>
                  <a:pt x="2353" y="1882"/>
                </a:lnTo>
                <a:lnTo>
                  <a:pt x="2348" y="1894"/>
                </a:lnTo>
                <a:lnTo>
                  <a:pt x="2342" y="1902"/>
                </a:lnTo>
                <a:lnTo>
                  <a:pt x="2336" y="1912"/>
                </a:lnTo>
                <a:lnTo>
                  <a:pt x="2329" y="1920"/>
                </a:lnTo>
                <a:lnTo>
                  <a:pt x="2323" y="1926"/>
                </a:lnTo>
                <a:lnTo>
                  <a:pt x="2316" y="1934"/>
                </a:lnTo>
                <a:lnTo>
                  <a:pt x="2308" y="1938"/>
                </a:lnTo>
                <a:lnTo>
                  <a:pt x="2301" y="1944"/>
                </a:lnTo>
                <a:lnTo>
                  <a:pt x="2293" y="1948"/>
                </a:lnTo>
                <a:lnTo>
                  <a:pt x="2285" y="1950"/>
                </a:lnTo>
                <a:lnTo>
                  <a:pt x="2277" y="1952"/>
                </a:lnTo>
                <a:lnTo>
                  <a:pt x="2268" y="1954"/>
                </a:lnTo>
                <a:lnTo>
                  <a:pt x="2260" y="1954"/>
                </a:lnTo>
                <a:close/>
                <a:moveTo>
                  <a:pt x="2260" y="1257"/>
                </a:moveTo>
                <a:lnTo>
                  <a:pt x="2251" y="1257"/>
                </a:lnTo>
                <a:lnTo>
                  <a:pt x="2246" y="1259"/>
                </a:lnTo>
                <a:lnTo>
                  <a:pt x="2242" y="1259"/>
                </a:lnTo>
                <a:lnTo>
                  <a:pt x="2234" y="1265"/>
                </a:lnTo>
                <a:lnTo>
                  <a:pt x="2227" y="1271"/>
                </a:lnTo>
                <a:lnTo>
                  <a:pt x="2223" y="1275"/>
                </a:lnTo>
                <a:lnTo>
                  <a:pt x="2220" y="1281"/>
                </a:lnTo>
                <a:lnTo>
                  <a:pt x="2216" y="1287"/>
                </a:lnTo>
                <a:lnTo>
                  <a:pt x="2213" y="1293"/>
                </a:lnTo>
                <a:lnTo>
                  <a:pt x="2210" y="1299"/>
                </a:lnTo>
                <a:lnTo>
                  <a:pt x="2207" y="1307"/>
                </a:lnTo>
                <a:lnTo>
                  <a:pt x="2201" y="1323"/>
                </a:lnTo>
                <a:lnTo>
                  <a:pt x="2199" y="1331"/>
                </a:lnTo>
                <a:lnTo>
                  <a:pt x="2196" y="1341"/>
                </a:lnTo>
                <a:lnTo>
                  <a:pt x="2192" y="1363"/>
                </a:lnTo>
                <a:lnTo>
                  <a:pt x="2188" y="1387"/>
                </a:lnTo>
                <a:lnTo>
                  <a:pt x="2187" y="1399"/>
                </a:lnTo>
                <a:lnTo>
                  <a:pt x="2185" y="1413"/>
                </a:lnTo>
                <a:lnTo>
                  <a:pt x="2183" y="1443"/>
                </a:lnTo>
                <a:lnTo>
                  <a:pt x="2181" y="1477"/>
                </a:lnTo>
                <a:lnTo>
                  <a:pt x="2180" y="1513"/>
                </a:lnTo>
                <a:lnTo>
                  <a:pt x="2180" y="1551"/>
                </a:lnTo>
                <a:lnTo>
                  <a:pt x="2180" y="1591"/>
                </a:lnTo>
                <a:lnTo>
                  <a:pt x="2181" y="1627"/>
                </a:lnTo>
                <a:lnTo>
                  <a:pt x="2183" y="1659"/>
                </a:lnTo>
                <a:lnTo>
                  <a:pt x="2185" y="1689"/>
                </a:lnTo>
                <a:lnTo>
                  <a:pt x="2188" y="1714"/>
                </a:lnTo>
                <a:lnTo>
                  <a:pt x="2192" y="1738"/>
                </a:lnTo>
                <a:lnTo>
                  <a:pt x="2196" y="1760"/>
                </a:lnTo>
                <a:lnTo>
                  <a:pt x="2201" y="1780"/>
                </a:lnTo>
                <a:lnTo>
                  <a:pt x="2207" y="1796"/>
                </a:lnTo>
                <a:lnTo>
                  <a:pt x="2213" y="1810"/>
                </a:lnTo>
                <a:lnTo>
                  <a:pt x="2220" y="1820"/>
                </a:lnTo>
                <a:lnTo>
                  <a:pt x="2227" y="1830"/>
                </a:lnTo>
                <a:lnTo>
                  <a:pt x="2234" y="1836"/>
                </a:lnTo>
                <a:lnTo>
                  <a:pt x="2242" y="1842"/>
                </a:lnTo>
                <a:lnTo>
                  <a:pt x="2251" y="1844"/>
                </a:lnTo>
                <a:lnTo>
                  <a:pt x="2260" y="1846"/>
                </a:lnTo>
                <a:lnTo>
                  <a:pt x="2269" y="1844"/>
                </a:lnTo>
                <a:lnTo>
                  <a:pt x="2273" y="1844"/>
                </a:lnTo>
                <a:lnTo>
                  <a:pt x="2277" y="1842"/>
                </a:lnTo>
                <a:lnTo>
                  <a:pt x="2285" y="1836"/>
                </a:lnTo>
                <a:lnTo>
                  <a:pt x="2293" y="1830"/>
                </a:lnTo>
                <a:lnTo>
                  <a:pt x="2296" y="1826"/>
                </a:lnTo>
                <a:lnTo>
                  <a:pt x="2300" y="1820"/>
                </a:lnTo>
                <a:lnTo>
                  <a:pt x="2306" y="1808"/>
                </a:lnTo>
                <a:lnTo>
                  <a:pt x="2309" y="1802"/>
                </a:lnTo>
                <a:lnTo>
                  <a:pt x="2312" y="1796"/>
                </a:lnTo>
                <a:lnTo>
                  <a:pt x="2318" y="1778"/>
                </a:lnTo>
                <a:lnTo>
                  <a:pt x="2320" y="1770"/>
                </a:lnTo>
                <a:lnTo>
                  <a:pt x="2323" y="1760"/>
                </a:lnTo>
                <a:lnTo>
                  <a:pt x="2327" y="1738"/>
                </a:lnTo>
                <a:lnTo>
                  <a:pt x="2331" y="1714"/>
                </a:lnTo>
                <a:lnTo>
                  <a:pt x="2332" y="1703"/>
                </a:lnTo>
                <a:lnTo>
                  <a:pt x="2334" y="1689"/>
                </a:lnTo>
                <a:lnTo>
                  <a:pt x="2336" y="1659"/>
                </a:lnTo>
                <a:lnTo>
                  <a:pt x="2338" y="1625"/>
                </a:lnTo>
                <a:lnTo>
                  <a:pt x="2339" y="1591"/>
                </a:lnTo>
                <a:lnTo>
                  <a:pt x="2340" y="1551"/>
                </a:lnTo>
                <a:lnTo>
                  <a:pt x="2339" y="1513"/>
                </a:lnTo>
                <a:lnTo>
                  <a:pt x="2338" y="1477"/>
                </a:lnTo>
                <a:lnTo>
                  <a:pt x="2336" y="1443"/>
                </a:lnTo>
                <a:lnTo>
                  <a:pt x="2334" y="1415"/>
                </a:lnTo>
                <a:lnTo>
                  <a:pt x="2331" y="1387"/>
                </a:lnTo>
                <a:lnTo>
                  <a:pt x="2327" y="1363"/>
                </a:lnTo>
                <a:lnTo>
                  <a:pt x="2323" y="1341"/>
                </a:lnTo>
                <a:lnTo>
                  <a:pt x="2318" y="1323"/>
                </a:lnTo>
                <a:lnTo>
                  <a:pt x="2312" y="1307"/>
                </a:lnTo>
                <a:lnTo>
                  <a:pt x="2306" y="1293"/>
                </a:lnTo>
                <a:lnTo>
                  <a:pt x="2300" y="1281"/>
                </a:lnTo>
                <a:lnTo>
                  <a:pt x="2293" y="1271"/>
                </a:lnTo>
                <a:lnTo>
                  <a:pt x="2285" y="1265"/>
                </a:lnTo>
                <a:lnTo>
                  <a:pt x="2277" y="1259"/>
                </a:lnTo>
                <a:lnTo>
                  <a:pt x="2273" y="1259"/>
                </a:lnTo>
                <a:lnTo>
                  <a:pt x="2269" y="1257"/>
                </a:lnTo>
                <a:lnTo>
                  <a:pt x="2260" y="1257"/>
                </a:lnTo>
                <a:close/>
                <a:moveTo>
                  <a:pt x="2485" y="1936"/>
                </a:moveTo>
                <a:lnTo>
                  <a:pt x="2485" y="1166"/>
                </a:lnTo>
                <a:lnTo>
                  <a:pt x="2549" y="1166"/>
                </a:lnTo>
                <a:lnTo>
                  <a:pt x="2549" y="1828"/>
                </a:lnTo>
                <a:lnTo>
                  <a:pt x="2709" y="1828"/>
                </a:lnTo>
                <a:lnTo>
                  <a:pt x="2709" y="1936"/>
                </a:lnTo>
                <a:lnTo>
                  <a:pt x="2485" y="1936"/>
                </a:lnTo>
                <a:close/>
                <a:moveTo>
                  <a:pt x="2769" y="1936"/>
                </a:moveTo>
                <a:lnTo>
                  <a:pt x="2769" y="1166"/>
                </a:lnTo>
                <a:lnTo>
                  <a:pt x="2835" y="1166"/>
                </a:lnTo>
                <a:lnTo>
                  <a:pt x="2835" y="1828"/>
                </a:lnTo>
                <a:lnTo>
                  <a:pt x="2994" y="1828"/>
                </a:lnTo>
                <a:lnTo>
                  <a:pt x="2994" y="1936"/>
                </a:lnTo>
                <a:lnTo>
                  <a:pt x="2769" y="1936"/>
                </a:lnTo>
                <a:close/>
                <a:moveTo>
                  <a:pt x="3055" y="1166"/>
                </a:moveTo>
                <a:lnTo>
                  <a:pt x="3120" y="1166"/>
                </a:lnTo>
                <a:lnTo>
                  <a:pt x="3120" y="1936"/>
                </a:lnTo>
                <a:lnTo>
                  <a:pt x="3055" y="1936"/>
                </a:lnTo>
                <a:lnTo>
                  <a:pt x="3055" y="1166"/>
                </a:lnTo>
                <a:close/>
                <a:moveTo>
                  <a:pt x="3337" y="1954"/>
                </a:moveTo>
                <a:lnTo>
                  <a:pt x="3321" y="1954"/>
                </a:lnTo>
                <a:lnTo>
                  <a:pt x="3305" y="1950"/>
                </a:lnTo>
                <a:lnTo>
                  <a:pt x="3291" y="1944"/>
                </a:lnTo>
                <a:lnTo>
                  <a:pt x="3284" y="1940"/>
                </a:lnTo>
                <a:lnTo>
                  <a:pt x="3278" y="1936"/>
                </a:lnTo>
                <a:lnTo>
                  <a:pt x="3266" y="1928"/>
                </a:lnTo>
                <a:lnTo>
                  <a:pt x="3260" y="1922"/>
                </a:lnTo>
                <a:lnTo>
                  <a:pt x="3255" y="1916"/>
                </a:lnTo>
                <a:lnTo>
                  <a:pt x="3245" y="1902"/>
                </a:lnTo>
                <a:lnTo>
                  <a:pt x="3241" y="1896"/>
                </a:lnTo>
                <a:lnTo>
                  <a:pt x="3236" y="1888"/>
                </a:lnTo>
                <a:lnTo>
                  <a:pt x="3232" y="1880"/>
                </a:lnTo>
                <a:lnTo>
                  <a:pt x="3229" y="1872"/>
                </a:lnTo>
                <a:lnTo>
                  <a:pt x="3225" y="1864"/>
                </a:lnTo>
                <a:lnTo>
                  <a:pt x="3222" y="1854"/>
                </a:lnTo>
                <a:lnTo>
                  <a:pt x="3216" y="1834"/>
                </a:lnTo>
                <a:lnTo>
                  <a:pt x="3211" y="1814"/>
                </a:lnTo>
                <a:lnTo>
                  <a:pt x="3210" y="1804"/>
                </a:lnTo>
                <a:lnTo>
                  <a:pt x="3208" y="1792"/>
                </a:lnTo>
                <a:lnTo>
                  <a:pt x="3205" y="1770"/>
                </a:lnTo>
                <a:lnTo>
                  <a:pt x="3203" y="1746"/>
                </a:lnTo>
                <a:lnTo>
                  <a:pt x="3203" y="1732"/>
                </a:lnTo>
                <a:lnTo>
                  <a:pt x="3203" y="1720"/>
                </a:lnTo>
                <a:lnTo>
                  <a:pt x="3265" y="1693"/>
                </a:lnTo>
                <a:lnTo>
                  <a:pt x="3266" y="1714"/>
                </a:lnTo>
                <a:lnTo>
                  <a:pt x="3267" y="1734"/>
                </a:lnTo>
                <a:lnTo>
                  <a:pt x="3269" y="1750"/>
                </a:lnTo>
                <a:lnTo>
                  <a:pt x="3271" y="1766"/>
                </a:lnTo>
                <a:lnTo>
                  <a:pt x="3273" y="1774"/>
                </a:lnTo>
                <a:lnTo>
                  <a:pt x="3274" y="1782"/>
                </a:lnTo>
                <a:lnTo>
                  <a:pt x="3278" y="1794"/>
                </a:lnTo>
                <a:lnTo>
                  <a:pt x="3282" y="1804"/>
                </a:lnTo>
                <a:lnTo>
                  <a:pt x="3286" y="1814"/>
                </a:lnTo>
                <a:lnTo>
                  <a:pt x="3291" y="1824"/>
                </a:lnTo>
                <a:lnTo>
                  <a:pt x="3297" y="1830"/>
                </a:lnTo>
                <a:lnTo>
                  <a:pt x="3303" y="1836"/>
                </a:lnTo>
                <a:lnTo>
                  <a:pt x="3310" y="1840"/>
                </a:lnTo>
                <a:lnTo>
                  <a:pt x="3317" y="1844"/>
                </a:lnTo>
                <a:lnTo>
                  <a:pt x="3324" y="1846"/>
                </a:lnTo>
                <a:lnTo>
                  <a:pt x="3332" y="1848"/>
                </a:lnTo>
                <a:lnTo>
                  <a:pt x="3341" y="1848"/>
                </a:lnTo>
                <a:lnTo>
                  <a:pt x="3348" y="1848"/>
                </a:lnTo>
                <a:lnTo>
                  <a:pt x="3355" y="1846"/>
                </a:lnTo>
                <a:lnTo>
                  <a:pt x="3362" y="1844"/>
                </a:lnTo>
                <a:lnTo>
                  <a:pt x="3368" y="1842"/>
                </a:lnTo>
                <a:lnTo>
                  <a:pt x="3374" y="1838"/>
                </a:lnTo>
                <a:lnTo>
                  <a:pt x="3380" y="1832"/>
                </a:lnTo>
                <a:lnTo>
                  <a:pt x="3385" y="1826"/>
                </a:lnTo>
                <a:lnTo>
                  <a:pt x="3390" y="1820"/>
                </a:lnTo>
                <a:lnTo>
                  <a:pt x="3394" y="1812"/>
                </a:lnTo>
                <a:lnTo>
                  <a:pt x="3398" y="1804"/>
                </a:lnTo>
                <a:lnTo>
                  <a:pt x="3401" y="1796"/>
                </a:lnTo>
                <a:lnTo>
                  <a:pt x="3404" y="1786"/>
                </a:lnTo>
                <a:lnTo>
                  <a:pt x="3406" y="1774"/>
                </a:lnTo>
                <a:lnTo>
                  <a:pt x="3407" y="1770"/>
                </a:lnTo>
                <a:lnTo>
                  <a:pt x="3408" y="1764"/>
                </a:lnTo>
                <a:lnTo>
                  <a:pt x="3409" y="1752"/>
                </a:lnTo>
                <a:lnTo>
                  <a:pt x="3409" y="1738"/>
                </a:lnTo>
                <a:lnTo>
                  <a:pt x="3409" y="1728"/>
                </a:lnTo>
                <a:lnTo>
                  <a:pt x="3408" y="1718"/>
                </a:lnTo>
                <a:lnTo>
                  <a:pt x="3407" y="1711"/>
                </a:lnTo>
                <a:lnTo>
                  <a:pt x="3406" y="1701"/>
                </a:lnTo>
                <a:lnTo>
                  <a:pt x="3404" y="1693"/>
                </a:lnTo>
                <a:lnTo>
                  <a:pt x="3402" y="1685"/>
                </a:lnTo>
                <a:lnTo>
                  <a:pt x="3400" y="1677"/>
                </a:lnTo>
                <a:lnTo>
                  <a:pt x="3396" y="1669"/>
                </a:lnTo>
                <a:lnTo>
                  <a:pt x="3389" y="1653"/>
                </a:lnTo>
                <a:lnTo>
                  <a:pt x="3385" y="1645"/>
                </a:lnTo>
                <a:lnTo>
                  <a:pt x="3380" y="1639"/>
                </a:lnTo>
                <a:lnTo>
                  <a:pt x="3369" y="1625"/>
                </a:lnTo>
                <a:lnTo>
                  <a:pt x="3356" y="1613"/>
                </a:lnTo>
                <a:lnTo>
                  <a:pt x="3292" y="1555"/>
                </a:lnTo>
                <a:lnTo>
                  <a:pt x="3282" y="1547"/>
                </a:lnTo>
                <a:lnTo>
                  <a:pt x="3273" y="1537"/>
                </a:lnTo>
                <a:lnTo>
                  <a:pt x="3257" y="1517"/>
                </a:lnTo>
                <a:lnTo>
                  <a:pt x="3243" y="1497"/>
                </a:lnTo>
                <a:lnTo>
                  <a:pt x="3237" y="1485"/>
                </a:lnTo>
                <a:lnTo>
                  <a:pt x="3232" y="1473"/>
                </a:lnTo>
                <a:lnTo>
                  <a:pt x="3227" y="1461"/>
                </a:lnTo>
                <a:lnTo>
                  <a:pt x="3223" y="1447"/>
                </a:lnTo>
                <a:lnTo>
                  <a:pt x="3220" y="1433"/>
                </a:lnTo>
                <a:lnTo>
                  <a:pt x="3217" y="1417"/>
                </a:lnTo>
                <a:lnTo>
                  <a:pt x="3215" y="1401"/>
                </a:lnTo>
                <a:lnTo>
                  <a:pt x="3214" y="1393"/>
                </a:lnTo>
                <a:lnTo>
                  <a:pt x="3213" y="1385"/>
                </a:lnTo>
                <a:lnTo>
                  <a:pt x="3212" y="1367"/>
                </a:lnTo>
                <a:lnTo>
                  <a:pt x="3212" y="1347"/>
                </a:lnTo>
                <a:lnTo>
                  <a:pt x="3212" y="1335"/>
                </a:lnTo>
                <a:lnTo>
                  <a:pt x="3213" y="1323"/>
                </a:lnTo>
                <a:lnTo>
                  <a:pt x="3214" y="1311"/>
                </a:lnTo>
                <a:lnTo>
                  <a:pt x="3215" y="1299"/>
                </a:lnTo>
                <a:lnTo>
                  <a:pt x="3216" y="1289"/>
                </a:lnTo>
                <a:lnTo>
                  <a:pt x="3218" y="1279"/>
                </a:lnTo>
                <a:lnTo>
                  <a:pt x="3222" y="1259"/>
                </a:lnTo>
                <a:lnTo>
                  <a:pt x="3225" y="1249"/>
                </a:lnTo>
                <a:lnTo>
                  <a:pt x="3228" y="1241"/>
                </a:lnTo>
                <a:lnTo>
                  <a:pt x="3234" y="1225"/>
                </a:lnTo>
                <a:lnTo>
                  <a:pt x="3241" y="1210"/>
                </a:lnTo>
                <a:lnTo>
                  <a:pt x="3245" y="1204"/>
                </a:lnTo>
                <a:lnTo>
                  <a:pt x="3250" y="1198"/>
                </a:lnTo>
                <a:lnTo>
                  <a:pt x="3259" y="1186"/>
                </a:lnTo>
                <a:lnTo>
                  <a:pt x="3269" y="1176"/>
                </a:lnTo>
                <a:lnTo>
                  <a:pt x="3279" y="1166"/>
                </a:lnTo>
                <a:lnTo>
                  <a:pt x="3290" y="1160"/>
                </a:lnTo>
                <a:lnTo>
                  <a:pt x="3302" y="1154"/>
                </a:lnTo>
                <a:lnTo>
                  <a:pt x="3314" y="1150"/>
                </a:lnTo>
                <a:lnTo>
                  <a:pt x="3327" y="1148"/>
                </a:lnTo>
                <a:lnTo>
                  <a:pt x="3340" y="1148"/>
                </a:lnTo>
                <a:lnTo>
                  <a:pt x="3355" y="1150"/>
                </a:lnTo>
                <a:lnTo>
                  <a:pt x="3370" y="1152"/>
                </a:lnTo>
                <a:lnTo>
                  <a:pt x="3383" y="1158"/>
                </a:lnTo>
                <a:lnTo>
                  <a:pt x="3389" y="1162"/>
                </a:lnTo>
                <a:lnTo>
                  <a:pt x="3395" y="1166"/>
                </a:lnTo>
                <a:lnTo>
                  <a:pt x="3407" y="1174"/>
                </a:lnTo>
                <a:lnTo>
                  <a:pt x="3417" y="1186"/>
                </a:lnTo>
                <a:lnTo>
                  <a:pt x="3426" y="1198"/>
                </a:lnTo>
                <a:lnTo>
                  <a:pt x="3434" y="1212"/>
                </a:lnTo>
                <a:lnTo>
                  <a:pt x="3438" y="1218"/>
                </a:lnTo>
                <a:lnTo>
                  <a:pt x="3441" y="1225"/>
                </a:lnTo>
                <a:lnTo>
                  <a:pt x="3444" y="1233"/>
                </a:lnTo>
                <a:lnTo>
                  <a:pt x="3447" y="1241"/>
                </a:lnTo>
                <a:lnTo>
                  <a:pt x="3452" y="1259"/>
                </a:lnTo>
                <a:lnTo>
                  <a:pt x="3457" y="1275"/>
                </a:lnTo>
                <a:lnTo>
                  <a:pt x="3460" y="1293"/>
                </a:lnTo>
                <a:lnTo>
                  <a:pt x="3462" y="1313"/>
                </a:lnTo>
                <a:lnTo>
                  <a:pt x="3464" y="1331"/>
                </a:lnTo>
                <a:lnTo>
                  <a:pt x="3464" y="1349"/>
                </a:lnTo>
                <a:lnTo>
                  <a:pt x="3402" y="1375"/>
                </a:lnTo>
                <a:lnTo>
                  <a:pt x="3402" y="1359"/>
                </a:lnTo>
                <a:lnTo>
                  <a:pt x="3400" y="1345"/>
                </a:lnTo>
                <a:lnTo>
                  <a:pt x="3399" y="1331"/>
                </a:lnTo>
                <a:lnTo>
                  <a:pt x="3397" y="1319"/>
                </a:lnTo>
                <a:lnTo>
                  <a:pt x="3394" y="1309"/>
                </a:lnTo>
                <a:lnTo>
                  <a:pt x="3391" y="1299"/>
                </a:lnTo>
                <a:lnTo>
                  <a:pt x="3388" y="1289"/>
                </a:lnTo>
                <a:lnTo>
                  <a:pt x="3384" y="1281"/>
                </a:lnTo>
                <a:lnTo>
                  <a:pt x="3380" y="1275"/>
                </a:lnTo>
                <a:lnTo>
                  <a:pt x="3375" y="1269"/>
                </a:lnTo>
                <a:lnTo>
                  <a:pt x="3370" y="1265"/>
                </a:lnTo>
                <a:lnTo>
                  <a:pt x="3364" y="1261"/>
                </a:lnTo>
                <a:lnTo>
                  <a:pt x="3358" y="1257"/>
                </a:lnTo>
                <a:lnTo>
                  <a:pt x="3352" y="1255"/>
                </a:lnTo>
                <a:lnTo>
                  <a:pt x="3345" y="1255"/>
                </a:lnTo>
                <a:lnTo>
                  <a:pt x="3337" y="1253"/>
                </a:lnTo>
                <a:lnTo>
                  <a:pt x="3325" y="1255"/>
                </a:lnTo>
                <a:lnTo>
                  <a:pt x="3313" y="1259"/>
                </a:lnTo>
                <a:lnTo>
                  <a:pt x="3308" y="1263"/>
                </a:lnTo>
                <a:lnTo>
                  <a:pt x="3303" y="1267"/>
                </a:lnTo>
                <a:lnTo>
                  <a:pt x="3298" y="1271"/>
                </a:lnTo>
                <a:lnTo>
                  <a:pt x="3294" y="1275"/>
                </a:lnTo>
                <a:lnTo>
                  <a:pt x="3290" y="1281"/>
                </a:lnTo>
                <a:lnTo>
                  <a:pt x="3287" y="1287"/>
                </a:lnTo>
                <a:lnTo>
                  <a:pt x="3284" y="1295"/>
                </a:lnTo>
                <a:lnTo>
                  <a:pt x="3281" y="1303"/>
                </a:lnTo>
                <a:lnTo>
                  <a:pt x="3279" y="1311"/>
                </a:lnTo>
                <a:lnTo>
                  <a:pt x="3278" y="1321"/>
                </a:lnTo>
                <a:lnTo>
                  <a:pt x="3277" y="1331"/>
                </a:lnTo>
                <a:lnTo>
                  <a:pt x="3276" y="1341"/>
                </a:lnTo>
                <a:lnTo>
                  <a:pt x="3277" y="1351"/>
                </a:lnTo>
                <a:lnTo>
                  <a:pt x="3277" y="1361"/>
                </a:lnTo>
                <a:lnTo>
                  <a:pt x="3278" y="1371"/>
                </a:lnTo>
                <a:lnTo>
                  <a:pt x="3279" y="1379"/>
                </a:lnTo>
                <a:lnTo>
                  <a:pt x="3281" y="1387"/>
                </a:lnTo>
                <a:lnTo>
                  <a:pt x="3283" y="1395"/>
                </a:lnTo>
                <a:lnTo>
                  <a:pt x="3286" y="1403"/>
                </a:lnTo>
                <a:lnTo>
                  <a:pt x="3288" y="1409"/>
                </a:lnTo>
                <a:lnTo>
                  <a:pt x="3292" y="1415"/>
                </a:lnTo>
                <a:lnTo>
                  <a:pt x="3295" y="1421"/>
                </a:lnTo>
                <a:lnTo>
                  <a:pt x="3304" y="1433"/>
                </a:lnTo>
                <a:lnTo>
                  <a:pt x="3314" y="1445"/>
                </a:lnTo>
                <a:lnTo>
                  <a:pt x="3326" y="1457"/>
                </a:lnTo>
                <a:lnTo>
                  <a:pt x="3388" y="1511"/>
                </a:lnTo>
                <a:lnTo>
                  <a:pt x="3398" y="1521"/>
                </a:lnTo>
                <a:lnTo>
                  <a:pt x="3408" y="1531"/>
                </a:lnTo>
                <a:lnTo>
                  <a:pt x="3418" y="1541"/>
                </a:lnTo>
                <a:lnTo>
                  <a:pt x="3426" y="1553"/>
                </a:lnTo>
                <a:lnTo>
                  <a:pt x="3434" y="1565"/>
                </a:lnTo>
                <a:lnTo>
                  <a:pt x="3441" y="1575"/>
                </a:lnTo>
                <a:lnTo>
                  <a:pt x="3447" y="1589"/>
                </a:lnTo>
                <a:lnTo>
                  <a:pt x="3453" y="1601"/>
                </a:lnTo>
                <a:lnTo>
                  <a:pt x="3458" y="1615"/>
                </a:lnTo>
                <a:lnTo>
                  <a:pt x="3462" y="1629"/>
                </a:lnTo>
                <a:lnTo>
                  <a:pt x="3466" y="1643"/>
                </a:lnTo>
                <a:lnTo>
                  <a:pt x="3469" y="1659"/>
                </a:lnTo>
                <a:lnTo>
                  <a:pt x="3471" y="1675"/>
                </a:lnTo>
                <a:lnTo>
                  <a:pt x="3472" y="1685"/>
                </a:lnTo>
                <a:lnTo>
                  <a:pt x="3472" y="1693"/>
                </a:lnTo>
                <a:lnTo>
                  <a:pt x="3473" y="1711"/>
                </a:lnTo>
                <a:lnTo>
                  <a:pt x="3474" y="1730"/>
                </a:lnTo>
                <a:lnTo>
                  <a:pt x="3473" y="1756"/>
                </a:lnTo>
                <a:lnTo>
                  <a:pt x="3471" y="1780"/>
                </a:lnTo>
                <a:lnTo>
                  <a:pt x="3470" y="1792"/>
                </a:lnTo>
                <a:lnTo>
                  <a:pt x="3468" y="1802"/>
                </a:lnTo>
                <a:lnTo>
                  <a:pt x="3466" y="1814"/>
                </a:lnTo>
                <a:lnTo>
                  <a:pt x="3464" y="1824"/>
                </a:lnTo>
                <a:lnTo>
                  <a:pt x="3461" y="1834"/>
                </a:lnTo>
                <a:lnTo>
                  <a:pt x="3459" y="1844"/>
                </a:lnTo>
                <a:lnTo>
                  <a:pt x="3452" y="1862"/>
                </a:lnTo>
                <a:lnTo>
                  <a:pt x="3449" y="1870"/>
                </a:lnTo>
                <a:lnTo>
                  <a:pt x="3445" y="1880"/>
                </a:lnTo>
                <a:lnTo>
                  <a:pt x="3437" y="1894"/>
                </a:lnTo>
                <a:lnTo>
                  <a:pt x="3432" y="1902"/>
                </a:lnTo>
                <a:lnTo>
                  <a:pt x="3427" y="1908"/>
                </a:lnTo>
                <a:lnTo>
                  <a:pt x="3422" y="1914"/>
                </a:lnTo>
                <a:lnTo>
                  <a:pt x="3417" y="1920"/>
                </a:lnTo>
                <a:lnTo>
                  <a:pt x="3406" y="1930"/>
                </a:lnTo>
                <a:lnTo>
                  <a:pt x="3394" y="1938"/>
                </a:lnTo>
                <a:lnTo>
                  <a:pt x="3381" y="1946"/>
                </a:lnTo>
                <a:lnTo>
                  <a:pt x="3367" y="1950"/>
                </a:lnTo>
                <a:lnTo>
                  <a:pt x="3360" y="1952"/>
                </a:lnTo>
                <a:lnTo>
                  <a:pt x="3353" y="1952"/>
                </a:lnTo>
                <a:lnTo>
                  <a:pt x="3337" y="1954"/>
                </a:lnTo>
                <a:close/>
                <a:moveTo>
                  <a:pt x="3582" y="1882"/>
                </a:moveTo>
                <a:lnTo>
                  <a:pt x="3574" y="1866"/>
                </a:lnTo>
                <a:lnTo>
                  <a:pt x="3567" y="1848"/>
                </a:lnTo>
                <a:lnTo>
                  <a:pt x="3562" y="1828"/>
                </a:lnTo>
                <a:lnTo>
                  <a:pt x="3559" y="1816"/>
                </a:lnTo>
                <a:lnTo>
                  <a:pt x="3557" y="1806"/>
                </a:lnTo>
                <a:lnTo>
                  <a:pt x="3554" y="1782"/>
                </a:lnTo>
                <a:lnTo>
                  <a:pt x="3551" y="1756"/>
                </a:lnTo>
                <a:lnTo>
                  <a:pt x="3550" y="1742"/>
                </a:lnTo>
                <a:lnTo>
                  <a:pt x="3550" y="1726"/>
                </a:lnTo>
                <a:lnTo>
                  <a:pt x="3549" y="1697"/>
                </a:lnTo>
                <a:lnTo>
                  <a:pt x="3549" y="1166"/>
                </a:lnTo>
                <a:lnTo>
                  <a:pt x="3615" y="1166"/>
                </a:lnTo>
                <a:lnTo>
                  <a:pt x="3615" y="1691"/>
                </a:lnTo>
                <a:lnTo>
                  <a:pt x="3615" y="1711"/>
                </a:lnTo>
                <a:lnTo>
                  <a:pt x="3616" y="1728"/>
                </a:lnTo>
                <a:lnTo>
                  <a:pt x="3617" y="1744"/>
                </a:lnTo>
                <a:lnTo>
                  <a:pt x="3618" y="1758"/>
                </a:lnTo>
                <a:lnTo>
                  <a:pt x="3620" y="1772"/>
                </a:lnTo>
                <a:lnTo>
                  <a:pt x="3623" y="1784"/>
                </a:lnTo>
                <a:lnTo>
                  <a:pt x="3625" y="1796"/>
                </a:lnTo>
                <a:lnTo>
                  <a:pt x="3629" y="1804"/>
                </a:lnTo>
                <a:lnTo>
                  <a:pt x="3633" y="1814"/>
                </a:lnTo>
                <a:lnTo>
                  <a:pt x="3637" y="1822"/>
                </a:lnTo>
                <a:lnTo>
                  <a:pt x="3643" y="1830"/>
                </a:lnTo>
                <a:lnTo>
                  <a:pt x="3649" y="1836"/>
                </a:lnTo>
                <a:lnTo>
                  <a:pt x="3652" y="1838"/>
                </a:lnTo>
                <a:lnTo>
                  <a:pt x="3655" y="1840"/>
                </a:lnTo>
                <a:lnTo>
                  <a:pt x="3662" y="1844"/>
                </a:lnTo>
                <a:lnTo>
                  <a:pt x="3670" y="1846"/>
                </a:lnTo>
                <a:lnTo>
                  <a:pt x="3678" y="1846"/>
                </a:lnTo>
                <a:lnTo>
                  <a:pt x="3686" y="1846"/>
                </a:lnTo>
                <a:lnTo>
                  <a:pt x="3694" y="1844"/>
                </a:lnTo>
                <a:lnTo>
                  <a:pt x="3701" y="1840"/>
                </a:lnTo>
                <a:lnTo>
                  <a:pt x="3708" y="1836"/>
                </a:lnTo>
                <a:lnTo>
                  <a:pt x="3713" y="1830"/>
                </a:lnTo>
                <a:lnTo>
                  <a:pt x="3719" y="1822"/>
                </a:lnTo>
                <a:lnTo>
                  <a:pt x="3723" y="1814"/>
                </a:lnTo>
                <a:lnTo>
                  <a:pt x="3728" y="1804"/>
                </a:lnTo>
                <a:lnTo>
                  <a:pt x="3731" y="1796"/>
                </a:lnTo>
                <a:lnTo>
                  <a:pt x="3734" y="1784"/>
                </a:lnTo>
                <a:lnTo>
                  <a:pt x="3736" y="1772"/>
                </a:lnTo>
                <a:lnTo>
                  <a:pt x="3738" y="1758"/>
                </a:lnTo>
                <a:lnTo>
                  <a:pt x="3740" y="1744"/>
                </a:lnTo>
                <a:lnTo>
                  <a:pt x="3741" y="1728"/>
                </a:lnTo>
                <a:lnTo>
                  <a:pt x="3741" y="1711"/>
                </a:lnTo>
                <a:lnTo>
                  <a:pt x="3741" y="1691"/>
                </a:lnTo>
                <a:lnTo>
                  <a:pt x="3741" y="1166"/>
                </a:lnTo>
                <a:lnTo>
                  <a:pt x="3807" y="1166"/>
                </a:lnTo>
                <a:lnTo>
                  <a:pt x="3807" y="1697"/>
                </a:lnTo>
                <a:lnTo>
                  <a:pt x="3806" y="1726"/>
                </a:lnTo>
                <a:lnTo>
                  <a:pt x="3805" y="1742"/>
                </a:lnTo>
                <a:lnTo>
                  <a:pt x="3805" y="1756"/>
                </a:lnTo>
                <a:lnTo>
                  <a:pt x="3802" y="1782"/>
                </a:lnTo>
                <a:lnTo>
                  <a:pt x="3798" y="1806"/>
                </a:lnTo>
                <a:lnTo>
                  <a:pt x="3796" y="1816"/>
                </a:lnTo>
                <a:lnTo>
                  <a:pt x="3794" y="1828"/>
                </a:lnTo>
                <a:lnTo>
                  <a:pt x="3788" y="1848"/>
                </a:lnTo>
                <a:lnTo>
                  <a:pt x="3785" y="1856"/>
                </a:lnTo>
                <a:lnTo>
                  <a:pt x="3782" y="1866"/>
                </a:lnTo>
                <a:lnTo>
                  <a:pt x="3779" y="1874"/>
                </a:lnTo>
                <a:lnTo>
                  <a:pt x="3775" y="1882"/>
                </a:lnTo>
                <a:lnTo>
                  <a:pt x="3771" y="1890"/>
                </a:lnTo>
                <a:lnTo>
                  <a:pt x="3766" y="1898"/>
                </a:lnTo>
                <a:lnTo>
                  <a:pt x="3756" y="1914"/>
                </a:lnTo>
                <a:lnTo>
                  <a:pt x="3745" y="1926"/>
                </a:lnTo>
                <a:lnTo>
                  <a:pt x="3739" y="1930"/>
                </a:lnTo>
                <a:lnTo>
                  <a:pt x="3733" y="1936"/>
                </a:lnTo>
                <a:lnTo>
                  <a:pt x="3720" y="1944"/>
                </a:lnTo>
                <a:lnTo>
                  <a:pt x="3714" y="1946"/>
                </a:lnTo>
                <a:lnTo>
                  <a:pt x="3707" y="1950"/>
                </a:lnTo>
                <a:lnTo>
                  <a:pt x="3693" y="1952"/>
                </a:lnTo>
                <a:lnTo>
                  <a:pt x="3685" y="1954"/>
                </a:lnTo>
                <a:lnTo>
                  <a:pt x="3678" y="1954"/>
                </a:lnTo>
                <a:lnTo>
                  <a:pt x="3663" y="1952"/>
                </a:lnTo>
                <a:lnTo>
                  <a:pt x="3649" y="1950"/>
                </a:lnTo>
                <a:lnTo>
                  <a:pt x="3643" y="1946"/>
                </a:lnTo>
                <a:lnTo>
                  <a:pt x="3636" y="1944"/>
                </a:lnTo>
                <a:lnTo>
                  <a:pt x="3624" y="1936"/>
                </a:lnTo>
                <a:lnTo>
                  <a:pt x="3612" y="1926"/>
                </a:lnTo>
                <a:lnTo>
                  <a:pt x="3601" y="1914"/>
                </a:lnTo>
                <a:lnTo>
                  <a:pt x="3591" y="1898"/>
                </a:lnTo>
                <a:lnTo>
                  <a:pt x="3586" y="1890"/>
                </a:lnTo>
                <a:lnTo>
                  <a:pt x="3582" y="1882"/>
                </a:lnTo>
                <a:close/>
                <a:moveTo>
                  <a:pt x="3934" y="1882"/>
                </a:moveTo>
                <a:lnTo>
                  <a:pt x="3927" y="1866"/>
                </a:lnTo>
                <a:lnTo>
                  <a:pt x="3920" y="1848"/>
                </a:lnTo>
                <a:lnTo>
                  <a:pt x="3915" y="1828"/>
                </a:lnTo>
                <a:lnTo>
                  <a:pt x="3912" y="1816"/>
                </a:lnTo>
                <a:lnTo>
                  <a:pt x="3910" y="1806"/>
                </a:lnTo>
                <a:lnTo>
                  <a:pt x="3907" y="1782"/>
                </a:lnTo>
                <a:lnTo>
                  <a:pt x="3904" y="1756"/>
                </a:lnTo>
                <a:lnTo>
                  <a:pt x="3903" y="1742"/>
                </a:lnTo>
                <a:lnTo>
                  <a:pt x="3903" y="1726"/>
                </a:lnTo>
                <a:lnTo>
                  <a:pt x="3902" y="1697"/>
                </a:lnTo>
                <a:lnTo>
                  <a:pt x="3902" y="1166"/>
                </a:lnTo>
                <a:lnTo>
                  <a:pt x="3968" y="1166"/>
                </a:lnTo>
                <a:lnTo>
                  <a:pt x="3968" y="1691"/>
                </a:lnTo>
                <a:lnTo>
                  <a:pt x="3968" y="1711"/>
                </a:lnTo>
                <a:lnTo>
                  <a:pt x="3969" y="1728"/>
                </a:lnTo>
                <a:lnTo>
                  <a:pt x="3970" y="1744"/>
                </a:lnTo>
                <a:lnTo>
                  <a:pt x="3972" y="1758"/>
                </a:lnTo>
                <a:lnTo>
                  <a:pt x="3973" y="1772"/>
                </a:lnTo>
                <a:lnTo>
                  <a:pt x="3976" y="1784"/>
                </a:lnTo>
                <a:lnTo>
                  <a:pt x="3979" y="1796"/>
                </a:lnTo>
                <a:lnTo>
                  <a:pt x="3982" y="1804"/>
                </a:lnTo>
                <a:lnTo>
                  <a:pt x="3986" y="1814"/>
                </a:lnTo>
                <a:lnTo>
                  <a:pt x="3991" y="1822"/>
                </a:lnTo>
                <a:lnTo>
                  <a:pt x="3996" y="1830"/>
                </a:lnTo>
                <a:lnTo>
                  <a:pt x="4002" y="1836"/>
                </a:lnTo>
                <a:lnTo>
                  <a:pt x="4005" y="1838"/>
                </a:lnTo>
                <a:lnTo>
                  <a:pt x="4008" y="1840"/>
                </a:lnTo>
                <a:lnTo>
                  <a:pt x="4015" y="1844"/>
                </a:lnTo>
                <a:lnTo>
                  <a:pt x="4023" y="1846"/>
                </a:lnTo>
                <a:lnTo>
                  <a:pt x="4031" y="1846"/>
                </a:lnTo>
                <a:lnTo>
                  <a:pt x="4040" y="1846"/>
                </a:lnTo>
                <a:lnTo>
                  <a:pt x="4047" y="1844"/>
                </a:lnTo>
                <a:lnTo>
                  <a:pt x="4054" y="1840"/>
                </a:lnTo>
                <a:lnTo>
                  <a:pt x="4061" y="1836"/>
                </a:lnTo>
                <a:lnTo>
                  <a:pt x="4067" y="1830"/>
                </a:lnTo>
                <a:lnTo>
                  <a:pt x="4072" y="1822"/>
                </a:lnTo>
                <a:lnTo>
                  <a:pt x="4077" y="1814"/>
                </a:lnTo>
                <a:lnTo>
                  <a:pt x="4081" y="1804"/>
                </a:lnTo>
                <a:lnTo>
                  <a:pt x="4084" y="1796"/>
                </a:lnTo>
                <a:lnTo>
                  <a:pt x="4087" y="1784"/>
                </a:lnTo>
                <a:lnTo>
                  <a:pt x="4090" y="1772"/>
                </a:lnTo>
                <a:lnTo>
                  <a:pt x="4091" y="1758"/>
                </a:lnTo>
                <a:lnTo>
                  <a:pt x="4093" y="1744"/>
                </a:lnTo>
                <a:lnTo>
                  <a:pt x="4094" y="1728"/>
                </a:lnTo>
                <a:lnTo>
                  <a:pt x="4094" y="1711"/>
                </a:lnTo>
                <a:lnTo>
                  <a:pt x="4094" y="1691"/>
                </a:lnTo>
                <a:lnTo>
                  <a:pt x="4094" y="1166"/>
                </a:lnTo>
                <a:lnTo>
                  <a:pt x="4160" y="1166"/>
                </a:lnTo>
                <a:lnTo>
                  <a:pt x="4160" y="1697"/>
                </a:lnTo>
                <a:lnTo>
                  <a:pt x="4159" y="1726"/>
                </a:lnTo>
                <a:lnTo>
                  <a:pt x="4159" y="1742"/>
                </a:lnTo>
                <a:lnTo>
                  <a:pt x="4158" y="1756"/>
                </a:lnTo>
                <a:lnTo>
                  <a:pt x="4155" y="1782"/>
                </a:lnTo>
                <a:lnTo>
                  <a:pt x="4152" y="1806"/>
                </a:lnTo>
                <a:lnTo>
                  <a:pt x="4149" y="1816"/>
                </a:lnTo>
                <a:lnTo>
                  <a:pt x="4147" y="1828"/>
                </a:lnTo>
                <a:lnTo>
                  <a:pt x="4142" y="1848"/>
                </a:lnTo>
                <a:lnTo>
                  <a:pt x="4139" y="1856"/>
                </a:lnTo>
                <a:lnTo>
                  <a:pt x="4135" y="1866"/>
                </a:lnTo>
                <a:lnTo>
                  <a:pt x="4132" y="1874"/>
                </a:lnTo>
                <a:lnTo>
                  <a:pt x="4128" y="1882"/>
                </a:lnTo>
                <a:lnTo>
                  <a:pt x="4124" y="1890"/>
                </a:lnTo>
                <a:lnTo>
                  <a:pt x="4119" y="1898"/>
                </a:lnTo>
                <a:lnTo>
                  <a:pt x="4109" y="1914"/>
                </a:lnTo>
                <a:lnTo>
                  <a:pt x="4098" y="1926"/>
                </a:lnTo>
                <a:lnTo>
                  <a:pt x="4092" y="1930"/>
                </a:lnTo>
                <a:lnTo>
                  <a:pt x="4086" y="1936"/>
                </a:lnTo>
                <a:lnTo>
                  <a:pt x="4073" y="1944"/>
                </a:lnTo>
                <a:lnTo>
                  <a:pt x="4067" y="1946"/>
                </a:lnTo>
                <a:lnTo>
                  <a:pt x="4060" y="1950"/>
                </a:lnTo>
                <a:lnTo>
                  <a:pt x="4046" y="1952"/>
                </a:lnTo>
                <a:lnTo>
                  <a:pt x="4039" y="1954"/>
                </a:lnTo>
                <a:lnTo>
                  <a:pt x="4031" y="1954"/>
                </a:lnTo>
                <a:lnTo>
                  <a:pt x="4017" y="1952"/>
                </a:lnTo>
                <a:lnTo>
                  <a:pt x="4003" y="1950"/>
                </a:lnTo>
                <a:lnTo>
                  <a:pt x="3996" y="1946"/>
                </a:lnTo>
                <a:lnTo>
                  <a:pt x="3989" y="1944"/>
                </a:lnTo>
                <a:lnTo>
                  <a:pt x="3977" y="1936"/>
                </a:lnTo>
                <a:lnTo>
                  <a:pt x="3965" y="1926"/>
                </a:lnTo>
                <a:lnTo>
                  <a:pt x="3954" y="1914"/>
                </a:lnTo>
                <a:lnTo>
                  <a:pt x="3943" y="1898"/>
                </a:lnTo>
                <a:lnTo>
                  <a:pt x="3938" y="1890"/>
                </a:lnTo>
                <a:lnTo>
                  <a:pt x="3934" y="1882"/>
                </a:lnTo>
                <a:close/>
                <a:moveTo>
                  <a:pt x="4370" y="1954"/>
                </a:moveTo>
                <a:lnTo>
                  <a:pt x="4354" y="1954"/>
                </a:lnTo>
                <a:lnTo>
                  <a:pt x="4339" y="1950"/>
                </a:lnTo>
                <a:lnTo>
                  <a:pt x="4324" y="1944"/>
                </a:lnTo>
                <a:lnTo>
                  <a:pt x="4317" y="1940"/>
                </a:lnTo>
                <a:lnTo>
                  <a:pt x="4310" y="1936"/>
                </a:lnTo>
                <a:lnTo>
                  <a:pt x="4298" y="1928"/>
                </a:lnTo>
                <a:lnTo>
                  <a:pt x="4292" y="1922"/>
                </a:lnTo>
                <a:lnTo>
                  <a:pt x="4287" y="1916"/>
                </a:lnTo>
                <a:lnTo>
                  <a:pt x="4277" y="1902"/>
                </a:lnTo>
                <a:lnTo>
                  <a:pt x="4273" y="1896"/>
                </a:lnTo>
                <a:lnTo>
                  <a:pt x="4268" y="1888"/>
                </a:lnTo>
                <a:lnTo>
                  <a:pt x="4264" y="1880"/>
                </a:lnTo>
                <a:lnTo>
                  <a:pt x="4261" y="1872"/>
                </a:lnTo>
                <a:lnTo>
                  <a:pt x="4257" y="1864"/>
                </a:lnTo>
                <a:lnTo>
                  <a:pt x="4254" y="1854"/>
                </a:lnTo>
                <a:lnTo>
                  <a:pt x="4248" y="1834"/>
                </a:lnTo>
                <a:lnTo>
                  <a:pt x="4244" y="1814"/>
                </a:lnTo>
                <a:lnTo>
                  <a:pt x="4242" y="1804"/>
                </a:lnTo>
                <a:lnTo>
                  <a:pt x="4240" y="1792"/>
                </a:lnTo>
                <a:lnTo>
                  <a:pt x="4237" y="1770"/>
                </a:lnTo>
                <a:lnTo>
                  <a:pt x="4236" y="1746"/>
                </a:lnTo>
                <a:lnTo>
                  <a:pt x="4235" y="1732"/>
                </a:lnTo>
                <a:lnTo>
                  <a:pt x="4235" y="1720"/>
                </a:lnTo>
                <a:lnTo>
                  <a:pt x="4298" y="1693"/>
                </a:lnTo>
                <a:lnTo>
                  <a:pt x="4298" y="1714"/>
                </a:lnTo>
                <a:lnTo>
                  <a:pt x="4299" y="1734"/>
                </a:lnTo>
                <a:lnTo>
                  <a:pt x="4301" y="1750"/>
                </a:lnTo>
                <a:lnTo>
                  <a:pt x="4303" y="1766"/>
                </a:lnTo>
                <a:lnTo>
                  <a:pt x="4305" y="1774"/>
                </a:lnTo>
                <a:lnTo>
                  <a:pt x="4306" y="1782"/>
                </a:lnTo>
                <a:lnTo>
                  <a:pt x="4310" y="1794"/>
                </a:lnTo>
                <a:lnTo>
                  <a:pt x="4314" y="1804"/>
                </a:lnTo>
                <a:lnTo>
                  <a:pt x="4318" y="1814"/>
                </a:lnTo>
                <a:lnTo>
                  <a:pt x="4324" y="1824"/>
                </a:lnTo>
                <a:lnTo>
                  <a:pt x="4330" y="1830"/>
                </a:lnTo>
                <a:lnTo>
                  <a:pt x="4336" y="1836"/>
                </a:lnTo>
                <a:lnTo>
                  <a:pt x="4343" y="1840"/>
                </a:lnTo>
                <a:lnTo>
                  <a:pt x="4350" y="1844"/>
                </a:lnTo>
                <a:lnTo>
                  <a:pt x="4357" y="1846"/>
                </a:lnTo>
                <a:lnTo>
                  <a:pt x="4365" y="1848"/>
                </a:lnTo>
                <a:lnTo>
                  <a:pt x="4374" y="1848"/>
                </a:lnTo>
                <a:lnTo>
                  <a:pt x="4381" y="1848"/>
                </a:lnTo>
                <a:lnTo>
                  <a:pt x="4388" y="1846"/>
                </a:lnTo>
                <a:lnTo>
                  <a:pt x="4395" y="1844"/>
                </a:lnTo>
                <a:lnTo>
                  <a:pt x="4401" y="1842"/>
                </a:lnTo>
                <a:lnTo>
                  <a:pt x="4407" y="1838"/>
                </a:lnTo>
                <a:lnTo>
                  <a:pt x="4413" y="1832"/>
                </a:lnTo>
                <a:lnTo>
                  <a:pt x="4418" y="1826"/>
                </a:lnTo>
                <a:lnTo>
                  <a:pt x="4423" y="1820"/>
                </a:lnTo>
                <a:lnTo>
                  <a:pt x="4427" y="1812"/>
                </a:lnTo>
                <a:lnTo>
                  <a:pt x="4431" y="1804"/>
                </a:lnTo>
                <a:lnTo>
                  <a:pt x="4434" y="1796"/>
                </a:lnTo>
                <a:lnTo>
                  <a:pt x="4437" y="1786"/>
                </a:lnTo>
                <a:lnTo>
                  <a:pt x="4439" y="1774"/>
                </a:lnTo>
                <a:lnTo>
                  <a:pt x="4440" y="1770"/>
                </a:lnTo>
                <a:lnTo>
                  <a:pt x="4441" y="1764"/>
                </a:lnTo>
                <a:lnTo>
                  <a:pt x="4442" y="1752"/>
                </a:lnTo>
                <a:lnTo>
                  <a:pt x="4442" y="1738"/>
                </a:lnTo>
                <a:lnTo>
                  <a:pt x="4442" y="1728"/>
                </a:lnTo>
                <a:lnTo>
                  <a:pt x="4442" y="1718"/>
                </a:lnTo>
                <a:lnTo>
                  <a:pt x="4441" y="1711"/>
                </a:lnTo>
                <a:lnTo>
                  <a:pt x="4439" y="1701"/>
                </a:lnTo>
                <a:lnTo>
                  <a:pt x="4437" y="1693"/>
                </a:lnTo>
                <a:lnTo>
                  <a:pt x="4435" y="1685"/>
                </a:lnTo>
                <a:lnTo>
                  <a:pt x="4433" y="1677"/>
                </a:lnTo>
                <a:lnTo>
                  <a:pt x="4430" y="1669"/>
                </a:lnTo>
                <a:lnTo>
                  <a:pt x="4422" y="1653"/>
                </a:lnTo>
                <a:lnTo>
                  <a:pt x="4418" y="1645"/>
                </a:lnTo>
                <a:lnTo>
                  <a:pt x="4413" y="1639"/>
                </a:lnTo>
                <a:lnTo>
                  <a:pt x="4402" y="1625"/>
                </a:lnTo>
                <a:lnTo>
                  <a:pt x="4389" y="1613"/>
                </a:lnTo>
                <a:lnTo>
                  <a:pt x="4325" y="1555"/>
                </a:lnTo>
                <a:lnTo>
                  <a:pt x="4315" y="1547"/>
                </a:lnTo>
                <a:lnTo>
                  <a:pt x="4305" y="1537"/>
                </a:lnTo>
                <a:lnTo>
                  <a:pt x="4289" y="1517"/>
                </a:lnTo>
                <a:lnTo>
                  <a:pt x="4275" y="1497"/>
                </a:lnTo>
                <a:lnTo>
                  <a:pt x="4270" y="1485"/>
                </a:lnTo>
                <a:lnTo>
                  <a:pt x="4264" y="1473"/>
                </a:lnTo>
                <a:lnTo>
                  <a:pt x="4260" y="1461"/>
                </a:lnTo>
                <a:lnTo>
                  <a:pt x="4255" y="1447"/>
                </a:lnTo>
                <a:lnTo>
                  <a:pt x="4252" y="1433"/>
                </a:lnTo>
                <a:lnTo>
                  <a:pt x="4249" y="1417"/>
                </a:lnTo>
                <a:lnTo>
                  <a:pt x="4247" y="1401"/>
                </a:lnTo>
                <a:lnTo>
                  <a:pt x="4246" y="1393"/>
                </a:lnTo>
                <a:lnTo>
                  <a:pt x="4245" y="1385"/>
                </a:lnTo>
                <a:lnTo>
                  <a:pt x="4244" y="1367"/>
                </a:lnTo>
                <a:lnTo>
                  <a:pt x="4244" y="1347"/>
                </a:lnTo>
                <a:lnTo>
                  <a:pt x="4244" y="1335"/>
                </a:lnTo>
                <a:lnTo>
                  <a:pt x="4245" y="1323"/>
                </a:lnTo>
                <a:lnTo>
                  <a:pt x="4246" y="1311"/>
                </a:lnTo>
                <a:lnTo>
                  <a:pt x="4247" y="1299"/>
                </a:lnTo>
                <a:lnTo>
                  <a:pt x="4248" y="1289"/>
                </a:lnTo>
                <a:lnTo>
                  <a:pt x="4250" y="1279"/>
                </a:lnTo>
                <a:lnTo>
                  <a:pt x="4254" y="1259"/>
                </a:lnTo>
                <a:lnTo>
                  <a:pt x="4257" y="1249"/>
                </a:lnTo>
                <a:lnTo>
                  <a:pt x="4260" y="1241"/>
                </a:lnTo>
                <a:lnTo>
                  <a:pt x="4266" y="1225"/>
                </a:lnTo>
                <a:lnTo>
                  <a:pt x="4273" y="1210"/>
                </a:lnTo>
                <a:lnTo>
                  <a:pt x="4277" y="1204"/>
                </a:lnTo>
                <a:lnTo>
                  <a:pt x="4282" y="1198"/>
                </a:lnTo>
                <a:lnTo>
                  <a:pt x="4291" y="1186"/>
                </a:lnTo>
                <a:lnTo>
                  <a:pt x="4301" y="1176"/>
                </a:lnTo>
                <a:lnTo>
                  <a:pt x="4311" y="1166"/>
                </a:lnTo>
                <a:lnTo>
                  <a:pt x="4323" y="1160"/>
                </a:lnTo>
                <a:lnTo>
                  <a:pt x="4335" y="1154"/>
                </a:lnTo>
                <a:lnTo>
                  <a:pt x="4347" y="1150"/>
                </a:lnTo>
                <a:lnTo>
                  <a:pt x="4360" y="1148"/>
                </a:lnTo>
                <a:lnTo>
                  <a:pt x="4373" y="1148"/>
                </a:lnTo>
                <a:lnTo>
                  <a:pt x="4388" y="1150"/>
                </a:lnTo>
                <a:lnTo>
                  <a:pt x="4403" y="1152"/>
                </a:lnTo>
                <a:lnTo>
                  <a:pt x="4416" y="1158"/>
                </a:lnTo>
                <a:lnTo>
                  <a:pt x="4422" y="1162"/>
                </a:lnTo>
                <a:lnTo>
                  <a:pt x="4428" y="1166"/>
                </a:lnTo>
                <a:lnTo>
                  <a:pt x="4440" y="1174"/>
                </a:lnTo>
                <a:lnTo>
                  <a:pt x="4450" y="1186"/>
                </a:lnTo>
                <a:lnTo>
                  <a:pt x="4459" y="1198"/>
                </a:lnTo>
                <a:lnTo>
                  <a:pt x="4467" y="1212"/>
                </a:lnTo>
                <a:lnTo>
                  <a:pt x="4471" y="1218"/>
                </a:lnTo>
                <a:lnTo>
                  <a:pt x="4474" y="1225"/>
                </a:lnTo>
                <a:lnTo>
                  <a:pt x="4477" y="1233"/>
                </a:lnTo>
                <a:lnTo>
                  <a:pt x="4480" y="1241"/>
                </a:lnTo>
                <a:lnTo>
                  <a:pt x="4485" y="1259"/>
                </a:lnTo>
                <a:lnTo>
                  <a:pt x="4490" y="1275"/>
                </a:lnTo>
                <a:lnTo>
                  <a:pt x="4493" y="1293"/>
                </a:lnTo>
                <a:lnTo>
                  <a:pt x="4495" y="1313"/>
                </a:lnTo>
                <a:lnTo>
                  <a:pt x="4497" y="1331"/>
                </a:lnTo>
                <a:lnTo>
                  <a:pt x="4497" y="1349"/>
                </a:lnTo>
                <a:lnTo>
                  <a:pt x="4435" y="1375"/>
                </a:lnTo>
                <a:lnTo>
                  <a:pt x="4435" y="1359"/>
                </a:lnTo>
                <a:lnTo>
                  <a:pt x="4433" y="1345"/>
                </a:lnTo>
                <a:lnTo>
                  <a:pt x="4432" y="1331"/>
                </a:lnTo>
                <a:lnTo>
                  <a:pt x="4430" y="1319"/>
                </a:lnTo>
                <a:lnTo>
                  <a:pt x="4427" y="1309"/>
                </a:lnTo>
                <a:lnTo>
                  <a:pt x="4426" y="1303"/>
                </a:lnTo>
                <a:lnTo>
                  <a:pt x="4424" y="1299"/>
                </a:lnTo>
                <a:lnTo>
                  <a:pt x="4421" y="1289"/>
                </a:lnTo>
                <a:lnTo>
                  <a:pt x="4417" y="1281"/>
                </a:lnTo>
                <a:lnTo>
                  <a:pt x="4413" y="1275"/>
                </a:lnTo>
                <a:lnTo>
                  <a:pt x="4408" y="1269"/>
                </a:lnTo>
                <a:lnTo>
                  <a:pt x="4403" y="1265"/>
                </a:lnTo>
                <a:lnTo>
                  <a:pt x="4397" y="1261"/>
                </a:lnTo>
                <a:lnTo>
                  <a:pt x="4391" y="1257"/>
                </a:lnTo>
                <a:lnTo>
                  <a:pt x="4385" y="1255"/>
                </a:lnTo>
                <a:lnTo>
                  <a:pt x="4378" y="1255"/>
                </a:lnTo>
                <a:lnTo>
                  <a:pt x="4370" y="1253"/>
                </a:lnTo>
                <a:lnTo>
                  <a:pt x="4358" y="1255"/>
                </a:lnTo>
                <a:lnTo>
                  <a:pt x="4346" y="1259"/>
                </a:lnTo>
                <a:lnTo>
                  <a:pt x="4341" y="1263"/>
                </a:lnTo>
                <a:lnTo>
                  <a:pt x="4336" y="1267"/>
                </a:lnTo>
                <a:lnTo>
                  <a:pt x="4331" y="1271"/>
                </a:lnTo>
                <a:lnTo>
                  <a:pt x="4327" y="1275"/>
                </a:lnTo>
                <a:lnTo>
                  <a:pt x="4323" y="1281"/>
                </a:lnTo>
                <a:lnTo>
                  <a:pt x="4319" y="1287"/>
                </a:lnTo>
                <a:lnTo>
                  <a:pt x="4316" y="1295"/>
                </a:lnTo>
                <a:lnTo>
                  <a:pt x="4313" y="1303"/>
                </a:lnTo>
                <a:lnTo>
                  <a:pt x="4311" y="1311"/>
                </a:lnTo>
                <a:lnTo>
                  <a:pt x="4310" y="1321"/>
                </a:lnTo>
                <a:lnTo>
                  <a:pt x="4309" y="1331"/>
                </a:lnTo>
                <a:lnTo>
                  <a:pt x="4308" y="1341"/>
                </a:lnTo>
                <a:lnTo>
                  <a:pt x="4309" y="1351"/>
                </a:lnTo>
                <a:lnTo>
                  <a:pt x="4309" y="1361"/>
                </a:lnTo>
                <a:lnTo>
                  <a:pt x="4310" y="1371"/>
                </a:lnTo>
                <a:lnTo>
                  <a:pt x="4311" y="1379"/>
                </a:lnTo>
                <a:lnTo>
                  <a:pt x="4313" y="1387"/>
                </a:lnTo>
                <a:lnTo>
                  <a:pt x="4315" y="1395"/>
                </a:lnTo>
                <a:lnTo>
                  <a:pt x="4318" y="1403"/>
                </a:lnTo>
                <a:lnTo>
                  <a:pt x="4321" y="1409"/>
                </a:lnTo>
                <a:lnTo>
                  <a:pt x="4325" y="1415"/>
                </a:lnTo>
                <a:lnTo>
                  <a:pt x="4328" y="1421"/>
                </a:lnTo>
                <a:lnTo>
                  <a:pt x="4337" y="1433"/>
                </a:lnTo>
                <a:lnTo>
                  <a:pt x="4347" y="1445"/>
                </a:lnTo>
                <a:lnTo>
                  <a:pt x="4359" y="1457"/>
                </a:lnTo>
                <a:lnTo>
                  <a:pt x="4421" y="1511"/>
                </a:lnTo>
                <a:lnTo>
                  <a:pt x="4431" y="1521"/>
                </a:lnTo>
                <a:lnTo>
                  <a:pt x="4442" y="1531"/>
                </a:lnTo>
                <a:lnTo>
                  <a:pt x="4451" y="1541"/>
                </a:lnTo>
                <a:lnTo>
                  <a:pt x="4459" y="1553"/>
                </a:lnTo>
                <a:lnTo>
                  <a:pt x="4467" y="1565"/>
                </a:lnTo>
                <a:lnTo>
                  <a:pt x="4474" y="1575"/>
                </a:lnTo>
                <a:lnTo>
                  <a:pt x="4480" y="1589"/>
                </a:lnTo>
                <a:lnTo>
                  <a:pt x="4486" y="1601"/>
                </a:lnTo>
                <a:lnTo>
                  <a:pt x="4491" y="1615"/>
                </a:lnTo>
                <a:lnTo>
                  <a:pt x="4495" y="1629"/>
                </a:lnTo>
                <a:lnTo>
                  <a:pt x="4499" y="1643"/>
                </a:lnTo>
                <a:lnTo>
                  <a:pt x="4502" y="1659"/>
                </a:lnTo>
                <a:lnTo>
                  <a:pt x="4504" y="1675"/>
                </a:lnTo>
                <a:lnTo>
                  <a:pt x="4505" y="1685"/>
                </a:lnTo>
                <a:lnTo>
                  <a:pt x="4505" y="1693"/>
                </a:lnTo>
                <a:lnTo>
                  <a:pt x="4506" y="1711"/>
                </a:lnTo>
                <a:lnTo>
                  <a:pt x="4507" y="1730"/>
                </a:lnTo>
                <a:lnTo>
                  <a:pt x="4506" y="1756"/>
                </a:lnTo>
                <a:lnTo>
                  <a:pt x="4504" y="1780"/>
                </a:lnTo>
                <a:lnTo>
                  <a:pt x="4503" y="1792"/>
                </a:lnTo>
                <a:lnTo>
                  <a:pt x="4501" y="1802"/>
                </a:lnTo>
                <a:lnTo>
                  <a:pt x="4499" y="1814"/>
                </a:lnTo>
                <a:lnTo>
                  <a:pt x="4497" y="1824"/>
                </a:lnTo>
                <a:lnTo>
                  <a:pt x="4494" y="1834"/>
                </a:lnTo>
                <a:lnTo>
                  <a:pt x="4492" y="1844"/>
                </a:lnTo>
                <a:lnTo>
                  <a:pt x="4485" y="1862"/>
                </a:lnTo>
                <a:lnTo>
                  <a:pt x="4482" y="1870"/>
                </a:lnTo>
                <a:lnTo>
                  <a:pt x="4478" y="1880"/>
                </a:lnTo>
                <a:lnTo>
                  <a:pt x="4470" y="1894"/>
                </a:lnTo>
                <a:lnTo>
                  <a:pt x="4465" y="1902"/>
                </a:lnTo>
                <a:lnTo>
                  <a:pt x="4460" y="1908"/>
                </a:lnTo>
                <a:lnTo>
                  <a:pt x="4455" y="1914"/>
                </a:lnTo>
                <a:lnTo>
                  <a:pt x="4450" y="1920"/>
                </a:lnTo>
                <a:lnTo>
                  <a:pt x="4439" y="1930"/>
                </a:lnTo>
                <a:lnTo>
                  <a:pt x="4427" y="1938"/>
                </a:lnTo>
                <a:lnTo>
                  <a:pt x="4414" y="1946"/>
                </a:lnTo>
                <a:lnTo>
                  <a:pt x="4400" y="1950"/>
                </a:lnTo>
                <a:lnTo>
                  <a:pt x="4393" y="1952"/>
                </a:lnTo>
                <a:lnTo>
                  <a:pt x="4386" y="1952"/>
                </a:lnTo>
                <a:lnTo>
                  <a:pt x="4370" y="1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7DE48D-705B-612C-7DFA-B303012D7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8587" y="5517232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F5A17A4-EA2D-AFFF-38DF-9699B925DC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8587" y="5805264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454176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6">
          <p15:clr>
            <a:srgbClr val="FBAE40"/>
          </p15:clr>
        </p15:guide>
        <p15:guide id="4" pos="692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iitos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9437-0A9F-6907-E834-ECE3DB6251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0150" y="2060575"/>
            <a:ext cx="9791700" cy="2592561"/>
          </a:xfrm>
        </p:spPr>
        <p:txBody>
          <a:bodyPr anchor="b" anchorCtr="0"/>
          <a:lstStyle>
            <a:lvl1pPr algn="l">
              <a:defRPr sz="80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Lisää kiitos viesti.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8F4D-E89B-8263-EB37-8F8B305D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BFC92F00-D706-48A8-A25C-CC316862DE6A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5C31-D7B7-0A4A-9FF1-A8910751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B765-A518-625F-2D82-59131FF1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CD5646D-347F-0693-85B7-82EEFAEE1F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368" y="333375"/>
            <a:ext cx="2325003" cy="504000"/>
          </a:xfrm>
          <a:custGeom>
            <a:avLst/>
            <a:gdLst>
              <a:gd name="T0" fmla="*/ 11 w 4507"/>
              <a:gd name="T1" fmla="*/ 18 h 1954"/>
              <a:gd name="T2" fmla="*/ 659 w 4507"/>
              <a:gd name="T3" fmla="*/ 297 h 1954"/>
              <a:gd name="T4" fmla="*/ 666 w 4507"/>
              <a:gd name="T5" fmla="*/ 916 h 1954"/>
              <a:gd name="T6" fmla="*/ 347 w 4507"/>
              <a:gd name="T7" fmla="*/ 880 h 1954"/>
              <a:gd name="T8" fmla="*/ 471 w 4507"/>
              <a:gd name="T9" fmla="*/ 675 h 1954"/>
              <a:gd name="T10" fmla="*/ 375 w 4507"/>
              <a:gd name="T11" fmla="*/ 401 h 1954"/>
              <a:gd name="T12" fmla="*/ 1722 w 4507"/>
              <a:gd name="T13" fmla="*/ 26 h 1954"/>
              <a:gd name="T14" fmla="*/ 1804 w 4507"/>
              <a:gd name="T15" fmla="*/ 309 h 1954"/>
              <a:gd name="T16" fmla="*/ 1741 w 4507"/>
              <a:gd name="T17" fmla="*/ 269 h 1954"/>
              <a:gd name="T18" fmla="*/ 1854 w 4507"/>
              <a:gd name="T19" fmla="*/ 788 h 1954"/>
              <a:gd name="T20" fmla="*/ 2410 w 4507"/>
              <a:gd name="T21" fmla="*/ 18 h 1954"/>
              <a:gd name="T22" fmla="*/ 3053 w 4507"/>
              <a:gd name="T23" fmla="*/ 553 h 1954"/>
              <a:gd name="T24" fmla="*/ 3419 w 4507"/>
              <a:gd name="T25" fmla="*/ 539 h 1954"/>
              <a:gd name="T26" fmla="*/ 3595 w 4507"/>
              <a:gd name="T27" fmla="*/ 659 h 1954"/>
              <a:gd name="T28" fmla="*/ 3699 w 4507"/>
              <a:gd name="T29" fmla="*/ 697 h 1954"/>
              <a:gd name="T30" fmla="*/ 3842 w 4507"/>
              <a:gd name="T31" fmla="*/ 595 h 1954"/>
              <a:gd name="T32" fmla="*/ 3700 w 4507"/>
              <a:gd name="T33" fmla="*/ 806 h 1954"/>
              <a:gd name="T34" fmla="*/ 3943 w 4507"/>
              <a:gd name="T35" fmla="*/ 725 h 1954"/>
              <a:gd name="T36" fmla="*/ 4018 w 4507"/>
              <a:gd name="T37" fmla="*/ 689 h 1954"/>
              <a:gd name="T38" fmla="*/ 4124 w 4507"/>
              <a:gd name="T39" fmla="*/ 581 h 1954"/>
              <a:gd name="T40" fmla="*/ 3931 w 4507"/>
              <a:gd name="T41" fmla="*/ 269 h 1954"/>
              <a:gd name="T42" fmla="*/ 4017 w 4507"/>
              <a:gd name="T43" fmla="*/ 6 h 1954"/>
              <a:gd name="T44" fmla="*/ 4117 w 4507"/>
              <a:gd name="T45" fmla="*/ 228 h 1954"/>
              <a:gd name="T46" fmla="*/ 4005 w 4507"/>
              <a:gd name="T47" fmla="*/ 134 h 1954"/>
              <a:gd name="T48" fmla="*/ 4123 w 4507"/>
              <a:gd name="T49" fmla="*/ 383 h 1954"/>
              <a:gd name="T50" fmla="*/ 4174 w 4507"/>
              <a:gd name="T51" fmla="*/ 697 h 1954"/>
              <a:gd name="T52" fmla="*/ 1767 w 4507"/>
              <a:gd name="T53" fmla="*/ 1273 h 1954"/>
              <a:gd name="T54" fmla="*/ 2197 w 4507"/>
              <a:gd name="T55" fmla="*/ 1926 h 1954"/>
              <a:gd name="T56" fmla="*/ 2114 w 4507"/>
              <a:gd name="T57" fmla="*/ 1551 h 1954"/>
              <a:gd name="T58" fmla="*/ 2226 w 4507"/>
              <a:gd name="T59" fmla="*/ 1156 h 1954"/>
              <a:gd name="T60" fmla="*/ 2385 w 4507"/>
              <a:gd name="T61" fmla="*/ 1313 h 1954"/>
              <a:gd name="T62" fmla="*/ 2373 w 4507"/>
              <a:gd name="T63" fmla="*/ 1834 h 1954"/>
              <a:gd name="T64" fmla="*/ 2227 w 4507"/>
              <a:gd name="T65" fmla="*/ 1271 h 1954"/>
              <a:gd name="T66" fmla="*/ 2192 w 4507"/>
              <a:gd name="T67" fmla="*/ 1738 h 1954"/>
              <a:gd name="T68" fmla="*/ 2323 w 4507"/>
              <a:gd name="T69" fmla="*/ 1760 h 1954"/>
              <a:gd name="T70" fmla="*/ 2273 w 4507"/>
              <a:gd name="T71" fmla="*/ 1259 h 1954"/>
              <a:gd name="T72" fmla="*/ 3321 w 4507"/>
              <a:gd name="T73" fmla="*/ 1954 h 1954"/>
              <a:gd name="T74" fmla="*/ 3265 w 4507"/>
              <a:gd name="T75" fmla="*/ 1693 h 1954"/>
              <a:gd name="T76" fmla="*/ 3380 w 4507"/>
              <a:gd name="T77" fmla="*/ 1832 h 1954"/>
              <a:gd name="T78" fmla="*/ 3369 w 4507"/>
              <a:gd name="T79" fmla="*/ 1625 h 1954"/>
              <a:gd name="T80" fmla="*/ 3218 w 4507"/>
              <a:gd name="T81" fmla="*/ 1279 h 1954"/>
              <a:gd name="T82" fmla="*/ 3426 w 4507"/>
              <a:gd name="T83" fmla="*/ 1198 h 1954"/>
              <a:gd name="T84" fmla="*/ 3370 w 4507"/>
              <a:gd name="T85" fmla="*/ 1265 h 1954"/>
              <a:gd name="T86" fmla="*/ 3279 w 4507"/>
              <a:gd name="T87" fmla="*/ 1379 h 1954"/>
              <a:gd name="T88" fmla="*/ 3471 w 4507"/>
              <a:gd name="T89" fmla="*/ 1675 h 1954"/>
              <a:gd name="T90" fmla="*/ 3381 w 4507"/>
              <a:gd name="T91" fmla="*/ 1946 h 1954"/>
              <a:gd name="T92" fmla="*/ 3620 w 4507"/>
              <a:gd name="T93" fmla="*/ 1772 h 1954"/>
              <a:gd name="T94" fmla="*/ 3736 w 4507"/>
              <a:gd name="T95" fmla="*/ 1772 h 1954"/>
              <a:gd name="T96" fmla="*/ 3756 w 4507"/>
              <a:gd name="T97" fmla="*/ 1914 h 1954"/>
              <a:gd name="T98" fmla="*/ 3915 w 4507"/>
              <a:gd name="T99" fmla="*/ 1828 h 1954"/>
              <a:gd name="T100" fmla="*/ 4005 w 4507"/>
              <a:gd name="T101" fmla="*/ 1838 h 1954"/>
              <a:gd name="T102" fmla="*/ 4160 w 4507"/>
              <a:gd name="T103" fmla="*/ 1697 h 1954"/>
              <a:gd name="T104" fmla="*/ 4039 w 4507"/>
              <a:gd name="T105" fmla="*/ 1954 h 1954"/>
              <a:gd name="T106" fmla="*/ 4268 w 4507"/>
              <a:gd name="T107" fmla="*/ 1888 h 1954"/>
              <a:gd name="T108" fmla="*/ 4324 w 4507"/>
              <a:gd name="T109" fmla="*/ 1824 h 1954"/>
              <a:gd name="T110" fmla="*/ 4442 w 4507"/>
              <a:gd name="T111" fmla="*/ 1752 h 1954"/>
              <a:gd name="T112" fmla="*/ 4255 w 4507"/>
              <a:gd name="T113" fmla="*/ 1447 h 1954"/>
              <a:gd name="T114" fmla="*/ 4311 w 4507"/>
              <a:gd name="T115" fmla="*/ 1166 h 1954"/>
              <a:gd name="T116" fmla="*/ 4497 w 4507"/>
              <a:gd name="T117" fmla="*/ 1331 h 1954"/>
              <a:gd name="T118" fmla="*/ 4336 w 4507"/>
              <a:gd name="T119" fmla="*/ 1267 h 1954"/>
              <a:gd name="T120" fmla="*/ 4359 w 4507"/>
              <a:gd name="T121" fmla="*/ 1457 h 1954"/>
              <a:gd name="T122" fmla="*/ 4499 w 4507"/>
              <a:gd name="T123" fmla="*/ 1814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07" h="1954">
                <a:moveTo>
                  <a:pt x="4307" y="327"/>
                </a:moveTo>
                <a:lnTo>
                  <a:pt x="4377" y="327"/>
                </a:lnTo>
                <a:lnTo>
                  <a:pt x="4377" y="463"/>
                </a:lnTo>
                <a:lnTo>
                  <a:pt x="4307" y="463"/>
                </a:lnTo>
                <a:lnTo>
                  <a:pt x="4307" y="327"/>
                </a:lnTo>
                <a:close/>
                <a:moveTo>
                  <a:pt x="1248" y="18"/>
                </a:moveTo>
                <a:lnTo>
                  <a:pt x="1248" y="473"/>
                </a:lnTo>
                <a:lnTo>
                  <a:pt x="1051" y="473"/>
                </a:lnTo>
                <a:lnTo>
                  <a:pt x="1051" y="1936"/>
                </a:lnTo>
                <a:lnTo>
                  <a:pt x="821" y="1936"/>
                </a:lnTo>
                <a:lnTo>
                  <a:pt x="821" y="473"/>
                </a:lnTo>
                <a:lnTo>
                  <a:pt x="655" y="18"/>
                </a:lnTo>
                <a:lnTo>
                  <a:pt x="1248" y="18"/>
                </a:lnTo>
                <a:close/>
                <a:moveTo>
                  <a:pt x="0" y="1481"/>
                </a:moveTo>
                <a:lnTo>
                  <a:pt x="230" y="1481"/>
                </a:lnTo>
                <a:lnTo>
                  <a:pt x="230" y="1936"/>
                </a:lnTo>
                <a:lnTo>
                  <a:pt x="0" y="1936"/>
                </a:lnTo>
                <a:lnTo>
                  <a:pt x="0" y="1481"/>
                </a:lnTo>
                <a:close/>
                <a:moveTo>
                  <a:pt x="487" y="1186"/>
                </a:moveTo>
                <a:lnTo>
                  <a:pt x="752" y="1936"/>
                </a:lnTo>
                <a:lnTo>
                  <a:pt x="495" y="1936"/>
                </a:lnTo>
                <a:lnTo>
                  <a:pt x="11" y="559"/>
                </a:lnTo>
                <a:lnTo>
                  <a:pt x="11" y="18"/>
                </a:lnTo>
                <a:lnTo>
                  <a:pt x="309" y="18"/>
                </a:lnTo>
                <a:lnTo>
                  <a:pt x="335" y="18"/>
                </a:lnTo>
                <a:lnTo>
                  <a:pt x="359" y="20"/>
                </a:lnTo>
                <a:lnTo>
                  <a:pt x="382" y="24"/>
                </a:lnTo>
                <a:lnTo>
                  <a:pt x="404" y="30"/>
                </a:lnTo>
                <a:lnTo>
                  <a:pt x="426" y="36"/>
                </a:lnTo>
                <a:lnTo>
                  <a:pt x="447" y="44"/>
                </a:lnTo>
                <a:lnTo>
                  <a:pt x="467" y="52"/>
                </a:lnTo>
                <a:lnTo>
                  <a:pt x="476" y="58"/>
                </a:lnTo>
                <a:lnTo>
                  <a:pt x="486" y="62"/>
                </a:lnTo>
                <a:lnTo>
                  <a:pt x="504" y="74"/>
                </a:lnTo>
                <a:lnTo>
                  <a:pt x="521" y="88"/>
                </a:lnTo>
                <a:lnTo>
                  <a:pt x="538" y="102"/>
                </a:lnTo>
                <a:lnTo>
                  <a:pt x="553" y="116"/>
                </a:lnTo>
                <a:lnTo>
                  <a:pt x="569" y="132"/>
                </a:lnTo>
                <a:lnTo>
                  <a:pt x="583" y="150"/>
                </a:lnTo>
                <a:lnTo>
                  <a:pt x="596" y="168"/>
                </a:lnTo>
                <a:lnTo>
                  <a:pt x="609" y="188"/>
                </a:lnTo>
                <a:lnTo>
                  <a:pt x="620" y="208"/>
                </a:lnTo>
                <a:lnTo>
                  <a:pt x="631" y="230"/>
                </a:lnTo>
                <a:lnTo>
                  <a:pt x="641" y="251"/>
                </a:lnTo>
                <a:lnTo>
                  <a:pt x="650" y="273"/>
                </a:lnTo>
                <a:lnTo>
                  <a:pt x="659" y="297"/>
                </a:lnTo>
                <a:lnTo>
                  <a:pt x="666" y="323"/>
                </a:lnTo>
                <a:lnTo>
                  <a:pt x="673" y="349"/>
                </a:lnTo>
                <a:lnTo>
                  <a:pt x="680" y="375"/>
                </a:lnTo>
                <a:lnTo>
                  <a:pt x="685" y="401"/>
                </a:lnTo>
                <a:lnTo>
                  <a:pt x="690" y="429"/>
                </a:lnTo>
                <a:lnTo>
                  <a:pt x="694" y="459"/>
                </a:lnTo>
                <a:lnTo>
                  <a:pt x="697" y="487"/>
                </a:lnTo>
                <a:lnTo>
                  <a:pt x="699" y="517"/>
                </a:lnTo>
                <a:lnTo>
                  <a:pt x="701" y="547"/>
                </a:lnTo>
                <a:lnTo>
                  <a:pt x="702" y="579"/>
                </a:lnTo>
                <a:lnTo>
                  <a:pt x="703" y="611"/>
                </a:lnTo>
                <a:lnTo>
                  <a:pt x="702" y="661"/>
                </a:lnTo>
                <a:lnTo>
                  <a:pt x="701" y="687"/>
                </a:lnTo>
                <a:lnTo>
                  <a:pt x="699" y="711"/>
                </a:lnTo>
                <a:lnTo>
                  <a:pt x="697" y="735"/>
                </a:lnTo>
                <a:lnTo>
                  <a:pt x="695" y="758"/>
                </a:lnTo>
                <a:lnTo>
                  <a:pt x="692" y="782"/>
                </a:lnTo>
                <a:lnTo>
                  <a:pt x="689" y="806"/>
                </a:lnTo>
                <a:lnTo>
                  <a:pt x="685" y="830"/>
                </a:lnTo>
                <a:lnTo>
                  <a:pt x="681" y="852"/>
                </a:lnTo>
                <a:lnTo>
                  <a:pt x="677" y="874"/>
                </a:lnTo>
                <a:lnTo>
                  <a:pt x="672" y="896"/>
                </a:lnTo>
                <a:lnTo>
                  <a:pt x="666" y="916"/>
                </a:lnTo>
                <a:lnTo>
                  <a:pt x="661" y="938"/>
                </a:lnTo>
                <a:lnTo>
                  <a:pt x="655" y="958"/>
                </a:lnTo>
                <a:lnTo>
                  <a:pt x="648" y="976"/>
                </a:lnTo>
                <a:lnTo>
                  <a:pt x="641" y="996"/>
                </a:lnTo>
                <a:lnTo>
                  <a:pt x="634" y="1014"/>
                </a:lnTo>
                <a:lnTo>
                  <a:pt x="626" y="1030"/>
                </a:lnTo>
                <a:lnTo>
                  <a:pt x="618" y="1048"/>
                </a:lnTo>
                <a:lnTo>
                  <a:pt x="609" y="1064"/>
                </a:lnTo>
                <a:lnTo>
                  <a:pt x="600" y="1080"/>
                </a:lnTo>
                <a:lnTo>
                  <a:pt x="591" y="1094"/>
                </a:lnTo>
                <a:lnTo>
                  <a:pt x="581" y="1108"/>
                </a:lnTo>
                <a:lnTo>
                  <a:pt x="571" y="1120"/>
                </a:lnTo>
                <a:lnTo>
                  <a:pt x="559" y="1132"/>
                </a:lnTo>
                <a:lnTo>
                  <a:pt x="548" y="1144"/>
                </a:lnTo>
                <a:lnTo>
                  <a:pt x="537" y="1154"/>
                </a:lnTo>
                <a:lnTo>
                  <a:pt x="525" y="1164"/>
                </a:lnTo>
                <a:lnTo>
                  <a:pt x="513" y="1172"/>
                </a:lnTo>
                <a:lnTo>
                  <a:pt x="500" y="1180"/>
                </a:lnTo>
                <a:lnTo>
                  <a:pt x="487" y="1186"/>
                </a:lnTo>
                <a:close/>
                <a:moveTo>
                  <a:pt x="239" y="391"/>
                </a:moveTo>
                <a:lnTo>
                  <a:pt x="239" y="880"/>
                </a:lnTo>
                <a:lnTo>
                  <a:pt x="337" y="880"/>
                </a:lnTo>
                <a:lnTo>
                  <a:pt x="347" y="880"/>
                </a:lnTo>
                <a:lnTo>
                  <a:pt x="357" y="880"/>
                </a:lnTo>
                <a:lnTo>
                  <a:pt x="367" y="878"/>
                </a:lnTo>
                <a:lnTo>
                  <a:pt x="376" y="874"/>
                </a:lnTo>
                <a:lnTo>
                  <a:pt x="384" y="872"/>
                </a:lnTo>
                <a:lnTo>
                  <a:pt x="392" y="868"/>
                </a:lnTo>
                <a:lnTo>
                  <a:pt x="400" y="862"/>
                </a:lnTo>
                <a:lnTo>
                  <a:pt x="407" y="858"/>
                </a:lnTo>
                <a:lnTo>
                  <a:pt x="413" y="852"/>
                </a:lnTo>
                <a:lnTo>
                  <a:pt x="419" y="844"/>
                </a:lnTo>
                <a:lnTo>
                  <a:pt x="425" y="838"/>
                </a:lnTo>
                <a:lnTo>
                  <a:pt x="430" y="830"/>
                </a:lnTo>
                <a:lnTo>
                  <a:pt x="435" y="822"/>
                </a:lnTo>
                <a:lnTo>
                  <a:pt x="440" y="814"/>
                </a:lnTo>
                <a:lnTo>
                  <a:pt x="444" y="806"/>
                </a:lnTo>
                <a:lnTo>
                  <a:pt x="448" y="796"/>
                </a:lnTo>
                <a:lnTo>
                  <a:pt x="451" y="788"/>
                </a:lnTo>
                <a:lnTo>
                  <a:pt x="454" y="778"/>
                </a:lnTo>
                <a:lnTo>
                  <a:pt x="457" y="768"/>
                </a:lnTo>
                <a:lnTo>
                  <a:pt x="460" y="758"/>
                </a:lnTo>
                <a:lnTo>
                  <a:pt x="464" y="738"/>
                </a:lnTo>
                <a:lnTo>
                  <a:pt x="467" y="717"/>
                </a:lnTo>
                <a:lnTo>
                  <a:pt x="470" y="697"/>
                </a:lnTo>
                <a:lnTo>
                  <a:pt x="471" y="675"/>
                </a:lnTo>
                <a:lnTo>
                  <a:pt x="472" y="655"/>
                </a:lnTo>
                <a:lnTo>
                  <a:pt x="472" y="635"/>
                </a:lnTo>
                <a:lnTo>
                  <a:pt x="472" y="615"/>
                </a:lnTo>
                <a:lnTo>
                  <a:pt x="470" y="593"/>
                </a:lnTo>
                <a:lnTo>
                  <a:pt x="468" y="573"/>
                </a:lnTo>
                <a:lnTo>
                  <a:pt x="464" y="551"/>
                </a:lnTo>
                <a:lnTo>
                  <a:pt x="462" y="541"/>
                </a:lnTo>
                <a:lnTo>
                  <a:pt x="459" y="531"/>
                </a:lnTo>
                <a:lnTo>
                  <a:pt x="457" y="521"/>
                </a:lnTo>
                <a:lnTo>
                  <a:pt x="454" y="511"/>
                </a:lnTo>
                <a:lnTo>
                  <a:pt x="447" y="491"/>
                </a:lnTo>
                <a:lnTo>
                  <a:pt x="443" y="483"/>
                </a:lnTo>
                <a:lnTo>
                  <a:pt x="439" y="473"/>
                </a:lnTo>
                <a:lnTo>
                  <a:pt x="435" y="465"/>
                </a:lnTo>
                <a:lnTo>
                  <a:pt x="430" y="457"/>
                </a:lnTo>
                <a:lnTo>
                  <a:pt x="420" y="441"/>
                </a:lnTo>
                <a:lnTo>
                  <a:pt x="414" y="433"/>
                </a:lnTo>
                <a:lnTo>
                  <a:pt x="408" y="427"/>
                </a:lnTo>
                <a:lnTo>
                  <a:pt x="402" y="421"/>
                </a:lnTo>
                <a:lnTo>
                  <a:pt x="396" y="415"/>
                </a:lnTo>
                <a:lnTo>
                  <a:pt x="389" y="409"/>
                </a:lnTo>
                <a:lnTo>
                  <a:pt x="382" y="405"/>
                </a:lnTo>
                <a:lnTo>
                  <a:pt x="375" y="401"/>
                </a:lnTo>
                <a:lnTo>
                  <a:pt x="367" y="397"/>
                </a:lnTo>
                <a:lnTo>
                  <a:pt x="359" y="395"/>
                </a:lnTo>
                <a:lnTo>
                  <a:pt x="351" y="393"/>
                </a:lnTo>
                <a:lnTo>
                  <a:pt x="333" y="391"/>
                </a:lnTo>
                <a:lnTo>
                  <a:pt x="239" y="391"/>
                </a:lnTo>
                <a:close/>
                <a:moveTo>
                  <a:pt x="1780" y="395"/>
                </a:moveTo>
                <a:lnTo>
                  <a:pt x="1776" y="403"/>
                </a:lnTo>
                <a:lnTo>
                  <a:pt x="1772" y="411"/>
                </a:lnTo>
                <a:lnTo>
                  <a:pt x="1763" y="423"/>
                </a:lnTo>
                <a:lnTo>
                  <a:pt x="1754" y="433"/>
                </a:lnTo>
                <a:lnTo>
                  <a:pt x="1743" y="443"/>
                </a:lnTo>
                <a:lnTo>
                  <a:pt x="1814" y="788"/>
                </a:lnTo>
                <a:lnTo>
                  <a:pt x="1742" y="788"/>
                </a:lnTo>
                <a:lnTo>
                  <a:pt x="1683" y="465"/>
                </a:lnTo>
                <a:lnTo>
                  <a:pt x="1607" y="465"/>
                </a:lnTo>
                <a:lnTo>
                  <a:pt x="1607" y="788"/>
                </a:lnTo>
                <a:lnTo>
                  <a:pt x="1543" y="788"/>
                </a:lnTo>
                <a:lnTo>
                  <a:pt x="1543" y="18"/>
                </a:lnTo>
                <a:lnTo>
                  <a:pt x="1681" y="18"/>
                </a:lnTo>
                <a:lnTo>
                  <a:pt x="1696" y="18"/>
                </a:lnTo>
                <a:lnTo>
                  <a:pt x="1703" y="20"/>
                </a:lnTo>
                <a:lnTo>
                  <a:pt x="1710" y="22"/>
                </a:lnTo>
                <a:lnTo>
                  <a:pt x="1722" y="26"/>
                </a:lnTo>
                <a:lnTo>
                  <a:pt x="1734" y="32"/>
                </a:lnTo>
                <a:lnTo>
                  <a:pt x="1745" y="40"/>
                </a:lnTo>
                <a:lnTo>
                  <a:pt x="1755" y="50"/>
                </a:lnTo>
                <a:lnTo>
                  <a:pt x="1765" y="62"/>
                </a:lnTo>
                <a:lnTo>
                  <a:pt x="1769" y="68"/>
                </a:lnTo>
                <a:lnTo>
                  <a:pt x="1773" y="76"/>
                </a:lnTo>
                <a:lnTo>
                  <a:pt x="1781" y="92"/>
                </a:lnTo>
                <a:lnTo>
                  <a:pt x="1788" y="108"/>
                </a:lnTo>
                <a:lnTo>
                  <a:pt x="1791" y="118"/>
                </a:lnTo>
                <a:lnTo>
                  <a:pt x="1794" y="126"/>
                </a:lnTo>
                <a:lnTo>
                  <a:pt x="1799" y="146"/>
                </a:lnTo>
                <a:lnTo>
                  <a:pt x="1803" y="168"/>
                </a:lnTo>
                <a:lnTo>
                  <a:pt x="1805" y="178"/>
                </a:lnTo>
                <a:lnTo>
                  <a:pt x="1806" y="190"/>
                </a:lnTo>
                <a:lnTo>
                  <a:pt x="1807" y="200"/>
                </a:lnTo>
                <a:lnTo>
                  <a:pt x="1808" y="212"/>
                </a:lnTo>
                <a:lnTo>
                  <a:pt x="1808" y="224"/>
                </a:lnTo>
                <a:lnTo>
                  <a:pt x="1808" y="236"/>
                </a:lnTo>
                <a:lnTo>
                  <a:pt x="1808" y="263"/>
                </a:lnTo>
                <a:lnTo>
                  <a:pt x="1807" y="275"/>
                </a:lnTo>
                <a:lnTo>
                  <a:pt x="1806" y="287"/>
                </a:lnTo>
                <a:lnTo>
                  <a:pt x="1805" y="299"/>
                </a:lnTo>
                <a:lnTo>
                  <a:pt x="1804" y="309"/>
                </a:lnTo>
                <a:lnTo>
                  <a:pt x="1801" y="331"/>
                </a:lnTo>
                <a:lnTo>
                  <a:pt x="1797" y="349"/>
                </a:lnTo>
                <a:lnTo>
                  <a:pt x="1792" y="367"/>
                </a:lnTo>
                <a:lnTo>
                  <a:pt x="1786" y="381"/>
                </a:lnTo>
                <a:lnTo>
                  <a:pt x="1780" y="395"/>
                </a:lnTo>
                <a:close/>
                <a:moveTo>
                  <a:pt x="1678" y="122"/>
                </a:moveTo>
                <a:lnTo>
                  <a:pt x="1607" y="122"/>
                </a:lnTo>
                <a:lnTo>
                  <a:pt x="1607" y="365"/>
                </a:lnTo>
                <a:lnTo>
                  <a:pt x="1678" y="365"/>
                </a:lnTo>
                <a:lnTo>
                  <a:pt x="1686" y="363"/>
                </a:lnTo>
                <a:lnTo>
                  <a:pt x="1694" y="361"/>
                </a:lnTo>
                <a:lnTo>
                  <a:pt x="1700" y="359"/>
                </a:lnTo>
                <a:lnTo>
                  <a:pt x="1707" y="355"/>
                </a:lnTo>
                <a:lnTo>
                  <a:pt x="1712" y="351"/>
                </a:lnTo>
                <a:lnTo>
                  <a:pt x="1717" y="345"/>
                </a:lnTo>
                <a:lnTo>
                  <a:pt x="1722" y="339"/>
                </a:lnTo>
                <a:lnTo>
                  <a:pt x="1726" y="331"/>
                </a:lnTo>
                <a:lnTo>
                  <a:pt x="1730" y="323"/>
                </a:lnTo>
                <a:lnTo>
                  <a:pt x="1733" y="313"/>
                </a:lnTo>
                <a:lnTo>
                  <a:pt x="1736" y="303"/>
                </a:lnTo>
                <a:lnTo>
                  <a:pt x="1738" y="293"/>
                </a:lnTo>
                <a:lnTo>
                  <a:pt x="1740" y="281"/>
                </a:lnTo>
                <a:lnTo>
                  <a:pt x="1741" y="269"/>
                </a:lnTo>
                <a:lnTo>
                  <a:pt x="1742" y="257"/>
                </a:lnTo>
                <a:lnTo>
                  <a:pt x="1742" y="244"/>
                </a:lnTo>
                <a:lnTo>
                  <a:pt x="1742" y="230"/>
                </a:lnTo>
                <a:lnTo>
                  <a:pt x="1742" y="218"/>
                </a:lnTo>
                <a:lnTo>
                  <a:pt x="1740" y="206"/>
                </a:lnTo>
                <a:lnTo>
                  <a:pt x="1739" y="194"/>
                </a:lnTo>
                <a:lnTo>
                  <a:pt x="1737" y="184"/>
                </a:lnTo>
                <a:lnTo>
                  <a:pt x="1734" y="174"/>
                </a:lnTo>
                <a:lnTo>
                  <a:pt x="1731" y="164"/>
                </a:lnTo>
                <a:lnTo>
                  <a:pt x="1728" y="156"/>
                </a:lnTo>
                <a:lnTo>
                  <a:pt x="1723" y="148"/>
                </a:lnTo>
                <a:lnTo>
                  <a:pt x="1719" y="142"/>
                </a:lnTo>
                <a:lnTo>
                  <a:pt x="1713" y="136"/>
                </a:lnTo>
                <a:lnTo>
                  <a:pt x="1708" y="132"/>
                </a:lnTo>
                <a:lnTo>
                  <a:pt x="1701" y="128"/>
                </a:lnTo>
                <a:lnTo>
                  <a:pt x="1694" y="124"/>
                </a:lnTo>
                <a:lnTo>
                  <a:pt x="1686" y="122"/>
                </a:lnTo>
                <a:lnTo>
                  <a:pt x="1678" y="122"/>
                </a:lnTo>
                <a:close/>
                <a:moveTo>
                  <a:pt x="2090" y="788"/>
                </a:moveTo>
                <a:lnTo>
                  <a:pt x="2069" y="635"/>
                </a:lnTo>
                <a:lnTo>
                  <a:pt x="1942" y="635"/>
                </a:lnTo>
                <a:lnTo>
                  <a:pt x="1921" y="788"/>
                </a:lnTo>
                <a:lnTo>
                  <a:pt x="1854" y="788"/>
                </a:lnTo>
                <a:lnTo>
                  <a:pt x="1975" y="18"/>
                </a:lnTo>
                <a:lnTo>
                  <a:pt x="2037" y="18"/>
                </a:lnTo>
                <a:lnTo>
                  <a:pt x="2160" y="788"/>
                </a:lnTo>
                <a:lnTo>
                  <a:pt x="2090" y="788"/>
                </a:lnTo>
                <a:close/>
                <a:moveTo>
                  <a:pt x="2026" y="323"/>
                </a:moveTo>
                <a:lnTo>
                  <a:pt x="2015" y="250"/>
                </a:lnTo>
                <a:lnTo>
                  <a:pt x="2010" y="210"/>
                </a:lnTo>
                <a:lnTo>
                  <a:pt x="2006" y="170"/>
                </a:lnTo>
                <a:lnTo>
                  <a:pt x="2001" y="210"/>
                </a:lnTo>
                <a:lnTo>
                  <a:pt x="1996" y="250"/>
                </a:lnTo>
                <a:lnTo>
                  <a:pt x="1986" y="325"/>
                </a:lnTo>
                <a:lnTo>
                  <a:pt x="1957" y="529"/>
                </a:lnTo>
                <a:lnTo>
                  <a:pt x="2053" y="529"/>
                </a:lnTo>
                <a:lnTo>
                  <a:pt x="2026" y="323"/>
                </a:lnTo>
                <a:close/>
                <a:moveTo>
                  <a:pt x="2419" y="788"/>
                </a:moveTo>
                <a:lnTo>
                  <a:pt x="2323" y="431"/>
                </a:lnTo>
                <a:lnTo>
                  <a:pt x="2285" y="527"/>
                </a:lnTo>
                <a:lnTo>
                  <a:pt x="2285" y="788"/>
                </a:lnTo>
                <a:lnTo>
                  <a:pt x="2220" y="788"/>
                </a:lnTo>
                <a:lnTo>
                  <a:pt x="2220" y="18"/>
                </a:lnTo>
                <a:lnTo>
                  <a:pt x="2285" y="18"/>
                </a:lnTo>
                <a:lnTo>
                  <a:pt x="2285" y="347"/>
                </a:lnTo>
                <a:lnTo>
                  <a:pt x="2410" y="18"/>
                </a:lnTo>
                <a:lnTo>
                  <a:pt x="2492" y="18"/>
                </a:lnTo>
                <a:lnTo>
                  <a:pt x="2363" y="333"/>
                </a:lnTo>
                <a:lnTo>
                  <a:pt x="2498" y="788"/>
                </a:lnTo>
                <a:lnTo>
                  <a:pt x="2419" y="788"/>
                </a:lnTo>
                <a:close/>
                <a:moveTo>
                  <a:pt x="2558" y="788"/>
                </a:moveTo>
                <a:lnTo>
                  <a:pt x="2558" y="18"/>
                </a:lnTo>
                <a:lnTo>
                  <a:pt x="2786" y="18"/>
                </a:lnTo>
                <a:lnTo>
                  <a:pt x="2786" y="126"/>
                </a:lnTo>
                <a:lnTo>
                  <a:pt x="2623" y="126"/>
                </a:lnTo>
                <a:lnTo>
                  <a:pt x="2623" y="341"/>
                </a:lnTo>
                <a:lnTo>
                  <a:pt x="2756" y="341"/>
                </a:lnTo>
                <a:lnTo>
                  <a:pt x="2756" y="445"/>
                </a:lnTo>
                <a:lnTo>
                  <a:pt x="2623" y="445"/>
                </a:lnTo>
                <a:lnTo>
                  <a:pt x="2623" y="683"/>
                </a:lnTo>
                <a:lnTo>
                  <a:pt x="2786" y="683"/>
                </a:lnTo>
                <a:lnTo>
                  <a:pt x="2786" y="788"/>
                </a:lnTo>
                <a:lnTo>
                  <a:pt x="2558" y="788"/>
                </a:lnTo>
                <a:close/>
                <a:moveTo>
                  <a:pt x="2939" y="18"/>
                </a:moveTo>
                <a:lnTo>
                  <a:pt x="3030" y="439"/>
                </a:lnTo>
                <a:lnTo>
                  <a:pt x="3038" y="477"/>
                </a:lnTo>
                <a:lnTo>
                  <a:pt x="3042" y="495"/>
                </a:lnTo>
                <a:lnTo>
                  <a:pt x="3046" y="515"/>
                </a:lnTo>
                <a:lnTo>
                  <a:pt x="3053" y="553"/>
                </a:lnTo>
                <a:lnTo>
                  <a:pt x="3060" y="595"/>
                </a:lnTo>
                <a:lnTo>
                  <a:pt x="3060" y="509"/>
                </a:lnTo>
                <a:lnTo>
                  <a:pt x="3059" y="421"/>
                </a:lnTo>
                <a:lnTo>
                  <a:pt x="3059" y="18"/>
                </a:lnTo>
                <a:lnTo>
                  <a:pt x="3124" y="18"/>
                </a:lnTo>
                <a:lnTo>
                  <a:pt x="3124" y="788"/>
                </a:lnTo>
                <a:lnTo>
                  <a:pt x="3046" y="788"/>
                </a:lnTo>
                <a:lnTo>
                  <a:pt x="2954" y="369"/>
                </a:lnTo>
                <a:lnTo>
                  <a:pt x="2946" y="331"/>
                </a:lnTo>
                <a:lnTo>
                  <a:pt x="2938" y="293"/>
                </a:lnTo>
                <a:lnTo>
                  <a:pt x="2931" y="255"/>
                </a:lnTo>
                <a:lnTo>
                  <a:pt x="2923" y="214"/>
                </a:lnTo>
                <a:lnTo>
                  <a:pt x="2924" y="389"/>
                </a:lnTo>
                <a:lnTo>
                  <a:pt x="2924" y="790"/>
                </a:lnTo>
                <a:lnTo>
                  <a:pt x="2859" y="790"/>
                </a:lnTo>
                <a:lnTo>
                  <a:pt x="2859" y="18"/>
                </a:lnTo>
                <a:lnTo>
                  <a:pt x="2939" y="18"/>
                </a:lnTo>
                <a:close/>
                <a:moveTo>
                  <a:pt x="3306" y="18"/>
                </a:moveTo>
                <a:lnTo>
                  <a:pt x="3396" y="425"/>
                </a:lnTo>
                <a:lnTo>
                  <a:pt x="3404" y="463"/>
                </a:lnTo>
                <a:lnTo>
                  <a:pt x="3408" y="481"/>
                </a:lnTo>
                <a:lnTo>
                  <a:pt x="3412" y="501"/>
                </a:lnTo>
                <a:lnTo>
                  <a:pt x="3419" y="539"/>
                </a:lnTo>
                <a:lnTo>
                  <a:pt x="3426" y="581"/>
                </a:lnTo>
                <a:lnTo>
                  <a:pt x="3426" y="495"/>
                </a:lnTo>
                <a:lnTo>
                  <a:pt x="3426" y="407"/>
                </a:lnTo>
                <a:lnTo>
                  <a:pt x="3426" y="18"/>
                </a:lnTo>
                <a:lnTo>
                  <a:pt x="3491" y="18"/>
                </a:lnTo>
                <a:lnTo>
                  <a:pt x="3491" y="788"/>
                </a:lnTo>
                <a:lnTo>
                  <a:pt x="3412" y="788"/>
                </a:lnTo>
                <a:lnTo>
                  <a:pt x="3320" y="383"/>
                </a:lnTo>
                <a:lnTo>
                  <a:pt x="3312" y="345"/>
                </a:lnTo>
                <a:lnTo>
                  <a:pt x="3305" y="307"/>
                </a:lnTo>
                <a:lnTo>
                  <a:pt x="3297" y="269"/>
                </a:lnTo>
                <a:lnTo>
                  <a:pt x="3290" y="228"/>
                </a:lnTo>
                <a:lnTo>
                  <a:pt x="3290" y="403"/>
                </a:lnTo>
                <a:lnTo>
                  <a:pt x="3290" y="788"/>
                </a:lnTo>
                <a:lnTo>
                  <a:pt x="3226" y="788"/>
                </a:lnTo>
                <a:lnTo>
                  <a:pt x="3226" y="18"/>
                </a:lnTo>
                <a:lnTo>
                  <a:pt x="3306" y="18"/>
                </a:lnTo>
                <a:close/>
                <a:moveTo>
                  <a:pt x="3618" y="735"/>
                </a:moveTo>
                <a:lnTo>
                  <a:pt x="3611" y="719"/>
                </a:lnTo>
                <a:lnTo>
                  <a:pt x="3605" y="701"/>
                </a:lnTo>
                <a:lnTo>
                  <a:pt x="3599" y="681"/>
                </a:lnTo>
                <a:lnTo>
                  <a:pt x="3597" y="669"/>
                </a:lnTo>
                <a:lnTo>
                  <a:pt x="3595" y="659"/>
                </a:lnTo>
                <a:lnTo>
                  <a:pt x="3591" y="635"/>
                </a:lnTo>
                <a:lnTo>
                  <a:pt x="3589" y="609"/>
                </a:lnTo>
                <a:lnTo>
                  <a:pt x="3588" y="595"/>
                </a:lnTo>
                <a:lnTo>
                  <a:pt x="3587" y="581"/>
                </a:lnTo>
                <a:lnTo>
                  <a:pt x="3587" y="549"/>
                </a:lnTo>
                <a:lnTo>
                  <a:pt x="3587" y="18"/>
                </a:lnTo>
                <a:lnTo>
                  <a:pt x="3652" y="18"/>
                </a:lnTo>
                <a:lnTo>
                  <a:pt x="3652" y="543"/>
                </a:lnTo>
                <a:lnTo>
                  <a:pt x="3652" y="563"/>
                </a:lnTo>
                <a:lnTo>
                  <a:pt x="3652" y="581"/>
                </a:lnTo>
                <a:lnTo>
                  <a:pt x="3653" y="597"/>
                </a:lnTo>
                <a:lnTo>
                  <a:pt x="3655" y="611"/>
                </a:lnTo>
                <a:lnTo>
                  <a:pt x="3657" y="625"/>
                </a:lnTo>
                <a:lnTo>
                  <a:pt x="3659" y="637"/>
                </a:lnTo>
                <a:lnTo>
                  <a:pt x="3662" y="649"/>
                </a:lnTo>
                <a:lnTo>
                  <a:pt x="3665" y="659"/>
                </a:lnTo>
                <a:lnTo>
                  <a:pt x="3669" y="667"/>
                </a:lnTo>
                <a:lnTo>
                  <a:pt x="3674" y="675"/>
                </a:lnTo>
                <a:lnTo>
                  <a:pt x="3679" y="683"/>
                </a:lnTo>
                <a:lnTo>
                  <a:pt x="3685" y="689"/>
                </a:lnTo>
                <a:lnTo>
                  <a:pt x="3688" y="691"/>
                </a:lnTo>
                <a:lnTo>
                  <a:pt x="3692" y="693"/>
                </a:lnTo>
                <a:lnTo>
                  <a:pt x="3699" y="697"/>
                </a:lnTo>
                <a:lnTo>
                  <a:pt x="3706" y="699"/>
                </a:lnTo>
                <a:lnTo>
                  <a:pt x="3715" y="699"/>
                </a:lnTo>
                <a:lnTo>
                  <a:pt x="3723" y="699"/>
                </a:lnTo>
                <a:lnTo>
                  <a:pt x="3731" y="697"/>
                </a:lnTo>
                <a:lnTo>
                  <a:pt x="3738" y="693"/>
                </a:lnTo>
                <a:lnTo>
                  <a:pt x="3744" y="689"/>
                </a:lnTo>
                <a:lnTo>
                  <a:pt x="3750" y="683"/>
                </a:lnTo>
                <a:lnTo>
                  <a:pt x="3755" y="675"/>
                </a:lnTo>
                <a:lnTo>
                  <a:pt x="3760" y="667"/>
                </a:lnTo>
                <a:lnTo>
                  <a:pt x="3764" y="659"/>
                </a:lnTo>
                <a:lnTo>
                  <a:pt x="3768" y="649"/>
                </a:lnTo>
                <a:lnTo>
                  <a:pt x="3770" y="637"/>
                </a:lnTo>
                <a:lnTo>
                  <a:pt x="3773" y="625"/>
                </a:lnTo>
                <a:lnTo>
                  <a:pt x="3775" y="613"/>
                </a:lnTo>
                <a:lnTo>
                  <a:pt x="3776" y="597"/>
                </a:lnTo>
                <a:lnTo>
                  <a:pt x="3777" y="581"/>
                </a:lnTo>
                <a:lnTo>
                  <a:pt x="3778" y="563"/>
                </a:lnTo>
                <a:lnTo>
                  <a:pt x="3778" y="543"/>
                </a:lnTo>
                <a:lnTo>
                  <a:pt x="3778" y="18"/>
                </a:lnTo>
                <a:lnTo>
                  <a:pt x="3843" y="18"/>
                </a:lnTo>
                <a:lnTo>
                  <a:pt x="3843" y="549"/>
                </a:lnTo>
                <a:lnTo>
                  <a:pt x="3843" y="581"/>
                </a:lnTo>
                <a:lnTo>
                  <a:pt x="3842" y="595"/>
                </a:lnTo>
                <a:lnTo>
                  <a:pt x="3841" y="609"/>
                </a:lnTo>
                <a:lnTo>
                  <a:pt x="3838" y="635"/>
                </a:lnTo>
                <a:lnTo>
                  <a:pt x="3835" y="659"/>
                </a:lnTo>
                <a:lnTo>
                  <a:pt x="3833" y="669"/>
                </a:lnTo>
                <a:lnTo>
                  <a:pt x="3830" y="681"/>
                </a:lnTo>
                <a:lnTo>
                  <a:pt x="3825" y="701"/>
                </a:lnTo>
                <a:lnTo>
                  <a:pt x="3822" y="709"/>
                </a:lnTo>
                <a:lnTo>
                  <a:pt x="3819" y="719"/>
                </a:lnTo>
                <a:lnTo>
                  <a:pt x="3815" y="727"/>
                </a:lnTo>
                <a:lnTo>
                  <a:pt x="3812" y="735"/>
                </a:lnTo>
                <a:lnTo>
                  <a:pt x="3807" y="744"/>
                </a:lnTo>
                <a:lnTo>
                  <a:pt x="3802" y="752"/>
                </a:lnTo>
                <a:lnTo>
                  <a:pt x="3792" y="766"/>
                </a:lnTo>
                <a:lnTo>
                  <a:pt x="3781" y="778"/>
                </a:lnTo>
                <a:lnTo>
                  <a:pt x="3775" y="784"/>
                </a:lnTo>
                <a:lnTo>
                  <a:pt x="3769" y="788"/>
                </a:lnTo>
                <a:lnTo>
                  <a:pt x="3757" y="796"/>
                </a:lnTo>
                <a:lnTo>
                  <a:pt x="3750" y="800"/>
                </a:lnTo>
                <a:lnTo>
                  <a:pt x="3743" y="802"/>
                </a:lnTo>
                <a:lnTo>
                  <a:pt x="3729" y="806"/>
                </a:lnTo>
                <a:lnTo>
                  <a:pt x="3722" y="806"/>
                </a:lnTo>
                <a:lnTo>
                  <a:pt x="3715" y="806"/>
                </a:lnTo>
                <a:lnTo>
                  <a:pt x="3700" y="806"/>
                </a:lnTo>
                <a:lnTo>
                  <a:pt x="3686" y="802"/>
                </a:lnTo>
                <a:lnTo>
                  <a:pt x="3679" y="800"/>
                </a:lnTo>
                <a:lnTo>
                  <a:pt x="3673" y="796"/>
                </a:lnTo>
                <a:lnTo>
                  <a:pt x="3660" y="788"/>
                </a:lnTo>
                <a:lnTo>
                  <a:pt x="3648" y="778"/>
                </a:lnTo>
                <a:lnTo>
                  <a:pt x="3637" y="766"/>
                </a:lnTo>
                <a:lnTo>
                  <a:pt x="3627" y="750"/>
                </a:lnTo>
                <a:lnTo>
                  <a:pt x="3623" y="742"/>
                </a:lnTo>
                <a:lnTo>
                  <a:pt x="3618" y="735"/>
                </a:lnTo>
                <a:close/>
                <a:moveTo>
                  <a:pt x="4052" y="806"/>
                </a:moveTo>
                <a:lnTo>
                  <a:pt x="4036" y="806"/>
                </a:lnTo>
                <a:lnTo>
                  <a:pt x="4020" y="802"/>
                </a:lnTo>
                <a:lnTo>
                  <a:pt x="4006" y="796"/>
                </a:lnTo>
                <a:lnTo>
                  <a:pt x="4000" y="792"/>
                </a:lnTo>
                <a:lnTo>
                  <a:pt x="3993" y="788"/>
                </a:lnTo>
                <a:lnTo>
                  <a:pt x="3981" y="780"/>
                </a:lnTo>
                <a:lnTo>
                  <a:pt x="3975" y="774"/>
                </a:lnTo>
                <a:lnTo>
                  <a:pt x="3970" y="768"/>
                </a:lnTo>
                <a:lnTo>
                  <a:pt x="3960" y="756"/>
                </a:lnTo>
                <a:lnTo>
                  <a:pt x="3956" y="748"/>
                </a:lnTo>
                <a:lnTo>
                  <a:pt x="3951" y="740"/>
                </a:lnTo>
                <a:lnTo>
                  <a:pt x="3947" y="733"/>
                </a:lnTo>
                <a:lnTo>
                  <a:pt x="3943" y="725"/>
                </a:lnTo>
                <a:lnTo>
                  <a:pt x="3939" y="717"/>
                </a:lnTo>
                <a:lnTo>
                  <a:pt x="3936" y="707"/>
                </a:lnTo>
                <a:lnTo>
                  <a:pt x="3930" y="687"/>
                </a:lnTo>
                <a:lnTo>
                  <a:pt x="3926" y="667"/>
                </a:lnTo>
                <a:lnTo>
                  <a:pt x="3924" y="657"/>
                </a:lnTo>
                <a:lnTo>
                  <a:pt x="3922" y="645"/>
                </a:lnTo>
                <a:lnTo>
                  <a:pt x="3919" y="623"/>
                </a:lnTo>
                <a:lnTo>
                  <a:pt x="3918" y="599"/>
                </a:lnTo>
                <a:lnTo>
                  <a:pt x="3917" y="585"/>
                </a:lnTo>
                <a:lnTo>
                  <a:pt x="3917" y="573"/>
                </a:lnTo>
                <a:lnTo>
                  <a:pt x="3980" y="545"/>
                </a:lnTo>
                <a:lnTo>
                  <a:pt x="3981" y="567"/>
                </a:lnTo>
                <a:lnTo>
                  <a:pt x="3982" y="587"/>
                </a:lnTo>
                <a:lnTo>
                  <a:pt x="3984" y="603"/>
                </a:lnTo>
                <a:lnTo>
                  <a:pt x="3986" y="619"/>
                </a:lnTo>
                <a:lnTo>
                  <a:pt x="3988" y="627"/>
                </a:lnTo>
                <a:lnTo>
                  <a:pt x="3989" y="635"/>
                </a:lnTo>
                <a:lnTo>
                  <a:pt x="3993" y="647"/>
                </a:lnTo>
                <a:lnTo>
                  <a:pt x="3997" y="659"/>
                </a:lnTo>
                <a:lnTo>
                  <a:pt x="4001" y="667"/>
                </a:lnTo>
                <a:lnTo>
                  <a:pt x="4006" y="677"/>
                </a:lnTo>
                <a:lnTo>
                  <a:pt x="4012" y="683"/>
                </a:lnTo>
                <a:lnTo>
                  <a:pt x="4018" y="689"/>
                </a:lnTo>
                <a:lnTo>
                  <a:pt x="4025" y="693"/>
                </a:lnTo>
                <a:lnTo>
                  <a:pt x="4032" y="697"/>
                </a:lnTo>
                <a:lnTo>
                  <a:pt x="4039" y="699"/>
                </a:lnTo>
                <a:lnTo>
                  <a:pt x="4047" y="701"/>
                </a:lnTo>
                <a:lnTo>
                  <a:pt x="4056" y="701"/>
                </a:lnTo>
                <a:lnTo>
                  <a:pt x="4063" y="701"/>
                </a:lnTo>
                <a:lnTo>
                  <a:pt x="4070" y="699"/>
                </a:lnTo>
                <a:lnTo>
                  <a:pt x="4077" y="697"/>
                </a:lnTo>
                <a:lnTo>
                  <a:pt x="4083" y="695"/>
                </a:lnTo>
                <a:lnTo>
                  <a:pt x="4089" y="691"/>
                </a:lnTo>
                <a:lnTo>
                  <a:pt x="4095" y="685"/>
                </a:lnTo>
                <a:lnTo>
                  <a:pt x="4100" y="679"/>
                </a:lnTo>
                <a:lnTo>
                  <a:pt x="4105" y="673"/>
                </a:lnTo>
                <a:lnTo>
                  <a:pt x="4109" y="665"/>
                </a:lnTo>
                <a:lnTo>
                  <a:pt x="4113" y="657"/>
                </a:lnTo>
                <a:lnTo>
                  <a:pt x="4116" y="649"/>
                </a:lnTo>
                <a:lnTo>
                  <a:pt x="4119" y="639"/>
                </a:lnTo>
                <a:lnTo>
                  <a:pt x="4121" y="627"/>
                </a:lnTo>
                <a:lnTo>
                  <a:pt x="4122" y="623"/>
                </a:lnTo>
                <a:lnTo>
                  <a:pt x="4123" y="617"/>
                </a:lnTo>
                <a:lnTo>
                  <a:pt x="4124" y="605"/>
                </a:lnTo>
                <a:lnTo>
                  <a:pt x="4124" y="591"/>
                </a:lnTo>
                <a:lnTo>
                  <a:pt x="4124" y="581"/>
                </a:lnTo>
                <a:lnTo>
                  <a:pt x="4123" y="571"/>
                </a:lnTo>
                <a:lnTo>
                  <a:pt x="4122" y="563"/>
                </a:lnTo>
                <a:lnTo>
                  <a:pt x="4121" y="553"/>
                </a:lnTo>
                <a:lnTo>
                  <a:pt x="4119" y="545"/>
                </a:lnTo>
                <a:lnTo>
                  <a:pt x="4117" y="537"/>
                </a:lnTo>
                <a:lnTo>
                  <a:pt x="4115" y="529"/>
                </a:lnTo>
                <a:lnTo>
                  <a:pt x="4112" y="521"/>
                </a:lnTo>
                <a:lnTo>
                  <a:pt x="4104" y="505"/>
                </a:lnTo>
                <a:lnTo>
                  <a:pt x="4100" y="497"/>
                </a:lnTo>
                <a:lnTo>
                  <a:pt x="4095" y="491"/>
                </a:lnTo>
                <a:lnTo>
                  <a:pt x="4084" y="477"/>
                </a:lnTo>
                <a:lnTo>
                  <a:pt x="4071" y="465"/>
                </a:lnTo>
                <a:lnTo>
                  <a:pt x="4007" y="407"/>
                </a:lnTo>
                <a:lnTo>
                  <a:pt x="3998" y="399"/>
                </a:lnTo>
                <a:lnTo>
                  <a:pt x="3988" y="389"/>
                </a:lnTo>
                <a:lnTo>
                  <a:pt x="3972" y="369"/>
                </a:lnTo>
                <a:lnTo>
                  <a:pt x="3958" y="349"/>
                </a:lnTo>
                <a:lnTo>
                  <a:pt x="3953" y="337"/>
                </a:lnTo>
                <a:lnTo>
                  <a:pt x="3947" y="325"/>
                </a:lnTo>
                <a:lnTo>
                  <a:pt x="3942" y="313"/>
                </a:lnTo>
                <a:lnTo>
                  <a:pt x="3937" y="299"/>
                </a:lnTo>
                <a:lnTo>
                  <a:pt x="3934" y="285"/>
                </a:lnTo>
                <a:lnTo>
                  <a:pt x="3931" y="269"/>
                </a:lnTo>
                <a:lnTo>
                  <a:pt x="3929" y="253"/>
                </a:lnTo>
                <a:lnTo>
                  <a:pt x="3928" y="246"/>
                </a:lnTo>
                <a:lnTo>
                  <a:pt x="3927" y="238"/>
                </a:lnTo>
                <a:lnTo>
                  <a:pt x="3927" y="220"/>
                </a:lnTo>
                <a:lnTo>
                  <a:pt x="3926" y="200"/>
                </a:lnTo>
                <a:lnTo>
                  <a:pt x="3926" y="188"/>
                </a:lnTo>
                <a:lnTo>
                  <a:pt x="3927" y="176"/>
                </a:lnTo>
                <a:lnTo>
                  <a:pt x="3928" y="164"/>
                </a:lnTo>
                <a:lnTo>
                  <a:pt x="3929" y="152"/>
                </a:lnTo>
                <a:lnTo>
                  <a:pt x="3930" y="142"/>
                </a:lnTo>
                <a:lnTo>
                  <a:pt x="3932" y="132"/>
                </a:lnTo>
                <a:lnTo>
                  <a:pt x="3936" y="112"/>
                </a:lnTo>
                <a:lnTo>
                  <a:pt x="3939" y="102"/>
                </a:lnTo>
                <a:lnTo>
                  <a:pt x="3942" y="94"/>
                </a:lnTo>
                <a:lnTo>
                  <a:pt x="3949" y="78"/>
                </a:lnTo>
                <a:lnTo>
                  <a:pt x="3957" y="62"/>
                </a:lnTo>
                <a:lnTo>
                  <a:pt x="3961" y="56"/>
                </a:lnTo>
                <a:lnTo>
                  <a:pt x="3965" y="50"/>
                </a:lnTo>
                <a:lnTo>
                  <a:pt x="3974" y="38"/>
                </a:lnTo>
                <a:lnTo>
                  <a:pt x="3984" y="28"/>
                </a:lnTo>
                <a:lnTo>
                  <a:pt x="3994" y="20"/>
                </a:lnTo>
                <a:lnTo>
                  <a:pt x="4005" y="12"/>
                </a:lnTo>
                <a:lnTo>
                  <a:pt x="4017" y="6"/>
                </a:lnTo>
                <a:lnTo>
                  <a:pt x="4029" y="4"/>
                </a:lnTo>
                <a:lnTo>
                  <a:pt x="4042" y="0"/>
                </a:lnTo>
                <a:lnTo>
                  <a:pt x="4055" y="0"/>
                </a:lnTo>
                <a:lnTo>
                  <a:pt x="4070" y="2"/>
                </a:lnTo>
                <a:lnTo>
                  <a:pt x="4085" y="4"/>
                </a:lnTo>
                <a:lnTo>
                  <a:pt x="4098" y="10"/>
                </a:lnTo>
                <a:lnTo>
                  <a:pt x="4104" y="14"/>
                </a:lnTo>
                <a:lnTo>
                  <a:pt x="4110" y="18"/>
                </a:lnTo>
                <a:lnTo>
                  <a:pt x="4122" y="26"/>
                </a:lnTo>
                <a:lnTo>
                  <a:pt x="4132" y="38"/>
                </a:lnTo>
                <a:lnTo>
                  <a:pt x="4141" y="50"/>
                </a:lnTo>
                <a:lnTo>
                  <a:pt x="4149" y="64"/>
                </a:lnTo>
                <a:lnTo>
                  <a:pt x="4153" y="72"/>
                </a:lnTo>
                <a:lnTo>
                  <a:pt x="4156" y="78"/>
                </a:lnTo>
                <a:lnTo>
                  <a:pt x="4159" y="86"/>
                </a:lnTo>
                <a:lnTo>
                  <a:pt x="4162" y="94"/>
                </a:lnTo>
                <a:lnTo>
                  <a:pt x="4167" y="112"/>
                </a:lnTo>
                <a:lnTo>
                  <a:pt x="4172" y="128"/>
                </a:lnTo>
                <a:lnTo>
                  <a:pt x="4175" y="146"/>
                </a:lnTo>
                <a:lnTo>
                  <a:pt x="4177" y="166"/>
                </a:lnTo>
                <a:lnTo>
                  <a:pt x="4179" y="184"/>
                </a:lnTo>
                <a:lnTo>
                  <a:pt x="4179" y="202"/>
                </a:lnTo>
                <a:lnTo>
                  <a:pt x="4117" y="228"/>
                </a:lnTo>
                <a:lnTo>
                  <a:pt x="4117" y="212"/>
                </a:lnTo>
                <a:lnTo>
                  <a:pt x="4115" y="198"/>
                </a:lnTo>
                <a:lnTo>
                  <a:pt x="4114" y="186"/>
                </a:lnTo>
                <a:lnTo>
                  <a:pt x="4112" y="172"/>
                </a:lnTo>
                <a:lnTo>
                  <a:pt x="4109" y="162"/>
                </a:lnTo>
                <a:lnTo>
                  <a:pt x="4106" y="152"/>
                </a:lnTo>
                <a:lnTo>
                  <a:pt x="4103" y="142"/>
                </a:lnTo>
                <a:lnTo>
                  <a:pt x="4099" y="136"/>
                </a:lnTo>
                <a:lnTo>
                  <a:pt x="4095" y="128"/>
                </a:lnTo>
                <a:lnTo>
                  <a:pt x="4090" y="122"/>
                </a:lnTo>
                <a:lnTo>
                  <a:pt x="4085" y="118"/>
                </a:lnTo>
                <a:lnTo>
                  <a:pt x="4079" y="114"/>
                </a:lnTo>
                <a:lnTo>
                  <a:pt x="4073" y="110"/>
                </a:lnTo>
                <a:lnTo>
                  <a:pt x="4067" y="108"/>
                </a:lnTo>
                <a:lnTo>
                  <a:pt x="4060" y="108"/>
                </a:lnTo>
                <a:lnTo>
                  <a:pt x="4052" y="106"/>
                </a:lnTo>
                <a:lnTo>
                  <a:pt x="4040" y="108"/>
                </a:lnTo>
                <a:lnTo>
                  <a:pt x="4028" y="112"/>
                </a:lnTo>
                <a:lnTo>
                  <a:pt x="4023" y="116"/>
                </a:lnTo>
                <a:lnTo>
                  <a:pt x="4018" y="120"/>
                </a:lnTo>
                <a:lnTo>
                  <a:pt x="4013" y="124"/>
                </a:lnTo>
                <a:lnTo>
                  <a:pt x="4009" y="128"/>
                </a:lnTo>
                <a:lnTo>
                  <a:pt x="4005" y="134"/>
                </a:lnTo>
                <a:lnTo>
                  <a:pt x="4002" y="140"/>
                </a:lnTo>
                <a:lnTo>
                  <a:pt x="3999" y="148"/>
                </a:lnTo>
                <a:lnTo>
                  <a:pt x="3996" y="156"/>
                </a:lnTo>
                <a:lnTo>
                  <a:pt x="3994" y="164"/>
                </a:lnTo>
                <a:lnTo>
                  <a:pt x="3993" y="174"/>
                </a:lnTo>
                <a:lnTo>
                  <a:pt x="3992" y="184"/>
                </a:lnTo>
                <a:lnTo>
                  <a:pt x="3992" y="194"/>
                </a:lnTo>
                <a:lnTo>
                  <a:pt x="3992" y="204"/>
                </a:lnTo>
                <a:lnTo>
                  <a:pt x="3992" y="214"/>
                </a:lnTo>
                <a:lnTo>
                  <a:pt x="3993" y="224"/>
                </a:lnTo>
                <a:lnTo>
                  <a:pt x="3994" y="232"/>
                </a:lnTo>
                <a:lnTo>
                  <a:pt x="3996" y="240"/>
                </a:lnTo>
                <a:lnTo>
                  <a:pt x="3998" y="248"/>
                </a:lnTo>
                <a:lnTo>
                  <a:pt x="4001" y="255"/>
                </a:lnTo>
                <a:lnTo>
                  <a:pt x="4003" y="261"/>
                </a:lnTo>
                <a:lnTo>
                  <a:pt x="4007" y="267"/>
                </a:lnTo>
                <a:lnTo>
                  <a:pt x="4010" y="273"/>
                </a:lnTo>
                <a:lnTo>
                  <a:pt x="4019" y="285"/>
                </a:lnTo>
                <a:lnTo>
                  <a:pt x="4029" y="297"/>
                </a:lnTo>
                <a:lnTo>
                  <a:pt x="4041" y="309"/>
                </a:lnTo>
                <a:lnTo>
                  <a:pt x="4103" y="363"/>
                </a:lnTo>
                <a:lnTo>
                  <a:pt x="4113" y="373"/>
                </a:lnTo>
                <a:lnTo>
                  <a:pt x="4123" y="383"/>
                </a:lnTo>
                <a:lnTo>
                  <a:pt x="4133" y="393"/>
                </a:lnTo>
                <a:lnTo>
                  <a:pt x="4141" y="405"/>
                </a:lnTo>
                <a:lnTo>
                  <a:pt x="4149" y="417"/>
                </a:lnTo>
                <a:lnTo>
                  <a:pt x="4156" y="427"/>
                </a:lnTo>
                <a:lnTo>
                  <a:pt x="4162" y="441"/>
                </a:lnTo>
                <a:lnTo>
                  <a:pt x="4168" y="453"/>
                </a:lnTo>
                <a:lnTo>
                  <a:pt x="4173" y="467"/>
                </a:lnTo>
                <a:lnTo>
                  <a:pt x="4177" y="481"/>
                </a:lnTo>
                <a:lnTo>
                  <a:pt x="4181" y="495"/>
                </a:lnTo>
                <a:lnTo>
                  <a:pt x="4184" y="511"/>
                </a:lnTo>
                <a:lnTo>
                  <a:pt x="4186" y="527"/>
                </a:lnTo>
                <a:lnTo>
                  <a:pt x="4187" y="537"/>
                </a:lnTo>
                <a:lnTo>
                  <a:pt x="4187" y="545"/>
                </a:lnTo>
                <a:lnTo>
                  <a:pt x="4188" y="563"/>
                </a:lnTo>
                <a:lnTo>
                  <a:pt x="4189" y="583"/>
                </a:lnTo>
                <a:lnTo>
                  <a:pt x="4188" y="609"/>
                </a:lnTo>
                <a:lnTo>
                  <a:pt x="4186" y="633"/>
                </a:lnTo>
                <a:lnTo>
                  <a:pt x="4185" y="645"/>
                </a:lnTo>
                <a:lnTo>
                  <a:pt x="4183" y="655"/>
                </a:lnTo>
                <a:lnTo>
                  <a:pt x="4181" y="667"/>
                </a:lnTo>
                <a:lnTo>
                  <a:pt x="4179" y="677"/>
                </a:lnTo>
                <a:lnTo>
                  <a:pt x="4177" y="687"/>
                </a:lnTo>
                <a:lnTo>
                  <a:pt x="4174" y="697"/>
                </a:lnTo>
                <a:lnTo>
                  <a:pt x="4167" y="715"/>
                </a:lnTo>
                <a:lnTo>
                  <a:pt x="4164" y="723"/>
                </a:lnTo>
                <a:lnTo>
                  <a:pt x="4160" y="733"/>
                </a:lnTo>
                <a:lnTo>
                  <a:pt x="4152" y="746"/>
                </a:lnTo>
                <a:lnTo>
                  <a:pt x="4147" y="754"/>
                </a:lnTo>
                <a:lnTo>
                  <a:pt x="4142" y="760"/>
                </a:lnTo>
                <a:lnTo>
                  <a:pt x="4137" y="766"/>
                </a:lnTo>
                <a:lnTo>
                  <a:pt x="4132" y="772"/>
                </a:lnTo>
                <a:lnTo>
                  <a:pt x="4121" y="782"/>
                </a:lnTo>
                <a:lnTo>
                  <a:pt x="4109" y="790"/>
                </a:lnTo>
                <a:lnTo>
                  <a:pt x="4096" y="798"/>
                </a:lnTo>
                <a:lnTo>
                  <a:pt x="4082" y="802"/>
                </a:lnTo>
                <a:lnTo>
                  <a:pt x="4075" y="804"/>
                </a:lnTo>
                <a:lnTo>
                  <a:pt x="4068" y="804"/>
                </a:lnTo>
                <a:lnTo>
                  <a:pt x="4052" y="806"/>
                </a:lnTo>
                <a:close/>
                <a:moveTo>
                  <a:pt x="1669" y="1273"/>
                </a:moveTo>
                <a:lnTo>
                  <a:pt x="1669" y="1936"/>
                </a:lnTo>
                <a:lnTo>
                  <a:pt x="1604" y="1936"/>
                </a:lnTo>
                <a:lnTo>
                  <a:pt x="1604" y="1273"/>
                </a:lnTo>
                <a:lnTo>
                  <a:pt x="1506" y="1273"/>
                </a:lnTo>
                <a:lnTo>
                  <a:pt x="1506" y="1166"/>
                </a:lnTo>
                <a:lnTo>
                  <a:pt x="1767" y="1166"/>
                </a:lnTo>
                <a:lnTo>
                  <a:pt x="1767" y="1273"/>
                </a:lnTo>
                <a:lnTo>
                  <a:pt x="1669" y="1273"/>
                </a:lnTo>
                <a:close/>
                <a:moveTo>
                  <a:pt x="1832" y="1936"/>
                </a:moveTo>
                <a:lnTo>
                  <a:pt x="1832" y="1166"/>
                </a:lnTo>
                <a:lnTo>
                  <a:pt x="2060" y="1166"/>
                </a:lnTo>
                <a:lnTo>
                  <a:pt x="2060" y="1273"/>
                </a:lnTo>
                <a:lnTo>
                  <a:pt x="1897" y="1273"/>
                </a:lnTo>
                <a:lnTo>
                  <a:pt x="1897" y="1489"/>
                </a:lnTo>
                <a:lnTo>
                  <a:pt x="2030" y="1489"/>
                </a:lnTo>
                <a:lnTo>
                  <a:pt x="2030" y="1593"/>
                </a:lnTo>
                <a:lnTo>
                  <a:pt x="1897" y="1593"/>
                </a:lnTo>
                <a:lnTo>
                  <a:pt x="1897" y="1828"/>
                </a:lnTo>
                <a:lnTo>
                  <a:pt x="2060" y="1828"/>
                </a:lnTo>
                <a:lnTo>
                  <a:pt x="2060" y="1936"/>
                </a:lnTo>
                <a:lnTo>
                  <a:pt x="1832" y="1936"/>
                </a:lnTo>
                <a:close/>
                <a:moveTo>
                  <a:pt x="2260" y="1954"/>
                </a:moveTo>
                <a:lnTo>
                  <a:pt x="2251" y="1954"/>
                </a:lnTo>
                <a:lnTo>
                  <a:pt x="2242" y="1952"/>
                </a:lnTo>
                <a:lnTo>
                  <a:pt x="2234" y="1950"/>
                </a:lnTo>
                <a:lnTo>
                  <a:pt x="2226" y="1948"/>
                </a:lnTo>
                <a:lnTo>
                  <a:pt x="2218" y="1944"/>
                </a:lnTo>
                <a:lnTo>
                  <a:pt x="2211" y="1938"/>
                </a:lnTo>
                <a:lnTo>
                  <a:pt x="2204" y="1932"/>
                </a:lnTo>
                <a:lnTo>
                  <a:pt x="2197" y="1926"/>
                </a:lnTo>
                <a:lnTo>
                  <a:pt x="2190" y="1920"/>
                </a:lnTo>
                <a:lnTo>
                  <a:pt x="2184" y="1912"/>
                </a:lnTo>
                <a:lnTo>
                  <a:pt x="2178" y="1902"/>
                </a:lnTo>
                <a:lnTo>
                  <a:pt x="2172" y="1892"/>
                </a:lnTo>
                <a:lnTo>
                  <a:pt x="2166" y="1882"/>
                </a:lnTo>
                <a:lnTo>
                  <a:pt x="2161" y="1872"/>
                </a:lnTo>
                <a:lnTo>
                  <a:pt x="2156" y="1860"/>
                </a:lnTo>
                <a:lnTo>
                  <a:pt x="2151" y="1846"/>
                </a:lnTo>
                <a:lnTo>
                  <a:pt x="2147" y="1834"/>
                </a:lnTo>
                <a:lnTo>
                  <a:pt x="2143" y="1820"/>
                </a:lnTo>
                <a:lnTo>
                  <a:pt x="2139" y="1804"/>
                </a:lnTo>
                <a:lnTo>
                  <a:pt x="2135" y="1788"/>
                </a:lnTo>
                <a:lnTo>
                  <a:pt x="2132" y="1772"/>
                </a:lnTo>
                <a:lnTo>
                  <a:pt x="2129" y="1756"/>
                </a:lnTo>
                <a:lnTo>
                  <a:pt x="2126" y="1738"/>
                </a:lnTo>
                <a:lnTo>
                  <a:pt x="2124" y="1720"/>
                </a:lnTo>
                <a:lnTo>
                  <a:pt x="2121" y="1701"/>
                </a:lnTo>
                <a:lnTo>
                  <a:pt x="2120" y="1681"/>
                </a:lnTo>
                <a:lnTo>
                  <a:pt x="2118" y="1661"/>
                </a:lnTo>
                <a:lnTo>
                  <a:pt x="2117" y="1641"/>
                </a:lnTo>
                <a:lnTo>
                  <a:pt x="2115" y="1597"/>
                </a:lnTo>
                <a:lnTo>
                  <a:pt x="2114" y="1575"/>
                </a:lnTo>
                <a:lnTo>
                  <a:pt x="2114" y="1551"/>
                </a:lnTo>
                <a:lnTo>
                  <a:pt x="2115" y="1505"/>
                </a:lnTo>
                <a:lnTo>
                  <a:pt x="2117" y="1461"/>
                </a:lnTo>
                <a:lnTo>
                  <a:pt x="2118" y="1441"/>
                </a:lnTo>
                <a:lnTo>
                  <a:pt x="2120" y="1421"/>
                </a:lnTo>
                <a:lnTo>
                  <a:pt x="2124" y="1383"/>
                </a:lnTo>
                <a:lnTo>
                  <a:pt x="2126" y="1363"/>
                </a:lnTo>
                <a:lnTo>
                  <a:pt x="2129" y="1347"/>
                </a:lnTo>
                <a:lnTo>
                  <a:pt x="2135" y="1313"/>
                </a:lnTo>
                <a:lnTo>
                  <a:pt x="2139" y="1297"/>
                </a:lnTo>
                <a:lnTo>
                  <a:pt x="2143" y="1283"/>
                </a:lnTo>
                <a:lnTo>
                  <a:pt x="2147" y="1269"/>
                </a:lnTo>
                <a:lnTo>
                  <a:pt x="2151" y="1255"/>
                </a:lnTo>
                <a:lnTo>
                  <a:pt x="2156" y="1243"/>
                </a:lnTo>
                <a:lnTo>
                  <a:pt x="2161" y="1231"/>
                </a:lnTo>
                <a:lnTo>
                  <a:pt x="2166" y="1220"/>
                </a:lnTo>
                <a:lnTo>
                  <a:pt x="2172" y="1210"/>
                </a:lnTo>
                <a:lnTo>
                  <a:pt x="2178" y="1200"/>
                </a:lnTo>
                <a:lnTo>
                  <a:pt x="2184" y="1192"/>
                </a:lnTo>
                <a:lnTo>
                  <a:pt x="2197" y="1176"/>
                </a:lnTo>
                <a:lnTo>
                  <a:pt x="2204" y="1170"/>
                </a:lnTo>
                <a:lnTo>
                  <a:pt x="2211" y="1164"/>
                </a:lnTo>
                <a:lnTo>
                  <a:pt x="2218" y="1160"/>
                </a:lnTo>
                <a:lnTo>
                  <a:pt x="2226" y="1156"/>
                </a:lnTo>
                <a:lnTo>
                  <a:pt x="2234" y="1152"/>
                </a:lnTo>
                <a:lnTo>
                  <a:pt x="2242" y="1150"/>
                </a:lnTo>
                <a:lnTo>
                  <a:pt x="2251" y="1148"/>
                </a:lnTo>
                <a:lnTo>
                  <a:pt x="2260" y="1148"/>
                </a:lnTo>
                <a:lnTo>
                  <a:pt x="2268" y="1148"/>
                </a:lnTo>
                <a:lnTo>
                  <a:pt x="2277" y="1150"/>
                </a:lnTo>
                <a:lnTo>
                  <a:pt x="2285" y="1152"/>
                </a:lnTo>
                <a:lnTo>
                  <a:pt x="2293" y="1156"/>
                </a:lnTo>
                <a:lnTo>
                  <a:pt x="2301" y="1160"/>
                </a:lnTo>
                <a:lnTo>
                  <a:pt x="2308" y="1164"/>
                </a:lnTo>
                <a:lnTo>
                  <a:pt x="2316" y="1170"/>
                </a:lnTo>
                <a:lnTo>
                  <a:pt x="2323" y="1176"/>
                </a:lnTo>
                <a:lnTo>
                  <a:pt x="2329" y="1184"/>
                </a:lnTo>
                <a:lnTo>
                  <a:pt x="2336" y="1192"/>
                </a:lnTo>
                <a:lnTo>
                  <a:pt x="2342" y="1200"/>
                </a:lnTo>
                <a:lnTo>
                  <a:pt x="2348" y="1210"/>
                </a:lnTo>
                <a:lnTo>
                  <a:pt x="2353" y="1220"/>
                </a:lnTo>
                <a:lnTo>
                  <a:pt x="2359" y="1229"/>
                </a:lnTo>
                <a:lnTo>
                  <a:pt x="2364" y="1241"/>
                </a:lnTo>
                <a:lnTo>
                  <a:pt x="2368" y="1255"/>
                </a:lnTo>
                <a:lnTo>
                  <a:pt x="2377" y="1283"/>
                </a:lnTo>
                <a:lnTo>
                  <a:pt x="2381" y="1297"/>
                </a:lnTo>
                <a:lnTo>
                  <a:pt x="2385" y="1313"/>
                </a:lnTo>
                <a:lnTo>
                  <a:pt x="2391" y="1345"/>
                </a:lnTo>
                <a:lnTo>
                  <a:pt x="2394" y="1363"/>
                </a:lnTo>
                <a:lnTo>
                  <a:pt x="2396" y="1381"/>
                </a:lnTo>
                <a:lnTo>
                  <a:pt x="2398" y="1401"/>
                </a:lnTo>
                <a:lnTo>
                  <a:pt x="2400" y="1421"/>
                </a:lnTo>
                <a:lnTo>
                  <a:pt x="2402" y="1441"/>
                </a:lnTo>
                <a:lnTo>
                  <a:pt x="2403" y="1461"/>
                </a:lnTo>
                <a:lnTo>
                  <a:pt x="2404" y="1483"/>
                </a:lnTo>
                <a:lnTo>
                  <a:pt x="2405" y="1505"/>
                </a:lnTo>
                <a:lnTo>
                  <a:pt x="2405" y="1527"/>
                </a:lnTo>
                <a:lnTo>
                  <a:pt x="2406" y="1551"/>
                </a:lnTo>
                <a:lnTo>
                  <a:pt x="2405" y="1597"/>
                </a:lnTo>
                <a:lnTo>
                  <a:pt x="2403" y="1641"/>
                </a:lnTo>
                <a:lnTo>
                  <a:pt x="2402" y="1663"/>
                </a:lnTo>
                <a:lnTo>
                  <a:pt x="2400" y="1683"/>
                </a:lnTo>
                <a:lnTo>
                  <a:pt x="2396" y="1720"/>
                </a:lnTo>
                <a:lnTo>
                  <a:pt x="2394" y="1738"/>
                </a:lnTo>
                <a:lnTo>
                  <a:pt x="2391" y="1756"/>
                </a:lnTo>
                <a:lnTo>
                  <a:pt x="2388" y="1772"/>
                </a:lnTo>
                <a:lnTo>
                  <a:pt x="2385" y="1790"/>
                </a:lnTo>
                <a:lnTo>
                  <a:pt x="2381" y="1804"/>
                </a:lnTo>
                <a:lnTo>
                  <a:pt x="2377" y="1820"/>
                </a:lnTo>
                <a:lnTo>
                  <a:pt x="2373" y="1834"/>
                </a:lnTo>
                <a:lnTo>
                  <a:pt x="2368" y="1846"/>
                </a:lnTo>
                <a:lnTo>
                  <a:pt x="2364" y="1860"/>
                </a:lnTo>
                <a:lnTo>
                  <a:pt x="2359" y="1872"/>
                </a:lnTo>
                <a:lnTo>
                  <a:pt x="2353" y="1882"/>
                </a:lnTo>
                <a:lnTo>
                  <a:pt x="2348" y="1894"/>
                </a:lnTo>
                <a:lnTo>
                  <a:pt x="2342" y="1902"/>
                </a:lnTo>
                <a:lnTo>
                  <a:pt x="2336" y="1912"/>
                </a:lnTo>
                <a:lnTo>
                  <a:pt x="2329" y="1920"/>
                </a:lnTo>
                <a:lnTo>
                  <a:pt x="2323" y="1926"/>
                </a:lnTo>
                <a:lnTo>
                  <a:pt x="2316" y="1934"/>
                </a:lnTo>
                <a:lnTo>
                  <a:pt x="2308" y="1938"/>
                </a:lnTo>
                <a:lnTo>
                  <a:pt x="2301" y="1944"/>
                </a:lnTo>
                <a:lnTo>
                  <a:pt x="2293" y="1948"/>
                </a:lnTo>
                <a:lnTo>
                  <a:pt x="2285" y="1950"/>
                </a:lnTo>
                <a:lnTo>
                  <a:pt x="2277" y="1952"/>
                </a:lnTo>
                <a:lnTo>
                  <a:pt x="2268" y="1954"/>
                </a:lnTo>
                <a:lnTo>
                  <a:pt x="2260" y="1954"/>
                </a:lnTo>
                <a:close/>
                <a:moveTo>
                  <a:pt x="2260" y="1257"/>
                </a:moveTo>
                <a:lnTo>
                  <a:pt x="2251" y="1257"/>
                </a:lnTo>
                <a:lnTo>
                  <a:pt x="2246" y="1259"/>
                </a:lnTo>
                <a:lnTo>
                  <a:pt x="2242" y="1259"/>
                </a:lnTo>
                <a:lnTo>
                  <a:pt x="2234" y="1265"/>
                </a:lnTo>
                <a:lnTo>
                  <a:pt x="2227" y="1271"/>
                </a:lnTo>
                <a:lnTo>
                  <a:pt x="2223" y="1275"/>
                </a:lnTo>
                <a:lnTo>
                  <a:pt x="2220" y="1281"/>
                </a:lnTo>
                <a:lnTo>
                  <a:pt x="2216" y="1287"/>
                </a:lnTo>
                <a:lnTo>
                  <a:pt x="2213" y="1293"/>
                </a:lnTo>
                <a:lnTo>
                  <a:pt x="2210" y="1299"/>
                </a:lnTo>
                <a:lnTo>
                  <a:pt x="2207" y="1307"/>
                </a:lnTo>
                <a:lnTo>
                  <a:pt x="2201" y="1323"/>
                </a:lnTo>
                <a:lnTo>
                  <a:pt x="2199" y="1331"/>
                </a:lnTo>
                <a:lnTo>
                  <a:pt x="2196" y="1341"/>
                </a:lnTo>
                <a:lnTo>
                  <a:pt x="2192" y="1363"/>
                </a:lnTo>
                <a:lnTo>
                  <a:pt x="2188" y="1387"/>
                </a:lnTo>
                <a:lnTo>
                  <a:pt x="2187" y="1399"/>
                </a:lnTo>
                <a:lnTo>
                  <a:pt x="2185" y="1413"/>
                </a:lnTo>
                <a:lnTo>
                  <a:pt x="2183" y="1443"/>
                </a:lnTo>
                <a:lnTo>
                  <a:pt x="2181" y="1477"/>
                </a:lnTo>
                <a:lnTo>
                  <a:pt x="2180" y="1513"/>
                </a:lnTo>
                <a:lnTo>
                  <a:pt x="2180" y="1551"/>
                </a:lnTo>
                <a:lnTo>
                  <a:pt x="2180" y="1591"/>
                </a:lnTo>
                <a:lnTo>
                  <a:pt x="2181" y="1627"/>
                </a:lnTo>
                <a:lnTo>
                  <a:pt x="2183" y="1659"/>
                </a:lnTo>
                <a:lnTo>
                  <a:pt x="2185" y="1689"/>
                </a:lnTo>
                <a:lnTo>
                  <a:pt x="2188" y="1714"/>
                </a:lnTo>
                <a:lnTo>
                  <a:pt x="2192" y="1738"/>
                </a:lnTo>
                <a:lnTo>
                  <a:pt x="2196" y="1760"/>
                </a:lnTo>
                <a:lnTo>
                  <a:pt x="2201" y="1780"/>
                </a:lnTo>
                <a:lnTo>
                  <a:pt x="2207" y="1796"/>
                </a:lnTo>
                <a:lnTo>
                  <a:pt x="2213" y="1810"/>
                </a:lnTo>
                <a:lnTo>
                  <a:pt x="2220" y="1820"/>
                </a:lnTo>
                <a:lnTo>
                  <a:pt x="2227" y="1830"/>
                </a:lnTo>
                <a:lnTo>
                  <a:pt x="2234" y="1836"/>
                </a:lnTo>
                <a:lnTo>
                  <a:pt x="2242" y="1842"/>
                </a:lnTo>
                <a:lnTo>
                  <a:pt x="2251" y="1844"/>
                </a:lnTo>
                <a:lnTo>
                  <a:pt x="2260" y="1846"/>
                </a:lnTo>
                <a:lnTo>
                  <a:pt x="2269" y="1844"/>
                </a:lnTo>
                <a:lnTo>
                  <a:pt x="2273" y="1844"/>
                </a:lnTo>
                <a:lnTo>
                  <a:pt x="2277" y="1842"/>
                </a:lnTo>
                <a:lnTo>
                  <a:pt x="2285" y="1836"/>
                </a:lnTo>
                <a:lnTo>
                  <a:pt x="2293" y="1830"/>
                </a:lnTo>
                <a:lnTo>
                  <a:pt x="2296" y="1826"/>
                </a:lnTo>
                <a:lnTo>
                  <a:pt x="2300" y="1820"/>
                </a:lnTo>
                <a:lnTo>
                  <a:pt x="2306" y="1808"/>
                </a:lnTo>
                <a:lnTo>
                  <a:pt x="2309" y="1802"/>
                </a:lnTo>
                <a:lnTo>
                  <a:pt x="2312" y="1796"/>
                </a:lnTo>
                <a:lnTo>
                  <a:pt x="2318" y="1778"/>
                </a:lnTo>
                <a:lnTo>
                  <a:pt x="2320" y="1770"/>
                </a:lnTo>
                <a:lnTo>
                  <a:pt x="2323" y="1760"/>
                </a:lnTo>
                <a:lnTo>
                  <a:pt x="2327" y="1738"/>
                </a:lnTo>
                <a:lnTo>
                  <a:pt x="2331" y="1714"/>
                </a:lnTo>
                <a:lnTo>
                  <a:pt x="2332" y="1703"/>
                </a:lnTo>
                <a:lnTo>
                  <a:pt x="2334" y="1689"/>
                </a:lnTo>
                <a:lnTo>
                  <a:pt x="2336" y="1659"/>
                </a:lnTo>
                <a:lnTo>
                  <a:pt x="2338" y="1625"/>
                </a:lnTo>
                <a:lnTo>
                  <a:pt x="2339" y="1591"/>
                </a:lnTo>
                <a:lnTo>
                  <a:pt x="2340" y="1551"/>
                </a:lnTo>
                <a:lnTo>
                  <a:pt x="2339" y="1513"/>
                </a:lnTo>
                <a:lnTo>
                  <a:pt x="2338" y="1477"/>
                </a:lnTo>
                <a:lnTo>
                  <a:pt x="2336" y="1443"/>
                </a:lnTo>
                <a:lnTo>
                  <a:pt x="2334" y="1415"/>
                </a:lnTo>
                <a:lnTo>
                  <a:pt x="2331" y="1387"/>
                </a:lnTo>
                <a:lnTo>
                  <a:pt x="2327" y="1363"/>
                </a:lnTo>
                <a:lnTo>
                  <a:pt x="2323" y="1341"/>
                </a:lnTo>
                <a:lnTo>
                  <a:pt x="2318" y="1323"/>
                </a:lnTo>
                <a:lnTo>
                  <a:pt x="2312" y="1307"/>
                </a:lnTo>
                <a:lnTo>
                  <a:pt x="2306" y="1293"/>
                </a:lnTo>
                <a:lnTo>
                  <a:pt x="2300" y="1281"/>
                </a:lnTo>
                <a:lnTo>
                  <a:pt x="2293" y="1271"/>
                </a:lnTo>
                <a:lnTo>
                  <a:pt x="2285" y="1265"/>
                </a:lnTo>
                <a:lnTo>
                  <a:pt x="2277" y="1259"/>
                </a:lnTo>
                <a:lnTo>
                  <a:pt x="2273" y="1259"/>
                </a:lnTo>
                <a:lnTo>
                  <a:pt x="2269" y="1257"/>
                </a:lnTo>
                <a:lnTo>
                  <a:pt x="2260" y="1257"/>
                </a:lnTo>
                <a:close/>
                <a:moveTo>
                  <a:pt x="2485" y="1936"/>
                </a:moveTo>
                <a:lnTo>
                  <a:pt x="2485" y="1166"/>
                </a:lnTo>
                <a:lnTo>
                  <a:pt x="2549" y="1166"/>
                </a:lnTo>
                <a:lnTo>
                  <a:pt x="2549" y="1828"/>
                </a:lnTo>
                <a:lnTo>
                  <a:pt x="2709" y="1828"/>
                </a:lnTo>
                <a:lnTo>
                  <a:pt x="2709" y="1936"/>
                </a:lnTo>
                <a:lnTo>
                  <a:pt x="2485" y="1936"/>
                </a:lnTo>
                <a:close/>
                <a:moveTo>
                  <a:pt x="2769" y="1936"/>
                </a:moveTo>
                <a:lnTo>
                  <a:pt x="2769" y="1166"/>
                </a:lnTo>
                <a:lnTo>
                  <a:pt x="2835" y="1166"/>
                </a:lnTo>
                <a:lnTo>
                  <a:pt x="2835" y="1828"/>
                </a:lnTo>
                <a:lnTo>
                  <a:pt x="2994" y="1828"/>
                </a:lnTo>
                <a:lnTo>
                  <a:pt x="2994" y="1936"/>
                </a:lnTo>
                <a:lnTo>
                  <a:pt x="2769" y="1936"/>
                </a:lnTo>
                <a:close/>
                <a:moveTo>
                  <a:pt x="3055" y="1166"/>
                </a:moveTo>
                <a:lnTo>
                  <a:pt x="3120" y="1166"/>
                </a:lnTo>
                <a:lnTo>
                  <a:pt x="3120" y="1936"/>
                </a:lnTo>
                <a:lnTo>
                  <a:pt x="3055" y="1936"/>
                </a:lnTo>
                <a:lnTo>
                  <a:pt x="3055" y="1166"/>
                </a:lnTo>
                <a:close/>
                <a:moveTo>
                  <a:pt x="3337" y="1954"/>
                </a:moveTo>
                <a:lnTo>
                  <a:pt x="3321" y="1954"/>
                </a:lnTo>
                <a:lnTo>
                  <a:pt x="3305" y="1950"/>
                </a:lnTo>
                <a:lnTo>
                  <a:pt x="3291" y="1944"/>
                </a:lnTo>
                <a:lnTo>
                  <a:pt x="3284" y="1940"/>
                </a:lnTo>
                <a:lnTo>
                  <a:pt x="3278" y="1936"/>
                </a:lnTo>
                <a:lnTo>
                  <a:pt x="3266" y="1928"/>
                </a:lnTo>
                <a:lnTo>
                  <a:pt x="3260" y="1922"/>
                </a:lnTo>
                <a:lnTo>
                  <a:pt x="3255" y="1916"/>
                </a:lnTo>
                <a:lnTo>
                  <a:pt x="3245" y="1902"/>
                </a:lnTo>
                <a:lnTo>
                  <a:pt x="3241" y="1896"/>
                </a:lnTo>
                <a:lnTo>
                  <a:pt x="3236" y="1888"/>
                </a:lnTo>
                <a:lnTo>
                  <a:pt x="3232" y="1880"/>
                </a:lnTo>
                <a:lnTo>
                  <a:pt x="3229" y="1872"/>
                </a:lnTo>
                <a:lnTo>
                  <a:pt x="3225" y="1864"/>
                </a:lnTo>
                <a:lnTo>
                  <a:pt x="3222" y="1854"/>
                </a:lnTo>
                <a:lnTo>
                  <a:pt x="3216" y="1834"/>
                </a:lnTo>
                <a:lnTo>
                  <a:pt x="3211" y="1814"/>
                </a:lnTo>
                <a:lnTo>
                  <a:pt x="3210" y="1804"/>
                </a:lnTo>
                <a:lnTo>
                  <a:pt x="3208" y="1792"/>
                </a:lnTo>
                <a:lnTo>
                  <a:pt x="3205" y="1770"/>
                </a:lnTo>
                <a:lnTo>
                  <a:pt x="3203" y="1746"/>
                </a:lnTo>
                <a:lnTo>
                  <a:pt x="3203" y="1732"/>
                </a:lnTo>
                <a:lnTo>
                  <a:pt x="3203" y="1720"/>
                </a:lnTo>
                <a:lnTo>
                  <a:pt x="3265" y="1693"/>
                </a:lnTo>
                <a:lnTo>
                  <a:pt x="3266" y="1714"/>
                </a:lnTo>
                <a:lnTo>
                  <a:pt x="3267" y="1734"/>
                </a:lnTo>
                <a:lnTo>
                  <a:pt x="3269" y="1750"/>
                </a:lnTo>
                <a:lnTo>
                  <a:pt x="3271" y="1766"/>
                </a:lnTo>
                <a:lnTo>
                  <a:pt x="3273" y="1774"/>
                </a:lnTo>
                <a:lnTo>
                  <a:pt x="3274" y="1782"/>
                </a:lnTo>
                <a:lnTo>
                  <a:pt x="3278" y="1794"/>
                </a:lnTo>
                <a:lnTo>
                  <a:pt x="3282" y="1804"/>
                </a:lnTo>
                <a:lnTo>
                  <a:pt x="3286" y="1814"/>
                </a:lnTo>
                <a:lnTo>
                  <a:pt x="3291" y="1824"/>
                </a:lnTo>
                <a:lnTo>
                  <a:pt x="3297" y="1830"/>
                </a:lnTo>
                <a:lnTo>
                  <a:pt x="3303" y="1836"/>
                </a:lnTo>
                <a:lnTo>
                  <a:pt x="3310" y="1840"/>
                </a:lnTo>
                <a:lnTo>
                  <a:pt x="3317" y="1844"/>
                </a:lnTo>
                <a:lnTo>
                  <a:pt x="3324" y="1846"/>
                </a:lnTo>
                <a:lnTo>
                  <a:pt x="3332" y="1848"/>
                </a:lnTo>
                <a:lnTo>
                  <a:pt x="3341" y="1848"/>
                </a:lnTo>
                <a:lnTo>
                  <a:pt x="3348" y="1848"/>
                </a:lnTo>
                <a:lnTo>
                  <a:pt x="3355" y="1846"/>
                </a:lnTo>
                <a:lnTo>
                  <a:pt x="3362" y="1844"/>
                </a:lnTo>
                <a:lnTo>
                  <a:pt x="3368" y="1842"/>
                </a:lnTo>
                <a:lnTo>
                  <a:pt x="3374" y="1838"/>
                </a:lnTo>
                <a:lnTo>
                  <a:pt x="3380" y="1832"/>
                </a:lnTo>
                <a:lnTo>
                  <a:pt x="3385" y="1826"/>
                </a:lnTo>
                <a:lnTo>
                  <a:pt x="3390" y="1820"/>
                </a:lnTo>
                <a:lnTo>
                  <a:pt x="3394" y="1812"/>
                </a:lnTo>
                <a:lnTo>
                  <a:pt x="3398" y="1804"/>
                </a:lnTo>
                <a:lnTo>
                  <a:pt x="3401" y="1796"/>
                </a:lnTo>
                <a:lnTo>
                  <a:pt x="3404" y="1786"/>
                </a:lnTo>
                <a:lnTo>
                  <a:pt x="3406" y="1774"/>
                </a:lnTo>
                <a:lnTo>
                  <a:pt x="3407" y="1770"/>
                </a:lnTo>
                <a:lnTo>
                  <a:pt x="3408" y="1764"/>
                </a:lnTo>
                <a:lnTo>
                  <a:pt x="3409" y="1752"/>
                </a:lnTo>
                <a:lnTo>
                  <a:pt x="3409" y="1738"/>
                </a:lnTo>
                <a:lnTo>
                  <a:pt x="3409" y="1728"/>
                </a:lnTo>
                <a:lnTo>
                  <a:pt x="3408" y="1718"/>
                </a:lnTo>
                <a:lnTo>
                  <a:pt x="3407" y="1711"/>
                </a:lnTo>
                <a:lnTo>
                  <a:pt x="3406" y="1701"/>
                </a:lnTo>
                <a:lnTo>
                  <a:pt x="3404" y="1693"/>
                </a:lnTo>
                <a:lnTo>
                  <a:pt x="3402" y="1685"/>
                </a:lnTo>
                <a:lnTo>
                  <a:pt x="3400" y="1677"/>
                </a:lnTo>
                <a:lnTo>
                  <a:pt x="3396" y="1669"/>
                </a:lnTo>
                <a:lnTo>
                  <a:pt x="3389" y="1653"/>
                </a:lnTo>
                <a:lnTo>
                  <a:pt x="3385" y="1645"/>
                </a:lnTo>
                <a:lnTo>
                  <a:pt x="3380" y="1639"/>
                </a:lnTo>
                <a:lnTo>
                  <a:pt x="3369" y="1625"/>
                </a:lnTo>
                <a:lnTo>
                  <a:pt x="3356" y="1613"/>
                </a:lnTo>
                <a:lnTo>
                  <a:pt x="3292" y="1555"/>
                </a:lnTo>
                <a:lnTo>
                  <a:pt x="3282" y="1547"/>
                </a:lnTo>
                <a:lnTo>
                  <a:pt x="3273" y="1537"/>
                </a:lnTo>
                <a:lnTo>
                  <a:pt x="3257" y="1517"/>
                </a:lnTo>
                <a:lnTo>
                  <a:pt x="3243" y="1497"/>
                </a:lnTo>
                <a:lnTo>
                  <a:pt x="3237" y="1485"/>
                </a:lnTo>
                <a:lnTo>
                  <a:pt x="3232" y="1473"/>
                </a:lnTo>
                <a:lnTo>
                  <a:pt x="3227" y="1461"/>
                </a:lnTo>
                <a:lnTo>
                  <a:pt x="3223" y="1447"/>
                </a:lnTo>
                <a:lnTo>
                  <a:pt x="3220" y="1433"/>
                </a:lnTo>
                <a:lnTo>
                  <a:pt x="3217" y="1417"/>
                </a:lnTo>
                <a:lnTo>
                  <a:pt x="3215" y="1401"/>
                </a:lnTo>
                <a:lnTo>
                  <a:pt x="3214" y="1393"/>
                </a:lnTo>
                <a:lnTo>
                  <a:pt x="3213" y="1385"/>
                </a:lnTo>
                <a:lnTo>
                  <a:pt x="3212" y="1367"/>
                </a:lnTo>
                <a:lnTo>
                  <a:pt x="3212" y="1347"/>
                </a:lnTo>
                <a:lnTo>
                  <a:pt x="3212" y="1335"/>
                </a:lnTo>
                <a:lnTo>
                  <a:pt x="3213" y="1323"/>
                </a:lnTo>
                <a:lnTo>
                  <a:pt x="3214" y="1311"/>
                </a:lnTo>
                <a:lnTo>
                  <a:pt x="3215" y="1299"/>
                </a:lnTo>
                <a:lnTo>
                  <a:pt x="3216" y="1289"/>
                </a:lnTo>
                <a:lnTo>
                  <a:pt x="3218" y="1279"/>
                </a:lnTo>
                <a:lnTo>
                  <a:pt x="3222" y="1259"/>
                </a:lnTo>
                <a:lnTo>
                  <a:pt x="3225" y="1249"/>
                </a:lnTo>
                <a:lnTo>
                  <a:pt x="3228" y="1241"/>
                </a:lnTo>
                <a:lnTo>
                  <a:pt x="3234" y="1225"/>
                </a:lnTo>
                <a:lnTo>
                  <a:pt x="3241" y="1210"/>
                </a:lnTo>
                <a:lnTo>
                  <a:pt x="3245" y="1204"/>
                </a:lnTo>
                <a:lnTo>
                  <a:pt x="3250" y="1198"/>
                </a:lnTo>
                <a:lnTo>
                  <a:pt x="3259" y="1186"/>
                </a:lnTo>
                <a:lnTo>
                  <a:pt x="3269" y="1176"/>
                </a:lnTo>
                <a:lnTo>
                  <a:pt x="3279" y="1166"/>
                </a:lnTo>
                <a:lnTo>
                  <a:pt x="3290" y="1160"/>
                </a:lnTo>
                <a:lnTo>
                  <a:pt x="3302" y="1154"/>
                </a:lnTo>
                <a:lnTo>
                  <a:pt x="3314" y="1150"/>
                </a:lnTo>
                <a:lnTo>
                  <a:pt x="3327" y="1148"/>
                </a:lnTo>
                <a:lnTo>
                  <a:pt x="3340" y="1148"/>
                </a:lnTo>
                <a:lnTo>
                  <a:pt x="3355" y="1150"/>
                </a:lnTo>
                <a:lnTo>
                  <a:pt x="3370" y="1152"/>
                </a:lnTo>
                <a:lnTo>
                  <a:pt x="3383" y="1158"/>
                </a:lnTo>
                <a:lnTo>
                  <a:pt x="3389" y="1162"/>
                </a:lnTo>
                <a:lnTo>
                  <a:pt x="3395" y="1166"/>
                </a:lnTo>
                <a:lnTo>
                  <a:pt x="3407" y="1174"/>
                </a:lnTo>
                <a:lnTo>
                  <a:pt x="3417" y="1186"/>
                </a:lnTo>
                <a:lnTo>
                  <a:pt x="3426" y="1198"/>
                </a:lnTo>
                <a:lnTo>
                  <a:pt x="3434" y="1212"/>
                </a:lnTo>
                <a:lnTo>
                  <a:pt x="3438" y="1218"/>
                </a:lnTo>
                <a:lnTo>
                  <a:pt x="3441" y="1225"/>
                </a:lnTo>
                <a:lnTo>
                  <a:pt x="3444" y="1233"/>
                </a:lnTo>
                <a:lnTo>
                  <a:pt x="3447" y="1241"/>
                </a:lnTo>
                <a:lnTo>
                  <a:pt x="3452" y="1259"/>
                </a:lnTo>
                <a:lnTo>
                  <a:pt x="3457" y="1275"/>
                </a:lnTo>
                <a:lnTo>
                  <a:pt x="3460" y="1293"/>
                </a:lnTo>
                <a:lnTo>
                  <a:pt x="3462" y="1313"/>
                </a:lnTo>
                <a:lnTo>
                  <a:pt x="3464" y="1331"/>
                </a:lnTo>
                <a:lnTo>
                  <a:pt x="3464" y="1349"/>
                </a:lnTo>
                <a:lnTo>
                  <a:pt x="3402" y="1375"/>
                </a:lnTo>
                <a:lnTo>
                  <a:pt x="3402" y="1359"/>
                </a:lnTo>
                <a:lnTo>
                  <a:pt x="3400" y="1345"/>
                </a:lnTo>
                <a:lnTo>
                  <a:pt x="3399" y="1331"/>
                </a:lnTo>
                <a:lnTo>
                  <a:pt x="3397" y="1319"/>
                </a:lnTo>
                <a:lnTo>
                  <a:pt x="3394" y="1309"/>
                </a:lnTo>
                <a:lnTo>
                  <a:pt x="3391" y="1299"/>
                </a:lnTo>
                <a:lnTo>
                  <a:pt x="3388" y="1289"/>
                </a:lnTo>
                <a:lnTo>
                  <a:pt x="3384" y="1281"/>
                </a:lnTo>
                <a:lnTo>
                  <a:pt x="3380" y="1275"/>
                </a:lnTo>
                <a:lnTo>
                  <a:pt x="3375" y="1269"/>
                </a:lnTo>
                <a:lnTo>
                  <a:pt x="3370" y="1265"/>
                </a:lnTo>
                <a:lnTo>
                  <a:pt x="3364" y="1261"/>
                </a:lnTo>
                <a:lnTo>
                  <a:pt x="3358" y="1257"/>
                </a:lnTo>
                <a:lnTo>
                  <a:pt x="3352" y="1255"/>
                </a:lnTo>
                <a:lnTo>
                  <a:pt x="3345" y="1255"/>
                </a:lnTo>
                <a:lnTo>
                  <a:pt x="3337" y="1253"/>
                </a:lnTo>
                <a:lnTo>
                  <a:pt x="3325" y="1255"/>
                </a:lnTo>
                <a:lnTo>
                  <a:pt x="3313" y="1259"/>
                </a:lnTo>
                <a:lnTo>
                  <a:pt x="3308" y="1263"/>
                </a:lnTo>
                <a:lnTo>
                  <a:pt x="3303" y="1267"/>
                </a:lnTo>
                <a:lnTo>
                  <a:pt x="3298" y="1271"/>
                </a:lnTo>
                <a:lnTo>
                  <a:pt x="3294" y="1275"/>
                </a:lnTo>
                <a:lnTo>
                  <a:pt x="3290" y="1281"/>
                </a:lnTo>
                <a:lnTo>
                  <a:pt x="3287" y="1287"/>
                </a:lnTo>
                <a:lnTo>
                  <a:pt x="3284" y="1295"/>
                </a:lnTo>
                <a:lnTo>
                  <a:pt x="3281" y="1303"/>
                </a:lnTo>
                <a:lnTo>
                  <a:pt x="3279" y="1311"/>
                </a:lnTo>
                <a:lnTo>
                  <a:pt x="3278" y="1321"/>
                </a:lnTo>
                <a:lnTo>
                  <a:pt x="3277" y="1331"/>
                </a:lnTo>
                <a:lnTo>
                  <a:pt x="3276" y="1341"/>
                </a:lnTo>
                <a:lnTo>
                  <a:pt x="3277" y="1351"/>
                </a:lnTo>
                <a:lnTo>
                  <a:pt x="3277" y="1361"/>
                </a:lnTo>
                <a:lnTo>
                  <a:pt x="3278" y="1371"/>
                </a:lnTo>
                <a:lnTo>
                  <a:pt x="3279" y="1379"/>
                </a:lnTo>
                <a:lnTo>
                  <a:pt x="3281" y="1387"/>
                </a:lnTo>
                <a:lnTo>
                  <a:pt x="3283" y="1395"/>
                </a:lnTo>
                <a:lnTo>
                  <a:pt x="3286" y="1403"/>
                </a:lnTo>
                <a:lnTo>
                  <a:pt x="3288" y="1409"/>
                </a:lnTo>
                <a:lnTo>
                  <a:pt x="3292" y="1415"/>
                </a:lnTo>
                <a:lnTo>
                  <a:pt x="3295" y="1421"/>
                </a:lnTo>
                <a:lnTo>
                  <a:pt x="3304" y="1433"/>
                </a:lnTo>
                <a:lnTo>
                  <a:pt x="3314" y="1445"/>
                </a:lnTo>
                <a:lnTo>
                  <a:pt x="3326" y="1457"/>
                </a:lnTo>
                <a:lnTo>
                  <a:pt x="3388" y="1511"/>
                </a:lnTo>
                <a:lnTo>
                  <a:pt x="3398" y="1521"/>
                </a:lnTo>
                <a:lnTo>
                  <a:pt x="3408" y="1531"/>
                </a:lnTo>
                <a:lnTo>
                  <a:pt x="3418" y="1541"/>
                </a:lnTo>
                <a:lnTo>
                  <a:pt x="3426" y="1553"/>
                </a:lnTo>
                <a:lnTo>
                  <a:pt x="3434" y="1565"/>
                </a:lnTo>
                <a:lnTo>
                  <a:pt x="3441" y="1575"/>
                </a:lnTo>
                <a:lnTo>
                  <a:pt x="3447" y="1589"/>
                </a:lnTo>
                <a:lnTo>
                  <a:pt x="3453" y="1601"/>
                </a:lnTo>
                <a:lnTo>
                  <a:pt x="3458" y="1615"/>
                </a:lnTo>
                <a:lnTo>
                  <a:pt x="3462" y="1629"/>
                </a:lnTo>
                <a:lnTo>
                  <a:pt x="3466" y="1643"/>
                </a:lnTo>
                <a:lnTo>
                  <a:pt x="3469" y="1659"/>
                </a:lnTo>
                <a:lnTo>
                  <a:pt x="3471" y="1675"/>
                </a:lnTo>
                <a:lnTo>
                  <a:pt x="3472" y="1685"/>
                </a:lnTo>
                <a:lnTo>
                  <a:pt x="3472" y="1693"/>
                </a:lnTo>
                <a:lnTo>
                  <a:pt x="3473" y="1711"/>
                </a:lnTo>
                <a:lnTo>
                  <a:pt x="3474" y="1730"/>
                </a:lnTo>
                <a:lnTo>
                  <a:pt x="3473" y="1756"/>
                </a:lnTo>
                <a:lnTo>
                  <a:pt x="3471" y="1780"/>
                </a:lnTo>
                <a:lnTo>
                  <a:pt x="3470" y="1792"/>
                </a:lnTo>
                <a:lnTo>
                  <a:pt x="3468" y="1802"/>
                </a:lnTo>
                <a:lnTo>
                  <a:pt x="3466" y="1814"/>
                </a:lnTo>
                <a:lnTo>
                  <a:pt x="3464" y="1824"/>
                </a:lnTo>
                <a:lnTo>
                  <a:pt x="3461" y="1834"/>
                </a:lnTo>
                <a:lnTo>
                  <a:pt x="3459" y="1844"/>
                </a:lnTo>
                <a:lnTo>
                  <a:pt x="3452" y="1862"/>
                </a:lnTo>
                <a:lnTo>
                  <a:pt x="3449" y="1870"/>
                </a:lnTo>
                <a:lnTo>
                  <a:pt x="3445" y="1880"/>
                </a:lnTo>
                <a:lnTo>
                  <a:pt x="3437" y="1894"/>
                </a:lnTo>
                <a:lnTo>
                  <a:pt x="3432" y="1902"/>
                </a:lnTo>
                <a:lnTo>
                  <a:pt x="3427" y="1908"/>
                </a:lnTo>
                <a:lnTo>
                  <a:pt x="3422" y="1914"/>
                </a:lnTo>
                <a:lnTo>
                  <a:pt x="3417" y="1920"/>
                </a:lnTo>
                <a:lnTo>
                  <a:pt x="3406" y="1930"/>
                </a:lnTo>
                <a:lnTo>
                  <a:pt x="3394" y="1938"/>
                </a:lnTo>
                <a:lnTo>
                  <a:pt x="3381" y="1946"/>
                </a:lnTo>
                <a:lnTo>
                  <a:pt x="3367" y="1950"/>
                </a:lnTo>
                <a:lnTo>
                  <a:pt x="3360" y="1952"/>
                </a:lnTo>
                <a:lnTo>
                  <a:pt x="3353" y="1952"/>
                </a:lnTo>
                <a:lnTo>
                  <a:pt x="3337" y="1954"/>
                </a:lnTo>
                <a:close/>
                <a:moveTo>
                  <a:pt x="3582" y="1882"/>
                </a:moveTo>
                <a:lnTo>
                  <a:pt x="3574" y="1866"/>
                </a:lnTo>
                <a:lnTo>
                  <a:pt x="3567" y="1848"/>
                </a:lnTo>
                <a:lnTo>
                  <a:pt x="3562" y="1828"/>
                </a:lnTo>
                <a:lnTo>
                  <a:pt x="3559" y="1816"/>
                </a:lnTo>
                <a:lnTo>
                  <a:pt x="3557" y="1806"/>
                </a:lnTo>
                <a:lnTo>
                  <a:pt x="3554" y="1782"/>
                </a:lnTo>
                <a:lnTo>
                  <a:pt x="3551" y="1756"/>
                </a:lnTo>
                <a:lnTo>
                  <a:pt x="3550" y="1742"/>
                </a:lnTo>
                <a:lnTo>
                  <a:pt x="3550" y="1726"/>
                </a:lnTo>
                <a:lnTo>
                  <a:pt x="3549" y="1697"/>
                </a:lnTo>
                <a:lnTo>
                  <a:pt x="3549" y="1166"/>
                </a:lnTo>
                <a:lnTo>
                  <a:pt x="3615" y="1166"/>
                </a:lnTo>
                <a:lnTo>
                  <a:pt x="3615" y="1691"/>
                </a:lnTo>
                <a:lnTo>
                  <a:pt x="3615" y="1711"/>
                </a:lnTo>
                <a:lnTo>
                  <a:pt x="3616" y="1728"/>
                </a:lnTo>
                <a:lnTo>
                  <a:pt x="3617" y="1744"/>
                </a:lnTo>
                <a:lnTo>
                  <a:pt x="3618" y="1758"/>
                </a:lnTo>
                <a:lnTo>
                  <a:pt x="3620" y="1772"/>
                </a:lnTo>
                <a:lnTo>
                  <a:pt x="3623" y="1784"/>
                </a:lnTo>
                <a:lnTo>
                  <a:pt x="3625" y="1796"/>
                </a:lnTo>
                <a:lnTo>
                  <a:pt x="3629" y="1804"/>
                </a:lnTo>
                <a:lnTo>
                  <a:pt x="3633" y="1814"/>
                </a:lnTo>
                <a:lnTo>
                  <a:pt x="3637" y="1822"/>
                </a:lnTo>
                <a:lnTo>
                  <a:pt x="3643" y="1830"/>
                </a:lnTo>
                <a:lnTo>
                  <a:pt x="3649" y="1836"/>
                </a:lnTo>
                <a:lnTo>
                  <a:pt x="3652" y="1838"/>
                </a:lnTo>
                <a:lnTo>
                  <a:pt x="3655" y="1840"/>
                </a:lnTo>
                <a:lnTo>
                  <a:pt x="3662" y="1844"/>
                </a:lnTo>
                <a:lnTo>
                  <a:pt x="3670" y="1846"/>
                </a:lnTo>
                <a:lnTo>
                  <a:pt x="3678" y="1846"/>
                </a:lnTo>
                <a:lnTo>
                  <a:pt x="3686" y="1846"/>
                </a:lnTo>
                <a:lnTo>
                  <a:pt x="3694" y="1844"/>
                </a:lnTo>
                <a:lnTo>
                  <a:pt x="3701" y="1840"/>
                </a:lnTo>
                <a:lnTo>
                  <a:pt x="3708" y="1836"/>
                </a:lnTo>
                <a:lnTo>
                  <a:pt x="3713" y="1830"/>
                </a:lnTo>
                <a:lnTo>
                  <a:pt x="3719" y="1822"/>
                </a:lnTo>
                <a:lnTo>
                  <a:pt x="3723" y="1814"/>
                </a:lnTo>
                <a:lnTo>
                  <a:pt x="3728" y="1804"/>
                </a:lnTo>
                <a:lnTo>
                  <a:pt x="3731" y="1796"/>
                </a:lnTo>
                <a:lnTo>
                  <a:pt x="3734" y="1784"/>
                </a:lnTo>
                <a:lnTo>
                  <a:pt x="3736" y="1772"/>
                </a:lnTo>
                <a:lnTo>
                  <a:pt x="3738" y="1758"/>
                </a:lnTo>
                <a:lnTo>
                  <a:pt x="3740" y="1744"/>
                </a:lnTo>
                <a:lnTo>
                  <a:pt x="3741" y="1728"/>
                </a:lnTo>
                <a:lnTo>
                  <a:pt x="3741" y="1711"/>
                </a:lnTo>
                <a:lnTo>
                  <a:pt x="3741" y="1691"/>
                </a:lnTo>
                <a:lnTo>
                  <a:pt x="3741" y="1166"/>
                </a:lnTo>
                <a:lnTo>
                  <a:pt x="3807" y="1166"/>
                </a:lnTo>
                <a:lnTo>
                  <a:pt x="3807" y="1697"/>
                </a:lnTo>
                <a:lnTo>
                  <a:pt x="3806" y="1726"/>
                </a:lnTo>
                <a:lnTo>
                  <a:pt x="3805" y="1742"/>
                </a:lnTo>
                <a:lnTo>
                  <a:pt x="3805" y="1756"/>
                </a:lnTo>
                <a:lnTo>
                  <a:pt x="3802" y="1782"/>
                </a:lnTo>
                <a:lnTo>
                  <a:pt x="3798" y="1806"/>
                </a:lnTo>
                <a:lnTo>
                  <a:pt x="3796" y="1816"/>
                </a:lnTo>
                <a:lnTo>
                  <a:pt x="3794" y="1828"/>
                </a:lnTo>
                <a:lnTo>
                  <a:pt x="3788" y="1848"/>
                </a:lnTo>
                <a:lnTo>
                  <a:pt x="3785" y="1856"/>
                </a:lnTo>
                <a:lnTo>
                  <a:pt x="3782" y="1866"/>
                </a:lnTo>
                <a:lnTo>
                  <a:pt x="3779" y="1874"/>
                </a:lnTo>
                <a:lnTo>
                  <a:pt x="3775" y="1882"/>
                </a:lnTo>
                <a:lnTo>
                  <a:pt x="3771" y="1890"/>
                </a:lnTo>
                <a:lnTo>
                  <a:pt x="3766" y="1898"/>
                </a:lnTo>
                <a:lnTo>
                  <a:pt x="3756" y="1914"/>
                </a:lnTo>
                <a:lnTo>
                  <a:pt x="3745" y="1926"/>
                </a:lnTo>
                <a:lnTo>
                  <a:pt x="3739" y="1930"/>
                </a:lnTo>
                <a:lnTo>
                  <a:pt x="3733" y="1936"/>
                </a:lnTo>
                <a:lnTo>
                  <a:pt x="3720" y="1944"/>
                </a:lnTo>
                <a:lnTo>
                  <a:pt x="3714" y="1946"/>
                </a:lnTo>
                <a:lnTo>
                  <a:pt x="3707" y="1950"/>
                </a:lnTo>
                <a:lnTo>
                  <a:pt x="3693" y="1952"/>
                </a:lnTo>
                <a:lnTo>
                  <a:pt x="3685" y="1954"/>
                </a:lnTo>
                <a:lnTo>
                  <a:pt x="3678" y="1954"/>
                </a:lnTo>
                <a:lnTo>
                  <a:pt x="3663" y="1952"/>
                </a:lnTo>
                <a:lnTo>
                  <a:pt x="3649" y="1950"/>
                </a:lnTo>
                <a:lnTo>
                  <a:pt x="3643" y="1946"/>
                </a:lnTo>
                <a:lnTo>
                  <a:pt x="3636" y="1944"/>
                </a:lnTo>
                <a:lnTo>
                  <a:pt x="3624" y="1936"/>
                </a:lnTo>
                <a:lnTo>
                  <a:pt x="3612" y="1926"/>
                </a:lnTo>
                <a:lnTo>
                  <a:pt x="3601" y="1914"/>
                </a:lnTo>
                <a:lnTo>
                  <a:pt x="3591" y="1898"/>
                </a:lnTo>
                <a:lnTo>
                  <a:pt x="3586" y="1890"/>
                </a:lnTo>
                <a:lnTo>
                  <a:pt x="3582" y="1882"/>
                </a:lnTo>
                <a:close/>
                <a:moveTo>
                  <a:pt x="3934" y="1882"/>
                </a:moveTo>
                <a:lnTo>
                  <a:pt x="3927" y="1866"/>
                </a:lnTo>
                <a:lnTo>
                  <a:pt x="3920" y="1848"/>
                </a:lnTo>
                <a:lnTo>
                  <a:pt x="3915" y="1828"/>
                </a:lnTo>
                <a:lnTo>
                  <a:pt x="3912" y="1816"/>
                </a:lnTo>
                <a:lnTo>
                  <a:pt x="3910" y="1806"/>
                </a:lnTo>
                <a:lnTo>
                  <a:pt x="3907" y="1782"/>
                </a:lnTo>
                <a:lnTo>
                  <a:pt x="3904" y="1756"/>
                </a:lnTo>
                <a:lnTo>
                  <a:pt x="3903" y="1742"/>
                </a:lnTo>
                <a:lnTo>
                  <a:pt x="3903" y="1726"/>
                </a:lnTo>
                <a:lnTo>
                  <a:pt x="3902" y="1697"/>
                </a:lnTo>
                <a:lnTo>
                  <a:pt x="3902" y="1166"/>
                </a:lnTo>
                <a:lnTo>
                  <a:pt x="3968" y="1166"/>
                </a:lnTo>
                <a:lnTo>
                  <a:pt x="3968" y="1691"/>
                </a:lnTo>
                <a:lnTo>
                  <a:pt x="3968" y="1711"/>
                </a:lnTo>
                <a:lnTo>
                  <a:pt x="3969" y="1728"/>
                </a:lnTo>
                <a:lnTo>
                  <a:pt x="3970" y="1744"/>
                </a:lnTo>
                <a:lnTo>
                  <a:pt x="3972" y="1758"/>
                </a:lnTo>
                <a:lnTo>
                  <a:pt x="3973" y="1772"/>
                </a:lnTo>
                <a:lnTo>
                  <a:pt x="3976" y="1784"/>
                </a:lnTo>
                <a:lnTo>
                  <a:pt x="3979" y="1796"/>
                </a:lnTo>
                <a:lnTo>
                  <a:pt x="3982" y="1804"/>
                </a:lnTo>
                <a:lnTo>
                  <a:pt x="3986" y="1814"/>
                </a:lnTo>
                <a:lnTo>
                  <a:pt x="3991" y="1822"/>
                </a:lnTo>
                <a:lnTo>
                  <a:pt x="3996" y="1830"/>
                </a:lnTo>
                <a:lnTo>
                  <a:pt x="4002" y="1836"/>
                </a:lnTo>
                <a:lnTo>
                  <a:pt x="4005" y="1838"/>
                </a:lnTo>
                <a:lnTo>
                  <a:pt x="4008" y="1840"/>
                </a:lnTo>
                <a:lnTo>
                  <a:pt x="4015" y="1844"/>
                </a:lnTo>
                <a:lnTo>
                  <a:pt x="4023" y="1846"/>
                </a:lnTo>
                <a:lnTo>
                  <a:pt x="4031" y="1846"/>
                </a:lnTo>
                <a:lnTo>
                  <a:pt x="4040" y="1846"/>
                </a:lnTo>
                <a:lnTo>
                  <a:pt x="4047" y="1844"/>
                </a:lnTo>
                <a:lnTo>
                  <a:pt x="4054" y="1840"/>
                </a:lnTo>
                <a:lnTo>
                  <a:pt x="4061" y="1836"/>
                </a:lnTo>
                <a:lnTo>
                  <a:pt x="4067" y="1830"/>
                </a:lnTo>
                <a:lnTo>
                  <a:pt x="4072" y="1822"/>
                </a:lnTo>
                <a:lnTo>
                  <a:pt x="4077" y="1814"/>
                </a:lnTo>
                <a:lnTo>
                  <a:pt x="4081" y="1804"/>
                </a:lnTo>
                <a:lnTo>
                  <a:pt x="4084" y="1796"/>
                </a:lnTo>
                <a:lnTo>
                  <a:pt x="4087" y="1784"/>
                </a:lnTo>
                <a:lnTo>
                  <a:pt x="4090" y="1772"/>
                </a:lnTo>
                <a:lnTo>
                  <a:pt x="4091" y="1758"/>
                </a:lnTo>
                <a:lnTo>
                  <a:pt x="4093" y="1744"/>
                </a:lnTo>
                <a:lnTo>
                  <a:pt x="4094" y="1728"/>
                </a:lnTo>
                <a:lnTo>
                  <a:pt x="4094" y="1711"/>
                </a:lnTo>
                <a:lnTo>
                  <a:pt x="4094" y="1691"/>
                </a:lnTo>
                <a:lnTo>
                  <a:pt x="4094" y="1166"/>
                </a:lnTo>
                <a:lnTo>
                  <a:pt x="4160" y="1166"/>
                </a:lnTo>
                <a:lnTo>
                  <a:pt x="4160" y="1697"/>
                </a:lnTo>
                <a:lnTo>
                  <a:pt x="4159" y="1726"/>
                </a:lnTo>
                <a:lnTo>
                  <a:pt x="4159" y="1742"/>
                </a:lnTo>
                <a:lnTo>
                  <a:pt x="4158" y="1756"/>
                </a:lnTo>
                <a:lnTo>
                  <a:pt x="4155" y="1782"/>
                </a:lnTo>
                <a:lnTo>
                  <a:pt x="4152" y="1806"/>
                </a:lnTo>
                <a:lnTo>
                  <a:pt x="4149" y="1816"/>
                </a:lnTo>
                <a:lnTo>
                  <a:pt x="4147" y="1828"/>
                </a:lnTo>
                <a:lnTo>
                  <a:pt x="4142" y="1848"/>
                </a:lnTo>
                <a:lnTo>
                  <a:pt x="4139" y="1856"/>
                </a:lnTo>
                <a:lnTo>
                  <a:pt x="4135" y="1866"/>
                </a:lnTo>
                <a:lnTo>
                  <a:pt x="4132" y="1874"/>
                </a:lnTo>
                <a:lnTo>
                  <a:pt x="4128" y="1882"/>
                </a:lnTo>
                <a:lnTo>
                  <a:pt x="4124" y="1890"/>
                </a:lnTo>
                <a:lnTo>
                  <a:pt x="4119" y="1898"/>
                </a:lnTo>
                <a:lnTo>
                  <a:pt x="4109" y="1914"/>
                </a:lnTo>
                <a:lnTo>
                  <a:pt x="4098" y="1926"/>
                </a:lnTo>
                <a:lnTo>
                  <a:pt x="4092" y="1930"/>
                </a:lnTo>
                <a:lnTo>
                  <a:pt x="4086" y="1936"/>
                </a:lnTo>
                <a:lnTo>
                  <a:pt x="4073" y="1944"/>
                </a:lnTo>
                <a:lnTo>
                  <a:pt x="4067" y="1946"/>
                </a:lnTo>
                <a:lnTo>
                  <a:pt x="4060" y="1950"/>
                </a:lnTo>
                <a:lnTo>
                  <a:pt x="4046" y="1952"/>
                </a:lnTo>
                <a:lnTo>
                  <a:pt x="4039" y="1954"/>
                </a:lnTo>
                <a:lnTo>
                  <a:pt x="4031" y="1954"/>
                </a:lnTo>
                <a:lnTo>
                  <a:pt x="4017" y="1952"/>
                </a:lnTo>
                <a:lnTo>
                  <a:pt x="4003" y="1950"/>
                </a:lnTo>
                <a:lnTo>
                  <a:pt x="3996" y="1946"/>
                </a:lnTo>
                <a:lnTo>
                  <a:pt x="3989" y="1944"/>
                </a:lnTo>
                <a:lnTo>
                  <a:pt x="3977" y="1936"/>
                </a:lnTo>
                <a:lnTo>
                  <a:pt x="3965" y="1926"/>
                </a:lnTo>
                <a:lnTo>
                  <a:pt x="3954" y="1914"/>
                </a:lnTo>
                <a:lnTo>
                  <a:pt x="3943" y="1898"/>
                </a:lnTo>
                <a:lnTo>
                  <a:pt x="3938" y="1890"/>
                </a:lnTo>
                <a:lnTo>
                  <a:pt x="3934" y="1882"/>
                </a:lnTo>
                <a:close/>
                <a:moveTo>
                  <a:pt x="4370" y="1954"/>
                </a:moveTo>
                <a:lnTo>
                  <a:pt x="4354" y="1954"/>
                </a:lnTo>
                <a:lnTo>
                  <a:pt x="4339" y="1950"/>
                </a:lnTo>
                <a:lnTo>
                  <a:pt x="4324" y="1944"/>
                </a:lnTo>
                <a:lnTo>
                  <a:pt x="4317" y="1940"/>
                </a:lnTo>
                <a:lnTo>
                  <a:pt x="4310" y="1936"/>
                </a:lnTo>
                <a:lnTo>
                  <a:pt x="4298" y="1928"/>
                </a:lnTo>
                <a:lnTo>
                  <a:pt x="4292" y="1922"/>
                </a:lnTo>
                <a:lnTo>
                  <a:pt x="4287" y="1916"/>
                </a:lnTo>
                <a:lnTo>
                  <a:pt x="4277" y="1902"/>
                </a:lnTo>
                <a:lnTo>
                  <a:pt x="4273" y="1896"/>
                </a:lnTo>
                <a:lnTo>
                  <a:pt x="4268" y="1888"/>
                </a:lnTo>
                <a:lnTo>
                  <a:pt x="4264" y="1880"/>
                </a:lnTo>
                <a:lnTo>
                  <a:pt x="4261" y="1872"/>
                </a:lnTo>
                <a:lnTo>
                  <a:pt x="4257" y="1864"/>
                </a:lnTo>
                <a:lnTo>
                  <a:pt x="4254" y="1854"/>
                </a:lnTo>
                <a:lnTo>
                  <a:pt x="4248" y="1834"/>
                </a:lnTo>
                <a:lnTo>
                  <a:pt x="4244" y="1814"/>
                </a:lnTo>
                <a:lnTo>
                  <a:pt x="4242" y="1804"/>
                </a:lnTo>
                <a:lnTo>
                  <a:pt x="4240" y="1792"/>
                </a:lnTo>
                <a:lnTo>
                  <a:pt x="4237" y="1770"/>
                </a:lnTo>
                <a:lnTo>
                  <a:pt x="4236" y="1746"/>
                </a:lnTo>
                <a:lnTo>
                  <a:pt x="4235" y="1732"/>
                </a:lnTo>
                <a:lnTo>
                  <a:pt x="4235" y="1720"/>
                </a:lnTo>
                <a:lnTo>
                  <a:pt x="4298" y="1693"/>
                </a:lnTo>
                <a:lnTo>
                  <a:pt x="4298" y="1714"/>
                </a:lnTo>
                <a:lnTo>
                  <a:pt x="4299" y="1734"/>
                </a:lnTo>
                <a:lnTo>
                  <a:pt x="4301" y="1750"/>
                </a:lnTo>
                <a:lnTo>
                  <a:pt x="4303" y="1766"/>
                </a:lnTo>
                <a:lnTo>
                  <a:pt x="4305" y="1774"/>
                </a:lnTo>
                <a:lnTo>
                  <a:pt x="4306" y="1782"/>
                </a:lnTo>
                <a:lnTo>
                  <a:pt x="4310" y="1794"/>
                </a:lnTo>
                <a:lnTo>
                  <a:pt x="4314" y="1804"/>
                </a:lnTo>
                <a:lnTo>
                  <a:pt x="4318" y="1814"/>
                </a:lnTo>
                <a:lnTo>
                  <a:pt x="4324" y="1824"/>
                </a:lnTo>
                <a:lnTo>
                  <a:pt x="4330" y="1830"/>
                </a:lnTo>
                <a:lnTo>
                  <a:pt x="4336" y="1836"/>
                </a:lnTo>
                <a:lnTo>
                  <a:pt x="4343" y="1840"/>
                </a:lnTo>
                <a:lnTo>
                  <a:pt x="4350" y="1844"/>
                </a:lnTo>
                <a:lnTo>
                  <a:pt x="4357" y="1846"/>
                </a:lnTo>
                <a:lnTo>
                  <a:pt x="4365" y="1848"/>
                </a:lnTo>
                <a:lnTo>
                  <a:pt x="4374" y="1848"/>
                </a:lnTo>
                <a:lnTo>
                  <a:pt x="4381" y="1848"/>
                </a:lnTo>
                <a:lnTo>
                  <a:pt x="4388" y="1846"/>
                </a:lnTo>
                <a:lnTo>
                  <a:pt x="4395" y="1844"/>
                </a:lnTo>
                <a:lnTo>
                  <a:pt x="4401" y="1842"/>
                </a:lnTo>
                <a:lnTo>
                  <a:pt x="4407" y="1838"/>
                </a:lnTo>
                <a:lnTo>
                  <a:pt x="4413" y="1832"/>
                </a:lnTo>
                <a:lnTo>
                  <a:pt x="4418" y="1826"/>
                </a:lnTo>
                <a:lnTo>
                  <a:pt x="4423" y="1820"/>
                </a:lnTo>
                <a:lnTo>
                  <a:pt x="4427" y="1812"/>
                </a:lnTo>
                <a:lnTo>
                  <a:pt x="4431" y="1804"/>
                </a:lnTo>
                <a:lnTo>
                  <a:pt x="4434" y="1796"/>
                </a:lnTo>
                <a:lnTo>
                  <a:pt x="4437" y="1786"/>
                </a:lnTo>
                <a:lnTo>
                  <a:pt x="4439" y="1774"/>
                </a:lnTo>
                <a:lnTo>
                  <a:pt x="4440" y="1770"/>
                </a:lnTo>
                <a:lnTo>
                  <a:pt x="4441" y="1764"/>
                </a:lnTo>
                <a:lnTo>
                  <a:pt x="4442" y="1752"/>
                </a:lnTo>
                <a:lnTo>
                  <a:pt x="4442" y="1738"/>
                </a:lnTo>
                <a:lnTo>
                  <a:pt x="4442" y="1728"/>
                </a:lnTo>
                <a:lnTo>
                  <a:pt x="4442" y="1718"/>
                </a:lnTo>
                <a:lnTo>
                  <a:pt x="4441" y="1711"/>
                </a:lnTo>
                <a:lnTo>
                  <a:pt x="4439" y="1701"/>
                </a:lnTo>
                <a:lnTo>
                  <a:pt x="4437" y="1693"/>
                </a:lnTo>
                <a:lnTo>
                  <a:pt x="4435" y="1685"/>
                </a:lnTo>
                <a:lnTo>
                  <a:pt x="4433" y="1677"/>
                </a:lnTo>
                <a:lnTo>
                  <a:pt x="4430" y="1669"/>
                </a:lnTo>
                <a:lnTo>
                  <a:pt x="4422" y="1653"/>
                </a:lnTo>
                <a:lnTo>
                  <a:pt x="4418" y="1645"/>
                </a:lnTo>
                <a:lnTo>
                  <a:pt x="4413" y="1639"/>
                </a:lnTo>
                <a:lnTo>
                  <a:pt x="4402" y="1625"/>
                </a:lnTo>
                <a:lnTo>
                  <a:pt x="4389" y="1613"/>
                </a:lnTo>
                <a:lnTo>
                  <a:pt x="4325" y="1555"/>
                </a:lnTo>
                <a:lnTo>
                  <a:pt x="4315" y="1547"/>
                </a:lnTo>
                <a:lnTo>
                  <a:pt x="4305" y="1537"/>
                </a:lnTo>
                <a:lnTo>
                  <a:pt x="4289" y="1517"/>
                </a:lnTo>
                <a:lnTo>
                  <a:pt x="4275" y="1497"/>
                </a:lnTo>
                <a:lnTo>
                  <a:pt x="4270" y="1485"/>
                </a:lnTo>
                <a:lnTo>
                  <a:pt x="4264" y="1473"/>
                </a:lnTo>
                <a:lnTo>
                  <a:pt x="4260" y="1461"/>
                </a:lnTo>
                <a:lnTo>
                  <a:pt x="4255" y="1447"/>
                </a:lnTo>
                <a:lnTo>
                  <a:pt x="4252" y="1433"/>
                </a:lnTo>
                <a:lnTo>
                  <a:pt x="4249" y="1417"/>
                </a:lnTo>
                <a:lnTo>
                  <a:pt x="4247" y="1401"/>
                </a:lnTo>
                <a:lnTo>
                  <a:pt x="4246" y="1393"/>
                </a:lnTo>
                <a:lnTo>
                  <a:pt x="4245" y="1385"/>
                </a:lnTo>
                <a:lnTo>
                  <a:pt x="4244" y="1367"/>
                </a:lnTo>
                <a:lnTo>
                  <a:pt x="4244" y="1347"/>
                </a:lnTo>
                <a:lnTo>
                  <a:pt x="4244" y="1335"/>
                </a:lnTo>
                <a:lnTo>
                  <a:pt x="4245" y="1323"/>
                </a:lnTo>
                <a:lnTo>
                  <a:pt x="4246" y="1311"/>
                </a:lnTo>
                <a:lnTo>
                  <a:pt x="4247" y="1299"/>
                </a:lnTo>
                <a:lnTo>
                  <a:pt x="4248" y="1289"/>
                </a:lnTo>
                <a:lnTo>
                  <a:pt x="4250" y="1279"/>
                </a:lnTo>
                <a:lnTo>
                  <a:pt x="4254" y="1259"/>
                </a:lnTo>
                <a:lnTo>
                  <a:pt x="4257" y="1249"/>
                </a:lnTo>
                <a:lnTo>
                  <a:pt x="4260" y="1241"/>
                </a:lnTo>
                <a:lnTo>
                  <a:pt x="4266" y="1225"/>
                </a:lnTo>
                <a:lnTo>
                  <a:pt x="4273" y="1210"/>
                </a:lnTo>
                <a:lnTo>
                  <a:pt x="4277" y="1204"/>
                </a:lnTo>
                <a:lnTo>
                  <a:pt x="4282" y="1198"/>
                </a:lnTo>
                <a:lnTo>
                  <a:pt x="4291" y="1186"/>
                </a:lnTo>
                <a:lnTo>
                  <a:pt x="4301" y="1176"/>
                </a:lnTo>
                <a:lnTo>
                  <a:pt x="4311" y="1166"/>
                </a:lnTo>
                <a:lnTo>
                  <a:pt x="4323" y="1160"/>
                </a:lnTo>
                <a:lnTo>
                  <a:pt x="4335" y="1154"/>
                </a:lnTo>
                <a:lnTo>
                  <a:pt x="4347" y="1150"/>
                </a:lnTo>
                <a:lnTo>
                  <a:pt x="4360" y="1148"/>
                </a:lnTo>
                <a:lnTo>
                  <a:pt x="4373" y="1148"/>
                </a:lnTo>
                <a:lnTo>
                  <a:pt x="4388" y="1150"/>
                </a:lnTo>
                <a:lnTo>
                  <a:pt x="4403" y="1152"/>
                </a:lnTo>
                <a:lnTo>
                  <a:pt x="4416" y="1158"/>
                </a:lnTo>
                <a:lnTo>
                  <a:pt x="4422" y="1162"/>
                </a:lnTo>
                <a:lnTo>
                  <a:pt x="4428" y="1166"/>
                </a:lnTo>
                <a:lnTo>
                  <a:pt x="4440" y="1174"/>
                </a:lnTo>
                <a:lnTo>
                  <a:pt x="4450" y="1186"/>
                </a:lnTo>
                <a:lnTo>
                  <a:pt x="4459" y="1198"/>
                </a:lnTo>
                <a:lnTo>
                  <a:pt x="4467" y="1212"/>
                </a:lnTo>
                <a:lnTo>
                  <a:pt x="4471" y="1218"/>
                </a:lnTo>
                <a:lnTo>
                  <a:pt x="4474" y="1225"/>
                </a:lnTo>
                <a:lnTo>
                  <a:pt x="4477" y="1233"/>
                </a:lnTo>
                <a:lnTo>
                  <a:pt x="4480" y="1241"/>
                </a:lnTo>
                <a:lnTo>
                  <a:pt x="4485" y="1259"/>
                </a:lnTo>
                <a:lnTo>
                  <a:pt x="4490" y="1275"/>
                </a:lnTo>
                <a:lnTo>
                  <a:pt x="4493" y="1293"/>
                </a:lnTo>
                <a:lnTo>
                  <a:pt x="4495" y="1313"/>
                </a:lnTo>
                <a:lnTo>
                  <a:pt x="4497" y="1331"/>
                </a:lnTo>
                <a:lnTo>
                  <a:pt x="4497" y="1349"/>
                </a:lnTo>
                <a:lnTo>
                  <a:pt x="4435" y="1375"/>
                </a:lnTo>
                <a:lnTo>
                  <a:pt x="4435" y="1359"/>
                </a:lnTo>
                <a:lnTo>
                  <a:pt x="4433" y="1345"/>
                </a:lnTo>
                <a:lnTo>
                  <a:pt x="4432" y="1331"/>
                </a:lnTo>
                <a:lnTo>
                  <a:pt x="4430" y="1319"/>
                </a:lnTo>
                <a:lnTo>
                  <a:pt x="4427" y="1309"/>
                </a:lnTo>
                <a:lnTo>
                  <a:pt x="4426" y="1303"/>
                </a:lnTo>
                <a:lnTo>
                  <a:pt x="4424" y="1299"/>
                </a:lnTo>
                <a:lnTo>
                  <a:pt x="4421" y="1289"/>
                </a:lnTo>
                <a:lnTo>
                  <a:pt x="4417" y="1281"/>
                </a:lnTo>
                <a:lnTo>
                  <a:pt x="4413" y="1275"/>
                </a:lnTo>
                <a:lnTo>
                  <a:pt x="4408" y="1269"/>
                </a:lnTo>
                <a:lnTo>
                  <a:pt x="4403" y="1265"/>
                </a:lnTo>
                <a:lnTo>
                  <a:pt x="4397" y="1261"/>
                </a:lnTo>
                <a:lnTo>
                  <a:pt x="4391" y="1257"/>
                </a:lnTo>
                <a:lnTo>
                  <a:pt x="4385" y="1255"/>
                </a:lnTo>
                <a:lnTo>
                  <a:pt x="4378" y="1255"/>
                </a:lnTo>
                <a:lnTo>
                  <a:pt x="4370" y="1253"/>
                </a:lnTo>
                <a:lnTo>
                  <a:pt x="4358" y="1255"/>
                </a:lnTo>
                <a:lnTo>
                  <a:pt x="4346" y="1259"/>
                </a:lnTo>
                <a:lnTo>
                  <a:pt x="4341" y="1263"/>
                </a:lnTo>
                <a:lnTo>
                  <a:pt x="4336" y="1267"/>
                </a:lnTo>
                <a:lnTo>
                  <a:pt x="4331" y="1271"/>
                </a:lnTo>
                <a:lnTo>
                  <a:pt x="4327" y="1275"/>
                </a:lnTo>
                <a:lnTo>
                  <a:pt x="4323" y="1281"/>
                </a:lnTo>
                <a:lnTo>
                  <a:pt x="4319" y="1287"/>
                </a:lnTo>
                <a:lnTo>
                  <a:pt x="4316" y="1295"/>
                </a:lnTo>
                <a:lnTo>
                  <a:pt x="4313" y="1303"/>
                </a:lnTo>
                <a:lnTo>
                  <a:pt x="4311" y="1311"/>
                </a:lnTo>
                <a:lnTo>
                  <a:pt x="4310" y="1321"/>
                </a:lnTo>
                <a:lnTo>
                  <a:pt x="4309" y="1331"/>
                </a:lnTo>
                <a:lnTo>
                  <a:pt x="4308" y="1341"/>
                </a:lnTo>
                <a:lnTo>
                  <a:pt x="4309" y="1351"/>
                </a:lnTo>
                <a:lnTo>
                  <a:pt x="4309" y="1361"/>
                </a:lnTo>
                <a:lnTo>
                  <a:pt x="4310" y="1371"/>
                </a:lnTo>
                <a:lnTo>
                  <a:pt x="4311" y="1379"/>
                </a:lnTo>
                <a:lnTo>
                  <a:pt x="4313" y="1387"/>
                </a:lnTo>
                <a:lnTo>
                  <a:pt x="4315" y="1395"/>
                </a:lnTo>
                <a:lnTo>
                  <a:pt x="4318" y="1403"/>
                </a:lnTo>
                <a:lnTo>
                  <a:pt x="4321" y="1409"/>
                </a:lnTo>
                <a:lnTo>
                  <a:pt x="4325" y="1415"/>
                </a:lnTo>
                <a:lnTo>
                  <a:pt x="4328" y="1421"/>
                </a:lnTo>
                <a:lnTo>
                  <a:pt x="4337" y="1433"/>
                </a:lnTo>
                <a:lnTo>
                  <a:pt x="4347" y="1445"/>
                </a:lnTo>
                <a:lnTo>
                  <a:pt x="4359" y="1457"/>
                </a:lnTo>
                <a:lnTo>
                  <a:pt x="4421" y="1511"/>
                </a:lnTo>
                <a:lnTo>
                  <a:pt x="4431" y="1521"/>
                </a:lnTo>
                <a:lnTo>
                  <a:pt x="4442" y="1531"/>
                </a:lnTo>
                <a:lnTo>
                  <a:pt x="4451" y="1541"/>
                </a:lnTo>
                <a:lnTo>
                  <a:pt x="4459" y="1553"/>
                </a:lnTo>
                <a:lnTo>
                  <a:pt x="4467" y="1565"/>
                </a:lnTo>
                <a:lnTo>
                  <a:pt x="4474" y="1575"/>
                </a:lnTo>
                <a:lnTo>
                  <a:pt x="4480" y="1589"/>
                </a:lnTo>
                <a:lnTo>
                  <a:pt x="4486" y="1601"/>
                </a:lnTo>
                <a:lnTo>
                  <a:pt x="4491" y="1615"/>
                </a:lnTo>
                <a:lnTo>
                  <a:pt x="4495" y="1629"/>
                </a:lnTo>
                <a:lnTo>
                  <a:pt x="4499" y="1643"/>
                </a:lnTo>
                <a:lnTo>
                  <a:pt x="4502" y="1659"/>
                </a:lnTo>
                <a:lnTo>
                  <a:pt x="4504" y="1675"/>
                </a:lnTo>
                <a:lnTo>
                  <a:pt x="4505" y="1685"/>
                </a:lnTo>
                <a:lnTo>
                  <a:pt x="4505" y="1693"/>
                </a:lnTo>
                <a:lnTo>
                  <a:pt x="4506" y="1711"/>
                </a:lnTo>
                <a:lnTo>
                  <a:pt x="4507" y="1730"/>
                </a:lnTo>
                <a:lnTo>
                  <a:pt x="4506" y="1756"/>
                </a:lnTo>
                <a:lnTo>
                  <a:pt x="4504" y="1780"/>
                </a:lnTo>
                <a:lnTo>
                  <a:pt x="4503" y="1792"/>
                </a:lnTo>
                <a:lnTo>
                  <a:pt x="4501" y="1802"/>
                </a:lnTo>
                <a:lnTo>
                  <a:pt x="4499" y="1814"/>
                </a:lnTo>
                <a:lnTo>
                  <a:pt x="4497" y="1824"/>
                </a:lnTo>
                <a:lnTo>
                  <a:pt x="4494" y="1834"/>
                </a:lnTo>
                <a:lnTo>
                  <a:pt x="4492" y="1844"/>
                </a:lnTo>
                <a:lnTo>
                  <a:pt x="4485" y="1862"/>
                </a:lnTo>
                <a:lnTo>
                  <a:pt x="4482" y="1870"/>
                </a:lnTo>
                <a:lnTo>
                  <a:pt x="4478" y="1880"/>
                </a:lnTo>
                <a:lnTo>
                  <a:pt x="4470" y="1894"/>
                </a:lnTo>
                <a:lnTo>
                  <a:pt x="4465" y="1902"/>
                </a:lnTo>
                <a:lnTo>
                  <a:pt x="4460" y="1908"/>
                </a:lnTo>
                <a:lnTo>
                  <a:pt x="4455" y="1914"/>
                </a:lnTo>
                <a:lnTo>
                  <a:pt x="4450" y="1920"/>
                </a:lnTo>
                <a:lnTo>
                  <a:pt x="4439" y="1930"/>
                </a:lnTo>
                <a:lnTo>
                  <a:pt x="4427" y="1938"/>
                </a:lnTo>
                <a:lnTo>
                  <a:pt x="4414" y="1946"/>
                </a:lnTo>
                <a:lnTo>
                  <a:pt x="4400" y="1950"/>
                </a:lnTo>
                <a:lnTo>
                  <a:pt x="4393" y="1952"/>
                </a:lnTo>
                <a:lnTo>
                  <a:pt x="4386" y="1952"/>
                </a:lnTo>
                <a:lnTo>
                  <a:pt x="4370" y="1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F5A17A4-EA2D-AFFF-38DF-9699B925DC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8587" y="4797152"/>
            <a:ext cx="9793263" cy="1296144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Yhteystiedot</a:t>
            </a:r>
          </a:p>
        </p:txBody>
      </p:sp>
    </p:spTree>
    <p:extLst>
      <p:ext uri="{BB962C8B-B14F-4D97-AF65-F5344CB8AC3E}">
        <p14:creationId xmlns:p14="http://schemas.microsoft.com/office/powerpoint/2010/main" val="3521972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6">
          <p15:clr>
            <a:srgbClr val="FBAE40"/>
          </p15:clr>
        </p15:guide>
        <p15:guide id="4" pos="692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8F4D-E89B-8263-EB37-8F8B305D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74F9CBB7-0E63-4C2C-80AC-55CE9CBC73C2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5C31-D7B7-0A4A-9FF1-A8910751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B765-A518-625F-2D82-59131FF1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CD5646D-347F-0693-85B7-82EEFAEE1F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106375" y="2780928"/>
            <a:ext cx="5979250" cy="1296144"/>
          </a:xfrm>
          <a:custGeom>
            <a:avLst/>
            <a:gdLst>
              <a:gd name="T0" fmla="*/ 11 w 4507"/>
              <a:gd name="T1" fmla="*/ 18 h 1954"/>
              <a:gd name="T2" fmla="*/ 659 w 4507"/>
              <a:gd name="T3" fmla="*/ 297 h 1954"/>
              <a:gd name="T4" fmla="*/ 666 w 4507"/>
              <a:gd name="T5" fmla="*/ 916 h 1954"/>
              <a:gd name="T6" fmla="*/ 347 w 4507"/>
              <a:gd name="T7" fmla="*/ 880 h 1954"/>
              <a:gd name="T8" fmla="*/ 471 w 4507"/>
              <a:gd name="T9" fmla="*/ 675 h 1954"/>
              <a:gd name="T10" fmla="*/ 375 w 4507"/>
              <a:gd name="T11" fmla="*/ 401 h 1954"/>
              <a:gd name="T12" fmla="*/ 1722 w 4507"/>
              <a:gd name="T13" fmla="*/ 26 h 1954"/>
              <a:gd name="T14" fmla="*/ 1804 w 4507"/>
              <a:gd name="T15" fmla="*/ 309 h 1954"/>
              <a:gd name="T16" fmla="*/ 1741 w 4507"/>
              <a:gd name="T17" fmla="*/ 269 h 1954"/>
              <a:gd name="T18" fmla="*/ 1854 w 4507"/>
              <a:gd name="T19" fmla="*/ 788 h 1954"/>
              <a:gd name="T20" fmla="*/ 2410 w 4507"/>
              <a:gd name="T21" fmla="*/ 18 h 1954"/>
              <a:gd name="T22" fmla="*/ 3053 w 4507"/>
              <a:gd name="T23" fmla="*/ 553 h 1954"/>
              <a:gd name="T24" fmla="*/ 3419 w 4507"/>
              <a:gd name="T25" fmla="*/ 539 h 1954"/>
              <a:gd name="T26" fmla="*/ 3595 w 4507"/>
              <a:gd name="T27" fmla="*/ 659 h 1954"/>
              <a:gd name="T28" fmla="*/ 3699 w 4507"/>
              <a:gd name="T29" fmla="*/ 697 h 1954"/>
              <a:gd name="T30" fmla="*/ 3842 w 4507"/>
              <a:gd name="T31" fmla="*/ 595 h 1954"/>
              <a:gd name="T32" fmla="*/ 3700 w 4507"/>
              <a:gd name="T33" fmla="*/ 806 h 1954"/>
              <a:gd name="T34" fmla="*/ 3943 w 4507"/>
              <a:gd name="T35" fmla="*/ 725 h 1954"/>
              <a:gd name="T36" fmla="*/ 4018 w 4507"/>
              <a:gd name="T37" fmla="*/ 689 h 1954"/>
              <a:gd name="T38" fmla="*/ 4124 w 4507"/>
              <a:gd name="T39" fmla="*/ 581 h 1954"/>
              <a:gd name="T40" fmla="*/ 3931 w 4507"/>
              <a:gd name="T41" fmla="*/ 269 h 1954"/>
              <a:gd name="T42" fmla="*/ 4017 w 4507"/>
              <a:gd name="T43" fmla="*/ 6 h 1954"/>
              <a:gd name="T44" fmla="*/ 4117 w 4507"/>
              <a:gd name="T45" fmla="*/ 228 h 1954"/>
              <a:gd name="T46" fmla="*/ 4005 w 4507"/>
              <a:gd name="T47" fmla="*/ 134 h 1954"/>
              <a:gd name="T48" fmla="*/ 4123 w 4507"/>
              <a:gd name="T49" fmla="*/ 383 h 1954"/>
              <a:gd name="T50" fmla="*/ 4174 w 4507"/>
              <a:gd name="T51" fmla="*/ 697 h 1954"/>
              <a:gd name="T52" fmla="*/ 1767 w 4507"/>
              <a:gd name="T53" fmla="*/ 1273 h 1954"/>
              <a:gd name="T54" fmla="*/ 2197 w 4507"/>
              <a:gd name="T55" fmla="*/ 1926 h 1954"/>
              <a:gd name="T56" fmla="*/ 2114 w 4507"/>
              <a:gd name="T57" fmla="*/ 1551 h 1954"/>
              <a:gd name="T58" fmla="*/ 2226 w 4507"/>
              <a:gd name="T59" fmla="*/ 1156 h 1954"/>
              <a:gd name="T60" fmla="*/ 2385 w 4507"/>
              <a:gd name="T61" fmla="*/ 1313 h 1954"/>
              <a:gd name="T62" fmla="*/ 2373 w 4507"/>
              <a:gd name="T63" fmla="*/ 1834 h 1954"/>
              <a:gd name="T64" fmla="*/ 2227 w 4507"/>
              <a:gd name="T65" fmla="*/ 1271 h 1954"/>
              <a:gd name="T66" fmla="*/ 2192 w 4507"/>
              <a:gd name="T67" fmla="*/ 1738 h 1954"/>
              <a:gd name="T68" fmla="*/ 2323 w 4507"/>
              <a:gd name="T69" fmla="*/ 1760 h 1954"/>
              <a:gd name="T70" fmla="*/ 2273 w 4507"/>
              <a:gd name="T71" fmla="*/ 1259 h 1954"/>
              <a:gd name="T72" fmla="*/ 3321 w 4507"/>
              <a:gd name="T73" fmla="*/ 1954 h 1954"/>
              <a:gd name="T74" fmla="*/ 3265 w 4507"/>
              <a:gd name="T75" fmla="*/ 1693 h 1954"/>
              <a:gd name="T76" fmla="*/ 3380 w 4507"/>
              <a:gd name="T77" fmla="*/ 1832 h 1954"/>
              <a:gd name="T78" fmla="*/ 3369 w 4507"/>
              <a:gd name="T79" fmla="*/ 1625 h 1954"/>
              <a:gd name="T80" fmla="*/ 3218 w 4507"/>
              <a:gd name="T81" fmla="*/ 1279 h 1954"/>
              <a:gd name="T82" fmla="*/ 3426 w 4507"/>
              <a:gd name="T83" fmla="*/ 1198 h 1954"/>
              <a:gd name="T84" fmla="*/ 3370 w 4507"/>
              <a:gd name="T85" fmla="*/ 1265 h 1954"/>
              <a:gd name="T86" fmla="*/ 3279 w 4507"/>
              <a:gd name="T87" fmla="*/ 1379 h 1954"/>
              <a:gd name="T88" fmla="*/ 3471 w 4507"/>
              <a:gd name="T89" fmla="*/ 1675 h 1954"/>
              <a:gd name="T90" fmla="*/ 3381 w 4507"/>
              <a:gd name="T91" fmla="*/ 1946 h 1954"/>
              <a:gd name="T92" fmla="*/ 3620 w 4507"/>
              <a:gd name="T93" fmla="*/ 1772 h 1954"/>
              <a:gd name="T94" fmla="*/ 3736 w 4507"/>
              <a:gd name="T95" fmla="*/ 1772 h 1954"/>
              <a:gd name="T96" fmla="*/ 3756 w 4507"/>
              <a:gd name="T97" fmla="*/ 1914 h 1954"/>
              <a:gd name="T98" fmla="*/ 3915 w 4507"/>
              <a:gd name="T99" fmla="*/ 1828 h 1954"/>
              <a:gd name="T100" fmla="*/ 4005 w 4507"/>
              <a:gd name="T101" fmla="*/ 1838 h 1954"/>
              <a:gd name="T102" fmla="*/ 4160 w 4507"/>
              <a:gd name="T103" fmla="*/ 1697 h 1954"/>
              <a:gd name="T104" fmla="*/ 4039 w 4507"/>
              <a:gd name="T105" fmla="*/ 1954 h 1954"/>
              <a:gd name="T106" fmla="*/ 4268 w 4507"/>
              <a:gd name="T107" fmla="*/ 1888 h 1954"/>
              <a:gd name="T108" fmla="*/ 4324 w 4507"/>
              <a:gd name="T109" fmla="*/ 1824 h 1954"/>
              <a:gd name="T110" fmla="*/ 4442 w 4507"/>
              <a:gd name="T111" fmla="*/ 1752 h 1954"/>
              <a:gd name="T112" fmla="*/ 4255 w 4507"/>
              <a:gd name="T113" fmla="*/ 1447 h 1954"/>
              <a:gd name="T114" fmla="*/ 4311 w 4507"/>
              <a:gd name="T115" fmla="*/ 1166 h 1954"/>
              <a:gd name="T116" fmla="*/ 4497 w 4507"/>
              <a:gd name="T117" fmla="*/ 1331 h 1954"/>
              <a:gd name="T118" fmla="*/ 4336 w 4507"/>
              <a:gd name="T119" fmla="*/ 1267 h 1954"/>
              <a:gd name="T120" fmla="*/ 4359 w 4507"/>
              <a:gd name="T121" fmla="*/ 1457 h 1954"/>
              <a:gd name="T122" fmla="*/ 4499 w 4507"/>
              <a:gd name="T123" fmla="*/ 1814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07" h="1954">
                <a:moveTo>
                  <a:pt x="4307" y="327"/>
                </a:moveTo>
                <a:lnTo>
                  <a:pt x="4377" y="327"/>
                </a:lnTo>
                <a:lnTo>
                  <a:pt x="4377" y="463"/>
                </a:lnTo>
                <a:lnTo>
                  <a:pt x="4307" y="463"/>
                </a:lnTo>
                <a:lnTo>
                  <a:pt x="4307" y="327"/>
                </a:lnTo>
                <a:close/>
                <a:moveTo>
                  <a:pt x="1248" y="18"/>
                </a:moveTo>
                <a:lnTo>
                  <a:pt x="1248" y="473"/>
                </a:lnTo>
                <a:lnTo>
                  <a:pt x="1051" y="473"/>
                </a:lnTo>
                <a:lnTo>
                  <a:pt x="1051" y="1936"/>
                </a:lnTo>
                <a:lnTo>
                  <a:pt x="821" y="1936"/>
                </a:lnTo>
                <a:lnTo>
                  <a:pt x="821" y="473"/>
                </a:lnTo>
                <a:lnTo>
                  <a:pt x="655" y="18"/>
                </a:lnTo>
                <a:lnTo>
                  <a:pt x="1248" y="18"/>
                </a:lnTo>
                <a:close/>
                <a:moveTo>
                  <a:pt x="0" y="1481"/>
                </a:moveTo>
                <a:lnTo>
                  <a:pt x="230" y="1481"/>
                </a:lnTo>
                <a:lnTo>
                  <a:pt x="230" y="1936"/>
                </a:lnTo>
                <a:lnTo>
                  <a:pt x="0" y="1936"/>
                </a:lnTo>
                <a:lnTo>
                  <a:pt x="0" y="1481"/>
                </a:lnTo>
                <a:close/>
                <a:moveTo>
                  <a:pt x="487" y="1186"/>
                </a:moveTo>
                <a:lnTo>
                  <a:pt x="752" y="1936"/>
                </a:lnTo>
                <a:lnTo>
                  <a:pt x="495" y="1936"/>
                </a:lnTo>
                <a:lnTo>
                  <a:pt x="11" y="559"/>
                </a:lnTo>
                <a:lnTo>
                  <a:pt x="11" y="18"/>
                </a:lnTo>
                <a:lnTo>
                  <a:pt x="309" y="18"/>
                </a:lnTo>
                <a:lnTo>
                  <a:pt x="335" y="18"/>
                </a:lnTo>
                <a:lnTo>
                  <a:pt x="359" y="20"/>
                </a:lnTo>
                <a:lnTo>
                  <a:pt x="382" y="24"/>
                </a:lnTo>
                <a:lnTo>
                  <a:pt x="404" y="30"/>
                </a:lnTo>
                <a:lnTo>
                  <a:pt x="426" y="36"/>
                </a:lnTo>
                <a:lnTo>
                  <a:pt x="447" y="44"/>
                </a:lnTo>
                <a:lnTo>
                  <a:pt x="467" y="52"/>
                </a:lnTo>
                <a:lnTo>
                  <a:pt x="476" y="58"/>
                </a:lnTo>
                <a:lnTo>
                  <a:pt x="486" y="62"/>
                </a:lnTo>
                <a:lnTo>
                  <a:pt x="504" y="74"/>
                </a:lnTo>
                <a:lnTo>
                  <a:pt x="521" y="88"/>
                </a:lnTo>
                <a:lnTo>
                  <a:pt x="538" y="102"/>
                </a:lnTo>
                <a:lnTo>
                  <a:pt x="553" y="116"/>
                </a:lnTo>
                <a:lnTo>
                  <a:pt x="569" y="132"/>
                </a:lnTo>
                <a:lnTo>
                  <a:pt x="583" y="150"/>
                </a:lnTo>
                <a:lnTo>
                  <a:pt x="596" y="168"/>
                </a:lnTo>
                <a:lnTo>
                  <a:pt x="609" y="188"/>
                </a:lnTo>
                <a:lnTo>
                  <a:pt x="620" y="208"/>
                </a:lnTo>
                <a:lnTo>
                  <a:pt x="631" y="230"/>
                </a:lnTo>
                <a:lnTo>
                  <a:pt x="641" y="251"/>
                </a:lnTo>
                <a:lnTo>
                  <a:pt x="650" y="273"/>
                </a:lnTo>
                <a:lnTo>
                  <a:pt x="659" y="297"/>
                </a:lnTo>
                <a:lnTo>
                  <a:pt x="666" y="323"/>
                </a:lnTo>
                <a:lnTo>
                  <a:pt x="673" y="349"/>
                </a:lnTo>
                <a:lnTo>
                  <a:pt x="680" y="375"/>
                </a:lnTo>
                <a:lnTo>
                  <a:pt x="685" y="401"/>
                </a:lnTo>
                <a:lnTo>
                  <a:pt x="690" y="429"/>
                </a:lnTo>
                <a:lnTo>
                  <a:pt x="694" y="459"/>
                </a:lnTo>
                <a:lnTo>
                  <a:pt x="697" y="487"/>
                </a:lnTo>
                <a:lnTo>
                  <a:pt x="699" y="517"/>
                </a:lnTo>
                <a:lnTo>
                  <a:pt x="701" y="547"/>
                </a:lnTo>
                <a:lnTo>
                  <a:pt x="702" y="579"/>
                </a:lnTo>
                <a:lnTo>
                  <a:pt x="703" y="611"/>
                </a:lnTo>
                <a:lnTo>
                  <a:pt x="702" y="661"/>
                </a:lnTo>
                <a:lnTo>
                  <a:pt x="701" y="687"/>
                </a:lnTo>
                <a:lnTo>
                  <a:pt x="699" y="711"/>
                </a:lnTo>
                <a:lnTo>
                  <a:pt x="697" y="735"/>
                </a:lnTo>
                <a:lnTo>
                  <a:pt x="695" y="758"/>
                </a:lnTo>
                <a:lnTo>
                  <a:pt x="692" y="782"/>
                </a:lnTo>
                <a:lnTo>
                  <a:pt x="689" y="806"/>
                </a:lnTo>
                <a:lnTo>
                  <a:pt x="685" y="830"/>
                </a:lnTo>
                <a:lnTo>
                  <a:pt x="681" y="852"/>
                </a:lnTo>
                <a:lnTo>
                  <a:pt x="677" y="874"/>
                </a:lnTo>
                <a:lnTo>
                  <a:pt x="672" y="896"/>
                </a:lnTo>
                <a:lnTo>
                  <a:pt x="666" y="916"/>
                </a:lnTo>
                <a:lnTo>
                  <a:pt x="661" y="938"/>
                </a:lnTo>
                <a:lnTo>
                  <a:pt x="655" y="958"/>
                </a:lnTo>
                <a:lnTo>
                  <a:pt x="648" y="976"/>
                </a:lnTo>
                <a:lnTo>
                  <a:pt x="641" y="996"/>
                </a:lnTo>
                <a:lnTo>
                  <a:pt x="634" y="1014"/>
                </a:lnTo>
                <a:lnTo>
                  <a:pt x="626" y="1030"/>
                </a:lnTo>
                <a:lnTo>
                  <a:pt x="618" y="1048"/>
                </a:lnTo>
                <a:lnTo>
                  <a:pt x="609" y="1064"/>
                </a:lnTo>
                <a:lnTo>
                  <a:pt x="600" y="1080"/>
                </a:lnTo>
                <a:lnTo>
                  <a:pt x="591" y="1094"/>
                </a:lnTo>
                <a:lnTo>
                  <a:pt x="581" y="1108"/>
                </a:lnTo>
                <a:lnTo>
                  <a:pt x="571" y="1120"/>
                </a:lnTo>
                <a:lnTo>
                  <a:pt x="559" y="1132"/>
                </a:lnTo>
                <a:lnTo>
                  <a:pt x="548" y="1144"/>
                </a:lnTo>
                <a:lnTo>
                  <a:pt x="537" y="1154"/>
                </a:lnTo>
                <a:lnTo>
                  <a:pt x="525" y="1164"/>
                </a:lnTo>
                <a:lnTo>
                  <a:pt x="513" y="1172"/>
                </a:lnTo>
                <a:lnTo>
                  <a:pt x="500" y="1180"/>
                </a:lnTo>
                <a:lnTo>
                  <a:pt x="487" y="1186"/>
                </a:lnTo>
                <a:close/>
                <a:moveTo>
                  <a:pt x="239" y="391"/>
                </a:moveTo>
                <a:lnTo>
                  <a:pt x="239" y="880"/>
                </a:lnTo>
                <a:lnTo>
                  <a:pt x="337" y="880"/>
                </a:lnTo>
                <a:lnTo>
                  <a:pt x="347" y="880"/>
                </a:lnTo>
                <a:lnTo>
                  <a:pt x="357" y="880"/>
                </a:lnTo>
                <a:lnTo>
                  <a:pt x="367" y="878"/>
                </a:lnTo>
                <a:lnTo>
                  <a:pt x="376" y="874"/>
                </a:lnTo>
                <a:lnTo>
                  <a:pt x="384" y="872"/>
                </a:lnTo>
                <a:lnTo>
                  <a:pt x="392" y="868"/>
                </a:lnTo>
                <a:lnTo>
                  <a:pt x="400" y="862"/>
                </a:lnTo>
                <a:lnTo>
                  <a:pt x="407" y="858"/>
                </a:lnTo>
                <a:lnTo>
                  <a:pt x="413" y="852"/>
                </a:lnTo>
                <a:lnTo>
                  <a:pt x="419" y="844"/>
                </a:lnTo>
                <a:lnTo>
                  <a:pt x="425" y="838"/>
                </a:lnTo>
                <a:lnTo>
                  <a:pt x="430" y="830"/>
                </a:lnTo>
                <a:lnTo>
                  <a:pt x="435" y="822"/>
                </a:lnTo>
                <a:lnTo>
                  <a:pt x="440" y="814"/>
                </a:lnTo>
                <a:lnTo>
                  <a:pt x="444" y="806"/>
                </a:lnTo>
                <a:lnTo>
                  <a:pt x="448" y="796"/>
                </a:lnTo>
                <a:lnTo>
                  <a:pt x="451" y="788"/>
                </a:lnTo>
                <a:lnTo>
                  <a:pt x="454" y="778"/>
                </a:lnTo>
                <a:lnTo>
                  <a:pt x="457" y="768"/>
                </a:lnTo>
                <a:lnTo>
                  <a:pt x="460" y="758"/>
                </a:lnTo>
                <a:lnTo>
                  <a:pt x="464" y="738"/>
                </a:lnTo>
                <a:lnTo>
                  <a:pt x="467" y="717"/>
                </a:lnTo>
                <a:lnTo>
                  <a:pt x="470" y="697"/>
                </a:lnTo>
                <a:lnTo>
                  <a:pt x="471" y="675"/>
                </a:lnTo>
                <a:lnTo>
                  <a:pt x="472" y="655"/>
                </a:lnTo>
                <a:lnTo>
                  <a:pt x="472" y="635"/>
                </a:lnTo>
                <a:lnTo>
                  <a:pt x="472" y="615"/>
                </a:lnTo>
                <a:lnTo>
                  <a:pt x="470" y="593"/>
                </a:lnTo>
                <a:lnTo>
                  <a:pt x="468" y="573"/>
                </a:lnTo>
                <a:lnTo>
                  <a:pt x="464" y="551"/>
                </a:lnTo>
                <a:lnTo>
                  <a:pt x="462" y="541"/>
                </a:lnTo>
                <a:lnTo>
                  <a:pt x="459" y="531"/>
                </a:lnTo>
                <a:lnTo>
                  <a:pt x="457" y="521"/>
                </a:lnTo>
                <a:lnTo>
                  <a:pt x="454" y="511"/>
                </a:lnTo>
                <a:lnTo>
                  <a:pt x="447" y="491"/>
                </a:lnTo>
                <a:lnTo>
                  <a:pt x="443" y="483"/>
                </a:lnTo>
                <a:lnTo>
                  <a:pt x="439" y="473"/>
                </a:lnTo>
                <a:lnTo>
                  <a:pt x="435" y="465"/>
                </a:lnTo>
                <a:lnTo>
                  <a:pt x="430" y="457"/>
                </a:lnTo>
                <a:lnTo>
                  <a:pt x="420" y="441"/>
                </a:lnTo>
                <a:lnTo>
                  <a:pt x="414" y="433"/>
                </a:lnTo>
                <a:lnTo>
                  <a:pt x="408" y="427"/>
                </a:lnTo>
                <a:lnTo>
                  <a:pt x="402" y="421"/>
                </a:lnTo>
                <a:lnTo>
                  <a:pt x="396" y="415"/>
                </a:lnTo>
                <a:lnTo>
                  <a:pt x="389" y="409"/>
                </a:lnTo>
                <a:lnTo>
                  <a:pt x="382" y="405"/>
                </a:lnTo>
                <a:lnTo>
                  <a:pt x="375" y="401"/>
                </a:lnTo>
                <a:lnTo>
                  <a:pt x="367" y="397"/>
                </a:lnTo>
                <a:lnTo>
                  <a:pt x="359" y="395"/>
                </a:lnTo>
                <a:lnTo>
                  <a:pt x="351" y="393"/>
                </a:lnTo>
                <a:lnTo>
                  <a:pt x="333" y="391"/>
                </a:lnTo>
                <a:lnTo>
                  <a:pt x="239" y="391"/>
                </a:lnTo>
                <a:close/>
                <a:moveTo>
                  <a:pt x="1780" y="395"/>
                </a:moveTo>
                <a:lnTo>
                  <a:pt x="1776" y="403"/>
                </a:lnTo>
                <a:lnTo>
                  <a:pt x="1772" y="411"/>
                </a:lnTo>
                <a:lnTo>
                  <a:pt x="1763" y="423"/>
                </a:lnTo>
                <a:lnTo>
                  <a:pt x="1754" y="433"/>
                </a:lnTo>
                <a:lnTo>
                  <a:pt x="1743" y="443"/>
                </a:lnTo>
                <a:lnTo>
                  <a:pt x="1814" y="788"/>
                </a:lnTo>
                <a:lnTo>
                  <a:pt x="1742" y="788"/>
                </a:lnTo>
                <a:lnTo>
                  <a:pt x="1683" y="465"/>
                </a:lnTo>
                <a:lnTo>
                  <a:pt x="1607" y="465"/>
                </a:lnTo>
                <a:lnTo>
                  <a:pt x="1607" y="788"/>
                </a:lnTo>
                <a:lnTo>
                  <a:pt x="1543" y="788"/>
                </a:lnTo>
                <a:lnTo>
                  <a:pt x="1543" y="18"/>
                </a:lnTo>
                <a:lnTo>
                  <a:pt x="1681" y="18"/>
                </a:lnTo>
                <a:lnTo>
                  <a:pt x="1696" y="18"/>
                </a:lnTo>
                <a:lnTo>
                  <a:pt x="1703" y="20"/>
                </a:lnTo>
                <a:lnTo>
                  <a:pt x="1710" y="22"/>
                </a:lnTo>
                <a:lnTo>
                  <a:pt x="1722" y="26"/>
                </a:lnTo>
                <a:lnTo>
                  <a:pt x="1734" y="32"/>
                </a:lnTo>
                <a:lnTo>
                  <a:pt x="1745" y="40"/>
                </a:lnTo>
                <a:lnTo>
                  <a:pt x="1755" y="50"/>
                </a:lnTo>
                <a:lnTo>
                  <a:pt x="1765" y="62"/>
                </a:lnTo>
                <a:lnTo>
                  <a:pt x="1769" y="68"/>
                </a:lnTo>
                <a:lnTo>
                  <a:pt x="1773" y="76"/>
                </a:lnTo>
                <a:lnTo>
                  <a:pt x="1781" y="92"/>
                </a:lnTo>
                <a:lnTo>
                  <a:pt x="1788" y="108"/>
                </a:lnTo>
                <a:lnTo>
                  <a:pt x="1791" y="118"/>
                </a:lnTo>
                <a:lnTo>
                  <a:pt x="1794" y="126"/>
                </a:lnTo>
                <a:lnTo>
                  <a:pt x="1799" y="146"/>
                </a:lnTo>
                <a:lnTo>
                  <a:pt x="1803" y="168"/>
                </a:lnTo>
                <a:lnTo>
                  <a:pt x="1805" y="178"/>
                </a:lnTo>
                <a:lnTo>
                  <a:pt x="1806" y="190"/>
                </a:lnTo>
                <a:lnTo>
                  <a:pt x="1807" y="200"/>
                </a:lnTo>
                <a:lnTo>
                  <a:pt x="1808" y="212"/>
                </a:lnTo>
                <a:lnTo>
                  <a:pt x="1808" y="224"/>
                </a:lnTo>
                <a:lnTo>
                  <a:pt x="1808" y="236"/>
                </a:lnTo>
                <a:lnTo>
                  <a:pt x="1808" y="263"/>
                </a:lnTo>
                <a:lnTo>
                  <a:pt x="1807" y="275"/>
                </a:lnTo>
                <a:lnTo>
                  <a:pt x="1806" y="287"/>
                </a:lnTo>
                <a:lnTo>
                  <a:pt x="1805" y="299"/>
                </a:lnTo>
                <a:lnTo>
                  <a:pt x="1804" y="309"/>
                </a:lnTo>
                <a:lnTo>
                  <a:pt x="1801" y="331"/>
                </a:lnTo>
                <a:lnTo>
                  <a:pt x="1797" y="349"/>
                </a:lnTo>
                <a:lnTo>
                  <a:pt x="1792" y="367"/>
                </a:lnTo>
                <a:lnTo>
                  <a:pt x="1786" y="381"/>
                </a:lnTo>
                <a:lnTo>
                  <a:pt x="1780" y="395"/>
                </a:lnTo>
                <a:close/>
                <a:moveTo>
                  <a:pt x="1678" y="122"/>
                </a:moveTo>
                <a:lnTo>
                  <a:pt x="1607" y="122"/>
                </a:lnTo>
                <a:lnTo>
                  <a:pt x="1607" y="365"/>
                </a:lnTo>
                <a:lnTo>
                  <a:pt x="1678" y="365"/>
                </a:lnTo>
                <a:lnTo>
                  <a:pt x="1686" y="363"/>
                </a:lnTo>
                <a:lnTo>
                  <a:pt x="1694" y="361"/>
                </a:lnTo>
                <a:lnTo>
                  <a:pt x="1700" y="359"/>
                </a:lnTo>
                <a:lnTo>
                  <a:pt x="1707" y="355"/>
                </a:lnTo>
                <a:lnTo>
                  <a:pt x="1712" y="351"/>
                </a:lnTo>
                <a:lnTo>
                  <a:pt x="1717" y="345"/>
                </a:lnTo>
                <a:lnTo>
                  <a:pt x="1722" y="339"/>
                </a:lnTo>
                <a:lnTo>
                  <a:pt x="1726" y="331"/>
                </a:lnTo>
                <a:lnTo>
                  <a:pt x="1730" y="323"/>
                </a:lnTo>
                <a:lnTo>
                  <a:pt x="1733" y="313"/>
                </a:lnTo>
                <a:lnTo>
                  <a:pt x="1736" y="303"/>
                </a:lnTo>
                <a:lnTo>
                  <a:pt x="1738" y="293"/>
                </a:lnTo>
                <a:lnTo>
                  <a:pt x="1740" y="281"/>
                </a:lnTo>
                <a:lnTo>
                  <a:pt x="1741" y="269"/>
                </a:lnTo>
                <a:lnTo>
                  <a:pt x="1742" y="257"/>
                </a:lnTo>
                <a:lnTo>
                  <a:pt x="1742" y="244"/>
                </a:lnTo>
                <a:lnTo>
                  <a:pt x="1742" y="230"/>
                </a:lnTo>
                <a:lnTo>
                  <a:pt x="1742" y="218"/>
                </a:lnTo>
                <a:lnTo>
                  <a:pt x="1740" y="206"/>
                </a:lnTo>
                <a:lnTo>
                  <a:pt x="1739" y="194"/>
                </a:lnTo>
                <a:lnTo>
                  <a:pt x="1737" y="184"/>
                </a:lnTo>
                <a:lnTo>
                  <a:pt x="1734" y="174"/>
                </a:lnTo>
                <a:lnTo>
                  <a:pt x="1731" y="164"/>
                </a:lnTo>
                <a:lnTo>
                  <a:pt x="1728" y="156"/>
                </a:lnTo>
                <a:lnTo>
                  <a:pt x="1723" y="148"/>
                </a:lnTo>
                <a:lnTo>
                  <a:pt x="1719" y="142"/>
                </a:lnTo>
                <a:lnTo>
                  <a:pt x="1713" y="136"/>
                </a:lnTo>
                <a:lnTo>
                  <a:pt x="1708" y="132"/>
                </a:lnTo>
                <a:lnTo>
                  <a:pt x="1701" y="128"/>
                </a:lnTo>
                <a:lnTo>
                  <a:pt x="1694" y="124"/>
                </a:lnTo>
                <a:lnTo>
                  <a:pt x="1686" y="122"/>
                </a:lnTo>
                <a:lnTo>
                  <a:pt x="1678" y="122"/>
                </a:lnTo>
                <a:close/>
                <a:moveTo>
                  <a:pt x="2090" y="788"/>
                </a:moveTo>
                <a:lnTo>
                  <a:pt x="2069" y="635"/>
                </a:lnTo>
                <a:lnTo>
                  <a:pt x="1942" y="635"/>
                </a:lnTo>
                <a:lnTo>
                  <a:pt x="1921" y="788"/>
                </a:lnTo>
                <a:lnTo>
                  <a:pt x="1854" y="788"/>
                </a:lnTo>
                <a:lnTo>
                  <a:pt x="1975" y="18"/>
                </a:lnTo>
                <a:lnTo>
                  <a:pt x="2037" y="18"/>
                </a:lnTo>
                <a:lnTo>
                  <a:pt x="2160" y="788"/>
                </a:lnTo>
                <a:lnTo>
                  <a:pt x="2090" y="788"/>
                </a:lnTo>
                <a:close/>
                <a:moveTo>
                  <a:pt x="2026" y="323"/>
                </a:moveTo>
                <a:lnTo>
                  <a:pt x="2015" y="250"/>
                </a:lnTo>
                <a:lnTo>
                  <a:pt x="2010" y="210"/>
                </a:lnTo>
                <a:lnTo>
                  <a:pt x="2006" y="170"/>
                </a:lnTo>
                <a:lnTo>
                  <a:pt x="2001" y="210"/>
                </a:lnTo>
                <a:lnTo>
                  <a:pt x="1996" y="250"/>
                </a:lnTo>
                <a:lnTo>
                  <a:pt x="1986" y="325"/>
                </a:lnTo>
                <a:lnTo>
                  <a:pt x="1957" y="529"/>
                </a:lnTo>
                <a:lnTo>
                  <a:pt x="2053" y="529"/>
                </a:lnTo>
                <a:lnTo>
                  <a:pt x="2026" y="323"/>
                </a:lnTo>
                <a:close/>
                <a:moveTo>
                  <a:pt x="2419" y="788"/>
                </a:moveTo>
                <a:lnTo>
                  <a:pt x="2323" y="431"/>
                </a:lnTo>
                <a:lnTo>
                  <a:pt x="2285" y="527"/>
                </a:lnTo>
                <a:lnTo>
                  <a:pt x="2285" y="788"/>
                </a:lnTo>
                <a:lnTo>
                  <a:pt x="2220" y="788"/>
                </a:lnTo>
                <a:lnTo>
                  <a:pt x="2220" y="18"/>
                </a:lnTo>
                <a:lnTo>
                  <a:pt x="2285" y="18"/>
                </a:lnTo>
                <a:lnTo>
                  <a:pt x="2285" y="347"/>
                </a:lnTo>
                <a:lnTo>
                  <a:pt x="2410" y="18"/>
                </a:lnTo>
                <a:lnTo>
                  <a:pt x="2492" y="18"/>
                </a:lnTo>
                <a:lnTo>
                  <a:pt x="2363" y="333"/>
                </a:lnTo>
                <a:lnTo>
                  <a:pt x="2498" y="788"/>
                </a:lnTo>
                <a:lnTo>
                  <a:pt x="2419" y="788"/>
                </a:lnTo>
                <a:close/>
                <a:moveTo>
                  <a:pt x="2558" y="788"/>
                </a:moveTo>
                <a:lnTo>
                  <a:pt x="2558" y="18"/>
                </a:lnTo>
                <a:lnTo>
                  <a:pt x="2786" y="18"/>
                </a:lnTo>
                <a:lnTo>
                  <a:pt x="2786" y="126"/>
                </a:lnTo>
                <a:lnTo>
                  <a:pt x="2623" y="126"/>
                </a:lnTo>
                <a:lnTo>
                  <a:pt x="2623" y="341"/>
                </a:lnTo>
                <a:lnTo>
                  <a:pt x="2756" y="341"/>
                </a:lnTo>
                <a:lnTo>
                  <a:pt x="2756" y="445"/>
                </a:lnTo>
                <a:lnTo>
                  <a:pt x="2623" y="445"/>
                </a:lnTo>
                <a:lnTo>
                  <a:pt x="2623" y="683"/>
                </a:lnTo>
                <a:lnTo>
                  <a:pt x="2786" y="683"/>
                </a:lnTo>
                <a:lnTo>
                  <a:pt x="2786" y="788"/>
                </a:lnTo>
                <a:lnTo>
                  <a:pt x="2558" y="788"/>
                </a:lnTo>
                <a:close/>
                <a:moveTo>
                  <a:pt x="2939" y="18"/>
                </a:moveTo>
                <a:lnTo>
                  <a:pt x="3030" y="439"/>
                </a:lnTo>
                <a:lnTo>
                  <a:pt x="3038" y="477"/>
                </a:lnTo>
                <a:lnTo>
                  <a:pt x="3042" y="495"/>
                </a:lnTo>
                <a:lnTo>
                  <a:pt x="3046" y="515"/>
                </a:lnTo>
                <a:lnTo>
                  <a:pt x="3053" y="553"/>
                </a:lnTo>
                <a:lnTo>
                  <a:pt x="3060" y="595"/>
                </a:lnTo>
                <a:lnTo>
                  <a:pt x="3060" y="509"/>
                </a:lnTo>
                <a:lnTo>
                  <a:pt x="3059" y="421"/>
                </a:lnTo>
                <a:lnTo>
                  <a:pt x="3059" y="18"/>
                </a:lnTo>
                <a:lnTo>
                  <a:pt x="3124" y="18"/>
                </a:lnTo>
                <a:lnTo>
                  <a:pt x="3124" y="788"/>
                </a:lnTo>
                <a:lnTo>
                  <a:pt x="3046" y="788"/>
                </a:lnTo>
                <a:lnTo>
                  <a:pt x="2954" y="369"/>
                </a:lnTo>
                <a:lnTo>
                  <a:pt x="2946" y="331"/>
                </a:lnTo>
                <a:lnTo>
                  <a:pt x="2938" y="293"/>
                </a:lnTo>
                <a:lnTo>
                  <a:pt x="2931" y="255"/>
                </a:lnTo>
                <a:lnTo>
                  <a:pt x="2923" y="214"/>
                </a:lnTo>
                <a:lnTo>
                  <a:pt x="2924" y="389"/>
                </a:lnTo>
                <a:lnTo>
                  <a:pt x="2924" y="790"/>
                </a:lnTo>
                <a:lnTo>
                  <a:pt x="2859" y="790"/>
                </a:lnTo>
                <a:lnTo>
                  <a:pt x="2859" y="18"/>
                </a:lnTo>
                <a:lnTo>
                  <a:pt x="2939" y="18"/>
                </a:lnTo>
                <a:close/>
                <a:moveTo>
                  <a:pt x="3306" y="18"/>
                </a:moveTo>
                <a:lnTo>
                  <a:pt x="3396" y="425"/>
                </a:lnTo>
                <a:lnTo>
                  <a:pt x="3404" y="463"/>
                </a:lnTo>
                <a:lnTo>
                  <a:pt x="3408" y="481"/>
                </a:lnTo>
                <a:lnTo>
                  <a:pt x="3412" y="501"/>
                </a:lnTo>
                <a:lnTo>
                  <a:pt x="3419" y="539"/>
                </a:lnTo>
                <a:lnTo>
                  <a:pt x="3426" y="581"/>
                </a:lnTo>
                <a:lnTo>
                  <a:pt x="3426" y="495"/>
                </a:lnTo>
                <a:lnTo>
                  <a:pt x="3426" y="407"/>
                </a:lnTo>
                <a:lnTo>
                  <a:pt x="3426" y="18"/>
                </a:lnTo>
                <a:lnTo>
                  <a:pt x="3491" y="18"/>
                </a:lnTo>
                <a:lnTo>
                  <a:pt x="3491" y="788"/>
                </a:lnTo>
                <a:lnTo>
                  <a:pt x="3412" y="788"/>
                </a:lnTo>
                <a:lnTo>
                  <a:pt x="3320" y="383"/>
                </a:lnTo>
                <a:lnTo>
                  <a:pt x="3312" y="345"/>
                </a:lnTo>
                <a:lnTo>
                  <a:pt x="3305" y="307"/>
                </a:lnTo>
                <a:lnTo>
                  <a:pt x="3297" y="269"/>
                </a:lnTo>
                <a:lnTo>
                  <a:pt x="3290" y="228"/>
                </a:lnTo>
                <a:lnTo>
                  <a:pt x="3290" y="403"/>
                </a:lnTo>
                <a:lnTo>
                  <a:pt x="3290" y="788"/>
                </a:lnTo>
                <a:lnTo>
                  <a:pt x="3226" y="788"/>
                </a:lnTo>
                <a:lnTo>
                  <a:pt x="3226" y="18"/>
                </a:lnTo>
                <a:lnTo>
                  <a:pt x="3306" y="18"/>
                </a:lnTo>
                <a:close/>
                <a:moveTo>
                  <a:pt x="3618" y="735"/>
                </a:moveTo>
                <a:lnTo>
                  <a:pt x="3611" y="719"/>
                </a:lnTo>
                <a:lnTo>
                  <a:pt x="3605" y="701"/>
                </a:lnTo>
                <a:lnTo>
                  <a:pt x="3599" y="681"/>
                </a:lnTo>
                <a:lnTo>
                  <a:pt x="3597" y="669"/>
                </a:lnTo>
                <a:lnTo>
                  <a:pt x="3595" y="659"/>
                </a:lnTo>
                <a:lnTo>
                  <a:pt x="3591" y="635"/>
                </a:lnTo>
                <a:lnTo>
                  <a:pt x="3589" y="609"/>
                </a:lnTo>
                <a:lnTo>
                  <a:pt x="3588" y="595"/>
                </a:lnTo>
                <a:lnTo>
                  <a:pt x="3587" y="581"/>
                </a:lnTo>
                <a:lnTo>
                  <a:pt x="3587" y="549"/>
                </a:lnTo>
                <a:lnTo>
                  <a:pt x="3587" y="18"/>
                </a:lnTo>
                <a:lnTo>
                  <a:pt x="3652" y="18"/>
                </a:lnTo>
                <a:lnTo>
                  <a:pt x="3652" y="543"/>
                </a:lnTo>
                <a:lnTo>
                  <a:pt x="3652" y="563"/>
                </a:lnTo>
                <a:lnTo>
                  <a:pt x="3652" y="581"/>
                </a:lnTo>
                <a:lnTo>
                  <a:pt x="3653" y="597"/>
                </a:lnTo>
                <a:lnTo>
                  <a:pt x="3655" y="611"/>
                </a:lnTo>
                <a:lnTo>
                  <a:pt x="3657" y="625"/>
                </a:lnTo>
                <a:lnTo>
                  <a:pt x="3659" y="637"/>
                </a:lnTo>
                <a:lnTo>
                  <a:pt x="3662" y="649"/>
                </a:lnTo>
                <a:lnTo>
                  <a:pt x="3665" y="659"/>
                </a:lnTo>
                <a:lnTo>
                  <a:pt x="3669" y="667"/>
                </a:lnTo>
                <a:lnTo>
                  <a:pt x="3674" y="675"/>
                </a:lnTo>
                <a:lnTo>
                  <a:pt x="3679" y="683"/>
                </a:lnTo>
                <a:lnTo>
                  <a:pt x="3685" y="689"/>
                </a:lnTo>
                <a:lnTo>
                  <a:pt x="3688" y="691"/>
                </a:lnTo>
                <a:lnTo>
                  <a:pt x="3692" y="693"/>
                </a:lnTo>
                <a:lnTo>
                  <a:pt x="3699" y="697"/>
                </a:lnTo>
                <a:lnTo>
                  <a:pt x="3706" y="699"/>
                </a:lnTo>
                <a:lnTo>
                  <a:pt x="3715" y="699"/>
                </a:lnTo>
                <a:lnTo>
                  <a:pt x="3723" y="699"/>
                </a:lnTo>
                <a:lnTo>
                  <a:pt x="3731" y="697"/>
                </a:lnTo>
                <a:lnTo>
                  <a:pt x="3738" y="693"/>
                </a:lnTo>
                <a:lnTo>
                  <a:pt x="3744" y="689"/>
                </a:lnTo>
                <a:lnTo>
                  <a:pt x="3750" y="683"/>
                </a:lnTo>
                <a:lnTo>
                  <a:pt x="3755" y="675"/>
                </a:lnTo>
                <a:lnTo>
                  <a:pt x="3760" y="667"/>
                </a:lnTo>
                <a:lnTo>
                  <a:pt x="3764" y="659"/>
                </a:lnTo>
                <a:lnTo>
                  <a:pt x="3768" y="649"/>
                </a:lnTo>
                <a:lnTo>
                  <a:pt x="3770" y="637"/>
                </a:lnTo>
                <a:lnTo>
                  <a:pt x="3773" y="625"/>
                </a:lnTo>
                <a:lnTo>
                  <a:pt x="3775" y="613"/>
                </a:lnTo>
                <a:lnTo>
                  <a:pt x="3776" y="597"/>
                </a:lnTo>
                <a:lnTo>
                  <a:pt x="3777" y="581"/>
                </a:lnTo>
                <a:lnTo>
                  <a:pt x="3778" y="563"/>
                </a:lnTo>
                <a:lnTo>
                  <a:pt x="3778" y="543"/>
                </a:lnTo>
                <a:lnTo>
                  <a:pt x="3778" y="18"/>
                </a:lnTo>
                <a:lnTo>
                  <a:pt x="3843" y="18"/>
                </a:lnTo>
                <a:lnTo>
                  <a:pt x="3843" y="549"/>
                </a:lnTo>
                <a:lnTo>
                  <a:pt x="3843" y="581"/>
                </a:lnTo>
                <a:lnTo>
                  <a:pt x="3842" y="595"/>
                </a:lnTo>
                <a:lnTo>
                  <a:pt x="3841" y="609"/>
                </a:lnTo>
                <a:lnTo>
                  <a:pt x="3838" y="635"/>
                </a:lnTo>
                <a:lnTo>
                  <a:pt x="3835" y="659"/>
                </a:lnTo>
                <a:lnTo>
                  <a:pt x="3833" y="669"/>
                </a:lnTo>
                <a:lnTo>
                  <a:pt x="3830" y="681"/>
                </a:lnTo>
                <a:lnTo>
                  <a:pt x="3825" y="701"/>
                </a:lnTo>
                <a:lnTo>
                  <a:pt x="3822" y="709"/>
                </a:lnTo>
                <a:lnTo>
                  <a:pt x="3819" y="719"/>
                </a:lnTo>
                <a:lnTo>
                  <a:pt x="3815" y="727"/>
                </a:lnTo>
                <a:lnTo>
                  <a:pt x="3812" y="735"/>
                </a:lnTo>
                <a:lnTo>
                  <a:pt x="3807" y="744"/>
                </a:lnTo>
                <a:lnTo>
                  <a:pt x="3802" y="752"/>
                </a:lnTo>
                <a:lnTo>
                  <a:pt x="3792" y="766"/>
                </a:lnTo>
                <a:lnTo>
                  <a:pt x="3781" y="778"/>
                </a:lnTo>
                <a:lnTo>
                  <a:pt x="3775" y="784"/>
                </a:lnTo>
                <a:lnTo>
                  <a:pt x="3769" y="788"/>
                </a:lnTo>
                <a:lnTo>
                  <a:pt x="3757" y="796"/>
                </a:lnTo>
                <a:lnTo>
                  <a:pt x="3750" y="800"/>
                </a:lnTo>
                <a:lnTo>
                  <a:pt x="3743" y="802"/>
                </a:lnTo>
                <a:lnTo>
                  <a:pt x="3729" y="806"/>
                </a:lnTo>
                <a:lnTo>
                  <a:pt x="3722" y="806"/>
                </a:lnTo>
                <a:lnTo>
                  <a:pt x="3715" y="806"/>
                </a:lnTo>
                <a:lnTo>
                  <a:pt x="3700" y="806"/>
                </a:lnTo>
                <a:lnTo>
                  <a:pt x="3686" y="802"/>
                </a:lnTo>
                <a:lnTo>
                  <a:pt x="3679" y="800"/>
                </a:lnTo>
                <a:lnTo>
                  <a:pt x="3673" y="796"/>
                </a:lnTo>
                <a:lnTo>
                  <a:pt x="3660" y="788"/>
                </a:lnTo>
                <a:lnTo>
                  <a:pt x="3648" y="778"/>
                </a:lnTo>
                <a:lnTo>
                  <a:pt x="3637" y="766"/>
                </a:lnTo>
                <a:lnTo>
                  <a:pt x="3627" y="750"/>
                </a:lnTo>
                <a:lnTo>
                  <a:pt x="3623" y="742"/>
                </a:lnTo>
                <a:lnTo>
                  <a:pt x="3618" y="735"/>
                </a:lnTo>
                <a:close/>
                <a:moveTo>
                  <a:pt x="4052" y="806"/>
                </a:moveTo>
                <a:lnTo>
                  <a:pt x="4036" y="806"/>
                </a:lnTo>
                <a:lnTo>
                  <a:pt x="4020" y="802"/>
                </a:lnTo>
                <a:lnTo>
                  <a:pt x="4006" y="796"/>
                </a:lnTo>
                <a:lnTo>
                  <a:pt x="4000" y="792"/>
                </a:lnTo>
                <a:lnTo>
                  <a:pt x="3993" y="788"/>
                </a:lnTo>
                <a:lnTo>
                  <a:pt x="3981" y="780"/>
                </a:lnTo>
                <a:lnTo>
                  <a:pt x="3975" y="774"/>
                </a:lnTo>
                <a:lnTo>
                  <a:pt x="3970" y="768"/>
                </a:lnTo>
                <a:lnTo>
                  <a:pt x="3960" y="756"/>
                </a:lnTo>
                <a:lnTo>
                  <a:pt x="3956" y="748"/>
                </a:lnTo>
                <a:lnTo>
                  <a:pt x="3951" y="740"/>
                </a:lnTo>
                <a:lnTo>
                  <a:pt x="3947" y="733"/>
                </a:lnTo>
                <a:lnTo>
                  <a:pt x="3943" y="725"/>
                </a:lnTo>
                <a:lnTo>
                  <a:pt x="3939" y="717"/>
                </a:lnTo>
                <a:lnTo>
                  <a:pt x="3936" y="707"/>
                </a:lnTo>
                <a:lnTo>
                  <a:pt x="3930" y="687"/>
                </a:lnTo>
                <a:lnTo>
                  <a:pt x="3926" y="667"/>
                </a:lnTo>
                <a:lnTo>
                  <a:pt x="3924" y="657"/>
                </a:lnTo>
                <a:lnTo>
                  <a:pt x="3922" y="645"/>
                </a:lnTo>
                <a:lnTo>
                  <a:pt x="3919" y="623"/>
                </a:lnTo>
                <a:lnTo>
                  <a:pt x="3918" y="599"/>
                </a:lnTo>
                <a:lnTo>
                  <a:pt x="3917" y="585"/>
                </a:lnTo>
                <a:lnTo>
                  <a:pt x="3917" y="573"/>
                </a:lnTo>
                <a:lnTo>
                  <a:pt x="3980" y="545"/>
                </a:lnTo>
                <a:lnTo>
                  <a:pt x="3981" y="567"/>
                </a:lnTo>
                <a:lnTo>
                  <a:pt x="3982" y="587"/>
                </a:lnTo>
                <a:lnTo>
                  <a:pt x="3984" y="603"/>
                </a:lnTo>
                <a:lnTo>
                  <a:pt x="3986" y="619"/>
                </a:lnTo>
                <a:lnTo>
                  <a:pt x="3988" y="627"/>
                </a:lnTo>
                <a:lnTo>
                  <a:pt x="3989" y="635"/>
                </a:lnTo>
                <a:lnTo>
                  <a:pt x="3993" y="647"/>
                </a:lnTo>
                <a:lnTo>
                  <a:pt x="3997" y="659"/>
                </a:lnTo>
                <a:lnTo>
                  <a:pt x="4001" y="667"/>
                </a:lnTo>
                <a:lnTo>
                  <a:pt x="4006" y="677"/>
                </a:lnTo>
                <a:lnTo>
                  <a:pt x="4012" y="683"/>
                </a:lnTo>
                <a:lnTo>
                  <a:pt x="4018" y="689"/>
                </a:lnTo>
                <a:lnTo>
                  <a:pt x="4025" y="693"/>
                </a:lnTo>
                <a:lnTo>
                  <a:pt x="4032" y="697"/>
                </a:lnTo>
                <a:lnTo>
                  <a:pt x="4039" y="699"/>
                </a:lnTo>
                <a:lnTo>
                  <a:pt x="4047" y="701"/>
                </a:lnTo>
                <a:lnTo>
                  <a:pt x="4056" y="701"/>
                </a:lnTo>
                <a:lnTo>
                  <a:pt x="4063" y="701"/>
                </a:lnTo>
                <a:lnTo>
                  <a:pt x="4070" y="699"/>
                </a:lnTo>
                <a:lnTo>
                  <a:pt x="4077" y="697"/>
                </a:lnTo>
                <a:lnTo>
                  <a:pt x="4083" y="695"/>
                </a:lnTo>
                <a:lnTo>
                  <a:pt x="4089" y="691"/>
                </a:lnTo>
                <a:lnTo>
                  <a:pt x="4095" y="685"/>
                </a:lnTo>
                <a:lnTo>
                  <a:pt x="4100" y="679"/>
                </a:lnTo>
                <a:lnTo>
                  <a:pt x="4105" y="673"/>
                </a:lnTo>
                <a:lnTo>
                  <a:pt x="4109" y="665"/>
                </a:lnTo>
                <a:lnTo>
                  <a:pt x="4113" y="657"/>
                </a:lnTo>
                <a:lnTo>
                  <a:pt x="4116" y="649"/>
                </a:lnTo>
                <a:lnTo>
                  <a:pt x="4119" y="639"/>
                </a:lnTo>
                <a:lnTo>
                  <a:pt x="4121" y="627"/>
                </a:lnTo>
                <a:lnTo>
                  <a:pt x="4122" y="623"/>
                </a:lnTo>
                <a:lnTo>
                  <a:pt x="4123" y="617"/>
                </a:lnTo>
                <a:lnTo>
                  <a:pt x="4124" y="605"/>
                </a:lnTo>
                <a:lnTo>
                  <a:pt x="4124" y="591"/>
                </a:lnTo>
                <a:lnTo>
                  <a:pt x="4124" y="581"/>
                </a:lnTo>
                <a:lnTo>
                  <a:pt x="4123" y="571"/>
                </a:lnTo>
                <a:lnTo>
                  <a:pt x="4122" y="563"/>
                </a:lnTo>
                <a:lnTo>
                  <a:pt x="4121" y="553"/>
                </a:lnTo>
                <a:lnTo>
                  <a:pt x="4119" y="545"/>
                </a:lnTo>
                <a:lnTo>
                  <a:pt x="4117" y="537"/>
                </a:lnTo>
                <a:lnTo>
                  <a:pt x="4115" y="529"/>
                </a:lnTo>
                <a:lnTo>
                  <a:pt x="4112" y="521"/>
                </a:lnTo>
                <a:lnTo>
                  <a:pt x="4104" y="505"/>
                </a:lnTo>
                <a:lnTo>
                  <a:pt x="4100" y="497"/>
                </a:lnTo>
                <a:lnTo>
                  <a:pt x="4095" y="491"/>
                </a:lnTo>
                <a:lnTo>
                  <a:pt x="4084" y="477"/>
                </a:lnTo>
                <a:lnTo>
                  <a:pt x="4071" y="465"/>
                </a:lnTo>
                <a:lnTo>
                  <a:pt x="4007" y="407"/>
                </a:lnTo>
                <a:lnTo>
                  <a:pt x="3998" y="399"/>
                </a:lnTo>
                <a:lnTo>
                  <a:pt x="3988" y="389"/>
                </a:lnTo>
                <a:lnTo>
                  <a:pt x="3972" y="369"/>
                </a:lnTo>
                <a:lnTo>
                  <a:pt x="3958" y="349"/>
                </a:lnTo>
                <a:lnTo>
                  <a:pt x="3953" y="337"/>
                </a:lnTo>
                <a:lnTo>
                  <a:pt x="3947" y="325"/>
                </a:lnTo>
                <a:lnTo>
                  <a:pt x="3942" y="313"/>
                </a:lnTo>
                <a:lnTo>
                  <a:pt x="3937" y="299"/>
                </a:lnTo>
                <a:lnTo>
                  <a:pt x="3934" y="285"/>
                </a:lnTo>
                <a:lnTo>
                  <a:pt x="3931" y="269"/>
                </a:lnTo>
                <a:lnTo>
                  <a:pt x="3929" y="253"/>
                </a:lnTo>
                <a:lnTo>
                  <a:pt x="3928" y="246"/>
                </a:lnTo>
                <a:lnTo>
                  <a:pt x="3927" y="238"/>
                </a:lnTo>
                <a:lnTo>
                  <a:pt x="3927" y="220"/>
                </a:lnTo>
                <a:lnTo>
                  <a:pt x="3926" y="200"/>
                </a:lnTo>
                <a:lnTo>
                  <a:pt x="3926" y="188"/>
                </a:lnTo>
                <a:lnTo>
                  <a:pt x="3927" y="176"/>
                </a:lnTo>
                <a:lnTo>
                  <a:pt x="3928" y="164"/>
                </a:lnTo>
                <a:lnTo>
                  <a:pt x="3929" y="152"/>
                </a:lnTo>
                <a:lnTo>
                  <a:pt x="3930" y="142"/>
                </a:lnTo>
                <a:lnTo>
                  <a:pt x="3932" y="132"/>
                </a:lnTo>
                <a:lnTo>
                  <a:pt x="3936" y="112"/>
                </a:lnTo>
                <a:lnTo>
                  <a:pt x="3939" y="102"/>
                </a:lnTo>
                <a:lnTo>
                  <a:pt x="3942" y="94"/>
                </a:lnTo>
                <a:lnTo>
                  <a:pt x="3949" y="78"/>
                </a:lnTo>
                <a:lnTo>
                  <a:pt x="3957" y="62"/>
                </a:lnTo>
                <a:lnTo>
                  <a:pt x="3961" y="56"/>
                </a:lnTo>
                <a:lnTo>
                  <a:pt x="3965" y="50"/>
                </a:lnTo>
                <a:lnTo>
                  <a:pt x="3974" y="38"/>
                </a:lnTo>
                <a:lnTo>
                  <a:pt x="3984" y="28"/>
                </a:lnTo>
                <a:lnTo>
                  <a:pt x="3994" y="20"/>
                </a:lnTo>
                <a:lnTo>
                  <a:pt x="4005" y="12"/>
                </a:lnTo>
                <a:lnTo>
                  <a:pt x="4017" y="6"/>
                </a:lnTo>
                <a:lnTo>
                  <a:pt x="4029" y="4"/>
                </a:lnTo>
                <a:lnTo>
                  <a:pt x="4042" y="0"/>
                </a:lnTo>
                <a:lnTo>
                  <a:pt x="4055" y="0"/>
                </a:lnTo>
                <a:lnTo>
                  <a:pt x="4070" y="2"/>
                </a:lnTo>
                <a:lnTo>
                  <a:pt x="4085" y="4"/>
                </a:lnTo>
                <a:lnTo>
                  <a:pt x="4098" y="10"/>
                </a:lnTo>
                <a:lnTo>
                  <a:pt x="4104" y="14"/>
                </a:lnTo>
                <a:lnTo>
                  <a:pt x="4110" y="18"/>
                </a:lnTo>
                <a:lnTo>
                  <a:pt x="4122" y="26"/>
                </a:lnTo>
                <a:lnTo>
                  <a:pt x="4132" y="38"/>
                </a:lnTo>
                <a:lnTo>
                  <a:pt x="4141" y="50"/>
                </a:lnTo>
                <a:lnTo>
                  <a:pt x="4149" y="64"/>
                </a:lnTo>
                <a:lnTo>
                  <a:pt x="4153" y="72"/>
                </a:lnTo>
                <a:lnTo>
                  <a:pt x="4156" y="78"/>
                </a:lnTo>
                <a:lnTo>
                  <a:pt x="4159" y="86"/>
                </a:lnTo>
                <a:lnTo>
                  <a:pt x="4162" y="94"/>
                </a:lnTo>
                <a:lnTo>
                  <a:pt x="4167" y="112"/>
                </a:lnTo>
                <a:lnTo>
                  <a:pt x="4172" y="128"/>
                </a:lnTo>
                <a:lnTo>
                  <a:pt x="4175" y="146"/>
                </a:lnTo>
                <a:lnTo>
                  <a:pt x="4177" y="166"/>
                </a:lnTo>
                <a:lnTo>
                  <a:pt x="4179" y="184"/>
                </a:lnTo>
                <a:lnTo>
                  <a:pt x="4179" y="202"/>
                </a:lnTo>
                <a:lnTo>
                  <a:pt x="4117" y="228"/>
                </a:lnTo>
                <a:lnTo>
                  <a:pt x="4117" y="212"/>
                </a:lnTo>
                <a:lnTo>
                  <a:pt x="4115" y="198"/>
                </a:lnTo>
                <a:lnTo>
                  <a:pt x="4114" y="186"/>
                </a:lnTo>
                <a:lnTo>
                  <a:pt x="4112" y="172"/>
                </a:lnTo>
                <a:lnTo>
                  <a:pt x="4109" y="162"/>
                </a:lnTo>
                <a:lnTo>
                  <a:pt x="4106" y="152"/>
                </a:lnTo>
                <a:lnTo>
                  <a:pt x="4103" y="142"/>
                </a:lnTo>
                <a:lnTo>
                  <a:pt x="4099" y="136"/>
                </a:lnTo>
                <a:lnTo>
                  <a:pt x="4095" y="128"/>
                </a:lnTo>
                <a:lnTo>
                  <a:pt x="4090" y="122"/>
                </a:lnTo>
                <a:lnTo>
                  <a:pt x="4085" y="118"/>
                </a:lnTo>
                <a:lnTo>
                  <a:pt x="4079" y="114"/>
                </a:lnTo>
                <a:lnTo>
                  <a:pt x="4073" y="110"/>
                </a:lnTo>
                <a:lnTo>
                  <a:pt x="4067" y="108"/>
                </a:lnTo>
                <a:lnTo>
                  <a:pt x="4060" y="108"/>
                </a:lnTo>
                <a:lnTo>
                  <a:pt x="4052" y="106"/>
                </a:lnTo>
                <a:lnTo>
                  <a:pt x="4040" y="108"/>
                </a:lnTo>
                <a:lnTo>
                  <a:pt x="4028" y="112"/>
                </a:lnTo>
                <a:lnTo>
                  <a:pt x="4023" y="116"/>
                </a:lnTo>
                <a:lnTo>
                  <a:pt x="4018" y="120"/>
                </a:lnTo>
                <a:lnTo>
                  <a:pt x="4013" y="124"/>
                </a:lnTo>
                <a:lnTo>
                  <a:pt x="4009" y="128"/>
                </a:lnTo>
                <a:lnTo>
                  <a:pt x="4005" y="134"/>
                </a:lnTo>
                <a:lnTo>
                  <a:pt x="4002" y="140"/>
                </a:lnTo>
                <a:lnTo>
                  <a:pt x="3999" y="148"/>
                </a:lnTo>
                <a:lnTo>
                  <a:pt x="3996" y="156"/>
                </a:lnTo>
                <a:lnTo>
                  <a:pt x="3994" y="164"/>
                </a:lnTo>
                <a:lnTo>
                  <a:pt x="3993" y="174"/>
                </a:lnTo>
                <a:lnTo>
                  <a:pt x="3992" y="184"/>
                </a:lnTo>
                <a:lnTo>
                  <a:pt x="3992" y="194"/>
                </a:lnTo>
                <a:lnTo>
                  <a:pt x="3992" y="204"/>
                </a:lnTo>
                <a:lnTo>
                  <a:pt x="3992" y="214"/>
                </a:lnTo>
                <a:lnTo>
                  <a:pt x="3993" y="224"/>
                </a:lnTo>
                <a:lnTo>
                  <a:pt x="3994" y="232"/>
                </a:lnTo>
                <a:lnTo>
                  <a:pt x="3996" y="240"/>
                </a:lnTo>
                <a:lnTo>
                  <a:pt x="3998" y="248"/>
                </a:lnTo>
                <a:lnTo>
                  <a:pt x="4001" y="255"/>
                </a:lnTo>
                <a:lnTo>
                  <a:pt x="4003" y="261"/>
                </a:lnTo>
                <a:lnTo>
                  <a:pt x="4007" y="267"/>
                </a:lnTo>
                <a:lnTo>
                  <a:pt x="4010" y="273"/>
                </a:lnTo>
                <a:lnTo>
                  <a:pt x="4019" y="285"/>
                </a:lnTo>
                <a:lnTo>
                  <a:pt x="4029" y="297"/>
                </a:lnTo>
                <a:lnTo>
                  <a:pt x="4041" y="309"/>
                </a:lnTo>
                <a:lnTo>
                  <a:pt x="4103" y="363"/>
                </a:lnTo>
                <a:lnTo>
                  <a:pt x="4113" y="373"/>
                </a:lnTo>
                <a:lnTo>
                  <a:pt x="4123" y="383"/>
                </a:lnTo>
                <a:lnTo>
                  <a:pt x="4133" y="393"/>
                </a:lnTo>
                <a:lnTo>
                  <a:pt x="4141" y="405"/>
                </a:lnTo>
                <a:lnTo>
                  <a:pt x="4149" y="417"/>
                </a:lnTo>
                <a:lnTo>
                  <a:pt x="4156" y="427"/>
                </a:lnTo>
                <a:lnTo>
                  <a:pt x="4162" y="441"/>
                </a:lnTo>
                <a:lnTo>
                  <a:pt x="4168" y="453"/>
                </a:lnTo>
                <a:lnTo>
                  <a:pt x="4173" y="467"/>
                </a:lnTo>
                <a:lnTo>
                  <a:pt x="4177" y="481"/>
                </a:lnTo>
                <a:lnTo>
                  <a:pt x="4181" y="495"/>
                </a:lnTo>
                <a:lnTo>
                  <a:pt x="4184" y="511"/>
                </a:lnTo>
                <a:lnTo>
                  <a:pt x="4186" y="527"/>
                </a:lnTo>
                <a:lnTo>
                  <a:pt x="4187" y="537"/>
                </a:lnTo>
                <a:lnTo>
                  <a:pt x="4187" y="545"/>
                </a:lnTo>
                <a:lnTo>
                  <a:pt x="4188" y="563"/>
                </a:lnTo>
                <a:lnTo>
                  <a:pt x="4189" y="583"/>
                </a:lnTo>
                <a:lnTo>
                  <a:pt x="4188" y="609"/>
                </a:lnTo>
                <a:lnTo>
                  <a:pt x="4186" y="633"/>
                </a:lnTo>
                <a:lnTo>
                  <a:pt x="4185" y="645"/>
                </a:lnTo>
                <a:lnTo>
                  <a:pt x="4183" y="655"/>
                </a:lnTo>
                <a:lnTo>
                  <a:pt x="4181" y="667"/>
                </a:lnTo>
                <a:lnTo>
                  <a:pt x="4179" y="677"/>
                </a:lnTo>
                <a:lnTo>
                  <a:pt x="4177" y="687"/>
                </a:lnTo>
                <a:lnTo>
                  <a:pt x="4174" y="697"/>
                </a:lnTo>
                <a:lnTo>
                  <a:pt x="4167" y="715"/>
                </a:lnTo>
                <a:lnTo>
                  <a:pt x="4164" y="723"/>
                </a:lnTo>
                <a:lnTo>
                  <a:pt x="4160" y="733"/>
                </a:lnTo>
                <a:lnTo>
                  <a:pt x="4152" y="746"/>
                </a:lnTo>
                <a:lnTo>
                  <a:pt x="4147" y="754"/>
                </a:lnTo>
                <a:lnTo>
                  <a:pt x="4142" y="760"/>
                </a:lnTo>
                <a:lnTo>
                  <a:pt x="4137" y="766"/>
                </a:lnTo>
                <a:lnTo>
                  <a:pt x="4132" y="772"/>
                </a:lnTo>
                <a:lnTo>
                  <a:pt x="4121" y="782"/>
                </a:lnTo>
                <a:lnTo>
                  <a:pt x="4109" y="790"/>
                </a:lnTo>
                <a:lnTo>
                  <a:pt x="4096" y="798"/>
                </a:lnTo>
                <a:lnTo>
                  <a:pt x="4082" y="802"/>
                </a:lnTo>
                <a:lnTo>
                  <a:pt x="4075" y="804"/>
                </a:lnTo>
                <a:lnTo>
                  <a:pt x="4068" y="804"/>
                </a:lnTo>
                <a:lnTo>
                  <a:pt x="4052" y="806"/>
                </a:lnTo>
                <a:close/>
                <a:moveTo>
                  <a:pt x="1669" y="1273"/>
                </a:moveTo>
                <a:lnTo>
                  <a:pt x="1669" y="1936"/>
                </a:lnTo>
                <a:lnTo>
                  <a:pt x="1604" y="1936"/>
                </a:lnTo>
                <a:lnTo>
                  <a:pt x="1604" y="1273"/>
                </a:lnTo>
                <a:lnTo>
                  <a:pt x="1506" y="1273"/>
                </a:lnTo>
                <a:lnTo>
                  <a:pt x="1506" y="1166"/>
                </a:lnTo>
                <a:lnTo>
                  <a:pt x="1767" y="1166"/>
                </a:lnTo>
                <a:lnTo>
                  <a:pt x="1767" y="1273"/>
                </a:lnTo>
                <a:lnTo>
                  <a:pt x="1669" y="1273"/>
                </a:lnTo>
                <a:close/>
                <a:moveTo>
                  <a:pt x="1832" y="1936"/>
                </a:moveTo>
                <a:lnTo>
                  <a:pt x="1832" y="1166"/>
                </a:lnTo>
                <a:lnTo>
                  <a:pt x="2060" y="1166"/>
                </a:lnTo>
                <a:lnTo>
                  <a:pt x="2060" y="1273"/>
                </a:lnTo>
                <a:lnTo>
                  <a:pt x="1897" y="1273"/>
                </a:lnTo>
                <a:lnTo>
                  <a:pt x="1897" y="1489"/>
                </a:lnTo>
                <a:lnTo>
                  <a:pt x="2030" y="1489"/>
                </a:lnTo>
                <a:lnTo>
                  <a:pt x="2030" y="1593"/>
                </a:lnTo>
                <a:lnTo>
                  <a:pt x="1897" y="1593"/>
                </a:lnTo>
                <a:lnTo>
                  <a:pt x="1897" y="1828"/>
                </a:lnTo>
                <a:lnTo>
                  <a:pt x="2060" y="1828"/>
                </a:lnTo>
                <a:lnTo>
                  <a:pt x="2060" y="1936"/>
                </a:lnTo>
                <a:lnTo>
                  <a:pt x="1832" y="1936"/>
                </a:lnTo>
                <a:close/>
                <a:moveTo>
                  <a:pt x="2260" y="1954"/>
                </a:moveTo>
                <a:lnTo>
                  <a:pt x="2251" y="1954"/>
                </a:lnTo>
                <a:lnTo>
                  <a:pt x="2242" y="1952"/>
                </a:lnTo>
                <a:lnTo>
                  <a:pt x="2234" y="1950"/>
                </a:lnTo>
                <a:lnTo>
                  <a:pt x="2226" y="1948"/>
                </a:lnTo>
                <a:lnTo>
                  <a:pt x="2218" y="1944"/>
                </a:lnTo>
                <a:lnTo>
                  <a:pt x="2211" y="1938"/>
                </a:lnTo>
                <a:lnTo>
                  <a:pt x="2204" y="1932"/>
                </a:lnTo>
                <a:lnTo>
                  <a:pt x="2197" y="1926"/>
                </a:lnTo>
                <a:lnTo>
                  <a:pt x="2190" y="1920"/>
                </a:lnTo>
                <a:lnTo>
                  <a:pt x="2184" y="1912"/>
                </a:lnTo>
                <a:lnTo>
                  <a:pt x="2178" y="1902"/>
                </a:lnTo>
                <a:lnTo>
                  <a:pt x="2172" y="1892"/>
                </a:lnTo>
                <a:lnTo>
                  <a:pt x="2166" y="1882"/>
                </a:lnTo>
                <a:lnTo>
                  <a:pt x="2161" y="1872"/>
                </a:lnTo>
                <a:lnTo>
                  <a:pt x="2156" y="1860"/>
                </a:lnTo>
                <a:lnTo>
                  <a:pt x="2151" y="1846"/>
                </a:lnTo>
                <a:lnTo>
                  <a:pt x="2147" y="1834"/>
                </a:lnTo>
                <a:lnTo>
                  <a:pt x="2143" y="1820"/>
                </a:lnTo>
                <a:lnTo>
                  <a:pt x="2139" y="1804"/>
                </a:lnTo>
                <a:lnTo>
                  <a:pt x="2135" y="1788"/>
                </a:lnTo>
                <a:lnTo>
                  <a:pt x="2132" y="1772"/>
                </a:lnTo>
                <a:lnTo>
                  <a:pt x="2129" y="1756"/>
                </a:lnTo>
                <a:lnTo>
                  <a:pt x="2126" y="1738"/>
                </a:lnTo>
                <a:lnTo>
                  <a:pt x="2124" y="1720"/>
                </a:lnTo>
                <a:lnTo>
                  <a:pt x="2121" y="1701"/>
                </a:lnTo>
                <a:lnTo>
                  <a:pt x="2120" y="1681"/>
                </a:lnTo>
                <a:lnTo>
                  <a:pt x="2118" y="1661"/>
                </a:lnTo>
                <a:lnTo>
                  <a:pt x="2117" y="1641"/>
                </a:lnTo>
                <a:lnTo>
                  <a:pt x="2115" y="1597"/>
                </a:lnTo>
                <a:lnTo>
                  <a:pt x="2114" y="1575"/>
                </a:lnTo>
                <a:lnTo>
                  <a:pt x="2114" y="1551"/>
                </a:lnTo>
                <a:lnTo>
                  <a:pt x="2115" y="1505"/>
                </a:lnTo>
                <a:lnTo>
                  <a:pt x="2117" y="1461"/>
                </a:lnTo>
                <a:lnTo>
                  <a:pt x="2118" y="1441"/>
                </a:lnTo>
                <a:lnTo>
                  <a:pt x="2120" y="1421"/>
                </a:lnTo>
                <a:lnTo>
                  <a:pt x="2124" y="1383"/>
                </a:lnTo>
                <a:lnTo>
                  <a:pt x="2126" y="1363"/>
                </a:lnTo>
                <a:lnTo>
                  <a:pt x="2129" y="1347"/>
                </a:lnTo>
                <a:lnTo>
                  <a:pt x="2135" y="1313"/>
                </a:lnTo>
                <a:lnTo>
                  <a:pt x="2139" y="1297"/>
                </a:lnTo>
                <a:lnTo>
                  <a:pt x="2143" y="1283"/>
                </a:lnTo>
                <a:lnTo>
                  <a:pt x="2147" y="1269"/>
                </a:lnTo>
                <a:lnTo>
                  <a:pt x="2151" y="1255"/>
                </a:lnTo>
                <a:lnTo>
                  <a:pt x="2156" y="1243"/>
                </a:lnTo>
                <a:lnTo>
                  <a:pt x="2161" y="1231"/>
                </a:lnTo>
                <a:lnTo>
                  <a:pt x="2166" y="1220"/>
                </a:lnTo>
                <a:lnTo>
                  <a:pt x="2172" y="1210"/>
                </a:lnTo>
                <a:lnTo>
                  <a:pt x="2178" y="1200"/>
                </a:lnTo>
                <a:lnTo>
                  <a:pt x="2184" y="1192"/>
                </a:lnTo>
                <a:lnTo>
                  <a:pt x="2197" y="1176"/>
                </a:lnTo>
                <a:lnTo>
                  <a:pt x="2204" y="1170"/>
                </a:lnTo>
                <a:lnTo>
                  <a:pt x="2211" y="1164"/>
                </a:lnTo>
                <a:lnTo>
                  <a:pt x="2218" y="1160"/>
                </a:lnTo>
                <a:lnTo>
                  <a:pt x="2226" y="1156"/>
                </a:lnTo>
                <a:lnTo>
                  <a:pt x="2234" y="1152"/>
                </a:lnTo>
                <a:lnTo>
                  <a:pt x="2242" y="1150"/>
                </a:lnTo>
                <a:lnTo>
                  <a:pt x="2251" y="1148"/>
                </a:lnTo>
                <a:lnTo>
                  <a:pt x="2260" y="1148"/>
                </a:lnTo>
                <a:lnTo>
                  <a:pt x="2268" y="1148"/>
                </a:lnTo>
                <a:lnTo>
                  <a:pt x="2277" y="1150"/>
                </a:lnTo>
                <a:lnTo>
                  <a:pt x="2285" y="1152"/>
                </a:lnTo>
                <a:lnTo>
                  <a:pt x="2293" y="1156"/>
                </a:lnTo>
                <a:lnTo>
                  <a:pt x="2301" y="1160"/>
                </a:lnTo>
                <a:lnTo>
                  <a:pt x="2308" y="1164"/>
                </a:lnTo>
                <a:lnTo>
                  <a:pt x="2316" y="1170"/>
                </a:lnTo>
                <a:lnTo>
                  <a:pt x="2323" y="1176"/>
                </a:lnTo>
                <a:lnTo>
                  <a:pt x="2329" y="1184"/>
                </a:lnTo>
                <a:lnTo>
                  <a:pt x="2336" y="1192"/>
                </a:lnTo>
                <a:lnTo>
                  <a:pt x="2342" y="1200"/>
                </a:lnTo>
                <a:lnTo>
                  <a:pt x="2348" y="1210"/>
                </a:lnTo>
                <a:lnTo>
                  <a:pt x="2353" y="1220"/>
                </a:lnTo>
                <a:lnTo>
                  <a:pt x="2359" y="1229"/>
                </a:lnTo>
                <a:lnTo>
                  <a:pt x="2364" y="1241"/>
                </a:lnTo>
                <a:lnTo>
                  <a:pt x="2368" y="1255"/>
                </a:lnTo>
                <a:lnTo>
                  <a:pt x="2377" y="1283"/>
                </a:lnTo>
                <a:lnTo>
                  <a:pt x="2381" y="1297"/>
                </a:lnTo>
                <a:lnTo>
                  <a:pt x="2385" y="1313"/>
                </a:lnTo>
                <a:lnTo>
                  <a:pt x="2391" y="1345"/>
                </a:lnTo>
                <a:lnTo>
                  <a:pt x="2394" y="1363"/>
                </a:lnTo>
                <a:lnTo>
                  <a:pt x="2396" y="1381"/>
                </a:lnTo>
                <a:lnTo>
                  <a:pt x="2398" y="1401"/>
                </a:lnTo>
                <a:lnTo>
                  <a:pt x="2400" y="1421"/>
                </a:lnTo>
                <a:lnTo>
                  <a:pt x="2402" y="1441"/>
                </a:lnTo>
                <a:lnTo>
                  <a:pt x="2403" y="1461"/>
                </a:lnTo>
                <a:lnTo>
                  <a:pt x="2404" y="1483"/>
                </a:lnTo>
                <a:lnTo>
                  <a:pt x="2405" y="1505"/>
                </a:lnTo>
                <a:lnTo>
                  <a:pt x="2405" y="1527"/>
                </a:lnTo>
                <a:lnTo>
                  <a:pt x="2406" y="1551"/>
                </a:lnTo>
                <a:lnTo>
                  <a:pt x="2405" y="1597"/>
                </a:lnTo>
                <a:lnTo>
                  <a:pt x="2403" y="1641"/>
                </a:lnTo>
                <a:lnTo>
                  <a:pt x="2402" y="1663"/>
                </a:lnTo>
                <a:lnTo>
                  <a:pt x="2400" y="1683"/>
                </a:lnTo>
                <a:lnTo>
                  <a:pt x="2396" y="1720"/>
                </a:lnTo>
                <a:lnTo>
                  <a:pt x="2394" y="1738"/>
                </a:lnTo>
                <a:lnTo>
                  <a:pt x="2391" y="1756"/>
                </a:lnTo>
                <a:lnTo>
                  <a:pt x="2388" y="1772"/>
                </a:lnTo>
                <a:lnTo>
                  <a:pt x="2385" y="1790"/>
                </a:lnTo>
                <a:lnTo>
                  <a:pt x="2381" y="1804"/>
                </a:lnTo>
                <a:lnTo>
                  <a:pt x="2377" y="1820"/>
                </a:lnTo>
                <a:lnTo>
                  <a:pt x="2373" y="1834"/>
                </a:lnTo>
                <a:lnTo>
                  <a:pt x="2368" y="1846"/>
                </a:lnTo>
                <a:lnTo>
                  <a:pt x="2364" y="1860"/>
                </a:lnTo>
                <a:lnTo>
                  <a:pt x="2359" y="1872"/>
                </a:lnTo>
                <a:lnTo>
                  <a:pt x="2353" y="1882"/>
                </a:lnTo>
                <a:lnTo>
                  <a:pt x="2348" y="1894"/>
                </a:lnTo>
                <a:lnTo>
                  <a:pt x="2342" y="1902"/>
                </a:lnTo>
                <a:lnTo>
                  <a:pt x="2336" y="1912"/>
                </a:lnTo>
                <a:lnTo>
                  <a:pt x="2329" y="1920"/>
                </a:lnTo>
                <a:lnTo>
                  <a:pt x="2323" y="1926"/>
                </a:lnTo>
                <a:lnTo>
                  <a:pt x="2316" y="1934"/>
                </a:lnTo>
                <a:lnTo>
                  <a:pt x="2308" y="1938"/>
                </a:lnTo>
                <a:lnTo>
                  <a:pt x="2301" y="1944"/>
                </a:lnTo>
                <a:lnTo>
                  <a:pt x="2293" y="1948"/>
                </a:lnTo>
                <a:lnTo>
                  <a:pt x="2285" y="1950"/>
                </a:lnTo>
                <a:lnTo>
                  <a:pt x="2277" y="1952"/>
                </a:lnTo>
                <a:lnTo>
                  <a:pt x="2268" y="1954"/>
                </a:lnTo>
                <a:lnTo>
                  <a:pt x="2260" y="1954"/>
                </a:lnTo>
                <a:close/>
                <a:moveTo>
                  <a:pt x="2260" y="1257"/>
                </a:moveTo>
                <a:lnTo>
                  <a:pt x="2251" y="1257"/>
                </a:lnTo>
                <a:lnTo>
                  <a:pt x="2246" y="1259"/>
                </a:lnTo>
                <a:lnTo>
                  <a:pt x="2242" y="1259"/>
                </a:lnTo>
                <a:lnTo>
                  <a:pt x="2234" y="1265"/>
                </a:lnTo>
                <a:lnTo>
                  <a:pt x="2227" y="1271"/>
                </a:lnTo>
                <a:lnTo>
                  <a:pt x="2223" y="1275"/>
                </a:lnTo>
                <a:lnTo>
                  <a:pt x="2220" y="1281"/>
                </a:lnTo>
                <a:lnTo>
                  <a:pt x="2216" y="1287"/>
                </a:lnTo>
                <a:lnTo>
                  <a:pt x="2213" y="1293"/>
                </a:lnTo>
                <a:lnTo>
                  <a:pt x="2210" y="1299"/>
                </a:lnTo>
                <a:lnTo>
                  <a:pt x="2207" y="1307"/>
                </a:lnTo>
                <a:lnTo>
                  <a:pt x="2201" y="1323"/>
                </a:lnTo>
                <a:lnTo>
                  <a:pt x="2199" y="1331"/>
                </a:lnTo>
                <a:lnTo>
                  <a:pt x="2196" y="1341"/>
                </a:lnTo>
                <a:lnTo>
                  <a:pt x="2192" y="1363"/>
                </a:lnTo>
                <a:lnTo>
                  <a:pt x="2188" y="1387"/>
                </a:lnTo>
                <a:lnTo>
                  <a:pt x="2187" y="1399"/>
                </a:lnTo>
                <a:lnTo>
                  <a:pt x="2185" y="1413"/>
                </a:lnTo>
                <a:lnTo>
                  <a:pt x="2183" y="1443"/>
                </a:lnTo>
                <a:lnTo>
                  <a:pt x="2181" y="1477"/>
                </a:lnTo>
                <a:lnTo>
                  <a:pt x="2180" y="1513"/>
                </a:lnTo>
                <a:lnTo>
                  <a:pt x="2180" y="1551"/>
                </a:lnTo>
                <a:lnTo>
                  <a:pt x="2180" y="1591"/>
                </a:lnTo>
                <a:lnTo>
                  <a:pt x="2181" y="1627"/>
                </a:lnTo>
                <a:lnTo>
                  <a:pt x="2183" y="1659"/>
                </a:lnTo>
                <a:lnTo>
                  <a:pt x="2185" y="1689"/>
                </a:lnTo>
                <a:lnTo>
                  <a:pt x="2188" y="1714"/>
                </a:lnTo>
                <a:lnTo>
                  <a:pt x="2192" y="1738"/>
                </a:lnTo>
                <a:lnTo>
                  <a:pt x="2196" y="1760"/>
                </a:lnTo>
                <a:lnTo>
                  <a:pt x="2201" y="1780"/>
                </a:lnTo>
                <a:lnTo>
                  <a:pt x="2207" y="1796"/>
                </a:lnTo>
                <a:lnTo>
                  <a:pt x="2213" y="1810"/>
                </a:lnTo>
                <a:lnTo>
                  <a:pt x="2220" y="1820"/>
                </a:lnTo>
                <a:lnTo>
                  <a:pt x="2227" y="1830"/>
                </a:lnTo>
                <a:lnTo>
                  <a:pt x="2234" y="1836"/>
                </a:lnTo>
                <a:lnTo>
                  <a:pt x="2242" y="1842"/>
                </a:lnTo>
                <a:lnTo>
                  <a:pt x="2251" y="1844"/>
                </a:lnTo>
                <a:lnTo>
                  <a:pt x="2260" y="1846"/>
                </a:lnTo>
                <a:lnTo>
                  <a:pt x="2269" y="1844"/>
                </a:lnTo>
                <a:lnTo>
                  <a:pt x="2273" y="1844"/>
                </a:lnTo>
                <a:lnTo>
                  <a:pt x="2277" y="1842"/>
                </a:lnTo>
                <a:lnTo>
                  <a:pt x="2285" y="1836"/>
                </a:lnTo>
                <a:lnTo>
                  <a:pt x="2293" y="1830"/>
                </a:lnTo>
                <a:lnTo>
                  <a:pt x="2296" y="1826"/>
                </a:lnTo>
                <a:lnTo>
                  <a:pt x="2300" y="1820"/>
                </a:lnTo>
                <a:lnTo>
                  <a:pt x="2306" y="1808"/>
                </a:lnTo>
                <a:lnTo>
                  <a:pt x="2309" y="1802"/>
                </a:lnTo>
                <a:lnTo>
                  <a:pt x="2312" y="1796"/>
                </a:lnTo>
                <a:lnTo>
                  <a:pt x="2318" y="1778"/>
                </a:lnTo>
                <a:lnTo>
                  <a:pt x="2320" y="1770"/>
                </a:lnTo>
                <a:lnTo>
                  <a:pt x="2323" y="1760"/>
                </a:lnTo>
                <a:lnTo>
                  <a:pt x="2327" y="1738"/>
                </a:lnTo>
                <a:lnTo>
                  <a:pt x="2331" y="1714"/>
                </a:lnTo>
                <a:lnTo>
                  <a:pt x="2332" y="1703"/>
                </a:lnTo>
                <a:lnTo>
                  <a:pt x="2334" y="1689"/>
                </a:lnTo>
                <a:lnTo>
                  <a:pt x="2336" y="1659"/>
                </a:lnTo>
                <a:lnTo>
                  <a:pt x="2338" y="1625"/>
                </a:lnTo>
                <a:lnTo>
                  <a:pt x="2339" y="1591"/>
                </a:lnTo>
                <a:lnTo>
                  <a:pt x="2340" y="1551"/>
                </a:lnTo>
                <a:lnTo>
                  <a:pt x="2339" y="1513"/>
                </a:lnTo>
                <a:lnTo>
                  <a:pt x="2338" y="1477"/>
                </a:lnTo>
                <a:lnTo>
                  <a:pt x="2336" y="1443"/>
                </a:lnTo>
                <a:lnTo>
                  <a:pt x="2334" y="1415"/>
                </a:lnTo>
                <a:lnTo>
                  <a:pt x="2331" y="1387"/>
                </a:lnTo>
                <a:lnTo>
                  <a:pt x="2327" y="1363"/>
                </a:lnTo>
                <a:lnTo>
                  <a:pt x="2323" y="1341"/>
                </a:lnTo>
                <a:lnTo>
                  <a:pt x="2318" y="1323"/>
                </a:lnTo>
                <a:lnTo>
                  <a:pt x="2312" y="1307"/>
                </a:lnTo>
                <a:lnTo>
                  <a:pt x="2306" y="1293"/>
                </a:lnTo>
                <a:lnTo>
                  <a:pt x="2300" y="1281"/>
                </a:lnTo>
                <a:lnTo>
                  <a:pt x="2293" y="1271"/>
                </a:lnTo>
                <a:lnTo>
                  <a:pt x="2285" y="1265"/>
                </a:lnTo>
                <a:lnTo>
                  <a:pt x="2277" y="1259"/>
                </a:lnTo>
                <a:lnTo>
                  <a:pt x="2273" y="1259"/>
                </a:lnTo>
                <a:lnTo>
                  <a:pt x="2269" y="1257"/>
                </a:lnTo>
                <a:lnTo>
                  <a:pt x="2260" y="1257"/>
                </a:lnTo>
                <a:close/>
                <a:moveTo>
                  <a:pt x="2485" y="1936"/>
                </a:moveTo>
                <a:lnTo>
                  <a:pt x="2485" y="1166"/>
                </a:lnTo>
                <a:lnTo>
                  <a:pt x="2549" y="1166"/>
                </a:lnTo>
                <a:lnTo>
                  <a:pt x="2549" y="1828"/>
                </a:lnTo>
                <a:lnTo>
                  <a:pt x="2709" y="1828"/>
                </a:lnTo>
                <a:lnTo>
                  <a:pt x="2709" y="1936"/>
                </a:lnTo>
                <a:lnTo>
                  <a:pt x="2485" y="1936"/>
                </a:lnTo>
                <a:close/>
                <a:moveTo>
                  <a:pt x="2769" y="1936"/>
                </a:moveTo>
                <a:lnTo>
                  <a:pt x="2769" y="1166"/>
                </a:lnTo>
                <a:lnTo>
                  <a:pt x="2835" y="1166"/>
                </a:lnTo>
                <a:lnTo>
                  <a:pt x="2835" y="1828"/>
                </a:lnTo>
                <a:lnTo>
                  <a:pt x="2994" y="1828"/>
                </a:lnTo>
                <a:lnTo>
                  <a:pt x="2994" y="1936"/>
                </a:lnTo>
                <a:lnTo>
                  <a:pt x="2769" y="1936"/>
                </a:lnTo>
                <a:close/>
                <a:moveTo>
                  <a:pt x="3055" y="1166"/>
                </a:moveTo>
                <a:lnTo>
                  <a:pt x="3120" y="1166"/>
                </a:lnTo>
                <a:lnTo>
                  <a:pt x="3120" y="1936"/>
                </a:lnTo>
                <a:lnTo>
                  <a:pt x="3055" y="1936"/>
                </a:lnTo>
                <a:lnTo>
                  <a:pt x="3055" y="1166"/>
                </a:lnTo>
                <a:close/>
                <a:moveTo>
                  <a:pt x="3337" y="1954"/>
                </a:moveTo>
                <a:lnTo>
                  <a:pt x="3321" y="1954"/>
                </a:lnTo>
                <a:lnTo>
                  <a:pt x="3305" y="1950"/>
                </a:lnTo>
                <a:lnTo>
                  <a:pt x="3291" y="1944"/>
                </a:lnTo>
                <a:lnTo>
                  <a:pt x="3284" y="1940"/>
                </a:lnTo>
                <a:lnTo>
                  <a:pt x="3278" y="1936"/>
                </a:lnTo>
                <a:lnTo>
                  <a:pt x="3266" y="1928"/>
                </a:lnTo>
                <a:lnTo>
                  <a:pt x="3260" y="1922"/>
                </a:lnTo>
                <a:lnTo>
                  <a:pt x="3255" y="1916"/>
                </a:lnTo>
                <a:lnTo>
                  <a:pt x="3245" y="1902"/>
                </a:lnTo>
                <a:lnTo>
                  <a:pt x="3241" y="1896"/>
                </a:lnTo>
                <a:lnTo>
                  <a:pt x="3236" y="1888"/>
                </a:lnTo>
                <a:lnTo>
                  <a:pt x="3232" y="1880"/>
                </a:lnTo>
                <a:lnTo>
                  <a:pt x="3229" y="1872"/>
                </a:lnTo>
                <a:lnTo>
                  <a:pt x="3225" y="1864"/>
                </a:lnTo>
                <a:lnTo>
                  <a:pt x="3222" y="1854"/>
                </a:lnTo>
                <a:lnTo>
                  <a:pt x="3216" y="1834"/>
                </a:lnTo>
                <a:lnTo>
                  <a:pt x="3211" y="1814"/>
                </a:lnTo>
                <a:lnTo>
                  <a:pt x="3210" y="1804"/>
                </a:lnTo>
                <a:lnTo>
                  <a:pt x="3208" y="1792"/>
                </a:lnTo>
                <a:lnTo>
                  <a:pt x="3205" y="1770"/>
                </a:lnTo>
                <a:lnTo>
                  <a:pt x="3203" y="1746"/>
                </a:lnTo>
                <a:lnTo>
                  <a:pt x="3203" y="1732"/>
                </a:lnTo>
                <a:lnTo>
                  <a:pt x="3203" y="1720"/>
                </a:lnTo>
                <a:lnTo>
                  <a:pt x="3265" y="1693"/>
                </a:lnTo>
                <a:lnTo>
                  <a:pt x="3266" y="1714"/>
                </a:lnTo>
                <a:lnTo>
                  <a:pt x="3267" y="1734"/>
                </a:lnTo>
                <a:lnTo>
                  <a:pt x="3269" y="1750"/>
                </a:lnTo>
                <a:lnTo>
                  <a:pt x="3271" y="1766"/>
                </a:lnTo>
                <a:lnTo>
                  <a:pt x="3273" y="1774"/>
                </a:lnTo>
                <a:lnTo>
                  <a:pt x="3274" y="1782"/>
                </a:lnTo>
                <a:lnTo>
                  <a:pt x="3278" y="1794"/>
                </a:lnTo>
                <a:lnTo>
                  <a:pt x="3282" y="1804"/>
                </a:lnTo>
                <a:lnTo>
                  <a:pt x="3286" y="1814"/>
                </a:lnTo>
                <a:lnTo>
                  <a:pt x="3291" y="1824"/>
                </a:lnTo>
                <a:lnTo>
                  <a:pt x="3297" y="1830"/>
                </a:lnTo>
                <a:lnTo>
                  <a:pt x="3303" y="1836"/>
                </a:lnTo>
                <a:lnTo>
                  <a:pt x="3310" y="1840"/>
                </a:lnTo>
                <a:lnTo>
                  <a:pt x="3317" y="1844"/>
                </a:lnTo>
                <a:lnTo>
                  <a:pt x="3324" y="1846"/>
                </a:lnTo>
                <a:lnTo>
                  <a:pt x="3332" y="1848"/>
                </a:lnTo>
                <a:lnTo>
                  <a:pt x="3341" y="1848"/>
                </a:lnTo>
                <a:lnTo>
                  <a:pt x="3348" y="1848"/>
                </a:lnTo>
                <a:lnTo>
                  <a:pt x="3355" y="1846"/>
                </a:lnTo>
                <a:lnTo>
                  <a:pt x="3362" y="1844"/>
                </a:lnTo>
                <a:lnTo>
                  <a:pt x="3368" y="1842"/>
                </a:lnTo>
                <a:lnTo>
                  <a:pt x="3374" y="1838"/>
                </a:lnTo>
                <a:lnTo>
                  <a:pt x="3380" y="1832"/>
                </a:lnTo>
                <a:lnTo>
                  <a:pt x="3385" y="1826"/>
                </a:lnTo>
                <a:lnTo>
                  <a:pt x="3390" y="1820"/>
                </a:lnTo>
                <a:lnTo>
                  <a:pt x="3394" y="1812"/>
                </a:lnTo>
                <a:lnTo>
                  <a:pt x="3398" y="1804"/>
                </a:lnTo>
                <a:lnTo>
                  <a:pt x="3401" y="1796"/>
                </a:lnTo>
                <a:lnTo>
                  <a:pt x="3404" y="1786"/>
                </a:lnTo>
                <a:lnTo>
                  <a:pt x="3406" y="1774"/>
                </a:lnTo>
                <a:lnTo>
                  <a:pt x="3407" y="1770"/>
                </a:lnTo>
                <a:lnTo>
                  <a:pt x="3408" y="1764"/>
                </a:lnTo>
                <a:lnTo>
                  <a:pt x="3409" y="1752"/>
                </a:lnTo>
                <a:lnTo>
                  <a:pt x="3409" y="1738"/>
                </a:lnTo>
                <a:lnTo>
                  <a:pt x="3409" y="1728"/>
                </a:lnTo>
                <a:lnTo>
                  <a:pt x="3408" y="1718"/>
                </a:lnTo>
                <a:lnTo>
                  <a:pt x="3407" y="1711"/>
                </a:lnTo>
                <a:lnTo>
                  <a:pt x="3406" y="1701"/>
                </a:lnTo>
                <a:lnTo>
                  <a:pt x="3404" y="1693"/>
                </a:lnTo>
                <a:lnTo>
                  <a:pt x="3402" y="1685"/>
                </a:lnTo>
                <a:lnTo>
                  <a:pt x="3400" y="1677"/>
                </a:lnTo>
                <a:lnTo>
                  <a:pt x="3396" y="1669"/>
                </a:lnTo>
                <a:lnTo>
                  <a:pt x="3389" y="1653"/>
                </a:lnTo>
                <a:lnTo>
                  <a:pt x="3385" y="1645"/>
                </a:lnTo>
                <a:lnTo>
                  <a:pt x="3380" y="1639"/>
                </a:lnTo>
                <a:lnTo>
                  <a:pt x="3369" y="1625"/>
                </a:lnTo>
                <a:lnTo>
                  <a:pt x="3356" y="1613"/>
                </a:lnTo>
                <a:lnTo>
                  <a:pt x="3292" y="1555"/>
                </a:lnTo>
                <a:lnTo>
                  <a:pt x="3282" y="1547"/>
                </a:lnTo>
                <a:lnTo>
                  <a:pt x="3273" y="1537"/>
                </a:lnTo>
                <a:lnTo>
                  <a:pt x="3257" y="1517"/>
                </a:lnTo>
                <a:lnTo>
                  <a:pt x="3243" y="1497"/>
                </a:lnTo>
                <a:lnTo>
                  <a:pt x="3237" y="1485"/>
                </a:lnTo>
                <a:lnTo>
                  <a:pt x="3232" y="1473"/>
                </a:lnTo>
                <a:lnTo>
                  <a:pt x="3227" y="1461"/>
                </a:lnTo>
                <a:lnTo>
                  <a:pt x="3223" y="1447"/>
                </a:lnTo>
                <a:lnTo>
                  <a:pt x="3220" y="1433"/>
                </a:lnTo>
                <a:lnTo>
                  <a:pt x="3217" y="1417"/>
                </a:lnTo>
                <a:lnTo>
                  <a:pt x="3215" y="1401"/>
                </a:lnTo>
                <a:lnTo>
                  <a:pt x="3214" y="1393"/>
                </a:lnTo>
                <a:lnTo>
                  <a:pt x="3213" y="1385"/>
                </a:lnTo>
                <a:lnTo>
                  <a:pt x="3212" y="1367"/>
                </a:lnTo>
                <a:lnTo>
                  <a:pt x="3212" y="1347"/>
                </a:lnTo>
                <a:lnTo>
                  <a:pt x="3212" y="1335"/>
                </a:lnTo>
                <a:lnTo>
                  <a:pt x="3213" y="1323"/>
                </a:lnTo>
                <a:lnTo>
                  <a:pt x="3214" y="1311"/>
                </a:lnTo>
                <a:lnTo>
                  <a:pt x="3215" y="1299"/>
                </a:lnTo>
                <a:lnTo>
                  <a:pt x="3216" y="1289"/>
                </a:lnTo>
                <a:lnTo>
                  <a:pt x="3218" y="1279"/>
                </a:lnTo>
                <a:lnTo>
                  <a:pt x="3222" y="1259"/>
                </a:lnTo>
                <a:lnTo>
                  <a:pt x="3225" y="1249"/>
                </a:lnTo>
                <a:lnTo>
                  <a:pt x="3228" y="1241"/>
                </a:lnTo>
                <a:lnTo>
                  <a:pt x="3234" y="1225"/>
                </a:lnTo>
                <a:lnTo>
                  <a:pt x="3241" y="1210"/>
                </a:lnTo>
                <a:lnTo>
                  <a:pt x="3245" y="1204"/>
                </a:lnTo>
                <a:lnTo>
                  <a:pt x="3250" y="1198"/>
                </a:lnTo>
                <a:lnTo>
                  <a:pt x="3259" y="1186"/>
                </a:lnTo>
                <a:lnTo>
                  <a:pt x="3269" y="1176"/>
                </a:lnTo>
                <a:lnTo>
                  <a:pt x="3279" y="1166"/>
                </a:lnTo>
                <a:lnTo>
                  <a:pt x="3290" y="1160"/>
                </a:lnTo>
                <a:lnTo>
                  <a:pt x="3302" y="1154"/>
                </a:lnTo>
                <a:lnTo>
                  <a:pt x="3314" y="1150"/>
                </a:lnTo>
                <a:lnTo>
                  <a:pt x="3327" y="1148"/>
                </a:lnTo>
                <a:lnTo>
                  <a:pt x="3340" y="1148"/>
                </a:lnTo>
                <a:lnTo>
                  <a:pt x="3355" y="1150"/>
                </a:lnTo>
                <a:lnTo>
                  <a:pt x="3370" y="1152"/>
                </a:lnTo>
                <a:lnTo>
                  <a:pt x="3383" y="1158"/>
                </a:lnTo>
                <a:lnTo>
                  <a:pt x="3389" y="1162"/>
                </a:lnTo>
                <a:lnTo>
                  <a:pt x="3395" y="1166"/>
                </a:lnTo>
                <a:lnTo>
                  <a:pt x="3407" y="1174"/>
                </a:lnTo>
                <a:lnTo>
                  <a:pt x="3417" y="1186"/>
                </a:lnTo>
                <a:lnTo>
                  <a:pt x="3426" y="1198"/>
                </a:lnTo>
                <a:lnTo>
                  <a:pt x="3434" y="1212"/>
                </a:lnTo>
                <a:lnTo>
                  <a:pt x="3438" y="1218"/>
                </a:lnTo>
                <a:lnTo>
                  <a:pt x="3441" y="1225"/>
                </a:lnTo>
                <a:lnTo>
                  <a:pt x="3444" y="1233"/>
                </a:lnTo>
                <a:lnTo>
                  <a:pt x="3447" y="1241"/>
                </a:lnTo>
                <a:lnTo>
                  <a:pt x="3452" y="1259"/>
                </a:lnTo>
                <a:lnTo>
                  <a:pt x="3457" y="1275"/>
                </a:lnTo>
                <a:lnTo>
                  <a:pt x="3460" y="1293"/>
                </a:lnTo>
                <a:lnTo>
                  <a:pt x="3462" y="1313"/>
                </a:lnTo>
                <a:lnTo>
                  <a:pt x="3464" y="1331"/>
                </a:lnTo>
                <a:lnTo>
                  <a:pt x="3464" y="1349"/>
                </a:lnTo>
                <a:lnTo>
                  <a:pt x="3402" y="1375"/>
                </a:lnTo>
                <a:lnTo>
                  <a:pt x="3402" y="1359"/>
                </a:lnTo>
                <a:lnTo>
                  <a:pt x="3400" y="1345"/>
                </a:lnTo>
                <a:lnTo>
                  <a:pt x="3399" y="1331"/>
                </a:lnTo>
                <a:lnTo>
                  <a:pt x="3397" y="1319"/>
                </a:lnTo>
                <a:lnTo>
                  <a:pt x="3394" y="1309"/>
                </a:lnTo>
                <a:lnTo>
                  <a:pt x="3391" y="1299"/>
                </a:lnTo>
                <a:lnTo>
                  <a:pt x="3388" y="1289"/>
                </a:lnTo>
                <a:lnTo>
                  <a:pt x="3384" y="1281"/>
                </a:lnTo>
                <a:lnTo>
                  <a:pt x="3380" y="1275"/>
                </a:lnTo>
                <a:lnTo>
                  <a:pt x="3375" y="1269"/>
                </a:lnTo>
                <a:lnTo>
                  <a:pt x="3370" y="1265"/>
                </a:lnTo>
                <a:lnTo>
                  <a:pt x="3364" y="1261"/>
                </a:lnTo>
                <a:lnTo>
                  <a:pt x="3358" y="1257"/>
                </a:lnTo>
                <a:lnTo>
                  <a:pt x="3352" y="1255"/>
                </a:lnTo>
                <a:lnTo>
                  <a:pt x="3345" y="1255"/>
                </a:lnTo>
                <a:lnTo>
                  <a:pt x="3337" y="1253"/>
                </a:lnTo>
                <a:lnTo>
                  <a:pt x="3325" y="1255"/>
                </a:lnTo>
                <a:lnTo>
                  <a:pt x="3313" y="1259"/>
                </a:lnTo>
                <a:lnTo>
                  <a:pt x="3308" y="1263"/>
                </a:lnTo>
                <a:lnTo>
                  <a:pt x="3303" y="1267"/>
                </a:lnTo>
                <a:lnTo>
                  <a:pt x="3298" y="1271"/>
                </a:lnTo>
                <a:lnTo>
                  <a:pt x="3294" y="1275"/>
                </a:lnTo>
                <a:lnTo>
                  <a:pt x="3290" y="1281"/>
                </a:lnTo>
                <a:lnTo>
                  <a:pt x="3287" y="1287"/>
                </a:lnTo>
                <a:lnTo>
                  <a:pt x="3284" y="1295"/>
                </a:lnTo>
                <a:lnTo>
                  <a:pt x="3281" y="1303"/>
                </a:lnTo>
                <a:lnTo>
                  <a:pt x="3279" y="1311"/>
                </a:lnTo>
                <a:lnTo>
                  <a:pt x="3278" y="1321"/>
                </a:lnTo>
                <a:lnTo>
                  <a:pt x="3277" y="1331"/>
                </a:lnTo>
                <a:lnTo>
                  <a:pt x="3276" y="1341"/>
                </a:lnTo>
                <a:lnTo>
                  <a:pt x="3277" y="1351"/>
                </a:lnTo>
                <a:lnTo>
                  <a:pt x="3277" y="1361"/>
                </a:lnTo>
                <a:lnTo>
                  <a:pt x="3278" y="1371"/>
                </a:lnTo>
                <a:lnTo>
                  <a:pt x="3279" y="1379"/>
                </a:lnTo>
                <a:lnTo>
                  <a:pt x="3281" y="1387"/>
                </a:lnTo>
                <a:lnTo>
                  <a:pt x="3283" y="1395"/>
                </a:lnTo>
                <a:lnTo>
                  <a:pt x="3286" y="1403"/>
                </a:lnTo>
                <a:lnTo>
                  <a:pt x="3288" y="1409"/>
                </a:lnTo>
                <a:lnTo>
                  <a:pt x="3292" y="1415"/>
                </a:lnTo>
                <a:lnTo>
                  <a:pt x="3295" y="1421"/>
                </a:lnTo>
                <a:lnTo>
                  <a:pt x="3304" y="1433"/>
                </a:lnTo>
                <a:lnTo>
                  <a:pt x="3314" y="1445"/>
                </a:lnTo>
                <a:lnTo>
                  <a:pt x="3326" y="1457"/>
                </a:lnTo>
                <a:lnTo>
                  <a:pt x="3388" y="1511"/>
                </a:lnTo>
                <a:lnTo>
                  <a:pt x="3398" y="1521"/>
                </a:lnTo>
                <a:lnTo>
                  <a:pt x="3408" y="1531"/>
                </a:lnTo>
                <a:lnTo>
                  <a:pt x="3418" y="1541"/>
                </a:lnTo>
                <a:lnTo>
                  <a:pt x="3426" y="1553"/>
                </a:lnTo>
                <a:lnTo>
                  <a:pt x="3434" y="1565"/>
                </a:lnTo>
                <a:lnTo>
                  <a:pt x="3441" y="1575"/>
                </a:lnTo>
                <a:lnTo>
                  <a:pt x="3447" y="1589"/>
                </a:lnTo>
                <a:lnTo>
                  <a:pt x="3453" y="1601"/>
                </a:lnTo>
                <a:lnTo>
                  <a:pt x="3458" y="1615"/>
                </a:lnTo>
                <a:lnTo>
                  <a:pt x="3462" y="1629"/>
                </a:lnTo>
                <a:lnTo>
                  <a:pt x="3466" y="1643"/>
                </a:lnTo>
                <a:lnTo>
                  <a:pt x="3469" y="1659"/>
                </a:lnTo>
                <a:lnTo>
                  <a:pt x="3471" y="1675"/>
                </a:lnTo>
                <a:lnTo>
                  <a:pt x="3472" y="1685"/>
                </a:lnTo>
                <a:lnTo>
                  <a:pt x="3472" y="1693"/>
                </a:lnTo>
                <a:lnTo>
                  <a:pt x="3473" y="1711"/>
                </a:lnTo>
                <a:lnTo>
                  <a:pt x="3474" y="1730"/>
                </a:lnTo>
                <a:lnTo>
                  <a:pt x="3473" y="1756"/>
                </a:lnTo>
                <a:lnTo>
                  <a:pt x="3471" y="1780"/>
                </a:lnTo>
                <a:lnTo>
                  <a:pt x="3470" y="1792"/>
                </a:lnTo>
                <a:lnTo>
                  <a:pt x="3468" y="1802"/>
                </a:lnTo>
                <a:lnTo>
                  <a:pt x="3466" y="1814"/>
                </a:lnTo>
                <a:lnTo>
                  <a:pt x="3464" y="1824"/>
                </a:lnTo>
                <a:lnTo>
                  <a:pt x="3461" y="1834"/>
                </a:lnTo>
                <a:lnTo>
                  <a:pt x="3459" y="1844"/>
                </a:lnTo>
                <a:lnTo>
                  <a:pt x="3452" y="1862"/>
                </a:lnTo>
                <a:lnTo>
                  <a:pt x="3449" y="1870"/>
                </a:lnTo>
                <a:lnTo>
                  <a:pt x="3445" y="1880"/>
                </a:lnTo>
                <a:lnTo>
                  <a:pt x="3437" y="1894"/>
                </a:lnTo>
                <a:lnTo>
                  <a:pt x="3432" y="1902"/>
                </a:lnTo>
                <a:lnTo>
                  <a:pt x="3427" y="1908"/>
                </a:lnTo>
                <a:lnTo>
                  <a:pt x="3422" y="1914"/>
                </a:lnTo>
                <a:lnTo>
                  <a:pt x="3417" y="1920"/>
                </a:lnTo>
                <a:lnTo>
                  <a:pt x="3406" y="1930"/>
                </a:lnTo>
                <a:lnTo>
                  <a:pt x="3394" y="1938"/>
                </a:lnTo>
                <a:lnTo>
                  <a:pt x="3381" y="1946"/>
                </a:lnTo>
                <a:lnTo>
                  <a:pt x="3367" y="1950"/>
                </a:lnTo>
                <a:lnTo>
                  <a:pt x="3360" y="1952"/>
                </a:lnTo>
                <a:lnTo>
                  <a:pt x="3353" y="1952"/>
                </a:lnTo>
                <a:lnTo>
                  <a:pt x="3337" y="1954"/>
                </a:lnTo>
                <a:close/>
                <a:moveTo>
                  <a:pt x="3582" y="1882"/>
                </a:moveTo>
                <a:lnTo>
                  <a:pt x="3574" y="1866"/>
                </a:lnTo>
                <a:lnTo>
                  <a:pt x="3567" y="1848"/>
                </a:lnTo>
                <a:lnTo>
                  <a:pt x="3562" y="1828"/>
                </a:lnTo>
                <a:lnTo>
                  <a:pt x="3559" y="1816"/>
                </a:lnTo>
                <a:lnTo>
                  <a:pt x="3557" y="1806"/>
                </a:lnTo>
                <a:lnTo>
                  <a:pt x="3554" y="1782"/>
                </a:lnTo>
                <a:lnTo>
                  <a:pt x="3551" y="1756"/>
                </a:lnTo>
                <a:lnTo>
                  <a:pt x="3550" y="1742"/>
                </a:lnTo>
                <a:lnTo>
                  <a:pt x="3550" y="1726"/>
                </a:lnTo>
                <a:lnTo>
                  <a:pt x="3549" y="1697"/>
                </a:lnTo>
                <a:lnTo>
                  <a:pt x="3549" y="1166"/>
                </a:lnTo>
                <a:lnTo>
                  <a:pt x="3615" y="1166"/>
                </a:lnTo>
                <a:lnTo>
                  <a:pt x="3615" y="1691"/>
                </a:lnTo>
                <a:lnTo>
                  <a:pt x="3615" y="1711"/>
                </a:lnTo>
                <a:lnTo>
                  <a:pt x="3616" y="1728"/>
                </a:lnTo>
                <a:lnTo>
                  <a:pt x="3617" y="1744"/>
                </a:lnTo>
                <a:lnTo>
                  <a:pt x="3618" y="1758"/>
                </a:lnTo>
                <a:lnTo>
                  <a:pt x="3620" y="1772"/>
                </a:lnTo>
                <a:lnTo>
                  <a:pt x="3623" y="1784"/>
                </a:lnTo>
                <a:lnTo>
                  <a:pt x="3625" y="1796"/>
                </a:lnTo>
                <a:lnTo>
                  <a:pt x="3629" y="1804"/>
                </a:lnTo>
                <a:lnTo>
                  <a:pt x="3633" y="1814"/>
                </a:lnTo>
                <a:lnTo>
                  <a:pt x="3637" y="1822"/>
                </a:lnTo>
                <a:lnTo>
                  <a:pt x="3643" y="1830"/>
                </a:lnTo>
                <a:lnTo>
                  <a:pt x="3649" y="1836"/>
                </a:lnTo>
                <a:lnTo>
                  <a:pt x="3652" y="1838"/>
                </a:lnTo>
                <a:lnTo>
                  <a:pt x="3655" y="1840"/>
                </a:lnTo>
                <a:lnTo>
                  <a:pt x="3662" y="1844"/>
                </a:lnTo>
                <a:lnTo>
                  <a:pt x="3670" y="1846"/>
                </a:lnTo>
                <a:lnTo>
                  <a:pt x="3678" y="1846"/>
                </a:lnTo>
                <a:lnTo>
                  <a:pt x="3686" y="1846"/>
                </a:lnTo>
                <a:lnTo>
                  <a:pt x="3694" y="1844"/>
                </a:lnTo>
                <a:lnTo>
                  <a:pt x="3701" y="1840"/>
                </a:lnTo>
                <a:lnTo>
                  <a:pt x="3708" y="1836"/>
                </a:lnTo>
                <a:lnTo>
                  <a:pt x="3713" y="1830"/>
                </a:lnTo>
                <a:lnTo>
                  <a:pt x="3719" y="1822"/>
                </a:lnTo>
                <a:lnTo>
                  <a:pt x="3723" y="1814"/>
                </a:lnTo>
                <a:lnTo>
                  <a:pt x="3728" y="1804"/>
                </a:lnTo>
                <a:lnTo>
                  <a:pt x="3731" y="1796"/>
                </a:lnTo>
                <a:lnTo>
                  <a:pt x="3734" y="1784"/>
                </a:lnTo>
                <a:lnTo>
                  <a:pt x="3736" y="1772"/>
                </a:lnTo>
                <a:lnTo>
                  <a:pt x="3738" y="1758"/>
                </a:lnTo>
                <a:lnTo>
                  <a:pt x="3740" y="1744"/>
                </a:lnTo>
                <a:lnTo>
                  <a:pt x="3741" y="1728"/>
                </a:lnTo>
                <a:lnTo>
                  <a:pt x="3741" y="1711"/>
                </a:lnTo>
                <a:lnTo>
                  <a:pt x="3741" y="1691"/>
                </a:lnTo>
                <a:lnTo>
                  <a:pt x="3741" y="1166"/>
                </a:lnTo>
                <a:lnTo>
                  <a:pt x="3807" y="1166"/>
                </a:lnTo>
                <a:lnTo>
                  <a:pt x="3807" y="1697"/>
                </a:lnTo>
                <a:lnTo>
                  <a:pt x="3806" y="1726"/>
                </a:lnTo>
                <a:lnTo>
                  <a:pt x="3805" y="1742"/>
                </a:lnTo>
                <a:lnTo>
                  <a:pt x="3805" y="1756"/>
                </a:lnTo>
                <a:lnTo>
                  <a:pt x="3802" y="1782"/>
                </a:lnTo>
                <a:lnTo>
                  <a:pt x="3798" y="1806"/>
                </a:lnTo>
                <a:lnTo>
                  <a:pt x="3796" y="1816"/>
                </a:lnTo>
                <a:lnTo>
                  <a:pt x="3794" y="1828"/>
                </a:lnTo>
                <a:lnTo>
                  <a:pt x="3788" y="1848"/>
                </a:lnTo>
                <a:lnTo>
                  <a:pt x="3785" y="1856"/>
                </a:lnTo>
                <a:lnTo>
                  <a:pt x="3782" y="1866"/>
                </a:lnTo>
                <a:lnTo>
                  <a:pt x="3779" y="1874"/>
                </a:lnTo>
                <a:lnTo>
                  <a:pt x="3775" y="1882"/>
                </a:lnTo>
                <a:lnTo>
                  <a:pt x="3771" y="1890"/>
                </a:lnTo>
                <a:lnTo>
                  <a:pt x="3766" y="1898"/>
                </a:lnTo>
                <a:lnTo>
                  <a:pt x="3756" y="1914"/>
                </a:lnTo>
                <a:lnTo>
                  <a:pt x="3745" y="1926"/>
                </a:lnTo>
                <a:lnTo>
                  <a:pt x="3739" y="1930"/>
                </a:lnTo>
                <a:lnTo>
                  <a:pt x="3733" y="1936"/>
                </a:lnTo>
                <a:lnTo>
                  <a:pt x="3720" y="1944"/>
                </a:lnTo>
                <a:lnTo>
                  <a:pt x="3714" y="1946"/>
                </a:lnTo>
                <a:lnTo>
                  <a:pt x="3707" y="1950"/>
                </a:lnTo>
                <a:lnTo>
                  <a:pt x="3693" y="1952"/>
                </a:lnTo>
                <a:lnTo>
                  <a:pt x="3685" y="1954"/>
                </a:lnTo>
                <a:lnTo>
                  <a:pt x="3678" y="1954"/>
                </a:lnTo>
                <a:lnTo>
                  <a:pt x="3663" y="1952"/>
                </a:lnTo>
                <a:lnTo>
                  <a:pt x="3649" y="1950"/>
                </a:lnTo>
                <a:lnTo>
                  <a:pt x="3643" y="1946"/>
                </a:lnTo>
                <a:lnTo>
                  <a:pt x="3636" y="1944"/>
                </a:lnTo>
                <a:lnTo>
                  <a:pt x="3624" y="1936"/>
                </a:lnTo>
                <a:lnTo>
                  <a:pt x="3612" y="1926"/>
                </a:lnTo>
                <a:lnTo>
                  <a:pt x="3601" y="1914"/>
                </a:lnTo>
                <a:lnTo>
                  <a:pt x="3591" y="1898"/>
                </a:lnTo>
                <a:lnTo>
                  <a:pt x="3586" y="1890"/>
                </a:lnTo>
                <a:lnTo>
                  <a:pt x="3582" y="1882"/>
                </a:lnTo>
                <a:close/>
                <a:moveTo>
                  <a:pt x="3934" y="1882"/>
                </a:moveTo>
                <a:lnTo>
                  <a:pt x="3927" y="1866"/>
                </a:lnTo>
                <a:lnTo>
                  <a:pt x="3920" y="1848"/>
                </a:lnTo>
                <a:lnTo>
                  <a:pt x="3915" y="1828"/>
                </a:lnTo>
                <a:lnTo>
                  <a:pt x="3912" y="1816"/>
                </a:lnTo>
                <a:lnTo>
                  <a:pt x="3910" y="1806"/>
                </a:lnTo>
                <a:lnTo>
                  <a:pt x="3907" y="1782"/>
                </a:lnTo>
                <a:lnTo>
                  <a:pt x="3904" y="1756"/>
                </a:lnTo>
                <a:lnTo>
                  <a:pt x="3903" y="1742"/>
                </a:lnTo>
                <a:lnTo>
                  <a:pt x="3903" y="1726"/>
                </a:lnTo>
                <a:lnTo>
                  <a:pt x="3902" y="1697"/>
                </a:lnTo>
                <a:lnTo>
                  <a:pt x="3902" y="1166"/>
                </a:lnTo>
                <a:lnTo>
                  <a:pt x="3968" y="1166"/>
                </a:lnTo>
                <a:lnTo>
                  <a:pt x="3968" y="1691"/>
                </a:lnTo>
                <a:lnTo>
                  <a:pt x="3968" y="1711"/>
                </a:lnTo>
                <a:lnTo>
                  <a:pt x="3969" y="1728"/>
                </a:lnTo>
                <a:lnTo>
                  <a:pt x="3970" y="1744"/>
                </a:lnTo>
                <a:lnTo>
                  <a:pt x="3972" y="1758"/>
                </a:lnTo>
                <a:lnTo>
                  <a:pt x="3973" y="1772"/>
                </a:lnTo>
                <a:lnTo>
                  <a:pt x="3976" y="1784"/>
                </a:lnTo>
                <a:lnTo>
                  <a:pt x="3979" y="1796"/>
                </a:lnTo>
                <a:lnTo>
                  <a:pt x="3982" y="1804"/>
                </a:lnTo>
                <a:lnTo>
                  <a:pt x="3986" y="1814"/>
                </a:lnTo>
                <a:lnTo>
                  <a:pt x="3991" y="1822"/>
                </a:lnTo>
                <a:lnTo>
                  <a:pt x="3996" y="1830"/>
                </a:lnTo>
                <a:lnTo>
                  <a:pt x="4002" y="1836"/>
                </a:lnTo>
                <a:lnTo>
                  <a:pt x="4005" y="1838"/>
                </a:lnTo>
                <a:lnTo>
                  <a:pt x="4008" y="1840"/>
                </a:lnTo>
                <a:lnTo>
                  <a:pt x="4015" y="1844"/>
                </a:lnTo>
                <a:lnTo>
                  <a:pt x="4023" y="1846"/>
                </a:lnTo>
                <a:lnTo>
                  <a:pt x="4031" y="1846"/>
                </a:lnTo>
                <a:lnTo>
                  <a:pt x="4040" y="1846"/>
                </a:lnTo>
                <a:lnTo>
                  <a:pt x="4047" y="1844"/>
                </a:lnTo>
                <a:lnTo>
                  <a:pt x="4054" y="1840"/>
                </a:lnTo>
                <a:lnTo>
                  <a:pt x="4061" y="1836"/>
                </a:lnTo>
                <a:lnTo>
                  <a:pt x="4067" y="1830"/>
                </a:lnTo>
                <a:lnTo>
                  <a:pt x="4072" y="1822"/>
                </a:lnTo>
                <a:lnTo>
                  <a:pt x="4077" y="1814"/>
                </a:lnTo>
                <a:lnTo>
                  <a:pt x="4081" y="1804"/>
                </a:lnTo>
                <a:lnTo>
                  <a:pt x="4084" y="1796"/>
                </a:lnTo>
                <a:lnTo>
                  <a:pt x="4087" y="1784"/>
                </a:lnTo>
                <a:lnTo>
                  <a:pt x="4090" y="1772"/>
                </a:lnTo>
                <a:lnTo>
                  <a:pt x="4091" y="1758"/>
                </a:lnTo>
                <a:lnTo>
                  <a:pt x="4093" y="1744"/>
                </a:lnTo>
                <a:lnTo>
                  <a:pt x="4094" y="1728"/>
                </a:lnTo>
                <a:lnTo>
                  <a:pt x="4094" y="1711"/>
                </a:lnTo>
                <a:lnTo>
                  <a:pt x="4094" y="1691"/>
                </a:lnTo>
                <a:lnTo>
                  <a:pt x="4094" y="1166"/>
                </a:lnTo>
                <a:lnTo>
                  <a:pt x="4160" y="1166"/>
                </a:lnTo>
                <a:lnTo>
                  <a:pt x="4160" y="1697"/>
                </a:lnTo>
                <a:lnTo>
                  <a:pt x="4159" y="1726"/>
                </a:lnTo>
                <a:lnTo>
                  <a:pt x="4159" y="1742"/>
                </a:lnTo>
                <a:lnTo>
                  <a:pt x="4158" y="1756"/>
                </a:lnTo>
                <a:lnTo>
                  <a:pt x="4155" y="1782"/>
                </a:lnTo>
                <a:lnTo>
                  <a:pt x="4152" y="1806"/>
                </a:lnTo>
                <a:lnTo>
                  <a:pt x="4149" y="1816"/>
                </a:lnTo>
                <a:lnTo>
                  <a:pt x="4147" y="1828"/>
                </a:lnTo>
                <a:lnTo>
                  <a:pt x="4142" y="1848"/>
                </a:lnTo>
                <a:lnTo>
                  <a:pt x="4139" y="1856"/>
                </a:lnTo>
                <a:lnTo>
                  <a:pt x="4135" y="1866"/>
                </a:lnTo>
                <a:lnTo>
                  <a:pt x="4132" y="1874"/>
                </a:lnTo>
                <a:lnTo>
                  <a:pt x="4128" y="1882"/>
                </a:lnTo>
                <a:lnTo>
                  <a:pt x="4124" y="1890"/>
                </a:lnTo>
                <a:lnTo>
                  <a:pt x="4119" y="1898"/>
                </a:lnTo>
                <a:lnTo>
                  <a:pt x="4109" y="1914"/>
                </a:lnTo>
                <a:lnTo>
                  <a:pt x="4098" y="1926"/>
                </a:lnTo>
                <a:lnTo>
                  <a:pt x="4092" y="1930"/>
                </a:lnTo>
                <a:lnTo>
                  <a:pt x="4086" y="1936"/>
                </a:lnTo>
                <a:lnTo>
                  <a:pt x="4073" y="1944"/>
                </a:lnTo>
                <a:lnTo>
                  <a:pt x="4067" y="1946"/>
                </a:lnTo>
                <a:lnTo>
                  <a:pt x="4060" y="1950"/>
                </a:lnTo>
                <a:lnTo>
                  <a:pt x="4046" y="1952"/>
                </a:lnTo>
                <a:lnTo>
                  <a:pt x="4039" y="1954"/>
                </a:lnTo>
                <a:lnTo>
                  <a:pt x="4031" y="1954"/>
                </a:lnTo>
                <a:lnTo>
                  <a:pt x="4017" y="1952"/>
                </a:lnTo>
                <a:lnTo>
                  <a:pt x="4003" y="1950"/>
                </a:lnTo>
                <a:lnTo>
                  <a:pt x="3996" y="1946"/>
                </a:lnTo>
                <a:lnTo>
                  <a:pt x="3989" y="1944"/>
                </a:lnTo>
                <a:lnTo>
                  <a:pt x="3977" y="1936"/>
                </a:lnTo>
                <a:lnTo>
                  <a:pt x="3965" y="1926"/>
                </a:lnTo>
                <a:lnTo>
                  <a:pt x="3954" y="1914"/>
                </a:lnTo>
                <a:lnTo>
                  <a:pt x="3943" y="1898"/>
                </a:lnTo>
                <a:lnTo>
                  <a:pt x="3938" y="1890"/>
                </a:lnTo>
                <a:lnTo>
                  <a:pt x="3934" y="1882"/>
                </a:lnTo>
                <a:close/>
                <a:moveTo>
                  <a:pt x="4370" y="1954"/>
                </a:moveTo>
                <a:lnTo>
                  <a:pt x="4354" y="1954"/>
                </a:lnTo>
                <a:lnTo>
                  <a:pt x="4339" y="1950"/>
                </a:lnTo>
                <a:lnTo>
                  <a:pt x="4324" y="1944"/>
                </a:lnTo>
                <a:lnTo>
                  <a:pt x="4317" y="1940"/>
                </a:lnTo>
                <a:lnTo>
                  <a:pt x="4310" y="1936"/>
                </a:lnTo>
                <a:lnTo>
                  <a:pt x="4298" y="1928"/>
                </a:lnTo>
                <a:lnTo>
                  <a:pt x="4292" y="1922"/>
                </a:lnTo>
                <a:lnTo>
                  <a:pt x="4287" y="1916"/>
                </a:lnTo>
                <a:lnTo>
                  <a:pt x="4277" y="1902"/>
                </a:lnTo>
                <a:lnTo>
                  <a:pt x="4273" y="1896"/>
                </a:lnTo>
                <a:lnTo>
                  <a:pt x="4268" y="1888"/>
                </a:lnTo>
                <a:lnTo>
                  <a:pt x="4264" y="1880"/>
                </a:lnTo>
                <a:lnTo>
                  <a:pt x="4261" y="1872"/>
                </a:lnTo>
                <a:lnTo>
                  <a:pt x="4257" y="1864"/>
                </a:lnTo>
                <a:lnTo>
                  <a:pt x="4254" y="1854"/>
                </a:lnTo>
                <a:lnTo>
                  <a:pt x="4248" y="1834"/>
                </a:lnTo>
                <a:lnTo>
                  <a:pt x="4244" y="1814"/>
                </a:lnTo>
                <a:lnTo>
                  <a:pt x="4242" y="1804"/>
                </a:lnTo>
                <a:lnTo>
                  <a:pt x="4240" y="1792"/>
                </a:lnTo>
                <a:lnTo>
                  <a:pt x="4237" y="1770"/>
                </a:lnTo>
                <a:lnTo>
                  <a:pt x="4236" y="1746"/>
                </a:lnTo>
                <a:lnTo>
                  <a:pt x="4235" y="1732"/>
                </a:lnTo>
                <a:lnTo>
                  <a:pt x="4235" y="1720"/>
                </a:lnTo>
                <a:lnTo>
                  <a:pt x="4298" y="1693"/>
                </a:lnTo>
                <a:lnTo>
                  <a:pt x="4298" y="1714"/>
                </a:lnTo>
                <a:lnTo>
                  <a:pt x="4299" y="1734"/>
                </a:lnTo>
                <a:lnTo>
                  <a:pt x="4301" y="1750"/>
                </a:lnTo>
                <a:lnTo>
                  <a:pt x="4303" y="1766"/>
                </a:lnTo>
                <a:lnTo>
                  <a:pt x="4305" y="1774"/>
                </a:lnTo>
                <a:lnTo>
                  <a:pt x="4306" y="1782"/>
                </a:lnTo>
                <a:lnTo>
                  <a:pt x="4310" y="1794"/>
                </a:lnTo>
                <a:lnTo>
                  <a:pt x="4314" y="1804"/>
                </a:lnTo>
                <a:lnTo>
                  <a:pt x="4318" y="1814"/>
                </a:lnTo>
                <a:lnTo>
                  <a:pt x="4324" y="1824"/>
                </a:lnTo>
                <a:lnTo>
                  <a:pt x="4330" y="1830"/>
                </a:lnTo>
                <a:lnTo>
                  <a:pt x="4336" y="1836"/>
                </a:lnTo>
                <a:lnTo>
                  <a:pt x="4343" y="1840"/>
                </a:lnTo>
                <a:lnTo>
                  <a:pt x="4350" y="1844"/>
                </a:lnTo>
                <a:lnTo>
                  <a:pt x="4357" y="1846"/>
                </a:lnTo>
                <a:lnTo>
                  <a:pt x="4365" y="1848"/>
                </a:lnTo>
                <a:lnTo>
                  <a:pt x="4374" y="1848"/>
                </a:lnTo>
                <a:lnTo>
                  <a:pt x="4381" y="1848"/>
                </a:lnTo>
                <a:lnTo>
                  <a:pt x="4388" y="1846"/>
                </a:lnTo>
                <a:lnTo>
                  <a:pt x="4395" y="1844"/>
                </a:lnTo>
                <a:lnTo>
                  <a:pt x="4401" y="1842"/>
                </a:lnTo>
                <a:lnTo>
                  <a:pt x="4407" y="1838"/>
                </a:lnTo>
                <a:lnTo>
                  <a:pt x="4413" y="1832"/>
                </a:lnTo>
                <a:lnTo>
                  <a:pt x="4418" y="1826"/>
                </a:lnTo>
                <a:lnTo>
                  <a:pt x="4423" y="1820"/>
                </a:lnTo>
                <a:lnTo>
                  <a:pt x="4427" y="1812"/>
                </a:lnTo>
                <a:lnTo>
                  <a:pt x="4431" y="1804"/>
                </a:lnTo>
                <a:lnTo>
                  <a:pt x="4434" y="1796"/>
                </a:lnTo>
                <a:lnTo>
                  <a:pt x="4437" y="1786"/>
                </a:lnTo>
                <a:lnTo>
                  <a:pt x="4439" y="1774"/>
                </a:lnTo>
                <a:lnTo>
                  <a:pt x="4440" y="1770"/>
                </a:lnTo>
                <a:lnTo>
                  <a:pt x="4441" y="1764"/>
                </a:lnTo>
                <a:lnTo>
                  <a:pt x="4442" y="1752"/>
                </a:lnTo>
                <a:lnTo>
                  <a:pt x="4442" y="1738"/>
                </a:lnTo>
                <a:lnTo>
                  <a:pt x="4442" y="1728"/>
                </a:lnTo>
                <a:lnTo>
                  <a:pt x="4442" y="1718"/>
                </a:lnTo>
                <a:lnTo>
                  <a:pt x="4441" y="1711"/>
                </a:lnTo>
                <a:lnTo>
                  <a:pt x="4439" y="1701"/>
                </a:lnTo>
                <a:lnTo>
                  <a:pt x="4437" y="1693"/>
                </a:lnTo>
                <a:lnTo>
                  <a:pt x="4435" y="1685"/>
                </a:lnTo>
                <a:lnTo>
                  <a:pt x="4433" y="1677"/>
                </a:lnTo>
                <a:lnTo>
                  <a:pt x="4430" y="1669"/>
                </a:lnTo>
                <a:lnTo>
                  <a:pt x="4422" y="1653"/>
                </a:lnTo>
                <a:lnTo>
                  <a:pt x="4418" y="1645"/>
                </a:lnTo>
                <a:lnTo>
                  <a:pt x="4413" y="1639"/>
                </a:lnTo>
                <a:lnTo>
                  <a:pt x="4402" y="1625"/>
                </a:lnTo>
                <a:lnTo>
                  <a:pt x="4389" y="1613"/>
                </a:lnTo>
                <a:lnTo>
                  <a:pt x="4325" y="1555"/>
                </a:lnTo>
                <a:lnTo>
                  <a:pt x="4315" y="1547"/>
                </a:lnTo>
                <a:lnTo>
                  <a:pt x="4305" y="1537"/>
                </a:lnTo>
                <a:lnTo>
                  <a:pt x="4289" y="1517"/>
                </a:lnTo>
                <a:lnTo>
                  <a:pt x="4275" y="1497"/>
                </a:lnTo>
                <a:lnTo>
                  <a:pt x="4270" y="1485"/>
                </a:lnTo>
                <a:lnTo>
                  <a:pt x="4264" y="1473"/>
                </a:lnTo>
                <a:lnTo>
                  <a:pt x="4260" y="1461"/>
                </a:lnTo>
                <a:lnTo>
                  <a:pt x="4255" y="1447"/>
                </a:lnTo>
                <a:lnTo>
                  <a:pt x="4252" y="1433"/>
                </a:lnTo>
                <a:lnTo>
                  <a:pt x="4249" y="1417"/>
                </a:lnTo>
                <a:lnTo>
                  <a:pt x="4247" y="1401"/>
                </a:lnTo>
                <a:lnTo>
                  <a:pt x="4246" y="1393"/>
                </a:lnTo>
                <a:lnTo>
                  <a:pt x="4245" y="1385"/>
                </a:lnTo>
                <a:lnTo>
                  <a:pt x="4244" y="1367"/>
                </a:lnTo>
                <a:lnTo>
                  <a:pt x="4244" y="1347"/>
                </a:lnTo>
                <a:lnTo>
                  <a:pt x="4244" y="1335"/>
                </a:lnTo>
                <a:lnTo>
                  <a:pt x="4245" y="1323"/>
                </a:lnTo>
                <a:lnTo>
                  <a:pt x="4246" y="1311"/>
                </a:lnTo>
                <a:lnTo>
                  <a:pt x="4247" y="1299"/>
                </a:lnTo>
                <a:lnTo>
                  <a:pt x="4248" y="1289"/>
                </a:lnTo>
                <a:lnTo>
                  <a:pt x="4250" y="1279"/>
                </a:lnTo>
                <a:lnTo>
                  <a:pt x="4254" y="1259"/>
                </a:lnTo>
                <a:lnTo>
                  <a:pt x="4257" y="1249"/>
                </a:lnTo>
                <a:lnTo>
                  <a:pt x="4260" y="1241"/>
                </a:lnTo>
                <a:lnTo>
                  <a:pt x="4266" y="1225"/>
                </a:lnTo>
                <a:lnTo>
                  <a:pt x="4273" y="1210"/>
                </a:lnTo>
                <a:lnTo>
                  <a:pt x="4277" y="1204"/>
                </a:lnTo>
                <a:lnTo>
                  <a:pt x="4282" y="1198"/>
                </a:lnTo>
                <a:lnTo>
                  <a:pt x="4291" y="1186"/>
                </a:lnTo>
                <a:lnTo>
                  <a:pt x="4301" y="1176"/>
                </a:lnTo>
                <a:lnTo>
                  <a:pt x="4311" y="1166"/>
                </a:lnTo>
                <a:lnTo>
                  <a:pt x="4323" y="1160"/>
                </a:lnTo>
                <a:lnTo>
                  <a:pt x="4335" y="1154"/>
                </a:lnTo>
                <a:lnTo>
                  <a:pt x="4347" y="1150"/>
                </a:lnTo>
                <a:lnTo>
                  <a:pt x="4360" y="1148"/>
                </a:lnTo>
                <a:lnTo>
                  <a:pt x="4373" y="1148"/>
                </a:lnTo>
                <a:lnTo>
                  <a:pt x="4388" y="1150"/>
                </a:lnTo>
                <a:lnTo>
                  <a:pt x="4403" y="1152"/>
                </a:lnTo>
                <a:lnTo>
                  <a:pt x="4416" y="1158"/>
                </a:lnTo>
                <a:lnTo>
                  <a:pt x="4422" y="1162"/>
                </a:lnTo>
                <a:lnTo>
                  <a:pt x="4428" y="1166"/>
                </a:lnTo>
                <a:lnTo>
                  <a:pt x="4440" y="1174"/>
                </a:lnTo>
                <a:lnTo>
                  <a:pt x="4450" y="1186"/>
                </a:lnTo>
                <a:lnTo>
                  <a:pt x="4459" y="1198"/>
                </a:lnTo>
                <a:lnTo>
                  <a:pt x="4467" y="1212"/>
                </a:lnTo>
                <a:lnTo>
                  <a:pt x="4471" y="1218"/>
                </a:lnTo>
                <a:lnTo>
                  <a:pt x="4474" y="1225"/>
                </a:lnTo>
                <a:lnTo>
                  <a:pt x="4477" y="1233"/>
                </a:lnTo>
                <a:lnTo>
                  <a:pt x="4480" y="1241"/>
                </a:lnTo>
                <a:lnTo>
                  <a:pt x="4485" y="1259"/>
                </a:lnTo>
                <a:lnTo>
                  <a:pt x="4490" y="1275"/>
                </a:lnTo>
                <a:lnTo>
                  <a:pt x="4493" y="1293"/>
                </a:lnTo>
                <a:lnTo>
                  <a:pt x="4495" y="1313"/>
                </a:lnTo>
                <a:lnTo>
                  <a:pt x="4497" y="1331"/>
                </a:lnTo>
                <a:lnTo>
                  <a:pt x="4497" y="1349"/>
                </a:lnTo>
                <a:lnTo>
                  <a:pt x="4435" y="1375"/>
                </a:lnTo>
                <a:lnTo>
                  <a:pt x="4435" y="1359"/>
                </a:lnTo>
                <a:lnTo>
                  <a:pt x="4433" y="1345"/>
                </a:lnTo>
                <a:lnTo>
                  <a:pt x="4432" y="1331"/>
                </a:lnTo>
                <a:lnTo>
                  <a:pt x="4430" y="1319"/>
                </a:lnTo>
                <a:lnTo>
                  <a:pt x="4427" y="1309"/>
                </a:lnTo>
                <a:lnTo>
                  <a:pt x="4426" y="1303"/>
                </a:lnTo>
                <a:lnTo>
                  <a:pt x="4424" y="1299"/>
                </a:lnTo>
                <a:lnTo>
                  <a:pt x="4421" y="1289"/>
                </a:lnTo>
                <a:lnTo>
                  <a:pt x="4417" y="1281"/>
                </a:lnTo>
                <a:lnTo>
                  <a:pt x="4413" y="1275"/>
                </a:lnTo>
                <a:lnTo>
                  <a:pt x="4408" y="1269"/>
                </a:lnTo>
                <a:lnTo>
                  <a:pt x="4403" y="1265"/>
                </a:lnTo>
                <a:lnTo>
                  <a:pt x="4397" y="1261"/>
                </a:lnTo>
                <a:lnTo>
                  <a:pt x="4391" y="1257"/>
                </a:lnTo>
                <a:lnTo>
                  <a:pt x="4385" y="1255"/>
                </a:lnTo>
                <a:lnTo>
                  <a:pt x="4378" y="1255"/>
                </a:lnTo>
                <a:lnTo>
                  <a:pt x="4370" y="1253"/>
                </a:lnTo>
                <a:lnTo>
                  <a:pt x="4358" y="1255"/>
                </a:lnTo>
                <a:lnTo>
                  <a:pt x="4346" y="1259"/>
                </a:lnTo>
                <a:lnTo>
                  <a:pt x="4341" y="1263"/>
                </a:lnTo>
                <a:lnTo>
                  <a:pt x="4336" y="1267"/>
                </a:lnTo>
                <a:lnTo>
                  <a:pt x="4331" y="1271"/>
                </a:lnTo>
                <a:lnTo>
                  <a:pt x="4327" y="1275"/>
                </a:lnTo>
                <a:lnTo>
                  <a:pt x="4323" y="1281"/>
                </a:lnTo>
                <a:lnTo>
                  <a:pt x="4319" y="1287"/>
                </a:lnTo>
                <a:lnTo>
                  <a:pt x="4316" y="1295"/>
                </a:lnTo>
                <a:lnTo>
                  <a:pt x="4313" y="1303"/>
                </a:lnTo>
                <a:lnTo>
                  <a:pt x="4311" y="1311"/>
                </a:lnTo>
                <a:lnTo>
                  <a:pt x="4310" y="1321"/>
                </a:lnTo>
                <a:lnTo>
                  <a:pt x="4309" y="1331"/>
                </a:lnTo>
                <a:lnTo>
                  <a:pt x="4308" y="1341"/>
                </a:lnTo>
                <a:lnTo>
                  <a:pt x="4309" y="1351"/>
                </a:lnTo>
                <a:lnTo>
                  <a:pt x="4309" y="1361"/>
                </a:lnTo>
                <a:lnTo>
                  <a:pt x="4310" y="1371"/>
                </a:lnTo>
                <a:lnTo>
                  <a:pt x="4311" y="1379"/>
                </a:lnTo>
                <a:lnTo>
                  <a:pt x="4313" y="1387"/>
                </a:lnTo>
                <a:lnTo>
                  <a:pt x="4315" y="1395"/>
                </a:lnTo>
                <a:lnTo>
                  <a:pt x="4318" y="1403"/>
                </a:lnTo>
                <a:lnTo>
                  <a:pt x="4321" y="1409"/>
                </a:lnTo>
                <a:lnTo>
                  <a:pt x="4325" y="1415"/>
                </a:lnTo>
                <a:lnTo>
                  <a:pt x="4328" y="1421"/>
                </a:lnTo>
                <a:lnTo>
                  <a:pt x="4337" y="1433"/>
                </a:lnTo>
                <a:lnTo>
                  <a:pt x="4347" y="1445"/>
                </a:lnTo>
                <a:lnTo>
                  <a:pt x="4359" y="1457"/>
                </a:lnTo>
                <a:lnTo>
                  <a:pt x="4421" y="1511"/>
                </a:lnTo>
                <a:lnTo>
                  <a:pt x="4431" y="1521"/>
                </a:lnTo>
                <a:lnTo>
                  <a:pt x="4442" y="1531"/>
                </a:lnTo>
                <a:lnTo>
                  <a:pt x="4451" y="1541"/>
                </a:lnTo>
                <a:lnTo>
                  <a:pt x="4459" y="1553"/>
                </a:lnTo>
                <a:lnTo>
                  <a:pt x="4467" y="1565"/>
                </a:lnTo>
                <a:lnTo>
                  <a:pt x="4474" y="1575"/>
                </a:lnTo>
                <a:lnTo>
                  <a:pt x="4480" y="1589"/>
                </a:lnTo>
                <a:lnTo>
                  <a:pt x="4486" y="1601"/>
                </a:lnTo>
                <a:lnTo>
                  <a:pt x="4491" y="1615"/>
                </a:lnTo>
                <a:lnTo>
                  <a:pt x="4495" y="1629"/>
                </a:lnTo>
                <a:lnTo>
                  <a:pt x="4499" y="1643"/>
                </a:lnTo>
                <a:lnTo>
                  <a:pt x="4502" y="1659"/>
                </a:lnTo>
                <a:lnTo>
                  <a:pt x="4504" y="1675"/>
                </a:lnTo>
                <a:lnTo>
                  <a:pt x="4505" y="1685"/>
                </a:lnTo>
                <a:lnTo>
                  <a:pt x="4505" y="1693"/>
                </a:lnTo>
                <a:lnTo>
                  <a:pt x="4506" y="1711"/>
                </a:lnTo>
                <a:lnTo>
                  <a:pt x="4507" y="1730"/>
                </a:lnTo>
                <a:lnTo>
                  <a:pt x="4506" y="1756"/>
                </a:lnTo>
                <a:lnTo>
                  <a:pt x="4504" y="1780"/>
                </a:lnTo>
                <a:lnTo>
                  <a:pt x="4503" y="1792"/>
                </a:lnTo>
                <a:lnTo>
                  <a:pt x="4501" y="1802"/>
                </a:lnTo>
                <a:lnTo>
                  <a:pt x="4499" y="1814"/>
                </a:lnTo>
                <a:lnTo>
                  <a:pt x="4497" y="1824"/>
                </a:lnTo>
                <a:lnTo>
                  <a:pt x="4494" y="1834"/>
                </a:lnTo>
                <a:lnTo>
                  <a:pt x="4492" y="1844"/>
                </a:lnTo>
                <a:lnTo>
                  <a:pt x="4485" y="1862"/>
                </a:lnTo>
                <a:lnTo>
                  <a:pt x="4482" y="1870"/>
                </a:lnTo>
                <a:lnTo>
                  <a:pt x="4478" y="1880"/>
                </a:lnTo>
                <a:lnTo>
                  <a:pt x="4470" y="1894"/>
                </a:lnTo>
                <a:lnTo>
                  <a:pt x="4465" y="1902"/>
                </a:lnTo>
                <a:lnTo>
                  <a:pt x="4460" y="1908"/>
                </a:lnTo>
                <a:lnTo>
                  <a:pt x="4455" y="1914"/>
                </a:lnTo>
                <a:lnTo>
                  <a:pt x="4450" y="1920"/>
                </a:lnTo>
                <a:lnTo>
                  <a:pt x="4439" y="1930"/>
                </a:lnTo>
                <a:lnTo>
                  <a:pt x="4427" y="1938"/>
                </a:lnTo>
                <a:lnTo>
                  <a:pt x="4414" y="1946"/>
                </a:lnTo>
                <a:lnTo>
                  <a:pt x="4400" y="1950"/>
                </a:lnTo>
                <a:lnTo>
                  <a:pt x="4393" y="1952"/>
                </a:lnTo>
                <a:lnTo>
                  <a:pt x="4386" y="1952"/>
                </a:lnTo>
                <a:lnTo>
                  <a:pt x="4370" y="1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2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6">
          <p15:clr>
            <a:srgbClr val="FBAE40"/>
          </p15:clr>
        </p15:guide>
        <p15:guide id="4" pos="692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79B6-AE3E-05A9-218A-D94E84C1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8BD0-09D5-479B-6372-42A3AC03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90139-C538-43D0-ABB8-7964DF7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2619-22E9-85D7-5781-5436A533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69EC-D009-B343-5F29-20CE9412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C9EF6-F8D7-462E-9C22-1E12FD066AD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18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oitusdia Kuvall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9931121-A866-0128-FA48-AD9BBB41210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12192000" cy="6858000"/>
          </a:xfrm>
          <a:solidFill>
            <a:schemeClr val="tx2"/>
          </a:solidFill>
        </p:spPr>
        <p:txBody>
          <a:bodyPr/>
          <a:lstStyle>
            <a:lvl1pPr marL="0" indent="0">
              <a:buFontTx/>
              <a:buNone/>
              <a:defRPr sz="1000"/>
            </a:lvl1pPr>
          </a:lstStyle>
          <a:p>
            <a:r>
              <a:rPr lang="en-GB" err="1"/>
              <a:t>Lisää</a:t>
            </a:r>
            <a:r>
              <a:rPr lang="en-GB"/>
              <a:t> </a:t>
            </a:r>
            <a:r>
              <a:rPr lang="en-GB" err="1"/>
              <a:t>kuva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89437-0A9F-6907-E834-ECE3DB625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1700" cy="738664"/>
          </a:xfrm>
        </p:spPr>
        <p:txBody>
          <a:bodyPr anchor="t" anchorCtr="0">
            <a:sp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9B7E5-3139-76AA-C2C3-60620F1D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4509120"/>
            <a:ext cx="9791700" cy="864096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8F4D-E89B-8263-EB37-8F8B305D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BB1996E0-FD76-4EFB-9031-82134C43F092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5C31-D7B7-0A4A-9FF1-A8910751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B765-A518-625F-2D82-59131FF1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7DE48D-705B-612C-7DFA-B303012D7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8587" y="5517232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F5A17A4-EA2D-AFFF-38DF-9699B925DC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8587" y="5805264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0398102-3604-6A5F-7F35-09904E7C9F3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7988" y="333375"/>
            <a:ext cx="2325600" cy="50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041027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6">
          <p15:clr>
            <a:srgbClr val="FBAE40"/>
          </p15:clr>
        </p15:guide>
        <p15:guide id="4" pos="69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oitusdia Sini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9437-0A9F-6907-E834-ECE3DB625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1700" cy="2304529"/>
          </a:xfrm>
        </p:spPr>
        <p:txBody>
          <a:bodyPr anchor="t" anchorCtr="0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9B7E5-3139-76AA-C2C3-60620F1D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4509120"/>
            <a:ext cx="9791700" cy="864096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8F4D-E89B-8263-EB37-8F8B305D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53B10FEF-2EFD-4F38-B25A-28C2D5F87858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5C31-D7B7-0A4A-9FF1-A8910751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B765-A518-625F-2D82-59131FF1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CD5646D-347F-0693-85B7-82EEFAEE1F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368" y="333375"/>
            <a:ext cx="2325003" cy="504000"/>
          </a:xfrm>
          <a:custGeom>
            <a:avLst/>
            <a:gdLst>
              <a:gd name="T0" fmla="*/ 11 w 4507"/>
              <a:gd name="T1" fmla="*/ 18 h 1954"/>
              <a:gd name="T2" fmla="*/ 659 w 4507"/>
              <a:gd name="T3" fmla="*/ 297 h 1954"/>
              <a:gd name="T4" fmla="*/ 666 w 4507"/>
              <a:gd name="T5" fmla="*/ 916 h 1954"/>
              <a:gd name="T6" fmla="*/ 347 w 4507"/>
              <a:gd name="T7" fmla="*/ 880 h 1954"/>
              <a:gd name="T8" fmla="*/ 471 w 4507"/>
              <a:gd name="T9" fmla="*/ 675 h 1954"/>
              <a:gd name="T10" fmla="*/ 375 w 4507"/>
              <a:gd name="T11" fmla="*/ 401 h 1954"/>
              <a:gd name="T12" fmla="*/ 1722 w 4507"/>
              <a:gd name="T13" fmla="*/ 26 h 1954"/>
              <a:gd name="T14" fmla="*/ 1804 w 4507"/>
              <a:gd name="T15" fmla="*/ 309 h 1954"/>
              <a:gd name="T16" fmla="*/ 1741 w 4507"/>
              <a:gd name="T17" fmla="*/ 269 h 1954"/>
              <a:gd name="T18" fmla="*/ 1854 w 4507"/>
              <a:gd name="T19" fmla="*/ 788 h 1954"/>
              <a:gd name="T20" fmla="*/ 2410 w 4507"/>
              <a:gd name="T21" fmla="*/ 18 h 1954"/>
              <a:gd name="T22" fmla="*/ 3053 w 4507"/>
              <a:gd name="T23" fmla="*/ 553 h 1954"/>
              <a:gd name="T24" fmla="*/ 3419 w 4507"/>
              <a:gd name="T25" fmla="*/ 539 h 1954"/>
              <a:gd name="T26" fmla="*/ 3595 w 4507"/>
              <a:gd name="T27" fmla="*/ 659 h 1954"/>
              <a:gd name="T28" fmla="*/ 3699 w 4507"/>
              <a:gd name="T29" fmla="*/ 697 h 1954"/>
              <a:gd name="T30" fmla="*/ 3842 w 4507"/>
              <a:gd name="T31" fmla="*/ 595 h 1954"/>
              <a:gd name="T32" fmla="*/ 3700 w 4507"/>
              <a:gd name="T33" fmla="*/ 806 h 1954"/>
              <a:gd name="T34" fmla="*/ 3943 w 4507"/>
              <a:gd name="T35" fmla="*/ 725 h 1954"/>
              <a:gd name="T36" fmla="*/ 4018 w 4507"/>
              <a:gd name="T37" fmla="*/ 689 h 1954"/>
              <a:gd name="T38" fmla="*/ 4124 w 4507"/>
              <a:gd name="T39" fmla="*/ 581 h 1954"/>
              <a:gd name="T40" fmla="*/ 3931 w 4507"/>
              <a:gd name="T41" fmla="*/ 269 h 1954"/>
              <a:gd name="T42" fmla="*/ 4017 w 4507"/>
              <a:gd name="T43" fmla="*/ 6 h 1954"/>
              <a:gd name="T44" fmla="*/ 4117 w 4507"/>
              <a:gd name="T45" fmla="*/ 228 h 1954"/>
              <a:gd name="T46" fmla="*/ 4005 w 4507"/>
              <a:gd name="T47" fmla="*/ 134 h 1954"/>
              <a:gd name="T48" fmla="*/ 4123 w 4507"/>
              <a:gd name="T49" fmla="*/ 383 h 1954"/>
              <a:gd name="T50" fmla="*/ 4174 w 4507"/>
              <a:gd name="T51" fmla="*/ 697 h 1954"/>
              <a:gd name="T52" fmla="*/ 1767 w 4507"/>
              <a:gd name="T53" fmla="*/ 1273 h 1954"/>
              <a:gd name="T54" fmla="*/ 2197 w 4507"/>
              <a:gd name="T55" fmla="*/ 1926 h 1954"/>
              <a:gd name="T56" fmla="*/ 2114 w 4507"/>
              <a:gd name="T57" fmla="*/ 1551 h 1954"/>
              <a:gd name="T58" fmla="*/ 2226 w 4507"/>
              <a:gd name="T59" fmla="*/ 1156 h 1954"/>
              <a:gd name="T60" fmla="*/ 2385 w 4507"/>
              <a:gd name="T61" fmla="*/ 1313 h 1954"/>
              <a:gd name="T62" fmla="*/ 2373 w 4507"/>
              <a:gd name="T63" fmla="*/ 1834 h 1954"/>
              <a:gd name="T64" fmla="*/ 2227 w 4507"/>
              <a:gd name="T65" fmla="*/ 1271 h 1954"/>
              <a:gd name="T66" fmla="*/ 2192 w 4507"/>
              <a:gd name="T67" fmla="*/ 1738 h 1954"/>
              <a:gd name="T68" fmla="*/ 2323 w 4507"/>
              <a:gd name="T69" fmla="*/ 1760 h 1954"/>
              <a:gd name="T70" fmla="*/ 2273 w 4507"/>
              <a:gd name="T71" fmla="*/ 1259 h 1954"/>
              <a:gd name="T72" fmla="*/ 3321 w 4507"/>
              <a:gd name="T73" fmla="*/ 1954 h 1954"/>
              <a:gd name="T74" fmla="*/ 3265 w 4507"/>
              <a:gd name="T75" fmla="*/ 1693 h 1954"/>
              <a:gd name="T76" fmla="*/ 3380 w 4507"/>
              <a:gd name="T77" fmla="*/ 1832 h 1954"/>
              <a:gd name="T78" fmla="*/ 3369 w 4507"/>
              <a:gd name="T79" fmla="*/ 1625 h 1954"/>
              <a:gd name="T80" fmla="*/ 3218 w 4507"/>
              <a:gd name="T81" fmla="*/ 1279 h 1954"/>
              <a:gd name="T82" fmla="*/ 3426 w 4507"/>
              <a:gd name="T83" fmla="*/ 1198 h 1954"/>
              <a:gd name="T84" fmla="*/ 3370 w 4507"/>
              <a:gd name="T85" fmla="*/ 1265 h 1954"/>
              <a:gd name="T86" fmla="*/ 3279 w 4507"/>
              <a:gd name="T87" fmla="*/ 1379 h 1954"/>
              <a:gd name="T88" fmla="*/ 3471 w 4507"/>
              <a:gd name="T89" fmla="*/ 1675 h 1954"/>
              <a:gd name="T90" fmla="*/ 3381 w 4507"/>
              <a:gd name="T91" fmla="*/ 1946 h 1954"/>
              <a:gd name="T92" fmla="*/ 3620 w 4507"/>
              <a:gd name="T93" fmla="*/ 1772 h 1954"/>
              <a:gd name="T94" fmla="*/ 3736 w 4507"/>
              <a:gd name="T95" fmla="*/ 1772 h 1954"/>
              <a:gd name="T96" fmla="*/ 3756 w 4507"/>
              <a:gd name="T97" fmla="*/ 1914 h 1954"/>
              <a:gd name="T98" fmla="*/ 3915 w 4507"/>
              <a:gd name="T99" fmla="*/ 1828 h 1954"/>
              <a:gd name="T100" fmla="*/ 4005 w 4507"/>
              <a:gd name="T101" fmla="*/ 1838 h 1954"/>
              <a:gd name="T102" fmla="*/ 4160 w 4507"/>
              <a:gd name="T103" fmla="*/ 1697 h 1954"/>
              <a:gd name="T104" fmla="*/ 4039 w 4507"/>
              <a:gd name="T105" fmla="*/ 1954 h 1954"/>
              <a:gd name="T106" fmla="*/ 4268 w 4507"/>
              <a:gd name="T107" fmla="*/ 1888 h 1954"/>
              <a:gd name="T108" fmla="*/ 4324 w 4507"/>
              <a:gd name="T109" fmla="*/ 1824 h 1954"/>
              <a:gd name="T110" fmla="*/ 4442 w 4507"/>
              <a:gd name="T111" fmla="*/ 1752 h 1954"/>
              <a:gd name="T112" fmla="*/ 4255 w 4507"/>
              <a:gd name="T113" fmla="*/ 1447 h 1954"/>
              <a:gd name="T114" fmla="*/ 4311 w 4507"/>
              <a:gd name="T115" fmla="*/ 1166 h 1954"/>
              <a:gd name="T116" fmla="*/ 4497 w 4507"/>
              <a:gd name="T117" fmla="*/ 1331 h 1954"/>
              <a:gd name="T118" fmla="*/ 4336 w 4507"/>
              <a:gd name="T119" fmla="*/ 1267 h 1954"/>
              <a:gd name="T120" fmla="*/ 4359 w 4507"/>
              <a:gd name="T121" fmla="*/ 1457 h 1954"/>
              <a:gd name="T122" fmla="*/ 4499 w 4507"/>
              <a:gd name="T123" fmla="*/ 1814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07" h="1954">
                <a:moveTo>
                  <a:pt x="4307" y="327"/>
                </a:moveTo>
                <a:lnTo>
                  <a:pt x="4377" y="327"/>
                </a:lnTo>
                <a:lnTo>
                  <a:pt x="4377" y="463"/>
                </a:lnTo>
                <a:lnTo>
                  <a:pt x="4307" y="463"/>
                </a:lnTo>
                <a:lnTo>
                  <a:pt x="4307" y="327"/>
                </a:lnTo>
                <a:close/>
                <a:moveTo>
                  <a:pt x="1248" y="18"/>
                </a:moveTo>
                <a:lnTo>
                  <a:pt x="1248" y="473"/>
                </a:lnTo>
                <a:lnTo>
                  <a:pt x="1051" y="473"/>
                </a:lnTo>
                <a:lnTo>
                  <a:pt x="1051" y="1936"/>
                </a:lnTo>
                <a:lnTo>
                  <a:pt x="821" y="1936"/>
                </a:lnTo>
                <a:lnTo>
                  <a:pt x="821" y="473"/>
                </a:lnTo>
                <a:lnTo>
                  <a:pt x="655" y="18"/>
                </a:lnTo>
                <a:lnTo>
                  <a:pt x="1248" y="18"/>
                </a:lnTo>
                <a:close/>
                <a:moveTo>
                  <a:pt x="0" y="1481"/>
                </a:moveTo>
                <a:lnTo>
                  <a:pt x="230" y="1481"/>
                </a:lnTo>
                <a:lnTo>
                  <a:pt x="230" y="1936"/>
                </a:lnTo>
                <a:lnTo>
                  <a:pt x="0" y="1936"/>
                </a:lnTo>
                <a:lnTo>
                  <a:pt x="0" y="1481"/>
                </a:lnTo>
                <a:close/>
                <a:moveTo>
                  <a:pt x="487" y="1186"/>
                </a:moveTo>
                <a:lnTo>
                  <a:pt x="752" y="1936"/>
                </a:lnTo>
                <a:lnTo>
                  <a:pt x="495" y="1936"/>
                </a:lnTo>
                <a:lnTo>
                  <a:pt x="11" y="559"/>
                </a:lnTo>
                <a:lnTo>
                  <a:pt x="11" y="18"/>
                </a:lnTo>
                <a:lnTo>
                  <a:pt x="309" y="18"/>
                </a:lnTo>
                <a:lnTo>
                  <a:pt x="335" y="18"/>
                </a:lnTo>
                <a:lnTo>
                  <a:pt x="359" y="20"/>
                </a:lnTo>
                <a:lnTo>
                  <a:pt x="382" y="24"/>
                </a:lnTo>
                <a:lnTo>
                  <a:pt x="404" y="30"/>
                </a:lnTo>
                <a:lnTo>
                  <a:pt x="426" y="36"/>
                </a:lnTo>
                <a:lnTo>
                  <a:pt x="447" y="44"/>
                </a:lnTo>
                <a:lnTo>
                  <a:pt x="467" y="52"/>
                </a:lnTo>
                <a:lnTo>
                  <a:pt x="476" y="58"/>
                </a:lnTo>
                <a:lnTo>
                  <a:pt x="486" y="62"/>
                </a:lnTo>
                <a:lnTo>
                  <a:pt x="504" y="74"/>
                </a:lnTo>
                <a:lnTo>
                  <a:pt x="521" y="88"/>
                </a:lnTo>
                <a:lnTo>
                  <a:pt x="538" y="102"/>
                </a:lnTo>
                <a:lnTo>
                  <a:pt x="553" y="116"/>
                </a:lnTo>
                <a:lnTo>
                  <a:pt x="569" y="132"/>
                </a:lnTo>
                <a:lnTo>
                  <a:pt x="583" y="150"/>
                </a:lnTo>
                <a:lnTo>
                  <a:pt x="596" y="168"/>
                </a:lnTo>
                <a:lnTo>
                  <a:pt x="609" y="188"/>
                </a:lnTo>
                <a:lnTo>
                  <a:pt x="620" y="208"/>
                </a:lnTo>
                <a:lnTo>
                  <a:pt x="631" y="230"/>
                </a:lnTo>
                <a:lnTo>
                  <a:pt x="641" y="251"/>
                </a:lnTo>
                <a:lnTo>
                  <a:pt x="650" y="273"/>
                </a:lnTo>
                <a:lnTo>
                  <a:pt x="659" y="297"/>
                </a:lnTo>
                <a:lnTo>
                  <a:pt x="666" y="323"/>
                </a:lnTo>
                <a:lnTo>
                  <a:pt x="673" y="349"/>
                </a:lnTo>
                <a:lnTo>
                  <a:pt x="680" y="375"/>
                </a:lnTo>
                <a:lnTo>
                  <a:pt x="685" y="401"/>
                </a:lnTo>
                <a:lnTo>
                  <a:pt x="690" y="429"/>
                </a:lnTo>
                <a:lnTo>
                  <a:pt x="694" y="459"/>
                </a:lnTo>
                <a:lnTo>
                  <a:pt x="697" y="487"/>
                </a:lnTo>
                <a:lnTo>
                  <a:pt x="699" y="517"/>
                </a:lnTo>
                <a:lnTo>
                  <a:pt x="701" y="547"/>
                </a:lnTo>
                <a:lnTo>
                  <a:pt x="702" y="579"/>
                </a:lnTo>
                <a:lnTo>
                  <a:pt x="703" y="611"/>
                </a:lnTo>
                <a:lnTo>
                  <a:pt x="702" y="661"/>
                </a:lnTo>
                <a:lnTo>
                  <a:pt x="701" y="687"/>
                </a:lnTo>
                <a:lnTo>
                  <a:pt x="699" y="711"/>
                </a:lnTo>
                <a:lnTo>
                  <a:pt x="697" y="735"/>
                </a:lnTo>
                <a:lnTo>
                  <a:pt x="695" y="758"/>
                </a:lnTo>
                <a:lnTo>
                  <a:pt x="692" y="782"/>
                </a:lnTo>
                <a:lnTo>
                  <a:pt x="689" y="806"/>
                </a:lnTo>
                <a:lnTo>
                  <a:pt x="685" y="830"/>
                </a:lnTo>
                <a:lnTo>
                  <a:pt x="681" y="852"/>
                </a:lnTo>
                <a:lnTo>
                  <a:pt x="677" y="874"/>
                </a:lnTo>
                <a:lnTo>
                  <a:pt x="672" y="896"/>
                </a:lnTo>
                <a:lnTo>
                  <a:pt x="666" y="916"/>
                </a:lnTo>
                <a:lnTo>
                  <a:pt x="661" y="938"/>
                </a:lnTo>
                <a:lnTo>
                  <a:pt x="655" y="958"/>
                </a:lnTo>
                <a:lnTo>
                  <a:pt x="648" y="976"/>
                </a:lnTo>
                <a:lnTo>
                  <a:pt x="641" y="996"/>
                </a:lnTo>
                <a:lnTo>
                  <a:pt x="634" y="1014"/>
                </a:lnTo>
                <a:lnTo>
                  <a:pt x="626" y="1030"/>
                </a:lnTo>
                <a:lnTo>
                  <a:pt x="618" y="1048"/>
                </a:lnTo>
                <a:lnTo>
                  <a:pt x="609" y="1064"/>
                </a:lnTo>
                <a:lnTo>
                  <a:pt x="600" y="1080"/>
                </a:lnTo>
                <a:lnTo>
                  <a:pt x="591" y="1094"/>
                </a:lnTo>
                <a:lnTo>
                  <a:pt x="581" y="1108"/>
                </a:lnTo>
                <a:lnTo>
                  <a:pt x="571" y="1120"/>
                </a:lnTo>
                <a:lnTo>
                  <a:pt x="559" y="1132"/>
                </a:lnTo>
                <a:lnTo>
                  <a:pt x="548" y="1144"/>
                </a:lnTo>
                <a:lnTo>
                  <a:pt x="537" y="1154"/>
                </a:lnTo>
                <a:lnTo>
                  <a:pt x="525" y="1164"/>
                </a:lnTo>
                <a:lnTo>
                  <a:pt x="513" y="1172"/>
                </a:lnTo>
                <a:lnTo>
                  <a:pt x="500" y="1180"/>
                </a:lnTo>
                <a:lnTo>
                  <a:pt x="487" y="1186"/>
                </a:lnTo>
                <a:close/>
                <a:moveTo>
                  <a:pt x="239" y="391"/>
                </a:moveTo>
                <a:lnTo>
                  <a:pt x="239" y="880"/>
                </a:lnTo>
                <a:lnTo>
                  <a:pt x="337" y="880"/>
                </a:lnTo>
                <a:lnTo>
                  <a:pt x="347" y="880"/>
                </a:lnTo>
                <a:lnTo>
                  <a:pt x="357" y="880"/>
                </a:lnTo>
                <a:lnTo>
                  <a:pt x="367" y="878"/>
                </a:lnTo>
                <a:lnTo>
                  <a:pt x="376" y="874"/>
                </a:lnTo>
                <a:lnTo>
                  <a:pt x="384" y="872"/>
                </a:lnTo>
                <a:lnTo>
                  <a:pt x="392" y="868"/>
                </a:lnTo>
                <a:lnTo>
                  <a:pt x="400" y="862"/>
                </a:lnTo>
                <a:lnTo>
                  <a:pt x="407" y="858"/>
                </a:lnTo>
                <a:lnTo>
                  <a:pt x="413" y="852"/>
                </a:lnTo>
                <a:lnTo>
                  <a:pt x="419" y="844"/>
                </a:lnTo>
                <a:lnTo>
                  <a:pt x="425" y="838"/>
                </a:lnTo>
                <a:lnTo>
                  <a:pt x="430" y="830"/>
                </a:lnTo>
                <a:lnTo>
                  <a:pt x="435" y="822"/>
                </a:lnTo>
                <a:lnTo>
                  <a:pt x="440" y="814"/>
                </a:lnTo>
                <a:lnTo>
                  <a:pt x="444" y="806"/>
                </a:lnTo>
                <a:lnTo>
                  <a:pt x="448" y="796"/>
                </a:lnTo>
                <a:lnTo>
                  <a:pt x="451" y="788"/>
                </a:lnTo>
                <a:lnTo>
                  <a:pt x="454" y="778"/>
                </a:lnTo>
                <a:lnTo>
                  <a:pt x="457" y="768"/>
                </a:lnTo>
                <a:lnTo>
                  <a:pt x="460" y="758"/>
                </a:lnTo>
                <a:lnTo>
                  <a:pt x="464" y="738"/>
                </a:lnTo>
                <a:lnTo>
                  <a:pt x="467" y="717"/>
                </a:lnTo>
                <a:lnTo>
                  <a:pt x="470" y="697"/>
                </a:lnTo>
                <a:lnTo>
                  <a:pt x="471" y="675"/>
                </a:lnTo>
                <a:lnTo>
                  <a:pt x="472" y="655"/>
                </a:lnTo>
                <a:lnTo>
                  <a:pt x="472" y="635"/>
                </a:lnTo>
                <a:lnTo>
                  <a:pt x="472" y="615"/>
                </a:lnTo>
                <a:lnTo>
                  <a:pt x="470" y="593"/>
                </a:lnTo>
                <a:lnTo>
                  <a:pt x="468" y="573"/>
                </a:lnTo>
                <a:lnTo>
                  <a:pt x="464" y="551"/>
                </a:lnTo>
                <a:lnTo>
                  <a:pt x="462" y="541"/>
                </a:lnTo>
                <a:lnTo>
                  <a:pt x="459" y="531"/>
                </a:lnTo>
                <a:lnTo>
                  <a:pt x="457" y="521"/>
                </a:lnTo>
                <a:lnTo>
                  <a:pt x="454" y="511"/>
                </a:lnTo>
                <a:lnTo>
                  <a:pt x="447" y="491"/>
                </a:lnTo>
                <a:lnTo>
                  <a:pt x="443" y="483"/>
                </a:lnTo>
                <a:lnTo>
                  <a:pt x="439" y="473"/>
                </a:lnTo>
                <a:lnTo>
                  <a:pt x="435" y="465"/>
                </a:lnTo>
                <a:lnTo>
                  <a:pt x="430" y="457"/>
                </a:lnTo>
                <a:lnTo>
                  <a:pt x="420" y="441"/>
                </a:lnTo>
                <a:lnTo>
                  <a:pt x="414" y="433"/>
                </a:lnTo>
                <a:lnTo>
                  <a:pt x="408" y="427"/>
                </a:lnTo>
                <a:lnTo>
                  <a:pt x="402" y="421"/>
                </a:lnTo>
                <a:lnTo>
                  <a:pt x="396" y="415"/>
                </a:lnTo>
                <a:lnTo>
                  <a:pt x="389" y="409"/>
                </a:lnTo>
                <a:lnTo>
                  <a:pt x="382" y="405"/>
                </a:lnTo>
                <a:lnTo>
                  <a:pt x="375" y="401"/>
                </a:lnTo>
                <a:lnTo>
                  <a:pt x="367" y="397"/>
                </a:lnTo>
                <a:lnTo>
                  <a:pt x="359" y="395"/>
                </a:lnTo>
                <a:lnTo>
                  <a:pt x="351" y="393"/>
                </a:lnTo>
                <a:lnTo>
                  <a:pt x="333" y="391"/>
                </a:lnTo>
                <a:lnTo>
                  <a:pt x="239" y="391"/>
                </a:lnTo>
                <a:close/>
                <a:moveTo>
                  <a:pt x="1780" y="395"/>
                </a:moveTo>
                <a:lnTo>
                  <a:pt x="1776" y="403"/>
                </a:lnTo>
                <a:lnTo>
                  <a:pt x="1772" y="411"/>
                </a:lnTo>
                <a:lnTo>
                  <a:pt x="1763" y="423"/>
                </a:lnTo>
                <a:lnTo>
                  <a:pt x="1754" y="433"/>
                </a:lnTo>
                <a:lnTo>
                  <a:pt x="1743" y="443"/>
                </a:lnTo>
                <a:lnTo>
                  <a:pt x="1814" y="788"/>
                </a:lnTo>
                <a:lnTo>
                  <a:pt x="1742" y="788"/>
                </a:lnTo>
                <a:lnTo>
                  <a:pt x="1683" y="465"/>
                </a:lnTo>
                <a:lnTo>
                  <a:pt x="1607" y="465"/>
                </a:lnTo>
                <a:lnTo>
                  <a:pt x="1607" y="788"/>
                </a:lnTo>
                <a:lnTo>
                  <a:pt x="1543" y="788"/>
                </a:lnTo>
                <a:lnTo>
                  <a:pt x="1543" y="18"/>
                </a:lnTo>
                <a:lnTo>
                  <a:pt x="1681" y="18"/>
                </a:lnTo>
                <a:lnTo>
                  <a:pt x="1696" y="18"/>
                </a:lnTo>
                <a:lnTo>
                  <a:pt x="1703" y="20"/>
                </a:lnTo>
                <a:lnTo>
                  <a:pt x="1710" y="22"/>
                </a:lnTo>
                <a:lnTo>
                  <a:pt x="1722" y="26"/>
                </a:lnTo>
                <a:lnTo>
                  <a:pt x="1734" y="32"/>
                </a:lnTo>
                <a:lnTo>
                  <a:pt x="1745" y="40"/>
                </a:lnTo>
                <a:lnTo>
                  <a:pt x="1755" y="50"/>
                </a:lnTo>
                <a:lnTo>
                  <a:pt x="1765" y="62"/>
                </a:lnTo>
                <a:lnTo>
                  <a:pt x="1769" y="68"/>
                </a:lnTo>
                <a:lnTo>
                  <a:pt x="1773" y="76"/>
                </a:lnTo>
                <a:lnTo>
                  <a:pt x="1781" y="92"/>
                </a:lnTo>
                <a:lnTo>
                  <a:pt x="1788" y="108"/>
                </a:lnTo>
                <a:lnTo>
                  <a:pt x="1791" y="118"/>
                </a:lnTo>
                <a:lnTo>
                  <a:pt x="1794" y="126"/>
                </a:lnTo>
                <a:lnTo>
                  <a:pt x="1799" y="146"/>
                </a:lnTo>
                <a:lnTo>
                  <a:pt x="1803" y="168"/>
                </a:lnTo>
                <a:lnTo>
                  <a:pt x="1805" y="178"/>
                </a:lnTo>
                <a:lnTo>
                  <a:pt x="1806" y="190"/>
                </a:lnTo>
                <a:lnTo>
                  <a:pt x="1807" y="200"/>
                </a:lnTo>
                <a:lnTo>
                  <a:pt x="1808" y="212"/>
                </a:lnTo>
                <a:lnTo>
                  <a:pt x="1808" y="224"/>
                </a:lnTo>
                <a:lnTo>
                  <a:pt x="1808" y="236"/>
                </a:lnTo>
                <a:lnTo>
                  <a:pt x="1808" y="263"/>
                </a:lnTo>
                <a:lnTo>
                  <a:pt x="1807" y="275"/>
                </a:lnTo>
                <a:lnTo>
                  <a:pt x="1806" y="287"/>
                </a:lnTo>
                <a:lnTo>
                  <a:pt x="1805" y="299"/>
                </a:lnTo>
                <a:lnTo>
                  <a:pt x="1804" y="309"/>
                </a:lnTo>
                <a:lnTo>
                  <a:pt x="1801" y="331"/>
                </a:lnTo>
                <a:lnTo>
                  <a:pt x="1797" y="349"/>
                </a:lnTo>
                <a:lnTo>
                  <a:pt x="1792" y="367"/>
                </a:lnTo>
                <a:lnTo>
                  <a:pt x="1786" y="381"/>
                </a:lnTo>
                <a:lnTo>
                  <a:pt x="1780" y="395"/>
                </a:lnTo>
                <a:close/>
                <a:moveTo>
                  <a:pt x="1678" y="122"/>
                </a:moveTo>
                <a:lnTo>
                  <a:pt x="1607" y="122"/>
                </a:lnTo>
                <a:lnTo>
                  <a:pt x="1607" y="365"/>
                </a:lnTo>
                <a:lnTo>
                  <a:pt x="1678" y="365"/>
                </a:lnTo>
                <a:lnTo>
                  <a:pt x="1686" y="363"/>
                </a:lnTo>
                <a:lnTo>
                  <a:pt x="1694" y="361"/>
                </a:lnTo>
                <a:lnTo>
                  <a:pt x="1700" y="359"/>
                </a:lnTo>
                <a:lnTo>
                  <a:pt x="1707" y="355"/>
                </a:lnTo>
                <a:lnTo>
                  <a:pt x="1712" y="351"/>
                </a:lnTo>
                <a:lnTo>
                  <a:pt x="1717" y="345"/>
                </a:lnTo>
                <a:lnTo>
                  <a:pt x="1722" y="339"/>
                </a:lnTo>
                <a:lnTo>
                  <a:pt x="1726" y="331"/>
                </a:lnTo>
                <a:lnTo>
                  <a:pt x="1730" y="323"/>
                </a:lnTo>
                <a:lnTo>
                  <a:pt x="1733" y="313"/>
                </a:lnTo>
                <a:lnTo>
                  <a:pt x="1736" y="303"/>
                </a:lnTo>
                <a:lnTo>
                  <a:pt x="1738" y="293"/>
                </a:lnTo>
                <a:lnTo>
                  <a:pt x="1740" y="281"/>
                </a:lnTo>
                <a:lnTo>
                  <a:pt x="1741" y="269"/>
                </a:lnTo>
                <a:lnTo>
                  <a:pt x="1742" y="257"/>
                </a:lnTo>
                <a:lnTo>
                  <a:pt x="1742" y="244"/>
                </a:lnTo>
                <a:lnTo>
                  <a:pt x="1742" y="230"/>
                </a:lnTo>
                <a:lnTo>
                  <a:pt x="1742" y="218"/>
                </a:lnTo>
                <a:lnTo>
                  <a:pt x="1740" y="206"/>
                </a:lnTo>
                <a:lnTo>
                  <a:pt x="1739" y="194"/>
                </a:lnTo>
                <a:lnTo>
                  <a:pt x="1737" y="184"/>
                </a:lnTo>
                <a:lnTo>
                  <a:pt x="1734" y="174"/>
                </a:lnTo>
                <a:lnTo>
                  <a:pt x="1731" y="164"/>
                </a:lnTo>
                <a:lnTo>
                  <a:pt x="1728" y="156"/>
                </a:lnTo>
                <a:lnTo>
                  <a:pt x="1723" y="148"/>
                </a:lnTo>
                <a:lnTo>
                  <a:pt x="1719" y="142"/>
                </a:lnTo>
                <a:lnTo>
                  <a:pt x="1713" y="136"/>
                </a:lnTo>
                <a:lnTo>
                  <a:pt x="1708" y="132"/>
                </a:lnTo>
                <a:lnTo>
                  <a:pt x="1701" y="128"/>
                </a:lnTo>
                <a:lnTo>
                  <a:pt x="1694" y="124"/>
                </a:lnTo>
                <a:lnTo>
                  <a:pt x="1686" y="122"/>
                </a:lnTo>
                <a:lnTo>
                  <a:pt x="1678" y="122"/>
                </a:lnTo>
                <a:close/>
                <a:moveTo>
                  <a:pt x="2090" y="788"/>
                </a:moveTo>
                <a:lnTo>
                  <a:pt x="2069" y="635"/>
                </a:lnTo>
                <a:lnTo>
                  <a:pt x="1942" y="635"/>
                </a:lnTo>
                <a:lnTo>
                  <a:pt x="1921" y="788"/>
                </a:lnTo>
                <a:lnTo>
                  <a:pt x="1854" y="788"/>
                </a:lnTo>
                <a:lnTo>
                  <a:pt x="1975" y="18"/>
                </a:lnTo>
                <a:lnTo>
                  <a:pt x="2037" y="18"/>
                </a:lnTo>
                <a:lnTo>
                  <a:pt x="2160" y="788"/>
                </a:lnTo>
                <a:lnTo>
                  <a:pt x="2090" y="788"/>
                </a:lnTo>
                <a:close/>
                <a:moveTo>
                  <a:pt x="2026" y="323"/>
                </a:moveTo>
                <a:lnTo>
                  <a:pt x="2015" y="250"/>
                </a:lnTo>
                <a:lnTo>
                  <a:pt x="2010" y="210"/>
                </a:lnTo>
                <a:lnTo>
                  <a:pt x="2006" y="170"/>
                </a:lnTo>
                <a:lnTo>
                  <a:pt x="2001" y="210"/>
                </a:lnTo>
                <a:lnTo>
                  <a:pt x="1996" y="250"/>
                </a:lnTo>
                <a:lnTo>
                  <a:pt x="1986" y="325"/>
                </a:lnTo>
                <a:lnTo>
                  <a:pt x="1957" y="529"/>
                </a:lnTo>
                <a:lnTo>
                  <a:pt x="2053" y="529"/>
                </a:lnTo>
                <a:lnTo>
                  <a:pt x="2026" y="323"/>
                </a:lnTo>
                <a:close/>
                <a:moveTo>
                  <a:pt x="2419" y="788"/>
                </a:moveTo>
                <a:lnTo>
                  <a:pt x="2323" y="431"/>
                </a:lnTo>
                <a:lnTo>
                  <a:pt x="2285" y="527"/>
                </a:lnTo>
                <a:lnTo>
                  <a:pt x="2285" y="788"/>
                </a:lnTo>
                <a:lnTo>
                  <a:pt x="2220" y="788"/>
                </a:lnTo>
                <a:lnTo>
                  <a:pt x="2220" y="18"/>
                </a:lnTo>
                <a:lnTo>
                  <a:pt x="2285" y="18"/>
                </a:lnTo>
                <a:lnTo>
                  <a:pt x="2285" y="347"/>
                </a:lnTo>
                <a:lnTo>
                  <a:pt x="2410" y="18"/>
                </a:lnTo>
                <a:lnTo>
                  <a:pt x="2492" y="18"/>
                </a:lnTo>
                <a:lnTo>
                  <a:pt x="2363" y="333"/>
                </a:lnTo>
                <a:lnTo>
                  <a:pt x="2498" y="788"/>
                </a:lnTo>
                <a:lnTo>
                  <a:pt x="2419" y="788"/>
                </a:lnTo>
                <a:close/>
                <a:moveTo>
                  <a:pt x="2558" y="788"/>
                </a:moveTo>
                <a:lnTo>
                  <a:pt x="2558" y="18"/>
                </a:lnTo>
                <a:lnTo>
                  <a:pt x="2786" y="18"/>
                </a:lnTo>
                <a:lnTo>
                  <a:pt x="2786" y="126"/>
                </a:lnTo>
                <a:lnTo>
                  <a:pt x="2623" y="126"/>
                </a:lnTo>
                <a:lnTo>
                  <a:pt x="2623" y="341"/>
                </a:lnTo>
                <a:lnTo>
                  <a:pt x="2756" y="341"/>
                </a:lnTo>
                <a:lnTo>
                  <a:pt x="2756" y="445"/>
                </a:lnTo>
                <a:lnTo>
                  <a:pt x="2623" y="445"/>
                </a:lnTo>
                <a:lnTo>
                  <a:pt x="2623" y="683"/>
                </a:lnTo>
                <a:lnTo>
                  <a:pt x="2786" y="683"/>
                </a:lnTo>
                <a:lnTo>
                  <a:pt x="2786" y="788"/>
                </a:lnTo>
                <a:lnTo>
                  <a:pt x="2558" y="788"/>
                </a:lnTo>
                <a:close/>
                <a:moveTo>
                  <a:pt x="2939" y="18"/>
                </a:moveTo>
                <a:lnTo>
                  <a:pt x="3030" y="439"/>
                </a:lnTo>
                <a:lnTo>
                  <a:pt x="3038" y="477"/>
                </a:lnTo>
                <a:lnTo>
                  <a:pt x="3042" y="495"/>
                </a:lnTo>
                <a:lnTo>
                  <a:pt x="3046" y="515"/>
                </a:lnTo>
                <a:lnTo>
                  <a:pt x="3053" y="553"/>
                </a:lnTo>
                <a:lnTo>
                  <a:pt x="3060" y="595"/>
                </a:lnTo>
                <a:lnTo>
                  <a:pt x="3060" y="509"/>
                </a:lnTo>
                <a:lnTo>
                  <a:pt x="3059" y="421"/>
                </a:lnTo>
                <a:lnTo>
                  <a:pt x="3059" y="18"/>
                </a:lnTo>
                <a:lnTo>
                  <a:pt x="3124" y="18"/>
                </a:lnTo>
                <a:lnTo>
                  <a:pt x="3124" y="788"/>
                </a:lnTo>
                <a:lnTo>
                  <a:pt x="3046" y="788"/>
                </a:lnTo>
                <a:lnTo>
                  <a:pt x="2954" y="369"/>
                </a:lnTo>
                <a:lnTo>
                  <a:pt x="2946" y="331"/>
                </a:lnTo>
                <a:lnTo>
                  <a:pt x="2938" y="293"/>
                </a:lnTo>
                <a:lnTo>
                  <a:pt x="2931" y="255"/>
                </a:lnTo>
                <a:lnTo>
                  <a:pt x="2923" y="214"/>
                </a:lnTo>
                <a:lnTo>
                  <a:pt x="2924" y="389"/>
                </a:lnTo>
                <a:lnTo>
                  <a:pt x="2924" y="790"/>
                </a:lnTo>
                <a:lnTo>
                  <a:pt x="2859" y="790"/>
                </a:lnTo>
                <a:lnTo>
                  <a:pt x="2859" y="18"/>
                </a:lnTo>
                <a:lnTo>
                  <a:pt x="2939" y="18"/>
                </a:lnTo>
                <a:close/>
                <a:moveTo>
                  <a:pt x="3306" y="18"/>
                </a:moveTo>
                <a:lnTo>
                  <a:pt x="3396" y="425"/>
                </a:lnTo>
                <a:lnTo>
                  <a:pt x="3404" y="463"/>
                </a:lnTo>
                <a:lnTo>
                  <a:pt x="3408" y="481"/>
                </a:lnTo>
                <a:lnTo>
                  <a:pt x="3412" y="501"/>
                </a:lnTo>
                <a:lnTo>
                  <a:pt x="3419" y="539"/>
                </a:lnTo>
                <a:lnTo>
                  <a:pt x="3426" y="581"/>
                </a:lnTo>
                <a:lnTo>
                  <a:pt x="3426" y="495"/>
                </a:lnTo>
                <a:lnTo>
                  <a:pt x="3426" y="407"/>
                </a:lnTo>
                <a:lnTo>
                  <a:pt x="3426" y="18"/>
                </a:lnTo>
                <a:lnTo>
                  <a:pt x="3491" y="18"/>
                </a:lnTo>
                <a:lnTo>
                  <a:pt x="3491" y="788"/>
                </a:lnTo>
                <a:lnTo>
                  <a:pt x="3412" y="788"/>
                </a:lnTo>
                <a:lnTo>
                  <a:pt x="3320" y="383"/>
                </a:lnTo>
                <a:lnTo>
                  <a:pt x="3312" y="345"/>
                </a:lnTo>
                <a:lnTo>
                  <a:pt x="3305" y="307"/>
                </a:lnTo>
                <a:lnTo>
                  <a:pt x="3297" y="269"/>
                </a:lnTo>
                <a:lnTo>
                  <a:pt x="3290" y="228"/>
                </a:lnTo>
                <a:lnTo>
                  <a:pt x="3290" y="403"/>
                </a:lnTo>
                <a:lnTo>
                  <a:pt x="3290" y="788"/>
                </a:lnTo>
                <a:lnTo>
                  <a:pt x="3226" y="788"/>
                </a:lnTo>
                <a:lnTo>
                  <a:pt x="3226" y="18"/>
                </a:lnTo>
                <a:lnTo>
                  <a:pt x="3306" y="18"/>
                </a:lnTo>
                <a:close/>
                <a:moveTo>
                  <a:pt x="3618" y="735"/>
                </a:moveTo>
                <a:lnTo>
                  <a:pt x="3611" y="719"/>
                </a:lnTo>
                <a:lnTo>
                  <a:pt x="3605" y="701"/>
                </a:lnTo>
                <a:lnTo>
                  <a:pt x="3599" y="681"/>
                </a:lnTo>
                <a:lnTo>
                  <a:pt x="3597" y="669"/>
                </a:lnTo>
                <a:lnTo>
                  <a:pt x="3595" y="659"/>
                </a:lnTo>
                <a:lnTo>
                  <a:pt x="3591" y="635"/>
                </a:lnTo>
                <a:lnTo>
                  <a:pt x="3589" y="609"/>
                </a:lnTo>
                <a:lnTo>
                  <a:pt x="3588" y="595"/>
                </a:lnTo>
                <a:lnTo>
                  <a:pt x="3587" y="581"/>
                </a:lnTo>
                <a:lnTo>
                  <a:pt x="3587" y="549"/>
                </a:lnTo>
                <a:lnTo>
                  <a:pt x="3587" y="18"/>
                </a:lnTo>
                <a:lnTo>
                  <a:pt x="3652" y="18"/>
                </a:lnTo>
                <a:lnTo>
                  <a:pt x="3652" y="543"/>
                </a:lnTo>
                <a:lnTo>
                  <a:pt x="3652" y="563"/>
                </a:lnTo>
                <a:lnTo>
                  <a:pt x="3652" y="581"/>
                </a:lnTo>
                <a:lnTo>
                  <a:pt x="3653" y="597"/>
                </a:lnTo>
                <a:lnTo>
                  <a:pt x="3655" y="611"/>
                </a:lnTo>
                <a:lnTo>
                  <a:pt x="3657" y="625"/>
                </a:lnTo>
                <a:lnTo>
                  <a:pt x="3659" y="637"/>
                </a:lnTo>
                <a:lnTo>
                  <a:pt x="3662" y="649"/>
                </a:lnTo>
                <a:lnTo>
                  <a:pt x="3665" y="659"/>
                </a:lnTo>
                <a:lnTo>
                  <a:pt x="3669" y="667"/>
                </a:lnTo>
                <a:lnTo>
                  <a:pt x="3674" y="675"/>
                </a:lnTo>
                <a:lnTo>
                  <a:pt x="3679" y="683"/>
                </a:lnTo>
                <a:lnTo>
                  <a:pt x="3685" y="689"/>
                </a:lnTo>
                <a:lnTo>
                  <a:pt x="3688" y="691"/>
                </a:lnTo>
                <a:lnTo>
                  <a:pt x="3692" y="693"/>
                </a:lnTo>
                <a:lnTo>
                  <a:pt x="3699" y="697"/>
                </a:lnTo>
                <a:lnTo>
                  <a:pt x="3706" y="699"/>
                </a:lnTo>
                <a:lnTo>
                  <a:pt x="3715" y="699"/>
                </a:lnTo>
                <a:lnTo>
                  <a:pt x="3723" y="699"/>
                </a:lnTo>
                <a:lnTo>
                  <a:pt x="3731" y="697"/>
                </a:lnTo>
                <a:lnTo>
                  <a:pt x="3738" y="693"/>
                </a:lnTo>
                <a:lnTo>
                  <a:pt x="3744" y="689"/>
                </a:lnTo>
                <a:lnTo>
                  <a:pt x="3750" y="683"/>
                </a:lnTo>
                <a:lnTo>
                  <a:pt x="3755" y="675"/>
                </a:lnTo>
                <a:lnTo>
                  <a:pt x="3760" y="667"/>
                </a:lnTo>
                <a:lnTo>
                  <a:pt x="3764" y="659"/>
                </a:lnTo>
                <a:lnTo>
                  <a:pt x="3768" y="649"/>
                </a:lnTo>
                <a:lnTo>
                  <a:pt x="3770" y="637"/>
                </a:lnTo>
                <a:lnTo>
                  <a:pt x="3773" y="625"/>
                </a:lnTo>
                <a:lnTo>
                  <a:pt x="3775" y="613"/>
                </a:lnTo>
                <a:lnTo>
                  <a:pt x="3776" y="597"/>
                </a:lnTo>
                <a:lnTo>
                  <a:pt x="3777" y="581"/>
                </a:lnTo>
                <a:lnTo>
                  <a:pt x="3778" y="563"/>
                </a:lnTo>
                <a:lnTo>
                  <a:pt x="3778" y="543"/>
                </a:lnTo>
                <a:lnTo>
                  <a:pt x="3778" y="18"/>
                </a:lnTo>
                <a:lnTo>
                  <a:pt x="3843" y="18"/>
                </a:lnTo>
                <a:lnTo>
                  <a:pt x="3843" y="549"/>
                </a:lnTo>
                <a:lnTo>
                  <a:pt x="3843" y="581"/>
                </a:lnTo>
                <a:lnTo>
                  <a:pt x="3842" y="595"/>
                </a:lnTo>
                <a:lnTo>
                  <a:pt x="3841" y="609"/>
                </a:lnTo>
                <a:lnTo>
                  <a:pt x="3838" y="635"/>
                </a:lnTo>
                <a:lnTo>
                  <a:pt x="3835" y="659"/>
                </a:lnTo>
                <a:lnTo>
                  <a:pt x="3833" y="669"/>
                </a:lnTo>
                <a:lnTo>
                  <a:pt x="3830" y="681"/>
                </a:lnTo>
                <a:lnTo>
                  <a:pt x="3825" y="701"/>
                </a:lnTo>
                <a:lnTo>
                  <a:pt x="3822" y="709"/>
                </a:lnTo>
                <a:lnTo>
                  <a:pt x="3819" y="719"/>
                </a:lnTo>
                <a:lnTo>
                  <a:pt x="3815" y="727"/>
                </a:lnTo>
                <a:lnTo>
                  <a:pt x="3812" y="735"/>
                </a:lnTo>
                <a:lnTo>
                  <a:pt x="3807" y="744"/>
                </a:lnTo>
                <a:lnTo>
                  <a:pt x="3802" y="752"/>
                </a:lnTo>
                <a:lnTo>
                  <a:pt x="3792" y="766"/>
                </a:lnTo>
                <a:lnTo>
                  <a:pt x="3781" y="778"/>
                </a:lnTo>
                <a:lnTo>
                  <a:pt x="3775" y="784"/>
                </a:lnTo>
                <a:lnTo>
                  <a:pt x="3769" y="788"/>
                </a:lnTo>
                <a:lnTo>
                  <a:pt x="3757" y="796"/>
                </a:lnTo>
                <a:lnTo>
                  <a:pt x="3750" y="800"/>
                </a:lnTo>
                <a:lnTo>
                  <a:pt x="3743" y="802"/>
                </a:lnTo>
                <a:lnTo>
                  <a:pt x="3729" y="806"/>
                </a:lnTo>
                <a:lnTo>
                  <a:pt x="3722" y="806"/>
                </a:lnTo>
                <a:lnTo>
                  <a:pt x="3715" y="806"/>
                </a:lnTo>
                <a:lnTo>
                  <a:pt x="3700" y="806"/>
                </a:lnTo>
                <a:lnTo>
                  <a:pt x="3686" y="802"/>
                </a:lnTo>
                <a:lnTo>
                  <a:pt x="3679" y="800"/>
                </a:lnTo>
                <a:lnTo>
                  <a:pt x="3673" y="796"/>
                </a:lnTo>
                <a:lnTo>
                  <a:pt x="3660" y="788"/>
                </a:lnTo>
                <a:lnTo>
                  <a:pt x="3648" y="778"/>
                </a:lnTo>
                <a:lnTo>
                  <a:pt x="3637" y="766"/>
                </a:lnTo>
                <a:lnTo>
                  <a:pt x="3627" y="750"/>
                </a:lnTo>
                <a:lnTo>
                  <a:pt x="3623" y="742"/>
                </a:lnTo>
                <a:lnTo>
                  <a:pt x="3618" y="735"/>
                </a:lnTo>
                <a:close/>
                <a:moveTo>
                  <a:pt x="4052" y="806"/>
                </a:moveTo>
                <a:lnTo>
                  <a:pt x="4036" y="806"/>
                </a:lnTo>
                <a:lnTo>
                  <a:pt x="4020" y="802"/>
                </a:lnTo>
                <a:lnTo>
                  <a:pt x="4006" y="796"/>
                </a:lnTo>
                <a:lnTo>
                  <a:pt x="4000" y="792"/>
                </a:lnTo>
                <a:lnTo>
                  <a:pt x="3993" y="788"/>
                </a:lnTo>
                <a:lnTo>
                  <a:pt x="3981" y="780"/>
                </a:lnTo>
                <a:lnTo>
                  <a:pt x="3975" y="774"/>
                </a:lnTo>
                <a:lnTo>
                  <a:pt x="3970" y="768"/>
                </a:lnTo>
                <a:lnTo>
                  <a:pt x="3960" y="756"/>
                </a:lnTo>
                <a:lnTo>
                  <a:pt x="3956" y="748"/>
                </a:lnTo>
                <a:lnTo>
                  <a:pt x="3951" y="740"/>
                </a:lnTo>
                <a:lnTo>
                  <a:pt x="3947" y="733"/>
                </a:lnTo>
                <a:lnTo>
                  <a:pt x="3943" y="725"/>
                </a:lnTo>
                <a:lnTo>
                  <a:pt x="3939" y="717"/>
                </a:lnTo>
                <a:lnTo>
                  <a:pt x="3936" y="707"/>
                </a:lnTo>
                <a:lnTo>
                  <a:pt x="3930" y="687"/>
                </a:lnTo>
                <a:lnTo>
                  <a:pt x="3926" y="667"/>
                </a:lnTo>
                <a:lnTo>
                  <a:pt x="3924" y="657"/>
                </a:lnTo>
                <a:lnTo>
                  <a:pt x="3922" y="645"/>
                </a:lnTo>
                <a:lnTo>
                  <a:pt x="3919" y="623"/>
                </a:lnTo>
                <a:lnTo>
                  <a:pt x="3918" y="599"/>
                </a:lnTo>
                <a:lnTo>
                  <a:pt x="3917" y="585"/>
                </a:lnTo>
                <a:lnTo>
                  <a:pt x="3917" y="573"/>
                </a:lnTo>
                <a:lnTo>
                  <a:pt x="3980" y="545"/>
                </a:lnTo>
                <a:lnTo>
                  <a:pt x="3981" y="567"/>
                </a:lnTo>
                <a:lnTo>
                  <a:pt x="3982" y="587"/>
                </a:lnTo>
                <a:lnTo>
                  <a:pt x="3984" y="603"/>
                </a:lnTo>
                <a:lnTo>
                  <a:pt x="3986" y="619"/>
                </a:lnTo>
                <a:lnTo>
                  <a:pt x="3988" y="627"/>
                </a:lnTo>
                <a:lnTo>
                  <a:pt x="3989" y="635"/>
                </a:lnTo>
                <a:lnTo>
                  <a:pt x="3993" y="647"/>
                </a:lnTo>
                <a:lnTo>
                  <a:pt x="3997" y="659"/>
                </a:lnTo>
                <a:lnTo>
                  <a:pt x="4001" y="667"/>
                </a:lnTo>
                <a:lnTo>
                  <a:pt x="4006" y="677"/>
                </a:lnTo>
                <a:lnTo>
                  <a:pt x="4012" y="683"/>
                </a:lnTo>
                <a:lnTo>
                  <a:pt x="4018" y="689"/>
                </a:lnTo>
                <a:lnTo>
                  <a:pt x="4025" y="693"/>
                </a:lnTo>
                <a:lnTo>
                  <a:pt x="4032" y="697"/>
                </a:lnTo>
                <a:lnTo>
                  <a:pt x="4039" y="699"/>
                </a:lnTo>
                <a:lnTo>
                  <a:pt x="4047" y="701"/>
                </a:lnTo>
                <a:lnTo>
                  <a:pt x="4056" y="701"/>
                </a:lnTo>
                <a:lnTo>
                  <a:pt x="4063" y="701"/>
                </a:lnTo>
                <a:lnTo>
                  <a:pt x="4070" y="699"/>
                </a:lnTo>
                <a:lnTo>
                  <a:pt x="4077" y="697"/>
                </a:lnTo>
                <a:lnTo>
                  <a:pt x="4083" y="695"/>
                </a:lnTo>
                <a:lnTo>
                  <a:pt x="4089" y="691"/>
                </a:lnTo>
                <a:lnTo>
                  <a:pt x="4095" y="685"/>
                </a:lnTo>
                <a:lnTo>
                  <a:pt x="4100" y="679"/>
                </a:lnTo>
                <a:lnTo>
                  <a:pt x="4105" y="673"/>
                </a:lnTo>
                <a:lnTo>
                  <a:pt x="4109" y="665"/>
                </a:lnTo>
                <a:lnTo>
                  <a:pt x="4113" y="657"/>
                </a:lnTo>
                <a:lnTo>
                  <a:pt x="4116" y="649"/>
                </a:lnTo>
                <a:lnTo>
                  <a:pt x="4119" y="639"/>
                </a:lnTo>
                <a:lnTo>
                  <a:pt x="4121" y="627"/>
                </a:lnTo>
                <a:lnTo>
                  <a:pt x="4122" y="623"/>
                </a:lnTo>
                <a:lnTo>
                  <a:pt x="4123" y="617"/>
                </a:lnTo>
                <a:lnTo>
                  <a:pt x="4124" y="605"/>
                </a:lnTo>
                <a:lnTo>
                  <a:pt x="4124" y="591"/>
                </a:lnTo>
                <a:lnTo>
                  <a:pt x="4124" y="581"/>
                </a:lnTo>
                <a:lnTo>
                  <a:pt x="4123" y="571"/>
                </a:lnTo>
                <a:lnTo>
                  <a:pt x="4122" y="563"/>
                </a:lnTo>
                <a:lnTo>
                  <a:pt x="4121" y="553"/>
                </a:lnTo>
                <a:lnTo>
                  <a:pt x="4119" y="545"/>
                </a:lnTo>
                <a:lnTo>
                  <a:pt x="4117" y="537"/>
                </a:lnTo>
                <a:lnTo>
                  <a:pt x="4115" y="529"/>
                </a:lnTo>
                <a:lnTo>
                  <a:pt x="4112" y="521"/>
                </a:lnTo>
                <a:lnTo>
                  <a:pt x="4104" y="505"/>
                </a:lnTo>
                <a:lnTo>
                  <a:pt x="4100" y="497"/>
                </a:lnTo>
                <a:lnTo>
                  <a:pt x="4095" y="491"/>
                </a:lnTo>
                <a:lnTo>
                  <a:pt x="4084" y="477"/>
                </a:lnTo>
                <a:lnTo>
                  <a:pt x="4071" y="465"/>
                </a:lnTo>
                <a:lnTo>
                  <a:pt x="4007" y="407"/>
                </a:lnTo>
                <a:lnTo>
                  <a:pt x="3998" y="399"/>
                </a:lnTo>
                <a:lnTo>
                  <a:pt x="3988" y="389"/>
                </a:lnTo>
                <a:lnTo>
                  <a:pt x="3972" y="369"/>
                </a:lnTo>
                <a:lnTo>
                  <a:pt x="3958" y="349"/>
                </a:lnTo>
                <a:lnTo>
                  <a:pt x="3953" y="337"/>
                </a:lnTo>
                <a:lnTo>
                  <a:pt x="3947" y="325"/>
                </a:lnTo>
                <a:lnTo>
                  <a:pt x="3942" y="313"/>
                </a:lnTo>
                <a:lnTo>
                  <a:pt x="3937" y="299"/>
                </a:lnTo>
                <a:lnTo>
                  <a:pt x="3934" y="285"/>
                </a:lnTo>
                <a:lnTo>
                  <a:pt x="3931" y="269"/>
                </a:lnTo>
                <a:lnTo>
                  <a:pt x="3929" y="253"/>
                </a:lnTo>
                <a:lnTo>
                  <a:pt x="3928" y="246"/>
                </a:lnTo>
                <a:lnTo>
                  <a:pt x="3927" y="238"/>
                </a:lnTo>
                <a:lnTo>
                  <a:pt x="3927" y="220"/>
                </a:lnTo>
                <a:lnTo>
                  <a:pt x="3926" y="200"/>
                </a:lnTo>
                <a:lnTo>
                  <a:pt x="3926" y="188"/>
                </a:lnTo>
                <a:lnTo>
                  <a:pt x="3927" y="176"/>
                </a:lnTo>
                <a:lnTo>
                  <a:pt x="3928" y="164"/>
                </a:lnTo>
                <a:lnTo>
                  <a:pt x="3929" y="152"/>
                </a:lnTo>
                <a:lnTo>
                  <a:pt x="3930" y="142"/>
                </a:lnTo>
                <a:lnTo>
                  <a:pt x="3932" y="132"/>
                </a:lnTo>
                <a:lnTo>
                  <a:pt x="3936" y="112"/>
                </a:lnTo>
                <a:lnTo>
                  <a:pt x="3939" y="102"/>
                </a:lnTo>
                <a:lnTo>
                  <a:pt x="3942" y="94"/>
                </a:lnTo>
                <a:lnTo>
                  <a:pt x="3949" y="78"/>
                </a:lnTo>
                <a:lnTo>
                  <a:pt x="3957" y="62"/>
                </a:lnTo>
                <a:lnTo>
                  <a:pt x="3961" y="56"/>
                </a:lnTo>
                <a:lnTo>
                  <a:pt x="3965" y="50"/>
                </a:lnTo>
                <a:lnTo>
                  <a:pt x="3974" y="38"/>
                </a:lnTo>
                <a:lnTo>
                  <a:pt x="3984" y="28"/>
                </a:lnTo>
                <a:lnTo>
                  <a:pt x="3994" y="20"/>
                </a:lnTo>
                <a:lnTo>
                  <a:pt x="4005" y="12"/>
                </a:lnTo>
                <a:lnTo>
                  <a:pt x="4017" y="6"/>
                </a:lnTo>
                <a:lnTo>
                  <a:pt x="4029" y="4"/>
                </a:lnTo>
                <a:lnTo>
                  <a:pt x="4042" y="0"/>
                </a:lnTo>
                <a:lnTo>
                  <a:pt x="4055" y="0"/>
                </a:lnTo>
                <a:lnTo>
                  <a:pt x="4070" y="2"/>
                </a:lnTo>
                <a:lnTo>
                  <a:pt x="4085" y="4"/>
                </a:lnTo>
                <a:lnTo>
                  <a:pt x="4098" y="10"/>
                </a:lnTo>
                <a:lnTo>
                  <a:pt x="4104" y="14"/>
                </a:lnTo>
                <a:lnTo>
                  <a:pt x="4110" y="18"/>
                </a:lnTo>
                <a:lnTo>
                  <a:pt x="4122" y="26"/>
                </a:lnTo>
                <a:lnTo>
                  <a:pt x="4132" y="38"/>
                </a:lnTo>
                <a:lnTo>
                  <a:pt x="4141" y="50"/>
                </a:lnTo>
                <a:lnTo>
                  <a:pt x="4149" y="64"/>
                </a:lnTo>
                <a:lnTo>
                  <a:pt x="4153" y="72"/>
                </a:lnTo>
                <a:lnTo>
                  <a:pt x="4156" y="78"/>
                </a:lnTo>
                <a:lnTo>
                  <a:pt x="4159" y="86"/>
                </a:lnTo>
                <a:lnTo>
                  <a:pt x="4162" y="94"/>
                </a:lnTo>
                <a:lnTo>
                  <a:pt x="4167" y="112"/>
                </a:lnTo>
                <a:lnTo>
                  <a:pt x="4172" y="128"/>
                </a:lnTo>
                <a:lnTo>
                  <a:pt x="4175" y="146"/>
                </a:lnTo>
                <a:lnTo>
                  <a:pt x="4177" y="166"/>
                </a:lnTo>
                <a:lnTo>
                  <a:pt x="4179" y="184"/>
                </a:lnTo>
                <a:lnTo>
                  <a:pt x="4179" y="202"/>
                </a:lnTo>
                <a:lnTo>
                  <a:pt x="4117" y="228"/>
                </a:lnTo>
                <a:lnTo>
                  <a:pt x="4117" y="212"/>
                </a:lnTo>
                <a:lnTo>
                  <a:pt x="4115" y="198"/>
                </a:lnTo>
                <a:lnTo>
                  <a:pt x="4114" y="186"/>
                </a:lnTo>
                <a:lnTo>
                  <a:pt x="4112" y="172"/>
                </a:lnTo>
                <a:lnTo>
                  <a:pt x="4109" y="162"/>
                </a:lnTo>
                <a:lnTo>
                  <a:pt x="4106" y="152"/>
                </a:lnTo>
                <a:lnTo>
                  <a:pt x="4103" y="142"/>
                </a:lnTo>
                <a:lnTo>
                  <a:pt x="4099" y="136"/>
                </a:lnTo>
                <a:lnTo>
                  <a:pt x="4095" y="128"/>
                </a:lnTo>
                <a:lnTo>
                  <a:pt x="4090" y="122"/>
                </a:lnTo>
                <a:lnTo>
                  <a:pt x="4085" y="118"/>
                </a:lnTo>
                <a:lnTo>
                  <a:pt x="4079" y="114"/>
                </a:lnTo>
                <a:lnTo>
                  <a:pt x="4073" y="110"/>
                </a:lnTo>
                <a:lnTo>
                  <a:pt x="4067" y="108"/>
                </a:lnTo>
                <a:lnTo>
                  <a:pt x="4060" y="108"/>
                </a:lnTo>
                <a:lnTo>
                  <a:pt x="4052" y="106"/>
                </a:lnTo>
                <a:lnTo>
                  <a:pt x="4040" y="108"/>
                </a:lnTo>
                <a:lnTo>
                  <a:pt x="4028" y="112"/>
                </a:lnTo>
                <a:lnTo>
                  <a:pt x="4023" y="116"/>
                </a:lnTo>
                <a:lnTo>
                  <a:pt x="4018" y="120"/>
                </a:lnTo>
                <a:lnTo>
                  <a:pt x="4013" y="124"/>
                </a:lnTo>
                <a:lnTo>
                  <a:pt x="4009" y="128"/>
                </a:lnTo>
                <a:lnTo>
                  <a:pt x="4005" y="134"/>
                </a:lnTo>
                <a:lnTo>
                  <a:pt x="4002" y="140"/>
                </a:lnTo>
                <a:lnTo>
                  <a:pt x="3999" y="148"/>
                </a:lnTo>
                <a:lnTo>
                  <a:pt x="3996" y="156"/>
                </a:lnTo>
                <a:lnTo>
                  <a:pt x="3994" y="164"/>
                </a:lnTo>
                <a:lnTo>
                  <a:pt x="3993" y="174"/>
                </a:lnTo>
                <a:lnTo>
                  <a:pt x="3992" y="184"/>
                </a:lnTo>
                <a:lnTo>
                  <a:pt x="3992" y="194"/>
                </a:lnTo>
                <a:lnTo>
                  <a:pt x="3992" y="204"/>
                </a:lnTo>
                <a:lnTo>
                  <a:pt x="3992" y="214"/>
                </a:lnTo>
                <a:lnTo>
                  <a:pt x="3993" y="224"/>
                </a:lnTo>
                <a:lnTo>
                  <a:pt x="3994" y="232"/>
                </a:lnTo>
                <a:lnTo>
                  <a:pt x="3996" y="240"/>
                </a:lnTo>
                <a:lnTo>
                  <a:pt x="3998" y="248"/>
                </a:lnTo>
                <a:lnTo>
                  <a:pt x="4001" y="255"/>
                </a:lnTo>
                <a:lnTo>
                  <a:pt x="4003" y="261"/>
                </a:lnTo>
                <a:lnTo>
                  <a:pt x="4007" y="267"/>
                </a:lnTo>
                <a:lnTo>
                  <a:pt x="4010" y="273"/>
                </a:lnTo>
                <a:lnTo>
                  <a:pt x="4019" y="285"/>
                </a:lnTo>
                <a:lnTo>
                  <a:pt x="4029" y="297"/>
                </a:lnTo>
                <a:lnTo>
                  <a:pt x="4041" y="309"/>
                </a:lnTo>
                <a:lnTo>
                  <a:pt x="4103" y="363"/>
                </a:lnTo>
                <a:lnTo>
                  <a:pt x="4113" y="373"/>
                </a:lnTo>
                <a:lnTo>
                  <a:pt x="4123" y="383"/>
                </a:lnTo>
                <a:lnTo>
                  <a:pt x="4133" y="393"/>
                </a:lnTo>
                <a:lnTo>
                  <a:pt x="4141" y="405"/>
                </a:lnTo>
                <a:lnTo>
                  <a:pt x="4149" y="417"/>
                </a:lnTo>
                <a:lnTo>
                  <a:pt x="4156" y="427"/>
                </a:lnTo>
                <a:lnTo>
                  <a:pt x="4162" y="441"/>
                </a:lnTo>
                <a:lnTo>
                  <a:pt x="4168" y="453"/>
                </a:lnTo>
                <a:lnTo>
                  <a:pt x="4173" y="467"/>
                </a:lnTo>
                <a:lnTo>
                  <a:pt x="4177" y="481"/>
                </a:lnTo>
                <a:lnTo>
                  <a:pt x="4181" y="495"/>
                </a:lnTo>
                <a:lnTo>
                  <a:pt x="4184" y="511"/>
                </a:lnTo>
                <a:lnTo>
                  <a:pt x="4186" y="527"/>
                </a:lnTo>
                <a:lnTo>
                  <a:pt x="4187" y="537"/>
                </a:lnTo>
                <a:lnTo>
                  <a:pt x="4187" y="545"/>
                </a:lnTo>
                <a:lnTo>
                  <a:pt x="4188" y="563"/>
                </a:lnTo>
                <a:lnTo>
                  <a:pt x="4189" y="583"/>
                </a:lnTo>
                <a:lnTo>
                  <a:pt x="4188" y="609"/>
                </a:lnTo>
                <a:lnTo>
                  <a:pt x="4186" y="633"/>
                </a:lnTo>
                <a:lnTo>
                  <a:pt x="4185" y="645"/>
                </a:lnTo>
                <a:lnTo>
                  <a:pt x="4183" y="655"/>
                </a:lnTo>
                <a:lnTo>
                  <a:pt x="4181" y="667"/>
                </a:lnTo>
                <a:lnTo>
                  <a:pt x="4179" y="677"/>
                </a:lnTo>
                <a:lnTo>
                  <a:pt x="4177" y="687"/>
                </a:lnTo>
                <a:lnTo>
                  <a:pt x="4174" y="697"/>
                </a:lnTo>
                <a:lnTo>
                  <a:pt x="4167" y="715"/>
                </a:lnTo>
                <a:lnTo>
                  <a:pt x="4164" y="723"/>
                </a:lnTo>
                <a:lnTo>
                  <a:pt x="4160" y="733"/>
                </a:lnTo>
                <a:lnTo>
                  <a:pt x="4152" y="746"/>
                </a:lnTo>
                <a:lnTo>
                  <a:pt x="4147" y="754"/>
                </a:lnTo>
                <a:lnTo>
                  <a:pt x="4142" y="760"/>
                </a:lnTo>
                <a:lnTo>
                  <a:pt x="4137" y="766"/>
                </a:lnTo>
                <a:lnTo>
                  <a:pt x="4132" y="772"/>
                </a:lnTo>
                <a:lnTo>
                  <a:pt x="4121" y="782"/>
                </a:lnTo>
                <a:lnTo>
                  <a:pt x="4109" y="790"/>
                </a:lnTo>
                <a:lnTo>
                  <a:pt x="4096" y="798"/>
                </a:lnTo>
                <a:lnTo>
                  <a:pt x="4082" y="802"/>
                </a:lnTo>
                <a:lnTo>
                  <a:pt x="4075" y="804"/>
                </a:lnTo>
                <a:lnTo>
                  <a:pt x="4068" y="804"/>
                </a:lnTo>
                <a:lnTo>
                  <a:pt x="4052" y="806"/>
                </a:lnTo>
                <a:close/>
                <a:moveTo>
                  <a:pt x="1669" y="1273"/>
                </a:moveTo>
                <a:lnTo>
                  <a:pt x="1669" y="1936"/>
                </a:lnTo>
                <a:lnTo>
                  <a:pt x="1604" y="1936"/>
                </a:lnTo>
                <a:lnTo>
                  <a:pt x="1604" y="1273"/>
                </a:lnTo>
                <a:lnTo>
                  <a:pt x="1506" y="1273"/>
                </a:lnTo>
                <a:lnTo>
                  <a:pt x="1506" y="1166"/>
                </a:lnTo>
                <a:lnTo>
                  <a:pt x="1767" y="1166"/>
                </a:lnTo>
                <a:lnTo>
                  <a:pt x="1767" y="1273"/>
                </a:lnTo>
                <a:lnTo>
                  <a:pt x="1669" y="1273"/>
                </a:lnTo>
                <a:close/>
                <a:moveTo>
                  <a:pt x="1832" y="1936"/>
                </a:moveTo>
                <a:lnTo>
                  <a:pt x="1832" y="1166"/>
                </a:lnTo>
                <a:lnTo>
                  <a:pt x="2060" y="1166"/>
                </a:lnTo>
                <a:lnTo>
                  <a:pt x="2060" y="1273"/>
                </a:lnTo>
                <a:lnTo>
                  <a:pt x="1897" y="1273"/>
                </a:lnTo>
                <a:lnTo>
                  <a:pt x="1897" y="1489"/>
                </a:lnTo>
                <a:lnTo>
                  <a:pt x="2030" y="1489"/>
                </a:lnTo>
                <a:lnTo>
                  <a:pt x="2030" y="1593"/>
                </a:lnTo>
                <a:lnTo>
                  <a:pt x="1897" y="1593"/>
                </a:lnTo>
                <a:lnTo>
                  <a:pt x="1897" y="1828"/>
                </a:lnTo>
                <a:lnTo>
                  <a:pt x="2060" y="1828"/>
                </a:lnTo>
                <a:lnTo>
                  <a:pt x="2060" y="1936"/>
                </a:lnTo>
                <a:lnTo>
                  <a:pt x="1832" y="1936"/>
                </a:lnTo>
                <a:close/>
                <a:moveTo>
                  <a:pt x="2260" y="1954"/>
                </a:moveTo>
                <a:lnTo>
                  <a:pt x="2251" y="1954"/>
                </a:lnTo>
                <a:lnTo>
                  <a:pt x="2242" y="1952"/>
                </a:lnTo>
                <a:lnTo>
                  <a:pt x="2234" y="1950"/>
                </a:lnTo>
                <a:lnTo>
                  <a:pt x="2226" y="1948"/>
                </a:lnTo>
                <a:lnTo>
                  <a:pt x="2218" y="1944"/>
                </a:lnTo>
                <a:lnTo>
                  <a:pt x="2211" y="1938"/>
                </a:lnTo>
                <a:lnTo>
                  <a:pt x="2204" y="1932"/>
                </a:lnTo>
                <a:lnTo>
                  <a:pt x="2197" y="1926"/>
                </a:lnTo>
                <a:lnTo>
                  <a:pt x="2190" y="1920"/>
                </a:lnTo>
                <a:lnTo>
                  <a:pt x="2184" y="1912"/>
                </a:lnTo>
                <a:lnTo>
                  <a:pt x="2178" y="1902"/>
                </a:lnTo>
                <a:lnTo>
                  <a:pt x="2172" y="1892"/>
                </a:lnTo>
                <a:lnTo>
                  <a:pt x="2166" y="1882"/>
                </a:lnTo>
                <a:lnTo>
                  <a:pt x="2161" y="1872"/>
                </a:lnTo>
                <a:lnTo>
                  <a:pt x="2156" y="1860"/>
                </a:lnTo>
                <a:lnTo>
                  <a:pt x="2151" y="1846"/>
                </a:lnTo>
                <a:lnTo>
                  <a:pt x="2147" y="1834"/>
                </a:lnTo>
                <a:lnTo>
                  <a:pt x="2143" y="1820"/>
                </a:lnTo>
                <a:lnTo>
                  <a:pt x="2139" y="1804"/>
                </a:lnTo>
                <a:lnTo>
                  <a:pt x="2135" y="1788"/>
                </a:lnTo>
                <a:lnTo>
                  <a:pt x="2132" y="1772"/>
                </a:lnTo>
                <a:lnTo>
                  <a:pt x="2129" y="1756"/>
                </a:lnTo>
                <a:lnTo>
                  <a:pt x="2126" y="1738"/>
                </a:lnTo>
                <a:lnTo>
                  <a:pt x="2124" y="1720"/>
                </a:lnTo>
                <a:lnTo>
                  <a:pt x="2121" y="1701"/>
                </a:lnTo>
                <a:lnTo>
                  <a:pt x="2120" y="1681"/>
                </a:lnTo>
                <a:lnTo>
                  <a:pt x="2118" y="1661"/>
                </a:lnTo>
                <a:lnTo>
                  <a:pt x="2117" y="1641"/>
                </a:lnTo>
                <a:lnTo>
                  <a:pt x="2115" y="1597"/>
                </a:lnTo>
                <a:lnTo>
                  <a:pt x="2114" y="1575"/>
                </a:lnTo>
                <a:lnTo>
                  <a:pt x="2114" y="1551"/>
                </a:lnTo>
                <a:lnTo>
                  <a:pt x="2115" y="1505"/>
                </a:lnTo>
                <a:lnTo>
                  <a:pt x="2117" y="1461"/>
                </a:lnTo>
                <a:lnTo>
                  <a:pt x="2118" y="1441"/>
                </a:lnTo>
                <a:lnTo>
                  <a:pt x="2120" y="1421"/>
                </a:lnTo>
                <a:lnTo>
                  <a:pt x="2124" y="1383"/>
                </a:lnTo>
                <a:lnTo>
                  <a:pt x="2126" y="1363"/>
                </a:lnTo>
                <a:lnTo>
                  <a:pt x="2129" y="1347"/>
                </a:lnTo>
                <a:lnTo>
                  <a:pt x="2135" y="1313"/>
                </a:lnTo>
                <a:lnTo>
                  <a:pt x="2139" y="1297"/>
                </a:lnTo>
                <a:lnTo>
                  <a:pt x="2143" y="1283"/>
                </a:lnTo>
                <a:lnTo>
                  <a:pt x="2147" y="1269"/>
                </a:lnTo>
                <a:lnTo>
                  <a:pt x="2151" y="1255"/>
                </a:lnTo>
                <a:lnTo>
                  <a:pt x="2156" y="1243"/>
                </a:lnTo>
                <a:lnTo>
                  <a:pt x="2161" y="1231"/>
                </a:lnTo>
                <a:lnTo>
                  <a:pt x="2166" y="1220"/>
                </a:lnTo>
                <a:lnTo>
                  <a:pt x="2172" y="1210"/>
                </a:lnTo>
                <a:lnTo>
                  <a:pt x="2178" y="1200"/>
                </a:lnTo>
                <a:lnTo>
                  <a:pt x="2184" y="1192"/>
                </a:lnTo>
                <a:lnTo>
                  <a:pt x="2197" y="1176"/>
                </a:lnTo>
                <a:lnTo>
                  <a:pt x="2204" y="1170"/>
                </a:lnTo>
                <a:lnTo>
                  <a:pt x="2211" y="1164"/>
                </a:lnTo>
                <a:lnTo>
                  <a:pt x="2218" y="1160"/>
                </a:lnTo>
                <a:lnTo>
                  <a:pt x="2226" y="1156"/>
                </a:lnTo>
                <a:lnTo>
                  <a:pt x="2234" y="1152"/>
                </a:lnTo>
                <a:lnTo>
                  <a:pt x="2242" y="1150"/>
                </a:lnTo>
                <a:lnTo>
                  <a:pt x="2251" y="1148"/>
                </a:lnTo>
                <a:lnTo>
                  <a:pt x="2260" y="1148"/>
                </a:lnTo>
                <a:lnTo>
                  <a:pt x="2268" y="1148"/>
                </a:lnTo>
                <a:lnTo>
                  <a:pt x="2277" y="1150"/>
                </a:lnTo>
                <a:lnTo>
                  <a:pt x="2285" y="1152"/>
                </a:lnTo>
                <a:lnTo>
                  <a:pt x="2293" y="1156"/>
                </a:lnTo>
                <a:lnTo>
                  <a:pt x="2301" y="1160"/>
                </a:lnTo>
                <a:lnTo>
                  <a:pt x="2308" y="1164"/>
                </a:lnTo>
                <a:lnTo>
                  <a:pt x="2316" y="1170"/>
                </a:lnTo>
                <a:lnTo>
                  <a:pt x="2323" y="1176"/>
                </a:lnTo>
                <a:lnTo>
                  <a:pt x="2329" y="1184"/>
                </a:lnTo>
                <a:lnTo>
                  <a:pt x="2336" y="1192"/>
                </a:lnTo>
                <a:lnTo>
                  <a:pt x="2342" y="1200"/>
                </a:lnTo>
                <a:lnTo>
                  <a:pt x="2348" y="1210"/>
                </a:lnTo>
                <a:lnTo>
                  <a:pt x="2353" y="1220"/>
                </a:lnTo>
                <a:lnTo>
                  <a:pt x="2359" y="1229"/>
                </a:lnTo>
                <a:lnTo>
                  <a:pt x="2364" y="1241"/>
                </a:lnTo>
                <a:lnTo>
                  <a:pt x="2368" y="1255"/>
                </a:lnTo>
                <a:lnTo>
                  <a:pt x="2377" y="1283"/>
                </a:lnTo>
                <a:lnTo>
                  <a:pt x="2381" y="1297"/>
                </a:lnTo>
                <a:lnTo>
                  <a:pt x="2385" y="1313"/>
                </a:lnTo>
                <a:lnTo>
                  <a:pt x="2391" y="1345"/>
                </a:lnTo>
                <a:lnTo>
                  <a:pt x="2394" y="1363"/>
                </a:lnTo>
                <a:lnTo>
                  <a:pt x="2396" y="1381"/>
                </a:lnTo>
                <a:lnTo>
                  <a:pt x="2398" y="1401"/>
                </a:lnTo>
                <a:lnTo>
                  <a:pt x="2400" y="1421"/>
                </a:lnTo>
                <a:lnTo>
                  <a:pt x="2402" y="1441"/>
                </a:lnTo>
                <a:lnTo>
                  <a:pt x="2403" y="1461"/>
                </a:lnTo>
                <a:lnTo>
                  <a:pt x="2404" y="1483"/>
                </a:lnTo>
                <a:lnTo>
                  <a:pt x="2405" y="1505"/>
                </a:lnTo>
                <a:lnTo>
                  <a:pt x="2405" y="1527"/>
                </a:lnTo>
                <a:lnTo>
                  <a:pt x="2406" y="1551"/>
                </a:lnTo>
                <a:lnTo>
                  <a:pt x="2405" y="1597"/>
                </a:lnTo>
                <a:lnTo>
                  <a:pt x="2403" y="1641"/>
                </a:lnTo>
                <a:lnTo>
                  <a:pt x="2402" y="1663"/>
                </a:lnTo>
                <a:lnTo>
                  <a:pt x="2400" y="1683"/>
                </a:lnTo>
                <a:lnTo>
                  <a:pt x="2396" y="1720"/>
                </a:lnTo>
                <a:lnTo>
                  <a:pt x="2394" y="1738"/>
                </a:lnTo>
                <a:lnTo>
                  <a:pt x="2391" y="1756"/>
                </a:lnTo>
                <a:lnTo>
                  <a:pt x="2388" y="1772"/>
                </a:lnTo>
                <a:lnTo>
                  <a:pt x="2385" y="1790"/>
                </a:lnTo>
                <a:lnTo>
                  <a:pt x="2381" y="1804"/>
                </a:lnTo>
                <a:lnTo>
                  <a:pt x="2377" y="1820"/>
                </a:lnTo>
                <a:lnTo>
                  <a:pt x="2373" y="1834"/>
                </a:lnTo>
                <a:lnTo>
                  <a:pt x="2368" y="1846"/>
                </a:lnTo>
                <a:lnTo>
                  <a:pt x="2364" y="1860"/>
                </a:lnTo>
                <a:lnTo>
                  <a:pt x="2359" y="1872"/>
                </a:lnTo>
                <a:lnTo>
                  <a:pt x="2353" y="1882"/>
                </a:lnTo>
                <a:lnTo>
                  <a:pt x="2348" y="1894"/>
                </a:lnTo>
                <a:lnTo>
                  <a:pt x="2342" y="1902"/>
                </a:lnTo>
                <a:lnTo>
                  <a:pt x="2336" y="1912"/>
                </a:lnTo>
                <a:lnTo>
                  <a:pt x="2329" y="1920"/>
                </a:lnTo>
                <a:lnTo>
                  <a:pt x="2323" y="1926"/>
                </a:lnTo>
                <a:lnTo>
                  <a:pt x="2316" y="1934"/>
                </a:lnTo>
                <a:lnTo>
                  <a:pt x="2308" y="1938"/>
                </a:lnTo>
                <a:lnTo>
                  <a:pt x="2301" y="1944"/>
                </a:lnTo>
                <a:lnTo>
                  <a:pt x="2293" y="1948"/>
                </a:lnTo>
                <a:lnTo>
                  <a:pt x="2285" y="1950"/>
                </a:lnTo>
                <a:lnTo>
                  <a:pt x="2277" y="1952"/>
                </a:lnTo>
                <a:lnTo>
                  <a:pt x="2268" y="1954"/>
                </a:lnTo>
                <a:lnTo>
                  <a:pt x="2260" y="1954"/>
                </a:lnTo>
                <a:close/>
                <a:moveTo>
                  <a:pt x="2260" y="1257"/>
                </a:moveTo>
                <a:lnTo>
                  <a:pt x="2251" y="1257"/>
                </a:lnTo>
                <a:lnTo>
                  <a:pt x="2246" y="1259"/>
                </a:lnTo>
                <a:lnTo>
                  <a:pt x="2242" y="1259"/>
                </a:lnTo>
                <a:lnTo>
                  <a:pt x="2234" y="1265"/>
                </a:lnTo>
                <a:lnTo>
                  <a:pt x="2227" y="1271"/>
                </a:lnTo>
                <a:lnTo>
                  <a:pt x="2223" y="1275"/>
                </a:lnTo>
                <a:lnTo>
                  <a:pt x="2220" y="1281"/>
                </a:lnTo>
                <a:lnTo>
                  <a:pt x="2216" y="1287"/>
                </a:lnTo>
                <a:lnTo>
                  <a:pt x="2213" y="1293"/>
                </a:lnTo>
                <a:lnTo>
                  <a:pt x="2210" y="1299"/>
                </a:lnTo>
                <a:lnTo>
                  <a:pt x="2207" y="1307"/>
                </a:lnTo>
                <a:lnTo>
                  <a:pt x="2201" y="1323"/>
                </a:lnTo>
                <a:lnTo>
                  <a:pt x="2199" y="1331"/>
                </a:lnTo>
                <a:lnTo>
                  <a:pt x="2196" y="1341"/>
                </a:lnTo>
                <a:lnTo>
                  <a:pt x="2192" y="1363"/>
                </a:lnTo>
                <a:lnTo>
                  <a:pt x="2188" y="1387"/>
                </a:lnTo>
                <a:lnTo>
                  <a:pt x="2187" y="1399"/>
                </a:lnTo>
                <a:lnTo>
                  <a:pt x="2185" y="1413"/>
                </a:lnTo>
                <a:lnTo>
                  <a:pt x="2183" y="1443"/>
                </a:lnTo>
                <a:lnTo>
                  <a:pt x="2181" y="1477"/>
                </a:lnTo>
                <a:lnTo>
                  <a:pt x="2180" y="1513"/>
                </a:lnTo>
                <a:lnTo>
                  <a:pt x="2180" y="1551"/>
                </a:lnTo>
                <a:lnTo>
                  <a:pt x="2180" y="1591"/>
                </a:lnTo>
                <a:lnTo>
                  <a:pt x="2181" y="1627"/>
                </a:lnTo>
                <a:lnTo>
                  <a:pt x="2183" y="1659"/>
                </a:lnTo>
                <a:lnTo>
                  <a:pt x="2185" y="1689"/>
                </a:lnTo>
                <a:lnTo>
                  <a:pt x="2188" y="1714"/>
                </a:lnTo>
                <a:lnTo>
                  <a:pt x="2192" y="1738"/>
                </a:lnTo>
                <a:lnTo>
                  <a:pt x="2196" y="1760"/>
                </a:lnTo>
                <a:lnTo>
                  <a:pt x="2201" y="1780"/>
                </a:lnTo>
                <a:lnTo>
                  <a:pt x="2207" y="1796"/>
                </a:lnTo>
                <a:lnTo>
                  <a:pt x="2213" y="1810"/>
                </a:lnTo>
                <a:lnTo>
                  <a:pt x="2220" y="1820"/>
                </a:lnTo>
                <a:lnTo>
                  <a:pt x="2227" y="1830"/>
                </a:lnTo>
                <a:lnTo>
                  <a:pt x="2234" y="1836"/>
                </a:lnTo>
                <a:lnTo>
                  <a:pt x="2242" y="1842"/>
                </a:lnTo>
                <a:lnTo>
                  <a:pt x="2251" y="1844"/>
                </a:lnTo>
                <a:lnTo>
                  <a:pt x="2260" y="1846"/>
                </a:lnTo>
                <a:lnTo>
                  <a:pt x="2269" y="1844"/>
                </a:lnTo>
                <a:lnTo>
                  <a:pt x="2273" y="1844"/>
                </a:lnTo>
                <a:lnTo>
                  <a:pt x="2277" y="1842"/>
                </a:lnTo>
                <a:lnTo>
                  <a:pt x="2285" y="1836"/>
                </a:lnTo>
                <a:lnTo>
                  <a:pt x="2293" y="1830"/>
                </a:lnTo>
                <a:lnTo>
                  <a:pt x="2296" y="1826"/>
                </a:lnTo>
                <a:lnTo>
                  <a:pt x="2300" y="1820"/>
                </a:lnTo>
                <a:lnTo>
                  <a:pt x="2306" y="1808"/>
                </a:lnTo>
                <a:lnTo>
                  <a:pt x="2309" y="1802"/>
                </a:lnTo>
                <a:lnTo>
                  <a:pt x="2312" y="1796"/>
                </a:lnTo>
                <a:lnTo>
                  <a:pt x="2318" y="1778"/>
                </a:lnTo>
                <a:lnTo>
                  <a:pt x="2320" y="1770"/>
                </a:lnTo>
                <a:lnTo>
                  <a:pt x="2323" y="1760"/>
                </a:lnTo>
                <a:lnTo>
                  <a:pt x="2327" y="1738"/>
                </a:lnTo>
                <a:lnTo>
                  <a:pt x="2331" y="1714"/>
                </a:lnTo>
                <a:lnTo>
                  <a:pt x="2332" y="1703"/>
                </a:lnTo>
                <a:lnTo>
                  <a:pt x="2334" y="1689"/>
                </a:lnTo>
                <a:lnTo>
                  <a:pt x="2336" y="1659"/>
                </a:lnTo>
                <a:lnTo>
                  <a:pt x="2338" y="1625"/>
                </a:lnTo>
                <a:lnTo>
                  <a:pt x="2339" y="1591"/>
                </a:lnTo>
                <a:lnTo>
                  <a:pt x="2340" y="1551"/>
                </a:lnTo>
                <a:lnTo>
                  <a:pt x="2339" y="1513"/>
                </a:lnTo>
                <a:lnTo>
                  <a:pt x="2338" y="1477"/>
                </a:lnTo>
                <a:lnTo>
                  <a:pt x="2336" y="1443"/>
                </a:lnTo>
                <a:lnTo>
                  <a:pt x="2334" y="1415"/>
                </a:lnTo>
                <a:lnTo>
                  <a:pt x="2331" y="1387"/>
                </a:lnTo>
                <a:lnTo>
                  <a:pt x="2327" y="1363"/>
                </a:lnTo>
                <a:lnTo>
                  <a:pt x="2323" y="1341"/>
                </a:lnTo>
                <a:lnTo>
                  <a:pt x="2318" y="1323"/>
                </a:lnTo>
                <a:lnTo>
                  <a:pt x="2312" y="1307"/>
                </a:lnTo>
                <a:lnTo>
                  <a:pt x="2306" y="1293"/>
                </a:lnTo>
                <a:lnTo>
                  <a:pt x="2300" y="1281"/>
                </a:lnTo>
                <a:lnTo>
                  <a:pt x="2293" y="1271"/>
                </a:lnTo>
                <a:lnTo>
                  <a:pt x="2285" y="1265"/>
                </a:lnTo>
                <a:lnTo>
                  <a:pt x="2277" y="1259"/>
                </a:lnTo>
                <a:lnTo>
                  <a:pt x="2273" y="1259"/>
                </a:lnTo>
                <a:lnTo>
                  <a:pt x="2269" y="1257"/>
                </a:lnTo>
                <a:lnTo>
                  <a:pt x="2260" y="1257"/>
                </a:lnTo>
                <a:close/>
                <a:moveTo>
                  <a:pt x="2485" y="1936"/>
                </a:moveTo>
                <a:lnTo>
                  <a:pt x="2485" y="1166"/>
                </a:lnTo>
                <a:lnTo>
                  <a:pt x="2549" y="1166"/>
                </a:lnTo>
                <a:lnTo>
                  <a:pt x="2549" y="1828"/>
                </a:lnTo>
                <a:lnTo>
                  <a:pt x="2709" y="1828"/>
                </a:lnTo>
                <a:lnTo>
                  <a:pt x="2709" y="1936"/>
                </a:lnTo>
                <a:lnTo>
                  <a:pt x="2485" y="1936"/>
                </a:lnTo>
                <a:close/>
                <a:moveTo>
                  <a:pt x="2769" y="1936"/>
                </a:moveTo>
                <a:lnTo>
                  <a:pt x="2769" y="1166"/>
                </a:lnTo>
                <a:lnTo>
                  <a:pt x="2835" y="1166"/>
                </a:lnTo>
                <a:lnTo>
                  <a:pt x="2835" y="1828"/>
                </a:lnTo>
                <a:lnTo>
                  <a:pt x="2994" y="1828"/>
                </a:lnTo>
                <a:lnTo>
                  <a:pt x="2994" y="1936"/>
                </a:lnTo>
                <a:lnTo>
                  <a:pt x="2769" y="1936"/>
                </a:lnTo>
                <a:close/>
                <a:moveTo>
                  <a:pt x="3055" y="1166"/>
                </a:moveTo>
                <a:lnTo>
                  <a:pt x="3120" y="1166"/>
                </a:lnTo>
                <a:lnTo>
                  <a:pt x="3120" y="1936"/>
                </a:lnTo>
                <a:lnTo>
                  <a:pt x="3055" y="1936"/>
                </a:lnTo>
                <a:lnTo>
                  <a:pt x="3055" y="1166"/>
                </a:lnTo>
                <a:close/>
                <a:moveTo>
                  <a:pt x="3337" y="1954"/>
                </a:moveTo>
                <a:lnTo>
                  <a:pt x="3321" y="1954"/>
                </a:lnTo>
                <a:lnTo>
                  <a:pt x="3305" y="1950"/>
                </a:lnTo>
                <a:lnTo>
                  <a:pt x="3291" y="1944"/>
                </a:lnTo>
                <a:lnTo>
                  <a:pt x="3284" y="1940"/>
                </a:lnTo>
                <a:lnTo>
                  <a:pt x="3278" y="1936"/>
                </a:lnTo>
                <a:lnTo>
                  <a:pt x="3266" y="1928"/>
                </a:lnTo>
                <a:lnTo>
                  <a:pt x="3260" y="1922"/>
                </a:lnTo>
                <a:lnTo>
                  <a:pt x="3255" y="1916"/>
                </a:lnTo>
                <a:lnTo>
                  <a:pt x="3245" y="1902"/>
                </a:lnTo>
                <a:lnTo>
                  <a:pt x="3241" y="1896"/>
                </a:lnTo>
                <a:lnTo>
                  <a:pt x="3236" y="1888"/>
                </a:lnTo>
                <a:lnTo>
                  <a:pt x="3232" y="1880"/>
                </a:lnTo>
                <a:lnTo>
                  <a:pt x="3229" y="1872"/>
                </a:lnTo>
                <a:lnTo>
                  <a:pt x="3225" y="1864"/>
                </a:lnTo>
                <a:lnTo>
                  <a:pt x="3222" y="1854"/>
                </a:lnTo>
                <a:lnTo>
                  <a:pt x="3216" y="1834"/>
                </a:lnTo>
                <a:lnTo>
                  <a:pt x="3211" y="1814"/>
                </a:lnTo>
                <a:lnTo>
                  <a:pt x="3210" y="1804"/>
                </a:lnTo>
                <a:lnTo>
                  <a:pt x="3208" y="1792"/>
                </a:lnTo>
                <a:lnTo>
                  <a:pt x="3205" y="1770"/>
                </a:lnTo>
                <a:lnTo>
                  <a:pt x="3203" y="1746"/>
                </a:lnTo>
                <a:lnTo>
                  <a:pt x="3203" y="1732"/>
                </a:lnTo>
                <a:lnTo>
                  <a:pt x="3203" y="1720"/>
                </a:lnTo>
                <a:lnTo>
                  <a:pt x="3265" y="1693"/>
                </a:lnTo>
                <a:lnTo>
                  <a:pt x="3266" y="1714"/>
                </a:lnTo>
                <a:lnTo>
                  <a:pt x="3267" y="1734"/>
                </a:lnTo>
                <a:lnTo>
                  <a:pt x="3269" y="1750"/>
                </a:lnTo>
                <a:lnTo>
                  <a:pt x="3271" y="1766"/>
                </a:lnTo>
                <a:lnTo>
                  <a:pt x="3273" y="1774"/>
                </a:lnTo>
                <a:lnTo>
                  <a:pt x="3274" y="1782"/>
                </a:lnTo>
                <a:lnTo>
                  <a:pt x="3278" y="1794"/>
                </a:lnTo>
                <a:lnTo>
                  <a:pt x="3282" y="1804"/>
                </a:lnTo>
                <a:lnTo>
                  <a:pt x="3286" y="1814"/>
                </a:lnTo>
                <a:lnTo>
                  <a:pt x="3291" y="1824"/>
                </a:lnTo>
                <a:lnTo>
                  <a:pt x="3297" y="1830"/>
                </a:lnTo>
                <a:lnTo>
                  <a:pt x="3303" y="1836"/>
                </a:lnTo>
                <a:lnTo>
                  <a:pt x="3310" y="1840"/>
                </a:lnTo>
                <a:lnTo>
                  <a:pt x="3317" y="1844"/>
                </a:lnTo>
                <a:lnTo>
                  <a:pt x="3324" y="1846"/>
                </a:lnTo>
                <a:lnTo>
                  <a:pt x="3332" y="1848"/>
                </a:lnTo>
                <a:lnTo>
                  <a:pt x="3341" y="1848"/>
                </a:lnTo>
                <a:lnTo>
                  <a:pt x="3348" y="1848"/>
                </a:lnTo>
                <a:lnTo>
                  <a:pt x="3355" y="1846"/>
                </a:lnTo>
                <a:lnTo>
                  <a:pt x="3362" y="1844"/>
                </a:lnTo>
                <a:lnTo>
                  <a:pt x="3368" y="1842"/>
                </a:lnTo>
                <a:lnTo>
                  <a:pt x="3374" y="1838"/>
                </a:lnTo>
                <a:lnTo>
                  <a:pt x="3380" y="1832"/>
                </a:lnTo>
                <a:lnTo>
                  <a:pt x="3385" y="1826"/>
                </a:lnTo>
                <a:lnTo>
                  <a:pt x="3390" y="1820"/>
                </a:lnTo>
                <a:lnTo>
                  <a:pt x="3394" y="1812"/>
                </a:lnTo>
                <a:lnTo>
                  <a:pt x="3398" y="1804"/>
                </a:lnTo>
                <a:lnTo>
                  <a:pt x="3401" y="1796"/>
                </a:lnTo>
                <a:lnTo>
                  <a:pt x="3404" y="1786"/>
                </a:lnTo>
                <a:lnTo>
                  <a:pt x="3406" y="1774"/>
                </a:lnTo>
                <a:lnTo>
                  <a:pt x="3407" y="1770"/>
                </a:lnTo>
                <a:lnTo>
                  <a:pt x="3408" y="1764"/>
                </a:lnTo>
                <a:lnTo>
                  <a:pt x="3409" y="1752"/>
                </a:lnTo>
                <a:lnTo>
                  <a:pt x="3409" y="1738"/>
                </a:lnTo>
                <a:lnTo>
                  <a:pt x="3409" y="1728"/>
                </a:lnTo>
                <a:lnTo>
                  <a:pt x="3408" y="1718"/>
                </a:lnTo>
                <a:lnTo>
                  <a:pt x="3407" y="1711"/>
                </a:lnTo>
                <a:lnTo>
                  <a:pt x="3406" y="1701"/>
                </a:lnTo>
                <a:lnTo>
                  <a:pt x="3404" y="1693"/>
                </a:lnTo>
                <a:lnTo>
                  <a:pt x="3402" y="1685"/>
                </a:lnTo>
                <a:lnTo>
                  <a:pt x="3400" y="1677"/>
                </a:lnTo>
                <a:lnTo>
                  <a:pt x="3396" y="1669"/>
                </a:lnTo>
                <a:lnTo>
                  <a:pt x="3389" y="1653"/>
                </a:lnTo>
                <a:lnTo>
                  <a:pt x="3385" y="1645"/>
                </a:lnTo>
                <a:lnTo>
                  <a:pt x="3380" y="1639"/>
                </a:lnTo>
                <a:lnTo>
                  <a:pt x="3369" y="1625"/>
                </a:lnTo>
                <a:lnTo>
                  <a:pt x="3356" y="1613"/>
                </a:lnTo>
                <a:lnTo>
                  <a:pt x="3292" y="1555"/>
                </a:lnTo>
                <a:lnTo>
                  <a:pt x="3282" y="1547"/>
                </a:lnTo>
                <a:lnTo>
                  <a:pt x="3273" y="1537"/>
                </a:lnTo>
                <a:lnTo>
                  <a:pt x="3257" y="1517"/>
                </a:lnTo>
                <a:lnTo>
                  <a:pt x="3243" y="1497"/>
                </a:lnTo>
                <a:lnTo>
                  <a:pt x="3237" y="1485"/>
                </a:lnTo>
                <a:lnTo>
                  <a:pt x="3232" y="1473"/>
                </a:lnTo>
                <a:lnTo>
                  <a:pt x="3227" y="1461"/>
                </a:lnTo>
                <a:lnTo>
                  <a:pt x="3223" y="1447"/>
                </a:lnTo>
                <a:lnTo>
                  <a:pt x="3220" y="1433"/>
                </a:lnTo>
                <a:lnTo>
                  <a:pt x="3217" y="1417"/>
                </a:lnTo>
                <a:lnTo>
                  <a:pt x="3215" y="1401"/>
                </a:lnTo>
                <a:lnTo>
                  <a:pt x="3214" y="1393"/>
                </a:lnTo>
                <a:lnTo>
                  <a:pt x="3213" y="1385"/>
                </a:lnTo>
                <a:lnTo>
                  <a:pt x="3212" y="1367"/>
                </a:lnTo>
                <a:lnTo>
                  <a:pt x="3212" y="1347"/>
                </a:lnTo>
                <a:lnTo>
                  <a:pt x="3212" y="1335"/>
                </a:lnTo>
                <a:lnTo>
                  <a:pt x="3213" y="1323"/>
                </a:lnTo>
                <a:lnTo>
                  <a:pt x="3214" y="1311"/>
                </a:lnTo>
                <a:lnTo>
                  <a:pt x="3215" y="1299"/>
                </a:lnTo>
                <a:lnTo>
                  <a:pt x="3216" y="1289"/>
                </a:lnTo>
                <a:lnTo>
                  <a:pt x="3218" y="1279"/>
                </a:lnTo>
                <a:lnTo>
                  <a:pt x="3222" y="1259"/>
                </a:lnTo>
                <a:lnTo>
                  <a:pt x="3225" y="1249"/>
                </a:lnTo>
                <a:lnTo>
                  <a:pt x="3228" y="1241"/>
                </a:lnTo>
                <a:lnTo>
                  <a:pt x="3234" y="1225"/>
                </a:lnTo>
                <a:lnTo>
                  <a:pt x="3241" y="1210"/>
                </a:lnTo>
                <a:lnTo>
                  <a:pt x="3245" y="1204"/>
                </a:lnTo>
                <a:lnTo>
                  <a:pt x="3250" y="1198"/>
                </a:lnTo>
                <a:lnTo>
                  <a:pt x="3259" y="1186"/>
                </a:lnTo>
                <a:lnTo>
                  <a:pt x="3269" y="1176"/>
                </a:lnTo>
                <a:lnTo>
                  <a:pt x="3279" y="1166"/>
                </a:lnTo>
                <a:lnTo>
                  <a:pt x="3290" y="1160"/>
                </a:lnTo>
                <a:lnTo>
                  <a:pt x="3302" y="1154"/>
                </a:lnTo>
                <a:lnTo>
                  <a:pt x="3314" y="1150"/>
                </a:lnTo>
                <a:lnTo>
                  <a:pt x="3327" y="1148"/>
                </a:lnTo>
                <a:lnTo>
                  <a:pt x="3340" y="1148"/>
                </a:lnTo>
                <a:lnTo>
                  <a:pt x="3355" y="1150"/>
                </a:lnTo>
                <a:lnTo>
                  <a:pt x="3370" y="1152"/>
                </a:lnTo>
                <a:lnTo>
                  <a:pt x="3383" y="1158"/>
                </a:lnTo>
                <a:lnTo>
                  <a:pt x="3389" y="1162"/>
                </a:lnTo>
                <a:lnTo>
                  <a:pt x="3395" y="1166"/>
                </a:lnTo>
                <a:lnTo>
                  <a:pt x="3407" y="1174"/>
                </a:lnTo>
                <a:lnTo>
                  <a:pt x="3417" y="1186"/>
                </a:lnTo>
                <a:lnTo>
                  <a:pt x="3426" y="1198"/>
                </a:lnTo>
                <a:lnTo>
                  <a:pt x="3434" y="1212"/>
                </a:lnTo>
                <a:lnTo>
                  <a:pt x="3438" y="1218"/>
                </a:lnTo>
                <a:lnTo>
                  <a:pt x="3441" y="1225"/>
                </a:lnTo>
                <a:lnTo>
                  <a:pt x="3444" y="1233"/>
                </a:lnTo>
                <a:lnTo>
                  <a:pt x="3447" y="1241"/>
                </a:lnTo>
                <a:lnTo>
                  <a:pt x="3452" y="1259"/>
                </a:lnTo>
                <a:lnTo>
                  <a:pt x="3457" y="1275"/>
                </a:lnTo>
                <a:lnTo>
                  <a:pt x="3460" y="1293"/>
                </a:lnTo>
                <a:lnTo>
                  <a:pt x="3462" y="1313"/>
                </a:lnTo>
                <a:lnTo>
                  <a:pt x="3464" y="1331"/>
                </a:lnTo>
                <a:lnTo>
                  <a:pt x="3464" y="1349"/>
                </a:lnTo>
                <a:lnTo>
                  <a:pt x="3402" y="1375"/>
                </a:lnTo>
                <a:lnTo>
                  <a:pt x="3402" y="1359"/>
                </a:lnTo>
                <a:lnTo>
                  <a:pt x="3400" y="1345"/>
                </a:lnTo>
                <a:lnTo>
                  <a:pt x="3399" y="1331"/>
                </a:lnTo>
                <a:lnTo>
                  <a:pt x="3397" y="1319"/>
                </a:lnTo>
                <a:lnTo>
                  <a:pt x="3394" y="1309"/>
                </a:lnTo>
                <a:lnTo>
                  <a:pt x="3391" y="1299"/>
                </a:lnTo>
                <a:lnTo>
                  <a:pt x="3388" y="1289"/>
                </a:lnTo>
                <a:lnTo>
                  <a:pt x="3384" y="1281"/>
                </a:lnTo>
                <a:lnTo>
                  <a:pt x="3380" y="1275"/>
                </a:lnTo>
                <a:lnTo>
                  <a:pt x="3375" y="1269"/>
                </a:lnTo>
                <a:lnTo>
                  <a:pt x="3370" y="1265"/>
                </a:lnTo>
                <a:lnTo>
                  <a:pt x="3364" y="1261"/>
                </a:lnTo>
                <a:lnTo>
                  <a:pt x="3358" y="1257"/>
                </a:lnTo>
                <a:lnTo>
                  <a:pt x="3352" y="1255"/>
                </a:lnTo>
                <a:lnTo>
                  <a:pt x="3345" y="1255"/>
                </a:lnTo>
                <a:lnTo>
                  <a:pt x="3337" y="1253"/>
                </a:lnTo>
                <a:lnTo>
                  <a:pt x="3325" y="1255"/>
                </a:lnTo>
                <a:lnTo>
                  <a:pt x="3313" y="1259"/>
                </a:lnTo>
                <a:lnTo>
                  <a:pt x="3308" y="1263"/>
                </a:lnTo>
                <a:lnTo>
                  <a:pt x="3303" y="1267"/>
                </a:lnTo>
                <a:lnTo>
                  <a:pt x="3298" y="1271"/>
                </a:lnTo>
                <a:lnTo>
                  <a:pt x="3294" y="1275"/>
                </a:lnTo>
                <a:lnTo>
                  <a:pt x="3290" y="1281"/>
                </a:lnTo>
                <a:lnTo>
                  <a:pt x="3287" y="1287"/>
                </a:lnTo>
                <a:lnTo>
                  <a:pt x="3284" y="1295"/>
                </a:lnTo>
                <a:lnTo>
                  <a:pt x="3281" y="1303"/>
                </a:lnTo>
                <a:lnTo>
                  <a:pt x="3279" y="1311"/>
                </a:lnTo>
                <a:lnTo>
                  <a:pt x="3278" y="1321"/>
                </a:lnTo>
                <a:lnTo>
                  <a:pt x="3277" y="1331"/>
                </a:lnTo>
                <a:lnTo>
                  <a:pt x="3276" y="1341"/>
                </a:lnTo>
                <a:lnTo>
                  <a:pt x="3277" y="1351"/>
                </a:lnTo>
                <a:lnTo>
                  <a:pt x="3277" y="1361"/>
                </a:lnTo>
                <a:lnTo>
                  <a:pt x="3278" y="1371"/>
                </a:lnTo>
                <a:lnTo>
                  <a:pt x="3279" y="1379"/>
                </a:lnTo>
                <a:lnTo>
                  <a:pt x="3281" y="1387"/>
                </a:lnTo>
                <a:lnTo>
                  <a:pt x="3283" y="1395"/>
                </a:lnTo>
                <a:lnTo>
                  <a:pt x="3286" y="1403"/>
                </a:lnTo>
                <a:lnTo>
                  <a:pt x="3288" y="1409"/>
                </a:lnTo>
                <a:lnTo>
                  <a:pt x="3292" y="1415"/>
                </a:lnTo>
                <a:lnTo>
                  <a:pt x="3295" y="1421"/>
                </a:lnTo>
                <a:lnTo>
                  <a:pt x="3304" y="1433"/>
                </a:lnTo>
                <a:lnTo>
                  <a:pt x="3314" y="1445"/>
                </a:lnTo>
                <a:lnTo>
                  <a:pt x="3326" y="1457"/>
                </a:lnTo>
                <a:lnTo>
                  <a:pt x="3388" y="1511"/>
                </a:lnTo>
                <a:lnTo>
                  <a:pt x="3398" y="1521"/>
                </a:lnTo>
                <a:lnTo>
                  <a:pt x="3408" y="1531"/>
                </a:lnTo>
                <a:lnTo>
                  <a:pt x="3418" y="1541"/>
                </a:lnTo>
                <a:lnTo>
                  <a:pt x="3426" y="1553"/>
                </a:lnTo>
                <a:lnTo>
                  <a:pt x="3434" y="1565"/>
                </a:lnTo>
                <a:lnTo>
                  <a:pt x="3441" y="1575"/>
                </a:lnTo>
                <a:lnTo>
                  <a:pt x="3447" y="1589"/>
                </a:lnTo>
                <a:lnTo>
                  <a:pt x="3453" y="1601"/>
                </a:lnTo>
                <a:lnTo>
                  <a:pt x="3458" y="1615"/>
                </a:lnTo>
                <a:lnTo>
                  <a:pt x="3462" y="1629"/>
                </a:lnTo>
                <a:lnTo>
                  <a:pt x="3466" y="1643"/>
                </a:lnTo>
                <a:lnTo>
                  <a:pt x="3469" y="1659"/>
                </a:lnTo>
                <a:lnTo>
                  <a:pt x="3471" y="1675"/>
                </a:lnTo>
                <a:lnTo>
                  <a:pt x="3472" y="1685"/>
                </a:lnTo>
                <a:lnTo>
                  <a:pt x="3472" y="1693"/>
                </a:lnTo>
                <a:lnTo>
                  <a:pt x="3473" y="1711"/>
                </a:lnTo>
                <a:lnTo>
                  <a:pt x="3474" y="1730"/>
                </a:lnTo>
                <a:lnTo>
                  <a:pt x="3473" y="1756"/>
                </a:lnTo>
                <a:lnTo>
                  <a:pt x="3471" y="1780"/>
                </a:lnTo>
                <a:lnTo>
                  <a:pt x="3470" y="1792"/>
                </a:lnTo>
                <a:lnTo>
                  <a:pt x="3468" y="1802"/>
                </a:lnTo>
                <a:lnTo>
                  <a:pt x="3466" y="1814"/>
                </a:lnTo>
                <a:lnTo>
                  <a:pt x="3464" y="1824"/>
                </a:lnTo>
                <a:lnTo>
                  <a:pt x="3461" y="1834"/>
                </a:lnTo>
                <a:lnTo>
                  <a:pt x="3459" y="1844"/>
                </a:lnTo>
                <a:lnTo>
                  <a:pt x="3452" y="1862"/>
                </a:lnTo>
                <a:lnTo>
                  <a:pt x="3449" y="1870"/>
                </a:lnTo>
                <a:lnTo>
                  <a:pt x="3445" y="1880"/>
                </a:lnTo>
                <a:lnTo>
                  <a:pt x="3437" y="1894"/>
                </a:lnTo>
                <a:lnTo>
                  <a:pt x="3432" y="1902"/>
                </a:lnTo>
                <a:lnTo>
                  <a:pt x="3427" y="1908"/>
                </a:lnTo>
                <a:lnTo>
                  <a:pt x="3422" y="1914"/>
                </a:lnTo>
                <a:lnTo>
                  <a:pt x="3417" y="1920"/>
                </a:lnTo>
                <a:lnTo>
                  <a:pt x="3406" y="1930"/>
                </a:lnTo>
                <a:lnTo>
                  <a:pt x="3394" y="1938"/>
                </a:lnTo>
                <a:lnTo>
                  <a:pt x="3381" y="1946"/>
                </a:lnTo>
                <a:lnTo>
                  <a:pt x="3367" y="1950"/>
                </a:lnTo>
                <a:lnTo>
                  <a:pt x="3360" y="1952"/>
                </a:lnTo>
                <a:lnTo>
                  <a:pt x="3353" y="1952"/>
                </a:lnTo>
                <a:lnTo>
                  <a:pt x="3337" y="1954"/>
                </a:lnTo>
                <a:close/>
                <a:moveTo>
                  <a:pt x="3582" y="1882"/>
                </a:moveTo>
                <a:lnTo>
                  <a:pt x="3574" y="1866"/>
                </a:lnTo>
                <a:lnTo>
                  <a:pt x="3567" y="1848"/>
                </a:lnTo>
                <a:lnTo>
                  <a:pt x="3562" y="1828"/>
                </a:lnTo>
                <a:lnTo>
                  <a:pt x="3559" y="1816"/>
                </a:lnTo>
                <a:lnTo>
                  <a:pt x="3557" y="1806"/>
                </a:lnTo>
                <a:lnTo>
                  <a:pt x="3554" y="1782"/>
                </a:lnTo>
                <a:lnTo>
                  <a:pt x="3551" y="1756"/>
                </a:lnTo>
                <a:lnTo>
                  <a:pt x="3550" y="1742"/>
                </a:lnTo>
                <a:lnTo>
                  <a:pt x="3550" y="1726"/>
                </a:lnTo>
                <a:lnTo>
                  <a:pt x="3549" y="1697"/>
                </a:lnTo>
                <a:lnTo>
                  <a:pt x="3549" y="1166"/>
                </a:lnTo>
                <a:lnTo>
                  <a:pt x="3615" y="1166"/>
                </a:lnTo>
                <a:lnTo>
                  <a:pt x="3615" y="1691"/>
                </a:lnTo>
                <a:lnTo>
                  <a:pt x="3615" y="1711"/>
                </a:lnTo>
                <a:lnTo>
                  <a:pt x="3616" y="1728"/>
                </a:lnTo>
                <a:lnTo>
                  <a:pt x="3617" y="1744"/>
                </a:lnTo>
                <a:lnTo>
                  <a:pt x="3618" y="1758"/>
                </a:lnTo>
                <a:lnTo>
                  <a:pt x="3620" y="1772"/>
                </a:lnTo>
                <a:lnTo>
                  <a:pt x="3623" y="1784"/>
                </a:lnTo>
                <a:lnTo>
                  <a:pt x="3625" y="1796"/>
                </a:lnTo>
                <a:lnTo>
                  <a:pt x="3629" y="1804"/>
                </a:lnTo>
                <a:lnTo>
                  <a:pt x="3633" y="1814"/>
                </a:lnTo>
                <a:lnTo>
                  <a:pt x="3637" y="1822"/>
                </a:lnTo>
                <a:lnTo>
                  <a:pt x="3643" y="1830"/>
                </a:lnTo>
                <a:lnTo>
                  <a:pt x="3649" y="1836"/>
                </a:lnTo>
                <a:lnTo>
                  <a:pt x="3652" y="1838"/>
                </a:lnTo>
                <a:lnTo>
                  <a:pt x="3655" y="1840"/>
                </a:lnTo>
                <a:lnTo>
                  <a:pt x="3662" y="1844"/>
                </a:lnTo>
                <a:lnTo>
                  <a:pt x="3670" y="1846"/>
                </a:lnTo>
                <a:lnTo>
                  <a:pt x="3678" y="1846"/>
                </a:lnTo>
                <a:lnTo>
                  <a:pt x="3686" y="1846"/>
                </a:lnTo>
                <a:lnTo>
                  <a:pt x="3694" y="1844"/>
                </a:lnTo>
                <a:lnTo>
                  <a:pt x="3701" y="1840"/>
                </a:lnTo>
                <a:lnTo>
                  <a:pt x="3708" y="1836"/>
                </a:lnTo>
                <a:lnTo>
                  <a:pt x="3713" y="1830"/>
                </a:lnTo>
                <a:lnTo>
                  <a:pt x="3719" y="1822"/>
                </a:lnTo>
                <a:lnTo>
                  <a:pt x="3723" y="1814"/>
                </a:lnTo>
                <a:lnTo>
                  <a:pt x="3728" y="1804"/>
                </a:lnTo>
                <a:lnTo>
                  <a:pt x="3731" y="1796"/>
                </a:lnTo>
                <a:lnTo>
                  <a:pt x="3734" y="1784"/>
                </a:lnTo>
                <a:lnTo>
                  <a:pt x="3736" y="1772"/>
                </a:lnTo>
                <a:lnTo>
                  <a:pt x="3738" y="1758"/>
                </a:lnTo>
                <a:lnTo>
                  <a:pt x="3740" y="1744"/>
                </a:lnTo>
                <a:lnTo>
                  <a:pt x="3741" y="1728"/>
                </a:lnTo>
                <a:lnTo>
                  <a:pt x="3741" y="1711"/>
                </a:lnTo>
                <a:lnTo>
                  <a:pt x="3741" y="1691"/>
                </a:lnTo>
                <a:lnTo>
                  <a:pt x="3741" y="1166"/>
                </a:lnTo>
                <a:lnTo>
                  <a:pt x="3807" y="1166"/>
                </a:lnTo>
                <a:lnTo>
                  <a:pt x="3807" y="1697"/>
                </a:lnTo>
                <a:lnTo>
                  <a:pt x="3806" y="1726"/>
                </a:lnTo>
                <a:lnTo>
                  <a:pt x="3805" y="1742"/>
                </a:lnTo>
                <a:lnTo>
                  <a:pt x="3805" y="1756"/>
                </a:lnTo>
                <a:lnTo>
                  <a:pt x="3802" y="1782"/>
                </a:lnTo>
                <a:lnTo>
                  <a:pt x="3798" y="1806"/>
                </a:lnTo>
                <a:lnTo>
                  <a:pt x="3796" y="1816"/>
                </a:lnTo>
                <a:lnTo>
                  <a:pt x="3794" y="1828"/>
                </a:lnTo>
                <a:lnTo>
                  <a:pt x="3788" y="1848"/>
                </a:lnTo>
                <a:lnTo>
                  <a:pt x="3785" y="1856"/>
                </a:lnTo>
                <a:lnTo>
                  <a:pt x="3782" y="1866"/>
                </a:lnTo>
                <a:lnTo>
                  <a:pt x="3779" y="1874"/>
                </a:lnTo>
                <a:lnTo>
                  <a:pt x="3775" y="1882"/>
                </a:lnTo>
                <a:lnTo>
                  <a:pt x="3771" y="1890"/>
                </a:lnTo>
                <a:lnTo>
                  <a:pt x="3766" y="1898"/>
                </a:lnTo>
                <a:lnTo>
                  <a:pt x="3756" y="1914"/>
                </a:lnTo>
                <a:lnTo>
                  <a:pt x="3745" y="1926"/>
                </a:lnTo>
                <a:lnTo>
                  <a:pt x="3739" y="1930"/>
                </a:lnTo>
                <a:lnTo>
                  <a:pt x="3733" y="1936"/>
                </a:lnTo>
                <a:lnTo>
                  <a:pt x="3720" y="1944"/>
                </a:lnTo>
                <a:lnTo>
                  <a:pt x="3714" y="1946"/>
                </a:lnTo>
                <a:lnTo>
                  <a:pt x="3707" y="1950"/>
                </a:lnTo>
                <a:lnTo>
                  <a:pt x="3693" y="1952"/>
                </a:lnTo>
                <a:lnTo>
                  <a:pt x="3685" y="1954"/>
                </a:lnTo>
                <a:lnTo>
                  <a:pt x="3678" y="1954"/>
                </a:lnTo>
                <a:lnTo>
                  <a:pt x="3663" y="1952"/>
                </a:lnTo>
                <a:lnTo>
                  <a:pt x="3649" y="1950"/>
                </a:lnTo>
                <a:lnTo>
                  <a:pt x="3643" y="1946"/>
                </a:lnTo>
                <a:lnTo>
                  <a:pt x="3636" y="1944"/>
                </a:lnTo>
                <a:lnTo>
                  <a:pt x="3624" y="1936"/>
                </a:lnTo>
                <a:lnTo>
                  <a:pt x="3612" y="1926"/>
                </a:lnTo>
                <a:lnTo>
                  <a:pt x="3601" y="1914"/>
                </a:lnTo>
                <a:lnTo>
                  <a:pt x="3591" y="1898"/>
                </a:lnTo>
                <a:lnTo>
                  <a:pt x="3586" y="1890"/>
                </a:lnTo>
                <a:lnTo>
                  <a:pt x="3582" y="1882"/>
                </a:lnTo>
                <a:close/>
                <a:moveTo>
                  <a:pt x="3934" y="1882"/>
                </a:moveTo>
                <a:lnTo>
                  <a:pt x="3927" y="1866"/>
                </a:lnTo>
                <a:lnTo>
                  <a:pt x="3920" y="1848"/>
                </a:lnTo>
                <a:lnTo>
                  <a:pt x="3915" y="1828"/>
                </a:lnTo>
                <a:lnTo>
                  <a:pt x="3912" y="1816"/>
                </a:lnTo>
                <a:lnTo>
                  <a:pt x="3910" y="1806"/>
                </a:lnTo>
                <a:lnTo>
                  <a:pt x="3907" y="1782"/>
                </a:lnTo>
                <a:lnTo>
                  <a:pt x="3904" y="1756"/>
                </a:lnTo>
                <a:lnTo>
                  <a:pt x="3903" y="1742"/>
                </a:lnTo>
                <a:lnTo>
                  <a:pt x="3903" y="1726"/>
                </a:lnTo>
                <a:lnTo>
                  <a:pt x="3902" y="1697"/>
                </a:lnTo>
                <a:lnTo>
                  <a:pt x="3902" y="1166"/>
                </a:lnTo>
                <a:lnTo>
                  <a:pt x="3968" y="1166"/>
                </a:lnTo>
                <a:lnTo>
                  <a:pt x="3968" y="1691"/>
                </a:lnTo>
                <a:lnTo>
                  <a:pt x="3968" y="1711"/>
                </a:lnTo>
                <a:lnTo>
                  <a:pt x="3969" y="1728"/>
                </a:lnTo>
                <a:lnTo>
                  <a:pt x="3970" y="1744"/>
                </a:lnTo>
                <a:lnTo>
                  <a:pt x="3972" y="1758"/>
                </a:lnTo>
                <a:lnTo>
                  <a:pt x="3973" y="1772"/>
                </a:lnTo>
                <a:lnTo>
                  <a:pt x="3976" y="1784"/>
                </a:lnTo>
                <a:lnTo>
                  <a:pt x="3979" y="1796"/>
                </a:lnTo>
                <a:lnTo>
                  <a:pt x="3982" y="1804"/>
                </a:lnTo>
                <a:lnTo>
                  <a:pt x="3986" y="1814"/>
                </a:lnTo>
                <a:lnTo>
                  <a:pt x="3991" y="1822"/>
                </a:lnTo>
                <a:lnTo>
                  <a:pt x="3996" y="1830"/>
                </a:lnTo>
                <a:lnTo>
                  <a:pt x="4002" y="1836"/>
                </a:lnTo>
                <a:lnTo>
                  <a:pt x="4005" y="1838"/>
                </a:lnTo>
                <a:lnTo>
                  <a:pt x="4008" y="1840"/>
                </a:lnTo>
                <a:lnTo>
                  <a:pt x="4015" y="1844"/>
                </a:lnTo>
                <a:lnTo>
                  <a:pt x="4023" y="1846"/>
                </a:lnTo>
                <a:lnTo>
                  <a:pt x="4031" y="1846"/>
                </a:lnTo>
                <a:lnTo>
                  <a:pt x="4040" y="1846"/>
                </a:lnTo>
                <a:lnTo>
                  <a:pt x="4047" y="1844"/>
                </a:lnTo>
                <a:lnTo>
                  <a:pt x="4054" y="1840"/>
                </a:lnTo>
                <a:lnTo>
                  <a:pt x="4061" y="1836"/>
                </a:lnTo>
                <a:lnTo>
                  <a:pt x="4067" y="1830"/>
                </a:lnTo>
                <a:lnTo>
                  <a:pt x="4072" y="1822"/>
                </a:lnTo>
                <a:lnTo>
                  <a:pt x="4077" y="1814"/>
                </a:lnTo>
                <a:lnTo>
                  <a:pt x="4081" y="1804"/>
                </a:lnTo>
                <a:lnTo>
                  <a:pt x="4084" y="1796"/>
                </a:lnTo>
                <a:lnTo>
                  <a:pt x="4087" y="1784"/>
                </a:lnTo>
                <a:lnTo>
                  <a:pt x="4090" y="1772"/>
                </a:lnTo>
                <a:lnTo>
                  <a:pt x="4091" y="1758"/>
                </a:lnTo>
                <a:lnTo>
                  <a:pt x="4093" y="1744"/>
                </a:lnTo>
                <a:lnTo>
                  <a:pt x="4094" y="1728"/>
                </a:lnTo>
                <a:lnTo>
                  <a:pt x="4094" y="1711"/>
                </a:lnTo>
                <a:lnTo>
                  <a:pt x="4094" y="1691"/>
                </a:lnTo>
                <a:lnTo>
                  <a:pt x="4094" y="1166"/>
                </a:lnTo>
                <a:lnTo>
                  <a:pt x="4160" y="1166"/>
                </a:lnTo>
                <a:lnTo>
                  <a:pt x="4160" y="1697"/>
                </a:lnTo>
                <a:lnTo>
                  <a:pt x="4159" y="1726"/>
                </a:lnTo>
                <a:lnTo>
                  <a:pt x="4159" y="1742"/>
                </a:lnTo>
                <a:lnTo>
                  <a:pt x="4158" y="1756"/>
                </a:lnTo>
                <a:lnTo>
                  <a:pt x="4155" y="1782"/>
                </a:lnTo>
                <a:lnTo>
                  <a:pt x="4152" y="1806"/>
                </a:lnTo>
                <a:lnTo>
                  <a:pt x="4149" y="1816"/>
                </a:lnTo>
                <a:lnTo>
                  <a:pt x="4147" y="1828"/>
                </a:lnTo>
                <a:lnTo>
                  <a:pt x="4142" y="1848"/>
                </a:lnTo>
                <a:lnTo>
                  <a:pt x="4139" y="1856"/>
                </a:lnTo>
                <a:lnTo>
                  <a:pt x="4135" y="1866"/>
                </a:lnTo>
                <a:lnTo>
                  <a:pt x="4132" y="1874"/>
                </a:lnTo>
                <a:lnTo>
                  <a:pt x="4128" y="1882"/>
                </a:lnTo>
                <a:lnTo>
                  <a:pt x="4124" y="1890"/>
                </a:lnTo>
                <a:lnTo>
                  <a:pt x="4119" y="1898"/>
                </a:lnTo>
                <a:lnTo>
                  <a:pt x="4109" y="1914"/>
                </a:lnTo>
                <a:lnTo>
                  <a:pt x="4098" y="1926"/>
                </a:lnTo>
                <a:lnTo>
                  <a:pt x="4092" y="1930"/>
                </a:lnTo>
                <a:lnTo>
                  <a:pt x="4086" y="1936"/>
                </a:lnTo>
                <a:lnTo>
                  <a:pt x="4073" y="1944"/>
                </a:lnTo>
                <a:lnTo>
                  <a:pt x="4067" y="1946"/>
                </a:lnTo>
                <a:lnTo>
                  <a:pt x="4060" y="1950"/>
                </a:lnTo>
                <a:lnTo>
                  <a:pt x="4046" y="1952"/>
                </a:lnTo>
                <a:lnTo>
                  <a:pt x="4039" y="1954"/>
                </a:lnTo>
                <a:lnTo>
                  <a:pt x="4031" y="1954"/>
                </a:lnTo>
                <a:lnTo>
                  <a:pt x="4017" y="1952"/>
                </a:lnTo>
                <a:lnTo>
                  <a:pt x="4003" y="1950"/>
                </a:lnTo>
                <a:lnTo>
                  <a:pt x="3996" y="1946"/>
                </a:lnTo>
                <a:lnTo>
                  <a:pt x="3989" y="1944"/>
                </a:lnTo>
                <a:lnTo>
                  <a:pt x="3977" y="1936"/>
                </a:lnTo>
                <a:lnTo>
                  <a:pt x="3965" y="1926"/>
                </a:lnTo>
                <a:lnTo>
                  <a:pt x="3954" y="1914"/>
                </a:lnTo>
                <a:lnTo>
                  <a:pt x="3943" y="1898"/>
                </a:lnTo>
                <a:lnTo>
                  <a:pt x="3938" y="1890"/>
                </a:lnTo>
                <a:lnTo>
                  <a:pt x="3934" y="1882"/>
                </a:lnTo>
                <a:close/>
                <a:moveTo>
                  <a:pt x="4370" y="1954"/>
                </a:moveTo>
                <a:lnTo>
                  <a:pt x="4354" y="1954"/>
                </a:lnTo>
                <a:lnTo>
                  <a:pt x="4339" y="1950"/>
                </a:lnTo>
                <a:lnTo>
                  <a:pt x="4324" y="1944"/>
                </a:lnTo>
                <a:lnTo>
                  <a:pt x="4317" y="1940"/>
                </a:lnTo>
                <a:lnTo>
                  <a:pt x="4310" y="1936"/>
                </a:lnTo>
                <a:lnTo>
                  <a:pt x="4298" y="1928"/>
                </a:lnTo>
                <a:lnTo>
                  <a:pt x="4292" y="1922"/>
                </a:lnTo>
                <a:lnTo>
                  <a:pt x="4287" y="1916"/>
                </a:lnTo>
                <a:lnTo>
                  <a:pt x="4277" y="1902"/>
                </a:lnTo>
                <a:lnTo>
                  <a:pt x="4273" y="1896"/>
                </a:lnTo>
                <a:lnTo>
                  <a:pt x="4268" y="1888"/>
                </a:lnTo>
                <a:lnTo>
                  <a:pt x="4264" y="1880"/>
                </a:lnTo>
                <a:lnTo>
                  <a:pt x="4261" y="1872"/>
                </a:lnTo>
                <a:lnTo>
                  <a:pt x="4257" y="1864"/>
                </a:lnTo>
                <a:lnTo>
                  <a:pt x="4254" y="1854"/>
                </a:lnTo>
                <a:lnTo>
                  <a:pt x="4248" y="1834"/>
                </a:lnTo>
                <a:lnTo>
                  <a:pt x="4244" y="1814"/>
                </a:lnTo>
                <a:lnTo>
                  <a:pt x="4242" y="1804"/>
                </a:lnTo>
                <a:lnTo>
                  <a:pt x="4240" y="1792"/>
                </a:lnTo>
                <a:lnTo>
                  <a:pt x="4237" y="1770"/>
                </a:lnTo>
                <a:lnTo>
                  <a:pt x="4236" y="1746"/>
                </a:lnTo>
                <a:lnTo>
                  <a:pt x="4235" y="1732"/>
                </a:lnTo>
                <a:lnTo>
                  <a:pt x="4235" y="1720"/>
                </a:lnTo>
                <a:lnTo>
                  <a:pt x="4298" y="1693"/>
                </a:lnTo>
                <a:lnTo>
                  <a:pt x="4298" y="1714"/>
                </a:lnTo>
                <a:lnTo>
                  <a:pt x="4299" y="1734"/>
                </a:lnTo>
                <a:lnTo>
                  <a:pt x="4301" y="1750"/>
                </a:lnTo>
                <a:lnTo>
                  <a:pt x="4303" y="1766"/>
                </a:lnTo>
                <a:lnTo>
                  <a:pt x="4305" y="1774"/>
                </a:lnTo>
                <a:lnTo>
                  <a:pt x="4306" y="1782"/>
                </a:lnTo>
                <a:lnTo>
                  <a:pt x="4310" y="1794"/>
                </a:lnTo>
                <a:lnTo>
                  <a:pt x="4314" y="1804"/>
                </a:lnTo>
                <a:lnTo>
                  <a:pt x="4318" y="1814"/>
                </a:lnTo>
                <a:lnTo>
                  <a:pt x="4324" y="1824"/>
                </a:lnTo>
                <a:lnTo>
                  <a:pt x="4330" y="1830"/>
                </a:lnTo>
                <a:lnTo>
                  <a:pt x="4336" y="1836"/>
                </a:lnTo>
                <a:lnTo>
                  <a:pt x="4343" y="1840"/>
                </a:lnTo>
                <a:lnTo>
                  <a:pt x="4350" y="1844"/>
                </a:lnTo>
                <a:lnTo>
                  <a:pt x="4357" y="1846"/>
                </a:lnTo>
                <a:lnTo>
                  <a:pt x="4365" y="1848"/>
                </a:lnTo>
                <a:lnTo>
                  <a:pt x="4374" y="1848"/>
                </a:lnTo>
                <a:lnTo>
                  <a:pt x="4381" y="1848"/>
                </a:lnTo>
                <a:lnTo>
                  <a:pt x="4388" y="1846"/>
                </a:lnTo>
                <a:lnTo>
                  <a:pt x="4395" y="1844"/>
                </a:lnTo>
                <a:lnTo>
                  <a:pt x="4401" y="1842"/>
                </a:lnTo>
                <a:lnTo>
                  <a:pt x="4407" y="1838"/>
                </a:lnTo>
                <a:lnTo>
                  <a:pt x="4413" y="1832"/>
                </a:lnTo>
                <a:lnTo>
                  <a:pt x="4418" y="1826"/>
                </a:lnTo>
                <a:lnTo>
                  <a:pt x="4423" y="1820"/>
                </a:lnTo>
                <a:lnTo>
                  <a:pt x="4427" y="1812"/>
                </a:lnTo>
                <a:lnTo>
                  <a:pt x="4431" y="1804"/>
                </a:lnTo>
                <a:lnTo>
                  <a:pt x="4434" y="1796"/>
                </a:lnTo>
                <a:lnTo>
                  <a:pt x="4437" y="1786"/>
                </a:lnTo>
                <a:lnTo>
                  <a:pt x="4439" y="1774"/>
                </a:lnTo>
                <a:lnTo>
                  <a:pt x="4440" y="1770"/>
                </a:lnTo>
                <a:lnTo>
                  <a:pt x="4441" y="1764"/>
                </a:lnTo>
                <a:lnTo>
                  <a:pt x="4442" y="1752"/>
                </a:lnTo>
                <a:lnTo>
                  <a:pt x="4442" y="1738"/>
                </a:lnTo>
                <a:lnTo>
                  <a:pt x="4442" y="1728"/>
                </a:lnTo>
                <a:lnTo>
                  <a:pt x="4442" y="1718"/>
                </a:lnTo>
                <a:lnTo>
                  <a:pt x="4441" y="1711"/>
                </a:lnTo>
                <a:lnTo>
                  <a:pt x="4439" y="1701"/>
                </a:lnTo>
                <a:lnTo>
                  <a:pt x="4437" y="1693"/>
                </a:lnTo>
                <a:lnTo>
                  <a:pt x="4435" y="1685"/>
                </a:lnTo>
                <a:lnTo>
                  <a:pt x="4433" y="1677"/>
                </a:lnTo>
                <a:lnTo>
                  <a:pt x="4430" y="1669"/>
                </a:lnTo>
                <a:lnTo>
                  <a:pt x="4422" y="1653"/>
                </a:lnTo>
                <a:lnTo>
                  <a:pt x="4418" y="1645"/>
                </a:lnTo>
                <a:lnTo>
                  <a:pt x="4413" y="1639"/>
                </a:lnTo>
                <a:lnTo>
                  <a:pt x="4402" y="1625"/>
                </a:lnTo>
                <a:lnTo>
                  <a:pt x="4389" y="1613"/>
                </a:lnTo>
                <a:lnTo>
                  <a:pt x="4325" y="1555"/>
                </a:lnTo>
                <a:lnTo>
                  <a:pt x="4315" y="1547"/>
                </a:lnTo>
                <a:lnTo>
                  <a:pt x="4305" y="1537"/>
                </a:lnTo>
                <a:lnTo>
                  <a:pt x="4289" y="1517"/>
                </a:lnTo>
                <a:lnTo>
                  <a:pt x="4275" y="1497"/>
                </a:lnTo>
                <a:lnTo>
                  <a:pt x="4270" y="1485"/>
                </a:lnTo>
                <a:lnTo>
                  <a:pt x="4264" y="1473"/>
                </a:lnTo>
                <a:lnTo>
                  <a:pt x="4260" y="1461"/>
                </a:lnTo>
                <a:lnTo>
                  <a:pt x="4255" y="1447"/>
                </a:lnTo>
                <a:lnTo>
                  <a:pt x="4252" y="1433"/>
                </a:lnTo>
                <a:lnTo>
                  <a:pt x="4249" y="1417"/>
                </a:lnTo>
                <a:lnTo>
                  <a:pt x="4247" y="1401"/>
                </a:lnTo>
                <a:lnTo>
                  <a:pt x="4246" y="1393"/>
                </a:lnTo>
                <a:lnTo>
                  <a:pt x="4245" y="1385"/>
                </a:lnTo>
                <a:lnTo>
                  <a:pt x="4244" y="1367"/>
                </a:lnTo>
                <a:lnTo>
                  <a:pt x="4244" y="1347"/>
                </a:lnTo>
                <a:lnTo>
                  <a:pt x="4244" y="1335"/>
                </a:lnTo>
                <a:lnTo>
                  <a:pt x="4245" y="1323"/>
                </a:lnTo>
                <a:lnTo>
                  <a:pt x="4246" y="1311"/>
                </a:lnTo>
                <a:lnTo>
                  <a:pt x="4247" y="1299"/>
                </a:lnTo>
                <a:lnTo>
                  <a:pt x="4248" y="1289"/>
                </a:lnTo>
                <a:lnTo>
                  <a:pt x="4250" y="1279"/>
                </a:lnTo>
                <a:lnTo>
                  <a:pt x="4254" y="1259"/>
                </a:lnTo>
                <a:lnTo>
                  <a:pt x="4257" y="1249"/>
                </a:lnTo>
                <a:lnTo>
                  <a:pt x="4260" y="1241"/>
                </a:lnTo>
                <a:lnTo>
                  <a:pt x="4266" y="1225"/>
                </a:lnTo>
                <a:lnTo>
                  <a:pt x="4273" y="1210"/>
                </a:lnTo>
                <a:lnTo>
                  <a:pt x="4277" y="1204"/>
                </a:lnTo>
                <a:lnTo>
                  <a:pt x="4282" y="1198"/>
                </a:lnTo>
                <a:lnTo>
                  <a:pt x="4291" y="1186"/>
                </a:lnTo>
                <a:lnTo>
                  <a:pt x="4301" y="1176"/>
                </a:lnTo>
                <a:lnTo>
                  <a:pt x="4311" y="1166"/>
                </a:lnTo>
                <a:lnTo>
                  <a:pt x="4323" y="1160"/>
                </a:lnTo>
                <a:lnTo>
                  <a:pt x="4335" y="1154"/>
                </a:lnTo>
                <a:lnTo>
                  <a:pt x="4347" y="1150"/>
                </a:lnTo>
                <a:lnTo>
                  <a:pt x="4360" y="1148"/>
                </a:lnTo>
                <a:lnTo>
                  <a:pt x="4373" y="1148"/>
                </a:lnTo>
                <a:lnTo>
                  <a:pt x="4388" y="1150"/>
                </a:lnTo>
                <a:lnTo>
                  <a:pt x="4403" y="1152"/>
                </a:lnTo>
                <a:lnTo>
                  <a:pt x="4416" y="1158"/>
                </a:lnTo>
                <a:lnTo>
                  <a:pt x="4422" y="1162"/>
                </a:lnTo>
                <a:lnTo>
                  <a:pt x="4428" y="1166"/>
                </a:lnTo>
                <a:lnTo>
                  <a:pt x="4440" y="1174"/>
                </a:lnTo>
                <a:lnTo>
                  <a:pt x="4450" y="1186"/>
                </a:lnTo>
                <a:lnTo>
                  <a:pt x="4459" y="1198"/>
                </a:lnTo>
                <a:lnTo>
                  <a:pt x="4467" y="1212"/>
                </a:lnTo>
                <a:lnTo>
                  <a:pt x="4471" y="1218"/>
                </a:lnTo>
                <a:lnTo>
                  <a:pt x="4474" y="1225"/>
                </a:lnTo>
                <a:lnTo>
                  <a:pt x="4477" y="1233"/>
                </a:lnTo>
                <a:lnTo>
                  <a:pt x="4480" y="1241"/>
                </a:lnTo>
                <a:lnTo>
                  <a:pt x="4485" y="1259"/>
                </a:lnTo>
                <a:lnTo>
                  <a:pt x="4490" y="1275"/>
                </a:lnTo>
                <a:lnTo>
                  <a:pt x="4493" y="1293"/>
                </a:lnTo>
                <a:lnTo>
                  <a:pt x="4495" y="1313"/>
                </a:lnTo>
                <a:lnTo>
                  <a:pt x="4497" y="1331"/>
                </a:lnTo>
                <a:lnTo>
                  <a:pt x="4497" y="1349"/>
                </a:lnTo>
                <a:lnTo>
                  <a:pt x="4435" y="1375"/>
                </a:lnTo>
                <a:lnTo>
                  <a:pt x="4435" y="1359"/>
                </a:lnTo>
                <a:lnTo>
                  <a:pt x="4433" y="1345"/>
                </a:lnTo>
                <a:lnTo>
                  <a:pt x="4432" y="1331"/>
                </a:lnTo>
                <a:lnTo>
                  <a:pt x="4430" y="1319"/>
                </a:lnTo>
                <a:lnTo>
                  <a:pt x="4427" y="1309"/>
                </a:lnTo>
                <a:lnTo>
                  <a:pt x="4426" y="1303"/>
                </a:lnTo>
                <a:lnTo>
                  <a:pt x="4424" y="1299"/>
                </a:lnTo>
                <a:lnTo>
                  <a:pt x="4421" y="1289"/>
                </a:lnTo>
                <a:lnTo>
                  <a:pt x="4417" y="1281"/>
                </a:lnTo>
                <a:lnTo>
                  <a:pt x="4413" y="1275"/>
                </a:lnTo>
                <a:lnTo>
                  <a:pt x="4408" y="1269"/>
                </a:lnTo>
                <a:lnTo>
                  <a:pt x="4403" y="1265"/>
                </a:lnTo>
                <a:lnTo>
                  <a:pt x="4397" y="1261"/>
                </a:lnTo>
                <a:lnTo>
                  <a:pt x="4391" y="1257"/>
                </a:lnTo>
                <a:lnTo>
                  <a:pt x="4385" y="1255"/>
                </a:lnTo>
                <a:lnTo>
                  <a:pt x="4378" y="1255"/>
                </a:lnTo>
                <a:lnTo>
                  <a:pt x="4370" y="1253"/>
                </a:lnTo>
                <a:lnTo>
                  <a:pt x="4358" y="1255"/>
                </a:lnTo>
                <a:lnTo>
                  <a:pt x="4346" y="1259"/>
                </a:lnTo>
                <a:lnTo>
                  <a:pt x="4341" y="1263"/>
                </a:lnTo>
                <a:lnTo>
                  <a:pt x="4336" y="1267"/>
                </a:lnTo>
                <a:lnTo>
                  <a:pt x="4331" y="1271"/>
                </a:lnTo>
                <a:lnTo>
                  <a:pt x="4327" y="1275"/>
                </a:lnTo>
                <a:lnTo>
                  <a:pt x="4323" y="1281"/>
                </a:lnTo>
                <a:lnTo>
                  <a:pt x="4319" y="1287"/>
                </a:lnTo>
                <a:lnTo>
                  <a:pt x="4316" y="1295"/>
                </a:lnTo>
                <a:lnTo>
                  <a:pt x="4313" y="1303"/>
                </a:lnTo>
                <a:lnTo>
                  <a:pt x="4311" y="1311"/>
                </a:lnTo>
                <a:lnTo>
                  <a:pt x="4310" y="1321"/>
                </a:lnTo>
                <a:lnTo>
                  <a:pt x="4309" y="1331"/>
                </a:lnTo>
                <a:lnTo>
                  <a:pt x="4308" y="1341"/>
                </a:lnTo>
                <a:lnTo>
                  <a:pt x="4309" y="1351"/>
                </a:lnTo>
                <a:lnTo>
                  <a:pt x="4309" y="1361"/>
                </a:lnTo>
                <a:lnTo>
                  <a:pt x="4310" y="1371"/>
                </a:lnTo>
                <a:lnTo>
                  <a:pt x="4311" y="1379"/>
                </a:lnTo>
                <a:lnTo>
                  <a:pt x="4313" y="1387"/>
                </a:lnTo>
                <a:lnTo>
                  <a:pt x="4315" y="1395"/>
                </a:lnTo>
                <a:lnTo>
                  <a:pt x="4318" y="1403"/>
                </a:lnTo>
                <a:lnTo>
                  <a:pt x="4321" y="1409"/>
                </a:lnTo>
                <a:lnTo>
                  <a:pt x="4325" y="1415"/>
                </a:lnTo>
                <a:lnTo>
                  <a:pt x="4328" y="1421"/>
                </a:lnTo>
                <a:lnTo>
                  <a:pt x="4337" y="1433"/>
                </a:lnTo>
                <a:lnTo>
                  <a:pt x="4347" y="1445"/>
                </a:lnTo>
                <a:lnTo>
                  <a:pt x="4359" y="1457"/>
                </a:lnTo>
                <a:lnTo>
                  <a:pt x="4421" y="1511"/>
                </a:lnTo>
                <a:lnTo>
                  <a:pt x="4431" y="1521"/>
                </a:lnTo>
                <a:lnTo>
                  <a:pt x="4442" y="1531"/>
                </a:lnTo>
                <a:lnTo>
                  <a:pt x="4451" y="1541"/>
                </a:lnTo>
                <a:lnTo>
                  <a:pt x="4459" y="1553"/>
                </a:lnTo>
                <a:lnTo>
                  <a:pt x="4467" y="1565"/>
                </a:lnTo>
                <a:lnTo>
                  <a:pt x="4474" y="1575"/>
                </a:lnTo>
                <a:lnTo>
                  <a:pt x="4480" y="1589"/>
                </a:lnTo>
                <a:lnTo>
                  <a:pt x="4486" y="1601"/>
                </a:lnTo>
                <a:lnTo>
                  <a:pt x="4491" y="1615"/>
                </a:lnTo>
                <a:lnTo>
                  <a:pt x="4495" y="1629"/>
                </a:lnTo>
                <a:lnTo>
                  <a:pt x="4499" y="1643"/>
                </a:lnTo>
                <a:lnTo>
                  <a:pt x="4502" y="1659"/>
                </a:lnTo>
                <a:lnTo>
                  <a:pt x="4504" y="1675"/>
                </a:lnTo>
                <a:lnTo>
                  <a:pt x="4505" y="1685"/>
                </a:lnTo>
                <a:lnTo>
                  <a:pt x="4505" y="1693"/>
                </a:lnTo>
                <a:lnTo>
                  <a:pt x="4506" y="1711"/>
                </a:lnTo>
                <a:lnTo>
                  <a:pt x="4507" y="1730"/>
                </a:lnTo>
                <a:lnTo>
                  <a:pt x="4506" y="1756"/>
                </a:lnTo>
                <a:lnTo>
                  <a:pt x="4504" y="1780"/>
                </a:lnTo>
                <a:lnTo>
                  <a:pt x="4503" y="1792"/>
                </a:lnTo>
                <a:lnTo>
                  <a:pt x="4501" y="1802"/>
                </a:lnTo>
                <a:lnTo>
                  <a:pt x="4499" y="1814"/>
                </a:lnTo>
                <a:lnTo>
                  <a:pt x="4497" y="1824"/>
                </a:lnTo>
                <a:lnTo>
                  <a:pt x="4494" y="1834"/>
                </a:lnTo>
                <a:lnTo>
                  <a:pt x="4492" y="1844"/>
                </a:lnTo>
                <a:lnTo>
                  <a:pt x="4485" y="1862"/>
                </a:lnTo>
                <a:lnTo>
                  <a:pt x="4482" y="1870"/>
                </a:lnTo>
                <a:lnTo>
                  <a:pt x="4478" y="1880"/>
                </a:lnTo>
                <a:lnTo>
                  <a:pt x="4470" y="1894"/>
                </a:lnTo>
                <a:lnTo>
                  <a:pt x="4465" y="1902"/>
                </a:lnTo>
                <a:lnTo>
                  <a:pt x="4460" y="1908"/>
                </a:lnTo>
                <a:lnTo>
                  <a:pt x="4455" y="1914"/>
                </a:lnTo>
                <a:lnTo>
                  <a:pt x="4450" y="1920"/>
                </a:lnTo>
                <a:lnTo>
                  <a:pt x="4439" y="1930"/>
                </a:lnTo>
                <a:lnTo>
                  <a:pt x="4427" y="1938"/>
                </a:lnTo>
                <a:lnTo>
                  <a:pt x="4414" y="1946"/>
                </a:lnTo>
                <a:lnTo>
                  <a:pt x="4400" y="1950"/>
                </a:lnTo>
                <a:lnTo>
                  <a:pt x="4393" y="1952"/>
                </a:lnTo>
                <a:lnTo>
                  <a:pt x="4386" y="1952"/>
                </a:lnTo>
                <a:lnTo>
                  <a:pt x="4370" y="1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7DE48D-705B-612C-7DFA-B303012D7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8587" y="5517232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F5A17A4-EA2D-AFFF-38DF-9699B925DC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8587" y="5805264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700430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6">
          <p15:clr>
            <a:srgbClr val="FBAE40"/>
          </p15:clr>
        </p15:guide>
        <p15:guide id="4" pos="692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oitus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9437-0A9F-6907-E834-ECE3DB625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60575"/>
            <a:ext cx="9791700" cy="2304529"/>
          </a:xfrm>
        </p:spPr>
        <p:txBody>
          <a:bodyPr anchor="t" anchorCtr="0"/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fi-FI" noProof="0"/>
              <a:t>Muokkaa ots. perustyyl. napsautt.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9B7E5-3139-76AA-C2C3-60620F1D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4509120"/>
            <a:ext cx="9791700" cy="864096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noProof="0"/>
              <a:t>Muokkaa alaotsikon perustyyliä napsautt.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8F4D-E89B-8263-EB37-8F8B305D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3F64C60D-5BDD-457A-B2B8-8A4E7FBA1CD7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B5C31-D7B7-0A4A-9FF1-A8910751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B765-A518-625F-2D82-59131FF1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5CD5646D-347F-0693-85B7-82EEFAEE1F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07368" y="333375"/>
            <a:ext cx="2325003" cy="504000"/>
          </a:xfrm>
          <a:custGeom>
            <a:avLst/>
            <a:gdLst>
              <a:gd name="T0" fmla="*/ 11 w 4507"/>
              <a:gd name="T1" fmla="*/ 18 h 1954"/>
              <a:gd name="T2" fmla="*/ 659 w 4507"/>
              <a:gd name="T3" fmla="*/ 297 h 1954"/>
              <a:gd name="T4" fmla="*/ 666 w 4507"/>
              <a:gd name="T5" fmla="*/ 916 h 1954"/>
              <a:gd name="T6" fmla="*/ 347 w 4507"/>
              <a:gd name="T7" fmla="*/ 880 h 1954"/>
              <a:gd name="T8" fmla="*/ 471 w 4507"/>
              <a:gd name="T9" fmla="*/ 675 h 1954"/>
              <a:gd name="T10" fmla="*/ 375 w 4507"/>
              <a:gd name="T11" fmla="*/ 401 h 1954"/>
              <a:gd name="T12" fmla="*/ 1722 w 4507"/>
              <a:gd name="T13" fmla="*/ 26 h 1954"/>
              <a:gd name="T14" fmla="*/ 1804 w 4507"/>
              <a:gd name="T15" fmla="*/ 309 h 1954"/>
              <a:gd name="T16" fmla="*/ 1741 w 4507"/>
              <a:gd name="T17" fmla="*/ 269 h 1954"/>
              <a:gd name="T18" fmla="*/ 1854 w 4507"/>
              <a:gd name="T19" fmla="*/ 788 h 1954"/>
              <a:gd name="T20" fmla="*/ 2410 w 4507"/>
              <a:gd name="T21" fmla="*/ 18 h 1954"/>
              <a:gd name="T22" fmla="*/ 3053 w 4507"/>
              <a:gd name="T23" fmla="*/ 553 h 1954"/>
              <a:gd name="T24" fmla="*/ 3419 w 4507"/>
              <a:gd name="T25" fmla="*/ 539 h 1954"/>
              <a:gd name="T26" fmla="*/ 3595 w 4507"/>
              <a:gd name="T27" fmla="*/ 659 h 1954"/>
              <a:gd name="T28" fmla="*/ 3699 w 4507"/>
              <a:gd name="T29" fmla="*/ 697 h 1954"/>
              <a:gd name="T30" fmla="*/ 3842 w 4507"/>
              <a:gd name="T31" fmla="*/ 595 h 1954"/>
              <a:gd name="T32" fmla="*/ 3700 w 4507"/>
              <a:gd name="T33" fmla="*/ 806 h 1954"/>
              <a:gd name="T34" fmla="*/ 3943 w 4507"/>
              <a:gd name="T35" fmla="*/ 725 h 1954"/>
              <a:gd name="T36" fmla="*/ 4018 w 4507"/>
              <a:gd name="T37" fmla="*/ 689 h 1954"/>
              <a:gd name="T38" fmla="*/ 4124 w 4507"/>
              <a:gd name="T39" fmla="*/ 581 h 1954"/>
              <a:gd name="T40" fmla="*/ 3931 w 4507"/>
              <a:gd name="T41" fmla="*/ 269 h 1954"/>
              <a:gd name="T42" fmla="*/ 4017 w 4507"/>
              <a:gd name="T43" fmla="*/ 6 h 1954"/>
              <a:gd name="T44" fmla="*/ 4117 w 4507"/>
              <a:gd name="T45" fmla="*/ 228 h 1954"/>
              <a:gd name="T46" fmla="*/ 4005 w 4507"/>
              <a:gd name="T47" fmla="*/ 134 h 1954"/>
              <a:gd name="T48" fmla="*/ 4123 w 4507"/>
              <a:gd name="T49" fmla="*/ 383 h 1954"/>
              <a:gd name="T50" fmla="*/ 4174 w 4507"/>
              <a:gd name="T51" fmla="*/ 697 h 1954"/>
              <a:gd name="T52" fmla="*/ 1767 w 4507"/>
              <a:gd name="T53" fmla="*/ 1273 h 1954"/>
              <a:gd name="T54" fmla="*/ 2197 w 4507"/>
              <a:gd name="T55" fmla="*/ 1926 h 1954"/>
              <a:gd name="T56" fmla="*/ 2114 w 4507"/>
              <a:gd name="T57" fmla="*/ 1551 h 1954"/>
              <a:gd name="T58" fmla="*/ 2226 w 4507"/>
              <a:gd name="T59" fmla="*/ 1156 h 1954"/>
              <a:gd name="T60" fmla="*/ 2385 w 4507"/>
              <a:gd name="T61" fmla="*/ 1313 h 1954"/>
              <a:gd name="T62" fmla="*/ 2373 w 4507"/>
              <a:gd name="T63" fmla="*/ 1834 h 1954"/>
              <a:gd name="T64" fmla="*/ 2227 w 4507"/>
              <a:gd name="T65" fmla="*/ 1271 h 1954"/>
              <a:gd name="T66" fmla="*/ 2192 w 4507"/>
              <a:gd name="T67" fmla="*/ 1738 h 1954"/>
              <a:gd name="T68" fmla="*/ 2323 w 4507"/>
              <a:gd name="T69" fmla="*/ 1760 h 1954"/>
              <a:gd name="T70" fmla="*/ 2273 w 4507"/>
              <a:gd name="T71" fmla="*/ 1259 h 1954"/>
              <a:gd name="T72" fmla="*/ 3321 w 4507"/>
              <a:gd name="T73" fmla="*/ 1954 h 1954"/>
              <a:gd name="T74" fmla="*/ 3265 w 4507"/>
              <a:gd name="T75" fmla="*/ 1693 h 1954"/>
              <a:gd name="T76" fmla="*/ 3380 w 4507"/>
              <a:gd name="T77" fmla="*/ 1832 h 1954"/>
              <a:gd name="T78" fmla="*/ 3369 w 4507"/>
              <a:gd name="T79" fmla="*/ 1625 h 1954"/>
              <a:gd name="T80" fmla="*/ 3218 w 4507"/>
              <a:gd name="T81" fmla="*/ 1279 h 1954"/>
              <a:gd name="T82" fmla="*/ 3426 w 4507"/>
              <a:gd name="T83" fmla="*/ 1198 h 1954"/>
              <a:gd name="T84" fmla="*/ 3370 w 4507"/>
              <a:gd name="T85" fmla="*/ 1265 h 1954"/>
              <a:gd name="T86" fmla="*/ 3279 w 4507"/>
              <a:gd name="T87" fmla="*/ 1379 h 1954"/>
              <a:gd name="T88" fmla="*/ 3471 w 4507"/>
              <a:gd name="T89" fmla="*/ 1675 h 1954"/>
              <a:gd name="T90" fmla="*/ 3381 w 4507"/>
              <a:gd name="T91" fmla="*/ 1946 h 1954"/>
              <a:gd name="T92" fmla="*/ 3620 w 4507"/>
              <a:gd name="T93" fmla="*/ 1772 h 1954"/>
              <a:gd name="T94" fmla="*/ 3736 w 4507"/>
              <a:gd name="T95" fmla="*/ 1772 h 1954"/>
              <a:gd name="T96" fmla="*/ 3756 w 4507"/>
              <a:gd name="T97" fmla="*/ 1914 h 1954"/>
              <a:gd name="T98" fmla="*/ 3915 w 4507"/>
              <a:gd name="T99" fmla="*/ 1828 h 1954"/>
              <a:gd name="T100" fmla="*/ 4005 w 4507"/>
              <a:gd name="T101" fmla="*/ 1838 h 1954"/>
              <a:gd name="T102" fmla="*/ 4160 w 4507"/>
              <a:gd name="T103" fmla="*/ 1697 h 1954"/>
              <a:gd name="T104" fmla="*/ 4039 w 4507"/>
              <a:gd name="T105" fmla="*/ 1954 h 1954"/>
              <a:gd name="T106" fmla="*/ 4268 w 4507"/>
              <a:gd name="T107" fmla="*/ 1888 h 1954"/>
              <a:gd name="T108" fmla="*/ 4324 w 4507"/>
              <a:gd name="T109" fmla="*/ 1824 h 1954"/>
              <a:gd name="T110" fmla="*/ 4442 w 4507"/>
              <a:gd name="T111" fmla="*/ 1752 h 1954"/>
              <a:gd name="T112" fmla="*/ 4255 w 4507"/>
              <a:gd name="T113" fmla="*/ 1447 h 1954"/>
              <a:gd name="T114" fmla="*/ 4311 w 4507"/>
              <a:gd name="T115" fmla="*/ 1166 h 1954"/>
              <a:gd name="T116" fmla="*/ 4497 w 4507"/>
              <a:gd name="T117" fmla="*/ 1331 h 1954"/>
              <a:gd name="T118" fmla="*/ 4336 w 4507"/>
              <a:gd name="T119" fmla="*/ 1267 h 1954"/>
              <a:gd name="T120" fmla="*/ 4359 w 4507"/>
              <a:gd name="T121" fmla="*/ 1457 h 1954"/>
              <a:gd name="T122" fmla="*/ 4499 w 4507"/>
              <a:gd name="T123" fmla="*/ 1814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507" h="1954">
                <a:moveTo>
                  <a:pt x="4307" y="327"/>
                </a:moveTo>
                <a:lnTo>
                  <a:pt x="4377" y="327"/>
                </a:lnTo>
                <a:lnTo>
                  <a:pt x="4377" y="463"/>
                </a:lnTo>
                <a:lnTo>
                  <a:pt x="4307" y="463"/>
                </a:lnTo>
                <a:lnTo>
                  <a:pt x="4307" y="327"/>
                </a:lnTo>
                <a:close/>
                <a:moveTo>
                  <a:pt x="1248" y="18"/>
                </a:moveTo>
                <a:lnTo>
                  <a:pt x="1248" y="473"/>
                </a:lnTo>
                <a:lnTo>
                  <a:pt x="1051" y="473"/>
                </a:lnTo>
                <a:lnTo>
                  <a:pt x="1051" y="1936"/>
                </a:lnTo>
                <a:lnTo>
                  <a:pt x="821" y="1936"/>
                </a:lnTo>
                <a:lnTo>
                  <a:pt x="821" y="473"/>
                </a:lnTo>
                <a:lnTo>
                  <a:pt x="655" y="18"/>
                </a:lnTo>
                <a:lnTo>
                  <a:pt x="1248" y="18"/>
                </a:lnTo>
                <a:close/>
                <a:moveTo>
                  <a:pt x="0" y="1481"/>
                </a:moveTo>
                <a:lnTo>
                  <a:pt x="230" y="1481"/>
                </a:lnTo>
                <a:lnTo>
                  <a:pt x="230" y="1936"/>
                </a:lnTo>
                <a:lnTo>
                  <a:pt x="0" y="1936"/>
                </a:lnTo>
                <a:lnTo>
                  <a:pt x="0" y="1481"/>
                </a:lnTo>
                <a:close/>
                <a:moveTo>
                  <a:pt x="487" y="1186"/>
                </a:moveTo>
                <a:lnTo>
                  <a:pt x="752" y="1936"/>
                </a:lnTo>
                <a:lnTo>
                  <a:pt x="495" y="1936"/>
                </a:lnTo>
                <a:lnTo>
                  <a:pt x="11" y="559"/>
                </a:lnTo>
                <a:lnTo>
                  <a:pt x="11" y="18"/>
                </a:lnTo>
                <a:lnTo>
                  <a:pt x="309" y="18"/>
                </a:lnTo>
                <a:lnTo>
                  <a:pt x="335" y="18"/>
                </a:lnTo>
                <a:lnTo>
                  <a:pt x="359" y="20"/>
                </a:lnTo>
                <a:lnTo>
                  <a:pt x="382" y="24"/>
                </a:lnTo>
                <a:lnTo>
                  <a:pt x="404" y="30"/>
                </a:lnTo>
                <a:lnTo>
                  <a:pt x="426" y="36"/>
                </a:lnTo>
                <a:lnTo>
                  <a:pt x="447" y="44"/>
                </a:lnTo>
                <a:lnTo>
                  <a:pt x="467" y="52"/>
                </a:lnTo>
                <a:lnTo>
                  <a:pt x="476" y="58"/>
                </a:lnTo>
                <a:lnTo>
                  <a:pt x="486" y="62"/>
                </a:lnTo>
                <a:lnTo>
                  <a:pt x="504" y="74"/>
                </a:lnTo>
                <a:lnTo>
                  <a:pt x="521" y="88"/>
                </a:lnTo>
                <a:lnTo>
                  <a:pt x="538" y="102"/>
                </a:lnTo>
                <a:lnTo>
                  <a:pt x="553" y="116"/>
                </a:lnTo>
                <a:lnTo>
                  <a:pt x="569" y="132"/>
                </a:lnTo>
                <a:lnTo>
                  <a:pt x="583" y="150"/>
                </a:lnTo>
                <a:lnTo>
                  <a:pt x="596" y="168"/>
                </a:lnTo>
                <a:lnTo>
                  <a:pt x="609" y="188"/>
                </a:lnTo>
                <a:lnTo>
                  <a:pt x="620" y="208"/>
                </a:lnTo>
                <a:lnTo>
                  <a:pt x="631" y="230"/>
                </a:lnTo>
                <a:lnTo>
                  <a:pt x="641" y="251"/>
                </a:lnTo>
                <a:lnTo>
                  <a:pt x="650" y="273"/>
                </a:lnTo>
                <a:lnTo>
                  <a:pt x="659" y="297"/>
                </a:lnTo>
                <a:lnTo>
                  <a:pt x="666" y="323"/>
                </a:lnTo>
                <a:lnTo>
                  <a:pt x="673" y="349"/>
                </a:lnTo>
                <a:lnTo>
                  <a:pt x="680" y="375"/>
                </a:lnTo>
                <a:lnTo>
                  <a:pt x="685" y="401"/>
                </a:lnTo>
                <a:lnTo>
                  <a:pt x="690" y="429"/>
                </a:lnTo>
                <a:lnTo>
                  <a:pt x="694" y="459"/>
                </a:lnTo>
                <a:lnTo>
                  <a:pt x="697" y="487"/>
                </a:lnTo>
                <a:lnTo>
                  <a:pt x="699" y="517"/>
                </a:lnTo>
                <a:lnTo>
                  <a:pt x="701" y="547"/>
                </a:lnTo>
                <a:lnTo>
                  <a:pt x="702" y="579"/>
                </a:lnTo>
                <a:lnTo>
                  <a:pt x="703" y="611"/>
                </a:lnTo>
                <a:lnTo>
                  <a:pt x="702" y="661"/>
                </a:lnTo>
                <a:lnTo>
                  <a:pt x="701" y="687"/>
                </a:lnTo>
                <a:lnTo>
                  <a:pt x="699" y="711"/>
                </a:lnTo>
                <a:lnTo>
                  <a:pt x="697" y="735"/>
                </a:lnTo>
                <a:lnTo>
                  <a:pt x="695" y="758"/>
                </a:lnTo>
                <a:lnTo>
                  <a:pt x="692" y="782"/>
                </a:lnTo>
                <a:lnTo>
                  <a:pt x="689" y="806"/>
                </a:lnTo>
                <a:lnTo>
                  <a:pt x="685" y="830"/>
                </a:lnTo>
                <a:lnTo>
                  <a:pt x="681" y="852"/>
                </a:lnTo>
                <a:lnTo>
                  <a:pt x="677" y="874"/>
                </a:lnTo>
                <a:lnTo>
                  <a:pt x="672" y="896"/>
                </a:lnTo>
                <a:lnTo>
                  <a:pt x="666" y="916"/>
                </a:lnTo>
                <a:lnTo>
                  <a:pt x="661" y="938"/>
                </a:lnTo>
                <a:lnTo>
                  <a:pt x="655" y="958"/>
                </a:lnTo>
                <a:lnTo>
                  <a:pt x="648" y="976"/>
                </a:lnTo>
                <a:lnTo>
                  <a:pt x="641" y="996"/>
                </a:lnTo>
                <a:lnTo>
                  <a:pt x="634" y="1014"/>
                </a:lnTo>
                <a:lnTo>
                  <a:pt x="626" y="1030"/>
                </a:lnTo>
                <a:lnTo>
                  <a:pt x="618" y="1048"/>
                </a:lnTo>
                <a:lnTo>
                  <a:pt x="609" y="1064"/>
                </a:lnTo>
                <a:lnTo>
                  <a:pt x="600" y="1080"/>
                </a:lnTo>
                <a:lnTo>
                  <a:pt x="591" y="1094"/>
                </a:lnTo>
                <a:lnTo>
                  <a:pt x="581" y="1108"/>
                </a:lnTo>
                <a:lnTo>
                  <a:pt x="571" y="1120"/>
                </a:lnTo>
                <a:lnTo>
                  <a:pt x="559" y="1132"/>
                </a:lnTo>
                <a:lnTo>
                  <a:pt x="548" y="1144"/>
                </a:lnTo>
                <a:lnTo>
                  <a:pt x="537" y="1154"/>
                </a:lnTo>
                <a:lnTo>
                  <a:pt x="525" y="1164"/>
                </a:lnTo>
                <a:lnTo>
                  <a:pt x="513" y="1172"/>
                </a:lnTo>
                <a:lnTo>
                  <a:pt x="500" y="1180"/>
                </a:lnTo>
                <a:lnTo>
                  <a:pt x="487" y="1186"/>
                </a:lnTo>
                <a:close/>
                <a:moveTo>
                  <a:pt x="239" y="391"/>
                </a:moveTo>
                <a:lnTo>
                  <a:pt x="239" y="880"/>
                </a:lnTo>
                <a:lnTo>
                  <a:pt x="337" y="880"/>
                </a:lnTo>
                <a:lnTo>
                  <a:pt x="347" y="880"/>
                </a:lnTo>
                <a:lnTo>
                  <a:pt x="357" y="880"/>
                </a:lnTo>
                <a:lnTo>
                  <a:pt x="367" y="878"/>
                </a:lnTo>
                <a:lnTo>
                  <a:pt x="376" y="874"/>
                </a:lnTo>
                <a:lnTo>
                  <a:pt x="384" y="872"/>
                </a:lnTo>
                <a:lnTo>
                  <a:pt x="392" y="868"/>
                </a:lnTo>
                <a:lnTo>
                  <a:pt x="400" y="862"/>
                </a:lnTo>
                <a:lnTo>
                  <a:pt x="407" y="858"/>
                </a:lnTo>
                <a:lnTo>
                  <a:pt x="413" y="852"/>
                </a:lnTo>
                <a:lnTo>
                  <a:pt x="419" y="844"/>
                </a:lnTo>
                <a:lnTo>
                  <a:pt x="425" y="838"/>
                </a:lnTo>
                <a:lnTo>
                  <a:pt x="430" y="830"/>
                </a:lnTo>
                <a:lnTo>
                  <a:pt x="435" y="822"/>
                </a:lnTo>
                <a:lnTo>
                  <a:pt x="440" y="814"/>
                </a:lnTo>
                <a:lnTo>
                  <a:pt x="444" y="806"/>
                </a:lnTo>
                <a:lnTo>
                  <a:pt x="448" y="796"/>
                </a:lnTo>
                <a:lnTo>
                  <a:pt x="451" y="788"/>
                </a:lnTo>
                <a:lnTo>
                  <a:pt x="454" y="778"/>
                </a:lnTo>
                <a:lnTo>
                  <a:pt x="457" y="768"/>
                </a:lnTo>
                <a:lnTo>
                  <a:pt x="460" y="758"/>
                </a:lnTo>
                <a:lnTo>
                  <a:pt x="464" y="738"/>
                </a:lnTo>
                <a:lnTo>
                  <a:pt x="467" y="717"/>
                </a:lnTo>
                <a:lnTo>
                  <a:pt x="470" y="697"/>
                </a:lnTo>
                <a:lnTo>
                  <a:pt x="471" y="675"/>
                </a:lnTo>
                <a:lnTo>
                  <a:pt x="472" y="655"/>
                </a:lnTo>
                <a:lnTo>
                  <a:pt x="472" y="635"/>
                </a:lnTo>
                <a:lnTo>
                  <a:pt x="472" y="615"/>
                </a:lnTo>
                <a:lnTo>
                  <a:pt x="470" y="593"/>
                </a:lnTo>
                <a:lnTo>
                  <a:pt x="468" y="573"/>
                </a:lnTo>
                <a:lnTo>
                  <a:pt x="464" y="551"/>
                </a:lnTo>
                <a:lnTo>
                  <a:pt x="462" y="541"/>
                </a:lnTo>
                <a:lnTo>
                  <a:pt x="459" y="531"/>
                </a:lnTo>
                <a:lnTo>
                  <a:pt x="457" y="521"/>
                </a:lnTo>
                <a:lnTo>
                  <a:pt x="454" y="511"/>
                </a:lnTo>
                <a:lnTo>
                  <a:pt x="447" y="491"/>
                </a:lnTo>
                <a:lnTo>
                  <a:pt x="443" y="483"/>
                </a:lnTo>
                <a:lnTo>
                  <a:pt x="439" y="473"/>
                </a:lnTo>
                <a:lnTo>
                  <a:pt x="435" y="465"/>
                </a:lnTo>
                <a:lnTo>
                  <a:pt x="430" y="457"/>
                </a:lnTo>
                <a:lnTo>
                  <a:pt x="420" y="441"/>
                </a:lnTo>
                <a:lnTo>
                  <a:pt x="414" y="433"/>
                </a:lnTo>
                <a:lnTo>
                  <a:pt x="408" y="427"/>
                </a:lnTo>
                <a:lnTo>
                  <a:pt x="402" y="421"/>
                </a:lnTo>
                <a:lnTo>
                  <a:pt x="396" y="415"/>
                </a:lnTo>
                <a:lnTo>
                  <a:pt x="389" y="409"/>
                </a:lnTo>
                <a:lnTo>
                  <a:pt x="382" y="405"/>
                </a:lnTo>
                <a:lnTo>
                  <a:pt x="375" y="401"/>
                </a:lnTo>
                <a:lnTo>
                  <a:pt x="367" y="397"/>
                </a:lnTo>
                <a:lnTo>
                  <a:pt x="359" y="395"/>
                </a:lnTo>
                <a:lnTo>
                  <a:pt x="351" y="393"/>
                </a:lnTo>
                <a:lnTo>
                  <a:pt x="333" y="391"/>
                </a:lnTo>
                <a:lnTo>
                  <a:pt x="239" y="391"/>
                </a:lnTo>
                <a:close/>
                <a:moveTo>
                  <a:pt x="1780" y="395"/>
                </a:moveTo>
                <a:lnTo>
                  <a:pt x="1776" y="403"/>
                </a:lnTo>
                <a:lnTo>
                  <a:pt x="1772" y="411"/>
                </a:lnTo>
                <a:lnTo>
                  <a:pt x="1763" y="423"/>
                </a:lnTo>
                <a:lnTo>
                  <a:pt x="1754" y="433"/>
                </a:lnTo>
                <a:lnTo>
                  <a:pt x="1743" y="443"/>
                </a:lnTo>
                <a:lnTo>
                  <a:pt x="1814" y="788"/>
                </a:lnTo>
                <a:lnTo>
                  <a:pt x="1742" y="788"/>
                </a:lnTo>
                <a:lnTo>
                  <a:pt x="1683" y="465"/>
                </a:lnTo>
                <a:lnTo>
                  <a:pt x="1607" y="465"/>
                </a:lnTo>
                <a:lnTo>
                  <a:pt x="1607" y="788"/>
                </a:lnTo>
                <a:lnTo>
                  <a:pt x="1543" y="788"/>
                </a:lnTo>
                <a:lnTo>
                  <a:pt x="1543" y="18"/>
                </a:lnTo>
                <a:lnTo>
                  <a:pt x="1681" y="18"/>
                </a:lnTo>
                <a:lnTo>
                  <a:pt x="1696" y="18"/>
                </a:lnTo>
                <a:lnTo>
                  <a:pt x="1703" y="20"/>
                </a:lnTo>
                <a:lnTo>
                  <a:pt x="1710" y="22"/>
                </a:lnTo>
                <a:lnTo>
                  <a:pt x="1722" y="26"/>
                </a:lnTo>
                <a:lnTo>
                  <a:pt x="1734" y="32"/>
                </a:lnTo>
                <a:lnTo>
                  <a:pt x="1745" y="40"/>
                </a:lnTo>
                <a:lnTo>
                  <a:pt x="1755" y="50"/>
                </a:lnTo>
                <a:lnTo>
                  <a:pt x="1765" y="62"/>
                </a:lnTo>
                <a:lnTo>
                  <a:pt x="1769" y="68"/>
                </a:lnTo>
                <a:lnTo>
                  <a:pt x="1773" y="76"/>
                </a:lnTo>
                <a:lnTo>
                  <a:pt x="1781" y="92"/>
                </a:lnTo>
                <a:lnTo>
                  <a:pt x="1788" y="108"/>
                </a:lnTo>
                <a:lnTo>
                  <a:pt x="1791" y="118"/>
                </a:lnTo>
                <a:lnTo>
                  <a:pt x="1794" y="126"/>
                </a:lnTo>
                <a:lnTo>
                  <a:pt x="1799" y="146"/>
                </a:lnTo>
                <a:lnTo>
                  <a:pt x="1803" y="168"/>
                </a:lnTo>
                <a:lnTo>
                  <a:pt x="1805" y="178"/>
                </a:lnTo>
                <a:lnTo>
                  <a:pt x="1806" y="190"/>
                </a:lnTo>
                <a:lnTo>
                  <a:pt x="1807" y="200"/>
                </a:lnTo>
                <a:lnTo>
                  <a:pt x="1808" y="212"/>
                </a:lnTo>
                <a:lnTo>
                  <a:pt x="1808" y="224"/>
                </a:lnTo>
                <a:lnTo>
                  <a:pt x="1808" y="236"/>
                </a:lnTo>
                <a:lnTo>
                  <a:pt x="1808" y="263"/>
                </a:lnTo>
                <a:lnTo>
                  <a:pt x="1807" y="275"/>
                </a:lnTo>
                <a:lnTo>
                  <a:pt x="1806" y="287"/>
                </a:lnTo>
                <a:lnTo>
                  <a:pt x="1805" y="299"/>
                </a:lnTo>
                <a:lnTo>
                  <a:pt x="1804" y="309"/>
                </a:lnTo>
                <a:lnTo>
                  <a:pt x="1801" y="331"/>
                </a:lnTo>
                <a:lnTo>
                  <a:pt x="1797" y="349"/>
                </a:lnTo>
                <a:lnTo>
                  <a:pt x="1792" y="367"/>
                </a:lnTo>
                <a:lnTo>
                  <a:pt x="1786" y="381"/>
                </a:lnTo>
                <a:lnTo>
                  <a:pt x="1780" y="395"/>
                </a:lnTo>
                <a:close/>
                <a:moveTo>
                  <a:pt x="1678" y="122"/>
                </a:moveTo>
                <a:lnTo>
                  <a:pt x="1607" y="122"/>
                </a:lnTo>
                <a:lnTo>
                  <a:pt x="1607" y="365"/>
                </a:lnTo>
                <a:lnTo>
                  <a:pt x="1678" y="365"/>
                </a:lnTo>
                <a:lnTo>
                  <a:pt x="1686" y="363"/>
                </a:lnTo>
                <a:lnTo>
                  <a:pt x="1694" y="361"/>
                </a:lnTo>
                <a:lnTo>
                  <a:pt x="1700" y="359"/>
                </a:lnTo>
                <a:lnTo>
                  <a:pt x="1707" y="355"/>
                </a:lnTo>
                <a:lnTo>
                  <a:pt x="1712" y="351"/>
                </a:lnTo>
                <a:lnTo>
                  <a:pt x="1717" y="345"/>
                </a:lnTo>
                <a:lnTo>
                  <a:pt x="1722" y="339"/>
                </a:lnTo>
                <a:lnTo>
                  <a:pt x="1726" y="331"/>
                </a:lnTo>
                <a:lnTo>
                  <a:pt x="1730" y="323"/>
                </a:lnTo>
                <a:lnTo>
                  <a:pt x="1733" y="313"/>
                </a:lnTo>
                <a:lnTo>
                  <a:pt x="1736" y="303"/>
                </a:lnTo>
                <a:lnTo>
                  <a:pt x="1738" y="293"/>
                </a:lnTo>
                <a:lnTo>
                  <a:pt x="1740" y="281"/>
                </a:lnTo>
                <a:lnTo>
                  <a:pt x="1741" y="269"/>
                </a:lnTo>
                <a:lnTo>
                  <a:pt x="1742" y="257"/>
                </a:lnTo>
                <a:lnTo>
                  <a:pt x="1742" y="244"/>
                </a:lnTo>
                <a:lnTo>
                  <a:pt x="1742" y="230"/>
                </a:lnTo>
                <a:lnTo>
                  <a:pt x="1742" y="218"/>
                </a:lnTo>
                <a:lnTo>
                  <a:pt x="1740" y="206"/>
                </a:lnTo>
                <a:lnTo>
                  <a:pt x="1739" y="194"/>
                </a:lnTo>
                <a:lnTo>
                  <a:pt x="1737" y="184"/>
                </a:lnTo>
                <a:lnTo>
                  <a:pt x="1734" y="174"/>
                </a:lnTo>
                <a:lnTo>
                  <a:pt x="1731" y="164"/>
                </a:lnTo>
                <a:lnTo>
                  <a:pt x="1728" y="156"/>
                </a:lnTo>
                <a:lnTo>
                  <a:pt x="1723" y="148"/>
                </a:lnTo>
                <a:lnTo>
                  <a:pt x="1719" y="142"/>
                </a:lnTo>
                <a:lnTo>
                  <a:pt x="1713" y="136"/>
                </a:lnTo>
                <a:lnTo>
                  <a:pt x="1708" y="132"/>
                </a:lnTo>
                <a:lnTo>
                  <a:pt x="1701" y="128"/>
                </a:lnTo>
                <a:lnTo>
                  <a:pt x="1694" y="124"/>
                </a:lnTo>
                <a:lnTo>
                  <a:pt x="1686" y="122"/>
                </a:lnTo>
                <a:lnTo>
                  <a:pt x="1678" y="122"/>
                </a:lnTo>
                <a:close/>
                <a:moveTo>
                  <a:pt x="2090" y="788"/>
                </a:moveTo>
                <a:lnTo>
                  <a:pt x="2069" y="635"/>
                </a:lnTo>
                <a:lnTo>
                  <a:pt x="1942" y="635"/>
                </a:lnTo>
                <a:lnTo>
                  <a:pt x="1921" y="788"/>
                </a:lnTo>
                <a:lnTo>
                  <a:pt x="1854" y="788"/>
                </a:lnTo>
                <a:lnTo>
                  <a:pt x="1975" y="18"/>
                </a:lnTo>
                <a:lnTo>
                  <a:pt x="2037" y="18"/>
                </a:lnTo>
                <a:lnTo>
                  <a:pt x="2160" y="788"/>
                </a:lnTo>
                <a:lnTo>
                  <a:pt x="2090" y="788"/>
                </a:lnTo>
                <a:close/>
                <a:moveTo>
                  <a:pt x="2026" y="323"/>
                </a:moveTo>
                <a:lnTo>
                  <a:pt x="2015" y="250"/>
                </a:lnTo>
                <a:lnTo>
                  <a:pt x="2010" y="210"/>
                </a:lnTo>
                <a:lnTo>
                  <a:pt x="2006" y="170"/>
                </a:lnTo>
                <a:lnTo>
                  <a:pt x="2001" y="210"/>
                </a:lnTo>
                <a:lnTo>
                  <a:pt x="1996" y="250"/>
                </a:lnTo>
                <a:lnTo>
                  <a:pt x="1986" y="325"/>
                </a:lnTo>
                <a:lnTo>
                  <a:pt x="1957" y="529"/>
                </a:lnTo>
                <a:lnTo>
                  <a:pt x="2053" y="529"/>
                </a:lnTo>
                <a:lnTo>
                  <a:pt x="2026" y="323"/>
                </a:lnTo>
                <a:close/>
                <a:moveTo>
                  <a:pt x="2419" y="788"/>
                </a:moveTo>
                <a:lnTo>
                  <a:pt x="2323" y="431"/>
                </a:lnTo>
                <a:lnTo>
                  <a:pt x="2285" y="527"/>
                </a:lnTo>
                <a:lnTo>
                  <a:pt x="2285" y="788"/>
                </a:lnTo>
                <a:lnTo>
                  <a:pt x="2220" y="788"/>
                </a:lnTo>
                <a:lnTo>
                  <a:pt x="2220" y="18"/>
                </a:lnTo>
                <a:lnTo>
                  <a:pt x="2285" y="18"/>
                </a:lnTo>
                <a:lnTo>
                  <a:pt x="2285" y="347"/>
                </a:lnTo>
                <a:lnTo>
                  <a:pt x="2410" y="18"/>
                </a:lnTo>
                <a:lnTo>
                  <a:pt x="2492" y="18"/>
                </a:lnTo>
                <a:lnTo>
                  <a:pt x="2363" y="333"/>
                </a:lnTo>
                <a:lnTo>
                  <a:pt x="2498" y="788"/>
                </a:lnTo>
                <a:lnTo>
                  <a:pt x="2419" y="788"/>
                </a:lnTo>
                <a:close/>
                <a:moveTo>
                  <a:pt x="2558" y="788"/>
                </a:moveTo>
                <a:lnTo>
                  <a:pt x="2558" y="18"/>
                </a:lnTo>
                <a:lnTo>
                  <a:pt x="2786" y="18"/>
                </a:lnTo>
                <a:lnTo>
                  <a:pt x="2786" y="126"/>
                </a:lnTo>
                <a:lnTo>
                  <a:pt x="2623" y="126"/>
                </a:lnTo>
                <a:lnTo>
                  <a:pt x="2623" y="341"/>
                </a:lnTo>
                <a:lnTo>
                  <a:pt x="2756" y="341"/>
                </a:lnTo>
                <a:lnTo>
                  <a:pt x="2756" y="445"/>
                </a:lnTo>
                <a:lnTo>
                  <a:pt x="2623" y="445"/>
                </a:lnTo>
                <a:lnTo>
                  <a:pt x="2623" y="683"/>
                </a:lnTo>
                <a:lnTo>
                  <a:pt x="2786" y="683"/>
                </a:lnTo>
                <a:lnTo>
                  <a:pt x="2786" y="788"/>
                </a:lnTo>
                <a:lnTo>
                  <a:pt x="2558" y="788"/>
                </a:lnTo>
                <a:close/>
                <a:moveTo>
                  <a:pt x="2939" y="18"/>
                </a:moveTo>
                <a:lnTo>
                  <a:pt x="3030" y="439"/>
                </a:lnTo>
                <a:lnTo>
                  <a:pt x="3038" y="477"/>
                </a:lnTo>
                <a:lnTo>
                  <a:pt x="3042" y="495"/>
                </a:lnTo>
                <a:lnTo>
                  <a:pt x="3046" y="515"/>
                </a:lnTo>
                <a:lnTo>
                  <a:pt x="3053" y="553"/>
                </a:lnTo>
                <a:lnTo>
                  <a:pt x="3060" y="595"/>
                </a:lnTo>
                <a:lnTo>
                  <a:pt x="3060" y="509"/>
                </a:lnTo>
                <a:lnTo>
                  <a:pt x="3059" y="421"/>
                </a:lnTo>
                <a:lnTo>
                  <a:pt x="3059" y="18"/>
                </a:lnTo>
                <a:lnTo>
                  <a:pt x="3124" y="18"/>
                </a:lnTo>
                <a:lnTo>
                  <a:pt x="3124" y="788"/>
                </a:lnTo>
                <a:lnTo>
                  <a:pt x="3046" y="788"/>
                </a:lnTo>
                <a:lnTo>
                  <a:pt x="2954" y="369"/>
                </a:lnTo>
                <a:lnTo>
                  <a:pt x="2946" y="331"/>
                </a:lnTo>
                <a:lnTo>
                  <a:pt x="2938" y="293"/>
                </a:lnTo>
                <a:lnTo>
                  <a:pt x="2931" y="255"/>
                </a:lnTo>
                <a:lnTo>
                  <a:pt x="2923" y="214"/>
                </a:lnTo>
                <a:lnTo>
                  <a:pt x="2924" y="389"/>
                </a:lnTo>
                <a:lnTo>
                  <a:pt x="2924" y="790"/>
                </a:lnTo>
                <a:lnTo>
                  <a:pt x="2859" y="790"/>
                </a:lnTo>
                <a:lnTo>
                  <a:pt x="2859" y="18"/>
                </a:lnTo>
                <a:lnTo>
                  <a:pt x="2939" y="18"/>
                </a:lnTo>
                <a:close/>
                <a:moveTo>
                  <a:pt x="3306" y="18"/>
                </a:moveTo>
                <a:lnTo>
                  <a:pt x="3396" y="425"/>
                </a:lnTo>
                <a:lnTo>
                  <a:pt x="3404" y="463"/>
                </a:lnTo>
                <a:lnTo>
                  <a:pt x="3408" y="481"/>
                </a:lnTo>
                <a:lnTo>
                  <a:pt x="3412" y="501"/>
                </a:lnTo>
                <a:lnTo>
                  <a:pt x="3419" y="539"/>
                </a:lnTo>
                <a:lnTo>
                  <a:pt x="3426" y="581"/>
                </a:lnTo>
                <a:lnTo>
                  <a:pt x="3426" y="495"/>
                </a:lnTo>
                <a:lnTo>
                  <a:pt x="3426" y="407"/>
                </a:lnTo>
                <a:lnTo>
                  <a:pt x="3426" y="18"/>
                </a:lnTo>
                <a:lnTo>
                  <a:pt x="3491" y="18"/>
                </a:lnTo>
                <a:lnTo>
                  <a:pt x="3491" y="788"/>
                </a:lnTo>
                <a:lnTo>
                  <a:pt x="3412" y="788"/>
                </a:lnTo>
                <a:lnTo>
                  <a:pt x="3320" y="383"/>
                </a:lnTo>
                <a:lnTo>
                  <a:pt x="3312" y="345"/>
                </a:lnTo>
                <a:lnTo>
                  <a:pt x="3305" y="307"/>
                </a:lnTo>
                <a:lnTo>
                  <a:pt x="3297" y="269"/>
                </a:lnTo>
                <a:lnTo>
                  <a:pt x="3290" y="228"/>
                </a:lnTo>
                <a:lnTo>
                  <a:pt x="3290" y="403"/>
                </a:lnTo>
                <a:lnTo>
                  <a:pt x="3290" y="788"/>
                </a:lnTo>
                <a:lnTo>
                  <a:pt x="3226" y="788"/>
                </a:lnTo>
                <a:lnTo>
                  <a:pt x="3226" y="18"/>
                </a:lnTo>
                <a:lnTo>
                  <a:pt x="3306" y="18"/>
                </a:lnTo>
                <a:close/>
                <a:moveTo>
                  <a:pt x="3618" y="735"/>
                </a:moveTo>
                <a:lnTo>
                  <a:pt x="3611" y="719"/>
                </a:lnTo>
                <a:lnTo>
                  <a:pt x="3605" y="701"/>
                </a:lnTo>
                <a:lnTo>
                  <a:pt x="3599" y="681"/>
                </a:lnTo>
                <a:lnTo>
                  <a:pt x="3597" y="669"/>
                </a:lnTo>
                <a:lnTo>
                  <a:pt x="3595" y="659"/>
                </a:lnTo>
                <a:lnTo>
                  <a:pt x="3591" y="635"/>
                </a:lnTo>
                <a:lnTo>
                  <a:pt x="3589" y="609"/>
                </a:lnTo>
                <a:lnTo>
                  <a:pt x="3588" y="595"/>
                </a:lnTo>
                <a:lnTo>
                  <a:pt x="3587" y="581"/>
                </a:lnTo>
                <a:lnTo>
                  <a:pt x="3587" y="549"/>
                </a:lnTo>
                <a:lnTo>
                  <a:pt x="3587" y="18"/>
                </a:lnTo>
                <a:lnTo>
                  <a:pt x="3652" y="18"/>
                </a:lnTo>
                <a:lnTo>
                  <a:pt x="3652" y="543"/>
                </a:lnTo>
                <a:lnTo>
                  <a:pt x="3652" y="563"/>
                </a:lnTo>
                <a:lnTo>
                  <a:pt x="3652" y="581"/>
                </a:lnTo>
                <a:lnTo>
                  <a:pt x="3653" y="597"/>
                </a:lnTo>
                <a:lnTo>
                  <a:pt x="3655" y="611"/>
                </a:lnTo>
                <a:lnTo>
                  <a:pt x="3657" y="625"/>
                </a:lnTo>
                <a:lnTo>
                  <a:pt x="3659" y="637"/>
                </a:lnTo>
                <a:lnTo>
                  <a:pt x="3662" y="649"/>
                </a:lnTo>
                <a:lnTo>
                  <a:pt x="3665" y="659"/>
                </a:lnTo>
                <a:lnTo>
                  <a:pt x="3669" y="667"/>
                </a:lnTo>
                <a:lnTo>
                  <a:pt x="3674" y="675"/>
                </a:lnTo>
                <a:lnTo>
                  <a:pt x="3679" y="683"/>
                </a:lnTo>
                <a:lnTo>
                  <a:pt x="3685" y="689"/>
                </a:lnTo>
                <a:lnTo>
                  <a:pt x="3688" y="691"/>
                </a:lnTo>
                <a:lnTo>
                  <a:pt x="3692" y="693"/>
                </a:lnTo>
                <a:lnTo>
                  <a:pt x="3699" y="697"/>
                </a:lnTo>
                <a:lnTo>
                  <a:pt x="3706" y="699"/>
                </a:lnTo>
                <a:lnTo>
                  <a:pt x="3715" y="699"/>
                </a:lnTo>
                <a:lnTo>
                  <a:pt x="3723" y="699"/>
                </a:lnTo>
                <a:lnTo>
                  <a:pt x="3731" y="697"/>
                </a:lnTo>
                <a:lnTo>
                  <a:pt x="3738" y="693"/>
                </a:lnTo>
                <a:lnTo>
                  <a:pt x="3744" y="689"/>
                </a:lnTo>
                <a:lnTo>
                  <a:pt x="3750" y="683"/>
                </a:lnTo>
                <a:lnTo>
                  <a:pt x="3755" y="675"/>
                </a:lnTo>
                <a:lnTo>
                  <a:pt x="3760" y="667"/>
                </a:lnTo>
                <a:lnTo>
                  <a:pt x="3764" y="659"/>
                </a:lnTo>
                <a:lnTo>
                  <a:pt x="3768" y="649"/>
                </a:lnTo>
                <a:lnTo>
                  <a:pt x="3770" y="637"/>
                </a:lnTo>
                <a:lnTo>
                  <a:pt x="3773" y="625"/>
                </a:lnTo>
                <a:lnTo>
                  <a:pt x="3775" y="613"/>
                </a:lnTo>
                <a:lnTo>
                  <a:pt x="3776" y="597"/>
                </a:lnTo>
                <a:lnTo>
                  <a:pt x="3777" y="581"/>
                </a:lnTo>
                <a:lnTo>
                  <a:pt x="3778" y="563"/>
                </a:lnTo>
                <a:lnTo>
                  <a:pt x="3778" y="543"/>
                </a:lnTo>
                <a:lnTo>
                  <a:pt x="3778" y="18"/>
                </a:lnTo>
                <a:lnTo>
                  <a:pt x="3843" y="18"/>
                </a:lnTo>
                <a:lnTo>
                  <a:pt x="3843" y="549"/>
                </a:lnTo>
                <a:lnTo>
                  <a:pt x="3843" y="581"/>
                </a:lnTo>
                <a:lnTo>
                  <a:pt x="3842" y="595"/>
                </a:lnTo>
                <a:lnTo>
                  <a:pt x="3841" y="609"/>
                </a:lnTo>
                <a:lnTo>
                  <a:pt x="3838" y="635"/>
                </a:lnTo>
                <a:lnTo>
                  <a:pt x="3835" y="659"/>
                </a:lnTo>
                <a:lnTo>
                  <a:pt x="3833" y="669"/>
                </a:lnTo>
                <a:lnTo>
                  <a:pt x="3830" y="681"/>
                </a:lnTo>
                <a:lnTo>
                  <a:pt x="3825" y="701"/>
                </a:lnTo>
                <a:lnTo>
                  <a:pt x="3822" y="709"/>
                </a:lnTo>
                <a:lnTo>
                  <a:pt x="3819" y="719"/>
                </a:lnTo>
                <a:lnTo>
                  <a:pt x="3815" y="727"/>
                </a:lnTo>
                <a:lnTo>
                  <a:pt x="3812" y="735"/>
                </a:lnTo>
                <a:lnTo>
                  <a:pt x="3807" y="744"/>
                </a:lnTo>
                <a:lnTo>
                  <a:pt x="3802" y="752"/>
                </a:lnTo>
                <a:lnTo>
                  <a:pt x="3792" y="766"/>
                </a:lnTo>
                <a:lnTo>
                  <a:pt x="3781" y="778"/>
                </a:lnTo>
                <a:lnTo>
                  <a:pt x="3775" y="784"/>
                </a:lnTo>
                <a:lnTo>
                  <a:pt x="3769" y="788"/>
                </a:lnTo>
                <a:lnTo>
                  <a:pt x="3757" y="796"/>
                </a:lnTo>
                <a:lnTo>
                  <a:pt x="3750" y="800"/>
                </a:lnTo>
                <a:lnTo>
                  <a:pt x="3743" y="802"/>
                </a:lnTo>
                <a:lnTo>
                  <a:pt x="3729" y="806"/>
                </a:lnTo>
                <a:lnTo>
                  <a:pt x="3722" y="806"/>
                </a:lnTo>
                <a:lnTo>
                  <a:pt x="3715" y="806"/>
                </a:lnTo>
                <a:lnTo>
                  <a:pt x="3700" y="806"/>
                </a:lnTo>
                <a:lnTo>
                  <a:pt x="3686" y="802"/>
                </a:lnTo>
                <a:lnTo>
                  <a:pt x="3679" y="800"/>
                </a:lnTo>
                <a:lnTo>
                  <a:pt x="3673" y="796"/>
                </a:lnTo>
                <a:lnTo>
                  <a:pt x="3660" y="788"/>
                </a:lnTo>
                <a:lnTo>
                  <a:pt x="3648" y="778"/>
                </a:lnTo>
                <a:lnTo>
                  <a:pt x="3637" y="766"/>
                </a:lnTo>
                <a:lnTo>
                  <a:pt x="3627" y="750"/>
                </a:lnTo>
                <a:lnTo>
                  <a:pt x="3623" y="742"/>
                </a:lnTo>
                <a:lnTo>
                  <a:pt x="3618" y="735"/>
                </a:lnTo>
                <a:close/>
                <a:moveTo>
                  <a:pt x="4052" y="806"/>
                </a:moveTo>
                <a:lnTo>
                  <a:pt x="4036" y="806"/>
                </a:lnTo>
                <a:lnTo>
                  <a:pt x="4020" y="802"/>
                </a:lnTo>
                <a:lnTo>
                  <a:pt x="4006" y="796"/>
                </a:lnTo>
                <a:lnTo>
                  <a:pt x="4000" y="792"/>
                </a:lnTo>
                <a:lnTo>
                  <a:pt x="3993" y="788"/>
                </a:lnTo>
                <a:lnTo>
                  <a:pt x="3981" y="780"/>
                </a:lnTo>
                <a:lnTo>
                  <a:pt x="3975" y="774"/>
                </a:lnTo>
                <a:lnTo>
                  <a:pt x="3970" y="768"/>
                </a:lnTo>
                <a:lnTo>
                  <a:pt x="3960" y="756"/>
                </a:lnTo>
                <a:lnTo>
                  <a:pt x="3956" y="748"/>
                </a:lnTo>
                <a:lnTo>
                  <a:pt x="3951" y="740"/>
                </a:lnTo>
                <a:lnTo>
                  <a:pt x="3947" y="733"/>
                </a:lnTo>
                <a:lnTo>
                  <a:pt x="3943" y="725"/>
                </a:lnTo>
                <a:lnTo>
                  <a:pt x="3939" y="717"/>
                </a:lnTo>
                <a:lnTo>
                  <a:pt x="3936" y="707"/>
                </a:lnTo>
                <a:lnTo>
                  <a:pt x="3930" y="687"/>
                </a:lnTo>
                <a:lnTo>
                  <a:pt x="3926" y="667"/>
                </a:lnTo>
                <a:lnTo>
                  <a:pt x="3924" y="657"/>
                </a:lnTo>
                <a:lnTo>
                  <a:pt x="3922" y="645"/>
                </a:lnTo>
                <a:lnTo>
                  <a:pt x="3919" y="623"/>
                </a:lnTo>
                <a:lnTo>
                  <a:pt x="3918" y="599"/>
                </a:lnTo>
                <a:lnTo>
                  <a:pt x="3917" y="585"/>
                </a:lnTo>
                <a:lnTo>
                  <a:pt x="3917" y="573"/>
                </a:lnTo>
                <a:lnTo>
                  <a:pt x="3980" y="545"/>
                </a:lnTo>
                <a:lnTo>
                  <a:pt x="3981" y="567"/>
                </a:lnTo>
                <a:lnTo>
                  <a:pt x="3982" y="587"/>
                </a:lnTo>
                <a:lnTo>
                  <a:pt x="3984" y="603"/>
                </a:lnTo>
                <a:lnTo>
                  <a:pt x="3986" y="619"/>
                </a:lnTo>
                <a:lnTo>
                  <a:pt x="3988" y="627"/>
                </a:lnTo>
                <a:lnTo>
                  <a:pt x="3989" y="635"/>
                </a:lnTo>
                <a:lnTo>
                  <a:pt x="3993" y="647"/>
                </a:lnTo>
                <a:lnTo>
                  <a:pt x="3997" y="659"/>
                </a:lnTo>
                <a:lnTo>
                  <a:pt x="4001" y="667"/>
                </a:lnTo>
                <a:lnTo>
                  <a:pt x="4006" y="677"/>
                </a:lnTo>
                <a:lnTo>
                  <a:pt x="4012" y="683"/>
                </a:lnTo>
                <a:lnTo>
                  <a:pt x="4018" y="689"/>
                </a:lnTo>
                <a:lnTo>
                  <a:pt x="4025" y="693"/>
                </a:lnTo>
                <a:lnTo>
                  <a:pt x="4032" y="697"/>
                </a:lnTo>
                <a:lnTo>
                  <a:pt x="4039" y="699"/>
                </a:lnTo>
                <a:lnTo>
                  <a:pt x="4047" y="701"/>
                </a:lnTo>
                <a:lnTo>
                  <a:pt x="4056" y="701"/>
                </a:lnTo>
                <a:lnTo>
                  <a:pt x="4063" y="701"/>
                </a:lnTo>
                <a:lnTo>
                  <a:pt x="4070" y="699"/>
                </a:lnTo>
                <a:lnTo>
                  <a:pt x="4077" y="697"/>
                </a:lnTo>
                <a:lnTo>
                  <a:pt x="4083" y="695"/>
                </a:lnTo>
                <a:lnTo>
                  <a:pt x="4089" y="691"/>
                </a:lnTo>
                <a:lnTo>
                  <a:pt x="4095" y="685"/>
                </a:lnTo>
                <a:lnTo>
                  <a:pt x="4100" y="679"/>
                </a:lnTo>
                <a:lnTo>
                  <a:pt x="4105" y="673"/>
                </a:lnTo>
                <a:lnTo>
                  <a:pt x="4109" y="665"/>
                </a:lnTo>
                <a:lnTo>
                  <a:pt x="4113" y="657"/>
                </a:lnTo>
                <a:lnTo>
                  <a:pt x="4116" y="649"/>
                </a:lnTo>
                <a:lnTo>
                  <a:pt x="4119" y="639"/>
                </a:lnTo>
                <a:lnTo>
                  <a:pt x="4121" y="627"/>
                </a:lnTo>
                <a:lnTo>
                  <a:pt x="4122" y="623"/>
                </a:lnTo>
                <a:lnTo>
                  <a:pt x="4123" y="617"/>
                </a:lnTo>
                <a:lnTo>
                  <a:pt x="4124" y="605"/>
                </a:lnTo>
                <a:lnTo>
                  <a:pt x="4124" y="591"/>
                </a:lnTo>
                <a:lnTo>
                  <a:pt x="4124" y="581"/>
                </a:lnTo>
                <a:lnTo>
                  <a:pt x="4123" y="571"/>
                </a:lnTo>
                <a:lnTo>
                  <a:pt x="4122" y="563"/>
                </a:lnTo>
                <a:lnTo>
                  <a:pt x="4121" y="553"/>
                </a:lnTo>
                <a:lnTo>
                  <a:pt x="4119" y="545"/>
                </a:lnTo>
                <a:lnTo>
                  <a:pt x="4117" y="537"/>
                </a:lnTo>
                <a:lnTo>
                  <a:pt x="4115" y="529"/>
                </a:lnTo>
                <a:lnTo>
                  <a:pt x="4112" y="521"/>
                </a:lnTo>
                <a:lnTo>
                  <a:pt x="4104" y="505"/>
                </a:lnTo>
                <a:lnTo>
                  <a:pt x="4100" y="497"/>
                </a:lnTo>
                <a:lnTo>
                  <a:pt x="4095" y="491"/>
                </a:lnTo>
                <a:lnTo>
                  <a:pt x="4084" y="477"/>
                </a:lnTo>
                <a:lnTo>
                  <a:pt x="4071" y="465"/>
                </a:lnTo>
                <a:lnTo>
                  <a:pt x="4007" y="407"/>
                </a:lnTo>
                <a:lnTo>
                  <a:pt x="3998" y="399"/>
                </a:lnTo>
                <a:lnTo>
                  <a:pt x="3988" y="389"/>
                </a:lnTo>
                <a:lnTo>
                  <a:pt x="3972" y="369"/>
                </a:lnTo>
                <a:lnTo>
                  <a:pt x="3958" y="349"/>
                </a:lnTo>
                <a:lnTo>
                  <a:pt x="3953" y="337"/>
                </a:lnTo>
                <a:lnTo>
                  <a:pt x="3947" y="325"/>
                </a:lnTo>
                <a:lnTo>
                  <a:pt x="3942" y="313"/>
                </a:lnTo>
                <a:lnTo>
                  <a:pt x="3937" y="299"/>
                </a:lnTo>
                <a:lnTo>
                  <a:pt x="3934" y="285"/>
                </a:lnTo>
                <a:lnTo>
                  <a:pt x="3931" y="269"/>
                </a:lnTo>
                <a:lnTo>
                  <a:pt x="3929" y="253"/>
                </a:lnTo>
                <a:lnTo>
                  <a:pt x="3928" y="246"/>
                </a:lnTo>
                <a:lnTo>
                  <a:pt x="3927" y="238"/>
                </a:lnTo>
                <a:lnTo>
                  <a:pt x="3927" y="220"/>
                </a:lnTo>
                <a:lnTo>
                  <a:pt x="3926" y="200"/>
                </a:lnTo>
                <a:lnTo>
                  <a:pt x="3926" y="188"/>
                </a:lnTo>
                <a:lnTo>
                  <a:pt x="3927" y="176"/>
                </a:lnTo>
                <a:lnTo>
                  <a:pt x="3928" y="164"/>
                </a:lnTo>
                <a:lnTo>
                  <a:pt x="3929" y="152"/>
                </a:lnTo>
                <a:lnTo>
                  <a:pt x="3930" y="142"/>
                </a:lnTo>
                <a:lnTo>
                  <a:pt x="3932" y="132"/>
                </a:lnTo>
                <a:lnTo>
                  <a:pt x="3936" y="112"/>
                </a:lnTo>
                <a:lnTo>
                  <a:pt x="3939" y="102"/>
                </a:lnTo>
                <a:lnTo>
                  <a:pt x="3942" y="94"/>
                </a:lnTo>
                <a:lnTo>
                  <a:pt x="3949" y="78"/>
                </a:lnTo>
                <a:lnTo>
                  <a:pt x="3957" y="62"/>
                </a:lnTo>
                <a:lnTo>
                  <a:pt x="3961" y="56"/>
                </a:lnTo>
                <a:lnTo>
                  <a:pt x="3965" y="50"/>
                </a:lnTo>
                <a:lnTo>
                  <a:pt x="3974" y="38"/>
                </a:lnTo>
                <a:lnTo>
                  <a:pt x="3984" y="28"/>
                </a:lnTo>
                <a:lnTo>
                  <a:pt x="3994" y="20"/>
                </a:lnTo>
                <a:lnTo>
                  <a:pt x="4005" y="12"/>
                </a:lnTo>
                <a:lnTo>
                  <a:pt x="4017" y="6"/>
                </a:lnTo>
                <a:lnTo>
                  <a:pt x="4029" y="4"/>
                </a:lnTo>
                <a:lnTo>
                  <a:pt x="4042" y="0"/>
                </a:lnTo>
                <a:lnTo>
                  <a:pt x="4055" y="0"/>
                </a:lnTo>
                <a:lnTo>
                  <a:pt x="4070" y="2"/>
                </a:lnTo>
                <a:lnTo>
                  <a:pt x="4085" y="4"/>
                </a:lnTo>
                <a:lnTo>
                  <a:pt x="4098" y="10"/>
                </a:lnTo>
                <a:lnTo>
                  <a:pt x="4104" y="14"/>
                </a:lnTo>
                <a:lnTo>
                  <a:pt x="4110" y="18"/>
                </a:lnTo>
                <a:lnTo>
                  <a:pt x="4122" y="26"/>
                </a:lnTo>
                <a:lnTo>
                  <a:pt x="4132" y="38"/>
                </a:lnTo>
                <a:lnTo>
                  <a:pt x="4141" y="50"/>
                </a:lnTo>
                <a:lnTo>
                  <a:pt x="4149" y="64"/>
                </a:lnTo>
                <a:lnTo>
                  <a:pt x="4153" y="72"/>
                </a:lnTo>
                <a:lnTo>
                  <a:pt x="4156" y="78"/>
                </a:lnTo>
                <a:lnTo>
                  <a:pt x="4159" y="86"/>
                </a:lnTo>
                <a:lnTo>
                  <a:pt x="4162" y="94"/>
                </a:lnTo>
                <a:lnTo>
                  <a:pt x="4167" y="112"/>
                </a:lnTo>
                <a:lnTo>
                  <a:pt x="4172" y="128"/>
                </a:lnTo>
                <a:lnTo>
                  <a:pt x="4175" y="146"/>
                </a:lnTo>
                <a:lnTo>
                  <a:pt x="4177" y="166"/>
                </a:lnTo>
                <a:lnTo>
                  <a:pt x="4179" y="184"/>
                </a:lnTo>
                <a:lnTo>
                  <a:pt x="4179" y="202"/>
                </a:lnTo>
                <a:lnTo>
                  <a:pt x="4117" y="228"/>
                </a:lnTo>
                <a:lnTo>
                  <a:pt x="4117" y="212"/>
                </a:lnTo>
                <a:lnTo>
                  <a:pt x="4115" y="198"/>
                </a:lnTo>
                <a:lnTo>
                  <a:pt x="4114" y="186"/>
                </a:lnTo>
                <a:lnTo>
                  <a:pt x="4112" y="172"/>
                </a:lnTo>
                <a:lnTo>
                  <a:pt x="4109" y="162"/>
                </a:lnTo>
                <a:lnTo>
                  <a:pt x="4106" y="152"/>
                </a:lnTo>
                <a:lnTo>
                  <a:pt x="4103" y="142"/>
                </a:lnTo>
                <a:lnTo>
                  <a:pt x="4099" y="136"/>
                </a:lnTo>
                <a:lnTo>
                  <a:pt x="4095" y="128"/>
                </a:lnTo>
                <a:lnTo>
                  <a:pt x="4090" y="122"/>
                </a:lnTo>
                <a:lnTo>
                  <a:pt x="4085" y="118"/>
                </a:lnTo>
                <a:lnTo>
                  <a:pt x="4079" y="114"/>
                </a:lnTo>
                <a:lnTo>
                  <a:pt x="4073" y="110"/>
                </a:lnTo>
                <a:lnTo>
                  <a:pt x="4067" y="108"/>
                </a:lnTo>
                <a:lnTo>
                  <a:pt x="4060" y="108"/>
                </a:lnTo>
                <a:lnTo>
                  <a:pt x="4052" y="106"/>
                </a:lnTo>
                <a:lnTo>
                  <a:pt x="4040" y="108"/>
                </a:lnTo>
                <a:lnTo>
                  <a:pt x="4028" y="112"/>
                </a:lnTo>
                <a:lnTo>
                  <a:pt x="4023" y="116"/>
                </a:lnTo>
                <a:lnTo>
                  <a:pt x="4018" y="120"/>
                </a:lnTo>
                <a:lnTo>
                  <a:pt x="4013" y="124"/>
                </a:lnTo>
                <a:lnTo>
                  <a:pt x="4009" y="128"/>
                </a:lnTo>
                <a:lnTo>
                  <a:pt x="4005" y="134"/>
                </a:lnTo>
                <a:lnTo>
                  <a:pt x="4002" y="140"/>
                </a:lnTo>
                <a:lnTo>
                  <a:pt x="3999" y="148"/>
                </a:lnTo>
                <a:lnTo>
                  <a:pt x="3996" y="156"/>
                </a:lnTo>
                <a:lnTo>
                  <a:pt x="3994" y="164"/>
                </a:lnTo>
                <a:lnTo>
                  <a:pt x="3993" y="174"/>
                </a:lnTo>
                <a:lnTo>
                  <a:pt x="3992" y="184"/>
                </a:lnTo>
                <a:lnTo>
                  <a:pt x="3992" y="194"/>
                </a:lnTo>
                <a:lnTo>
                  <a:pt x="3992" y="204"/>
                </a:lnTo>
                <a:lnTo>
                  <a:pt x="3992" y="214"/>
                </a:lnTo>
                <a:lnTo>
                  <a:pt x="3993" y="224"/>
                </a:lnTo>
                <a:lnTo>
                  <a:pt x="3994" y="232"/>
                </a:lnTo>
                <a:lnTo>
                  <a:pt x="3996" y="240"/>
                </a:lnTo>
                <a:lnTo>
                  <a:pt x="3998" y="248"/>
                </a:lnTo>
                <a:lnTo>
                  <a:pt x="4001" y="255"/>
                </a:lnTo>
                <a:lnTo>
                  <a:pt x="4003" y="261"/>
                </a:lnTo>
                <a:lnTo>
                  <a:pt x="4007" y="267"/>
                </a:lnTo>
                <a:lnTo>
                  <a:pt x="4010" y="273"/>
                </a:lnTo>
                <a:lnTo>
                  <a:pt x="4019" y="285"/>
                </a:lnTo>
                <a:lnTo>
                  <a:pt x="4029" y="297"/>
                </a:lnTo>
                <a:lnTo>
                  <a:pt x="4041" y="309"/>
                </a:lnTo>
                <a:lnTo>
                  <a:pt x="4103" y="363"/>
                </a:lnTo>
                <a:lnTo>
                  <a:pt x="4113" y="373"/>
                </a:lnTo>
                <a:lnTo>
                  <a:pt x="4123" y="383"/>
                </a:lnTo>
                <a:lnTo>
                  <a:pt x="4133" y="393"/>
                </a:lnTo>
                <a:lnTo>
                  <a:pt x="4141" y="405"/>
                </a:lnTo>
                <a:lnTo>
                  <a:pt x="4149" y="417"/>
                </a:lnTo>
                <a:lnTo>
                  <a:pt x="4156" y="427"/>
                </a:lnTo>
                <a:lnTo>
                  <a:pt x="4162" y="441"/>
                </a:lnTo>
                <a:lnTo>
                  <a:pt x="4168" y="453"/>
                </a:lnTo>
                <a:lnTo>
                  <a:pt x="4173" y="467"/>
                </a:lnTo>
                <a:lnTo>
                  <a:pt x="4177" y="481"/>
                </a:lnTo>
                <a:lnTo>
                  <a:pt x="4181" y="495"/>
                </a:lnTo>
                <a:lnTo>
                  <a:pt x="4184" y="511"/>
                </a:lnTo>
                <a:lnTo>
                  <a:pt x="4186" y="527"/>
                </a:lnTo>
                <a:lnTo>
                  <a:pt x="4187" y="537"/>
                </a:lnTo>
                <a:lnTo>
                  <a:pt x="4187" y="545"/>
                </a:lnTo>
                <a:lnTo>
                  <a:pt x="4188" y="563"/>
                </a:lnTo>
                <a:lnTo>
                  <a:pt x="4189" y="583"/>
                </a:lnTo>
                <a:lnTo>
                  <a:pt x="4188" y="609"/>
                </a:lnTo>
                <a:lnTo>
                  <a:pt x="4186" y="633"/>
                </a:lnTo>
                <a:lnTo>
                  <a:pt x="4185" y="645"/>
                </a:lnTo>
                <a:lnTo>
                  <a:pt x="4183" y="655"/>
                </a:lnTo>
                <a:lnTo>
                  <a:pt x="4181" y="667"/>
                </a:lnTo>
                <a:lnTo>
                  <a:pt x="4179" y="677"/>
                </a:lnTo>
                <a:lnTo>
                  <a:pt x="4177" y="687"/>
                </a:lnTo>
                <a:lnTo>
                  <a:pt x="4174" y="697"/>
                </a:lnTo>
                <a:lnTo>
                  <a:pt x="4167" y="715"/>
                </a:lnTo>
                <a:lnTo>
                  <a:pt x="4164" y="723"/>
                </a:lnTo>
                <a:lnTo>
                  <a:pt x="4160" y="733"/>
                </a:lnTo>
                <a:lnTo>
                  <a:pt x="4152" y="746"/>
                </a:lnTo>
                <a:lnTo>
                  <a:pt x="4147" y="754"/>
                </a:lnTo>
                <a:lnTo>
                  <a:pt x="4142" y="760"/>
                </a:lnTo>
                <a:lnTo>
                  <a:pt x="4137" y="766"/>
                </a:lnTo>
                <a:lnTo>
                  <a:pt x="4132" y="772"/>
                </a:lnTo>
                <a:lnTo>
                  <a:pt x="4121" y="782"/>
                </a:lnTo>
                <a:lnTo>
                  <a:pt x="4109" y="790"/>
                </a:lnTo>
                <a:lnTo>
                  <a:pt x="4096" y="798"/>
                </a:lnTo>
                <a:lnTo>
                  <a:pt x="4082" y="802"/>
                </a:lnTo>
                <a:lnTo>
                  <a:pt x="4075" y="804"/>
                </a:lnTo>
                <a:lnTo>
                  <a:pt x="4068" y="804"/>
                </a:lnTo>
                <a:lnTo>
                  <a:pt x="4052" y="806"/>
                </a:lnTo>
                <a:close/>
                <a:moveTo>
                  <a:pt x="1669" y="1273"/>
                </a:moveTo>
                <a:lnTo>
                  <a:pt x="1669" y="1936"/>
                </a:lnTo>
                <a:lnTo>
                  <a:pt x="1604" y="1936"/>
                </a:lnTo>
                <a:lnTo>
                  <a:pt x="1604" y="1273"/>
                </a:lnTo>
                <a:lnTo>
                  <a:pt x="1506" y="1273"/>
                </a:lnTo>
                <a:lnTo>
                  <a:pt x="1506" y="1166"/>
                </a:lnTo>
                <a:lnTo>
                  <a:pt x="1767" y="1166"/>
                </a:lnTo>
                <a:lnTo>
                  <a:pt x="1767" y="1273"/>
                </a:lnTo>
                <a:lnTo>
                  <a:pt x="1669" y="1273"/>
                </a:lnTo>
                <a:close/>
                <a:moveTo>
                  <a:pt x="1832" y="1936"/>
                </a:moveTo>
                <a:lnTo>
                  <a:pt x="1832" y="1166"/>
                </a:lnTo>
                <a:lnTo>
                  <a:pt x="2060" y="1166"/>
                </a:lnTo>
                <a:lnTo>
                  <a:pt x="2060" y="1273"/>
                </a:lnTo>
                <a:lnTo>
                  <a:pt x="1897" y="1273"/>
                </a:lnTo>
                <a:lnTo>
                  <a:pt x="1897" y="1489"/>
                </a:lnTo>
                <a:lnTo>
                  <a:pt x="2030" y="1489"/>
                </a:lnTo>
                <a:lnTo>
                  <a:pt x="2030" y="1593"/>
                </a:lnTo>
                <a:lnTo>
                  <a:pt x="1897" y="1593"/>
                </a:lnTo>
                <a:lnTo>
                  <a:pt x="1897" y="1828"/>
                </a:lnTo>
                <a:lnTo>
                  <a:pt x="2060" y="1828"/>
                </a:lnTo>
                <a:lnTo>
                  <a:pt x="2060" y="1936"/>
                </a:lnTo>
                <a:lnTo>
                  <a:pt x="1832" y="1936"/>
                </a:lnTo>
                <a:close/>
                <a:moveTo>
                  <a:pt x="2260" y="1954"/>
                </a:moveTo>
                <a:lnTo>
                  <a:pt x="2251" y="1954"/>
                </a:lnTo>
                <a:lnTo>
                  <a:pt x="2242" y="1952"/>
                </a:lnTo>
                <a:lnTo>
                  <a:pt x="2234" y="1950"/>
                </a:lnTo>
                <a:lnTo>
                  <a:pt x="2226" y="1948"/>
                </a:lnTo>
                <a:lnTo>
                  <a:pt x="2218" y="1944"/>
                </a:lnTo>
                <a:lnTo>
                  <a:pt x="2211" y="1938"/>
                </a:lnTo>
                <a:lnTo>
                  <a:pt x="2204" y="1932"/>
                </a:lnTo>
                <a:lnTo>
                  <a:pt x="2197" y="1926"/>
                </a:lnTo>
                <a:lnTo>
                  <a:pt x="2190" y="1920"/>
                </a:lnTo>
                <a:lnTo>
                  <a:pt x="2184" y="1912"/>
                </a:lnTo>
                <a:lnTo>
                  <a:pt x="2178" y="1902"/>
                </a:lnTo>
                <a:lnTo>
                  <a:pt x="2172" y="1892"/>
                </a:lnTo>
                <a:lnTo>
                  <a:pt x="2166" y="1882"/>
                </a:lnTo>
                <a:lnTo>
                  <a:pt x="2161" y="1872"/>
                </a:lnTo>
                <a:lnTo>
                  <a:pt x="2156" y="1860"/>
                </a:lnTo>
                <a:lnTo>
                  <a:pt x="2151" y="1846"/>
                </a:lnTo>
                <a:lnTo>
                  <a:pt x="2147" y="1834"/>
                </a:lnTo>
                <a:lnTo>
                  <a:pt x="2143" y="1820"/>
                </a:lnTo>
                <a:lnTo>
                  <a:pt x="2139" y="1804"/>
                </a:lnTo>
                <a:lnTo>
                  <a:pt x="2135" y="1788"/>
                </a:lnTo>
                <a:lnTo>
                  <a:pt x="2132" y="1772"/>
                </a:lnTo>
                <a:lnTo>
                  <a:pt x="2129" y="1756"/>
                </a:lnTo>
                <a:lnTo>
                  <a:pt x="2126" y="1738"/>
                </a:lnTo>
                <a:lnTo>
                  <a:pt x="2124" y="1720"/>
                </a:lnTo>
                <a:lnTo>
                  <a:pt x="2121" y="1701"/>
                </a:lnTo>
                <a:lnTo>
                  <a:pt x="2120" y="1681"/>
                </a:lnTo>
                <a:lnTo>
                  <a:pt x="2118" y="1661"/>
                </a:lnTo>
                <a:lnTo>
                  <a:pt x="2117" y="1641"/>
                </a:lnTo>
                <a:lnTo>
                  <a:pt x="2115" y="1597"/>
                </a:lnTo>
                <a:lnTo>
                  <a:pt x="2114" y="1575"/>
                </a:lnTo>
                <a:lnTo>
                  <a:pt x="2114" y="1551"/>
                </a:lnTo>
                <a:lnTo>
                  <a:pt x="2115" y="1505"/>
                </a:lnTo>
                <a:lnTo>
                  <a:pt x="2117" y="1461"/>
                </a:lnTo>
                <a:lnTo>
                  <a:pt x="2118" y="1441"/>
                </a:lnTo>
                <a:lnTo>
                  <a:pt x="2120" y="1421"/>
                </a:lnTo>
                <a:lnTo>
                  <a:pt x="2124" y="1383"/>
                </a:lnTo>
                <a:lnTo>
                  <a:pt x="2126" y="1363"/>
                </a:lnTo>
                <a:lnTo>
                  <a:pt x="2129" y="1347"/>
                </a:lnTo>
                <a:lnTo>
                  <a:pt x="2135" y="1313"/>
                </a:lnTo>
                <a:lnTo>
                  <a:pt x="2139" y="1297"/>
                </a:lnTo>
                <a:lnTo>
                  <a:pt x="2143" y="1283"/>
                </a:lnTo>
                <a:lnTo>
                  <a:pt x="2147" y="1269"/>
                </a:lnTo>
                <a:lnTo>
                  <a:pt x="2151" y="1255"/>
                </a:lnTo>
                <a:lnTo>
                  <a:pt x="2156" y="1243"/>
                </a:lnTo>
                <a:lnTo>
                  <a:pt x="2161" y="1231"/>
                </a:lnTo>
                <a:lnTo>
                  <a:pt x="2166" y="1220"/>
                </a:lnTo>
                <a:lnTo>
                  <a:pt x="2172" y="1210"/>
                </a:lnTo>
                <a:lnTo>
                  <a:pt x="2178" y="1200"/>
                </a:lnTo>
                <a:lnTo>
                  <a:pt x="2184" y="1192"/>
                </a:lnTo>
                <a:lnTo>
                  <a:pt x="2197" y="1176"/>
                </a:lnTo>
                <a:lnTo>
                  <a:pt x="2204" y="1170"/>
                </a:lnTo>
                <a:lnTo>
                  <a:pt x="2211" y="1164"/>
                </a:lnTo>
                <a:lnTo>
                  <a:pt x="2218" y="1160"/>
                </a:lnTo>
                <a:lnTo>
                  <a:pt x="2226" y="1156"/>
                </a:lnTo>
                <a:lnTo>
                  <a:pt x="2234" y="1152"/>
                </a:lnTo>
                <a:lnTo>
                  <a:pt x="2242" y="1150"/>
                </a:lnTo>
                <a:lnTo>
                  <a:pt x="2251" y="1148"/>
                </a:lnTo>
                <a:lnTo>
                  <a:pt x="2260" y="1148"/>
                </a:lnTo>
                <a:lnTo>
                  <a:pt x="2268" y="1148"/>
                </a:lnTo>
                <a:lnTo>
                  <a:pt x="2277" y="1150"/>
                </a:lnTo>
                <a:lnTo>
                  <a:pt x="2285" y="1152"/>
                </a:lnTo>
                <a:lnTo>
                  <a:pt x="2293" y="1156"/>
                </a:lnTo>
                <a:lnTo>
                  <a:pt x="2301" y="1160"/>
                </a:lnTo>
                <a:lnTo>
                  <a:pt x="2308" y="1164"/>
                </a:lnTo>
                <a:lnTo>
                  <a:pt x="2316" y="1170"/>
                </a:lnTo>
                <a:lnTo>
                  <a:pt x="2323" y="1176"/>
                </a:lnTo>
                <a:lnTo>
                  <a:pt x="2329" y="1184"/>
                </a:lnTo>
                <a:lnTo>
                  <a:pt x="2336" y="1192"/>
                </a:lnTo>
                <a:lnTo>
                  <a:pt x="2342" y="1200"/>
                </a:lnTo>
                <a:lnTo>
                  <a:pt x="2348" y="1210"/>
                </a:lnTo>
                <a:lnTo>
                  <a:pt x="2353" y="1220"/>
                </a:lnTo>
                <a:lnTo>
                  <a:pt x="2359" y="1229"/>
                </a:lnTo>
                <a:lnTo>
                  <a:pt x="2364" y="1241"/>
                </a:lnTo>
                <a:lnTo>
                  <a:pt x="2368" y="1255"/>
                </a:lnTo>
                <a:lnTo>
                  <a:pt x="2377" y="1283"/>
                </a:lnTo>
                <a:lnTo>
                  <a:pt x="2381" y="1297"/>
                </a:lnTo>
                <a:lnTo>
                  <a:pt x="2385" y="1313"/>
                </a:lnTo>
                <a:lnTo>
                  <a:pt x="2391" y="1345"/>
                </a:lnTo>
                <a:lnTo>
                  <a:pt x="2394" y="1363"/>
                </a:lnTo>
                <a:lnTo>
                  <a:pt x="2396" y="1381"/>
                </a:lnTo>
                <a:lnTo>
                  <a:pt x="2398" y="1401"/>
                </a:lnTo>
                <a:lnTo>
                  <a:pt x="2400" y="1421"/>
                </a:lnTo>
                <a:lnTo>
                  <a:pt x="2402" y="1441"/>
                </a:lnTo>
                <a:lnTo>
                  <a:pt x="2403" y="1461"/>
                </a:lnTo>
                <a:lnTo>
                  <a:pt x="2404" y="1483"/>
                </a:lnTo>
                <a:lnTo>
                  <a:pt x="2405" y="1505"/>
                </a:lnTo>
                <a:lnTo>
                  <a:pt x="2405" y="1527"/>
                </a:lnTo>
                <a:lnTo>
                  <a:pt x="2406" y="1551"/>
                </a:lnTo>
                <a:lnTo>
                  <a:pt x="2405" y="1597"/>
                </a:lnTo>
                <a:lnTo>
                  <a:pt x="2403" y="1641"/>
                </a:lnTo>
                <a:lnTo>
                  <a:pt x="2402" y="1663"/>
                </a:lnTo>
                <a:lnTo>
                  <a:pt x="2400" y="1683"/>
                </a:lnTo>
                <a:lnTo>
                  <a:pt x="2396" y="1720"/>
                </a:lnTo>
                <a:lnTo>
                  <a:pt x="2394" y="1738"/>
                </a:lnTo>
                <a:lnTo>
                  <a:pt x="2391" y="1756"/>
                </a:lnTo>
                <a:lnTo>
                  <a:pt x="2388" y="1772"/>
                </a:lnTo>
                <a:lnTo>
                  <a:pt x="2385" y="1790"/>
                </a:lnTo>
                <a:lnTo>
                  <a:pt x="2381" y="1804"/>
                </a:lnTo>
                <a:lnTo>
                  <a:pt x="2377" y="1820"/>
                </a:lnTo>
                <a:lnTo>
                  <a:pt x="2373" y="1834"/>
                </a:lnTo>
                <a:lnTo>
                  <a:pt x="2368" y="1846"/>
                </a:lnTo>
                <a:lnTo>
                  <a:pt x="2364" y="1860"/>
                </a:lnTo>
                <a:lnTo>
                  <a:pt x="2359" y="1872"/>
                </a:lnTo>
                <a:lnTo>
                  <a:pt x="2353" y="1882"/>
                </a:lnTo>
                <a:lnTo>
                  <a:pt x="2348" y="1894"/>
                </a:lnTo>
                <a:lnTo>
                  <a:pt x="2342" y="1902"/>
                </a:lnTo>
                <a:lnTo>
                  <a:pt x="2336" y="1912"/>
                </a:lnTo>
                <a:lnTo>
                  <a:pt x="2329" y="1920"/>
                </a:lnTo>
                <a:lnTo>
                  <a:pt x="2323" y="1926"/>
                </a:lnTo>
                <a:lnTo>
                  <a:pt x="2316" y="1934"/>
                </a:lnTo>
                <a:lnTo>
                  <a:pt x="2308" y="1938"/>
                </a:lnTo>
                <a:lnTo>
                  <a:pt x="2301" y="1944"/>
                </a:lnTo>
                <a:lnTo>
                  <a:pt x="2293" y="1948"/>
                </a:lnTo>
                <a:lnTo>
                  <a:pt x="2285" y="1950"/>
                </a:lnTo>
                <a:lnTo>
                  <a:pt x="2277" y="1952"/>
                </a:lnTo>
                <a:lnTo>
                  <a:pt x="2268" y="1954"/>
                </a:lnTo>
                <a:lnTo>
                  <a:pt x="2260" y="1954"/>
                </a:lnTo>
                <a:close/>
                <a:moveTo>
                  <a:pt x="2260" y="1257"/>
                </a:moveTo>
                <a:lnTo>
                  <a:pt x="2251" y="1257"/>
                </a:lnTo>
                <a:lnTo>
                  <a:pt x="2246" y="1259"/>
                </a:lnTo>
                <a:lnTo>
                  <a:pt x="2242" y="1259"/>
                </a:lnTo>
                <a:lnTo>
                  <a:pt x="2234" y="1265"/>
                </a:lnTo>
                <a:lnTo>
                  <a:pt x="2227" y="1271"/>
                </a:lnTo>
                <a:lnTo>
                  <a:pt x="2223" y="1275"/>
                </a:lnTo>
                <a:lnTo>
                  <a:pt x="2220" y="1281"/>
                </a:lnTo>
                <a:lnTo>
                  <a:pt x="2216" y="1287"/>
                </a:lnTo>
                <a:lnTo>
                  <a:pt x="2213" y="1293"/>
                </a:lnTo>
                <a:lnTo>
                  <a:pt x="2210" y="1299"/>
                </a:lnTo>
                <a:lnTo>
                  <a:pt x="2207" y="1307"/>
                </a:lnTo>
                <a:lnTo>
                  <a:pt x="2201" y="1323"/>
                </a:lnTo>
                <a:lnTo>
                  <a:pt x="2199" y="1331"/>
                </a:lnTo>
                <a:lnTo>
                  <a:pt x="2196" y="1341"/>
                </a:lnTo>
                <a:lnTo>
                  <a:pt x="2192" y="1363"/>
                </a:lnTo>
                <a:lnTo>
                  <a:pt x="2188" y="1387"/>
                </a:lnTo>
                <a:lnTo>
                  <a:pt x="2187" y="1399"/>
                </a:lnTo>
                <a:lnTo>
                  <a:pt x="2185" y="1413"/>
                </a:lnTo>
                <a:lnTo>
                  <a:pt x="2183" y="1443"/>
                </a:lnTo>
                <a:lnTo>
                  <a:pt x="2181" y="1477"/>
                </a:lnTo>
                <a:lnTo>
                  <a:pt x="2180" y="1513"/>
                </a:lnTo>
                <a:lnTo>
                  <a:pt x="2180" y="1551"/>
                </a:lnTo>
                <a:lnTo>
                  <a:pt x="2180" y="1591"/>
                </a:lnTo>
                <a:lnTo>
                  <a:pt x="2181" y="1627"/>
                </a:lnTo>
                <a:lnTo>
                  <a:pt x="2183" y="1659"/>
                </a:lnTo>
                <a:lnTo>
                  <a:pt x="2185" y="1689"/>
                </a:lnTo>
                <a:lnTo>
                  <a:pt x="2188" y="1714"/>
                </a:lnTo>
                <a:lnTo>
                  <a:pt x="2192" y="1738"/>
                </a:lnTo>
                <a:lnTo>
                  <a:pt x="2196" y="1760"/>
                </a:lnTo>
                <a:lnTo>
                  <a:pt x="2201" y="1780"/>
                </a:lnTo>
                <a:lnTo>
                  <a:pt x="2207" y="1796"/>
                </a:lnTo>
                <a:lnTo>
                  <a:pt x="2213" y="1810"/>
                </a:lnTo>
                <a:lnTo>
                  <a:pt x="2220" y="1820"/>
                </a:lnTo>
                <a:lnTo>
                  <a:pt x="2227" y="1830"/>
                </a:lnTo>
                <a:lnTo>
                  <a:pt x="2234" y="1836"/>
                </a:lnTo>
                <a:lnTo>
                  <a:pt x="2242" y="1842"/>
                </a:lnTo>
                <a:lnTo>
                  <a:pt x="2251" y="1844"/>
                </a:lnTo>
                <a:lnTo>
                  <a:pt x="2260" y="1846"/>
                </a:lnTo>
                <a:lnTo>
                  <a:pt x="2269" y="1844"/>
                </a:lnTo>
                <a:lnTo>
                  <a:pt x="2273" y="1844"/>
                </a:lnTo>
                <a:lnTo>
                  <a:pt x="2277" y="1842"/>
                </a:lnTo>
                <a:lnTo>
                  <a:pt x="2285" y="1836"/>
                </a:lnTo>
                <a:lnTo>
                  <a:pt x="2293" y="1830"/>
                </a:lnTo>
                <a:lnTo>
                  <a:pt x="2296" y="1826"/>
                </a:lnTo>
                <a:lnTo>
                  <a:pt x="2300" y="1820"/>
                </a:lnTo>
                <a:lnTo>
                  <a:pt x="2306" y="1808"/>
                </a:lnTo>
                <a:lnTo>
                  <a:pt x="2309" y="1802"/>
                </a:lnTo>
                <a:lnTo>
                  <a:pt x="2312" y="1796"/>
                </a:lnTo>
                <a:lnTo>
                  <a:pt x="2318" y="1778"/>
                </a:lnTo>
                <a:lnTo>
                  <a:pt x="2320" y="1770"/>
                </a:lnTo>
                <a:lnTo>
                  <a:pt x="2323" y="1760"/>
                </a:lnTo>
                <a:lnTo>
                  <a:pt x="2327" y="1738"/>
                </a:lnTo>
                <a:lnTo>
                  <a:pt x="2331" y="1714"/>
                </a:lnTo>
                <a:lnTo>
                  <a:pt x="2332" y="1703"/>
                </a:lnTo>
                <a:lnTo>
                  <a:pt x="2334" y="1689"/>
                </a:lnTo>
                <a:lnTo>
                  <a:pt x="2336" y="1659"/>
                </a:lnTo>
                <a:lnTo>
                  <a:pt x="2338" y="1625"/>
                </a:lnTo>
                <a:lnTo>
                  <a:pt x="2339" y="1591"/>
                </a:lnTo>
                <a:lnTo>
                  <a:pt x="2340" y="1551"/>
                </a:lnTo>
                <a:lnTo>
                  <a:pt x="2339" y="1513"/>
                </a:lnTo>
                <a:lnTo>
                  <a:pt x="2338" y="1477"/>
                </a:lnTo>
                <a:lnTo>
                  <a:pt x="2336" y="1443"/>
                </a:lnTo>
                <a:lnTo>
                  <a:pt x="2334" y="1415"/>
                </a:lnTo>
                <a:lnTo>
                  <a:pt x="2331" y="1387"/>
                </a:lnTo>
                <a:lnTo>
                  <a:pt x="2327" y="1363"/>
                </a:lnTo>
                <a:lnTo>
                  <a:pt x="2323" y="1341"/>
                </a:lnTo>
                <a:lnTo>
                  <a:pt x="2318" y="1323"/>
                </a:lnTo>
                <a:lnTo>
                  <a:pt x="2312" y="1307"/>
                </a:lnTo>
                <a:lnTo>
                  <a:pt x="2306" y="1293"/>
                </a:lnTo>
                <a:lnTo>
                  <a:pt x="2300" y="1281"/>
                </a:lnTo>
                <a:lnTo>
                  <a:pt x="2293" y="1271"/>
                </a:lnTo>
                <a:lnTo>
                  <a:pt x="2285" y="1265"/>
                </a:lnTo>
                <a:lnTo>
                  <a:pt x="2277" y="1259"/>
                </a:lnTo>
                <a:lnTo>
                  <a:pt x="2273" y="1259"/>
                </a:lnTo>
                <a:lnTo>
                  <a:pt x="2269" y="1257"/>
                </a:lnTo>
                <a:lnTo>
                  <a:pt x="2260" y="1257"/>
                </a:lnTo>
                <a:close/>
                <a:moveTo>
                  <a:pt x="2485" y="1936"/>
                </a:moveTo>
                <a:lnTo>
                  <a:pt x="2485" y="1166"/>
                </a:lnTo>
                <a:lnTo>
                  <a:pt x="2549" y="1166"/>
                </a:lnTo>
                <a:lnTo>
                  <a:pt x="2549" y="1828"/>
                </a:lnTo>
                <a:lnTo>
                  <a:pt x="2709" y="1828"/>
                </a:lnTo>
                <a:lnTo>
                  <a:pt x="2709" y="1936"/>
                </a:lnTo>
                <a:lnTo>
                  <a:pt x="2485" y="1936"/>
                </a:lnTo>
                <a:close/>
                <a:moveTo>
                  <a:pt x="2769" y="1936"/>
                </a:moveTo>
                <a:lnTo>
                  <a:pt x="2769" y="1166"/>
                </a:lnTo>
                <a:lnTo>
                  <a:pt x="2835" y="1166"/>
                </a:lnTo>
                <a:lnTo>
                  <a:pt x="2835" y="1828"/>
                </a:lnTo>
                <a:lnTo>
                  <a:pt x="2994" y="1828"/>
                </a:lnTo>
                <a:lnTo>
                  <a:pt x="2994" y="1936"/>
                </a:lnTo>
                <a:lnTo>
                  <a:pt x="2769" y="1936"/>
                </a:lnTo>
                <a:close/>
                <a:moveTo>
                  <a:pt x="3055" y="1166"/>
                </a:moveTo>
                <a:lnTo>
                  <a:pt x="3120" y="1166"/>
                </a:lnTo>
                <a:lnTo>
                  <a:pt x="3120" y="1936"/>
                </a:lnTo>
                <a:lnTo>
                  <a:pt x="3055" y="1936"/>
                </a:lnTo>
                <a:lnTo>
                  <a:pt x="3055" y="1166"/>
                </a:lnTo>
                <a:close/>
                <a:moveTo>
                  <a:pt x="3337" y="1954"/>
                </a:moveTo>
                <a:lnTo>
                  <a:pt x="3321" y="1954"/>
                </a:lnTo>
                <a:lnTo>
                  <a:pt x="3305" y="1950"/>
                </a:lnTo>
                <a:lnTo>
                  <a:pt x="3291" y="1944"/>
                </a:lnTo>
                <a:lnTo>
                  <a:pt x="3284" y="1940"/>
                </a:lnTo>
                <a:lnTo>
                  <a:pt x="3278" y="1936"/>
                </a:lnTo>
                <a:lnTo>
                  <a:pt x="3266" y="1928"/>
                </a:lnTo>
                <a:lnTo>
                  <a:pt x="3260" y="1922"/>
                </a:lnTo>
                <a:lnTo>
                  <a:pt x="3255" y="1916"/>
                </a:lnTo>
                <a:lnTo>
                  <a:pt x="3245" y="1902"/>
                </a:lnTo>
                <a:lnTo>
                  <a:pt x="3241" y="1896"/>
                </a:lnTo>
                <a:lnTo>
                  <a:pt x="3236" y="1888"/>
                </a:lnTo>
                <a:lnTo>
                  <a:pt x="3232" y="1880"/>
                </a:lnTo>
                <a:lnTo>
                  <a:pt x="3229" y="1872"/>
                </a:lnTo>
                <a:lnTo>
                  <a:pt x="3225" y="1864"/>
                </a:lnTo>
                <a:lnTo>
                  <a:pt x="3222" y="1854"/>
                </a:lnTo>
                <a:lnTo>
                  <a:pt x="3216" y="1834"/>
                </a:lnTo>
                <a:lnTo>
                  <a:pt x="3211" y="1814"/>
                </a:lnTo>
                <a:lnTo>
                  <a:pt x="3210" y="1804"/>
                </a:lnTo>
                <a:lnTo>
                  <a:pt x="3208" y="1792"/>
                </a:lnTo>
                <a:lnTo>
                  <a:pt x="3205" y="1770"/>
                </a:lnTo>
                <a:lnTo>
                  <a:pt x="3203" y="1746"/>
                </a:lnTo>
                <a:lnTo>
                  <a:pt x="3203" y="1732"/>
                </a:lnTo>
                <a:lnTo>
                  <a:pt x="3203" y="1720"/>
                </a:lnTo>
                <a:lnTo>
                  <a:pt x="3265" y="1693"/>
                </a:lnTo>
                <a:lnTo>
                  <a:pt x="3266" y="1714"/>
                </a:lnTo>
                <a:lnTo>
                  <a:pt x="3267" y="1734"/>
                </a:lnTo>
                <a:lnTo>
                  <a:pt x="3269" y="1750"/>
                </a:lnTo>
                <a:lnTo>
                  <a:pt x="3271" y="1766"/>
                </a:lnTo>
                <a:lnTo>
                  <a:pt x="3273" y="1774"/>
                </a:lnTo>
                <a:lnTo>
                  <a:pt x="3274" y="1782"/>
                </a:lnTo>
                <a:lnTo>
                  <a:pt x="3278" y="1794"/>
                </a:lnTo>
                <a:lnTo>
                  <a:pt x="3282" y="1804"/>
                </a:lnTo>
                <a:lnTo>
                  <a:pt x="3286" y="1814"/>
                </a:lnTo>
                <a:lnTo>
                  <a:pt x="3291" y="1824"/>
                </a:lnTo>
                <a:lnTo>
                  <a:pt x="3297" y="1830"/>
                </a:lnTo>
                <a:lnTo>
                  <a:pt x="3303" y="1836"/>
                </a:lnTo>
                <a:lnTo>
                  <a:pt x="3310" y="1840"/>
                </a:lnTo>
                <a:lnTo>
                  <a:pt x="3317" y="1844"/>
                </a:lnTo>
                <a:lnTo>
                  <a:pt x="3324" y="1846"/>
                </a:lnTo>
                <a:lnTo>
                  <a:pt x="3332" y="1848"/>
                </a:lnTo>
                <a:lnTo>
                  <a:pt x="3341" y="1848"/>
                </a:lnTo>
                <a:lnTo>
                  <a:pt x="3348" y="1848"/>
                </a:lnTo>
                <a:lnTo>
                  <a:pt x="3355" y="1846"/>
                </a:lnTo>
                <a:lnTo>
                  <a:pt x="3362" y="1844"/>
                </a:lnTo>
                <a:lnTo>
                  <a:pt x="3368" y="1842"/>
                </a:lnTo>
                <a:lnTo>
                  <a:pt x="3374" y="1838"/>
                </a:lnTo>
                <a:lnTo>
                  <a:pt x="3380" y="1832"/>
                </a:lnTo>
                <a:lnTo>
                  <a:pt x="3385" y="1826"/>
                </a:lnTo>
                <a:lnTo>
                  <a:pt x="3390" y="1820"/>
                </a:lnTo>
                <a:lnTo>
                  <a:pt x="3394" y="1812"/>
                </a:lnTo>
                <a:lnTo>
                  <a:pt x="3398" y="1804"/>
                </a:lnTo>
                <a:lnTo>
                  <a:pt x="3401" y="1796"/>
                </a:lnTo>
                <a:lnTo>
                  <a:pt x="3404" y="1786"/>
                </a:lnTo>
                <a:lnTo>
                  <a:pt x="3406" y="1774"/>
                </a:lnTo>
                <a:lnTo>
                  <a:pt x="3407" y="1770"/>
                </a:lnTo>
                <a:lnTo>
                  <a:pt x="3408" y="1764"/>
                </a:lnTo>
                <a:lnTo>
                  <a:pt x="3409" y="1752"/>
                </a:lnTo>
                <a:lnTo>
                  <a:pt x="3409" y="1738"/>
                </a:lnTo>
                <a:lnTo>
                  <a:pt x="3409" y="1728"/>
                </a:lnTo>
                <a:lnTo>
                  <a:pt x="3408" y="1718"/>
                </a:lnTo>
                <a:lnTo>
                  <a:pt x="3407" y="1711"/>
                </a:lnTo>
                <a:lnTo>
                  <a:pt x="3406" y="1701"/>
                </a:lnTo>
                <a:lnTo>
                  <a:pt x="3404" y="1693"/>
                </a:lnTo>
                <a:lnTo>
                  <a:pt x="3402" y="1685"/>
                </a:lnTo>
                <a:lnTo>
                  <a:pt x="3400" y="1677"/>
                </a:lnTo>
                <a:lnTo>
                  <a:pt x="3396" y="1669"/>
                </a:lnTo>
                <a:lnTo>
                  <a:pt x="3389" y="1653"/>
                </a:lnTo>
                <a:lnTo>
                  <a:pt x="3385" y="1645"/>
                </a:lnTo>
                <a:lnTo>
                  <a:pt x="3380" y="1639"/>
                </a:lnTo>
                <a:lnTo>
                  <a:pt x="3369" y="1625"/>
                </a:lnTo>
                <a:lnTo>
                  <a:pt x="3356" y="1613"/>
                </a:lnTo>
                <a:lnTo>
                  <a:pt x="3292" y="1555"/>
                </a:lnTo>
                <a:lnTo>
                  <a:pt x="3282" y="1547"/>
                </a:lnTo>
                <a:lnTo>
                  <a:pt x="3273" y="1537"/>
                </a:lnTo>
                <a:lnTo>
                  <a:pt x="3257" y="1517"/>
                </a:lnTo>
                <a:lnTo>
                  <a:pt x="3243" y="1497"/>
                </a:lnTo>
                <a:lnTo>
                  <a:pt x="3237" y="1485"/>
                </a:lnTo>
                <a:lnTo>
                  <a:pt x="3232" y="1473"/>
                </a:lnTo>
                <a:lnTo>
                  <a:pt x="3227" y="1461"/>
                </a:lnTo>
                <a:lnTo>
                  <a:pt x="3223" y="1447"/>
                </a:lnTo>
                <a:lnTo>
                  <a:pt x="3220" y="1433"/>
                </a:lnTo>
                <a:lnTo>
                  <a:pt x="3217" y="1417"/>
                </a:lnTo>
                <a:lnTo>
                  <a:pt x="3215" y="1401"/>
                </a:lnTo>
                <a:lnTo>
                  <a:pt x="3214" y="1393"/>
                </a:lnTo>
                <a:lnTo>
                  <a:pt x="3213" y="1385"/>
                </a:lnTo>
                <a:lnTo>
                  <a:pt x="3212" y="1367"/>
                </a:lnTo>
                <a:lnTo>
                  <a:pt x="3212" y="1347"/>
                </a:lnTo>
                <a:lnTo>
                  <a:pt x="3212" y="1335"/>
                </a:lnTo>
                <a:lnTo>
                  <a:pt x="3213" y="1323"/>
                </a:lnTo>
                <a:lnTo>
                  <a:pt x="3214" y="1311"/>
                </a:lnTo>
                <a:lnTo>
                  <a:pt x="3215" y="1299"/>
                </a:lnTo>
                <a:lnTo>
                  <a:pt x="3216" y="1289"/>
                </a:lnTo>
                <a:lnTo>
                  <a:pt x="3218" y="1279"/>
                </a:lnTo>
                <a:lnTo>
                  <a:pt x="3222" y="1259"/>
                </a:lnTo>
                <a:lnTo>
                  <a:pt x="3225" y="1249"/>
                </a:lnTo>
                <a:lnTo>
                  <a:pt x="3228" y="1241"/>
                </a:lnTo>
                <a:lnTo>
                  <a:pt x="3234" y="1225"/>
                </a:lnTo>
                <a:lnTo>
                  <a:pt x="3241" y="1210"/>
                </a:lnTo>
                <a:lnTo>
                  <a:pt x="3245" y="1204"/>
                </a:lnTo>
                <a:lnTo>
                  <a:pt x="3250" y="1198"/>
                </a:lnTo>
                <a:lnTo>
                  <a:pt x="3259" y="1186"/>
                </a:lnTo>
                <a:lnTo>
                  <a:pt x="3269" y="1176"/>
                </a:lnTo>
                <a:lnTo>
                  <a:pt x="3279" y="1166"/>
                </a:lnTo>
                <a:lnTo>
                  <a:pt x="3290" y="1160"/>
                </a:lnTo>
                <a:lnTo>
                  <a:pt x="3302" y="1154"/>
                </a:lnTo>
                <a:lnTo>
                  <a:pt x="3314" y="1150"/>
                </a:lnTo>
                <a:lnTo>
                  <a:pt x="3327" y="1148"/>
                </a:lnTo>
                <a:lnTo>
                  <a:pt x="3340" y="1148"/>
                </a:lnTo>
                <a:lnTo>
                  <a:pt x="3355" y="1150"/>
                </a:lnTo>
                <a:lnTo>
                  <a:pt x="3370" y="1152"/>
                </a:lnTo>
                <a:lnTo>
                  <a:pt x="3383" y="1158"/>
                </a:lnTo>
                <a:lnTo>
                  <a:pt x="3389" y="1162"/>
                </a:lnTo>
                <a:lnTo>
                  <a:pt x="3395" y="1166"/>
                </a:lnTo>
                <a:lnTo>
                  <a:pt x="3407" y="1174"/>
                </a:lnTo>
                <a:lnTo>
                  <a:pt x="3417" y="1186"/>
                </a:lnTo>
                <a:lnTo>
                  <a:pt x="3426" y="1198"/>
                </a:lnTo>
                <a:lnTo>
                  <a:pt x="3434" y="1212"/>
                </a:lnTo>
                <a:lnTo>
                  <a:pt x="3438" y="1218"/>
                </a:lnTo>
                <a:lnTo>
                  <a:pt x="3441" y="1225"/>
                </a:lnTo>
                <a:lnTo>
                  <a:pt x="3444" y="1233"/>
                </a:lnTo>
                <a:lnTo>
                  <a:pt x="3447" y="1241"/>
                </a:lnTo>
                <a:lnTo>
                  <a:pt x="3452" y="1259"/>
                </a:lnTo>
                <a:lnTo>
                  <a:pt x="3457" y="1275"/>
                </a:lnTo>
                <a:lnTo>
                  <a:pt x="3460" y="1293"/>
                </a:lnTo>
                <a:lnTo>
                  <a:pt x="3462" y="1313"/>
                </a:lnTo>
                <a:lnTo>
                  <a:pt x="3464" y="1331"/>
                </a:lnTo>
                <a:lnTo>
                  <a:pt x="3464" y="1349"/>
                </a:lnTo>
                <a:lnTo>
                  <a:pt x="3402" y="1375"/>
                </a:lnTo>
                <a:lnTo>
                  <a:pt x="3402" y="1359"/>
                </a:lnTo>
                <a:lnTo>
                  <a:pt x="3400" y="1345"/>
                </a:lnTo>
                <a:lnTo>
                  <a:pt x="3399" y="1331"/>
                </a:lnTo>
                <a:lnTo>
                  <a:pt x="3397" y="1319"/>
                </a:lnTo>
                <a:lnTo>
                  <a:pt x="3394" y="1309"/>
                </a:lnTo>
                <a:lnTo>
                  <a:pt x="3391" y="1299"/>
                </a:lnTo>
                <a:lnTo>
                  <a:pt x="3388" y="1289"/>
                </a:lnTo>
                <a:lnTo>
                  <a:pt x="3384" y="1281"/>
                </a:lnTo>
                <a:lnTo>
                  <a:pt x="3380" y="1275"/>
                </a:lnTo>
                <a:lnTo>
                  <a:pt x="3375" y="1269"/>
                </a:lnTo>
                <a:lnTo>
                  <a:pt x="3370" y="1265"/>
                </a:lnTo>
                <a:lnTo>
                  <a:pt x="3364" y="1261"/>
                </a:lnTo>
                <a:lnTo>
                  <a:pt x="3358" y="1257"/>
                </a:lnTo>
                <a:lnTo>
                  <a:pt x="3352" y="1255"/>
                </a:lnTo>
                <a:lnTo>
                  <a:pt x="3345" y="1255"/>
                </a:lnTo>
                <a:lnTo>
                  <a:pt x="3337" y="1253"/>
                </a:lnTo>
                <a:lnTo>
                  <a:pt x="3325" y="1255"/>
                </a:lnTo>
                <a:lnTo>
                  <a:pt x="3313" y="1259"/>
                </a:lnTo>
                <a:lnTo>
                  <a:pt x="3308" y="1263"/>
                </a:lnTo>
                <a:lnTo>
                  <a:pt x="3303" y="1267"/>
                </a:lnTo>
                <a:lnTo>
                  <a:pt x="3298" y="1271"/>
                </a:lnTo>
                <a:lnTo>
                  <a:pt x="3294" y="1275"/>
                </a:lnTo>
                <a:lnTo>
                  <a:pt x="3290" y="1281"/>
                </a:lnTo>
                <a:lnTo>
                  <a:pt x="3287" y="1287"/>
                </a:lnTo>
                <a:lnTo>
                  <a:pt x="3284" y="1295"/>
                </a:lnTo>
                <a:lnTo>
                  <a:pt x="3281" y="1303"/>
                </a:lnTo>
                <a:lnTo>
                  <a:pt x="3279" y="1311"/>
                </a:lnTo>
                <a:lnTo>
                  <a:pt x="3278" y="1321"/>
                </a:lnTo>
                <a:lnTo>
                  <a:pt x="3277" y="1331"/>
                </a:lnTo>
                <a:lnTo>
                  <a:pt x="3276" y="1341"/>
                </a:lnTo>
                <a:lnTo>
                  <a:pt x="3277" y="1351"/>
                </a:lnTo>
                <a:lnTo>
                  <a:pt x="3277" y="1361"/>
                </a:lnTo>
                <a:lnTo>
                  <a:pt x="3278" y="1371"/>
                </a:lnTo>
                <a:lnTo>
                  <a:pt x="3279" y="1379"/>
                </a:lnTo>
                <a:lnTo>
                  <a:pt x="3281" y="1387"/>
                </a:lnTo>
                <a:lnTo>
                  <a:pt x="3283" y="1395"/>
                </a:lnTo>
                <a:lnTo>
                  <a:pt x="3286" y="1403"/>
                </a:lnTo>
                <a:lnTo>
                  <a:pt x="3288" y="1409"/>
                </a:lnTo>
                <a:lnTo>
                  <a:pt x="3292" y="1415"/>
                </a:lnTo>
                <a:lnTo>
                  <a:pt x="3295" y="1421"/>
                </a:lnTo>
                <a:lnTo>
                  <a:pt x="3304" y="1433"/>
                </a:lnTo>
                <a:lnTo>
                  <a:pt x="3314" y="1445"/>
                </a:lnTo>
                <a:lnTo>
                  <a:pt x="3326" y="1457"/>
                </a:lnTo>
                <a:lnTo>
                  <a:pt x="3388" y="1511"/>
                </a:lnTo>
                <a:lnTo>
                  <a:pt x="3398" y="1521"/>
                </a:lnTo>
                <a:lnTo>
                  <a:pt x="3408" y="1531"/>
                </a:lnTo>
                <a:lnTo>
                  <a:pt x="3418" y="1541"/>
                </a:lnTo>
                <a:lnTo>
                  <a:pt x="3426" y="1553"/>
                </a:lnTo>
                <a:lnTo>
                  <a:pt x="3434" y="1565"/>
                </a:lnTo>
                <a:lnTo>
                  <a:pt x="3441" y="1575"/>
                </a:lnTo>
                <a:lnTo>
                  <a:pt x="3447" y="1589"/>
                </a:lnTo>
                <a:lnTo>
                  <a:pt x="3453" y="1601"/>
                </a:lnTo>
                <a:lnTo>
                  <a:pt x="3458" y="1615"/>
                </a:lnTo>
                <a:lnTo>
                  <a:pt x="3462" y="1629"/>
                </a:lnTo>
                <a:lnTo>
                  <a:pt x="3466" y="1643"/>
                </a:lnTo>
                <a:lnTo>
                  <a:pt x="3469" y="1659"/>
                </a:lnTo>
                <a:lnTo>
                  <a:pt x="3471" y="1675"/>
                </a:lnTo>
                <a:lnTo>
                  <a:pt x="3472" y="1685"/>
                </a:lnTo>
                <a:lnTo>
                  <a:pt x="3472" y="1693"/>
                </a:lnTo>
                <a:lnTo>
                  <a:pt x="3473" y="1711"/>
                </a:lnTo>
                <a:lnTo>
                  <a:pt x="3474" y="1730"/>
                </a:lnTo>
                <a:lnTo>
                  <a:pt x="3473" y="1756"/>
                </a:lnTo>
                <a:lnTo>
                  <a:pt x="3471" y="1780"/>
                </a:lnTo>
                <a:lnTo>
                  <a:pt x="3470" y="1792"/>
                </a:lnTo>
                <a:lnTo>
                  <a:pt x="3468" y="1802"/>
                </a:lnTo>
                <a:lnTo>
                  <a:pt x="3466" y="1814"/>
                </a:lnTo>
                <a:lnTo>
                  <a:pt x="3464" y="1824"/>
                </a:lnTo>
                <a:lnTo>
                  <a:pt x="3461" y="1834"/>
                </a:lnTo>
                <a:lnTo>
                  <a:pt x="3459" y="1844"/>
                </a:lnTo>
                <a:lnTo>
                  <a:pt x="3452" y="1862"/>
                </a:lnTo>
                <a:lnTo>
                  <a:pt x="3449" y="1870"/>
                </a:lnTo>
                <a:lnTo>
                  <a:pt x="3445" y="1880"/>
                </a:lnTo>
                <a:lnTo>
                  <a:pt x="3437" y="1894"/>
                </a:lnTo>
                <a:lnTo>
                  <a:pt x="3432" y="1902"/>
                </a:lnTo>
                <a:lnTo>
                  <a:pt x="3427" y="1908"/>
                </a:lnTo>
                <a:lnTo>
                  <a:pt x="3422" y="1914"/>
                </a:lnTo>
                <a:lnTo>
                  <a:pt x="3417" y="1920"/>
                </a:lnTo>
                <a:lnTo>
                  <a:pt x="3406" y="1930"/>
                </a:lnTo>
                <a:lnTo>
                  <a:pt x="3394" y="1938"/>
                </a:lnTo>
                <a:lnTo>
                  <a:pt x="3381" y="1946"/>
                </a:lnTo>
                <a:lnTo>
                  <a:pt x="3367" y="1950"/>
                </a:lnTo>
                <a:lnTo>
                  <a:pt x="3360" y="1952"/>
                </a:lnTo>
                <a:lnTo>
                  <a:pt x="3353" y="1952"/>
                </a:lnTo>
                <a:lnTo>
                  <a:pt x="3337" y="1954"/>
                </a:lnTo>
                <a:close/>
                <a:moveTo>
                  <a:pt x="3582" y="1882"/>
                </a:moveTo>
                <a:lnTo>
                  <a:pt x="3574" y="1866"/>
                </a:lnTo>
                <a:lnTo>
                  <a:pt x="3567" y="1848"/>
                </a:lnTo>
                <a:lnTo>
                  <a:pt x="3562" y="1828"/>
                </a:lnTo>
                <a:lnTo>
                  <a:pt x="3559" y="1816"/>
                </a:lnTo>
                <a:lnTo>
                  <a:pt x="3557" y="1806"/>
                </a:lnTo>
                <a:lnTo>
                  <a:pt x="3554" y="1782"/>
                </a:lnTo>
                <a:lnTo>
                  <a:pt x="3551" y="1756"/>
                </a:lnTo>
                <a:lnTo>
                  <a:pt x="3550" y="1742"/>
                </a:lnTo>
                <a:lnTo>
                  <a:pt x="3550" y="1726"/>
                </a:lnTo>
                <a:lnTo>
                  <a:pt x="3549" y="1697"/>
                </a:lnTo>
                <a:lnTo>
                  <a:pt x="3549" y="1166"/>
                </a:lnTo>
                <a:lnTo>
                  <a:pt x="3615" y="1166"/>
                </a:lnTo>
                <a:lnTo>
                  <a:pt x="3615" y="1691"/>
                </a:lnTo>
                <a:lnTo>
                  <a:pt x="3615" y="1711"/>
                </a:lnTo>
                <a:lnTo>
                  <a:pt x="3616" y="1728"/>
                </a:lnTo>
                <a:lnTo>
                  <a:pt x="3617" y="1744"/>
                </a:lnTo>
                <a:lnTo>
                  <a:pt x="3618" y="1758"/>
                </a:lnTo>
                <a:lnTo>
                  <a:pt x="3620" y="1772"/>
                </a:lnTo>
                <a:lnTo>
                  <a:pt x="3623" y="1784"/>
                </a:lnTo>
                <a:lnTo>
                  <a:pt x="3625" y="1796"/>
                </a:lnTo>
                <a:lnTo>
                  <a:pt x="3629" y="1804"/>
                </a:lnTo>
                <a:lnTo>
                  <a:pt x="3633" y="1814"/>
                </a:lnTo>
                <a:lnTo>
                  <a:pt x="3637" y="1822"/>
                </a:lnTo>
                <a:lnTo>
                  <a:pt x="3643" y="1830"/>
                </a:lnTo>
                <a:lnTo>
                  <a:pt x="3649" y="1836"/>
                </a:lnTo>
                <a:lnTo>
                  <a:pt x="3652" y="1838"/>
                </a:lnTo>
                <a:lnTo>
                  <a:pt x="3655" y="1840"/>
                </a:lnTo>
                <a:lnTo>
                  <a:pt x="3662" y="1844"/>
                </a:lnTo>
                <a:lnTo>
                  <a:pt x="3670" y="1846"/>
                </a:lnTo>
                <a:lnTo>
                  <a:pt x="3678" y="1846"/>
                </a:lnTo>
                <a:lnTo>
                  <a:pt x="3686" y="1846"/>
                </a:lnTo>
                <a:lnTo>
                  <a:pt x="3694" y="1844"/>
                </a:lnTo>
                <a:lnTo>
                  <a:pt x="3701" y="1840"/>
                </a:lnTo>
                <a:lnTo>
                  <a:pt x="3708" y="1836"/>
                </a:lnTo>
                <a:lnTo>
                  <a:pt x="3713" y="1830"/>
                </a:lnTo>
                <a:lnTo>
                  <a:pt x="3719" y="1822"/>
                </a:lnTo>
                <a:lnTo>
                  <a:pt x="3723" y="1814"/>
                </a:lnTo>
                <a:lnTo>
                  <a:pt x="3728" y="1804"/>
                </a:lnTo>
                <a:lnTo>
                  <a:pt x="3731" y="1796"/>
                </a:lnTo>
                <a:lnTo>
                  <a:pt x="3734" y="1784"/>
                </a:lnTo>
                <a:lnTo>
                  <a:pt x="3736" y="1772"/>
                </a:lnTo>
                <a:lnTo>
                  <a:pt x="3738" y="1758"/>
                </a:lnTo>
                <a:lnTo>
                  <a:pt x="3740" y="1744"/>
                </a:lnTo>
                <a:lnTo>
                  <a:pt x="3741" y="1728"/>
                </a:lnTo>
                <a:lnTo>
                  <a:pt x="3741" y="1711"/>
                </a:lnTo>
                <a:lnTo>
                  <a:pt x="3741" y="1691"/>
                </a:lnTo>
                <a:lnTo>
                  <a:pt x="3741" y="1166"/>
                </a:lnTo>
                <a:lnTo>
                  <a:pt x="3807" y="1166"/>
                </a:lnTo>
                <a:lnTo>
                  <a:pt x="3807" y="1697"/>
                </a:lnTo>
                <a:lnTo>
                  <a:pt x="3806" y="1726"/>
                </a:lnTo>
                <a:lnTo>
                  <a:pt x="3805" y="1742"/>
                </a:lnTo>
                <a:lnTo>
                  <a:pt x="3805" y="1756"/>
                </a:lnTo>
                <a:lnTo>
                  <a:pt x="3802" y="1782"/>
                </a:lnTo>
                <a:lnTo>
                  <a:pt x="3798" y="1806"/>
                </a:lnTo>
                <a:lnTo>
                  <a:pt x="3796" y="1816"/>
                </a:lnTo>
                <a:lnTo>
                  <a:pt x="3794" y="1828"/>
                </a:lnTo>
                <a:lnTo>
                  <a:pt x="3788" y="1848"/>
                </a:lnTo>
                <a:lnTo>
                  <a:pt x="3785" y="1856"/>
                </a:lnTo>
                <a:lnTo>
                  <a:pt x="3782" y="1866"/>
                </a:lnTo>
                <a:lnTo>
                  <a:pt x="3779" y="1874"/>
                </a:lnTo>
                <a:lnTo>
                  <a:pt x="3775" y="1882"/>
                </a:lnTo>
                <a:lnTo>
                  <a:pt x="3771" y="1890"/>
                </a:lnTo>
                <a:lnTo>
                  <a:pt x="3766" y="1898"/>
                </a:lnTo>
                <a:lnTo>
                  <a:pt x="3756" y="1914"/>
                </a:lnTo>
                <a:lnTo>
                  <a:pt x="3745" y="1926"/>
                </a:lnTo>
                <a:lnTo>
                  <a:pt x="3739" y="1930"/>
                </a:lnTo>
                <a:lnTo>
                  <a:pt x="3733" y="1936"/>
                </a:lnTo>
                <a:lnTo>
                  <a:pt x="3720" y="1944"/>
                </a:lnTo>
                <a:lnTo>
                  <a:pt x="3714" y="1946"/>
                </a:lnTo>
                <a:lnTo>
                  <a:pt x="3707" y="1950"/>
                </a:lnTo>
                <a:lnTo>
                  <a:pt x="3693" y="1952"/>
                </a:lnTo>
                <a:lnTo>
                  <a:pt x="3685" y="1954"/>
                </a:lnTo>
                <a:lnTo>
                  <a:pt x="3678" y="1954"/>
                </a:lnTo>
                <a:lnTo>
                  <a:pt x="3663" y="1952"/>
                </a:lnTo>
                <a:lnTo>
                  <a:pt x="3649" y="1950"/>
                </a:lnTo>
                <a:lnTo>
                  <a:pt x="3643" y="1946"/>
                </a:lnTo>
                <a:lnTo>
                  <a:pt x="3636" y="1944"/>
                </a:lnTo>
                <a:lnTo>
                  <a:pt x="3624" y="1936"/>
                </a:lnTo>
                <a:lnTo>
                  <a:pt x="3612" y="1926"/>
                </a:lnTo>
                <a:lnTo>
                  <a:pt x="3601" y="1914"/>
                </a:lnTo>
                <a:lnTo>
                  <a:pt x="3591" y="1898"/>
                </a:lnTo>
                <a:lnTo>
                  <a:pt x="3586" y="1890"/>
                </a:lnTo>
                <a:lnTo>
                  <a:pt x="3582" y="1882"/>
                </a:lnTo>
                <a:close/>
                <a:moveTo>
                  <a:pt x="3934" y="1882"/>
                </a:moveTo>
                <a:lnTo>
                  <a:pt x="3927" y="1866"/>
                </a:lnTo>
                <a:lnTo>
                  <a:pt x="3920" y="1848"/>
                </a:lnTo>
                <a:lnTo>
                  <a:pt x="3915" y="1828"/>
                </a:lnTo>
                <a:lnTo>
                  <a:pt x="3912" y="1816"/>
                </a:lnTo>
                <a:lnTo>
                  <a:pt x="3910" y="1806"/>
                </a:lnTo>
                <a:lnTo>
                  <a:pt x="3907" y="1782"/>
                </a:lnTo>
                <a:lnTo>
                  <a:pt x="3904" y="1756"/>
                </a:lnTo>
                <a:lnTo>
                  <a:pt x="3903" y="1742"/>
                </a:lnTo>
                <a:lnTo>
                  <a:pt x="3903" y="1726"/>
                </a:lnTo>
                <a:lnTo>
                  <a:pt x="3902" y="1697"/>
                </a:lnTo>
                <a:lnTo>
                  <a:pt x="3902" y="1166"/>
                </a:lnTo>
                <a:lnTo>
                  <a:pt x="3968" y="1166"/>
                </a:lnTo>
                <a:lnTo>
                  <a:pt x="3968" y="1691"/>
                </a:lnTo>
                <a:lnTo>
                  <a:pt x="3968" y="1711"/>
                </a:lnTo>
                <a:lnTo>
                  <a:pt x="3969" y="1728"/>
                </a:lnTo>
                <a:lnTo>
                  <a:pt x="3970" y="1744"/>
                </a:lnTo>
                <a:lnTo>
                  <a:pt x="3972" y="1758"/>
                </a:lnTo>
                <a:lnTo>
                  <a:pt x="3973" y="1772"/>
                </a:lnTo>
                <a:lnTo>
                  <a:pt x="3976" y="1784"/>
                </a:lnTo>
                <a:lnTo>
                  <a:pt x="3979" y="1796"/>
                </a:lnTo>
                <a:lnTo>
                  <a:pt x="3982" y="1804"/>
                </a:lnTo>
                <a:lnTo>
                  <a:pt x="3986" y="1814"/>
                </a:lnTo>
                <a:lnTo>
                  <a:pt x="3991" y="1822"/>
                </a:lnTo>
                <a:lnTo>
                  <a:pt x="3996" y="1830"/>
                </a:lnTo>
                <a:lnTo>
                  <a:pt x="4002" y="1836"/>
                </a:lnTo>
                <a:lnTo>
                  <a:pt x="4005" y="1838"/>
                </a:lnTo>
                <a:lnTo>
                  <a:pt x="4008" y="1840"/>
                </a:lnTo>
                <a:lnTo>
                  <a:pt x="4015" y="1844"/>
                </a:lnTo>
                <a:lnTo>
                  <a:pt x="4023" y="1846"/>
                </a:lnTo>
                <a:lnTo>
                  <a:pt x="4031" y="1846"/>
                </a:lnTo>
                <a:lnTo>
                  <a:pt x="4040" y="1846"/>
                </a:lnTo>
                <a:lnTo>
                  <a:pt x="4047" y="1844"/>
                </a:lnTo>
                <a:lnTo>
                  <a:pt x="4054" y="1840"/>
                </a:lnTo>
                <a:lnTo>
                  <a:pt x="4061" y="1836"/>
                </a:lnTo>
                <a:lnTo>
                  <a:pt x="4067" y="1830"/>
                </a:lnTo>
                <a:lnTo>
                  <a:pt x="4072" y="1822"/>
                </a:lnTo>
                <a:lnTo>
                  <a:pt x="4077" y="1814"/>
                </a:lnTo>
                <a:lnTo>
                  <a:pt x="4081" y="1804"/>
                </a:lnTo>
                <a:lnTo>
                  <a:pt x="4084" y="1796"/>
                </a:lnTo>
                <a:lnTo>
                  <a:pt x="4087" y="1784"/>
                </a:lnTo>
                <a:lnTo>
                  <a:pt x="4090" y="1772"/>
                </a:lnTo>
                <a:lnTo>
                  <a:pt x="4091" y="1758"/>
                </a:lnTo>
                <a:lnTo>
                  <a:pt x="4093" y="1744"/>
                </a:lnTo>
                <a:lnTo>
                  <a:pt x="4094" y="1728"/>
                </a:lnTo>
                <a:lnTo>
                  <a:pt x="4094" y="1711"/>
                </a:lnTo>
                <a:lnTo>
                  <a:pt x="4094" y="1691"/>
                </a:lnTo>
                <a:lnTo>
                  <a:pt x="4094" y="1166"/>
                </a:lnTo>
                <a:lnTo>
                  <a:pt x="4160" y="1166"/>
                </a:lnTo>
                <a:lnTo>
                  <a:pt x="4160" y="1697"/>
                </a:lnTo>
                <a:lnTo>
                  <a:pt x="4159" y="1726"/>
                </a:lnTo>
                <a:lnTo>
                  <a:pt x="4159" y="1742"/>
                </a:lnTo>
                <a:lnTo>
                  <a:pt x="4158" y="1756"/>
                </a:lnTo>
                <a:lnTo>
                  <a:pt x="4155" y="1782"/>
                </a:lnTo>
                <a:lnTo>
                  <a:pt x="4152" y="1806"/>
                </a:lnTo>
                <a:lnTo>
                  <a:pt x="4149" y="1816"/>
                </a:lnTo>
                <a:lnTo>
                  <a:pt x="4147" y="1828"/>
                </a:lnTo>
                <a:lnTo>
                  <a:pt x="4142" y="1848"/>
                </a:lnTo>
                <a:lnTo>
                  <a:pt x="4139" y="1856"/>
                </a:lnTo>
                <a:lnTo>
                  <a:pt x="4135" y="1866"/>
                </a:lnTo>
                <a:lnTo>
                  <a:pt x="4132" y="1874"/>
                </a:lnTo>
                <a:lnTo>
                  <a:pt x="4128" y="1882"/>
                </a:lnTo>
                <a:lnTo>
                  <a:pt x="4124" y="1890"/>
                </a:lnTo>
                <a:lnTo>
                  <a:pt x="4119" y="1898"/>
                </a:lnTo>
                <a:lnTo>
                  <a:pt x="4109" y="1914"/>
                </a:lnTo>
                <a:lnTo>
                  <a:pt x="4098" y="1926"/>
                </a:lnTo>
                <a:lnTo>
                  <a:pt x="4092" y="1930"/>
                </a:lnTo>
                <a:lnTo>
                  <a:pt x="4086" y="1936"/>
                </a:lnTo>
                <a:lnTo>
                  <a:pt x="4073" y="1944"/>
                </a:lnTo>
                <a:lnTo>
                  <a:pt x="4067" y="1946"/>
                </a:lnTo>
                <a:lnTo>
                  <a:pt x="4060" y="1950"/>
                </a:lnTo>
                <a:lnTo>
                  <a:pt x="4046" y="1952"/>
                </a:lnTo>
                <a:lnTo>
                  <a:pt x="4039" y="1954"/>
                </a:lnTo>
                <a:lnTo>
                  <a:pt x="4031" y="1954"/>
                </a:lnTo>
                <a:lnTo>
                  <a:pt x="4017" y="1952"/>
                </a:lnTo>
                <a:lnTo>
                  <a:pt x="4003" y="1950"/>
                </a:lnTo>
                <a:lnTo>
                  <a:pt x="3996" y="1946"/>
                </a:lnTo>
                <a:lnTo>
                  <a:pt x="3989" y="1944"/>
                </a:lnTo>
                <a:lnTo>
                  <a:pt x="3977" y="1936"/>
                </a:lnTo>
                <a:lnTo>
                  <a:pt x="3965" y="1926"/>
                </a:lnTo>
                <a:lnTo>
                  <a:pt x="3954" y="1914"/>
                </a:lnTo>
                <a:lnTo>
                  <a:pt x="3943" y="1898"/>
                </a:lnTo>
                <a:lnTo>
                  <a:pt x="3938" y="1890"/>
                </a:lnTo>
                <a:lnTo>
                  <a:pt x="3934" y="1882"/>
                </a:lnTo>
                <a:close/>
                <a:moveTo>
                  <a:pt x="4370" y="1954"/>
                </a:moveTo>
                <a:lnTo>
                  <a:pt x="4354" y="1954"/>
                </a:lnTo>
                <a:lnTo>
                  <a:pt x="4339" y="1950"/>
                </a:lnTo>
                <a:lnTo>
                  <a:pt x="4324" y="1944"/>
                </a:lnTo>
                <a:lnTo>
                  <a:pt x="4317" y="1940"/>
                </a:lnTo>
                <a:lnTo>
                  <a:pt x="4310" y="1936"/>
                </a:lnTo>
                <a:lnTo>
                  <a:pt x="4298" y="1928"/>
                </a:lnTo>
                <a:lnTo>
                  <a:pt x="4292" y="1922"/>
                </a:lnTo>
                <a:lnTo>
                  <a:pt x="4287" y="1916"/>
                </a:lnTo>
                <a:lnTo>
                  <a:pt x="4277" y="1902"/>
                </a:lnTo>
                <a:lnTo>
                  <a:pt x="4273" y="1896"/>
                </a:lnTo>
                <a:lnTo>
                  <a:pt x="4268" y="1888"/>
                </a:lnTo>
                <a:lnTo>
                  <a:pt x="4264" y="1880"/>
                </a:lnTo>
                <a:lnTo>
                  <a:pt x="4261" y="1872"/>
                </a:lnTo>
                <a:lnTo>
                  <a:pt x="4257" y="1864"/>
                </a:lnTo>
                <a:lnTo>
                  <a:pt x="4254" y="1854"/>
                </a:lnTo>
                <a:lnTo>
                  <a:pt x="4248" y="1834"/>
                </a:lnTo>
                <a:lnTo>
                  <a:pt x="4244" y="1814"/>
                </a:lnTo>
                <a:lnTo>
                  <a:pt x="4242" y="1804"/>
                </a:lnTo>
                <a:lnTo>
                  <a:pt x="4240" y="1792"/>
                </a:lnTo>
                <a:lnTo>
                  <a:pt x="4237" y="1770"/>
                </a:lnTo>
                <a:lnTo>
                  <a:pt x="4236" y="1746"/>
                </a:lnTo>
                <a:lnTo>
                  <a:pt x="4235" y="1732"/>
                </a:lnTo>
                <a:lnTo>
                  <a:pt x="4235" y="1720"/>
                </a:lnTo>
                <a:lnTo>
                  <a:pt x="4298" y="1693"/>
                </a:lnTo>
                <a:lnTo>
                  <a:pt x="4298" y="1714"/>
                </a:lnTo>
                <a:lnTo>
                  <a:pt x="4299" y="1734"/>
                </a:lnTo>
                <a:lnTo>
                  <a:pt x="4301" y="1750"/>
                </a:lnTo>
                <a:lnTo>
                  <a:pt x="4303" y="1766"/>
                </a:lnTo>
                <a:lnTo>
                  <a:pt x="4305" y="1774"/>
                </a:lnTo>
                <a:lnTo>
                  <a:pt x="4306" y="1782"/>
                </a:lnTo>
                <a:lnTo>
                  <a:pt x="4310" y="1794"/>
                </a:lnTo>
                <a:lnTo>
                  <a:pt x="4314" y="1804"/>
                </a:lnTo>
                <a:lnTo>
                  <a:pt x="4318" y="1814"/>
                </a:lnTo>
                <a:lnTo>
                  <a:pt x="4324" y="1824"/>
                </a:lnTo>
                <a:lnTo>
                  <a:pt x="4330" y="1830"/>
                </a:lnTo>
                <a:lnTo>
                  <a:pt x="4336" y="1836"/>
                </a:lnTo>
                <a:lnTo>
                  <a:pt x="4343" y="1840"/>
                </a:lnTo>
                <a:lnTo>
                  <a:pt x="4350" y="1844"/>
                </a:lnTo>
                <a:lnTo>
                  <a:pt x="4357" y="1846"/>
                </a:lnTo>
                <a:lnTo>
                  <a:pt x="4365" y="1848"/>
                </a:lnTo>
                <a:lnTo>
                  <a:pt x="4374" y="1848"/>
                </a:lnTo>
                <a:lnTo>
                  <a:pt x="4381" y="1848"/>
                </a:lnTo>
                <a:lnTo>
                  <a:pt x="4388" y="1846"/>
                </a:lnTo>
                <a:lnTo>
                  <a:pt x="4395" y="1844"/>
                </a:lnTo>
                <a:lnTo>
                  <a:pt x="4401" y="1842"/>
                </a:lnTo>
                <a:lnTo>
                  <a:pt x="4407" y="1838"/>
                </a:lnTo>
                <a:lnTo>
                  <a:pt x="4413" y="1832"/>
                </a:lnTo>
                <a:lnTo>
                  <a:pt x="4418" y="1826"/>
                </a:lnTo>
                <a:lnTo>
                  <a:pt x="4423" y="1820"/>
                </a:lnTo>
                <a:lnTo>
                  <a:pt x="4427" y="1812"/>
                </a:lnTo>
                <a:lnTo>
                  <a:pt x="4431" y="1804"/>
                </a:lnTo>
                <a:lnTo>
                  <a:pt x="4434" y="1796"/>
                </a:lnTo>
                <a:lnTo>
                  <a:pt x="4437" y="1786"/>
                </a:lnTo>
                <a:lnTo>
                  <a:pt x="4439" y="1774"/>
                </a:lnTo>
                <a:lnTo>
                  <a:pt x="4440" y="1770"/>
                </a:lnTo>
                <a:lnTo>
                  <a:pt x="4441" y="1764"/>
                </a:lnTo>
                <a:lnTo>
                  <a:pt x="4442" y="1752"/>
                </a:lnTo>
                <a:lnTo>
                  <a:pt x="4442" y="1738"/>
                </a:lnTo>
                <a:lnTo>
                  <a:pt x="4442" y="1728"/>
                </a:lnTo>
                <a:lnTo>
                  <a:pt x="4442" y="1718"/>
                </a:lnTo>
                <a:lnTo>
                  <a:pt x="4441" y="1711"/>
                </a:lnTo>
                <a:lnTo>
                  <a:pt x="4439" y="1701"/>
                </a:lnTo>
                <a:lnTo>
                  <a:pt x="4437" y="1693"/>
                </a:lnTo>
                <a:lnTo>
                  <a:pt x="4435" y="1685"/>
                </a:lnTo>
                <a:lnTo>
                  <a:pt x="4433" y="1677"/>
                </a:lnTo>
                <a:lnTo>
                  <a:pt x="4430" y="1669"/>
                </a:lnTo>
                <a:lnTo>
                  <a:pt x="4422" y="1653"/>
                </a:lnTo>
                <a:lnTo>
                  <a:pt x="4418" y="1645"/>
                </a:lnTo>
                <a:lnTo>
                  <a:pt x="4413" y="1639"/>
                </a:lnTo>
                <a:lnTo>
                  <a:pt x="4402" y="1625"/>
                </a:lnTo>
                <a:lnTo>
                  <a:pt x="4389" y="1613"/>
                </a:lnTo>
                <a:lnTo>
                  <a:pt x="4325" y="1555"/>
                </a:lnTo>
                <a:lnTo>
                  <a:pt x="4315" y="1547"/>
                </a:lnTo>
                <a:lnTo>
                  <a:pt x="4305" y="1537"/>
                </a:lnTo>
                <a:lnTo>
                  <a:pt x="4289" y="1517"/>
                </a:lnTo>
                <a:lnTo>
                  <a:pt x="4275" y="1497"/>
                </a:lnTo>
                <a:lnTo>
                  <a:pt x="4270" y="1485"/>
                </a:lnTo>
                <a:lnTo>
                  <a:pt x="4264" y="1473"/>
                </a:lnTo>
                <a:lnTo>
                  <a:pt x="4260" y="1461"/>
                </a:lnTo>
                <a:lnTo>
                  <a:pt x="4255" y="1447"/>
                </a:lnTo>
                <a:lnTo>
                  <a:pt x="4252" y="1433"/>
                </a:lnTo>
                <a:lnTo>
                  <a:pt x="4249" y="1417"/>
                </a:lnTo>
                <a:lnTo>
                  <a:pt x="4247" y="1401"/>
                </a:lnTo>
                <a:lnTo>
                  <a:pt x="4246" y="1393"/>
                </a:lnTo>
                <a:lnTo>
                  <a:pt x="4245" y="1385"/>
                </a:lnTo>
                <a:lnTo>
                  <a:pt x="4244" y="1367"/>
                </a:lnTo>
                <a:lnTo>
                  <a:pt x="4244" y="1347"/>
                </a:lnTo>
                <a:lnTo>
                  <a:pt x="4244" y="1335"/>
                </a:lnTo>
                <a:lnTo>
                  <a:pt x="4245" y="1323"/>
                </a:lnTo>
                <a:lnTo>
                  <a:pt x="4246" y="1311"/>
                </a:lnTo>
                <a:lnTo>
                  <a:pt x="4247" y="1299"/>
                </a:lnTo>
                <a:lnTo>
                  <a:pt x="4248" y="1289"/>
                </a:lnTo>
                <a:lnTo>
                  <a:pt x="4250" y="1279"/>
                </a:lnTo>
                <a:lnTo>
                  <a:pt x="4254" y="1259"/>
                </a:lnTo>
                <a:lnTo>
                  <a:pt x="4257" y="1249"/>
                </a:lnTo>
                <a:lnTo>
                  <a:pt x="4260" y="1241"/>
                </a:lnTo>
                <a:lnTo>
                  <a:pt x="4266" y="1225"/>
                </a:lnTo>
                <a:lnTo>
                  <a:pt x="4273" y="1210"/>
                </a:lnTo>
                <a:lnTo>
                  <a:pt x="4277" y="1204"/>
                </a:lnTo>
                <a:lnTo>
                  <a:pt x="4282" y="1198"/>
                </a:lnTo>
                <a:lnTo>
                  <a:pt x="4291" y="1186"/>
                </a:lnTo>
                <a:lnTo>
                  <a:pt x="4301" y="1176"/>
                </a:lnTo>
                <a:lnTo>
                  <a:pt x="4311" y="1166"/>
                </a:lnTo>
                <a:lnTo>
                  <a:pt x="4323" y="1160"/>
                </a:lnTo>
                <a:lnTo>
                  <a:pt x="4335" y="1154"/>
                </a:lnTo>
                <a:lnTo>
                  <a:pt x="4347" y="1150"/>
                </a:lnTo>
                <a:lnTo>
                  <a:pt x="4360" y="1148"/>
                </a:lnTo>
                <a:lnTo>
                  <a:pt x="4373" y="1148"/>
                </a:lnTo>
                <a:lnTo>
                  <a:pt x="4388" y="1150"/>
                </a:lnTo>
                <a:lnTo>
                  <a:pt x="4403" y="1152"/>
                </a:lnTo>
                <a:lnTo>
                  <a:pt x="4416" y="1158"/>
                </a:lnTo>
                <a:lnTo>
                  <a:pt x="4422" y="1162"/>
                </a:lnTo>
                <a:lnTo>
                  <a:pt x="4428" y="1166"/>
                </a:lnTo>
                <a:lnTo>
                  <a:pt x="4440" y="1174"/>
                </a:lnTo>
                <a:lnTo>
                  <a:pt x="4450" y="1186"/>
                </a:lnTo>
                <a:lnTo>
                  <a:pt x="4459" y="1198"/>
                </a:lnTo>
                <a:lnTo>
                  <a:pt x="4467" y="1212"/>
                </a:lnTo>
                <a:lnTo>
                  <a:pt x="4471" y="1218"/>
                </a:lnTo>
                <a:lnTo>
                  <a:pt x="4474" y="1225"/>
                </a:lnTo>
                <a:lnTo>
                  <a:pt x="4477" y="1233"/>
                </a:lnTo>
                <a:lnTo>
                  <a:pt x="4480" y="1241"/>
                </a:lnTo>
                <a:lnTo>
                  <a:pt x="4485" y="1259"/>
                </a:lnTo>
                <a:lnTo>
                  <a:pt x="4490" y="1275"/>
                </a:lnTo>
                <a:lnTo>
                  <a:pt x="4493" y="1293"/>
                </a:lnTo>
                <a:lnTo>
                  <a:pt x="4495" y="1313"/>
                </a:lnTo>
                <a:lnTo>
                  <a:pt x="4497" y="1331"/>
                </a:lnTo>
                <a:lnTo>
                  <a:pt x="4497" y="1349"/>
                </a:lnTo>
                <a:lnTo>
                  <a:pt x="4435" y="1375"/>
                </a:lnTo>
                <a:lnTo>
                  <a:pt x="4435" y="1359"/>
                </a:lnTo>
                <a:lnTo>
                  <a:pt x="4433" y="1345"/>
                </a:lnTo>
                <a:lnTo>
                  <a:pt x="4432" y="1331"/>
                </a:lnTo>
                <a:lnTo>
                  <a:pt x="4430" y="1319"/>
                </a:lnTo>
                <a:lnTo>
                  <a:pt x="4427" y="1309"/>
                </a:lnTo>
                <a:lnTo>
                  <a:pt x="4426" y="1303"/>
                </a:lnTo>
                <a:lnTo>
                  <a:pt x="4424" y="1299"/>
                </a:lnTo>
                <a:lnTo>
                  <a:pt x="4421" y="1289"/>
                </a:lnTo>
                <a:lnTo>
                  <a:pt x="4417" y="1281"/>
                </a:lnTo>
                <a:lnTo>
                  <a:pt x="4413" y="1275"/>
                </a:lnTo>
                <a:lnTo>
                  <a:pt x="4408" y="1269"/>
                </a:lnTo>
                <a:lnTo>
                  <a:pt x="4403" y="1265"/>
                </a:lnTo>
                <a:lnTo>
                  <a:pt x="4397" y="1261"/>
                </a:lnTo>
                <a:lnTo>
                  <a:pt x="4391" y="1257"/>
                </a:lnTo>
                <a:lnTo>
                  <a:pt x="4385" y="1255"/>
                </a:lnTo>
                <a:lnTo>
                  <a:pt x="4378" y="1255"/>
                </a:lnTo>
                <a:lnTo>
                  <a:pt x="4370" y="1253"/>
                </a:lnTo>
                <a:lnTo>
                  <a:pt x="4358" y="1255"/>
                </a:lnTo>
                <a:lnTo>
                  <a:pt x="4346" y="1259"/>
                </a:lnTo>
                <a:lnTo>
                  <a:pt x="4341" y="1263"/>
                </a:lnTo>
                <a:lnTo>
                  <a:pt x="4336" y="1267"/>
                </a:lnTo>
                <a:lnTo>
                  <a:pt x="4331" y="1271"/>
                </a:lnTo>
                <a:lnTo>
                  <a:pt x="4327" y="1275"/>
                </a:lnTo>
                <a:lnTo>
                  <a:pt x="4323" y="1281"/>
                </a:lnTo>
                <a:lnTo>
                  <a:pt x="4319" y="1287"/>
                </a:lnTo>
                <a:lnTo>
                  <a:pt x="4316" y="1295"/>
                </a:lnTo>
                <a:lnTo>
                  <a:pt x="4313" y="1303"/>
                </a:lnTo>
                <a:lnTo>
                  <a:pt x="4311" y="1311"/>
                </a:lnTo>
                <a:lnTo>
                  <a:pt x="4310" y="1321"/>
                </a:lnTo>
                <a:lnTo>
                  <a:pt x="4309" y="1331"/>
                </a:lnTo>
                <a:lnTo>
                  <a:pt x="4308" y="1341"/>
                </a:lnTo>
                <a:lnTo>
                  <a:pt x="4309" y="1351"/>
                </a:lnTo>
                <a:lnTo>
                  <a:pt x="4309" y="1361"/>
                </a:lnTo>
                <a:lnTo>
                  <a:pt x="4310" y="1371"/>
                </a:lnTo>
                <a:lnTo>
                  <a:pt x="4311" y="1379"/>
                </a:lnTo>
                <a:lnTo>
                  <a:pt x="4313" y="1387"/>
                </a:lnTo>
                <a:lnTo>
                  <a:pt x="4315" y="1395"/>
                </a:lnTo>
                <a:lnTo>
                  <a:pt x="4318" y="1403"/>
                </a:lnTo>
                <a:lnTo>
                  <a:pt x="4321" y="1409"/>
                </a:lnTo>
                <a:lnTo>
                  <a:pt x="4325" y="1415"/>
                </a:lnTo>
                <a:lnTo>
                  <a:pt x="4328" y="1421"/>
                </a:lnTo>
                <a:lnTo>
                  <a:pt x="4337" y="1433"/>
                </a:lnTo>
                <a:lnTo>
                  <a:pt x="4347" y="1445"/>
                </a:lnTo>
                <a:lnTo>
                  <a:pt x="4359" y="1457"/>
                </a:lnTo>
                <a:lnTo>
                  <a:pt x="4421" y="1511"/>
                </a:lnTo>
                <a:lnTo>
                  <a:pt x="4431" y="1521"/>
                </a:lnTo>
                <a:lnTo>
                  <a:pt x="4442" y="1531"/>
                </a:lnTo>
                <a:lnTo>
                  <a:pt x="4451" y="1541"/>
                </a:lnTo>
                <a:lnTo>
                  <a:pt x="4459" y="1553"/>
                </a:lnTo>
                <a:lnTo>
                  <a:pt x="4467" y="1565"/>
                </a:lnTo>
                <a:lnTo>
                  <a:pt x="4474" y="1575"/>
                </a:lnTo>
                <a:lnTo>
                  <a:pt x="4480" y="1589"/>
                </a:lnTo>
                <a:lnTo>
                  <a:pt x="4486" y="1601"/>
                </a:lnTo>
                <a:lnTo>
                  <a:pt x="4491" y="1615"/>
                </a:lnTo>
                <a:lnTo>
                  <a:pt x="4495" y="1629"/>
                </a:lnTo>
                <a:lnTo>
                  <a:pt x="4499" y="1643"/>
                </a:lnTo>
                <a:lnTo>
                  <a:pt x="4502" y="1659"/>
                </a:lnTo>
                <a:lnTo>
                  <a:pt x="4504" y="1675"/>
                </a:lnTo>
                <a:lnTo>
                  <a:pt x="4505" y="1685"/>
                </a:lnTo>
                <a:lnTo>
                  <a:pt x="4505" y="1693"/>
                </a:lnTo>
                <a:lnTo>
                  <a:pt x="4506" y="1711"/>
                </a:lnTo>
                <a:lnTo>
                  <a:pt x="4507" y="1730"/>
                </a:lnTo>
                <a:lnTo>
                  <a:pt x="4506" y="1756"/>
                </a:lnTo>
                <a:lnTo>
                  <a:pt x="4504" y="1780"/>
                </a:lnTo>
                <a:lnTo>
                  <a:pt x="4503" y="1792"/>
                </a:lnTo>
                <a:lnTo>
                  <a:pt x="4501" y="1802"/>
                </a:lnTo>
                <a:lnTo>
                  <a:pt x="4499" y="1814"/>
                </a:lnTo>
                <a:lnTo>
                  <a:pt x="4497" y="1824"/>
                </a:lnTo>
                <a:lnTo>
                  <a:pt x="4494" y="1834"/>
                </a:lnTo>
                <a:lnTo>
                  <a:pt x="4492" y="1844"/>
                </a:lnTo>
                <a:lnTo>
                  <a:pt x="4485" y="1862"/>
                </a:lnTo>
                <a:lnTo>
                  <a:pt x="4482" y="1870"/>
                </a:lnTo>
                <a:lnTo>
                  <a:pt x="4478" y="1880"/>
                </a:lnTo>
                <a:lnTo>
                  <a:pt x="4470" y="1894"/>
                </a:lnTo>
                <a:lnTo>
                  <a:pt x="4465" y="1902"/>
                </a:lnTo>
                <a:lnTo>
                  <a:pt x="4460" y="1908"/>
                </a:lnTo>
                <a:lnTo>
                  <a:pt x="4455" y="1914"/>
                </a:lnTo>
                <a:lnTo>
                  <a:pt x="4450" y="1920"/>
                </a:lnTo>
                <a:lnTo>
                  <a:pt x="4439" y="1930"/>
                </a:lnTo>
                <a:lnTo>
                  <a:pt x="4427" y="1938"/>
                </a:lnTo>
                <a:lnTo>
                  <a:pt x="4414" y="1946"/>
                </a:lnTo>
                <a:lnTo>
                  <a:pt x="4400" y="1950"/>
                </a:lnTo>
                <a:lnTo>
                  <a:pt x="4393" y="1952"/>
                </a:lnTo>
                <a:lnTo>
                  <a:pt x="4386" y="1952"/>
                </a:lnTo>
                <a:lnTo>
                  <a:pt x="4370" y="19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7DE48D-705B-612C-7DFA-B303012D7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8587" y="5517232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F5A17A4-EA2D-AFFF-38DF-9699B925DC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8587" y="5805264"/>
            <a:ext cx="9793263" cy="28803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600"/>
            </a:lvl2pPr>
            <a:lvl3pPr marL="0" indent="0">
              <a:spcBef>
                <a:spcPts val="0"/>
              </a:spcBef>
              <a:buFontTx/>
              <a:buNone/>
              <a:defRPr sz="1600"/>
            </a:lvl3pPr>
            <a:lvl4pPr marL="0" indent="0">
              <a:spcBef>
                <a:spcPts val="0"/>
              </a:spcBef>
              <a:buFontTx/>
              <a:buNone/>
              <a:defRPr sz="1600"/>
            </a:lvl4pPr>
            <a:lvl5pPr marL="0" indent="0">
              <a:spcBef>
                <a:spcPts val="0"/>
              </a:spcBef>
              <a:buFontTx/>
              <a:buNone/>
              <a:defRPr sz="1600"/>
            </a:lvl5pPr>
            <a:lvl6pPr marL="0" indent="0">
              <a:spcBef>
                <a:spcPts val="0"/>
              </a:spcBef>
              <a:buFontTx/>
              <a:buNone/>
              <a:defRPr sz="1600"/>
            </a:lvl6pPr>
            <a:lvl7pPr marL="0" indent="0">
              <a:spcBef>
                <a:spcPts val="0"/>
              </a:spcBef>
              <a:buFontTx/>
              <a:buNone/>
              <a:defRPr sz="1600"/>
            </a:lvl7pPr>
            <a:lvl8pPr marL="0" indent="0">
              <a:spcBef>
                <a:spcPts val="0"/>
              </a:spcBef>
              <a:buFontTx/>
              <a:buNone/>
              <a:defRPr sz="1600"/>
            </a:lvl8pPr>
            <a:lvl9pPr marL="0" indent="0">
              <a:spcBef>
                <a:spcPts val="0"/>
              </a:spcBef>
              <a:buFontTx/>
              <a:buNone/>
              <a:defRPr sz="1600"/>
            </a:lvl9pPr>
          </a:lstStyle>
          <a:p>
            <a:pPr lvl="0"/>
            <a:r>
              <a:rPr lang="fi-FI" noProof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829049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6">
          <p15:clr>
            <a:srgbClr val="FBAE40"/>
          </p15:clr>
        </p15:guide>
        <p15:guide id="4" pos="692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55CC-1185-51FC-E3B8-4147606A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B893-6B04-6927-CE94-9A66F78D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25BA-5B20-3CBA-B94B-28B753A8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93C1-96B7-43A4-88C3-A796BB2F869C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93C2-3638-0637-9E42-4D47B9D9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E3C4-91D4-D1BC-C03D-1496593F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61EF7-2460-4EE9-A031-27FEBC4F9A95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4646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slideLayout" Target="../slideLayouts/slideLayout43.xml"/><Relationship Id="rId47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51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41.xml"/><Relationship Id="rId45" Type="http://schemas.openxmlformats.org/officeDocument/2006/relationships/slideLayout" Target="../slideLayouts/slideLayout46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slideLayout" Target="../slideLayouts/slideLayout45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openxmlformats.org/officeDocument/2006/relationships/slideLayout" Target="../slideLayouts/slideLayout44.xml"/><Relationship Id="rId48" Type="http://schemas.openxmlformats.org/officeDocument/2006/relationships/slideLayout" Target="../slideLayouts/slideLayout49.xml"/><Relationship Id="rId8" Type="http://schemas.openxmlformats.org/officeDocument/2006/relationships/slideLayout" Target="../slideLayouts/slideLayout9.xml"/><Relationship Id="rId51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4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21.xml"/><Relationship Id="rId41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4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C6EA7-1895-D8AC-D839-9BF47117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FEFE-95AA-B62B-DB90-57C17F03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EEA65-5BF6-DA94-80F9-184A0886F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79FCC-B9BE-41CF-8B6E-905540E74F55}" type="datetimeFigureOut">
              <a:rPr lang="fi-FI" smtClean="0"/>
              <a:t>1.2.2025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F81F-5B44-6AEB-D7C7-8787C2ECA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DB5D2-D969-1550-FAA0-250882F3C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045C8-68AB-4BC8-936C-C5C8BA38AE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575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F606E-928C-A1F9-8031-179CA03A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33376"/>
            <a:ext cx="11376026" cy="101086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fi-FI" noProof="0"/>
              <a:t>Muokkaa ots. perustyyl. napsautt.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343F-94E2-0032-C904-C75E566C8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628776"/>
            <a:ext cx="11376025" cy="44640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1F63-EAB0-D155-D368-DB83454D3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9416" y="6381328"/>
            <a:ext cx="1224136" cy="1432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5C6F4B18-CB97-43DC-B5BF-9C12B500CD96}" type="datetime1">
              <a:rPr lang="fi-FI" noProof="0" smtClean="0"/>
              <a:t>1.2.2025</a:t>
            </a:fld>
            <a:endParaRPr lang="fi-FI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72B2-0BA5-C3BE-860A-FF93393EC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3552" y="6381328"/>
            <a:ext cx="8928992" cy="14329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fi-FI" noProof="0"/>
              <a:t>© Rakennusteollisuus 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84F36-1B4E-8A5C-9166-BF2B0030F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7988" y="6381328"/>
            <a:ext cx="431428" cy="1432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DFD61EF7-2460-4EE9-A031-27FEBC4F9A95}" type="slidenum">
              <a:rPr lang="fi-FI" noProof="0" smtClean="0"/>
              <a:pPr/>
              <a:t>‹#›</a:t>
            </a:fld>
            <a:endParaRPr lang="fi-FI" noProof="0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45D2EBA9-1BB0-2806-BE95-22E9D2E52F2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503054" y="6308625"/>
            <a:ext cx="280959" cy="216000"/>
          </a:xfrm>
          <a:custGeom>
            <a:avLst/>
            <a:gdLst>
              <a:gd name="T0" fmla="*/ 1052 w 1250"/>
              <a:gd name="T1" fmla="*/ 228 h 961"/>
              <a:gd name="T2" fmla="*/ 822 w 1250"/>
              <a:gd name="T3" fmla="*/ 228 h 961"/>
              <a:gd name="T4" fmla="*/ 0 w 1250"/>
              <a:gd name="T5" fmla="*/ 733 h 961"/>
              <a:gd name="T6" fmla="*/ 0 w 1250"/>
              <a:gd name="T7" fmla="*/ 961 h 961"/>
              <a:gd name="T8" fmla="*/ 753 w 1250"/>
              <a:gd name="T9" fmla="*/ 961 h 961"/>
              <a:gd name="T10" fmla="*/ 11 w 1250"/>
              <a:gd name="T11" fmla="*/ 0 h 961"/>
              <a:gd name="T12" fmla="*/ 359 w 1250"/>
              <a:gd name="T13" fmla="*/ 1 h 961"/>
              <a:gd name="T14" fmla="*/ 427 w 1250"/>
              <a:gd name="T15" fmla="*/ 9 h 961"/>
              <a:gd name="T16" fmla="*/ 477 w 1250"/>
              <a:gd name="T17" fmla="*/ 19 h 961"/>
              <a:gd name="T18" fmla="*/ 522 w 1250"/>
              <a:gd name="T19" fmla="*/ 34 h 961"/>
              <a:gd name="T20" fmla="*/ 569 w 1250"/>
              <a:gd name="T21" fmla="*/ 57 h 961"/>
              <a:gd name="T22" fmla="*/ 609 w 1250"/>
              <a:gd name="T23" fmla="*/ 84 h 961"/>
              <a:gd name="T24" fmla="*/ 642 w 1250"/>
              <a:gd name="T25" fmla="*/ 116 h 961"/>
              <a:gd name="T26" fmla="*/ 667 w 1250"/>
              <a:gd name="T27" fmla="*/ 152 h 961"/>
              <a:gd name="T28" fmla="*/ 686 w 1250"/>
              <a:gd name="T29" fmla="*/ 192 h 961"/>
              <a:gd name="T30" fmla="*/ 698 w 1250"/>
              <a:gd name="T31" fmla="*/ 235 h 961"/>
              <a:gd name="T32" fmla="*/ 703 w 1250"/>
              <a:gd name="T33" fmla="*/ 281 h 961"/>
              <a:gd name="T34" fmla="*/ 702 w 1250"/>
              <a:gd name="T35" fmla="*/ 334 h 961"/>
              <a:gd name="T36" fmla="*/ 696 w 1250"/>
              <a:gd name="T37" fmla="*/ 371 h 961"/>
              <a:gd name="T38" fmla="*/ 686 w 1250"/>
              <a:gd name="T39" fmla="*/ 406 h 961"/>
              <a:gd name="T40" fmla="*/ 673 w 1250"/>
              <a:gd name="T41" fmla="*/ 439 h 961"/>
              <a:gd name="T42" fmla="*/ 656 w 1250"/>
              <a:gd name="T43" fmla="*/ 470 h 961"/>
              <a:gd name="T44" fmla="*/ 635 w 1250"/>
              <a:gd name="T45" fmla="*/ 498 h 961"/>
              <a:gd name="T46" fmla="*/ 609 w 1250"/>
              <a:gd name="T47" fmla="*/ 524 h 961"/>
              <a:gd name="T48" fmla="*/ 581 w 1250"/>
              <a:gd name="T49" fmla="*/ 545 h 961"/>
              <a:gd name="T50" fmla="*/ 549 w 1250"/>
              <a:gd name="T51" fmla="*/ 564 h 961"/>
              <a:gd name="T52" fmla="*/ 514 w 1250"/>
              <a:gd name="T53" fmla="*/ 578 h 961"/>
              <a:gd name="T54" fmla="*/ 239 w 1250"/>
              <a:gd name="T55" fmla="*/ 187 h 961"/>
              <a:gd name="T56" fmla="*/ 347 w 1250"/>
              <a:gd name="T57" fmla="*/ 432 h 961"/>
              <a:gd name="T58" fmla="*/ 377 w 1250"/>
              <a:gd name="T59" fmla="*/ 429 h 961"/>
              <a:gd name="T60" fmla="*/ 401 w 1250"/>
              <a:gd name="T61" fmla="*/ 423 h 961"/>
              <a:gd name="T62" fmla="*/ 420 w 1250"/>
              <a:gd name="T63" fmla="*/ 414 h 961"/>
              <a:gd name="T64" fmla="*/ 436 w 1250"/>
              <a:gd name="T65" fmla="*/ 403 h 961"/>
              <a:gd name="T66" fmla="*/ 449 w 1250"/>
              <a:gd name="T67" fmla="*/ 390 h 961"/>
              <a:gd name="T68" fmla="*/ 458 w 1250"/>
              <a:gd name="T69" fmla="*/ 376 h 961"/>
              <a:gd name="T70" fmla="*/ 468 w 1250"/>
              <a:gd name="T71" fmla="*/ 350 h 961"/>
              <a:gd name="T72" fmla="*/ 473 w 1250"/>
              <a:gd name="T73" fmla="*/ 319 h 961"/>
              <a:gd name="T74" fmla="*/ 471 w 1250"/>
              <a:gd name="T75" fmla="*/ 288 h 961"/>
              <a:gd name="T76" fmla="*/ 463 w 1250"/>
              <a:gd name="T77" fmla="*/ 262 h 961"/>
              <a:gd name="T78" fmla="*/ 455 w 1250"/>
              <a:gd name="T79" fmla="*/ 247 h 961"/>
              <a:gd name="T80" fmla="*/ 440 w 1250"/>
              <a:gd name="T81" fmla="*/ 228 h 961"/>
              <a:gd name="T82" fmla="*/ 421 w 1250"/>
              <a:gd name="T83" fmla="*/ 211 h 961"/>
              <a:gd name="T84" fmla="*/ 403 w 1250"/>
              <a:gd name="T85" fmla="*/ 201 h 961"/>
              <a:gd name="T86" fmla="*/ 383 w 1250"/>
              <a:gd name="T87" fmla="*/ 194 h 961"/>
              <a:gd name="T88" fmla="*/ 359 w 1250"/>
              <a:gd name="T89" fmla="*/ 189 h 961"/>
              <a:gd name="T90" fmla="*/ 239 w 1250"/>
              <a:gd name="T91" fmla="*/ 187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0" h="961">
                <a:moveTo>
                  <a:pt x="1250" y="0"/>
                </a:moveTo>
                <a:lnTo>
                  <a:pt x="1250" y="228"/>
                </a:lnTo>
                <a:lnTo>
                  <a:pt x="1052" y="228"/>
                </a:lnTo>
                <a:lnTo>
                  <a:pt x="1052" y="961"/>
                </a:lnTo>
                <a:lnTo>
                  <a:pt x="822" y="961"/>
                </a:lnTo>
                <a:lnTo>
                  <a:pt x="822" y="228"/>
                </a:lnTo>
                <a:lnTo>
                  <a:pt x="656" y="0"/>
                </a:lnTo>
                <a:lnTo>
                  <a:pt x="1250" y="0"/>
                </a:lnTo>
                <a:close/>
                <a:moveTo>
                  <a:pt x="0" y="733"/>
                </a:moveTo>
                <a:lnTo>
                  <a:pt x="230" y="733"/>
                </a:lnTo>
                <a:lnTo>
                  <a:pt x="230" y="961"/>
                </a:lnTo>
                <a:lnTo>
                  <a:pt x="0" y="961"/>
                </a:lnTo>
                <a:lnTo>
                  <a:pt x="0" y="733"/>
                </a:lnTo>
                <a:close/>
                <a:moveTo>
                  <a:pt x="488" y="585"/>
                </a:moveTo>
                <a:lnTo>
                  <a:pt x="753" y="961"/>
                </a:lnTo>
                <a:lnTo>
                  <a:pt x="496" y="961"/>
                </a:lnTo>
                <a:lnTo>
                  <a:pt x="11" y="271"/>
                </a:lnTo>
                <a:lnTo>
                  <a:pt x="11" y="0"/>
                </a:lnTo>
                <a:lnTo>
                  <a:pt x="309" y="0"/>
                </a:lnTo>
                <a:lnTo>
                  <a:pt x="335" y="0"/>
                </a:lnTo>
                <a:lnTo>
                  <a:pt x="359" y="1"/>
                </a:lnTo>
                <a:lnTo>
                  <a:pt x="383" y="3"/>
                </a:lnTo>
                <a:lnTo>
                  <a:pt x="405" y="5"/>
                </a:lnTo>
                <a:lnTo>
                  <a:pt x="427" y="9"/>
                </a:lnTo>
                <a:lnTo>
                  <a:pt x="448" y="12"/>
                </a:lnTo>
                <a:lnTo>
                  <a:pt x="468" y="17"/>
                </a:lnTo>
                <a:lnTo>
                  <a:pt x="477" y="19"/>
                </a:lnTo>
                <a:lnTo>
                  <a:pt x="487" y="22"/>
                </a:lnTo>
                <a:lnTo>
                  <a:pt x="505" y="28"/>
                </a:lnTo>
                <a:lnTo>
                  <a:pt x="522" y="34"/>
                </a:lnTo>
                <a:lnTo>
                  <a:pt x="539" y="41"/>
                </a:lnTo>
                <a:lnTo>
                  <a:pt x="554" y="49"/>
                </a:lnTo>
                <a:lnTo>
                  <a:pt x="569" y="57"/>
                </a:lnTo>
                <a:lnTo>
                  <a:pt x="583" y="66"/>
                </a:lnTo>
                <a:lnTo>
                  <a:pt x="596" y="75"/>
                </a:lnTo>
                <a:lnTo>
                  <a:pt x="609" y="84"/>
                </a:lnTo>
                <a:lnTo>
                  <a:pt x="620" y="95"/>
                </a:lnTo>
                <a:lnTo>
                  <a:pt x="632" y="105"/>
                </a:lnTo>
                <a:lnTo>
                  <a:pt x="642" y="116"/>
                </a:lnTo>
                <a:lnTo>
                  <a:pt x="651" y="128"/>
                </a:lnTo>
                <a:lnTo>
                  <a:pt x="660" y="140"/>
                </a:lnTo>
                <a:lnTo>
                  <a:pt x="667" y="152"/>
                </a:lnTo>
                <a:lnTo>
                  <a:pt x="674" y="165"/>
                </a:lnTo>
                <a:lnTo>
                  <a:pt x="681" y="179"/>
                </a:lnTo>
                <a:lnTo>
                  <a:pt x="686" y="192"/>
                </a:lnTo>
                <a:lnTo>
                  <a:pt x="691" y="206"/>
                </a:lnTo>
                <a:lnTo>
                  <a:pt x="695" y="220"/>
                </a:lnTo>
                <a:lnTo>
                  <a:pt x="698" y="235"/>
                </a:lnTo>
                <a:lnTo>
                  <a:pt x="700" y="250"/>
                </a:lnTo>
                <a:lnTo>
                  <a:pt x="702" y="265"/>
                </a:lnTo>
                <a:lnTo>
                  <a:pt x="703" y="281"/>
                </a:lnTo>
                <a:lnTo>
                  <a:pt x="704" y="296"/>
                </a:lnTo>
                <a:lnTo>
                  <a:pt x="703" y="322"/>
                </a:lnTo>
                <a:lnTo>
                  <a:pt x="702" y="334"/>
                </a:lnTo>
                <a:lnTo>
                  <a:pt x="700" y="347"/>
                </a:lnTo>
                <a:lnTo>
                  <a:pt x="698" y="359"/>
                </a:lnTo>
                <a:lnTo>
                  <a:pt x="696" y="371"/>
                </a:lnTo>
                <a:lnTo>
                  <a:pt x="693" y="383"/>
                </a:lnTo>
                <a:lnTo>
                  <a:pt x="690" y="395"/>
                </a:lnTo>
                <a:lnTo>
                  <a:pt x="686" y="406"/>
                </a:lnTo>
                <a:lnTo>
                  <a:pt x="682" y="418"/>
                </a:lnTo>
                <a:lnTo>
                  <a:pt x="678" y="429"/>
                </a:lnTo>
                <a:lnTo>
                  <a:pt x="673" y="439"/>
                </a:lnTo>
                <a:lnTo>
                  <a:pt x="667" y="450"/>
                </a:lnTo>
                <a:lnTo>
                  <a:pt x="662" y="460"/>
                </a:lnTo>
                <a:lnTo>
                  <a:pt x="656" y="470"/>
                </a:lnTo>
                <a:lnTo>
                  <a:pt x="649" y="480"/>
                </a:lnTo>
                <a:lnTo>
                  <a:pt x="642" y="489"/>
                </a:lnTo>
                <a:lnTo>
                  <a:pt x="635" y="498"/>
                </a:lnTo>
                <a:lnTo>
                  <a:pt x="627" y="507"/>
                </a:lnTo>
                <a:lnTo>
                  <a:pt x="618" y="516"/>
                </a:lnTo>
                <a:lnTo>
                  <a:pt x="609" y="524"/>
                </a:lnTo>
                <a:lnTo>
                  <a:pt x="600" y="531"/>
                </a:lnTo>
                <a:lnTo>
                  <a:pt x="591" y="539"/>
                </a:lnTo>
                <a:lnTo>
                  <a:pt x="581" y="545"/>
                </a:lnTo>
                <a:lnTo>
                  <a:pt x="571" y="552"/>
                </a:lnTo>
                <a:lnTo>
                  <a:pt x="560" y="558"/>
                </a:lnTo>
                <a:lnTo>
                  <a:pt x="549" y="564"/>
                </a:lnTo>
                <a:lnTo>
                  <a:pt x="538" y="569"/>
                </a:lnTo>
                <a:lnTo>
                  <a:pt x="526" y="574"/>
                </a:lnTo>
                <a:lnTo>
                  <a:pt x="514" y="578"/>
                </a:lnTo>
                <a:lnTo>
                  <a:pt x="501" y="582"/>
                </a:lnTo>
                <a:lnTo>
                  <a:pt x="488" y="585"/>
                </a:lnTo>
                <a:close/>
                <a:moveTo>
                  <a:pt x="239" y="187"/>
                </a:moveTo>
                <a:lnTo>
                  <a:pt x="239" y="432"/>
                </a:lnTo>
                <a:lnTo>
                  <a:pt x="337" y="432"/>
                </a:lnTo>
                <a:lnTo>
                  <a:pt x="347" y="432"/>
                </a:lnTo>
                <a:lnTo>
                  <a:pt x="357" y="431"/>
                </a:lnTo>
                <a:lnTo>
                  <a:pt x="367" y="430"/>
                </a:lnTo>
                <a:lnTo>
                  <a:pt x="377" y="429"/>
                </a:lnTo>
                <a:lnTo>
                  <a:pt x="385" y="427"/>
                </a:lnTo>
                <a:lnTo>
                  <a:pt x="393" y="425"/>
                </a:lnTo>
                <a:lnTo>
                  <a:pt x="401" y="423"/>
                </a:lnTo>
                <a:lnTo>
                  <a:pt x="408" y="420"/>
                </a:lnTo>
                <a:lnTo>
                  <a:pt x="414" y="417"/>
                </a:lnTo>
                <a:lnTo>
                  <a:pt x="420" y="414"/>
                </a:lnTo>
                <a:lnTo>
                  <a:pt x="426" y="411"/>
                </a:lnTo>
                <a:lnTo>
                  <a:pt x="431" y="407"/>
                </a:lnTo>
                <a:lnTo>
                  <a:pt x="436" y="403"/>
                </a:lnTo>
                <a:lnTo>
                  <a:pt x="441" y="399"/>
                </a:lnTo>
                <a:lnTo>
                  <a:pt x="445" y="395"/>
                </a:lnTo>
                <a:lnTo>
                  <a:pt x="449" y="390"/>
                </a:lnTo>
                <a:lnTo>
                  <a:pt x="452" y="386"/>
                </a:lnTo>
                <a:lnTo>
                  <a:pt x="455" y="381"/>
                </a:lnTo>
                <a:lnTo>
                  <a:pt x="458" y="376"/>
                </a:lnTo>
                <a:lnTo>
                  <a:pt x="461" y="371"/>
                </a:lnTo>
                <a:lnTo>
                  <a:pt x="465" y="361"/>
                </a:lnTo>
                <a:lnTo>
                  <a:pt x="468" y="350"/>
                </a:lnTo>
                <a:lnTo>
                  <a:pt x="471" y="340"/>
                </a:lnTo>
                <a:lnTo>
                  <a:pt x="472" y="329"/>
                </a:lnTo>
                <a:lnTo>
                  <a:pt x="473" y="319"/>
                </a:lnTo>
                <a:lnTo>
                  <a:pt x="473" y="308"/>
                </a:lnTo>
                <a:lnTo>
                  <a:pt x="473" y="298"/>
                </a:lnTo>
                <a:lnTo>
                  <a:pt x="471" y="288"/>
                </a:lnTo>
                <a:lnTo>
                  <a:pt x="469" y="278"/>
                </a:lnTo>
                <a:lnTo>
                  <a:pt x="465" y="267"/>
                </a:lnTo>
                <a:lnTo>
                  <a:pt x="463" y="262"/>
                </a:lnTo>
                <a:lnTo>
                  <a:pt x="460" y="257"/>
                </a:lnTo>
                <a:lnTo>
                  <a:pt x="458" y="252"/>
                </a:lnTo>
                <a:lnTo>
                  <a:pt x="455" y="247"/>
                </a:lnTo>
                <a:lnTo>
                  <a:pt x="448" y="237"/>
                </a:lnTo>
                <a:lnTo>
                  <a:pt x="444" y="232"/>
                </a:lnTo>
                <a:lnTo>
                  <a:pt x="440" y="228"/>
                </a:lnTo>
                <a:lnTo>
                  <a:pt x="436" y="223"/>
                </a:lnTo>
                <a:lnTo>
                  <a:pt x="431" y="219"/>
                </a:lnTo>
                <a:lnTo>
                  <a:pt x="421" y="211"/>
                </a:lnTo>
                <a:lnTo>
                  <a:pt x="415" y="208"/>
                </a:lnTo>
                <a:lnTo>
                  <a:pt x="409" y="204"/>
                </a:lnTo>
                <a:lnTo>
                  <a:pt x="403" y="201"/>
                </a:lnTo>
                <a:lnTo>
                  <a:pt x="397" y="199"/>
                </a:lnTo>
                <a:lnTo>
                  <a:pt x="390" y="196"/>
                </a:lnTo>
                <a:lnTo>
                  <a:pt x="383" y="194"/>
                </a:lnTo>
                <a:lnTo>
                  <a:pt x="375" y="192"/>
                </a:lnTo>
                <a:lnTo>
                  <a:pt x="367" y="190"/>
                </a:lnTo>
                <a:lnTo>
                  <a:pt x="359" y="189"/>
                </a:lnTo>
                <a:lnTo>
                  <a:pt x="351" y="188"/>
                </a:lnTo>
                <a:lnTo>
                  <a:pt x="333" y="187"/>
                </a:lnTo>
                <a:lnTo>
                  <a:pt x="239" y="1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fi-FI" noProof="0">
              <a:solidFill>
                <a:schemeClr val="tx1"/>
              </a:solidFill>
            </a:endParaRPr>
          </a:p>
        </p:txBody>
      </p:sp>
      <p:sp>
        <p:nvSpPr>
          <p:cNvPr id="23" name="(c)" hidden="1">
            <a:extLst>
              <a:ext uri="{FF2B5EF4-FFF2-40B4-BE49-F238E27FC236}">
                <a16:creationId xmlns:a16="http://schemas.microsoft.com/office/drawing/2014/main" id="{BE74CF64-92D2-11A4-5F0E-9DB01C5D9C1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2020180" y="6891795"/>
            <a:ext cx="165110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>
                <a:solidFill>
                  <a:schemeClr val="bg1"/>
                </a:solidFill>
                <a:latin typeface="+mn-lt"/>
              </a:rPr>
              <a:t> RT</a:t>
            </a:r>
            <a:endParaRPr lang="en-GB" sz="20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4" name="(logo)" descr="Z:\GRW (grow)\logot\copyright_grow.png" hidden="1">
            <a:extLst>
              <a:ext uri="{FF2B5EF4-FFF2-40B4-BE49-F238E27FC236}">
                <a16:creationId xmlns:a16="http://schemas.microsoft.com/office/drawing/2014/main" id="{FAEA7254-AEB8-7FA6-6B13-3AB5DF3FA7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9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302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7049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066925" indent="-276225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419350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781300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143250" indent="-276225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1026">
          <p15:clr>
            <a:srgbClr val="F26B43"/>
          </p15:clr>
        </p15:guide>
        <p15:guide id="6" orient="horz" pos="845">
          <p15:clr>
            <a:srgbClr val="F26B43"/>
          </p15:clr>
        </p15:guide>
        <p15:guide id="8" orient="horz" pos="3838">
          <p15:clr>
            <a:srgbClr val="F26B43"/>
          </p15:clr>
        </p15:guide>
        <p15:guide id="10" orient="horz" pos="2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pn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sv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5" Type="http://schemas.openxmlformats.org/officeDocument/2006/relationships/image" Target="../media/image28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25.sv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CBEF8DD-13B5-D12F-AAB0-717236D5E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This </a:t>
            </a:r>
            <a:r>
              <a:rPr lang="fi-FI" sz="2400" dirty="0" err="1">
                <a:latin typeface="+mn-lt"/>
              </a:rPr>
              <a:t>Future</a:t>
            </a:r>
            <a:r>
              <a:rPr lang="fi-FI" sz="2400" dirty="0">
                <a:latin typeface="+mn-lt"/>
              </a:rPr>
              <a:t> State Data </a:t>
            </a:r>
            <a:r>
              <a:rPr lang="fi-FI" sz="2400" dirty="0" err="1">
                <a:latin typeface="+mn-lt"/>
              </a:rPr>
              <a:t>Flow</a:t>
            </a:r>
            <a:r>
              <a:rPr lang="fi-FI" sz="2400" dirty="0">
                <a:latin typeface="+mn-lt"/>
              </a:rPr>
              <a:t> Architecture </a:t>
            </a:r>
            <a:r>
              <a:rPr lang="fi-FI" sz="2400" dirty="0" err="1">
                <a:latin typeface="+mn-lt"/>
              </a:rPr>
              <a:t>diagram</a:t>
            </a:r>
            <a:r>
              <a:rPr lang="en-US" sz="2400" dirty="0">
                <a:latin typeface="+mn-lt"/>
              </a:rPr>
              <a:t> of Engineer-To-Order construction product supply chain has been created as part of the Confederation of Finnish Construction Industries RT's (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Rakennusteollisuus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RT</a:t>
            </a:r>
            <a:r>
              <a:rPr lang="en-US" sz="2400" dirty="0">
                <a:latin typeface="+mn-lt"/>
              </a:rPr>
              <a:t>) development project on product information and supply chain digitalization</a:t>
            </a:r>
            <a:r>
              <a:rPr lang="fi-FI" sz="2400" dirty="0">
                <a:latin typeface="+mn-lt"/>
              </a:rPr>
              <a:t> 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8F1DC1B-B365-83D8-2746-C4E5A083B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b="1" dirty="0"/>
              <a:t>Version: </a:t>
            </a:r>
            <a:r>
              <a:rPr lang="fi-FI" sz="2800" b="1" dirty="0"/>
              <a:t> 01.02.2025 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0328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27B48-D74E-1D98-72EC-1DD7EAED2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Lieriö 64">
            <a:extLst>
              <a:ext uri="{FF2B5EF4-FFF2-40B4-BE49-F238E27FC236}">
                <a16:creationId xmlns:a16="http://schemas.microsoft.com/office/drawing/2014/main" id="{0900B3F8-0B8E-AEE6-5551-66E258CB9FD4}"/>
              </a:ext>
            </a:extLst>
          </p:cNvPr>
          <p:cNvSpPr>
            <a:spLocks/>
          </p:cNvSpPr>
          <p:nvPr/>
        </p:nvSpPr>
        <p:spPr>
          <a:xfrm>
            <a:off x="49239" y="560215"/>
            <a:ext cx="600594" cy="796659"/>
          </a:xfrm>
          <a:prstGeom prst="can">
            <a:avLst>
              <a:gd name="adj" fmla="val 12499"/>
            </a:avLst>
          </a:prstGeom>
          <a:solidFill>
            <a:schemeClr val="bg1">
              <a:lumMod val="6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fi-FI" sz="900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grpSp>
        <p:nvGrpSpPr>
          <p:cNvPr id="977" name="Ryhmä 976">
            <a:extLst>
              <a:ext uri="{FF2B5EF4-FFF2-40B4-BE49-F238E27FC236}">
                <a16:creationId xmlns:a16="http://schemas.microsoft.com/office/drawing/2014/main" id="{E92E65DD-69E4-5057-34E1-60BB781B5A37}"/>
              </a:ext>
            </a:extLst>
          </p:cNvPr>
          <p:cNvGrpSpPr/>
          <p:nvPr/>
        </p:nvGrpSpPr>
        <p:grpSpPr>
          <a:xfrm>
            <a:off x="132218" y="705942"/>
            <a:ext cx="379689" cy="699810"/>
            <a:chOff x="2960458" y="1887485"/>
            <a:chExt cx="1067375" cy="2042850"/>
          </a:xfrm>
        </p:grpSpPr>
        <p:grpSp>
          <p:nvGrpSpPr>
            <p:cNvPr id="978" name="Ryhmä 977">
              <a:extLst>
                <a:ext uri="{FF2B5EF4-FFF2-40B4-BE49-F238E27FC236}">
                  <a16:creationId xmlns:a16="http://schemas.microsoft.com/office/drawing/2014/main" id="{08A8F57D-C89D-2323-0EE6-2CE1AA3E7149}"/>
                </a:ext>
              </a:extLst>
            </p:cNvPr>
            <p:cNvGrpSpPr/>
            <p:nvPr/>
          </p:nvGrpSpPr>
          <p:grpSpPr>
            <a:xfrm>
              <a:off x="2960458" y="1887485"/>
              <a:ext cx="1067375" cy="2042850"/>
              <a:chOff x="5280527" y="2279374"/>
              <a:chExt cx="1067375" cy="2042848"/>
            </a:xfrm>
          </p:grpSpPr>
          <p:sp>
            <p:nvSpPr>
              <p:cNvPr id="981" name="Leveä kaari 980">
                <a:extLst>
                  <a:ext uri="{FF2B5EF4-FFF2-40B4-BE49-F238E27FC236}">
                    <a16:creationId xmlns:a16="http://schemas.microsoft.com/office/drawing/2014/main" id="{11A7FC3B-9C13-DEA6-7862-1DCAF23C2CAE}"/>
                  </a:ext>
                </a:extLst>
              </p:cNvPr>
              <p:cNvSpPr/>
              <p:nvPr/>
            </p:nvSpPr>
            <p:spPr>
              <a:xfrm rot="20883042">
                <a:off x="5410512" y="3407822"/>
                <a:ext cx="885825" cy="914400"/>
              </a:xfrm>
              <a:prstGeom prst="blockArc">
                <a:avLst>
                  <a:gd name="adj1" fmla="val 15437056"/>
                  <a:gd name="adj2" fmla="val 18322940"/>
                  <a:gd name="adj3" fmla="val 22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82" name="Ryhmä 981">
                <a:extLst>
                  <a:ext uri="{FF2B5EF4-FFF2-40B4-BE49-F238E27FC236}">
                    <a16:creationId xmlns:a16="http://schemas.microsoft.com/office/drawing/2014/main" id="{357416C8-3E8D-4006-0C86-2EC6260454B6}"/>
                  </a:ext>
                </a:extLst>
              </p:cNvPr>
              <p:cNvGrpSpPr/>
              <p:nvPr/>
            </p:nvGrpSpPr>
            <p:grpSpPr>
              <a:xfrm>
                <a:off x="5280527" y="2279374"/>
                <a:ext cx="1067375" cy="1731004"/>
                <a:chOff x="5280527" y="2279374"/>
                <a:chExt cx="1067375" cy="1731004"/>
              </a:xfrm>
            </p:grpSpPr>
            <p:grpSp>
              <p:nvGrpSpPr>
                <p:cNvPr id="983" name="Ryhmä 982">
                  <a:extLst>
                    <a:ext uri="{FF2B5EF4-FFF2-40B4-BE49-F238E27FC236}">
                      <a16:creationId xmlns:a16="http://schemas.microsoft.com/office/drawing/2014/main" id="{A1BE9628-5F51-7869-0CD1-84A08F98F2D2}"/>
                    </a:ext>
                  </a:extLst>
                </p:cNvPr>
                <p:cNvGrpSpPr/>
                <p:nvPr/>
              </p:nvGrpSpPr>
              <p:grpSpPr>
                <a:xfrm>
                  <a:off x="5280527" y="2520616"/>
                  <a:ext cx="1067375" cy="1489762"/>
                  <a:chOff x="5280527" y="2520616"/>
                  <a:chExt cx="1067375" cy="1489762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985" name="Ryhmä 984">
                    <a:extLst>
                      <a:ext uri="{FF2B5EF4-FFF2-40B4-BE49-F238E27FC236}">
                        <a16:creationId xmlns:a16="http://schemas.microsoft.com/office/drawing/2014/main" id="{7D8480B2-C9A5-3BF8-6C2B-0BA02DBD8E09}"/>
                      </a:ext>
                    </a:extLst>
                  </p:cNvPr>
                  <p:cNvGrpSpPr/>
                  <p:nvPr/>
                </p:nvGrpSpPr>
                <p:grpSpPr>
                  <a:xfrm>
                    <a:off x="5280527" y="2520616"/>
                    <a:ext cx="1067375" cy="1489762"/>
                    <a:chOff x="3829190" y="2508357"/>
                    <a:chExt cx="1067375" cy="1489762"/>
                  </a:xfrm>
                </p:grpSpPr>
                <p:sp>
                  <p:nvSpPr>
                    <p:cNvPr id="990" name="Suorakulmio: Yläkulmat pyöristetty 989">
                      <a:extLst>
                        <a:ext uri="{FF2B5EF4-FFF2-40B4-BE49-F238E27FC236}">
                          <a16:creationId xmlns:a16="http://schemas.microsoft.com/office/drawing/2014/main" id="{B0166D4E-5505-72DC-79C1-E47218CF58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685375" y="2786929"/>
                      <a:ext cx="1419159" cy="1003221"/>
                    </a:xfrm>
                    <a:prstGeom prst="round2SameRect">
                      <a:avLst>
                        <a:gd name="adj1" fmla="val 7014"/>
                        <a:gd name="adj2" fmla="val 0"/>
                      </a:avLst>
                    </a:prstGeom>
                    <a:solidFill>
                      <a:srgbClr val="032D6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-FI" dirty="0"/>
                    </a:p>
                  </p:txBody>
                </p:sp>
                <p:pic>
                  <p:nvPicPr>
                    <p:cNvPr id="991" name="Kuva 990" descr="Maapallo tasaisella täytöllä">
                      <a:extLst>
                        <a:ext uri="{FF2B5EF4-FFF2-40B4-BE49-F238E27FC236}">
                          <a16:creationId xmlns:a16="http://schemas.microsoft.com/office/drawing/2014/main" id="{A2606B04-5126-EB26-56E7-C19C2006C28B}"/>
                        </a:ext>
                      </a:extLst>
                    </p:cNvPr>
                    <p:cNvPicPr/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48125" y="2934920"/>
                      <a:ext cx="704015" cy="70401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92" name="Tekstiruutu 991">
                      <a:extLst>
                        <a:ext uri="{FF2B5EF4-FFF2-40B4-BE49-F238E27FC236}">
                          <a16:creationId xmlns:a16="http://schemas.microsoft.com/office/drawing/2014/main" id="{D7D80B22-8927-339E-B6CE-77172CB2DE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9190" y="2508357"/>
                      <a:ext cx="999280" cy="60459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i-FI" sz="900" b="1" dirty="0">
                          <a:solidFill>
                            <a:schemeClr val="bg1"/>
                          </a:solidFill>
                        </a:rPr>
                        <a:t>DPP</a:t>
                      </a:r>
                    </a:p>
                  </p:txBody>
                </p:sp>
              </p:grpSp>
              <p:sp>
                <p:nvSpPr>
                  <p:cNvPr id="986" name="Suorakulmio 985">
                    <a:extLst>
                      <a:ext uri="{FF2B5EF4-FFF2-40B4-BE49-F238E27FC236}">
                        <a16:creationId xmlns:a16="http://schemas.microsoft.com/office/drawing/2014/main" id="{BC664271-B13D-99F2-DE37-68CA53488AFF}"/>
                      </a:ext>
                    </a:extLst>
                  </p:cNvPr>
                  <p:cNvSpPr/>
                  <p:nvPr/>
                </p:nvSpPr>
                <p:spPr>
                  <a:xfrm>
                    <a:off x="5750184" y="3764111"/>
                    <a:ext cx="219075" cy="1333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-FI"/>
                  </a:p>
                </p:txBody>
              </p:sp>
              <p:sp>
                <p:nvSpPr>
                  <p:cNvPr id="987" name="Ellipsi 986">
                    <a:extLst>
                      <a:ext uri="{FF2B5EF4-FFF2-40B4-BE49-F238E27FC236}">
                        <a16:creationId xmlns:a16="http://schemas.microsoft.com/office/drawing/2014/main" id="{8BB6A089-4B1A-9355-B9C2-1E8209A743B9}"/>
                      </a:ext>
                    </a:extLst>
                  </p:cNvPr>
                  <p:cNvSpPr/>
                  <p:nvPr/>
                </p:nvSpPr>
                <p:spPr>
                  <a:xfrm>
                    <a:off x="5824106" y="3798386"/>
                    <a:ext cx="64800" cy="6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32D6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-FI"/>
                  </a:p>
                </p:txBody>
              </p:sp>
              <p:cxnSp>
                <p:nvCxnSpPr>
                  <p:cNvPr id="988" name="Suora yhdysviiva 987">
                    <a:extLst>
                      <a:ext uri="{FF2B5EF4-FFF2-40B4-BE49-F238E27FC236}">
                        <a16:creationId xmlns:a16="http://schemas.microsoft.com/office/drawing/2014/main" id="{CE4107E4-5692-7A73-D383-CC1F0C8C1D8A}"/>
                      </a:ext>
                    </a:extLst>
                  </p:cNvPr>
                  <p:cNvCxnSpPr>
                    <a:stCxn id="987" idx="6"/>
                    <a:endCxn id="986" idx="3"/>
                  </p:cNvCxnSpPr>
                  <p:nvPr/>
                </p:nvCxnSpPr>
                <p:spPr>
                  <a:xfrm>
                    <a:off x="5888906" y="3830786"/>
                    <a:ext cx="80353" cy="0"/>
                  </a:xfrm>
                  <a:prstGeom prst="line">
                    <a:avLst/>
                  </a:prstGeom>
                  <a:ln>
                    <a:solidFill>
                      <a:srgbClr val="032D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9" name="Suora yhdysviiva 988">
                    <a:extLst>
                      <a:ext uri="{FF2B5EF4-FFF2-40B4-BE49-F238E27FC236}">
                        <a16:creationId xmlns:a16="http://schemas.microsoft.com/office/drawing/2014/main" id="{46265CE7-5A66-EBBA-6AFD-CC7FDE6BB3B7}"/>
                      </a:ext>
                    </a:extLst>
                  </p:cNvPr>
                  <p:cNvCxnSpPr>
                    <a:stCxn id="986" idx="1"/>
                    <a:endCxn id="987" idx="2"/>
                  </p:cNvCxnSpPr>
                  <p:nvPr/>
                </p:nvCxnSpPr>
                <p:spPr>
                  <a:xfrm>
                    <a:off x="5750184" y="3830786"/>
                    <a:ext cx="73922" cy="0"/>
                  </a:xfrm>
                  <a:prstGeom prst="line">
                    <a:avLst/>
                  </a:prstGeom>
                  <a:ln>
                    <a:solidFill>
                      <a:srgbClr val="032D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84" name="Leveä kaari 983">
                  <a:extLst>
                    <a:ext uri="{FF2B5EF4-FFF2-40B4-BE49-F238E27FC236}">
                      <a16:creationId xmlns:a16="http://schemas.microsoft.com/office/drawing/2014/main" id="{6D85C256-AAC3-BEEA-949D-D40B2296B3AD}"/>
                    </a:ext>
                  </a:extLst>
                </p:cNvPr>
                <p:cNvSpPr/>
                <p:nvPr/>
              </p:nvSpPr>
              <p:spPr>
                <a:xfrm rot="10083042">
                  <a:off x="5403377" y="2279374"/>
                  <a:ext cx="885825" cy="914400"/>
                </a:xfrm>
                <a:prstGeom prst="blockArc">
                  <a:avLst>
                    <a:gd name="adj1" fmla="val 15437056"/>
                    <a:gd name="adj2" fmla="val 18322940"/>
                    <a:gd name="adj3" fmla="val 22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979" name="Leveä kaari 978">
              <a:extLst>
                <a:ext uri="{FF2B5EF4-FFF2-40B4-BE49-F238E27FC236}">
                  <a16:creationId xmlns:a16="http://schemas.microsoft.com/office/drawing/2014/main" id="{3B75CCF9-64BD-F905-B774-1F75014D57E2}"/>
                </a:ext>
              </a:extLst>
            </p:cNvPr>
            <p:cNvSpPr/>
            <p:nvPr/>
          </p:nvSpPr>
          <p:spPr>
            <a:xfrm rot="11516958" flipV="1">
              <a:off x="3083307" y="3015935"/>
              <a:ext cx="885826" cy="914400"/>
            </a:xfrm>
            <a:prstGeom prst="blockArc">
              <a:avLst>
                <a:gd name="adj1" fmla="val 15437056"/>
                <a:gd name="adj2" fmla="val 18322940"/>
                <a:gd name="adj3" fmla="val 22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  <p:sp>
        <p:nvSpPr>
          <p:cNvPr id="19" name="Swim Construction">
            <a:extLst>
              <a:ext uri="{FF2B5EF4-FFF2-40B4-BE49-F238E27FC236}">
                <a16:creationId xmlns:a16="http://schemas.microsoft.com/office/drawing/2014/main" id="{FDA3F26F-94B2-5451-3D64-754ACB299C79}"/>
              </a:ext>
            </a:extLst>
          </p:cNvPr>
          <p:cNvSpPr>
            <a:spLocks/>
          </p:cNvSpPr>
          <p:nvPr/>
        </p:nvSpPr>
        <p:spPr>
          <a:xfrm>
            <a:off x="4294768" y="2231508"/>
            <a:ext cx="4576329" cy="1410710"/>
          </a:xfrm>
          <a:prstGeom prst="roundRect">
            <a:avLst>
              <a:gd name="adj" fmla="val 10469"/>
            </a:avLst>
          </a:prstGeom>
          <a:solidFill>
            <a:srgbClr val="859EAE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64" name="CON financial system">
            <a:extLst>
              <a:ext uri="{FF2B5EF4-FFF2-40B4-BE49-F238E27FC236}">
                <a16:creationId xmlns:a16="http://schemas.microsoft.com/office/drawing/2014/main" id="{A459DD27-02A1-6695-BF34-3F6B674FBF1C}"/>
              </a:ext>
            </a:extLst>
          </p:cNvPr>
          <p:cNvSpPr>
            <a:spLocks/>
          </p:cNvSpPr>
          <p:nvPr/>
        </p:nvSpPr>
        <p:spPr>
          <a:xfrm>
            <a:off x="5117081" y="2164656"/>
            <a:ext cx="677561" cy="476869"/>
          </a:xfrm>
          <a:prstGeom prst="can">
            <a:avLst>
              <a:gd name="adj" fmla="val 1740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fi-FI" sz="800" b="1" dirty="0">
                <a:solidFill>
                  <a:schemeClr val="bg1"/>
                </a:solidFill>
              </a:rPr>
              <a:t>Financial </a:t>
            </a:r>
            <a:r>
              <a:rPr lang="fi-FI" sz="800" b="1" dirty="0" err="1">
                <a:solidFill>
                  <a:schemeClr val="bg1"/>
                </a:solidFill>
              </a:rPr>
              <a:t>system</a:t>
            </a:r>
            <a:endParaRPr lang="fi-FI" sz="800" b="1" dirty="0">
              <a:solidFill>
                <a:schemeClr val="bg1"/>
              </a:solidFill>
            </a:endParaRPr>
          </a:p>
        </p:txBody>
      </p:sp>
      <p:cxnSp>
        <p:nvCxnSpPr>
          <p:cNvPr id="41" name="Arrow CON to GOV">
            <a:extLst>
              <a:ext uri="{FF2B5EF4-FFF2-40B4-BE49-F238E27FC236}">
                <a16:creationId xmlns:a16="http://schemas.microsoft.com/office/drawing/2014/main" id="{54DDC988-234F-754B-A627-6A20BC721B70}"/>
              </a:ext>
            </a:extLst>
          </p:cNvPr>
          <p:cNvCxnSpPr>
            <a:cxnSpLocks/>
            <a:stCxn id="64" idx="1"/>
            <a:endCxn id="40" idx="3"/>
          </p:cNvCxnSpPr>
          <p:nvPr/>
        </p:nvCxnSpPr>
        <p:spPr>
          <a:xfrm flipV="1">
            <a:off x="5455862" y="1358730"/>
            <a:ext cx="0" cy="80592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wim Design">
            <a:extLst>
              <a:ext uri="{FF2B5EF4-FFF2-40B4-BE49-F238E27FC236}">
                <a16:creationId xmlns:a16="http://schemas.microsoft.com/office/drawing/2014/main" id="{6A866DDA-AB05-5279-B080-90E384FB631A}"/>
              </a:ext>
            </a:extLst>
          </p:cNvPr>
          <p:cNvSpPr>
            <a:spLocks/>
          </p:cNvSpPr>
          <p:nvPr/>
        </p:nvSpPr>
        <p:spPr>
          <a:xfrm>
            <a:off x="425310" y="2214070"/>
            <a:ext cx="1628478" cy="1420459"/>
          </a:xfrm>
          <a:prstGeom prst="roundRect">
            <a:avLst>
              <a:gd name="adj" fmla="val 10024"/>
            </a:avLst>
          </a:prstGeom>
          <a:solidFill>
            <a:srgbClr val="315572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4" name="DES Project developement">
            <a:extLst>
              <a:ext uri="{FF2B5EF4-FFF2-40B4-BE49-F238E27FC236}">
                <a16:creationId xmlns:a16="http://schemas.microsoft.com/office/drawing/2014/main" id="{3728CEC5-C890-D5E5-3C85-2B5A63384026}"/>
              </a:ext>
            </a:extLst>
          </p:cNvPr>
          <p:cNvSpPr>
            <a:spLocks/>
          </p:cNvSpPr>
          <p:nvPr/>
        </p:nvSpPr>
        <p:spPr>
          <a:xfrm>
            <a:off x="430479" y="2348526"/>
            <a:ext cx="674501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Project development</a:t>
            </a:r>
          </a:p>
        </p:txBody>
      </p:sp>
      <p:cxnSp>
        <p:nvCxnSpPr>
          <p:cNvPr id="272" name="A Proj to Buliding control">
            <a:extLst>
              <a:ext uri="{FF2B5EF4-FFF2-40B4-BE49-F238E27FC236}">
                <a16:creationId xmlns:a16="http://schemas.microsoft.com/office/drawing/2014/main" id="{268869F2-B2F5-1131-713C-FAB23382C9E8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 flipV="1">
            <a:off x="1007887" y="1356874"/>
            <a:ext cx="0" cy="99851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A ICT to Design">
            <a:extLst>
              <a:ext uri="{FF2B5EF4-FFF2-40B4-BE49-F238E27FC236}">
                <a16:creationId xmlns:a16="http://schemas.microsoft.com/office/drawing/2014/main" id="{85C2AD92-7BA0-8333-EBCD-987D4AF73831}"/>
              </a:ext>
            </a:extLst>
          </p:cNvPr>
          <p:cNvCxnSpPr>
            <a:cxnSpLocks/>
            <a:stCxn id="124" idx="3"/>
            <a:endCxn id="47" idx="1"/>
          </p:cNvCxnSpPr>
          <p:nvPr/>
        </p:nvCxnSpPr>
        <p:spPr>
          <a:xfrm flipH="1">
            <a:off x="1948913" y="1179696"/>
            <a:ext cx="19165" cy="101522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wim Design">
            <a:extLst>
              <a:ext uri="{FF2B5EF4-FFF2-40B4-BE49-F238E27FC236}">
                <a16:creationId xmlns:a16="http://schemas.microsoft.com/office/drawing/2014/main" id="{7C4E089D-3E6D-82A4-DB55-33047A4F61F3}"/>
              </a:ext>
            </a:extLst>
          </p:cNvPr>
          <p:cNvSpPr>
            <a:spLocks/>
          </p:cNvSpPr>
          <p:nvPr/>
        </p:nvSpPr>
        <p:spPr>
          <a:xfrm>
            <a:off x="2452549" y="2221759"/>
            <a:ext cx="1842236" cy="1420459"/>
          </a:xfrm>
          <a:prstGeom prst="roundRect">
            <a:avLst>
              <a:gd name="adj" fmla="val 10024"/>
            </a:avLst>
          </a:prstGeom>
          <a:solidFill>
            <a:srgbClr val="61A4F1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grpSp>
        <p:nvGrpSpPr>
          <p:cNvPr id="462" name="Distributed architechture">
            <a:extLst>
              <a:ext uri="{FF2B5EF4-FFF2-40B4-BE49-F238E27FC236}">
                <a16:creationId xmlns:a16="http://schemas.microsoft.com/office/drawing/2014/main" id="{26163878-726D-B8F7-C3FF-2A29B80028D4}"/>
              </a:ext>
            </a:extLst>
          </p:cNvPr>
          <p:cNvGrpSpPr>
            <a:grpSpLocks/>
          </p:cNvGrpSpPr>
          <p:nvPr/>
        </p:nvGrpSpPr>
        <p:grpSpPr>
          <a:xfrm>
            <a:off x="9256444" y="3717095"/>
            <a:ext cx="854174" cy="980516"/>
            <a:chOff x="9985184" y="3348443"/>
            <a:chExt cx="854174" cy="1421751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165C3BB-E623-218F-5797-9220C74FF4FC}"/>
                </a:ext>
              </a:extLst>
            </p:cNvPr>
            <p:cNvSpPr txBox="1">
              <a:spLocks/>
            </p:cNvSpPr>
            <p:nvPr/>
          </p:nvSpPr>
          <p:spPr>
            <a:xfrm>
              <a:off x="10112664" y="3667426"/>
              <a:ext cx="726694" cy="71060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lIns="36000" r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i-FI" sz="800" dirty="0"/>
                <a:t>Distributed </a:t>
              </a:r>
            </a:p>
            <a:p>
              <a:pPr>
                <a:lnSpc>
                  <a:spcPct val="80000"/>
                </a:lnSpc>
              </a:pPr>
              <a:r>
                <a:rPr lang="fi-FI" sz="800" dirty="0" err="1"/>
                <a:t>architecture</a:t>
              </a:r>
              <a:r>
                <a:rPr lang="fi-FI" sz="800" dirty="0"/>
                <a:t> </a:t>
              </a:r>
              <a:r>
                <a:rPr lang="fi-FI" sz="800" dirty="0" err="1"/>
                <a:t>using</a:t>
              </a:r>
              <a:r>
                <a:rPr lang="fi-FI" sz="800" dirty="0"/>
                <a:t> </a:t>
              </a:r>
              <a:r>
                <a:rPr lang="fi-FI" sz="800" dirty="0" err="1"/>
                <a:t>message</a:t>
              </a:r>
              <a:r>
                <a:rPr lang="fi-FI" sz="800" dirty="0"/>
                <a:t> </a:t>
              </a:r>
              <a:r>
                <a:rPr lang="fi-FI" sz="800" dirty="0" err="1"/>
                <a:t>based</a:t>
              </a:r>
              <a:r>
                <a:rPr lang="fi-FI" sz="800" dirty="0"/>
                <a:t> </a:t>
              </a:r>
              <a:r>
                <a:rPr lang="fi-FI" sz="800" dirty="0" err="1"/>
                <a:t>system</a:t>
              </a:r>
              <a:endParaRPr lang="fi-FI" sz="800" dirty="0"/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BF372226-E810-B883-5BA9-6794F4B10B72}"/>
                </a:ext>
              </a:extLst>
            </p:cNvPr>
            <p:cNvSpPr>
              <a:spLocks/>
            </p:cNvSpPr>
            <p:nvPr/>
          </p:nvSpPr>
          <p:spPr>
            <a:xfrm>
              <a:off x="9985184" y="3348443"/>
              <a:ext cx="136881" cy="1421751"/>
            </a:xfrm>
            <a:prstGeom prst="rightBrac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208" name="Swim MTS">
            <a:extLst>
              <a:ext uri="{FF2B5EF4-FFF2-40B4-BE49-F238E27FC236}">
                <a16:creationId xmlns:a16="http://schemas.microsoft.com/office/drawing/2014/main" id="{C77A29F6-8AAA-B092-0E76-59AC611B400F}"/>
              </a:ext>
            </a:extLst>
          </p:cNvPr>
          <p:cNvSpPr>
            <a:spLocks/>
          </p:cNvSpPr>
          <p:nvPr/>
        </p:nvSpPr>
        <p:spPr>
          <a:xfrm rot="5400000">
            <a:off x="3900210" y="2700683"/>
            <a:ext cx="431946" cy="77508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11" name="MAN Sale">
            <a:extLst>
              <a:ext uri="{FF2B5EF4-FFF2-40B4-BE49-F238E27FC236}">
                <a16:creationId xmlns:a16="http://schemas.microsoft.com/office/drawing/2014/main" id="{2BD44DCF-6E9A-A94B-A166-61360C137C81}"/>
              </a:ext>
            </a:extLst>
          </p:cNvPr>
          <p:cNvSpPr>
            <a:spLocks/>
          </p:cNvSpPr>
          <p:nvPr/>
        </p:nvSpPr>
        <p:spPr>
          <a:xfrm>
            <a:off x="1901192" y="6296661"/>
            <a:ext cx="1885467" cy="216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Sale</a:t>
            </a:r>
          </a:p>
        </p:txBody>
      </p:sp>
      <p:sp>
        <p:nvSpPr>
          <p:cNvPr id="20" name="Swim Manufacturing">
            <a:extLst>
              <a:ext uri="{FF2B5EF4-FFF2-40B4-BE49-F238E27FC236}">
                <a16:creationId xmlns:a16="http://schemas.microsoft.com/office/drawing/2014/main" id="{7F54FA35-E6AB-969E-E4A2-C6B63D90BD95}"/>
              </a:ext>
            </a:extLst>
          </p:cNvPr>
          <p:cNvSpPr>
            <a:spLocks/>
          </p:cNvSpPr>
          <p:nvPr/>
        </p:nvSpPr>
        <p:spPr>
          <a:xfrm rot="5400000">
            <a:off x="5098883" y="1355165"/>
            <a:ext cx="980515" cy="7750898"/>
          </a:xfrm>
          <a:prstGeom prst="roundRect">
            <a:avLst/>
          </a:prstGeom>
          <a:solidFill>
            <a:srgbClr val="00D6C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MAN Delivery">
            <a:extLst>
              <a:ext uri="{FF2B5EF4-FFF2-40B4-BE49-F238E27FC236}">
                <a16:creationId xmlns:a16="http://schemas.microsoft.com/office/drawing/2014/main" id="{33152825-360F-C898-91DC-0C1330671AA1}"/>
              </a:ext>
            </a:extLst>
          </p:cNvPr>
          <p:cNvSpPr>
            <a:spLocks/>
          </p:cNvSpPr>
          <p:nvPr/>
        </p:nvSpPr>
        <p:spPr>
          <a:xfrm>
            <a:off x="6647932" y="4606253"/>
            <a:ext cx="1801217" cy="33923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Delivery</a:t>
            </a:r>
          </a:p>
          <a:p>
            <a:pPr>
              <a:lnSpc>
                <a:spcPct val="80000"/>
              </a:lnSpc>
            </a:pPr>
            <a:r>
              <a:rPr lang="en-US" sz="7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ID: 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SGTIN/SSCC</a:t>
            </a:r>
          </a:p>
          <a:p>
            <a:pPr>
              <a:lnSpc>
                <a:spcPct val="80000"/>
              </a:lnSpc>
            </a:pPr>
            <a:r>
              <a:rPr lang="en-US" sz="7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Data carrier: 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128 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bardcode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DataMatrix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/RFID</a:t>
            </a:r>
          </a:p>
        </p:txBody>
      </p:sp>
      <p:sp>
        <p:nvSpPr>
          <p:cNvPr id="330" name="Swim Pep2" hidden="1">
            <a:extLst>
              <a:ext uri="{FF2B5EF4-FFF2-40B4-BE49-F238E27FC236}">
                <a16:creationId xmlns:a16="http://schemas.microsoft.com/office/drawing/2014/main" id="{8D874CA0-3FB7-F127-B12E-065A3C1DC4E8}"/>
              </a:ext>
            </a:extLst>
          </p:cNvPr>
          <p:cNvSpPr>
            <a:spLocks/>
          </p:cNvSpPr>
          <p:nvPr/>
        </p:nvSpPr>
        <p:spPr>
          <a:xfrm>
            <a:off x="2506658" y="5856130"/>
            <a:ext cx="7134158" cy="366233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FI" sz="1200">
              <a:solidFill>
                <a:schemeClr val="tx1"/>
              </a:solidFill>
            </a:endParaRPr>
          </a:p>
        </p:txBody>
      </p:sp>
      <p:sp>
        <p:nvSpPr>
          <p:cNvPr id="302" name="Swim Pep1" hidden="1">
            <a:extLst>
              <a:ext uri="{FF2B5EF4-FFF2-40B4-BE49-F238E27FC236}">
                <a16:creationId xmlns:a16="http://schemas.microsoft.com/office/drawing/2014/main" id="{3B89DA28-7FC6-FDE4-9B47-47171697224A}"/>
              </a:ext>
            </a:extLst>
          </p:cNvPr>
          <p:cNvSpPr>
            <a:spLocks/>
          </p:cNvSpPr>
          <p:nvPr/>
        </p:nvSpPr>
        <p:spPr>
          <a:xfrm>
            <a:off x="2271157" y="3801666"/>
            <a:ext cx="7698813" cy="655586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FI" sz="1200">
              <a:solidFill>
                <a:schemeClr val="tx1"/>
              </a:solidFill>
            </a:endParaRPr>
          </a:p>
        </p:txBody>
      </p:sp>
      <p:sp>
        <p:nvSpPr>
          <p:cNvPr id="29" name="Swim Information services">
            <a:extLst>
              <a:ext uri="{FF2B5EF4-FFF2-40B4-BE49-F238E27FC236}">
                <a16:creationId xmlns:a16="http://schemas.microsoft.com/office/drawing/2014/main" id="{B7F2760C-36E7-DB07-78BF-CBBA91F3BE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2006" y="1477688"/>
            <a:ext cx="12143597" cy="409905"/>
          </a:xfrm>
          <a:prstGeom prst="roundRect">
            <a:avLst>
              <a:gd name="adj" fmla="val 9991"/>
            </a:avLst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HEAD ict">
            <a:extLst>
              <a:ext uri="{FF2B5EF4-FFF2-40B4-BE49-F238E27FC236}">
                <a16:creationId xmlns:a16="http://schemas.microsoft.com/office/drawing/2014/main" id="{8358274F-7ACC-B5E2-1B70-9062AF99B02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646875" y="1499479"/>
            <a:ext cx="1518728" cy="393441"/>
          </a:xfrm>
          <a:prstGeom prst="rect">
            <a:avLst/>
          </a:prstGeom>
          <a:noFill/>
        </p:spPr>
        <p:txBody>
          <a:bodyPr wrap="square" lIns="0" rIns="3600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fi-FI" sz="1200" b="1" dirty="0"/>
              <a:t>Private </a:t>
            </a:r>
            <a:r>
              <a:rPr lang="fi-FI" sz="1200" b="1" dirty="0" err="1"/>
              <a:t>Sector</a:t>
            </a:r>
            <a:r>
              <a:rPr lang="fi-FI" sz="1200" b="1" dirty="0"/>
              <a:t> Information Services</a:t>
            </a:r>
          </a:p>
        </p:txBody>
      </p:sp>
      <p:sp>
        <p:nvSpPr>
          <p:cNvPr id="35" name="HEAD goverment">
            <a:extLst>
              <a:ext uri="{FF2B5EF4-FFF2-40B4-BE49-F238E27FC236}">
                <a16:creationId xmlns:a16="http://schemas.microsoft.com/office/drawing/2014/main" id="{E688310D-6D99-21A8-E950-803842CBEE87}"/>
              </a:ext>
            </a:extLst>
          </p:cNvPr>
          <p:cNvSpPr txBox="1">
            <a:spLocks/>
          </p:cNvSpPr>
          <p:nvPr/>
        </p:nvSpPr>
        <p:spPr>
          <a:xfrm>
            <a:off x="10480146" y="949901"/>
            <a:ext cx="1707293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200" b="1" dirty="0"/>
              <a:t>Public sector </a:t>
            </a:r>
          </a:p>
          <a:p>
            <a:pPr algn="r">
              <a:lnSpc>
                <a:spcPct val="80000"/>
              </a:lnSpc>
            </a:pPr>
            <a:r>
              <a:rPr lang="en-US" sz="1200" b="1" dirty="0"/>
              <a:t>Information Services</a:t>
            </a:r>
          </a:p>
          <a:p>
            <a:pPr algn="r">
              <a:lnSpc>
                <a:spcPct val="80000"/>
              </a:lnSpc>
            </a:pPr>
            <a:r>
              <a:rPr lang="en-US" sz="1200" b="1" dirty="0"/>
              <a:t>(EU and National)</a:t>
            </a:r>
          </a:p>
        </p:txBody>
      </p:sp>
      <p:sp>
        <p:nvSpPr>
          <p:cNvPr id="37" name="HEAD manufacturing">
            <a:extLst>
              <a:ext uri="{FF2B5EF4-FFF2-40B4-BE49-F238E27FC236}">
                <a16:creationId xmlns:a16="http://schemas.microsoft.com/office/drawing/2014/main" id="{04037A08-7DEC-0DF7-3213-BD39454B9068}"/>
              </a:ext>
            </a:extLst>
          </p:cNvPr>
          <p:cNvSpPr txBox="1">
            <a:spLocks/>
          </p:cNvSpPr>
          <p:nvPr/>
        </p:nvSpPr>
        <p:spPr>
          <a:xfrm>
            <a:off x="4104852" y="5288118"/>
            <a:ext cx="153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b="1" dirty="0">
                <a:solidFill>
                  <a:schemeClr val="bg1"/>
                </a:solidFill>
                <a:latin typeface="Calibri" panose="020F0502020204030204"/>
              </a:rPr>
              <a:t>MANUFACTURING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HEAD Procurement and SCM">
            <a:extLst>
              <a:ext uri="{FF2B5EF4-FFF2-40B4-BE49-F238E27FC236}">
                <a16:creationId xmlns:a16="http://schemas.microsoft.com/office/drawing/2014/main" id="{5709C944-6EA6-65A4-57F6-A59657F93401}"/>
              </a:ext>
            </a:extLst>
          </p:cNvPr>
          <p:cNvSpPr txBox="1">
            <a:spLocks/>
          </p:cNvSpPr>
          <p:nvPr/>
        </p:nvSpPr>
        <p:spPr>
          <a:xfrm>
            <a:off x="2682899" y="2295384"/>
            <a:ext cx="1358169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>
              <a:lnSpc>
                <a:spcPct val="80000"/>
              </a:lnSpc>
            </a:pPr>
            <a:r>
              <a:rPr lang="fi-FI" sz="1200" b="1" dirty="0">
                <a:solidFill>
                  <a:schemeClr val="bg1"/>
                </a:solidFill>
              </a:rPr>
              <a:t>PROCUREMENT AND SCM</a:t>
            </a:r>
          </a:p>
        </p:txBody>
      </p:sp>
      <p:sp>
        <p:nvSpPr>
          <p:cNvPr id="209" name="HEAD MTS">
            <a:extLst>
              <a:ext uri="{FF2B5EF4-FFF2-40B4-BE49-F238E27FC236}">
                <a16:creationId xmlns:a16="http://schemas.microsoft.com/office/drawing/2014/main" id="{B36C8CC2-37E5-F29C-A882-B7D9705B80AE}"/>
              </a:ext>
            </a:extLst>
          </p:cNvPr>
          <p:cNvSpPr txBox="1">
            <a:spLocks/>
          </p:cNvSpPr>
          <p:nvPr/>
        </p:nvSpPr>
        <p:spPr>
          <a:xfrm>
            <a:off x="307465" y="6480946"/>
            <a:ext cx="302713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Aptos" panose="02110004020202020204"/>
              </a:rPr>
              <a:t>PART MANUFACTURERS &amp; SUPPLIERS</a:t>
            </a:r>
          </a:p>
        </p:txBody>
      </p:sp>
      <p:sp>
        <p:nvSpPr>
          <p:cNvPr id="132" name="HEAD Design">
            <a:extLst>
              <a:ext uri="{FF2B5EF4-FFF2-40B4-BE49-F238E27FC236}">
                <a16:creationId xmlns:a16="http://schemas.microsoft.com/office/drawing/2014/main" id="{53B60397-AE4F-F5CA-3567-E6331B1E9BC8}"/>
              </a:ext>
            </a:extLst>
          </p:cNvPr>
          <p:cNvSpPr txBox="1">
            <a:spLocks/>
          </p:cNvSpPr>
          <p:nvPr/>
        </p:nvSpPr>
        <p:spPr>
          <a:xfrm>
            <a:off x="566243" y="3348443"/>
            <a:ext cx="1015682" cy="276999"/>
          </a:xfrm>
          <a:prstGeom prst="rect">
            <a:avLst/>
          </a:prstGeom>
          <a:noFill/>
        </p:spPr>
        <p:txBody>
          <a:bodyPr wrap="square" lIns="180000" rIns="72000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r>
              <a:rPr lang="fi-FI" sz="12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23" name="DES Architecthural design">
            <a:extLst>
              <a:ext uri="{FF2B5EF4-FFF2-40B4-BE49-F238E27FC236}">
                <a16:creationId xmlns:a16="http://schemas.microsoft.com/office/drawing/2014/main" id="{A6A3E39E-E88F-1E3D-C935-960DCBAD8F22}"/>
              </a:ext>
            </a:extLst>
          </p:cNvPr>
          <p:cNvSpPr>
            <a:spLocks/>
          </p:cNvSpPr>
          <p:nvPr/>
        </p:nvSpPr>
        <p:spPr>
          <a:xfrm>
            <a:off x="1116337" y="2838452"/>
            <a:ext cx="684000" cy="27104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Architectural design</a:t>
            </a:r>
          </a:p>
        </p:txBody>
      </p:sp>
      <p:sp>
        <p:nvSpPr>
          <p:cNvPr id="26" name="HEAD Construction">
            <a:extLst>
              <a:ext uri="{FF2B5EF4-FFF2-40B4-BE49-F238E27FC236}">
                <a16:creationId xmlns:a16="http://schemas.microsoft.com/office/drawing/2014/main" id="{BA550C5D-4486-83C2-29B8-FA815BEA51A7}"/>
              </a:ext>
            </a:extLst>
          </p:cNvPr>
          <p:cNvSpPr txBox="1">
            <a:spLocks/>
          </p:cNvSpPr>
          <p:nvPr/>
        </p:nvSpPr>
        <p:spPr>
          <a:xfrm>
            <a:off x="5938198" y="2393208"/>
            <a:ext cx="120975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r>
              <a:rPr lang="fi-FI" sz="1200" b="1" dirty="0">
                <a:solidFill>
                  <a:schemeClr val="bg1"/>
                </a:solidFill>
              </a:rPr>
              <a:t>CONSTRUCTION</a:t>
            </a:r>
          </a:p>
        </p:txBody>
      </p:sp>
      <p:cxnSp>
        <p:nvCxnSpPr>
          <p:cNvPr id="59" name="Arrow: peppol">
            <a:extLst>
              <a:ext uri="{FF2B5EF4-FFF2-40B4-BE49-F238E27FC236}">
                <a16:creationId xmlns:a16="http://schemas.microsoft.com/office/drawing/2014/main" id="{60B320E2-B578-82E4-EED9-100D6ADC0324}"/>
              </a:ext>
            </a:extLst>
          </p:cNvPr>
          <p:cNvCxnSpPr>
            <a:cxnSpLocks/>
          </p:cNvCxnSpPr>
          <p:nvPr/>
        </p:nvCxnSpPr>
        <p:spPr>
          <a:xfrm>
            <a:off x="6924451" y="3711658"/>
            <a:ext cx="0" cy="881709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GOV prh:csrd">
            <a:extLst>
              <a:ext uri="{FF2B5EF4-FFF2-40B4-BE49-F238E27FC236}">
                <a16:creationId xmlns:a16="http://schemas.microsoft.com/office/drawing/2014/main" id="{67603461-135C-37A9-372D-D0F898BC02A4}"/>
              </a:ext>
            </a:extLst>
          </p:cNvPr>
          <p:cNvSpPr>
            <a:spLocks/>
          </p:cNvSpPr>
          <p:nvPr/>
        </p:nvSpPr>
        <p:spPr>
          <a:xfrm>
            <a:off x="5126134" y="977796"/>
            <a:ext cx="677561" cy="380934"/>
          </a:xfrm>
          <a:prstGeom prst="can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PRH: CSRD</a:t>
            </a:r>
          </a:p>
        </p:txBody>
      </p:sp>
      <p:sp>
        <p:nvSpPr>
          <p:cNvPr id="42" name="ICT EFRAG:XBRL">
            <a:extLst>
              <a:ext uri="{FF2B5EF4-FFF2-40B4-BE49-F238E27FC236}">
                <a16:creationId xmlns:a16="http://schemas.microsoft.com/office/drawing/2014/main" id="{AEF15D0B-C706-2CB9-8F01-101DD77265F7}"/>
              </a:ext>
            </a:extLst>
          </p:cNvPr>
          <p:cNvSpPr txBox="1">
            <a:spLocks/>
          </p:cNvSpPr>
          <p:nvPr/>
        </p:nvSpPr>
        <p:spPr>
          <a:xfrm>
            <a:off x="4661188" y="1574278"/>
            <a:ext cx="1725411" cy="293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00" dirty="0"/>
              <a:t>EFRAG:XBRL: financial statement and sustainability report</a:t>
            </a:r>
            <a:endParaRPr lang="fi-FI" sz="800" dirty="0"/>
          </a:p>
        </p:txBody>
      </p:sp>
      <p:sp>
        <p:nvSpPr>
          <p:cNvPr id="27" name="DES Cost modeling">
            <a:extLst>
              <a:ext uri="{FF2B5EF4-FFF2-40B4-BE49-F238E27FC236}">
                <a16:creationId xmlns:a16="http://schemas.microsoft.com/office/drawing/2014/main" id="{9455FF66-F299-ADB9-9BB1-D667F6EDD7D3}"/>
              </a:ext>
            </a:extLst>
          </p:cNvPr>
          <p:cNvSpPr>
            <a:spLocks/>
          </p:cNvSpPr>
          <p:nvPr/>
        </p:nvSpPr>
        <p:spPr>
          <a:xfrm>
            <a:off x="430480" y="2653537"/>
            <a:ext cx="674501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Cost modelling</a:t>
            </a:r>
          </a:p>
        </p:txBody>
      </p:sp>
      <p:sp>
        <p:nvSpPr>
          <p:cNvPr id="31" name="DES Structural design">
            <a:extLst>
              <a:ext uri="{FF2B5EF4-FFF2-40B4-BE49-F238E27FC236}">
                <a16:creationId xmlns:a16="http://schemas.microsoft.com/office/drawing/2014/main" id="{62671795-8A94-E7CC-5365-F9A65283F1EC}"/>
              </a:ext>
            </a:extLst>
          </p:cNvPr>
          <p:cNvSpPr>
            <a:spLocks/>
          </p:cNvSpPr>
          <p:nvPr/>
        </p:nvSpPr>
        <p:spPr>
          <a:xfrm>
            <a:off x="1116337" y="2246417"/>
            <a:ext cx="684000" cy="26665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Structural design</a:t>
            </a:r>
          </a:p>
        </p:txBody>
      </p:sp>
      <p:sp>
        <p:nvSpPr>
          <p:cNvPr id="32" name="DES mep design">
            <a:extLst>
              <a:ext uri="{FF2B5EF4-FFF2-40B4-BE49-F238E27FC236}">
                <a16:creationId xmlns:a16="http://schemas.microsoft.com/office/drawing/2014/main" id="{C48AC411-8B61-9876-5F37-58CB806962AE}"/>
              </a:ext>
            </a:extLst>
          </p:cNvPr>
          <p:cNvSpPr>
            <a:spLocks/>
          </p:cNvSpPr>
          <p:nvPr/>
        </p:nvSpPr>
        <p:spPr>
          <a:xfrm>
            <a:off x="1116337" y="2534517"/>
            <a:ext cx="684000" cy="27390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900" b="1" dirty="0">
                <a:solidFill>
                  <a:prstClr val="black"/>
                </a:solidFill>
                <a:latin typeface="Calibri" panose="020F0502020204030204"/>
              </a:rPr>
              <a:t>MEP </a:t>
            </a:r>
          </a:p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900" b="1" dirty="0">
                <a:solidFill>
                  <a:prstClr val="black"/>
                </a:solidFill>
                <a:latin typeface="Calibri" panose="020F0502020204030204"/>
              </a:rPr>
              <a:t>design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6" name="DES arc bim">
            <a:extLst>
              <a:ext uri="{FF2B5EF4-FFF2-40B4-BE49-F238E27FC236}">
                <a16:creationId xmlns:a16="http://schemas.microsoft.com/office/drawing/2014/main" id="{36B805EF-E8C4-FBAF-C904-C627605EE8FC}"/>
              </a:ext>
            </a:extLst>
          </p:cNvPr>
          <p:cNvSpPr>
            <a:spLocks/>
          </p:cNvSpPr>
          <p:nvPr/>
        </p:nvSpPr>
        <p:spPr>
          <a:xfrm>
            <a:off x="1792672" y="2805066"/>
            <a:ext cx="312481" cy="312155"/>
          </a:xfrm>
          <a:prstGeom prst="can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ARC-BIM</a:t>
            </a:r>
            <a:endParaRPr kumimoji="0" lang="fi-FI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38" name="CON installation of elements">
            <a:extLst>
              <a:ext uri="{FF2B5EF4-FFF2-40B4-BE49-F238E27FC236}">
                <a16:creationId xmlns:a16="http://schemas.microsoft.com/office/drawing/2014/main" id="{8298E256-DCE1-DF3A-F6AA-32C931509564}"/>
              </a:ext>
            </a:extLst>
          </p:cNvPr>
          <p:cNvSpPr>
            <a:spLocks/>
          </p:cNvSpPr>
          <p:nvPr/>
        </p:nvSpPr>
        <p:spPr>
          <a:xfrm>
            <a:off x="6555962" y="3071635"/>
            <a:ext cx="721446" cy="24058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Installation of element</a:t>
            </a:r>
          </a:p>
        </p:txBody>
      </p:sp>
      <p:sp>
        <p:nvSpPr>
          <p:cNvPr id="50" name="CON call offs from site">
            <a:extLst>
              <a:ext uri="{FF2B5EF4-FFF2-40B4-BE49-F238E27FC236}">
                <a16:creationId xmlns:a16="http://schemas.microsoft.com/office/drawing/2014/main" id="{E27D8EB2-C6A7-EBC0-BA5C-E576331BA9D3}"/>
              </a:ext>
            </a:extLst>
          </p:cNvPr>
          <p:cNvSpPr>
            <a:spLocks/>
          </p:cNvSpPr>
          <p:nvPr/>
        </p:nvSpPr>
        <p:spPr>
          <a:xfrm>
            <a:off x="5139509" y="3400407"/>
            <a:ext cx="705230" cy="29086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Call-offs from site </a:t>
            </a:r>
          </a:p>
        </p:txBody>
      </p:sp>
      <p:sp>
        <p:nvSpPr>
          <p:cNvPr id="51" name="CON production planning">
            <a:extLst>
              <a:ext uri="{FF2B5EF4-FFF2-40B4-BE49-F238E27FC236}">
                <a16:creationId xmlns:a16="http://schemas.microsoft.com/office/drawing/2014/main" id="{564C92B6-80D9-2220-CB6B-475C39A999A8}"/>
              </a:ext>
            </a:extLst>
          </p:cNvPr>
          <p:cNvSpPr>
            <a:spLocks/>
          </p:cNvSpPr>
          <p:nvPr/>
        </p:nvSpPr>
        <p:spPr>
          <a:xfrm>
            <a:off x="4535535" y="2859960"/>
            <a:ext cx="722301" cy="37011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Production planning</a:t>
            </a:r>
          </a:p>
        </p:txBody>
      </p:sp>
      <p:sp>
        <p:nvSpPr>
          <p:cNvPr id="52" name="CON initial delivery">
            <a:extLst>
              <a:ext uri="{FF2B5EF4-FFF2-40B4-BE49-F238E27FC236}">
                <a16:creationId xmlns:a16="http://schemas.microsoft.com/office/drawing/2014/main" id="{62B6890E-F892-3467-8CFD-5955C8E7C43D}"/>
              </a:ext>
            </a:extLst>
          </p:cNvPr>
          <p:cNvSpPr>
            <a:spLocks/>
          </p:cNvSpPr>
          <p:nvPr/>
        </p:nvSpPr>
        <p:spPr>
          <a:xfrm>
            <a:off x="4380958" y="3339629"/>
            <a:ext cx="678127" cy="37011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Initial delivery order</a:t>
            </a:r>
          </a:p>
        </p:txBody>
      </p:sp>
      <p:sp>
        <p:nvSpPr>
          <p:cNvPr id="58" name="CON Recieving and storage">
            <a:extLst>
              <a:ext uri="{FF2B5EF4-FFF2-40B4-BE49-F238E27FC236}">
                <a16:creationId xmlns:a16="http://schemas.microsoft.com/office/drawing/2014/main" id="{4680B75A-C924-7A88-F9B6-81801B388CC2}"/>
              </a:ext>
            </a:extLst>
          </p:cNvPr>
          <p:cNvSpPr>
            <a:spLocks/>
          </p:cNvSpPr>
          <p:nvPr/>
        </p:nvSpPr>
        <p:spPr>
          <a:xfrm>
            <a:off x="6552682" y="3410092"/>
            <a:ext cx="724725" cy="28807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Receiving &amp; storage</a:t>
            </a:r>
          </a:p>
        </p:txBody>
      </p:sp>
      <p:sp>
        <p:nvSpPr>
          <p:cNvPr id="61" name="CON Element repairs">
            <a:extLst>
              <a:ext uri="{FF2B5EF4-FFF2-40B4-BE49-F238E27FC236}">
                <a16:creationId xmlns:a16="http://schemas.microsoft.com/office/drawing/2014/main" id="{1235774D-31AD-0E4D-CF1F-35B6F2AF3734}"/>
              </a:ext>
            </a:extLst>
          </p:cNvPr>
          <p:cNvSpPr>
            <a:spLocks/>
          </p:cNvSpPr>
          <p:nvPr/>
        </p:nvSpPr>
        <p:spPr>
          <a:xfrm>
            <a:off x="7787095" y="3131708"/>
            <a:ext cx="662061" cy="26880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i-FI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Element</a:t>
            </a:r>
            <a:r>
              <a:rPr lang="fi-FI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fi-FI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repairs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65" name="CON Digital Reception">
            <a:extLst>
              <a:ext uri="{FF2B5EF4-FFF2-40B4-BE49-F238E27FC236}">
                <a16:creationId xmlns:a16="http://schemas.microsoft.com/office/drawing/2014/main" id="{0D5F04E6-4548-11E6-DA05-AFC8A4A71A8B}"/>
              </a:ext>
            </a:extLst>
          </p:cNvPr>
          <p:cNvSpPr>
            <a:spLocks/>
          </p:cNvSpPr>
          <p:nvPr/>
        </p:nvSpPr>
        <p:spPr>
          <a:xfrm>
            <a:off x="5280961" y="2693176"/>
            <a:ext cx="1233826" cy="54220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sz="800" dirty="0">
                <a:solidFill>
                  <a:schemeClr val="tx1"/>
                </a:solidFill>
              </a:rPr>
              <a:t>Digital Reception Inspection Installation and status information Digital process twin (log data)</a:t>
            </a:r>
          </a:p>
        </p:txBody>
      </p:sp>
      <p:sp>
        <p:nvSpPr>
          <p:cNvPr id="76" name="CON Acceptance inspection">
            <a:extLst>
              <a:ext uri="{FF2B5EF4-FFF2-40B4-BE49-F238E27FC236}">
                <a16:creationId xmlns:a16="http://schemas.microsoft.com/office/drawing/2014/main" id="{CDFA81BB-09C9-B661-EB99-E197D94B6661}"/>
              </a:ext>
            </a:extLst>
          </p:cNvPr>
          <p:cNvSpPr>
            <a:spLocks/>
          </p:cNvSpPr>
          <p:nvPr/>
        </p:nvSpPr>
        <p:spPr>
          <a:xfrm>
            <a:off x="7311939" y="3402156"/>
            <a:ext cx="672003" cy="29563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Acceptance inspection</a:t>
            </a:r>
          </a:p>
        </p:txBody>
      </p:sp>
      <p:sp>
        <p:nvSpPr>
          <p:cNvPr id="77" name="CON Final settlement">
            <a:extLst>
              <a:ext uri="{FF2B5EF4-FFF2-40B4-BE49-F238E27FC236}">
                <a16:creationId xmlns:a16="http://schemas.microsoft.com/office/drawing/2014/main" id="{EBB77D08-EE24-7CB9-1FC0-B4A9081F9976}"/>
              </a:ext>
            </a:extLst>
          </p:cNvPr>
          <p:cNvSpPr>
            <a:spLocks/>
          </p:cNvSpPr>
          <p:nvPr/>
        </p:nvSpPr>
        <p:spPr>
          <a:xfrm>
            <a:off x="8025714" y="3401829"/>
            <a:ext cx="848147" cy="29629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i-FI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Final</a:t>
            </a:r>
            <a:r>
              <a:rPr lang="fi-FI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fi-FI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settlement</a:t>
            </a:r>
            <a:r>
              <a:rPr lang="fi-FI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of </a:t>
            </a:r>
            <a:r>
              <a:rPr lang="fi-FI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accounts</a:t>
            </a:r>
            <a:endParaRPr lang="fi-FI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71" name="PROCC ORDER">
            <a:extLst>
              <a:ext uri="{FF2B5EF4-FFF2-40B4-BE49-F238E27FC236}">
                <a16:creationId xmlns:a16="http://schemas.microsoft.com/office/drawing/2014/main" id="{E133EAF0-FD66-3C88-A6A8-990713A74606}"/>
              </a:ext>
            </a:extLst>
          </p:cNvPr>
          <p:cNvSpPr>
            <a:spLocks/>
          </p:cNvSpPr>
          <p:nvPr/>
        </p:nvSpPr>
        <p:spPr>
          <a:xfrm>
            <a:off x="3649965" y="3429000"/>
            <a:ext cx="572470" cy="24793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49" name="MAN order confirmation">
            <a:extLst>
              <a:ext uri="{FF2B5EF4-FFF2-40B4-BE49-F238E27FC236}">
                <a16:creationId xmlns:a16="http://schemas.microsoft.com/office/drawing/2014/main" id="{1D80121C-A8A5-3EF2-8664-1C854A744166}"/>
              </a:ext>
            </a:extLst>
          </p:cNvPr>
          <p:cNvSpPr>
            <a:spLocks/>
          </p:cNvSpPr>
          <p:nvPr/>
        </p:nvSpPr>
        <p:spPr>
          <a:xfrm>
            <a:off x="3575827" y="4606253"/>
            <a:ext cx="688088" cy="28614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Order confirmation</a:t>
            </a:r>
          </a:p>
        </p:txBody>
      </p:sp>
      <p:sp>
        <p:nvSpPr>
          <p:cNvPr id="85" name="MAN Fine scheduling">
            <a:extLst>
              <a:ext uri="{FF2B5EF4-FFF2-40B4-BE49-F238E27FC236}">
                <a16:creationId xmlns:a16="http://schemas.microsoft.com/office/drawing/2014/main" id="{2F0D2A7D-8C84-69E8-F9EB-84CF31754E41}"/>
              </a:ext>
            </a:extLst>
          </p:cNvPr>
          <p:cNvSpPr>
            <a:spLocks/>
          </p:cNvSpPr>
          <p:nvPr/>
        </p:nvSpPr>
        <p:spPr>
          <a:xfrm>
            <a:off x="4313645" y="4945191"/>
            <a:ext cx="1155931" cy="20632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Factory fine scheduling</a:t>
            </a:r>
          </a:p>
        </p:txBody>
      </p:sp>
      <p:sp>
        <p:nvSpPr>
          <p:cNvPr id="53" name="MAN Rough capacity planning">
            <a:extLst>
              <a:ext uri="{FF2B5EF4-FFF2-40B4-BE49-F238E27FC236}">
                <a16:creationId xmlns:a16="http://schemas.microsoft.com/office/drawing/2014/main" id="{10903399-B521-FDD0-5055-460EA7A89059}"/>
              </a:ext>
            </a:extLst>
          </p:cNvPr>
          <p:cNvSpPr>
            <a:spLocks/>
          </p:cNvSpPr>
          <p:nvPr/>
        </p:nvSpPr>
        <p:spPr>
          <a:xfrm>
            <a:off x="2926409" y="4950106"/>
            <a:ext cx="1348490" cy="2014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Rough capacity planning</a:t>
            </a:r>
          </a:p>
        </p:txBody>
      </p:sp>
      <p:sp>
        <p:nvSpPr>
          <p:cNvPr id="55" name="MAN Delivery time confirmatioon">
            <a:extLst>
              <a:ext uri="{FF2B5EF4-FFF2-40B4-BE49-F238E27FC236}">
                <a16:creationId xmlns:a16="http://schemas.microsoft.com/office/drawing/2014/main" id="{36783FCF-A415-C327-D3EE-EB4EA62EF969}"/>
              </a:ext>
            </a:extLst>
          </p:cNvPr>
          <p:cNvSpPr>
            <a:spLocks/>
          </p:cNvSpPr>
          <p:nvPr/>
        </p:nvSpPr>
        <p:spPr>
          <a:xfrm>
            <a:off x="5154418" y="4606253"/>
            <a:ext cx="718861" cy="29000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Delivery-time confirmation</a:t>
            </a:r>
          </a:p>
        </p:txBody>
      </p:sp>
      <p:sp>
        <p:nvSpPr>
          <p:cNvPr id="56" name="MAN Delivery notification">
            <a:extLst>
              <a:ext uri="{FF2B5EF4-FFF2-40B4-BE49-F238E27FC236}">
                <a16:creationId xmlns:a16="http://schemas.microsoft.com/office/drawing/2014/main" id="{AE5D0570-BDA1-0208-365E-B8C7C24E29FA}"/>
              </a:ext>
            </a:extLst>
          </p:cNvPr>
          <p:cNvSpPr>
            <a:spLocks/>
          </p:cNvSpPr>
          <p:nvPr/>
        </p:nvSpPr>
        <p:spPr>
          <a:xfrm>
            <a:off x="5914659" y="4606253"/>
            <a:ext cx="736433" cy="32992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Delivery Notification</a:t>
            </a:r>
          </a:p>
        </p:txBody>
      </p:sp>
      <p:sp>
        <p:nvSpPr>
          <p:cNvPr id="74" name="MAN individual M-BOM">
            <a:extLst>
              <a:ext uri="{FF2B5EF4-FFF2-40B4-BE49-F238E27FC236}">
                <a16:creationId xmlns:a16="http://schemas.microsoft.com/office/drawing/2014/main" id="{5872F011-9F51-8E17-929D-C0767BE7B0AA}"/>
              </a:ext>
            </a:extLst>
          </p:cNvPr>
          <p:cNvSpPr>
            <a:spLocks/>
          </p:cNvSpPr>
          <p:nvPr/>
        </p:nvSpPr>
        <p:spPr>
          <a:xfrm>
            <a:off x="2174104" y="4944650"/>
            <a:ext cx="482976" cy="28614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sz="800" dirty="0">
                <a:solidFill>
                  <a:schemeClr val="tx1"/>
                </a:solidFill>
              </a:rPr>
              <a:t>M-BOM </a:t>
            </a:r>
          </a:p>
          <a:p>
            <a:pPr algn="ctr">
              <a:lnSpc>
                <a:spcPct val="65000"/>
              </a:lnSpc>
            </a:pPr>
            <a:r>
              <a:rPr lang="en-US" sz="800" dirty="0">
                <a:solidFill>
                  <a:schemeClr val="tx1"/>
                </a:solidFill>
              </a:rPr>
              <a:t>for each element</a:t>
            </a:r>
          </a:p>
        </p:txBody>
      </p:sp>
      <p:sp>
        <p:nvSpPr>
          <p:cNvPr id="60" name="MAN warranty">
            <a:extLst>
              <a:ext uri="{FF2B5EF4-FFF2-40B4-BE49-F238E27FC236}">
                <a16:creationId xmlns:a16="http://schemas.microsoft.com/office/drawing/2014/main" id="{D414F844-C23C-BABE-784E-ADE9AA19DEB4}"/>
              </a:ext>
            </a:extLst>
          </p:cNvPr>
          <p:cNvSpPr>
            <a:spLocks/>
          </p:cNvSpPr>
          <p:nvPr/>
        </p:nvSpPr>
        <p:spPr>
          <a:xfrm>
            <a:off x="8626655" y="4790903"/>
            <a:ext cx="553881" cy="19227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Warranty</a:t>
            </a:r>
          </a:p>
        </p:txBody>
      </p:sp>
      <p:sp>
        <p:nvSpPr>
          <p:cNvPr id="89" name="MAN Delivery Confirmation">
            <a:extLst>
              <a:ext uri="{FF2B5EF4-FFF2-40B4-BE49-F238E27FC236}">
                <a16:creationId xmlns:a16="http://schemas.microsoft.com/office/drawing/2014/main" id="{E021DA97-38E5-9635-9CCC-4E2EE6630B65}"/>
              </a:ext>
            </a:extLst>
          </p:cNvPr>
          <p:cNvSpPr>
            <a:spLocks/>
          </p:cNvSpPr>
          <p:nvPr/>
        </p:nvSpPr>
        <p:spPr>
          <a:xfrm>
            <a:off x="4372941" y="4606253"/>
            <a:ext cx="726584" cy="29000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Delivery confirmation</a:t>
            </a:r>
          </a:p>
        </p:txBody>
      </p:sp>
      <p:sp>
        <p:nvSpPr>
          <p:cNvPr id="75" name="MAN Common defects">
            <a:extLst>
              <a:ext uri="{FF2B5EF4-FFF2-40B4-BE49-F238E27FC236}">
                <a16:creationId xmlns:a16="http://schemas.microsoft.com/office/drawing/2014/main" id="{FECB94CC-C805-A3A8-A4CF-55E4972ED5F2}"/>
              </a:ext>
            </a:extLst>
          </p:cNvPr>
          <p:cNvSpPr>
            <a:spLocks/>
          </p:cNvSpPr>
          <p:nvPr/>
        </p:nvSpPr>
        <p:spPr>
          <a:xfrm>
            <a:off x="5618215" y="5411915"/>
            <a:ext cx="1029808" cy="180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sz="800" dirty="0">
                <a:solidFill>
                  <a:schemeClr val="tx1"/>
                </a:solidFill>
              </a:rPr>
              <a:t>Common defects of element types</a:t>
            </a:r>
          </a:p>
        </p:txBody>
      </p:sp>
      <p:sp>
        <p:nvSpPr>
          <p:cNvPr id="139" name="MAN Space information">
            <a:extLst>
              <a:ext uri="{FF2B5EF4-FFF2-40B4-BE49-F238E27FC236}">
                <a16:creationId xmlns:a16="http://schemas.microsoft.com/office/drawing/2014/main" id="{9F38E4ED-70AB-7BDB-2525-7A00A26762E9}"/>
              </a:ext>
            </a:extLst>
          </p:cNvPr>
          <p:cNvSpPr>
            <a:spLocks/>
          </p:cNvSpPr>
          <p:nvPr/>
        </p:nvSpPr>
        <p:spPr>
          <a:xfrm>
            <a:off x="2926409" y="4606253"/>
            <a:ext cx="616438" cy="28614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Space information</a:t>
            </a:r>
          </a:p>
        </p:txBody>
      </p:sp>
      <p:sp>
        <p:nvSpPr>
          <p:cNvPr id="141" name="MAN Element spatial information">
            <a:extLst>
              <a:ext uri="{FF2B5EF4-FFF2-40B4-BE49-F238E27FC236}">
                <a16:creationId xmlns:a16="http://schemas.microsoft.com/office/drawing/2014/main" id="{5F5BB40A-1C43-A5F6-EC60-FE4E0F029A84}"/>
              </a:ext>
            </a:extLst>
          </p:cNvPr>
          <p:cNvSpPr>
            <a:spLocks/>
          </p:cNvSpPr>
          <p:nvPr/>
        </p:nvSpPr>
        <p:spPr>
          <a:xfrm>
            <a:off x="2171418" y="5321524"/>
            <a:ext cx="802608" cy="22720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sz="800" dirty="0">
                <a:solidFill>
                  <a:schemeClr val="tx1"/>
                </a:solidFill>
              </a:rPr>
              <a:t>Elements spatial information</a:t>
            </a:r>
          </a:p>
        </p:txBody>
      </p:sp>
      <p:sp>
        <p:nvSpPr>
          <p:cNvPr id="154" name="Man Transport co2 data">
            <a:extLst>
              <a:ext uri="{FF2B5EF4-FFF2-40B4-BE49-F238E27FC236}">
                <a16:creationId xmlns:a16="http://schemas.microsoft.com/office/drawing/2014/main" id="{0964CA97-87C2-6166-6D2F-5C72E1580F9D}"/>
              </a:ext>
            </a:extLst>
          </p:cNvPr>
          <p:cNvSpPr>
            <a:spLocks/>
          </p:cNvSpPr>
          <p:nvPr/>
        </p:nvSpPr>
        <p:spPr>
          <a:xfrm>
            <a:off x="7808490" y="4981624"/>
            <a:ext cx="1015334" cy="19594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sz="800" dirty="0">
                <a:solidFill>
                  <a:schemeClr val="tx1"/>
                </a:solidFill>
              </a:rPr>
              <a:t>Transport CO</a:t>
            </a:r>
            <a:r>
              <a:rPr lang="en-US" sz="800" baseline="-25000" dirty="0">
                <a:solidFill>
                  <a:schemeClr val="tx1"/>
                </a:solidFill>
              </a:rPr>
              <a:t>2</a:t>
            </a:r>
            <a:r>
              <a:rPr lang="en-US" sz="800" dirty="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155" name="A Transport co2 arrow">
            <a:extLst>
              <a:ext uri="{FF2B5EF4-FFF2-40B4-BE49-F238E27FC236}">
                <a16:creationId xmlns:a16="http://schemas.microsoft.com/office/drawing/2014/main" id="{65C24A22-0F1A-28A9-04FF-742B217DD597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659232" y="5079594"/>
            <a:ext cx="1492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MAN Tender Response">
            <a:extLst>
              <a:ext uri="{FF2B5EF4-FFF2-40B4-BE49-F238E27FC236}">
                <a16:creationId xmlns:a16="http://schemas.microsoft.com/office/drawing/2014/main" id="{A15CAF36-1C78-3AC4-F69A-A881401D8A05}"/>
              </a:ext>
            </a:extLst>
          </p:cNvPr>
          <p:cNvSpPr>
            <a:spLocks/>
          </p:cNvSpPr>
          <p:nvPr/>
        </p:nvSpPr>
        <p:spPr>
          <a:xfrm>
            <a:off x="2174104" y="4606253"/>
            <a:ext cx="662767" cy="28614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Tender response</a:t>
            </a:r>
          </a:p>
        </p:txBody>
      </p:sp>
      <p:sp>
        <p:nvSpPr>
          <p:cNvPr id="69" name="MAN CO2 data">
            <a:extLst>
              <a:ext uri="{FF2B5EF4-FFF2-40B4-BE49-F238E27FC236}">
                <a16:creationId xmlns:a16="http://schemas.microsoft.com/office/drawing/2014/main" id="{638CA298-60CB-D385-63B2-DFE7CDA238B0}"/>
              </a:ext>
            </a:extLst>
          </p:cNvPr>
          <p:cNvSpPr>
            <a:spLocks/>
          </p:cNvSpPr>
          <p:nvPr/>
        </p:nvSpPr>
        <p:spPr>
          <a:xfrm>
            <a:off x="7808490" y="5173902"/>
            <a:ext cx="1015334" cy="21681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sz="800" dirty="0">
                <a:solidFill>
                  <a:schemeClr val="tx1"/>
                </a:solidFill>
              </a:rPr>
              <a:t>CO</a:t>
            </a:r>
            <a:r>
              <a:rPr lang="en-US" sz="800" baseline="-25000" dirty="0">
                <a:solidFill>
                  <a:schemeClr val="tx1"/>
                </a:solidFill>
              </a:rPr>
              <a:t>2</a:t>
            </a:r>
            <a:r>
              <a:rPr lang="en-US" sz="800" dirty="0">
                <a:solidFill>
                  <a:schemeClr val="tx1"/>
                </a:solidFill>
              </a:rPr>
              <a:t> and sustainability reporting data</a:t>
            </a:r>
          </a:p>
        </p:txBody>
      </p:sp>
      <p:grpSp>
        <p:nvGrpSpPr>
          <p:cNvPr id="82" name="Arrow: Double">
            <a:extLst>
              <a:ext uri="{FF2B5EF4-FFF2-40B4-BE49-F238E27FC236}">
                <a16:creationId xmlns:a16="http://schemas.microsoft.com/office/drawing/2014/main" id="{D5FD08F6-9635-81B3-F5D8-FA27FBCA2BD3}"/>
              </a:ext>
            </a:extLst>
          </p:cNvPr>
          <p:cNvGrpSpPr>
            <a:grpSpLocks/>
          </p:cNvGrpSpPr>
          <p:nvPr/>
        </p:nvGrpSpPr>
        <p:grpSpPr>
          <a:xfrm>
            <a:off x="3830107" y="3672417"/>
            <a:ext cx="168270" cy="958021"/>
            <a:chOff x="4108678" y="4173609"/>
            <a:chExt cx="86033" cy="1058458"/>
          </a:xfrm>
        </p:grpSpPr>
        <p:cxnSp>
          <p:nvCxnSpPr>
            <p:cNvPr id="83" name="Straight Arrow Connector 188">
              <a:extLst>
                <a:ext uri="{FF2B5EF4-FFF2-40B4-BE49-F238E27FC236}">
                  <a16:creationId xmlns:a16="http://schemas.microsoft.com/office/drawing/2014/main" id="{C386E35D-3880-D3C4-10FF-DBAC63181307}"/>
                </a:ext>
              </a:extLst>
            </p:cNvPr>
            <p:cNvCxnSpPr>
              <a:cxnSpLocks/>
            </p:cNvCxnSpPr>
            <p:nvPr/>
          </p:nvCxnSpPr>
          <p:spPr>
            <a:xfrm>
              <a:off x="4108678" y="4173609"/>
              <a:ext cx="0" cy="1058458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189">
              <a:extLst>
                <a:ext uri="{FF2B5EF4-FFF2-40B4-BE49-F238E27FC236}">
                  <a16:creationId xmlns:a16="http://schemas.microsoft.com/office/drawing/2014/main" id="{CBB25604-45AF-4B5F-703C-6A36B996A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711" y="4173609"/>
              <a:ext cx="0" cy="1031737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Arrow: Double">
            <a:extLst>
              <a:ext uri="{FF2B5EF4-FFF2-40B4-BE49-F238E27FC236}">
                <a16:creationId xmlns:a16="http://schemas.microsoft.com/office/drawing/2014/main" id="{2D1D7500-3B3B-DB75-AF05-58C4792E957B}"/>
              </a:ext>
            </a:extLst>
          </p:cNvPr>
          <p:cNvGrpSpPr>
            <a:grpSpLocks/>
          </p:cNvGrpSpPr>
          <p:nvPr/>
        </p:nvGrpSpPr>
        <p:grpSpPr>
          <a:xfrm>
            <a:off x="4726961" y="3704320"/>
            <a:ext cx="151453" cy="901811"/>
            <a:chOff x="4108678" y="4173609"/>
            <a:chExt cx="86033" cy="1058458"/>
          </a:xfrm>
        </p:grpSpPr>
        <p:cxnSp>
          <p:nvCxnSpPr>
            <p:cNvPr id="87" name="Straight Arrow Connector 204">
              <a:extLst>
                <a:ext uri="{FF2B5EF4-FFF2-40B4-BE49-F238E27FC236}">
                  <a16:creationId xmlns:a16="http://schemas.microsoft.com/office/drawing/2014/main" id="{3FD0F2D0-A92C-3572-1332-2C0710C07325}"/>
                </a:ext>
              </a:extLst>
            </p:cNvPr>
            <p:cNvCxnSpPr>
              <a:cxnSpLocks/>
            </p:cNvCxnSpPr>
            <p:nvPr/>
          </p:nvCxnSpPr>
          <p:spPr>
            <a:xfrm>
              <a:off x="4108678" y="4173609"/>
              <a:ext cx="0" cy="1058458"/>
            </a:xfrm>
            <a:prstGeom prst="straightConnector1">
              <a:avLst/>
            </a:prstGeom>
            <a:ln w="12700">
              <a:solidFill>
                <a:srgbClr val="315572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205">
              <a:extLst>
                <a:ext uri="{FF2B5EF4-FFF2-40B4-BE49-F238E27FC236}">
                  <a16:creationId xmlns:a16="http://schemas.microsoft.com/office/drawing/2014/main" id="{7F507254-B7AC-A52D-1E20-8D3B1FB75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711" y="4173609"/>
              <a:ext cx="0" cy="1058458"/>
            </a:xfrm>
            <a:prstGeom prst="straightConnector1">
              <a:avLst/>
            </a:prstGeom>
            <a:ln w="12700">
              <a:solidFill>
                <a:srgbClr val="315572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Arrow: Double">
            <a:extLst>
              <a:ext uri="{FF2B5EF4-FFF2-40B4-BE49-F238E27FC236}">
                <a16:creationId xmlns:a16="http://schemas.microsoft.com/office/drawing/2014/main" id="{B992A998-757D-951B-D5BE-2EBC5EA64E9C}"/>
              </a:ext>
            </a:extLst>
          </p:cNvPr>
          <p:cNvGrpSpPr>
            <a:grpSpLocks/>
          </p:cNvGrpSpPr>
          <p:nvPr/>
        </p:nvGrpSpPr>
        <p:grpSpPr>
          <a:xfrm>
            <a:off x="5358727" y="3672860"/>
            <a:ext cx="185044" cy="925527"/>
            <a:chOff x="4108678" y="4173609"/>
            <a:chExt cx="86033" cy="1058458"/>
          </a:xfrm>
        </p:grpSpPr>
        <p:cxnSp>
          <p:nvCxnSpPr>
            <p:cNvPr id="91" name="Straight Arrow Connector 231">
              <a:extLst>
                <a:ext uri="{FF2B5EF4-FFF2-40B4-BE49-F238E27FC236}">
                  <a16:creationId xmlns:a16="http://schemas.microsoft.com/office/drawing/2014/main" id="{09DF70EB-AAE7-B497-1C27-5CDF7BFE9C44}"/>
                </a:ext>
              </a:extLst>
            </p:cNvPr>
            <p:cNvCxnSpPr>
              <a:cxnSpLocks/>
            </p:cNvCxnSpPr>
            <p:nvPr/>
          </p:nvCxnSpPr>
          <p:spPr>
            <a:xfrm>
              <a:off x="4108678" y="4173609"/>
              <a:ext cx="0" cy="1058458"/>
            </a:xfrm>
            <a:prstGeom prst="straightConnector1">
              <a:avLst/>
            </a:prstGeom>
            <a:ln w="12700">
              <a:solidFill>
                <a:srgbClr val="315572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232">
              <a:extLst>
                <a:ext uri="{FF2B5EF4-FFF2-40B4-BE49-F238E27FC236}">
                  <a16:creationId xmlns:a16="http://schemas.microsoft.com/office/drawing/2014/main" id="{8671A2C9-CCAC-C943-1C66-A4D3E1C31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711" y="4173609"/>
              <a:ext cx="0" cy="1058458"/>
            </a:xfrm>
            <a:prstGeom prst="straightConnector1">
              <a:avLst/>
            </a:prstGeom>
            <a:ln w="12700">
              <a:solidFill>
                <a:srgbClr val="315572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 Double">
            <a:extLst>
              <a:ext uri="{FF2B5EF4-FFF2-40B4-BE49-F238E27FC236}">
                <a16:creationId xmlns:a16="http://schemas.microsoft.com/office/drawing/2014/main" id="{95A5E88A-BC0B-EC33-9684-223F223C22CB}"/>
              </a:ext>
            </a:extLst>
          </p:cNvPr>
          <p:cNvGrpSpPr>
            <a:grpSpLocks/>
          </p:cNvGrpSpPr>
          <p:nvPr/>
        </p:nvGrpSpPr>
        <p:grpSpPr>
          <a:xfrm>
            <a:off x="7578113" y="3697794"/>
            <a:ext cx="282942" cy="908460"/>
            <a:chOff x="4108678" y="4173609"/>
            <a:chExt cx="86033" cy="1098407"/>
          </a:xfrm>
        </p:grpSpPr>
        <p:cxnSp>
          <p:nvCxnSpPr>
            <p:cNvPr id="159" name="Straight Arrow Connector 204">
              <a:extLst>
                <a:ext uri="{FF2B5EF4-FFF2-40B4-BE49-F238E27FC236}">
                  <a16:creationId xmlns:a16="http://schemas.microsoft.com/office/drawing/2014/main" id="{744AC7EF-080C-D86B-E33B-4AA3764F2869}"/>
                </a:ext>
              </a:extLst>
            </p:cNvPr>
            <p:cNvCxnSpPr>
              <a:cxnSpLocks/>
            </p:cNvCxnSpPr>
            <p:nvPr/>
          </p:nvCxnSpPr>
          <p:spPr>
            <a:xfrm>
              <a:off x="4108678" y="4173609"/>
              <a:ext cx="0" cy="1094010"/>
            </a:xfrm>
            <a:prstGeom prst="straightConnector1">
              <a:avLst/>
            </a:prstGeom>
            <a:ln w="12700">
              <a:solidFill>
                <a:srgbClr val="315572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205">
              <a:extLst>
                <a:ext uri="{FF2B5EF4-FFF2-40B4-BE49-F238E27FC236}">
                  <a16:creationId xmlns:a16="http://schemas.microsoft.com/office/drawing/2014/main" id="{4FB8A1E5-4D22-A820-992B-028947B82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711" y="4173609"/>
              <a:ext cx="0" cy="1098407"/>
            </a:xfrm>
            <a:prstGeom prst="straightConnector1">
              <a:avLst/>
            </a:prstGeom>
            <a:ln w="12700">
              <a:solidFill>
                <a:srgbClr val="315572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Arrow: flow">
            <a:extLst>
              <a:ext uri="{FF2B5EF4-FFF2-40B4-BE49-F238E27FC236}">
                <a16:creationId xmlns:a16="http://schemas.microsoft.com/office/drawing/2014/main" id="{7D7AB78B-36C8-59A4-B874-9FFC7A615EA3}"/>
              </a:ext>
            </a:extLst>
          </p:cNvPr>
          <p:cNvCxnSpPr>
            <a:cxnSpLocks/>
            <a:endCxn id="50" idx="3"/>
          </p:cNvCxnSpPr>
          <p:nvPr/>
        </p:nvCxnSpPr>
        <p:spPr>
          <a:xfrm rot="16200000" flipV="1">
            <a:off x="5506442" y="3884136"/>
            <a:ext cx="1060414" cy="383819"/>
          </a:xfrm>
          <a:prstGeom prst="bentConnector2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MAN As scheduled">
            <a:extLst>
              <a:ext uri="{FF2B5EF4-FFF2-40B4-BE49-F238E27FC236}">
                <a16:creationId xmlns:a16="http://schemas.microsoft.com/office/drawing/2014/main" id="{04DC4C09-1B5E-8180-8FB2-E6C964809946}"/>
              </a:ext>
            </a:extLst>
          </p:cNvPr>
          <p:cNvSpPr>
            <a:spLocks/>
          </p:cNvSpPr>
          <p:nvPr/>
        </p:nvSpPr>
        <p:spPr>
          <a:xfrm>
            <a:off x="6711544" y="5158720"/>
            <a:ext cx="936000" cy="300434"/>
          </a:xfrm>
          <a:prstGeom prst="can">
            <a:avLst>
              <a:gd name="adj" fmla="val 19999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45708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As </a:t>
            </a:r>
            <a:r>
              <a:rPr lang="fi-FI" sz="900" dirty="0" err="1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Scheduled</a:t>
            </a: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&amp; As </a:t>
            </a:r>
            <a:r>
              <a:rPr lang="fi-FI" sz="900" dirty="0" err="1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Manufactured</a:t>
            </a:r>
            <a:endParaRPr kumimoji="0" lang="fi-FI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8" name="Straight Arrow CON">
            <a:extLst>
              <a:ext uri="{FF2B5EF4-FFF2-40B4-BE49-F238E27FC236}">
                <a16:creationId xmlns:a16="http://schemas.microsoft.com/office/drawing/2014/main" id="{15A10EE5-AE89-5135-966B-15DAD43997FC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7965436" y="2889999"/>
            <a:ext cx="0" cy="2417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">
            <a:extLst>
              <a:ext uri="{FF2B5EF4-FFF2-40B4-BE49-F238E27FC236}">
                <a16:creationId xmlns:a16="http://schemas.microsoft.com/office/drawing/2014/main" id="{75DF1EF7-AA1E-2728-45B9-CB29EABC1228}"/>
              </a:ext>
            </a:extLst>
          </p:cNvPr>
          <p:cNvCxnSpPr>
            <a:cxnSpLocks/>
            <a:stCxn id="76" idx="0"/>
            <a:endCxn id="236" idx="3"/>
          </p:cNvCxnSpPr>
          <p:nvPr/>
        </p:nvCxnSpPr>
        <p:spPr>
          <a:xfrm flipV="1">
            <a:off x="7647941" y="2893663"/>
            <a:ext cx="11292" cy="50849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Arrow: CON">
            <a:extLst>
              <a:ext uri="{FF2B5EF4-FFF2-40B4-BE49-F238E27FC236}">
                <a16:creationId xmlns:a16="http://schemas.microsoft.com/office/drawing/2014/main" id="{1BE8CDF9-B57F-936B-C990-7B4D7FF601BC}"/>
              </a:ext>
            </a:extLst>
          </p:cNvPr>
          <p:cNvSpPr>
            <a:spLocks/>
          </p:cNvSpPr>
          <p:nvPr/>
        </p:nvSpPr>
        <p:spPr>
          <a:xfrm>
            <a:off x="5038465" y="3456877"/>
            <a:ext cx="179143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2" name="Arrow: CON">
            <a:extLst>
              <a:ext uri="{FF2B5EF4-FFF2-40B4-BE49-F238E27FC236}">
                <a16:creationId xmlns:a16="http://schemas.microsoft.com/office/drawing/2014/main" id="{F640D01A-D738-E4B4-F430-96D748D50F1F}"/>
              </a:ext>
            </a:extLst>
          </p:cNvPr>
          <p:cNvSpPr>
            <a:spLocks/>
          </p:cNvSpPr>
          <p:nvPr/>
        </p:nvSpPr>
        <p:spPr>
          <a:xfrm rot="16200000">
            <a:off x="6703512" y="3302706"/>
            <a:ext cx="142374" cy="13560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Arrow: CON">
            <a:extLst>
              <a:ext uri="{FF2B5EF4-FFF2-40B4-BE49-F238E27FC236}">
                <a16:creationId xmlns:a16="http://schemas.microsoft.com/office/drawing/2014/main" id="{B5D73693-6994-D8F4-B367-9954F2C7D95C}"/>
              </a:ext>
            </a:extLst>
          </p:cNvPr>
          <p:cNvSpPr>
            <a:spLocks/>
          </p:cNvSpPr>
          <p:nvPr/>
        </p:nvSpPr>
        <p:spPr>
          <a:xfrm rot="5400000">
            <a:off x="7023921" y="3300697"/>
            <a:ext cx="142373" cy="13560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Arrow: CON">
            <a:extLst>
              <a:ext uri="{FF2B5EF4-FFF2-40B4-BE49-F238E27FC236}">
                <a16:creationId xmlns:a16="http://schemas.microsoft.com/office/drawing/2014/main" id="{66D2A3DF-5741-1160-EDB7-AF86E07CB8D4}"/>
              </a:ext>
            </a:extLst>
          </p:cNvPr>
          <p:cNvSpPr>
            <a:spLocks/>
          </p:cNvSpPr>
          <p:nvPr/>
        </p:nvSpPr>
        <p:spPr>
          <a:xfrm>
            <a:off x="7242902" y="3483320"/>
            <a:ext cx="149490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6" name="Rectangle: Rounded Corners 185">
            <a:extLst>
              <a:ext uri="{FF2B5EF4-FFF2-40B4-BE49-F238E27FC236}">
                <a16:creationId xmlns:a16="http://schemas.microsoft.com/office/drawing/2014/main" id="{B38951B2-D0D3-51AF-C92E-7CEFD09AA626}"/>
              </a:ext>
            </a:extLst>
          </p:cNvPr>
          <p:cNvSpPr>
            <a:spLocks/>
          </p:cNvSpPr>
          <p:nvPr/>
        </p:nvSpPr>
        <p:spPr>
          <a:xfrm>
            <a:off x="8160621" y="4606253"/>
            <a:ext cx="510855" cy="19734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Invoice</a:t>
            </a:r>
          </a:p>
        </p:txBody>
      </p:sp>
      <p:sp>
        <p:nvSpPr>
          <p:cNvPr id="119" name="Lieriö 64">
            <a:extLst>
              <a:ext uri="{FF2B5EF4-FFF2-40B4-BE49-F238E27FC236}">
                <a16:creationId xmlns:a16="http://schemas.microsoft.com/office/drawing/2014/main" id="{0CC625B1-964D-70E6-5620-64C7BCFF1480}"/>
              </a:ext>
            </a:extLst>
          </p:cNvPr>
          <p:cNvSpPr>
            <a:spLocks/>
          </p:cNvSpPr>
          <p:nvPr/>
        </p:nvSpPr>
        <p:spPr>
          <a:xfrm>
            <a:off x="9344085" y="1501269"/>
            <a:ext cx="848370" cy="420836"/>
          </a:xfrm>
          <a:prstGeom prst="can">
            <a:avLst>
              <a:gd name="adj" fmla="val 12779"/>
            </a:avLst>
          </a:prstGeom>
          <a:solidFill>
            <a:schemeClr val="bg1">
              <a:lumMod val="6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45708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fi-FI" sz="800" dirty="0" err="1">
                <a:solidFill>
                  <a:schemeClr val="tx1"/>
                </a:solidFill>
                <a:latin typeface="Abadi" panose="020B0604020104020204" pitchFamily="34" charset="0"/>
                <a:cs typeface="Arial"/>
              </a:rPr>
              <a:t>Environmental</a:t>
            </a:r>
            <a:r>
              <a:rPr lang="fi-FI" sz="800" dirty="0">
                <a:solidFill>
                  <a:schemeClr val="tx1"/>
                </a:solidFill>
                <a:latin typeface="Abadi" panose="020B0604020104020204" pitchFamily="34" charset="0"/>
                <a:cs typeface="Arial"/>
              </a:rPr>
              <a:t> </a:t>
            </a:r>
            <a:r>
              <a:rPr lang="fi-FI" sz="800" dirty="0" err="1">
                <a:solidFill>
                  <a:schemeClr val="tx1"/>
                </a:solidFill>
                <a:latin typeface="Abadi" panose="020B0604020104020204" pitchFamily="34" charset="0"/>
                <a:cs typeface="Arial"/>
              </a:rPr>
              <a:t>balance</a:t>
            </a:r>
            <a:r>
              <a:rPr lang="fi-FI" sz="800" dirty="0">
                <a:solidFill>
                  <a:schemeClr val="tx1"/>
                </a:solidFill>
                <a:latin typeface="Abadi" panose="020B0604020104020204" pitchFamily="34" charset="0"/>
                <a:cs typeface="Arial"/>
              </a:rPr>
              <a:t> </a:t>
            </a:r>
            <a:r>
              <a:rPr lang="fi-FI" sz="800" dirty="0" err="1">
                <a:solidFill>
                  <a:schemeClr val="tx1"/>
                </a:solidFill>
                <a:latin typeface="Abadi" panose="020B0604020104020204" pitchFamily="34" charset="0"/>
                <a:cs typeface="Arial"/>
              </a:rPr>
              <a:t>sheet</a:t>
            </a:r>
            <a:r>
              <a:rPr lang="fi-FI" sz="800" dirty="0">
                <a:solidFill>
                  <a:schemeClr val="tx1"/>
                </a:solidFill>
                <a:latin typeface="Abadi" panose="020B0604020104020204" pitchFamily="34" charset="0"/>
                <a:cs typeface="Arial"/>
              </a:rPr>
              <a:t> </a:t>
            </a:r>
            <a:r>
              <a:rPr lang="fi-FI" sz="800" dirty="0" err="1">
                <a:solidFill>
                  <a:schemeClr val="tx1"/>
                </a:solidFill>
                <a:latin typeface="Abadi" panose="020B0604020104020204" pitchFamily="34" charset="0"/>
                <a:cs typeface="Arial"/>
              </a:rPr>
              <a:t>value</a:t>
            </a:r>
            <a:r>
              <a:rPr lang="fi-FI" sz="800" dirty="0">
                <a:solidFill>
                  <a:schemeClr val="tx1"/>
                </a:solidFill>
                <a:latin typeface="Abadi" panose="020B0604020104020204" pitchFamily="34" charset="0"/>
                <a:cs typeface="Arial"/>
              </a:rPr>
              <a:t> </a:t>
            </a:r>
            <a:r>
              <a:rPr lang="fi-FI" sz="800" dirty="0" err="1">
                <a:solidFill>
                  <a:schemeClr val="tx1"/>
                </a:solidFill>
                <a:latin typeface="Abadi" panose="020B0604020104020204" pitchFamily="34" charset="0"/>
                <a:cs typeface="Arial"/>
              </a:rPr>
              <a:t>accounting</a:t>
            </a:r>
            <a:endParaRPr kumimoji="0" lang="fi-FI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badi" panose="020B0604020104020204" pitchFamily="34" charset="0"/>
              <a:cs typeface="Arial"/>
            </a:endParaRPr>
          </a:p>
        </p:txBody>
      </p:sp>
      <p:sp>
        <p:nvSpPr>
          <p:cNvPr id="122" name="ICT CO2 and data for CEI">
            <a:extLst>
              <a:ext uri="{FF2B5EF4-FFF2-40B4-BE49-F238E27FC236}">
                <a16:creationId xmlns:a16="http://schemas.microsoft.com/office/drawing/2014/main" id="{C7357435-B424-C7E8-5A4E-A41AE2B96FDC}"/>
              </a:ext>
            </a:extLst>
          </p:cNvPr>
          <p:cNvSpPr txBox="1">
            <a:spLocks/>
          </p:cNvSpPr>
          <p:nvPr/>
        </p:nvSpPr>
        <p:spPr>
          <a:xfrm>
            <a:off x="10033182" y="1984455"/>
            <a:ext cx="1316232" cy="1883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fi-FI"/>
            </a:defPPr>
            <a:lvl1pPr algn="ctr">
              <a:lnSpc>
                <a:spcPct val="80000"/>
              </a:lnSpc>
              <a:defRPr sz="900" b="0">
                <a:latin typeface="Abadi" panose="020B0604020104020204" pitchFamily="34" charset="0"/>
              </a:defRPr>
            </a:lvl1pPr>
          </a:lstStyle>
          <a:p>
            <a:pPr>
              <a:lnSpc>
                <a:spcPct val="75000"/>
              </a:lnSpc>
            </a:pPr>
            <a:r>
              <a:rPr lang="fi-FI" sz="800" dirty="0"/>
              <a:t>CO2 and data for CEI </a:t>
            </a:r>
          </a:p>
          <a:p>
            <a:pPr>
              <a:lnSpc>
                <a:spcPct val="75000"/>
              </a:lnSpc>
            </a:pPr>
            <a:r>
              <a:rPr lang="fi-FI" sz="800" dirty="0"/>
              <a:t>(</a:t>
            </a:r>
            <a:r>
              <a:rPr lang="fi-FI" sz="800" dirty="0" err="1"/>
              <a:t>Circular</a:t>
            </a:r>
            <a:r>
              <a:rPr lang="fi-FI" sz="800" dirty="0"/>
              <a:t> </a:t>
            </a:r>
            <a:r>
              <a:rPr lang="fi-FI" sz="800" dirty="0" err="1"/>
              <a:t>Economy</a:t>
            </a:r>
            <a:r>
              <a:rPr lang="fi-FI" sz="800" dirty="0"/>
              <a:t> </a:t>
            </a:r>
            <a:r>
              <a:rPr lang="fi-FI" sz="800" dirty="0" err="1"/>
              <a:t>Indicators</a:t>
            </a:r>
            <a:r>
              <a:rPr lang="fi-FI" sz="800" dirty="0"/>
              <a:t>)</a:t>
            </a:r>
          </a:p>
        </p:txBody>
      </p:sp>
      <p:sp>
        <p:nvSpPr>
          <p:cNvPr id="134" name="PROC Quantity take-off">
            <a:extLst>
              <a:ext uri="{FF2B5EF4-FFF2-40B4-BE49-F238E27FC236}">
                <a16:creationId xmlns:a16="http://schemas.microsoft.com/office/drawing/2014/main" id="{9739DF91-A351-E669-9674-815A99757A79}"/>
              </a:ext>
            </a:extLst>
          </p:cNvPr>
          <p:cNvSpPr>
            <a:spLocks/>
          </p:cNvSpPr>
          <p:nvPr/>
        </p:nvSpPr>
        <p:spPr>
          <a:xfrm>
            <a:off x="2344371" y="2977710"/>
            <a:ext cx="505778" cy="30489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Quantity </a:t>
            </a:r>
          </a:p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take-off</a:t>
            </a:r>
          </a:p>
        </p:txBody>
      </p:sp>
      <p:sp>
        <p:nvSpPr>
          <p:cNvPr id="135" name="Data repo, interface, and key functions">
            <a:extLst>
              <a:ext uri="{FF2B5EF4-FFF2-40B4-BE49-F238E27FC236}">
                <a16:creationId xmlns:a16="http://schemas.microsoft.com/office/drawing/2014/main" id="{2E399F53-8E94-C5DB-35D9-46F4AF092618}"/>
              </a:ext>
            </a:extLst>
          </p:cNvPr>
          <p:cNvSpPr txBox="1">
            <a:spLocks/>
          </p:cNvSpPr>
          <p:nvPr/>
        </p:nvSpPr>
        <p:spPr>
          <a:xfrm>
            <a:off x="2890192" y="394567"/>
            <a:ext cx="6503196" cy="2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i="1" dirty="0">
                <a:solidFill>
                  <a:srgbClr val="FF0000"/>
                </a:solidFill>
              </a:rPr>
              <a:t>Data repositories, interfaces and key process functions for a </a:t>
            </a:r>
            <a:r>
              <a:rPr lang="en-US" sz="1200" b="1" i="1" dirty="0" err="1">
                <a:solidFill>
                  <a:srgbClr val="FF0000"/>
                </a:solidFill>
              </a:rPr>
              <a:t>digitised</a:t>
            </a:r>
            <a:r>
              <a:rPr lang="en-US" sz="1200" b="1" i="1" dirty="0">
                <a:solidFill>
                  <a:srgbClr val="FF0000"/>
                </a:solidFill>
              </a:rPr>
              <a:t> supply chain</a:t>
            </a:r>
            <a:endParaRPr lang="fi-FI" sz="1200" b="1" i="1" dirty="0">
              <a:solidFill>
                <a:srgbClr val="FF0000"/>
              </a:solidFill>
            </a:endParaRPr>
          </a:p>
        </p:txBody>
      </p:sp>
      <p:sp>
        <p:nvSpPr>
          <p:cNvPr id="156" name="PROC Design change management">
            <a:extLst>
              <a:ext uri="{FF2B5EF4-FFF2-40B4-BE49-F238E27FC236}">
                <a16:creationId xmlns:a16="http://schemas.microsoft.com/office/drawing/2014/main" id="{B67B754C-4A04-467E-BC37-ED1949CF3ABF}"/>
              </a:ext>
            </a:extLst>
          </p:cNvPr>
          <p:cNvSpPr>
            <a:spLocks/>
          </p:cNvSpPr>
          <p:nvPr/>
        </p:nvSpPr>
        <p:spPr>
          <a:xfrm>
            <a:off x="3989248" y="2378922"/>
            <a:ext cx="812964" cy="37011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Design Change Management</a:t>
            </a:r>
          </a:p>
        </p:txBody>
      </p:sp>
      <p:sp>
        <p:nvSpPr>
          <p:cNvPr id="164" name="GOV Building control">
            <a:extLst>
              <a:ext uri="{FF2B5EF4-FFF2-40B4-BE49-F238E27FC236}">
                <a16:creationId xmlns:a16="http://schemas.microsoft.com/office/drawing/2014/main" id="{4AEC6D1B-60F2-27FB-5C24-953CAC85F289}"/>
              </a:ext>
            </a:extLst>
          </p:cNvPr>
          <p:cNvSpPr>
            <a:spLocks/>
          </p:cNvSpPr>
          <p:nvPr/>
        </p:nvSpPr>
        <p:spPr>
          <a:xfrm>
            <a:off x="760638" y="1092606"/>
            <a:ext cx="494498" cy="264268"/>
          </a:xfrm>
          <a:prstGeom prst="can">
            <a:avLst>
              <a:gd name="adj" fmla="val 18586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fi-FI" sz="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Control</a:t>
            </a:r>
          </a:p>
        </p:txBody>
      </p:sp>
      <p:cxnSp>
        <p:nvCxnSpPr>
          <p:cNvPr id="217" name="A MTS 3">
            <a:extLst>
              <a:ext uri="{FF2B5EF4-FFF2-40B4-BE49-F238E27FC236}">
                <a16:creationId xmlns:a16="http://schemas.microsoft.com/office/drawing/2014/main" id="{540FE30A-2B7A-9400-B1A8-B9962D46CDAA}"/>
              </a:ext>
            </a:extLst>
          </p:cNvPr>
          <p:cNvCxnSpPr>
            <a:cxnSpLocks/>
          </p:cNvCxnSpPr>
          <p:nvPr/>
        </p:nvCxnSpPr>
        <p:spPr>
          <a:xfrm flipV="1">
            <a:off x="3411437" y="5803106"/>
            <a:ext cx="0" cy="493555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A MTS 1">
            <a:extLst>
              <a:ext uri="{FF2B5EF4-FFF2-40B4-BE49-F238E27FC236}">
                <a16:creationId xmlns:a16="http://schemas.microsoft.com/office/drawing/2014/main" id="{B6046304-5E4F-FED9-47DB-83BB5427521A}"/>
              </a:ext>
            </a:extLst>
          </p:cNvPr>
          <p:cNvCxnSpPr>
            <a:cxnSpLocks/>
          </p:cNvCxnSpPr>
          <p:nvPr/>
        </p:nvCxnSpPr>
        <p:spPr>
          <a:xfrm flipV="1">
            <a:off x="2053090" y="5803106"/>
            <a:ext cx="0" cy="493555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SLIDE HEADER">
            <a:extLst>
              <a:ext uri="{FF2B5EF4-FFF2-40B4-BE49-F238E27FC236}">
                <a16:creationId xmlns:a16="http://schemas.microsoft.com/office/drawing/2014/main" id="{FD976476-27C5-8A12-E492-AD320A8BB681}"/>
              </a:ext>
            </a:extLst>
          </p:cNvPr>
          <p:cNvSpPr txBox="1">
            <a:spLocks/>
          </p:cNvSpPr>
          <p:nvPr/>
        </p:nvSpPr>
        <p:spPr>
          <a:xfrm>
            <a:off x="0" y="-204949"/>
            <a:ext cx="12192000" cy="675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 Demi"/>
                <a:ea typeface="+mj-ea"/>
                <a:cs typeface="+mj-cs"/>
              </a:rPr>
              <a:t>Future state Data Flow Architecture for an ETO construction product from design to finished building</a:t>
            </a:r>
          </a:p>
        </p:txBody>
      </p:sp>
      <p:sp>
        <p:nvSpPr>
          <p:cNvPr id="30" name="ICT Product information registry">
            <a:extLst>
              <a:ext uri="{FF2B5EF4-FFF2-40B4-BE49-F238E27FC236}">
                <a16:creationId xmlns:a16="http://schemas.microsoft.com/office/drawing/2014/main" id="{C79CE93E-96CB-060A-CD12-21CA31F96F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261" y="1446125"/>
            <a:ext cx="613566" cy="518075"/>
          </a:xfrm>
          <a:prstGeom prst="can">
            <a:avLst>
              <a:gd name="adj" fmla="val 16625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Product Information </a:t>
            </a:r>
            <a:r>
              <a:rPr lang="fi-FI" sz="900" dirty="0" err="1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Database</a:t>
            </a:r>
            <a:endParaRPr lang="fi-FI" sz="900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36" name="CON As built">
            <a:extLst>
              <a:ext uri="{FF2B5EF4-FFF2-40B4-BE49-F238E27FC236}">
                <a16:creationId xmlns:a16="http://schemas.microsoft.com/office/drawing/2014/main" id="{2732AB3A-8827-62A0-AD96-3513C500EBA1}"/>
              </a:ext>
            </a:extLst>
          </p:cNvPr>
          <p:cNvSpPr>
            <a:spLocks/>
          </p:cNvSpPr>
          <p:nvPr/>
        </p:nvSpPr>
        <p:spPr>
          <a:xfrm>
            <a:off x="7230306" y="2593342"/>
            <a:ext cx="857853" cy="300321"/>
          </a:xfrm>
          <a:prstGeom prst="can">
            <a:avLst>
              <a:gd name="adj" fmla="val 16542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As </a:t>
            </a:r>
            <a:r>
              <a:rPr lang="fi-FI" sz="900" dirty="0" err="1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Scheduled</a:t>
            </a:r>
            <a:endParaRPr lang="fi-FI" sz="900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&amp; As </a:t>
            </a: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P</a:t>
            </a:r>
            <a:r>
              <a:rPr kumimoji="0" lang="fi-FI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erformed</a:t>
            </a: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8" name="CON As scheduled">
            <a:extLst>
              <a:ext uri="{FF2B5EF4-FFF2-40B4-BE49-F238E27FC236}">
                <a16:creationId xmlns:a16="http://schemas.microsoft.com/office/drawing/2014/main" id="{955A3219-28DF-AAC2-14E9-A0BCF720D2B7}"/>
              </a:ext>
            </a:extLst>
          </p:cNvPr>
          <p:cNvSpPr>
            <a:spLocks/>
          </p:cNvSpPr>
          <p:nvPr/>
        </p:nvSpPr>
        <p:spPr>
          <a:xfrm>
            <a:off x="7230305" y="2271317"/>
            <a:ext cx="857855" cy="341394"/>
          </a:xfrm>
          <a:prstGeom prst="can">
            <a:avLst>
              <a:gd name="adj" fmla="val 18332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As </a:t>
            </a:r>
            <a:r>
              <a:rPr lang="fi-FI" sz="900" dirty="0" err="1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Designed</a:t>
            </a: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 &amp; </a:t>
            </a: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As </a:t>
            </a:r>
            <a:r>
              <a:rPr lang="fi-FI" sz="900" dirty="0" err="1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Build</a:t>
            </a:r>
            <a:endParaRPr kumimoji="0" lang="fi-FI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45" name="ICT query based data transfer">
            <a:extLst>
              <a:ext uri="{FF2B5EF4-FFF2-40B4-BE49-F238E27FC236}">
                <a16:creationId xmlns:a16="http://schemas.microsoft.com/office/drawing/2014/main" id="{E49E0332-BFCC-B8CC-B5DF-92AC878D8FFB}"/>
              </a:ext>
            </a:extLst>
          </p:cNvPr>
          <p:cNvSpPr txBox="1">
            <a:spLocks/>
          </p:cNvSpPr>
          <p:nvPr/>
        </p:nvSpPr>
        <p:spPr>
          <a:xfrm>
            <a:off x="6363006" y="1972470"/>
            <a:ext cx="1184681" cy="19909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fi-FI"/>
            </a:defPPr>
            <a:lvl1pPr algn="ctr">
              <a:lnSpc>
                <a:spcPct val="80000"/>
              </a:lnSpc>
              <a:defRPr sz="900" b="0">
                <a:latin typeface="Abadi" panose="020B0604020104020204" pitchFamily="34" charset="0"/>
              </a:defRPr>
            </a:lvl1pPr>
          </a:lstStyle>
          <a:p>
            <a:r>
              <a:rPr lang="fi-FI" sz="800" dirty="0" err="1"/>
              <a:t>Query-based</a:t>
            </a:r>
            <a:r>
              <a:rPr lang="fi-FI" sz="800" dirty="0"/>
              <a:t> data </a:t>
            </a:r>
            <a:r>
              <a:rPr lang="fi-FI" sz="800" dirty="0" err="1"/>
              <a:t>transfer</a:t>
            </a:r>
            <a:r>
              <a:rPr lang="fi-FI" sz="800" dirty="0"/>
              <a:t> </a:t>
            </a:r>
            <a:r>
              <a:rPr lang="fi-FI" sz="800" dirty="0" err="1"/>
              <a:t>between</a:t>
            </a:r>
            <a:r>
              <a:rPr lang="fi-FI" sz="800" dirty="0"/>
              <a:t> </a:t>
            </a:r>
            <a:r>
              <a:rPr lang="fi-FI" sz="800" dirty="0" err="1"/>
              <a:t>databases</a:t>
            </a:r>
            <a:endParaRPr lang="fi-FI" sz="800" dirty="0"/>
          </a:p>
        </p:txBody>
      </p:sp>
      <p:sp>
        <p:nvSpPr>
          <p:cNvPr id="249" name="Gov National interop platform">
            <a:extLst>
              <a:ext uri="{FF2B5EF4-FFF2-40B4-BE49-F238E27FC236}">
                <a16:creationId xmlns:a16="http://schemas.microsoft.com/office/drawing/2014/main" id="{2A782BD0-3960-1E74-C51A-847372EDE7C1}"/>
              </a:ext>
            </a:extLst>
          </p:cNvPr>
          <p:cNvSpPr txBox="1">
            <a:spLocks/>
          </p:cNvSpPr>
          <p:nvPr/>
        </p:nvSpPr>
        <p:spPr>
          <a:xfrm>
            <a:off x="2315078" y="1018768"/>
            <a:ext cx="1480764" cy="24269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>
              <a:lnSpc>
                <a:spcPct val="75000"/>
              </a:lnSpc>
            </a:pPr>
            <a:r>
              <a:rPr lang="fi-FI" sz="600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National </a:t>
            </a:r>
            <a:r>
              <a:rPr lang="fi-FI" sz="600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interoperability</a:t>
            </a:r>
            <a:r>
              <a:rPr lang="fi-FI" sz="600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fi-FI" sz="600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platform</a:t>
            </a:r>
            <a:r>
              <a:rPr lang="fi-FI" sz="600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75000"/>
              </a:lnSpc>
            </a:pPr>
            <a:r>
              <a:rPr lang="fi-FI" sz="600" i="1" dirty="0">
                <a:solidFill>
                  <a:srgbClr val="0070C0"/>
                </a:solidFill>
                <a:latin typeface="Calibri" panose="020F0502020204030204"/>
                <a:cs typeface="Arial" panose="020B0604020202020204" pitchFamily="34" charset="0"/>
              </a:rPr>
              <a:t>koodistot.suomi.fi</a:t>
            </a:r>
            <a:endParaRPr lang="fi-FI" sz="600" dirty="0">
              <a:solidFill>
                <a:srgbClr val="0070C0"/>
              </a:solidFill>
            </a:endParaRPr>
          </a:p>
        </p:txBody>
      </p:sp>
      <p:sp>
        <p:nvSpPr>
          <p:cNvPr id="124" name="Lieriö 64">
            <a:extLst>
              <a:ext uri="{FF2B5EF4-FFF2-40B4-BE49-F238E27FC236}">
                <a16:creationId xmlns:a16="http://schemas.microsoft.com/office/drawing/2014/main" id="{2F4F06AC-E78E-D85A-6AD8-EC607D0AEE06}"/>
              </a:ext>
            </a:extLst>
          </p:cNvPr>
          <p:cNvSpPr>
            <a:spLocks/>
          </p:cNvSpPr>
          <p:nvPr/>
        </p:nvSpPr>
        <p:spPr>
          <a:xfrm>
            <a:off x="1667781" y="886757"/>
            <a:ext cx="600594" cy="292939"/>
          </a:xfrm>
          <a:prstGeom prst="can">
            <a:avLst>
              <a:gd name="adj" fmla="val 18392"/>
            </a:avLst>
          </a:prstGeom>
          <a:solidFill>
            <a:schemeClr val="bg1">
              <a:lumMod val="6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i-FI" sz="900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Reference</a:t>
            </a:r>
            <a:r>
              <a:rPr lang="fi-FI" sz="900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 Data</a:t>
            </a:r>
            <a:endParaRPr lang="fi-FI" sz="900" dirty="0"/>
          </a:p>
        </p:txBody>
      </p:sp>
      <p:sp>
        <p:nvSpPr>
          <p:cNvPr id="137" name="Lieriö 64">
            <a:extLst>
              <a:ext uri="{FF2B5EF4-FFF2-40B4-BE49-F238E27FC236}">
                <a16:creationId xmlns:a16="http://schemas.microsoft.com/office/drawing/2014/main" id="{56CF24C6-0F1F-55FD-80F2-228C8E000C32}"/>
              </a:ext>
            </a:extLst>
          </p:cNvPr>
          <p:cNvSpPr>
            <a:spLocks/>
          </p:cNvSpPr>
          <p:nvPr/>
        </p:nvSpPr>
        <p:spPr>
          <a:xfrm>
            <a:off x="1667781" y="608396"/>
            <a:ext cx="600594" cy="344898"/>
          </a:xfrm>
          <a:prstGeom prst="can">
            <a:avLst>
              <a:gd name="adj" fmla="val 17574"/>
            </a:avLst>
          </a:prstGeom>
          <a:solidFill>
            <a:schemeClr val="bg1">
              <a:lumMod val="6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i-FI" sz="900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BETK-BIM </a:t>
            </a:r>
            <a:r>
              <a:rPr lang="fi-FI" sz="900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definitions</a:t>
            </a:r>
            <a:endParaRPr lang="fi-FI" sz="900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29" name="Lieriö 64">
            <a:extLst>
              <a:ext uri="{FF2B5EF4-FFF2-40B4-BE49-F238E27FC236}">
                <a16:creationId xmlns:a16="http://schemas.microsoft.com/office/drawing/2014/main" id="{E9F8305D-367F-50B4-48D7-2B783E3E5B16}"/>
              </a:ext>
            </a:extLst>
          </p:cNvPr>
          <p:cNvSpPr>
            <a:spLocks/>
          </p:cNvSpPr>
          <p:nvPr/>
        </p:nvSpPr>
        <p:spPr>
          <a:xfrm>
            <a:off x="10297752" y="3641894"/>
            <a:ext cx="252000" cy="180000"/>
          </a:xfrm>
          <a:prstGeom prst="can">
            <a:avLst>
              <a:gd name="adj" fmla="val 18586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72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endParaRPr lang="fi-FI" sz="1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TextBox 127">
            <a:extLst>
              <a:ext uri="{FF2B5EF4-FFF2-40B4-BE49-F238E27FC236}">
                <a16:creationId xmlns:a16="http://schemas.microsoft.com/office/drawing/2014/main" id="{93BA38C5-8601-68B2-0441-269B6DC72285}"/>
              </a:ext>
            </a:extLst>
          </p:cNvPr>
          <p:cNvSpPr txBox="1">
            <a:spLocks/>
          </p:cNvSpPr>
          <p:nvPr/>
        </p:nvSpPr>
        <p:spPr>
          <a:xfrm>
            <a:off x="10638400" y="3640720"/>
            <a:ext cx="534589" cy="194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latin typeface="Aptos" panose="02110004020202020204"/>
              </a:rPr>
              <a:t>in use</a:t>
            </a:r>
            <a:endParaRPr lang="fi-FI" sz="800" dirty="0">
              <a:latin typeface="Aptos" panose="02110004020202020204"/>
            </a:endParaRPr>
          </a:p>
        </p:txBody>
      </p:sp>
      <p:sp>
        <p:nvSpPr>
          <p:cNvPr id="233" name="Lieriö 64">
            <a:extLst>
              <a:ext uri="{FF2B5EF4-FFF2-40B4-BE49-F238E27FC236}">
                <a16:creationId xmlns:a16="http://schemas.microsoft.com/office/drawing/2014/main" id="{1AC6132E-A113-802E-F897-AC54A1417733}"/>
              </a:ext>
            </a:extLst>
          </p:cNvPr>
          <p:cNvSpPr>
            <a:spLocks/>
          </p:cNvSpPr>
          <p:nvPr/>
        </p:nvSpPr>
        <p:spPr>
          <a:xfrm>
            <a:off x="10971032" y="3641894"/>
            <a:ext cx="252000" cy="180000"/>
          </a:xfrm>
          <a:prstGeom prst="can">
            <a:avLst>
              <a:gd name="adj" fmla="val 18586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72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endParaRPr lang="fi-FI" sz="1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TextBox 127">
            <a:extLst>
              <a:ext uri="{FF2B5EF4-FFF2-40B4-BE49-F238E27FC236}">
                <a16:creationId xmlns:a16="http://schemas.microsoft.com/office/drawing/2014/main" id="{47FC269F-B26B-E99D-3DB7-7D0F250DBFCA}"/>
              </a:ext>
            </a:extLst>
          </p:cNvPr>
          <p:cNvSpPr txBox="1">
            <a:spLocks/>
          </p:cNvSpPr>
          <p:nvPr/>
        </p:nvSpPr>
        <p:spPr>
          <a:xfrm>
            <a:off x="11259282" y="3628772"/>
            <a:ext cx="939400" cy="194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latin typeface="Aptos" panose="02110004020202020204"/>
              </a:rPr>
              <a:t>under development</a:t>
            </a:r>
            <a:endParaRPr lang="fi-FI" sz="800" dirty="0">
              <a:latin typeface="Aptos" panose="02110004020202020204"/>
            </a:endParaRPr>
          </a:p>
        </p:txBody>
      </p:sp>
      <p:sp>
        <p:nvSpPr>
          <p:cNvPr id="73" name="TextBox 127">
            <a:extLst>
              <a:ext uri="{FF2B5EF4-FFF2-40B4-BE49-F238E27FC236}">
                <a16:creationId xmlns:a16="http://schemas.microsoft.com/office/drawing/2014/main" id="{CBE3F74F-DF83-084B-4436-88D107086159}"/>
              </a:ext>
            </a:extLst>
          </p:cNvPr>
          <p:cNvSpPr txBox="1">
            <a:spLocks/>
          </p:cNvSpPr>
          <p:nvPr/>
        </p:nvSpPr>
        <p:spPr>
          <a:xfrm>
            <a:off x="10988654" y="4407949"/>
            <a:ext cx="1135182" cy="3787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fi-FI" sz="800" dirty="0">
                <a:latin typeface="Aptos" panose="02110004020202020204"/>
              </a:rPr>
              <a:t>Message </a:t>
            </a:r>
            <a:r>
              <a:rPr lang="fi-FI" sz="800" dirty="0" err="1">
                <a:latin typeface="Aptos" panose="02110004020202020204"/>
              </a:rPr>
              <a:t>based</a:t>
            </a:r>
            <a:r>
              <a:rPr lang="fi-FI" sz="800" dirty="0">
                <a:latin typeface="Aptos" panose="02110004020202020204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fi-FI" sz="800" dirty="0" err="1">
                <a:latin typeface="Aptos" panose="02110004020202020204"/>
              </a:rPr>
              <a:t>information</a:t>
            </a:r>
            <a:r>
              <a:rPr lang="fi-FI" sz="800" dirty="0">
                <a:latin typeface="Aptos" panose="02110004020202020204"/>
              </a:rPr>
              <a:t> </a:t>
            </a:r>
            <a:r>
              <a:rPr lang="fi-FI" sz="800" dirty="0" err="1">
                <a:latin typeface="Aptos" panose="02110004020202020204"/>
              </a:rPr>
              <a:t>sharing</a:t>
            </a:r>
            <a:endParaRPr lang="fi-FI" sz="800" dirty="0">
              <a:latin typeface="Aptos" panose="02110004020202020204"/>
            </a:endParaRPr>
          </a:p>
          <a:p>
            <a:pPr>
              <a:lnSpc>
                <a:spcPct val="80000"/>
              </a:lnSpc>
            </a:pPr>
            <a:r>
              <a:rPr lang="fi-FI" sz="700" dirty="0"/>
              <a:t>(</a:t>
            </a:r>
            <a:r>
              <a:rPr lang="fi-FI" sz="700" dirty="0">
                <a:solidFill>
                  <a:srgbClr val="FF0000"/>
                </a:solidFill>
              </a:rPr>
              <a:t>UN/CEFACT – XML</a:t>
            </a:r>
            <a:r>
              <a:rPr lang="fi-FI" sz="700" dirty="0"/>
              <a:t>)</a:t>
            </a:r>
            <a:endParaRPr lang="fi-FI" sz="200" dirty="0">
              <a:latin typeface="Aptos" panose="02110004020202020204"/>
            </a:endParaRPr>
          </a:p>
        </p:txBody>
      </p:sp>
      <p:sp>
        <p:nvSpPr>
          <p:cNvPr id="5" name="Rectangle: Rounded Corners 185">
            <a:extLst>
              <a:ext uri="{FF2B5EF4-FFF2-40B4-BE49-F238E27FC236}">
                <a16:creationId xmlns:a16="http://schemas.microsoft.com/office/drawing/2014/main" id="{4C0B00DD-3286-1C3A-C1D8-CF18F4CA0701}"/>
              </a:ext>
            </a:extLst>
          </p:cNvPr>
          <p:cNvSpPr>
            <a:spLocks/>
          </p:cNvSpPr>
          <p:nvPr/>
        </p:nvSpPr>
        <p:spPr>
          <a:xfrm>
            <a:off x="10281895" y="2452100"/>
            <a:ext cx="308041" cy="25513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N.N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0E46E4EB-99D1-38EF-D132-2A7D3743A84E}"/>
              </a:ext>
            </a:extLst>
          </p:cNvPr>
          <p:cNvSpPr txBox="1">
            <a:spLocks/>
          </p:cNvSpPr>
          <p:nvPr/>
        </p:nvSpPr>
        <p:spPr>
          <a:xfrm>
            <a:off x="10698437" y="2454217"/>
            <a:ext cx="1233488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fi-FI" sz="800" dirty="0">
                <a:latin typeface="Aptos" panose="02110004020202020204"/>
              </a:rPr>
              <a:t>a </a:t>
            </a:r>
            <a:r>
              <a:rPr lang="fi-FI" sz="800" dirty="0" err="1">
                <a:latin typeface="Aptos" panose="02110004020202020204"/>
              </a:rPr>
              <a:t>function</a:t>
            </a:r>
            <a:r>
              <a:rPr lang="fi-FI" sz="800" dirty="0">
                <a:latin typeface="Aptos" panose="02110004020202020204"/>
              </a:rPr>
              <a:t> </a:t>
            </a:r>
            <a:r>
              <a:rPr lang="fi-FI" sz="800" dirty="0" err="1">
                <a:latin typeface="Aptos" panose="02110004020202020204"/>
              </a:rPr>
              <a:t>or</a:t>
            </a:r>
            <a:r>
              <a:rPr lang="fi-FI" sz="800" dirty="0">
                <a:latin typeface="Aptos" panose="02110004020202020204"/>
              </a:rPr>
              <a:t> </a:t>
            </a:r>
            <a:r>
              <a:rPr lang="fi-FI" sz="800" dirty="0" err="1">
                <a:latin typeface="Aptos" panose="02110004020202020204"/>
              </a:rPr>
              <a:t>part</a:t>
            </a:r>
            <a:r>
              <a:rPr lang="fi-FI" sz="800" dirty="0">
                <a:latin typeface="Aptos" panose="02110004020202020204"/>
              </a:rPr>
              <a:t> of </a:t>
            </a:r>
            <a:r>
              <a:rPr lang="fi-FI" sz="800" dirty="0" err="1">
                <a:latin typeface="Aptos" panose="02110004020202020204"/>
              </a:rPr>
              <a:t>process</a:t>
            </a:r>
            <a:endParaRPr lang="fi-FI" sz="800" dirty="0">
              <a:latin typeface="Aptos" panose="02110004020202020204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DA70097-2867-85A1-0713-8DC7E2FA6401}"/>
              </a:ext>
            </a:extLst>
          </p:cNvPr>
          <p:cNvSpPr>
            <a:spLocks/>
          </p:cNvSpPr>
          <p:nvPr/>
        </p:nvSpPr>
        <p:spPr>
          <a:xfrm>
            <a:off x="10223541" y="2286669"/>
            <a:ext cx="1942062" cy="2887233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46" name="Header">
            <a:extLst>
              <a:ext uri="{FF2B5EF4-FFF2-40B4-BE49-F238E27FC236}">
                <a16:creationId xmlns:a16="http://schemas.microsoft.com/office/drawing/2014/main" id="{0509922B-1CD7-0EDD-77A2-6990CDB636B2}"/>
              </a:ext>
            </a:extLst>
          </p:cNvPr>
          <p:cNvSpPr txBox="1">
            <a:spLocks/>
          </p:cNvSpPr>
          <p:nvPr/>
        </p:nvSpPr>
        <p:spPr>
          <a:xfrm>
            <a:off x="10901414" y="2264311"/>
            <a:ext cx="49429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fi-FI" sz="1000" b="1" dirty="0" err="1"/>
              <a:t>Legend</a:t>
            </a:r>
            <a:endParaRPr lang="fi-FI" sz="1000" b="1" dirty="0"/>
          </a:p>
        </p:txBody>
      </p:sp>
      <p:sp>
        <p:nvSpPr>
          <p:cNvPr id="80" name="PROC Call for tenders">
            <a:extLst>
              <a:ext uri="{FF2B5EF4-FFF2-40B4-BE49-F238E27FC236}">
                <a16:creationId xmlns:a16="http://schemas.microsoft.com/office/drawing/2014/main" id="{1B78F052-B896-FA8A-D23B-B37DA839AD6F}"/>
              </a:ext>
            </a:extLst>
          </p:cNvPr>
          <p:cNvSpPr>
            <a:spLocks/>
          </p:cNvSpPr>
          <p:nvPr/>
        </p:nvSpPr>
        <p:spPr>
          <a:xfrm>
            <a:off x="2342783" y="3423923"/>
            <a:ext cx="486379" cy="24793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Call for tenders</a:t>
            </a:r>
          </a:p>
        </p:txBody>
      </p:sp>
      <p:sp>
        <p:nvSpPr>
          <p:cNvPr id="145" name="PROC Accept">
            <a:extLst>
              <a:ext uri="{FF2B5EF4-FFF2-40B4-BE49-F238E27FC236}">
                <a16:creationId xmlns:a16="http://schemas.microsoft.com/office/drawing/2014/main" id="{6DE2CD07-8646-81E1-8A27-0612B49B5517}"/>
              </a:ext>
            </a:extLst>
          </p:cNvPr>
          <p:cNvSpPr>
            <a:spLocks/>
          </p:cNvSpPr>
          <p:nvPr/>
        </p:nvSpPr>
        <p:spPr>
          <a:xfrm>
            <a:off x="2944566" y="3423466"/>
            <a:ext cx="621410" cy="24793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Acceptance</a:t>
            </a:r>
          </a:p>
        </p:txBody>
      </p:sp>
      <p:sp>
        <p:nvSpPr>
          <p:cNvPr id="14" name="PROC Element product / process data platform">
            <a:extLst>
              <a:ext uri="{FF2B5EF4-FFF2-40B4-BE49-F238E27FC236}">
                <a16:creationId xmlns:a16="http://schemas.microsoft.com/office/drawing/2014/main" id="{37CFD935-674E-0249-B335-039DCD2B2357}"/>
              </a:ext>
            </a:extLst>
          </p:cNvPr>
          <p:cNvSpPr>
            <a:spLocks/>
          </p:cNvSpPr>
          <p:nvPr/>
        </p:nvSpPr>
        <p:spPr>
          <a:xfrm>
            <a:off x="3162204" y="2861566"/>
            <a:ext cx="1304776" cy="37011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sz="900" b="1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Element product/ process data platform</a:t>
            </a:r>
          </a:p>
        </p:txBody>
      </p:sp>
      <p:sp>
        <p:nvSpPr>
          <p:cNvPr id="129" name="Cylinder 348">
            <a:extLst>
              <a:ext uri="{FF2B5EF4-FFF2-40B4-BE49-F238E27FC236}">
                <a16:creationId xmlns:a16="http://schemas.microsoft.com/office/drawing/2014/main" id="{07A36D78-98C3-DC79-8BB2-2850A5D4B1D3}"/>
              </a:ext>
            </a:extLst>
          </p:cNvPr>
          <p:cNvSpPr>
            <a:spLocks/>
          </p:cNvSpPr>
          <p:nvPr/>
        </p:nvSpPr>
        <p:spPr>
          <a:xfrm>
            <a:off x="2922482" y="2852403"/>
            <a:ext cx="389743" cy="394519"/>
          </a:xfrm>
          <a:prstGeom prst="can">
            <a:avLst>
              <a:gd name="adj" fmla="val 180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>
              <a:lnSpc>
                <a:spcPct val="80000"/>
              </a:lnSpc>
            </a:pPr>
            <a:r>
              <a:rPr lang="fi-FI" sz="800" b="1" dirty="0"/>
              <a:t>ERP/</a:t>
            </a:r>
          </a:p>
          <a:p>
            <a:pPr algn="ctr">
              <a:lnSpc>
                <a:spcPct val="80000"/>
              </a:lnSpc>
            </a:pPr>
            <a:r>
              <a:rPr lang="fi-FI" sz="800" b="1" dirty="0"/>
              <a:t>MRP</a:t>
            </a:r>
          </a:p>
        </p:txBody>
      </p:sp>
      <p:sp>
        <p:nvSpPr>
          <p:cNvPr id="140" name="A procurement">
            <a:extLst>
              <a:ext uri="{FF2B5EF4-FFF2-40B4-BE49-F238E27FC236}">
                <a16:creationId xmlns:a16="http://schemas.microsoft.com/office/drawing/2014/main" id="{64FBA825-D35C-0CB4-B4F8-294231B3FBDB}"/>
              </a:ext>
            </a:extLst>
          </p:cNvPr>
          <p:cNvSpPr>
            <a:spLocks/>
          </p:cNvSpPr>
          <p:nvPr/>
        </p:nvSpPr>
        <p:spPr>
          <a:xfrm>
            <a:off x="4414331" y="3003940"/>
            <a:ext cx="192539" cy="12263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461" name="Centralized arcitechture">
            <a:extLst>
              <a:ext uri="{FF2B5EF4-FFF2-40B4-BE49-F238E27FC236}">
                <a16:creationId xmlns:a16="http://schemas.microsoft.com/office/drawing/2014/main" id="{7A8DF03E-2E7E-A1A6-3CA1-05823A5D26DA}"/>
              </a:ext>
            </a:extLst>
          </p:cNvPr>
          <p:cNvGrpSpPr>
            <a:grpSpLocks/>
          </p:cNvGrpSpPr>
          <p:nvPr/>
        </p:nvGrpSpPr>
        <p:grpSpPr>
          <a:xfrm>
            <a:off x="7958167" y="5739287"/>
            <a:ext cx="1281705" cy="620870"/>
            <a:chOff x="9736113" y="5720872"/>
            <a:chExt cx="1281705" cy="725359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45CC7E5-B72B-1FEE-DC27-F5BEDEE02F79}"/>
                </a:ext>
              </a:extLst>
            </p:cNvPr>
            <p:cNvSpPr txBox="1">
              <a:spLocks/>
            </p:cNvSpPr>
            <p:nvPr/>
          </p:nvSpPr>
          <p:spPr>
            <a:xfrm>
              <a:off x="9915689" y="5798399"/>
              <a:ext cx="1102129" cy="4574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i-FI" sz="800" dirty="0" err="1"/>
                <a:t>Centralised</a:t>
              </a:r>
              <a:r>
                <a:rPr lang="fi-FI" sz="800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fi-FI" sz="800" dirty="0" err="1"/>
                <a:t>architecture</a:t>
              </a:r>
              <a:r>
                <a:rPr lang="fi-FI" sz="800" dirty="0"/>
                <a:t>  </a:t>
              </a:r>
              <a:r>
                <a:rPr lang="fi-FI" sz="800" dirty="0" err="1"/>
                <a:t>using</a:t>
              </a:r>
              <a:r>
                <a:rPr lang="fi-FI" sz="800" dirty="0"/>
                <a:t> </a:t>
              </a:r>
            </a:p>
            <a:p>
              <a:pPr>
                <a:lnSpc>
                  <a:spcPct val="80000"/>
                </a:lnSpc>
              </a:pPr>
              <a:r>
                <a:rPr lang="fi-FI" sz="800" dirty="0" err="1"/>
                <a:t>message</a:t>
              </a:r>
              <a:r>
                <a:rPr lang="fi-FI" sz="800" dirty="0"/>
                <a:t> </a:t>
              </a:r>
              <a:r>
                <a:rPr lang="fi-FI" sz="800" dirty="0" err="1"/>
                <a:t>based</a:t>
              </a:r>
              <a:r>
                <a:rPr lang="fi-FI" sz="800" dirty="0"/>
                <a:t> </a:t>
              </a:r>
              <a:r>
                <a:rPr lang="fi-FI" sz="800" dirty="0" err="1"/>
                <a:t>system</a:t>
              </a:r>
              <a:endParaRPr lang="fi-FI" sz="800" dirty="0"/>
            </a:p>
          </p:txBody>
        </p:sp>
        <p:sp>
          <p:nvSpPr>
            <p:cNvPr id="256" name="Right Brace 255">
              <a:extLst>
                <a:ext uri="{FF2B5EF4-FFF2-40B4-BE49-F238E27FC236}">
                  <a16:creationId xmlns:a16="http://schemas.microsoft.com/office/drawing/2014/main" id="{5FC872D2-C5E2-5D9B-680D-68807F386485}"/>
                </a:ext>
              </a:extLst>
            </p:cNvPr>
            <p:cNvSpPr>
              <a:spLocks/>
            </p:cNvSpPr>
            <p:nvPr/>
          </p:nvSpPr>
          <p:spPr>
            <a:xfrm>
              <a:off x="9736113" y="5720872"/>
              <a:ext cx="153347" cy="725359"/>
            </a:xfrm>
            <a:prstGeom prst="rightBrac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58" name="Master data ownership">
            <a:extLst>
              <a:ext uri="{FF2B5EF4-FFF2-40B4-BE49-F238E27FC236}">
                <a16:creationId xmlns:a16="http://schemas.microsoft.com/office/drawing/2014/main" id="{0F529AE8-7248-08C1-9353-91EBD1B92AEA}"/>
              </a:ext>
            </a:extLst>
          </p:cNvPr>
          <p:cNvSpPr>
            <a:spLocks/>
          </p:cNvSpPr>
          <p:nvPr/>
        </p:nvSpPr>
        <p:spPr>
          <a:xfrm>
            <a:off x="10406641" y="4184907"/>
            <a:ext cx="1445274" cy="180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5000"/>
              </a:lnSpc>
            </a:pPr>
            <a:r>
              <a:rPr lang="en-US" sz="800" dirty="0">
                <a:solidFill>
                  <a:schemeClr val="tx1"/>
                </a:solidFill>
                <a:latin typeface="Aptos" panose="02110004020202020204"/>
              </a:rPr>
              <a:t>Master data ownership</a:t>
            </a:r>
            <a:endParaRPr lang="fi-FI" sz="800" dirty="0">
              <a:solidFill>
                <a:schemeClr val="tx1"/>
              </a:solidFill>
              <a:latin typeface="Aptos" panose="02110004020202020204"/>
            </a:endParaRPr>
          </a:p>
        </p:txBody>
      </p:sp>
      <p:sp>
        <p:nvSpPr>
          <p:cNvPr id="269" name="Gov Building smart DD">
            <a:extLst>
              <a:ext uri="{FF2B5EF4-FFF2-40B4-BE49-F238E27FC236}">
                <a16:creationId xmlns:a16="http://schemas.microsoft.com/office/drawing/2014/main" id="{8120BB42-22C0-0EE3-81B8-02C2F689C4C1}"/>
              </a:ext>
            </a:extLst>
          </p:cNvPr>
          <p:cNvSpPr txBox="1">
            <a:spLocks/>
          </p:cNvSpPr>
          <p:nvPr/>
        </p:nvSpPr>
        <p:spPr>
          <a:xfrm>
            <a:off x="2319195" y="772036"/>
            <a:ext cx="1376574" cy="16805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>
            <a:defPPr>
              <a:defRPr lang="fi-FI"/>
            </a:defPPr>
            <a:lvl1pPr>
              <a:lnSpc>
                <a:spcPct val="80000"/>
              </a:lnSpc>
              <a:defRPr sz="900">
                <a:latin typeface="Calibri" panose="020F0502020204030204"/>
                <a:cs typeface="Arial" panose="020B0604020202020204" pitchFamily="34" charset="0"/>
              </a:defRPr>
            </a:lvl1pPr>
          </a:lstStyle>
          <a:p>
            <a:r>
              <a:rPr lang="fi-FI" sz="600" dirty="0" err="1"/>
              <a:t>Buildingsmart</a:t>
            </a:r>
            <a:r>
              <a:rPr lang="fi-FI" sz="600" dirty="0"/>
              <a:t> data </a:t>
            </a:r>
            <a:r>
              <a:rPr lang="fi-FI" sz="600" dirty="0" err="1"/>
              <a:t>dictionary</a:t>
            </a:r>
            <a:r>
              <a:rPr lang="fi-FI" sz="600" dirty="0"/>
              <a:t> (</a:t>
            </a:r>
            <a:r>
              <a:rPr lang="fi-FI" sz="600" dirty="0" err="1"/>
              <a:t>bsDD</a:t>
            </a:r>
            <a:r>
              <a:rPr lang="fi-FI" sz="600" dirty="0"/>
              <a:t>)</a:t>
            </a:r>
          </a:p>
        </p:txBody>
      </p:sp>
      <p:sp>
        <p:nvSpPr>
          <p:cNvPr id="166" name="ICT Buliding Permit Control">
            <a:extLst>
              <a:ext uri="{FF2B5EF4-FFF2-40B4-BE49-F238E27FC236}">
                <a16:creationId xmlns:a16="http://schemas.microsoft.com/office/drawing/2014/main" id="{2B7FC0AB-3107-AB45-3492-3F5085F7FC72}"/>
              </a:ext>
            </a:extLst>
          </p:cNvPr>
          <p:cNvSpPr txBox="1">
            <a:spLocks/>
          </p:cNvSpPr>
          <p:nvPr/>
        </p:nvSpPr>
        <p:spPr>
          <a:xfrm>
            <a:off x="1070630" y="1954426"/>
            <a:ext cx="643061" cy="2007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fi-FI"/>
            </a:defPPr>
            <a:lvl1pPr algn="ctr">
              <a:lnSpc>
                <a:spcPct val="80000"/>
              </a:lnSpc>
              <a:defRPr sz="900" b="0"/>
            </a:lvl1pPr>
          </a:lstStyle>
          <a:p>
            <a:pPr algn="l"/>
            <a:r>
              <a:rPr lang="fi-FI" sz="800" dirty="0"/>
              <a:t>Building permit </a:t>
            </a:r>
            <a:r>
              <a:rPr lang="fi-FI" sz="800" dirty="0" err="1"/>
              <a:t>control</a:t>
            </a:r>
            <a:endParaRPr lang="fi-FI" sz="800" dirty="0"/>
          </a:p>
        </p:txBody>
      </p:sp>
      <p:grpSp>
        <p:nvGrpSpPr>
          <p:cNvPr id="142" name="A Double">
            <a:extLst>
              <a:ext uri="{FF2B5EF4-FFF2-40B4-BE49-F238E27FC236}">
                <a16:creationId xmlns:a16="http://schemas.microsoft.com/office/drawing/2014/main" id="{FFE4CEC8-3DC4-FBAF-EC79-1A4CBEE37F87}"/>
              </a:ext>
            </a:extLst>
          </p:cNvPr>
          <p:cNvGrpSpPr>
            <a:grpSpLocks/>
          </p:cNvGrpSpPr>
          <p:nvPr/>
        </p:nvGrpSpPr>
        <p:grpSpPr>
          <a:xfrm>
            <a:off x="3095639" y="3672417"/>
            <a:ext cx="170809" cy="933713"/>
            <a:chOff x="4108678" y="4173609"/>
            <a:chExt cx="86033" cy="1058458"/>
          </a:xfrm>
        </p:grpSpPr>
        <p:cxnSp>
          <p:nvCxnSpPr>
            <p:cNvPr id="143" name="Straight Arrow Connector 12">
              <a:extLst>
                <a:ext uri="{FF2B5EF4-FFF2-40B4-BE49-F238E27FC236}">
                  <a16:creationId xmlns:a16="http://schemas.microsoft.com/office/drawing/2014/main" id="{A11D16B9-35C1-4E46-EDD9-3886983D8211}"/>
                </a:ext>
              </a:extLst>
            </p:cNvPr>
            <p:cNvCxnSpPr>
              <a:cxnSpLocks/>
            </p:cNvCxnSpPr>
            <p:nvPr/>
          </p:nvCxnSpPr>
          <p:spPr>
            <a:xfrm>
              <a:off x="4108678" y="4173609"/>
              <a:ext cx="0" cy="105845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7">
              <a:extLst>
                <a:ext uri="{FF2B5EF4-FFF2-40B4-BE49-F238E27FC236}">
                  <a16:creationId xmlns:a16="http://schemas.microsoft.com/office/drawing/2014/main" id="{E7A73AED-0228-6B4B-480E-1C908CCFE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711" y="4173609"/>
              <a:ext cx="0" cy="105845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247">
            <a:extLst>
              <a:ext uri="{FF2B5EF4-FFF2-40B4-BE49-F238E27FC236}">
                <a16:creationId xmlns:a16="http://schemas.microsoft.com/office/drawing/2014/main" id="{69C002FC-8051-9919-6AE2-35664F704359}"/>
              </a:ext>
            </a:extLst>
          </p:cNvPr>
          <p:cNvCxnSpPr>
            <a:cxnSpLocks/>
          </p:cNvCxnSpPr>
          <p:nvPr/>
        </p:nvCxnSpPr>
        <p:spPr>
          <a:xfrm flipH="1">
            <a:off x="2377538" y="3672418"/>
            <a:ext cx="0" cy="93383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248">
            <a:extLst>
              <a:ext uri="{FF2B5EF4-FFF2-40B4-BE49-F238E27FC236}">
                <a16:creationId xmlns:a16="http://schemas.microsoft.com/office/drawing/2014/main" id="{0E5AB298-0616-64AB-0208-DA018F51FB94}"/>
              </a:ext>
            </a:extLst>
          </p:cNvPr>
          <p:cNvCxnSpPr>
            <a:cxnSpLocks/>
          </p:cNvCxnSpPr>
          <p:nvPr/>
        </p:nvCxnSpPr>
        <p:spPr>
          <a:xfrm flipV="1">
            <a:off x="2725504" y="3672418"/>
            <a:ext cx="0" cy="933836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233">
            <a:extLst>
              <a:ext uri="{FF2B5EF4-FFF2-40B4-BE49-F238E27FC236}">
                <a16:creationId xmlns:a16="http://schemas.microsoft.com/office/drawing/2014/main" id="{D1B61DC4-2FFE-9BC6-A745-360927D34E6B}"/>
              </a:ext>
            </a:extLst>
          </p:cNvPr>
          <p:cNvSpPr txBox="1">
            <a:spLocks/>
          </p:cNvSpPr>
          <p:nvPr/>
        </p:nvSpPr>
        <p:spPr>
          <a:xfrm>
            <a:off x="2908916" y="4101069"/>
            <a:ext cx="584774" cy="21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>
            <a:spAutoFit/>
          </a:bodyPr>
          <a:lstStyle>
            <a:defPPr>
              <a:defRPr lang="fi-FI"/>
            </a:defPPr>
            <a:lvl1pPr>
              <a:defRPr sz="900" b="1" i="0">
                <a:solidFill>
                  <a:srgbClr val="000000"/>
                </a:solidFill>
                <a:effectLst/>
                <a:latin typeface="minion-pro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fi-FI" sz="700" dirty="0">
                <a:solidFill>
                  <a:srgbClr val="4C9BD3"/>
                </a:solidFill>
              </a:rPr>
              <a:t>Status </a:t>
            </a:r>
            <a:r>
              <a:rPr lang="fi-FI" sz="700" dirty="0" err="1">
                <a:solidFill>
                  <a:srgbClr val="4C9BD3"/>
                </a:solidFill>
              </a:rPr>
              <a:t>information</a:t>
            </a:r>
            <a:endParaRPr lang="fi-FI" sz="700" dirty="0">
              <a:solidFill>
                <a:srgbClr val="4C9BD3"/>
              </a:solidFill>
            </a:endParaRPr>
          </a:p>
        </p:txBody>
      </p:sp>
      <p:grpSp>
        <p:nvGrpSpPr>
          <p:cNvPr id="391" name="Pep Despatch Advice">
            <a:extLst>
              <a:ext uri="{FF2B5EF4-FFF2-40B4-BE49-F238E27FC236}">
                <a16:creationId xmlns:a16="http://schemas.microsoft.com/office/drawing/2014/main" id="{3EF31712-034A-C243-D094-FE7F6B29138E}"/>
              </a:ext>
            </a:extLst>
          </p:cNvPr>
          <p:cNvGrpSpPr>
            <a:grpSpLocks/>
          </p:cNvGrpSpPr>
          <p:nvPr/>
        </p:nvGrpSpPr>
        <p:grpSpPr>
          <a:xfrm>
            <a:off x="5934970" y="3948240"/>
            <a:ext cx="647963" cy="196136"/>
            <a:chOff x="8425581" y="843366"/>
            <a:chExt cx="647963" cy="196136"/>
          </a:xfrm>
        </p:grpSpPr>
        <p:sp>
          <p:nvSpPr>
            <p:cNvPr id="392" name="Tekstiruutu 184">
              <a:extLst>
                <a:ext uri="{FF2B5EF4-FFF2-40B4-BE49-F238E27FC236}">
                  <a16:creationId xmlns:a16="http://schemas.microsoft.com/office/drawing/2014/main" id="{714E77BE-269C-2A30-BDB7-5E5341AD57AD}"/>
                </a:ext>
              </a:extLst>
            </p:cNvPr>
            <p:cNvSpPr txBox="1">
              <a:spLocks/>
            </p:cNvSpPr>
            <p:nvPr/>
          </p:nvSpPr>
          <p:spPr>
            <a:xfrm>
              <a:off x="8491181" y="864967"/>
              <a:ext cx="582363" cy="174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Despatch 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Advice     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395" name="Picture 2" descr="The Future Is Open - OpenPeppol">
              <a:extLst>
                <a:ext uri="{FF2B5EF4-FFF2-40B4-BE49-F238E27FC236}">
                  <a16:creationId xmlns:a16="http://schemas.microsoft.com/office/drawing/2014/main" id="{729E436E-F744-943A-66F8-BD29AA47D9C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425581" y="843366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1" name="Pep Receipt Advice">
            <a:extLst>
              <a:ext uri="{FF2B5EF4-FFF2-40B4-BE49-F238E27FC236}">
                <a16:creationId xmlns:a16="http://schemas.microsoft.com/office/drawing/2014/main" id="{68802656-E7F9-5675-0C8E-9734B1FA4A48}"/>
              </a:ext>
            </a:extLst>
          </p:cNvPr>
          <p:cNvGrpSpPr>
            <a:grpSpLocks/>
          </p:cNvGrpSpPr>
          <p:nvPr/>
        </p:nvGrpSpPr>
        <p:grpSpPr>
          <a:xfrm>
            <a:off x="7471941" y="3889268"/>
            <a:ext cx="575994" cy="258376"/>
            <a:chOff x="8157935" y="737199"/>
            <a:chExt cx="575994" cy="258376"/>
          </a:xfrm>
        </p:grpSpPr>
        <p:sp>
          <p:nvSpPr>
            <p:cNvPr id="370" name="Tekstiruutu 184">
              <a:extLst>
                <a:ext uri="{FF2B5EF4-FFF2-40B4-BE49-F238E27FC236}">
                  <a16:creationId xmlns:a16="http://schemas.microsoft.com/office/drawing/2014/main" id="{89B4637C-E94E-D500-0A39-646C561B8571}"/>
                </a:ext>
              </a:extLst>
            </p:cNvPr>
            <p:cNvSpPr txBox="1">
              <a:spLocks/>
            </p:cNvSpPr>
            <p:nvPr/>
          </p:nvSpPr>
          <p:spPr>
            <a:xfrm>
              <a:off x="8157935" y="887853"/>
              <a:ext cx="57599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Receipt Advice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369" name="Picture 2" descr="The Future Is Open - OpenPeppol">
              <a:extLst>
                <a:ext uri="{FF2B5EF4-FFF2-40B4-BE49-F238E27FC236}">
                  <a16:creationId xmlns:a16="http://schemas.microsoft.com/office/drawing/2014/main" id="{2797A833-C680-4302-A8F1-B34948CC5E0D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333778" y="737199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6" name="Pep Invoice mts">
            <a:extLst>
              <a:ext uri="{FF2B5EF4-FFF2-40B4-BE49-F238E27FC236}">
                <a16:creationId xmlns:a16="http://schemas.microsoft.com/office/drawing/2014/main" id="{C527E6EB-335F-C014-E086-44426EDF741F}"/>
              </a:ext>
            </a:extLst>
          </p:cNvPr>
          <p:cNvGrpSpPr>
            <a:grpSpLocks/>
          </p:cNvGrpSpPr>
          <p:nvPr/>
        </p:nvGrpSpPr>
        <p:grpSpPr>
          <a:xfrm>
            <a:off x="7249028" y="5969759"/>
            <a:ext cx="562788" cy="165134"/>
            <a:chOff x="8108945" y="838189"/>
            <a:chExt cx="562788" cy="165134"/>
          </a:xfrm>
        </p:grpSpPr>
        <p:sp>
          <p:nvSpPr>
            <p:cNvPr id="387" name="Tekstiruutu 184">
              <a:extLst>
                <a:ext uri="{FF2B5EF4-FFF2-40B4-BE49-F238E27FC236}">
                  <a16:creationId xmlns:a16="http://schemas.microsoft.com/office/drawing/2014/main" id="{0E391C4D-B37A-C933-E194-8252CD60E29B}"/>
                </a:ext>
              </a:extLst>
            </p:cNvPr>
            <p:cNvSpPr txBox="1">
              <a:spLocks/>
            </p:cNvSpPr>
            <p:nvPr/>
          </p:nvSpPr>
          <p:spPr>
            <a:xfrm>
              <a:off x="8318049" y="849429"/>
              <a:ext cx="35368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>
              <a:spAutoFit/>
            </a:bodyPr>
            <a:lstStyle/>
            <a:p>
              <a:r>
                <a:rPr lang="en-FI" sz="8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Invoice</a:t>
              </a:r>
              <a:endParaRPr lang="fi-FI" sz="8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390" name="Picture 2" descr="The Future Is Open - OpenPeppol">
              <a:extLst>
                <a:ext uri="{FF2B5EF4-FFF2-40B4-BE49-F238E27FC236}">
                  <a16:creationId xmlns:a16="http://schemas.microsoft.com/office/drawing/2014/main" id="{751BD4BF-2DDC-2EE7-615D-51A454F7A4D0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08945" y="838189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8" name="Pep Despatch mts">
            <a:extLst>
              <a:ext uri="{FF2B5EF4-FFF2-40B4-BE49-F238E27FC236}">
                <a16:creationId xmlns:a16="http://schemas.microsoft.com/office/drawing/2014/main" id="{2F4479CB-F306-96F2-B4C1-3B380A431C7F}"/>
              </a:ext>
            </a:extLst>
          </p:cNvPr>
          <p:cNvGrpSpPr>
            <a:grpSpLocks/>
          </p:cNvGrpSpPr>
          <p:nvPr/>
        </p:nvGrpSpPr>
        <p:grpSpPr>
          <a:xfrm>
            <a:off x="5000900" y="5946497"/>
            <a:ext cx="593452" cy="174535"/>
            <a:chOff x="8091880" y="825546"/>
            <a:chExt cx="593452" cy="174535"/>
          </a:xfrm>
        </p:grpSpPr>
        <p:sp>
          <p:nvSpPr>
            <p:cNvPr id="409" name="Tekstiruutu 184">
              <a:extLst>
                <a:ext uri="{FF2B5EF4-FFF2-40B4-BE49-F238E27FC236}">
                  <a16:creationId xmlns:a16="http://schemas.microsoft.com/office/drawing/2014/main" id="{73BB51E5-327F-58E1-A2F6-E9CE90110C18}"/>
                </a:ext>
              </a:extLst>
            </p:cNvPr>
            <p:cNvSpPr txBox="1">
              <a:spLocks/>
            </p:cNvSpPr>
            <p:nvPr/>
          </p:nvSpPr>
          <p:spPr>
            <a:xfrm>
              <a:off x="8331495" y="825546"/>
              <a:ext cx="353837" cy="174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Despatch 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Advice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12" name="Picture 2" descr="The Future Is Open - OpenPeppol">
              <a:extLst>
                <a:ext uri="{FF2B5EF4-FFF2-40B4-BE49-F238E27FC236}">
                  <a16:creationId xmlns:a16="http://schemas.microsoft.com/office/drawing/2014/main" id="{133D783E-C42D-6261-037C-D0B343ED3DEF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091880" y="828946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3" name="Pep Order response mts">
            <a:extLst>
              <a:ext uri="{FF2B5EF4-FFF2-40B4-BE49-F238E27FC236}">
                <a16:creationId xmlns:a16="http://schemas.microsoft.com/office/drawing/2014/main" id="{97DF13AC-AE55-8CD4-8F85-3F68BE3CC8EB}"/>
              </a:ext>
            </a:extLst>
          </p:cNvPr>
          <p:cNvGrpSpPr>
            <a:grpSpLocks/>
          </p:cNvGrpSpPr>
          <p:nvPr/>
        </p:nvGrpSpPr>
        <p:grpSpPr>
          <a:xfrm>
            <a:off x="3215511" y="5959140"/>
            <a:ext cx="571148" cy="175596"/>
            <a:chOff x="8113708" y="838189"/>
            <a:chExt cx="571148" cy="175596"/>
          </a:xfrm>
        </p:grpSpPr>
        <p:sp>
          <p:nvSpPr>
            <p:cNvPr id="424" name="Tekstiruutu 184">
              <a:extLst>
                <a:ext uri="{FF2B5EF4-FFF2-40B4-BE49-F238E27FC236}">
                  <a16:creationId xmlns:a16="http://schemas.microsoft.com/office/drawing/2014/main" id="{46BA2FA8-23BA-25FB-91C5-80165BE1D4CA}"/>
                </a:ext>
              </a:extLst>
            </p:cNvPr>
            <p:cNvSpPr txBox="1">
              <a:spLocks/>
            </p:cNvSpPr>
            <p:nvPr/>
          </p:nvSpPr>
          <p:spPr>
            <a:xfrm>
              <a:off x="8298970" y="839250"/>
              <a:ext cx="385886" cy="174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Order 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Response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27" name="Picture 2" descr="The Future Is Open - OpenPeppol">
              <a:extLst>
                <a:ext uri="{FF2B5EF4-FFF2-40B4-BE49-F238E27FC236}">
                  <a16:creationId xmlns:a16="http://schemas.microsoft.com/office/drawing/2014/main" id="{03A7B652-9940-646C-5A67-735DDA5860F4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13708" y="838189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3" name="Pep Catalogue mts">
            <a:extLst>
              <a:ext uri="{FF2B5EF4-FFF2-40B4-BE49-F238E27FC236}">
                <a16:creationId xmlns:a16="http://schemas.microsoft.com/office/drawing/2014/main" id="{91888282-1402-B299-050E-65A5DDC99909}"/>
              </a:ext>
            </a:extLst>
          </p:cNvPr>
          <p:cNvGrpSpPr>
            <a:grpSpLocks/>
          </p:cNvGrpSpPr>
          <p:nvPr/>
        </p:nvGrpSpPr>
        <p:grpSpPr>
          <a:xfrm>
            <a:off x="1832127" y="5946289"/>
            <a:ext cx="563775" cy="165134"/>
            <a:chOff x="8108945" y="838189"/>
            <a:chExt cx="563775" cy="165134"/>
          </a:xfrm>
        </p:grpSpPr>
        <p:sp>
          <p:nvSpPr>
            <p:cNvPr id="404" name="Tekstiruutu 184">
              <a:extLst>
                <a:ext uri="{FF2B5EF4-FFF2-40B4-BE49-F238E27FC236}">
                  <a16:creationId xmlns:a16="http://schemas.microsoft.com/office/drawing/2014/main" id="{CE5DEEC3-218B-E76D-B64C-1F37D3F45113}"/>
                </a:ext>
              </a:extLst>
            </p:cNvPr>
            <p:cNvSpPr txBox="1">
              <a:spLocks/>
            </p:cNvSpPr>
            <p:nvPr/>
          </p:nvSpPr>
          <p:spPr>
            <a:xfrm>
              <a:off x="8277436" y="855255"/>
              <a:ext cx="3952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Catalogue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07" name="Picture 2" descr="The Future Is Open - OpenPeppol">
              <a:extLst>
                <a:ext uri="{FF2B5EF4-FFF2-40B4-BE49-F238E27FC236}">
                  <a16:creationId xmlns:a16="http://schemas.microsoft.com/office/drawing/2014/main" id="{33016EB8-4E9E-E0D5-EC94-704A42375C4D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08945" y="838189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9" name="Pep Blanket order">
            <a:extLst>
              <a:ext uri="{FF2B5EF4-FFF2-40B4-BE49-F238E27FC236}">
                <a16:creationId xmlns:a16="http://schemas.microsoft.com/office/drawing/2014/main" id="{520033B5-C0BD-29BB-D53E-436B56038246}"/>
              </a:ext>
            </a:extLst>
          </p:cNvPr>
          <p:cNvGrpSpPr>
            <a:grpSpLocks/>
          </p:cNvGrpSpPr>
          <p:nvPr/>
        </p:nvGrpSpPr>
        <p:grpSpPr>
          <a:xfrm>
            <a:off x="3554660" y="3909563"/>
            <a:ext cx="1005544" cy="190578"/>
            <a:chOff x="8149526" y="853103"/>
            <a:chExt cx="1005544" cy="190578"/>
          </a:xfrm>
        </p:grpSpPr>
        <p:sp>
          <p:nvSpPr>
            <p:cNvPr id="450" name="Tekstiruutu 184">
              <a:extLst>
                <a:ext uri="{FF2B5EF4-FFF2-40B4-BE49-F238E27FC236}">
                  <a16:creationId xmlns:a16="http://schemas.microsoft.com/office/drawing/2014/main" id="{6807BAA5-E599-7E51-A15B-AFEF40546C84}"/>
                </a:ext>
              </a:extLst>
            </p:cNvPr>
            <p:cNvSpPr txBox="1">
              <a:spLocks/>
            </p:cNvSpPr>
            <p:nvPr/>
          </p:nvSpPr>
          <p:spPr>
            <a:xfrm>
              <a:off x="8174194" y="853103"/>
              <a:ext cx="980876" cy="174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fi-FI" sz="700" b="1" i="1" dirty="0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221 </a:t>
              </a:r>
              <a:r>
                <a:rPr lang="fi-FI" sz="700" b="1" i="1" dirty="0" err="1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Blanket</a:t>
              </a:r>
              <a:r>
                <a:rPr lang="fi-FI" sz="700" b="1" i="1" dirty="0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 Order</a:t>
              </a:r>
            </a:p>
            <a:p>
              <a:pPr algn="ctr">
                <a:lnSpc>
                  <a:spcPct val="80000"/>
                </a:lnSpc>
              </a:pPr>
              <a:r>
                <a:rPr lang="fi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Order </a:t>
              </a:r>
              <a:r>
                <a:rPr lang="fi-FI" sz="700" b="1" i="1" dirty="0" err="1">
                  <a:solidFill>
                    <a:srgbClr val="4C9BD3"/>
                  </a:solidFill>
                  <a:latin typeface="Calibri" panose="020F0502020204030204" pitchFamily="34" charset="0"/>
                </a:rPr>
                <a:t>Response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53" name="Picture 2" descr="The Future Is Open - OpenPeppol">
              <a:extLst>
                <a:ext uri="{FF2B5EF4-FFF2-40B4-BE49-F238E27FC236}">
                  <a16:creationId xmlns:a16="http://schemas.microsoft.com/office/drawing/2014/main" id="{84515AE8-25D1-7262-5D79-23EFC6A645BB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49526" y="878547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4" name="Pep Order Change">
            <a:extLst>
              <a:ext uri="{FF2B5EF4-FFF2-40B4-BE49-F238E27FC236}">
                <a16:creationId xmlns:a16="http://schemas.microsoft.com/office/drawing/2014/main" id="{A15D4608-971D-E4D5-09F2-31698CE8868F}"/>
              </a:ext>
            </a:extLst>
          </p:cNvPr>
          <p:cNvGrpSpPr>
            <a:grpSpLocks/>
          </p:cNvGrpSpPr>
          <p:nvPr/>
        </p:nvGrpSpPr>
        <p:grpSpPr>
          <a:xfrm>
            <a:off x="4415394" y="4082000"/>
            <a:ext cx="756005" cy="182660"/>
            <a:chOff x="8236530" y="812157"/>
            <a:chExt cx="756005" cy="182660"/>
          </a:xfrm>
        </p:grpSpPr>
        <p:sp>
          <p:nvSpPr>
            <p:cNvPr id="445" name="Tekstiruutu 184">
              <a:extLst>
                <a:ext uri="{FF2B5EF4-FFF2-40B4-BE49-F238E27FC236}">
                  <a16:creationId xmlns:a16="http://schemas.microsoft.com/office/drawing/2014/main" id="{97D2AAB4-CB3D-CCDD-EE83-839965F08E2B}"/>
                </a:ext>
              </a:extLst>
            </p:cNvPr>
            <p:cNvSpPr txBox="1">
              <a:spLocks/>
            </p:cNvSpPr>
            <p:nvPr/>
          </p:nvSpPr>
          <p:spPr>
            <a:xfrm>
              <a:off x="8383526" y="820282"/>
              <a:ext cx="609009" cy="174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fi-FI" sz="700" b="1" i="1" dirty="0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Order </a:t>
              </a:r>
              <a:r>
                <a:rPr lang="fi-FI" sz="700" b="1" i="1" dirty="0" err="1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Change</a:t>
              </a:r>
              <a:endParaRPr lang="fi-FI" sz="700" b="1" i="1" dirty="0">
                <a:solidFill>
                  <a:srgbClr val="4C9BD3"/>
                </a:solidFill>
                <a:effectLst/>
                <a:latin typeface="Calibri" panose="020F050202020403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fi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Order </a:t>
              </a:r>
              <a:r>
                <a:rPr lang="fi-FI" sz="700" b="1" i="1" dirty="0" err="1">
                  <a:solidFill>
                    <a:srgbClr val="4C9BD3"/>
                  </a:solidFill>
                  <a:latin typeface="Calibri" panose="020F0502020204030204" pitchFamily="34" charset="0"/>
                </a:rPr>
                <a:t>Response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48" name="Picture 2" descr="The Future Is Open - OpenPeppol">
              <a:extLst>
                <a:ext uri="{FF2B5EF4-FFF2-40B4-BE49-F238E27FC236}">
                  <a16:creationId xmlns:a16="http://schemas.microsoft.com/office/drawing/2014/main" id="{17180EB7-3962-3E25-CA29-FA90CCB9D806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236530" y="812157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Ryhmä 1">
            <a:extLst>
              <a:ext uri="{FF2B5EF4-FFF2-40B4-BE49-F238E27FC236}">
                <a16:creationId xmlns:a16="http://schemas.microsoft.com/office/drawing/2014/main" id="{E48B659B-B9E3-474C-673B-6A6AF356B43E}"/>
              </a:ext>
            </a:extLst>
          </p:cNvPr>
          <p:cNvGrpSpPr>
            <a:grpSpLocks/>
          </p:cNvGrpSpPr>
          <p:nvPr/>
        </p:nvGrpSpPr>
        <p:grpSpPr>
          <a:xfrm>
            <a:off x="1916267" y="1293191"/>
            <a:ext cx="845916" cy="845916"/>
            <a:chOff x="2119229" y="1293191"/>
            <a:chExt cx="845916" cy="845916"/>
          </a:xfrm>
        </p:grpSpPr>
        <p:pic>
          <p:nvPicPr>
            <p:cNvPr id="1002" name="Kuva 1001" descr="Pilvi tasaisella täytöllä">
              <a:extLst>
                <a:ext uri="{FF2B5EF4-FFF2-40B4-BE49-F238E27FC236}">
                  <a16:creationId xmlns:a16="http://schemas.microsoft.com/office/drawing/2014/main" id="{A7C7A74D-5DF4-56F5-C0D8-BEC37CEE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9229" y="1293191"/>
              <a:ext cx="845916" cy="845916"/>
            </a:xfrm>
            <a:prstGeom prst="rect">
              <a:avLst/>
            </a:prstGeom>
          </p:spPr>
        </p:pic>
        <p:sp>
          <p:nvSpPr>
            <p:cNvPr id="1008" name="Project shared repo">
              <a:extLst>
                <a:ext uri="{FF2B5EF4-FFF2-40B4-BE49-F238E27FC236}">
                  <a16:creationId xmlns:a16="http://schemas.microsoft.com/office/drawing/2014/main" id="{25DE7093-CF26-5D9D-B9D0-5798C74782B7}"/>
                </a:ext>
              </a:extLst>
            </p:cNvPr>
            <p:cNvSpPr txBox="1">
              <a:spLocks/>
            </p:cNvSpPr>
            <p:nvPr/>
          </p:nvSpPr>
          <p:spPr>
            <a:xfrm>
              <a:off x="2359441" y="1756439"/>
              <a:ext cx="274626" cy="115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lIns="36000" tIns="0" rIns="0" bIns="0" anchor="t">
              <a:spAutoFit/>
            </a:bodyPr>
            <a:lstStyle>
              <a:defPPr>
                <a:defRPr lang="fi-FI"/>
              </a:defPPr>
              <a:lvl1pPr>
                <a:lnSpc>
                  <a:spcPct val="80000"/>
                </a:lnSpc>
                <a:defRPr sz="900" b="0"/>
              </a:lvl1pPr>
            </a:lstStyle>
            <a:p>
              <a:r>
                <a:rPr lang="fi-FI" b="1" dirty="0"/>
                <a:t>CDE</a:t>
              </a:r>
            </a:p>
          </p:txBody>
        </p:sp>
        <p:grpSp>
          <p:nvGrpSpPr>
            <p:cNvPr id="1018" name="Kuva 46" descr="Tietokanta tasaisella täytöllä">
              <a:extLst>
                <a:ext uri="{FF2B5EF4-FFF2-40B4-BE49-F238E27FC236}">
                  <a16:creationId xmlns:a16="http://schemas.microsoft.com/office/drawing/2014/main" id="{16BEC5F9-2830-A9AC-602F-AA660EAF3F3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2392806" y="1551326"/>
              <a:ext cx="188467" cy="180090"/>
              <a:chOff x="4824412" y="3352085"/>
              <a:chExt cx="533400" cy="603250"/>
            </a:xfrm>
            <a:solidFill>
              <a:srgbClr val="000000"/>
            </a:solidFill>
          </p:grpSpPr>
          <p:sp>
            <p:nvSpPr>
              <p:cNvPr id="1020" name="Vapaamuotoinen: Muoto 1019">
                <a:extLst>
                  <a:ext uri="{FF2B5EF4-FFF2-40B4-BE49-F238E27FC236}">
                    <a16:creationId xmlns:a16="http://schemas.microsoft.com/office/drawing/2014/main" id="{D9FF6B6E-43B3-3B9F-70BC-2AFAD173EC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352085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859EA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1021" name="Vapaamuotoinen: Muoto 1020">
                <a:extLst>
                  <a:ext uri="{FF2B5EF4-FFF2-40B4-BE49-F238E27FC236}">
                    <a16:creationId xmlns:a16="http://schemas.microsoft.com/office/drawing/2014/main" id="{1050AFD5-32EE-8B7C-2F5F-BE3C67A2D2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42828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D6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1022" name="Vapaamuotoinen: Muoto 1021">
                <a:extLst>
                  <a:ext uri="{FF2B5EF4-FFF2-40B4-BE49-F238E27FC236}">
                    <a16:creationId xmlns:a16="http://schemas.microsoft.com/office/drawing/2014/main" id="{4C8C8960-2755-729C-7AEF-2018AAEB56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5775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61A4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1023" name="Vapaamuotoinen: Muoto 1022">
                <a:extLst>
                  <a:ext uri="{FF2B5EF4-FFF2-40B4-BE49-F238E27FC236}">
                    <a16:creationId xmlns:a16="http://schemas.microsoft.com/office/drawing/2014/main" id="{D07F4A95-94F0-3AA9-2881-FB857768C1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72673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3155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 dirty="0"/>
              </a:p>
            </p:txBody>
          </p:sp>
        </p:grpSp>
      </p:grpSp>
      <p:sp>
        <p:nvSpPr>
          <p:cNvPr id="70" name="Arrow: PROCC">
            <a:extLst>
              <a:ext uri="{FF2B5EF4-FFF2-40B4-BE49-F238E27FC236}">
                <a16:creationId xmlns:a16="http://schemas.microsoft.com/office/drawing/2014/main" id="{956442E4-3759-D561-D75F-C9C3C7422102}"/>
              </a:ext>
            </a:extLst>
          </p:cNvPr>
          <p:cNvSpPr>
            <a:spLocks/>
          </p:cNvSpPr>
          <p:nvPr/>
        </p:nvSpPr>
        <p:spPr>
          <a:xfrm rot="5400000">
            <a:off x="2494621" y="3282306"/>
            <a:ext cx="179143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Arrow: PROC">
            <a:extLst>
              <a:ext uri="{FF2B5EF4-FFF2-40B4-BE49-F238E27FC236}">
                <a16:creationId xmlns:a16="http://schemas.microsoft.com/office/drawing/2014/main" id="{62DA9C86-0E8C-E0C7-6465-8FB97917B59D}"/>
              </a:ext>
            </a:extLst>
          </p:cNvPr>
          <p:cNvSpPr>
            <a:spLocks/>
          </p:cNvSpPr>
          <p:nvPr/>
        </p:nvSpPr>
        <p:spPr>
          <a:xfrm>
            <a:off x="2824562" y="3478030"/>
            <a:ext cx="146860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Arrow: PROC">
            <a:extLst>
              <a:ext uri="{FF2B5EF4-FFF2-40B4-BE49-F238E27FC236}">
                <a16:creationId xmlns:a16="http://schemas.microsoft.com/office/drawing/2014/main" id="{53C0B89A-48A7-A8A8-97CB-3CCBDCFB4AE3}"/>
              </a:ext>
            </a:extLst>
          </p:cNvPr>
          <p:cNvSpPr>
            <a:spLocks/>
          </p:cNvSpPr>
          <p:nvPr/>
        </p:nvSpPr>
        <p:spPr>
          <a:xfrm>
            <a:off x="3559642" y="3481442"/>
            <a:ext cx="163797" cy="144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9" name="A MAN: rough to fine">
            <a:extLst>
              <a:ext uri="{FF2B5EF4-FFF2-40B4-BE49-F238E27FC236}">
                <a16:creationId xmlns:a16="http://schemas.microsoft.com/office/drawing/2014/main" id="{F68D4E8B-C017-478D-9831-028F0DCB2F4C}"/>
              </a:ext>
            </a:extLst>
          </p:cNvPr>
          <p:cNvSpPr>
            <a:spLocks/>
          </p:cNvSpPr>
          <p:nvPr/>
        </p:nvSpPr>
        <p:spPr>
          <a:xfrm>
            <a:off x="4216824" y="4974180"/>
            <a:ext cx="123226" cy="15828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Standardized design nomenclature">
            <a:extLst>
              <a:ext uri="{FF2B5EF4-FFF2-40B4-BE49-F238E27FC236}">
                <a16:creationId xmlns:a16="http://schemas.microsoft.com/office/drawing/2014/main" id="{6BA20DF3-8075-E91D-A6E8-7D41B2DB5F9F}"/>
              </a:ext>
            </a:extLst>
          </p:cNvPr>
          <p:cNvSpPr txBox="1">
            <a:spLocks/>
          </p:cNvSpPr>
          <p:nvPr/>
        </p:nvSpPr>
        <p:spPr>
          <a:xfrm>
            <a:off x="1991790" y="1256458"/>
            <a:ext cx="1568366" cy="10227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fi-FI"/>
            </a:defPPr>
            <a:lvl1pPr>
              <a:defRPr sz="900" b="1"/>
            </a:lvl1pPr>
          </a:lstStyle>
          <a:p>
            <a:pPr>
              <a:lnSpc>
                <a:spcPct val="80000"/>
              </a:lnSpc>
            </a:pPr>
            <a:r>
              <a:rPr lang="fi-FI" sz="800" b="0" dirty="0" err="1"/>
              <a:t>Standardised</a:t>
            </a:r>
            <a:r>
              <a:rPr lang="fi-FI" sz="800" b="0" dirty="0"/>
              <a:t> design </a:t>
            </a:r>
            <a:r>
              <a:rPr lang="fi-FI" sz="800" b="0" dirty="0" err="1"/>
              <a:t>nomenclature</a:t>
            </a:r>
            <a:endParaRPr lang="fi-FI" sz="800" b="0" dirty="0"/>
          </a:p>
        </p:txBody>
      </p:sp>
      <p:sp>
        <p:nvSpPr>
          <p:cNvPr id="492" name="MTS M-BOM">
            <a:extLst>
              <a:ext uri="{FF2B5EF4-FFF2-40B4-BE49-F238E27FC236}">
                <a16:creationId xmlns:a16="http://schemas.microsoft.com/office/drawing/2014/main" id="{FC624B8F-1F57-6C60-495A-59363D63D73A}"/>
              </a:ext>
            </a:extLst>
          </p:cNvPr>
          <p:cNvSpPr>
            <a:spLocks/>
          </p:cNvSpPr>
          <p:nvPr/>
        </p:nvSpPr>
        <p:spPr>
          <a:xfrm>
            <a:off x="1541648" y="5161422"/>
            <a:ext cx="576000" cy="213536"/>
          </a:xfrm>
          <a:prstGeom prst="can">
            <a:avLst>
              <a:gd name="adj" fmla="val 34516"/>
            </a:avLst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algn="ctr">
              <a:defRPr/>
            </a:pP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M-BOM</a:t>
            </a:r>
          </a:p>
        </p:txBody>
      </p:sp>
      <p:sp>
        <p:nvSpPr>
          <p:cNvPr id="100" name="MAN Mbom">
            <a:extLst>
              <a:ext uri="{FF2B5EF4-FFF2-40B4-BE49-F238E27FC236}">
                <a16:creationId xmlns:a16="http://schemas.microsoft.com/office/drawing/2014/main" id="{08C0421D-E5DC-5ABA-90B6-79AFBFFDC896}"/>
              </a:ext>
            </a:extLst>
          </p:cNvPr>
          <p:cNvSpPr>
            <a:spLocks/>
          </p:cNvSpPr>
          <p:nvPr/>
        </p:nvSpPr>
        <p:spPr>
          <a:xfrm>
            <a:off x="1458276" y="3115756"/>
            <a:ext cx="649958" cy="213536"/>
          </a:xfrm>
          <a:prstGeom prst="can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algn="ctr">
              <a:defRPr/>
            </a:pPr>
            <a:r>
              <a:rPr lang="fi-FI" sz="900" dirty="0">
                <a:solidFill>
                  <a:schemeClr val="bg1"/>
                </a:solidFill>
                <a:latin typeface="Calibri" panose="020F0502020204030204"/>
              </a:rPr>
              <a:t>E</a:t>
            </a: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-BOM</a:t>
            </a:r>
          </a:p>
        </p:txBody>
      </p:sp>
      <p:sp>
        <p:nvSpPr>
          <p:cNvPr id="101" name="MAN Drawing repository">
            <a:extLst>
              <a:ext uri="{FF2B5EF4-FFF2-40B4-BE49-F238E27FC236}">
                <a16:creationId xmlns:a16="http://schemas.microsoft.com/office/drawing/2014/main" id="{7CE12323-F24B-3653-93B9-C8F6728E53B4}"/>
              </a:ext>
            </a:extLst>
          </p:cNvPr>
          <p:cNvSpPr>
            <a:spLocks/>
          </p:cNvSpPr>
          <p:nvPr/>
        </p:nvSpPr>
        <p:spPr>
          <a:xfrm>
            <a:off x="1541098" y="4758094"/>
            <a:ext cx="576000" cy="447598"/>
          </a:xfrm>
          <a:prstGeom prst="can">
            <a:avLst>
              <a:gd name="adj" fmla="val 17790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Element</a:t>
            </a: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fi-FI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fabrication</a:t>
            </a: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fi-FI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drawings</a:t>
            </a:r>
            <a:endParaRPr kumimoji="0" lang="fi-FI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6" name="A 2d designs">
            <a:extLst>
              <a:ext uri="{FF2B5EF4-FFF2-40B4-BE49-F238E27FC236}">
                <a16:creationId xmlns:a16="http://schemas.microsoft.com/office/drawing/2014/main" id="{183F5935-3B28-778E-38F9-DCC32D8C5F1B}"/>
              </a:ext>
            </a:extLst>
          </p:cNvPr>
          <p:cNvCxnSpPr>
            <a:cxnSpLocks/>
            <a:endCxn id="101" idx="1"/>
          </p:cNvCxnSpPr>
          <p:nvPr/>
        </p:nvCxnSpPr>
        <p:spPr>
          <a:xfrm rot="5400000">
            <a:off x="633521" y="3117685"/>
            <a:ext cx="2835987" cy="444831"/>
          </a:xfrm>
          <a:prstGeom prst="bentConnector3">
            <a:avLst>
              <a:gd name="adj1" fmla="val 64554"/>
            </a:avLst>
          </a:prstGeom>
          <a:ln w="12700">
            <a:solidFill>
              <a:srgbClr val="FF0000"/>
            </a:solidFill>
            <a:prstDash val="dash"/>
            <a:headEnd type="triangle" w="med" len="med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3" name="Information" descr="Tiedot tasaisella täytöllä">
            <a:extLst>
              <a:ext uri="{FF2B5EF4-FFF2-40B4-BE49-F238E27FC236}">
                <a16:creationId xmlns:a16="http://schemas.microsoft.com/office/drawing/2014/main" id="{88F76E1D-E674-9A18-C149-678AF934EB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9109" y="3951147"/>
            <a:ext cx="165629" cy="165629"/>
          </a:xfrm>
          <a:prstGeom prst="rect">
            <a:avLst/>
          </a:prstGeom>
        </p:spPr>
      </p:pic>
      <p:cxnSp>
        <p:nvCxnSpPr>
          <p:cNvPr id="110" name="Arrow: ICT to MAN">
            <a:extLst>
              <a:ext uri="{FF2B5EF4-FFF2-40B4-BE49-F238E27FC236}">
                <a16:creationId xmlns:a16="http://schemas.microsoft.com/office/drawing/2014/main" id="{71D3D704-B9F2-3030-4F87-05ACE832640E}"/>
              </a:ext>
            </a:extLst>
          </p:cNvPr>
          <p:cNvCxnSpPr>
            <a:cxnSpLocks/>
            <a:stCxn id="30" idx="3"/>
            <a:endCxn id="492" idx="2"/>
          </p:cNvCxnSpPr>
          <p:nvPr/>
        </p:nvCxnSpPr>
        <p:spPr>
          <a:xfrm rot="16200000" flipH="1">
            <a:off x="-718149" y="3008393"/>
            <a:ext cx="3303990" cy="121560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MAN Tender Response">
            <a:extLst>
              <a:ext uri="{FF2B5EF4-FFF2-40B4-BE49-F238E27FC236}">
                <a16:creationId xmlns:a16="http://schemas.microsoft.com/office/drawing/2014/main" id="{0E02CAD8-71DB-5CA1-9DDC-FE6C3DB4E5A0}"/>
              </a:ext>
            </a:extLst>
          </p:cNvPr>
          <p:cNvSpPr>
            <a:spLocks/>
          </p:cNvSpPr>
          <p:nvPr/>
        </p:nvSpPr>
        <p:spPr>
          <a:xfrm>
            <a:off x="1893434" y="5589679"/>
            <a:ext cx="1885467" cy="216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180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Purchase</a:t>
            </a:r>
          </a:p>
        </p:txBody>
      </p:sp>
      <p:cxnSp>
        <p:nvCxnSpPr>
          <p:cNvPr id="216" name="A MTS 2">
            <a:extLst>
              <a:ext uri="{FF2B5EF4-FFF2-40B4-BE49-F238E27FC236}">
                <a16:creationId xmlns:a16="http://schemas.microsoft.com/office/drawing/2014/main" id="{02ACD21E-D304-B5B6-CF2A-DC8593176E1F}"/>
              </a:ext>
            </a:extLst>
          </p:cNvPr>
          <p:cNvCxnSpPr>
            <a:cxnSpLocks/>
          </p:cNvCxnSpPr>
          <p:nvPr/>
        </p:nvCxnSpPr>
        <p:spPr>
          <a:xfrm>
            <a:off x="2791718" y="5805679"/>
            <a:ext cx="0" cy="490982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8" name="Pep Order mts">
            <a:extLst>
              <a:ext uri="{FF2B5EF4-FFF2-40B4-BE49-F238E27FC236}">
                <a16:creationId xmlns:a16="http://schemas.microsoft.com/office/drawing/2014/main" id="{730420A5-853D-28DC-2692-550E534A5DFD}"/>
              </a:ext>
            </a:extLst>
          </p:cNvPr>
          <p:cNvGrpSpPr>
            <a:grpSpLocks/>
          </p:cNvGrpSpPr>
          <p:nvPr/>
        </p:nvGrpSpPr>
        <p:grpSpPr>
          <a:xfrm>
            <a:off x="2572722" y="5934592"/>
            <a:ext cx="518105" cy="165134"/>
            <a:chOff x="8113985" y="822326"/>
            <a:chExt cx="518105" cy="165134"/>
          </a:xfrm>
        </p:grpSpPr>
        <p:sp>
          <p:nvSpPr>
            <p:cNvPr id="419" name="Tekstiruutu 184">
              <a:extLst>
                <a:ext uri="{FF2B5EF4-FFF2-40B4-BE49-F238E27FC236}">
                  <a16:creationId xmlns:a16="http://schemas.microsoft.com/office/drawing/2014/main" id="{37F1E1A0-1B4B-4372-6705-0DB8E917BB1D}"/>
                </a:ext>
              </a:extLst>
            </p:cNvPr>
            <p:cNvSpPr txBox="1">
              <a:spLocks/>
            </p:cNvSpPr>
            <p:nvPr/>
          </p:nvSpPr>
          <p:spPr>
            <a:xfrm>
              <a:off x="8196077" y="851089"/>
              <a:ext cx="436013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rIns="0" bIns="0">
              <a:spAutoFit/>
            </a:bodyPr>
            <a:lstStyle/>
            <a:p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Order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22" name="Picture 2" descr="The Future Is Open - OpenPeppol">
              <a:extLst>
                <a:ext uri="{FF2B5EF4-FFF2-40B4-BE49-F238E27FC236}">
                  <a16:creationId xmlns:a16="http://schemas.microsoft.com/office/drawing/2014/main" id="{43387596-F530-EFE6-562B-EBE6E5F99602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13985" y="822326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5" name="MAN Tender Response">
            <a:extLst>
              <a:ext uri="{FF2B5EF4-FFF2-40B4-BE49-F238E27FC236}">
                <a16:creationId xmlns:a16="http://schemas.microsoft.com/office/drawing/2014/main" id="{1B063D2C-F1A7-695E-7A5A-543B0C31EAF5}"/>
              </a:ext>
            </a:extLst>
          </p:cNvPr>
          <p:cNvSpPr>
            <a:spLocks/>
          </p:cNvSpPr>
          <p:nvPr/>
        </p:nvSpPr>
        <p:spPr>
          <a:xfrm>
            <a:off x="5092272" y="6288710"/>
            <a:ext cx="2806699" cy="3193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719138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Delivery </a:t>
            </a:r>
          </a:p>
          <a:p>
            <a:pPr marL="719138">
              <a:lnSpc>
                <a:spcPct val="80000"/>
              </a:lnSpc>
            </a:pPr>
            <a:r>
              <a:rPr lang="en-US" sz="7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ID: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  <a:sym typeface="Wingdings" panose="05000000000000000000" pitchFamily="2" charset="2"/>
              </a:rPr>
              <a:t>(S)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GTIN/SSCC</a:t>
            </a:r>
          </a:p>
          <a:p>
            <a:pPr marL="719138" lvl="2">
              <a:lnSpc>
                <a:spcPct val="80000"/>
              </a:lnSpc>
            </a:pPr>
            <a:r>
              <a:rPr lang="en-US" sz="7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Data Carrier:</a:t>
            </a:r>
            <a:r>
              <a:rPr lang="en-US" sz="6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128 barcode/</a:t>
            </a:r>
            <a:r>
              <a:rPr lang="en-US" sz="6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DataMatrix</a:t>
            </a:r>
            <a:r>
              <a:rPr lang="en-US" sz="6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/RFID</a:t>
            </a:r>
            <a:endParaRPr lang="en-US" sz="7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61" name="MAN Tender Response">
            <a:extLst>
              <a:ext uri="{FF2B5EF4-FFF2-40B4-BE49-F238E27FC236}">
                <a16:creationId xmlns:a16="http://schemas.microsoft.com/office/drawing/2014/main" id="{EE485058-03F7-D1E2-BB75-1A28FC2B5504}"/>
              </a:ext>
            </a:extLst>
          </p:cNvPr>
          <p:cNvSpPr>
            <a:spLocks/>
          </p:cNvSpPr>
          <p:nvPr/>
        </p:nvSpPr>
        <p:spPr>
          <a:xfrm>
            <a:off x="5037954" y="5611663"/>
            <a:ext cx="2806700" cy="1868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Receiving</a:t>
            </a:r>
          </a:p>
        </p:txBody>
      </p:sp>
      <p:sp>
        <p:nvSpPr>
          <p:cNvPr id="297" name="MAN Driving arrangement">
            <a:extLst>
              <a:ext uri="{FF2B5EF4-FFF2-40B4-BE49-F238E27FC236}">
                <a16:creationId xmlns:a16="http://schemas.microsoft.com/office/drawing/2014/main" id="{4F584778-5F0F-99D2-022E-36B4491AC870}"/>
              </a:ext>
            </a:extLst>
          </p:cNvPr>
          <p:cNvSpPr>
            <a:spLocks/>
          </p:cNvSpPr>
          <p:nvPr/>
        </p:nvSpPr>
        <p:spPr>
          <a:xfrm>
            <a:off x="6711544" y="4926378"/>
            <a:ext cx="936000" cy="287312"/>
          </a:xfrm>
          <a:prstGeom prst="can">
            <a:avLst>
              <a:gd name="adj" fmla="val 15657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Driving</a:t>
            </a: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fi-FI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arrangement</a:t>
            </a:r>
            <a:endParaRPr kumimoji="0" lang="fi-FI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17" name="Arrow: MAN">
            <a:extLst>
              <a:ext uri="{FF2B5EF4-FFF2-40B4-BE49-F238E27FC236}">
                <a16:creationId xmlns:a16="http://schemas.microsoft.com/office/drawing/2014/main" id="{34090CB4-68D5-3FB9-F1C8-E91A80B91F2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6531155" y="5170948"/>
            <a:ext cx="175743" cy="2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" name="Arrow: CON">
            <a:extLst>
              <a:ext uri="{FF2B5EF4-FFF2-40B4-BE49-F238E27FC236}">
                <a16:creationId xmlns:a16="http://schemas.microsoft.com/office/drawing/2014/main" id="{7C113BD8-95F5-3F4A-6DCD-B5E62F7D5937}"/>
              </a:ext>
            </a:extLst>
          </p:cNvPr>
          <p:cNvSpPr>
            <a:spLocks/>
          </p:cNvSpPr>
          <p:nvPr/>
        </p:nvSpPr>
        <p:spPr>
          <a:xfrm>
            <a:off x="7939492" y="3479148"/>
            <a:ext cx="132320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438" name="Pep Call off order">
            <a:extLst>
              <a:ext uri="{FF2B5EF4-FFF2-40B4-BE49-F238E27FC236}">
                <a16:creationId xmlns:a16="http://schemas.microsoft.com/office/drawing/2014/main" id="{2DB91DD7-B286-6EDC-063A-AFD43EFFB63C}"/>
              </a:ext>
            </a:extLst>
          </p:cNvPr>
          <p:cNvGrpSpPr>
            <a:grpSpLocks/>
          </p:cNvGrpSpPr>
          <p:nvPr/>
        </p:nvGrpSpPr>
        <p:grpSpPr>
          <a:xfrm>
            <a:off x="5213555" y="3883299"/>
            <a:ext cx="593248" cy="247624"/>
            <a:chOff x="8150362" y="808367"/>
            <a:chExt cx="593248" cy="247624"/>
          </a:xfrm>
        </p:grpSpPr>
        <p:sp>
          <p:nvSpPr>
            <p:cNvPr id="439" name="Tekstiruutu 184">
              <a:extLst>
                <a:ext uri="{FF2B5EF4-FFF2-40B4-BE49-F238E27FC236}">
                  <a16:creationId xmlns:a16="http://schemas.microsoft.com/office/drawing/2014/main" id="{9BE0152F-AAC0-2E49-C994-FF5A12FE9450}"/>
                </a:ext>
              </a:extLst>
            </p:cNvPr>
            <p:cNvSpPr txBox="1">
              <a:spLocks/>
            </p:cNvSpPr>
            <p:nvPr/>
          </p:nvSpPr>
          <p:spPr>
            <a:xfrm>
              <a:off x="8150362" y="881456"/>
              <a:ext cx="593248" cy="174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fi-FI" sz="700" b="1" i="1" dirty="0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226 </a:t>
              </a:r>
            </a:p>
            <a:p>
              <a:pPr algn="ctr">
                <a:lnSpc>
                  <a:spcPct val="80000"/>
                </a:lnSpc>
              </a:pPr>
              <a:r>
                <a:rPr lang="fi-FI" sz="700" b="1" i="1" dirty="0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Call </a:t>
              </a:r>
              <a:r>
                <a:rPr lang="fi-FI" sz="700" b="1" i="1" dirty="0" err="1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off</a:t>
              </a:r>
              <a:r>
                <a:rPr lang="fi-FI" sz="700" b="1" i="1" dirty="0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lang="fi-FI" sz="700" b="1" i="1" dirty="0" err="1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order</a:t>
              </a:r>
              <a:endParaRPr lang="fi-FI" sz="700" b="1" i="1" dirty="0">
                <a:solidFill>
                  <a:srgbClr val="4C9BD3"/>
                </a:solidFill>
                <a:effectLst/>
                <a:latin typeface="Calibri" panose="020F0502020204030204" pitchFamily="34" charset="0"/>
              </a:endParaRPr>
            </a:p>
          </p:txBody>
        </p:sp>
        <p:pic>
          <p:nvPicPr>
            <p:cNvPr id="442" name="Picture 2" descr="The Future Is Open - OpenPeppol">
              <a:extLst>
                <a:ext uri="{FF2B5EF4-FFF2-40B4-BE49-F238E27FC236}">
                  <a16:creationId xmlns:a16="http://schemas.microsoft.com/office/drawing/2014/main" id="{5BCBB2C1-DFB3-9C17-C157-D1C34169776C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74866" y="808367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A IFC">
            <a:extLst>
              <a:ext uri="{FF2B5EF4-FFF2-40B4-BE49-F238E27FC236}">
                <a16:creationId xmlns:a16="http://schemas.microsoft.com/office/drawing/2014/main" id="{B53C31FF-A245-27E1-15A1-265CD9E73DAA}"/>
              </a:ext>
            </a:extLst>
          </p:cNvPr>
          <p:cNvCxnSpPr>
            <a:cxnSpLocks/>
          </p:cNvCxnSpPr>
          <p:nvPr/>
        </p:nvCxnSpPr>
        <p:spPr>
          <a:xfrm>
            <a:off x="2580212" y="1859876"/>
            <a:ext cx="0" cy="111783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IFC">
            <a:extLst>
              <a:ext uri="{FF2B5EF4-FFF2-40B4-BE49-F238E27FC236}">
                <a16:creationId xmlns:a16="http://schemas.microsoft.com/office/drawing/2014/main" id="{5F1E14EA-79AE-F37B-B2BE-DA4935773BB4}"/>
              </a:ext>
            </a:extLst>
          </p:cNvPr>
          <p:cNvSpPr txBox="1">
            <a:spLocks/>
          </p:cNvSpPr>
          <p:nvPr/>
        </p:nvSpPr>
        <p:spPr>
          <a:xfrm>
            <a:off x="2470378" y="2026075"/>
            <a:ext cx="289043" cy="138499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900" b="1" i="1" dirty="0"/>
              <a:t>IFC</a:t>
            </a:r>
          </a:p>
        </p:txBody>
      </p:sp>
      <p:sp>
        <p:nvSpPr>
          <p:cNvPr id="497" name="DES Architecthural design">
            <a:extLst>
              <a:ext uri="{FF2B5EF4-FFF2-40B4-BE49-F238E27FC236}">
                <a16:creationId xmlns:a16="http://schemas.microsoft.com/office/drawing/2014/main" id="{64A5D817-B156-1CB6-B876-FAC0837BA4B5}"/>
              </a:ext>
            </a:extLst>
          </p:cNvPr>
          <p:cNvSpPr>
            <a:spLocks/>
          </p:cNvSpPr>
          <p:nvPr/>
        </p:nvSpPr>
        <p:spPr>
          <a:xfrm>
            <a:off x="3381814" y="5180228"/>
            <a:ext cx="824686" cy="180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Element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 design</a:t>
            </a:r>
          </a:p>
        </p:txBody>
      </p:sp>
      <p:cxnSp>
        <p:nvCxnSpPr>
          <p:cNvPr id="499" name="A IFC">
            <a:extLst>
              <a:ext uri="{FF2B5EF4-FFF2-40B4-BE49-F238E27FC236}">
                <a16:creationId xmlns:a16="http://schemas.microsoft.com/office/drawing/2014/main" id="{C7270E4A-6844-D9B6-0924-26C3752EC1D8}"/>
              </a:ext>
            </a:extLst>
          </p:cNvPr>
          <p:cNvCxnSpPr>
            <a:cxnSpLocks/>
          </p:cNvCxnSpPr>
          <p:nvPr/>
        </p:nvCxnSpPr>
        <p:spPr>
          <a:xfrm>
            <a:off x="2554774" y="3676937"/>
            <a:ext cx="0" cy="93755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">
            <a:extLst>
              <a:ext uri="{FF2B5EF4-FFF2-40B4-BE49-F238E27FC236}">
                <a16:creationId xmlns:a16="http://schemas.microsoft.com/office/drawing/2014/main" id="{5EACC546-FB93-340F-DC6B-66513826C4A0}"/>
              </a:ext>
            </a:extLst>
          </p:cNvPr>
          <p:cNvSpPr txBox="1">
            <a:spLocks/>
          </p:cNvSpPr>
          <p:nvPr/>
        </p:nvSpPr>
        <p:spPr>
          <a:xfrm>
            <a:off x="1660953" y="4040408"/>
            <a:ext cx="359073" cy="2243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fi-FI" sz="900" b="1" dirty="0">
                <a:latin typeface="Calibri" panose="020F0502020204030204" pitchFamily="34" charset="0"/>
              </a:rPr>
              <a:t>2D </a:t>
            </a:r>
          </a:p>
          <a:p>
            <a:pPr algn="ctr">
              <a:lnSpc>
                <a:spcPct val="80000"/>
              </a:lnSpc>
            </a:pPr>
            <a:r>
              <a:rPr lang="fi-FI" sz="900" b="1" dirty="0" err="1">
                <a:latin typeface="Calibri" panose="020F0502020204030204" pitchFamily="34" charset="0"/>
              </a:rPr>
              <a:t>designs</a:t>
            </a:r>
            <a:endParaRPr lang="fi-FI" sz="900" b="1" dirty="0">
              <a:latin typeface="Calibri" panose="020F0502020204030204" pitchFamily="34" charset="0"/>
            </a:endParaRPr>
          </a:p>
        </p:txBody>
      </p:sp>
      <p:sp>
        <p:nvSpPr>
          <p:cNvPr id="67" name="IFC">
            <a:extLst>
              <a:ext uri="{FF2B5EF4-FFF2-40B4-BE49-F238E27FC236}">
                <a16:creationId xmlns:a16="http://schemas.microsoft.com/office/drawing/2014/main" id="{DFAA9232-8F09-C2E7-7454-B35A59F9AFF1}"/>
              </a:ext>
            </a:extLst>
          </p:cNvPr>
          <p:cNvSpPr txBox="1">
            <a:spLocks/>
          </p:cNvSpPr>
          <p:nvPr/>
        </p:nvSpPr>
        <p:spPr>
          <a:xfrm>
            <a:off x="2241519" y="3873962"/>
            <a:ext cx="289043" cy="138499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900" b="1" i="1" dirty="0"/>
              <a:t>IFC</a:t>
            </a:r>
          </a:p>
        </p:txBody>
      </p:sp>
      <p:cxnSp>
        <p:nvCxnSpPr>
          <p:cNvPr id="118" name="Arrow MAN mbom to co2">
            <a:extLst>
              <a:ext uri="{FF2B5EF4-FFF2-40B4-BE49-F238E27FC236}">
                <a16:creationId xmlns:a16="http://schemas.microsoft.com/office/drawing/2014/main" id="{F3950ADE-A262-F8B6-863E-9600FE37D005}"/>
              </a:ext>
            </a:extLst>
          </p:cNvPr>
          <p:cNvCxnSpPr>
            <a:cxnSpLocks/>
            <a:stCxn id="497" idx="1"/>
          </p:cNvCxnSpPr>
          <p:nvPr/>
        </p:nvCxnSpPr>
        <p:spPr>
          <a:xfrm flipH="1">
            <a:off x="2117648" y="5270228"/>
            <a:ext cx="1264166" cy="4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MTS E-BOM">
            <a:extLst>
              <a:ext uri="{FF2B5EF4-FFF2-40B4-BE49-F238E27FC236}">
                <a16:creationId xmlns:a16="http://schemas.microsoft.com/office/drawing/2014/main" id="{31BE62A0-2E66-2FF7-3947-88EFA87EE049}"/>
              </a:ext>
            </a:extLst>
          </p:cNvPr>
          <p:cNvSpPr>
            <a:spLocks/>
          </p:cNvSpPr>
          <p:nvPr/>
        </p:nvSpPr>
        <p:spPr>
          <a:xfrm>
            <a:off x="3054758" y="5476168"/>
            <a:ext cx="626146" cy="278223"/>
          </a:xfrm>
          <a:prstGeom prst="can">
            <a:avLst>
              <a:gd name="adj" fmla="val 16197"/>
            </a:avLst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fi-FI" sz="800" dirty="0">
                <a:solidFill>
                  <a:schemeClr val="bg1"/>
                </a:solidFill>
                <a:latin typeface="Calibri" panose="020F0502020204030204"/>
              </a:rPr>
              <a:t>E</a:t>
            </a:r>
            <a:r>
              <a:rPr kumimoji="0" lang="fi-FI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-BOM</a:t>
            </a:r>
          </a:p>
          <a:p>
            <a:pPr algn="ctr">
              <a:lnSpc>
                <a:spcPct val="80000"/>
              </a:lnSpc>
              <a:defRPr/>
            </a:pPr>
            <a:r>
              <a:rPr lang="fi-FI" sz="800" dirty="0">
                <a:solidFill>
                  <a:schemeClr val="bg1"/>
                </a:solidFill>
                <a:latin typeface="Calibri" panose="020F0502020204030204"/>
              </a:rPr>
              <a:t>(</a:t>
            </a:r>
            <a:r>
              <a:rPr lang="fi-FI" sz="800" dirty="0" err="1">
                <a:solidFill>
                  <a:schemeClr val="bg1"/>
                </a:solidFill>
                <a:latin typeface="Calibri" panose="020F0502020204030204"/>
              </a:rPr>
              <a:t>if</a:t>
            </a:r>
            <a:r>
              <a:rPr lang="fi-FI" sz="800" dirty="0">
                <a:solidFill>
                  <a:schemeClr val="bg1"/>
                </a:solidFill>
                <a:latin typeface="Calibri" panose="020F0502020204030204"/>
              </a:rPr>
              <a:t> ETO </a:t>
            </a:r>
            <a:r>
              <a:rPr lang="fi-FI" sz="800" dirty="0" err="1">
                <a:solidFill>
                  <a:schemeClr val="bg1"/>
                </a:solidFill>
                <a:latin typeface="Calibri" panose="020F0502020204030204"/>
              </a:rPr>
              <a:t>parts</a:t>
            </a:r>
            <a:r>
              <a:rPr lang="fi-FI" sz="800" dirty="0">
                <a:solidFill>
                  <a:schemeClr val="bg1"/>
                </a:solidFill>
                <a:latin typeface="Calibri" panose="020F0502020204030204"/>
              </a:rPr>
              <a:t>)</a:t>
            </a:r>
            <a:endParaRPr kumimoji="0" lang="fi-FI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980" name="Arrow MAN mbom to co2">
            <a:extLst>
              <a:ext uri="{FF2B5EF4-FFF2-40B4-BE49-F238E27FC236}">
                <a16:creationId xmlns:a16="http://schemas.microsoft.com/office/drawing/2014/main" id="{F54B05E7-7A2C-D389-8D99-D248F0B6D3B2}"/>
              </a:ext>
            </a:extLst>
          </p:cNvPr>
          <p:cNvCxnSpPr>
            <a:cxnSpLocks/>
            <a:stCxn id="497" idx="1"/>
          </p:cNvCxnSpPr>
          <p:nvPr/>
        </p:nvCxnSpPr>
        <p:spPr>
          <a:xfrm rot="10800000" flipV="1">
            <a:off x="3276464" y="5270228"/>
            <a:ext cx="105350" cy="20424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9" name="DES Architecthural design">
            <a:extLst>
              <a:ext uri="{FF2B5EF4-FFF2-40B4-BE49-F238E27FC236}">
                <a16:creationId xmlns:a16="http://schemas.microsoft.com/office/drawing/2014/main" id="{D773FC15-9BEF-8DC3-C311-025BCE151AD3}"/>
              </a:ext>
            </a:extLst>
          </p:cNvPr>
          <p:cNvSpPr>
            <a:spLocks/>
          </p:cNvSpPr>
          <p:nvPr/>
        </p:nvSpPr>
        <p:spPr>
          <a:xfrm>
            <a:off x="3275772" y="6533311"/>
            <a:ext cx="736983" cy="24456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Design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(if ETO parts)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351" name="MTS M-BOM">
            <a:extLst>
              <a:ext uri="{FF2B5EF4-FFF2-40B4-BE49-F238E27FC236}">
                <a16:creationId xmlns:a16="http://schemas.microsoft.com/office/drawing/2014/main" id="{AF01C555-576B-4D3B-3875-E5895005C2C5}"/>
              </a:ext>
            </a:extLst>
          </p:cNvPr>
          <p:cNvSpPr>
            <a:spLocks/>
          </p:cNvSpPr>
          <p:nvPr/>
        </p:nvSpPr>
        <p:spPr>
          <a:xfrm>
            <a:off x="3924420" y="6556422"/>
            <a:ext cx="350479" cy="213536"/>
          </a:xfrm>
          <a:prstGeom prst="can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algn="ctr">
              <a:defRPr/>
            </a:pPr>
            <a:r>
              <a:rPr kumimoji="0" lang="fi-FI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M-BOM</a:t>
            </a:r>
          </a:p>
        </p:txBody>
      </p:sp>
      <p:grpSp>
        <p:nvGrpSpPr>
          <p:cNvPr id="146" name="Ryhmä 145">
            <a:extLst>
              <a:ext uri="{FF2B5EF4-FFF2-40B4-BE49-F238E27FC236}">
                <a16:creationId xmlns:a16="http://schemas.microsoft.com/office/drawing/2014/main" id="{44E756EE-D029-CA5F-3670-F22E299DC5B9}"/>
              </a:ext>
            </a:extLst>
          </p:cNvPr>
          <p:cNvGrpSpPr>
            <a:grpSpLocks/>
          </p:cNvGrpSpPr>
          <p:nvPr/>
        </p:nvGrpSpPr>
        <p:grpSpPr>
          <a:xfrm>
            <a:off x="5621684" y="5815315"/>
            <a:ext cx="804247" cy="440223"/>
            <a:chOff x="6260114" y="5868655"/>
            <a:chExt cx="804247" cy="440223"/>
          </a:xfrm>
        </p:grpSpPr>
        <p:sp>
          <p:nvSpPr>
            <p:cNvPr id="1015" name="TextBox 233">
              <a:extLst>
                <a:ext uri="{FF2B5EF4-FFF2-40B4-BE49-F238E27FC236}">
                  <a16:creationId xmlns:a16="http://schemas.microsoft.com/office/drawing/2014/main" id="{28642C02-8BF2-8557-0D44-36ACDD473585}"/>
                </a:ext>
              </a:extLst>
            </p:cNvPr>
            <p:cNvSpPr txBox="1">
              <a:spLocks/>
            </p:cNvSpPr>
            <p:nvPr/>
          </p:nvSpPr>
          <p:spPr>
            <a:xfrm>
              <a:off x="6260114" y="6055429"/>
              <a:ext cx="446109" cy="21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18000" rIns="0" bIns="18000">
              <a:spAutoFit/>
            </a:bodyPr>
            <a:lstStyle>
              <a:defPPr>
                <a:defRPr lang="fi-FI"/>
              </a:defPPr>
              <a:lvl1pPr>
                <a:defRPr sz="900" b="1" i="0">
                  <a:solidFill>
                    <a:srgbClr val="000000"/>
                  </a:solidFill>
                  <a:effectLst/>
                  <a:latin typeface="minion-pro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fi-FI" sz="700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Delivery </a:t>
              </a:r>
              <a:r>
                <a:rPr lang="fi-FI" sz="700" i="1" dirty="0" err="1">
                  <a:solidFill>
                    <a:srgbClr val="4C9BD3"/>
                  </a:solidFill>
                  <a:latin typeface="Calibri" panose="020F0502020204030204" pitchFamily="34" charset="0"/>
                </a:rPr>
                <a:t>information</a:t>
              </a:r>
              <a:endParaRPr lang="fi-FI" sz="700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13" name="TextBox 104">
              <a:extLst>
                <a:ext uri="{FF2B5EF4-FFF2-40B4-BE49-F238E27FC236}">
                  <a16:creationId xmlns:a16="http://schemas.microsoft.com/office/drawing/2014/main" id="{F0230F20-B55B-5BF2-402B-8FAB48A2B756}"/>
                </a:ext>
              </a:extLst>
            </p:cNvPr>
            <p:cNvSpPr txBox="1">
              <a:spLocks/>
            </p:cNvSpPr>
            <p:nvPr/>
          </p:nvSpPr>
          <p:spPr>
            <a:xfrm>
              <a:off x="6793292" y="6084649"/>
              <a:ext cx="231736" cy="2242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i-FI" sz="600" b="1" i="0" dirty="0">
                  <a:solidFill>
                    <a:srgbClr val="000000"/>
                  </a:solidFill>
                  <a:effectLst/>
                  <a:latin typeface="minion-pro"/>
                </a:rPr>
                <a:t>(EPCIS)</a:t>
              </a:r>
            </a:p>
            <a:p>
              <a:pPr>
                <a:lnSpc>
                  <a:spcPct val="80000"/>
                </a:lnSpc>
              </a:pPr>
              <a:r>
                <a:rPr lang="fi-FI" sz="600" b="1" i="0" dirty="0" err="1">
                  <a:solidFill>
                    <a:srgbClr val="000000"/>
                  </a:solidFill>
                  <a:effectLst/>
                  <a:latin typeface="minion-pro"/>
                </a:rPr>
                <a:t>eCMR</a:t>
              </a:r>
              <a:r>
                <a:rPr lang="fi-FI" sz="600" b="1" i="0" dirty="0">
                  <a:solidFill>
                    <a:srgbClr val="000000"/>
                  </a:solidFill>
                  <a:effectLst/>
                  <a:latin typeface="minion-pro"/>
                </a:rPr>
                <a:t>  </a:t>
              </a:r>
            </a:p>
            <a:p>
              <a:pPr>
                <a:lnSpc>
                  <a:spcPct val="80000"/>
                </a:lnSpc>
              </a:pPr>
              <a:r>
                <a:rPr lang="fi-FI" sz="600" b="1" i="0" dirty="0" err="1">
                  <a:solidFill>
                    <a:srgbClr val="000000"/>
                  </a:solidFill>
                  <a:effectLst/>
                  <a:latin typeface="minion-pro"/>
                </a:rPr>
                <a:t>eFTI</a:t>
              </a:r>
              <a:r>
                <a:rPr lang="fi-FI" sz="600" b="1" i="0" dirty="0">
                  <a:solidFill>
                    <a:srgbClr val="000000"/>
                  </a:solidFill>
                  <a:effectLst/>
                  <a:latin typeface="minion-pro"/>
                </a:rPr>
                <a:t> </a:t>
              </a:r>
              <a:endParaRPr lang="fi-FI" sz="800" b="1" dirty="0"/>
            </a:p>
          </p:txBody>
        </p:sp>
        <p:pic>
          <p:nvPicPr>
            <p:cNvPr id="1014" name="Kuva 1013" descr="Kuorma-auto tasaisella täytöllä">
              <a:extLst>
                <a:ext uri="{FF2B5EF4-FFF2-40B4-BE49-F238E27FC236}">
                  <a16:creationId xmlns:a16="http://schemas.microsoft.com/office/drawing/2014/main" id="{943611D3-8152-4449-838D-F803E2816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85644" y="5868655"/>
              <a:ext cx="278717" cy="276577"/>
            </a:xfrm>
            <a:prstGeom prst="rect">
              <a:avLst/>
            </a:prstGeom>
          </p:spPr>
        </p:pic>
      </p:grpSp>
      <p:cxnSp>
        <p:nvCxnSpPr>
          <p:cNvPr id="128" name="A MTS 6">
            <a:extLst>
              <a:ext uri="{FF2B5EF4-FFF2-40B4-BE49-F238E27FC236}">
                <a16:creationId xmlns:a16="http://schemas.microsoft.com/office/drawing/2014/main" id="{9A502810-4750-5822-5AB5-C9E262681C56}"/>
              </a:ext>
            </a:extLst>
          </p:cNvPr>
          <p:cNvCxnSpPr>
            <a:cxnSpLocks/>
          </p:cNvCxnSpPr>
          <p:nvPr/>
        </p:nvCxnSpPr>
        <p:spPr>
          <a:xfrm flipV="1">
            <a:off x="6109168" y="5792778"/>
            <a:ext cx="0" cy="503883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2" descr="The Future Is Open - OpenPeppol">
            <a:extLst>
              <a:ext uri="{FF2B5EF4-FFF2-40B4-BE49-F238E27FC236}">
                <a16:creationId xmlns:a16="http://schemas.microsoft.com/office/drawing/2014/main" id="{36A92460-C093-56EE-FD73-E3B6AD55CAF6}"/>
              </a:ext>
            </a:extLst>
          </p:cNvPr>
          <p:cNvPicPr>
            <a:picLocks/>
          </p:cNvPicPr>
          <p:nvPr/>
        </p:nvPicPr>
        <p:blipFill rotWithShape="1"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12" b="21536"/>
          <a:stretch/>
        </p:blipFill>
        <p:spPr bwMode="auto">
          <a:xfrm>
            <a:off x="2560693" y="3925051"/>
            <a:ext cx="158710" cy="16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" name="A MTS 3">
            <a:extLst>
              <a:ext uri="{FF2B5EF4-FFF2-40B4-BE49-F238E27FC236}">
                <a16:creationId xmlns:a16="http://schemas.microsoft.com/office/drawing/2014/main" id="{81605EEB-1C11-F086-FF2C-6503BD9311E2}"/>
              </a:ext>
            </a:extLst>
          </p:cNvPr>
          <p:cNvCxnSpPr>
            <a:cxnSpLocks/>
          </p:cNvCxnSpPr>
          <p:nvPr/>
        </p:nvCxnSpPr>
        <p:spPr>
          <a:xfrm flipV="1">
            <a:off x="3842364" y="5360599"/>
            <a:ext cx="0" cy="117271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A MTS 5">
            <a:extLst>
              <a:ext uri="{FF2B5EF4-FFF2-40B4-BE49-F238E27FC236}">
                <a16:creationId xmlns:a16="http://schemas.microsoft.com/office/drawing/2014/main" id="{4785F292-ED66-0DD0-2FC0-1F50B59340B5}"/>
              </a:ext>
            </a:extLst>
          </p:cNvPr>
          <p:cNvCxnSpPr>
            <a:cxnSpLocks/>
          </p:cNvCxnSpPr>
          <p:nvPr/>
        </p:nvCxnSpPr>
        <p:spPr>
          <a:xfrm>
            <a:off x="6773892" y="5798820"/>
            <a:ext cx="0" cy="497841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A MTS 6">
            <a:extLst>
              <a:ext uri="{FF2B5EF4-FFF2-40B4-BE49-F238E27FC236}">
                <a16:creationId xmlns:a16="http://schemas.microsoft.com/office/drawing/2014/main" id="{449B4B34-01AB-D2B7-EF20-3718D4138DA4}"/>
              </a:ext>
            </a:extLst>
          </p:cNvPr>
          <p:cNvCxnSpPr>
            <a:cxnSpLocks/>
          </p:cNvCxnSpPr>
          <p:nvPr/>
        </p:nvCxnSpPr>
        <p:spPr>
          <a:xfrm flipV="1">
            <a:off x="7415265" y="5798820"/>
            <a:ext cx="0" cy="497841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A MTS 4">
            <a:extLst>
              <a:ext uri="{FF2B5EF4-FFF2-40B4-BE49-F238E27FC236}">
                <a16:creationId xmlns:a16="http://schemas.microsoft.com/office/drawing/2014/main" id="{A9BB0545-2B5E-2790-0AEB-873F5AEF72F5}"/>
              </a:ext>
            </a:extLst>
          </p:cNvPr>
          <p:cNvCxnSpPr>
            <a:cxnSpLocks/>
          </p:cNvCxnSpPr>
          <p:nvPr/>
        </p:nvCxnSpPr>
        <p:spPr>
          <a:xfrm flipV="1">
            <a:off x="5187528" y="5795963"/>
            <a:ext cx="0" cy="500698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Arrow: PROC">
            <a:extLst>
              <a:ext uri="{FF2B5EF4-FFF2-40B4-BE49-F238E27FC236}">
                <a16:creationId xmlns:a16="http://schemas.microsoft.com/office/drawing/2014/main" id="{FC6DB9E0-4F3A-9D96-12B8-32EC59400A07}"/>
              </a:ext>
            </a:extLst>
          </p:cNvPr>
          <p:cNvSpPr>
            <a:spLocks/>
          </p:cNvSpPr>
          <p:nvPr/>
        </p:nvSpPr>
        <p:spPr>
          <a:xfrm rot="5400000">
            <a:off x="3875393" y="4856845"/>
            <a:ext cx="102478" cy="144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2" name="Arrow: PROC">
            <a:extLst>
              <a:ext uri="{FF2B5EF4-FFF2-40B4-BE49-F238E27FC236}">
                <a16:creationId xmlns:a16="http://schemas.microsoft.com/office/drawing/2014/main" id="{952621EF-576A-86A5-CDDC-05D08222F54B}"/>
              </a:ext>
            </a:extLst>
          </p:cNvPr>
          <p:cNvSpPr>
            <a:spLocks/>
          </p:cNvSpPr>
          <p:nvPr/>
        </p:nvSpPr>
        <p:spPr>
          <a:xfrm rot="5400000">
            <a:off x="3884961" y="5093525"/>
            <a:ext cx="102478" cy="144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3" name="A MAN: rough to fine">
            <a:extLst>
              <a:ext uri="{FF2B5EF4-FFF2-40B4-BE49-F238E27FC236}">
                <a16:creationId xmlns:a16="http://schemas.microsoft.com/office/drawing/2014/main" id="{79131D9C-CC4A-402C-959B-4E6FE6666C79}"/>
              </a:ext>
            </a:extLst>
          </p:cNvPr>
          <p:cNvSpPr>
            <a:spLocks/>
          </p:cNvSpPr>
          <p:nvPr/>
        </p:nvSpPr>
        <p:spPr>
          <a:xfrm>
            <a:off x="2841391" y="4689970"/>
            <a:ext cx="123226" cy="15828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463" name="Ryhmä 462">
            <a:extLst>
              <a:ext uri="{FF2B5EF4-FFF2-40B4-BE49-F238E27FC236}">
                <a16:creationId xmlns:a16="http://schemas.microsoft.com/office/drawing/2014/main" id="{B8B5002A-1B5A-165C-32B9-B64E16AF3187}"/>
              </a:ext>
            </a:extLst>
          </p:cNvPr>
          <p:cNvGrpSpPr>
            <a:grpSpLocks/>
          </p:cNvGrpSpPr>
          <p:nvPr/>
        </p:nvGrpSpPr>
        <p:grpSpPr>
          <a:xfrm>
            <a:off x="5542613" y="4951097"/>
            <a:ext cx="988542" cy="439701"/>
            <a:chOff x="5775451" y="4951097"/>
            <a:chExt cx="988542" cy="439701"/>
          </a:xfrm>
        </p:grpSpPr>
        <p:sp>
          <p:nvSpPr>
            <p:cNvPr id="54" name="MAN Production Sgtin">
              <a:extLst>
                <a:ext uri="{FF2B5EF4-FFF2-40B4-BE49-F238E27FC236}">
                  <a16:creationId xmlns:a16="http://schemas.microsoft.com/office/drawing/2014/main" id="{587A49C5-FAF7-C817-013C-34B4E79F7DDA}"/>
                </a:ext>
              </a:extLst>
            </p:cNvPr>
            <p:cNvSpPr>
              <a:spLocks/>
            </p:cNvSpPr>
            <p:nvPr/>
          </p:nvSpPr>
          <p:spPr>
            <a:xfrm>
              <a:off x="5775451" y="4951097"/>
              <a:ext cx="988542" cy="43970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18000" tIns="0" rIns="18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i-FI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900" b="1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Production</a:t>
              </a:r>
            </a:p>
            <a:p>
              <a:pPr>
                <a:lnSpc>
                  <a:spcPct val="80000"/>
                </a:lnSpc>
              </a:pPr>
              <a:r>
                <a:rPr lang="en-US" sz="700" b="1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ID:</a:t>
              </a:r>
              <a:r>
                <a:rPr lang="en-US" sz="700" dirty="0">
                  <a:solidFill>
                    <a:schemeClr val="tx1"/>
                  </a:solidFill>
                  <a:latin typeface="Calibri" panose="020F0502020204030204"/>
                  <a:cs typeface="Arial" panose="020B0604020202020204" pitchFamily="34" charset="0"/>
                </a:rPr>
                <a:t>SGTIN </a:t>
              </a:r>
            </a:p>
            <a:p>
              <a:pPr>
                <a:lnSpc>
                  <a:spcPct val="80000"/>
                </a:lnSpc>
              </a:pPr>
              <a:r>
                <a:rPr lang="en-US" sz="700" b="1" dirty="0">
                  <a:solidFill>
                    <a:schemeClr val="tx1"/>
                  </a:solidFill>
                  <a:latin typeface="Calibri" panose="020F0502020204030204"/>
                  <a:cs typeface="Arial" panose="020B0604020202020204" pitchFamily="34" charset="0"/>
                </a:rPr>
                <a:t>Data carrier: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err="1">
                  <a:solidFill>
                    <a:schemeClr val="tx1"/>
                  </a:solidFill>
                  <a:latin typeface="Calibri" panose="020F0502020204030204"/>
                  <a:cs typeface="Arial" panose="020B0604020202020204" pitchFamily="34" charset="0"/>
                </a:rPr>
                <a:t>DataMatrix</a:t>
              </a:r>
              <a:r>
                <a:rPr lang="en-US" sz="700" dirty="0">
                  <a:solidFill>
                    <a:schemeClr val="tx1"/>
                  </a:solidFill>
                  <a:latin typeface="Calibri" panose="020F0502020204030204"/>
                  <a:cs typeface="Arial" panose="020B0604020202020204" pitchFamily="34" charset="0"/>
                </a:rPr>
                <a:t> / RFID</a:t>
              </a:r>
              <a:endParaRPr lang="en-US" sz="7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pic>
          <p:nvPicPr>
            <p:cNvPr id="230" name="RFID LOGO">
              <a:extLst>
                <a:ext uri="{FF2B5EF4-FFF2-40B4-BE49-F238E27FC236}">
                  <a16:creationId xmlns:a16="http://schemas.microsoft.com/office/drawing/2014/main" id="{C402B62B-DBEC-2581-CA88-E2ED8B621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44967" y="5177564"/>
              <a:ext cx="181724" cy="181724"/>
            </a:xfrm>
            <a:prstGeom prst="rect">
              <a:avLst/>
            </a:prstGeom>
          </p:spPr>
        </p:pic>
        <p:pic>
          <p:nvPicPr>
            <p:cNvPr id="267" name="Picture 2" descr="Data Matrix - Wikipedia">
              <a:extLst>
                <a:ext uri="{FF2B5EF4-FFF2-40B4-BE49-F238E27FC236}">
                  <a16:creationId xmlns:a16="http://schemas.microsoft.com/office/drawing/2014/main" id="{006714D8-FF97-83D8-7495-3782A8C78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004" y="4992786"/>
              <a:ext cx="178161" cy="178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5" name="Suora nuoliyhdysviiva 70">
            <a:extLst>
              <a:ext uri="{FF2B5EF4-FFF2-40B4-BE49-F238E27FC236}">
                <a16:creationId xmlns:a16="http://schemas.microsoft.com/office/drawing/2014/main" id="{B085F044-B6A1-06F0-A8FD-69E1B5E536B7}"/>
              </a:ext>
            </a:extLst>
          </p:cNvPr>
          <p:cNvCxnSpPr>
            <a:cxnSpLocks/>
          </p:cNvCxnSpPr>
          <p:nvPr/>
        </p:nvCxnSpPr>
        <p:spPr>
          <a:xfrm>
            <a:off x="8411147" y="3698121"/>
            <a:ext cx="0" cy="895433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triangle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7" name="Pep Invoice">
            <a:extLst>
              <a:ext uri="{FF2B5EF4-FFF2-40B4-BE49-F238E27FC236}">
                <a16:creationId xmlns:a16="http://schemas.microsoft.com/office/drawing/2014/main" id="{1DA79989-DDEC-618A-0FB0-75820CCB2DF6}"/>
              </a:ext>
            </a:extLst>
          </p:cNvPr>
          <p:cNvGrpSpPr>
            <a:grpSpLocks/>
          </p:cNvGrpSpPr>
          <p:nvPr/>
        </p:nvGrpSpPr>
        <p:grpSpPr>
          <a:xfrm>
            <a:off x="8253846" y="4000240"/>
            <a:ext cx="460806" cy="165134"/>
            <a:chOff x="8138251" y="850981"/>
            <a:chExt cx="460806" cy="165134"/>
          </a:xfrm>
        </p:grpSpPr>
        <p:pic>
          <p:nvPicPr>
            <p:cNvPr id="381" name="Picture 2" descr="The Future Is Open - OpenPeppol">
              <a:extLst>
                <a:ext uri="{FF2B5EF4-FFF2-40B4-BE49-F238E27FC236}">
                  <a16:creationId xmlns:a16="http://schemas.microsoft.com/office/drawing/2014/main" id="{7B720F4A-9B01-894B-8AF6-DA445184D960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38251" y="850981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8" name="Tekstiruutu 184">
              <a:extLst>
                <a:ext uri="{FF2B5EF4-FFF2-40B4-BE49-F238E27FC236}">
                  <a16:creationId xmlns:a16="http://schemas.microsoft.com/office/drawing/2014/main" id="{EE8B888D-7771-2F5B-4B59-3F7593F6D552}"/>
                </a:ext>
              </a:extLst>
            </p:cNvPr>
            <p:cNvSpPr txBox="1">
              <a:spLocks/>
            </p:cNvSpPr>
            <p:nvPr/>
          </p:nvSpPr>
          <p:spPr>
            <a:xfrm>
              <a:off x="8309607" y="865656"/>
              <a:ext cx="28945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Invoice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04" name="A Transport co2 arrow">
            <a:extLst>
              <a:ext uri="{FF2B5EF4-FFF2-40B4-BE49-F238E27FC236}">
                <a16:creationId xmlns:a16="http://schemas.microsoft.com/office/drawing/2014/main" id="{8CB02DBC-D06A-224C-E041-F0C2812177AA}"/>
              </a:ext>
            </a:extLst>
          </p:cNvPr>
          <p:cNvCxnSpPr>
            <a:cxnSpLocks/>
            <a:stCxn id="104" idx="4"/>
            <a:endCxn id="69" idx="1"/>
          </p:cNvCxnSpPr>
          <p:nvPr/>
        </p:nvCxnSpPr>
        <p:spPr>
          <a:xfrm flipV="1">
            <a:off x="7647544" y="5282308"/>
            <a:ext cx="1609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">
            <a:extLst>
              <a:ext uri="{FF2B5EF4-FFF2-40B4-BE49-F238E27FC236}">
                <a16:creationId xmlns:a16="http://schemas.microsoft.com/office/drawing/2014/main" id="{D312DBBD-0FAE-3C88-ED18-6E9A00BAFC29}"/>
              </a:ext>
            </a:extLst>
          </p:cNvPr>
          <p:cNvCxnSpPr>
            <a:cxnSpLocks/>
            <a:stCxn id="38" idx="0"/>
            <a:endCxn id="236" idx="2"/>
          </p:cNvCxnSpPr>
          <p:nvPr/>
        </p:nvCxnSpPr>
        <p:spPr>
          <a:xfrm rot="5400000" flipH="1" flipV="1">
            <a:off x="6909429" y="2750759"/>
            <a:ext cx="328132" cy="31362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5" name="Ryhmä 334">
            <a:extLst>
              <a:ext uri="{FF2B5EF4-FFF2-40B4-BE49-F238E27FC236}">
                <a16:creationId xmlns:a16="http://schemas.microsoft.com/office/drawing/2014/main" id="{A7D983FC-5540-667B-99EB-454B2BA574FF}"/>
              </a:ext>
            </a:extLst>
          </p:cNvPr>
          <p:cNvGrpSpPr>
            <a:grpSpLocks/>
          </p:cNvGrpSpPr>
          <p:nvPr/>
        </p:nvGrpSpPr>
        <p:grpSpPr>
          <a:xfrm>
            <a:off x="6357882" y="3997557"/>
            <a:ext cx="1019360" cy="481579"/>
            <a:chOff x="6829926" y="3883293"/>
            <a:chExt cx="1019360" cy="481579"/>
          </a:xfrm>
        </p:grpSpPr>
        <p:grpSp>
          <p:nvGrpSpPr>
            <p:cNvPr id="147" name="Ryhmä 146">
              <a:extLst>
                <a:ext uri="{FF2B5EF4-FFF2-40B4-BE49-F238E27FC236}">
                  <a16:creationId xmlns:a16="http://schemas.microsoft.com/office/drawing/2014/main" id="{C4FD4634-BEF3-24D0-ED95-8983F1515E01}"/>
                </a:ext>
              </a:extLst>
            </p:cNvPr>
            <p:cNvGrpSpPr>
              <a:grpSpLocks/>
            </p:cNvGrpSpPr>
            <p:nvPr/>
          </p:nvGrpSpPr>
          <p:grpSpPr>
            <a:xfrm>
              <a:off x="6829926" y="3924649"/>
              <a:ext cx="1019360" cy="440223"/>
              <a:chOff x="6183289" y="5868655"/>
              <a:chExt cx="1019360" cy="440223"/>
            </a:xfrm>
          </p:grpSpPr>
          <p:sp>
            <p:nvSpPr>
              <p:cNvPr id="148" name="TextBox 233">
                <a:extLst>
                  <a:ext uri="{FF2B5EF4-FFF2-40B4-BE49-F238E27FC236}">
                    <a16:creationId xmlns:a16="http://schemas.microsoft.com/office/drawing/2014/main" id="{D7B9406A-F94C-8602-2A75-AC788DE4C5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3289" y="5975082"/>
                <a:ext cx="539946" cy="21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18000" rIns="0" bIns="18000">
                <a:spAutoFit/>
              </a:bodyPr>
              <a:lstStyle>
                <a:defPPr>
                  <a:defRPr lang="fi-FI"/>
                </a:defPPr>
                <a:lvl1pPr>
                  <a:defRPr sz="900" b="1" i="0">
                    <a:solidFill>
                      <a:srgbClr val="000000"/>
                    </a:solidFill>
                    <a:effectLst/>
                    <a:latin typeface="minion-pro"/>
                  </a:defRPr>
                </a:lvl1pPr>
              </a:lstStyle>
              <a:p>
                <a:pPr algn="r">
                  <a:lnSpc>
                    <a:spcPct val="80000"/>
                  </a:lnSpc>
                </a:pPr>
                <a:r>
                  <a:rPr lang="fi-FI" sz="700" i="1" dirty="0">
                    <a:solidFill>
                      <a:srgbClr val="4C9BD3"/>
                    </a:solidFill>
                    <a:latin typeface="Calibri" panose="020F0502020204030204" pitchFamily="34" charset="0"/>
                  </a:rPr>
                  <a:t>Delivery </a:t>
                </a:r>
                <a:r>
                  <a:rPr lang="fi-FI" sz="700" i="1" dirty="0" err="1">
                    <a:solidFill>
                      <a:srgbClr val="4C9BD3"/>
                    </a:solidFill>
                    <a:latin typeface="Calibri" panose="020F0502020204030204" pitchFamily="34" charset="0"/>
                  </a:rPr>
                  <a:t>information</a:t>
                </a:r>
                <a:endParaRPr lang="fi-FI" sz="700" i="1" dirty="0">
                  <a:solidFill>
                    <a:srgbClr val="4C9BD3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9" name="TextBox 104">
                <a:extLst>
                  <a:ext uri="{FF2B5EF4-FFF2-40B4-BE49-F238E27FC236}">
                    <a16:creationId xmlns:a16="http://schemas.microsoft.com/office/drawing/2014/main" id="{37A7BF9F-892E-A9C4-FF6D-59F69916E6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3293" y="6084649"/>
                <a:ext cx="409356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fi-FI" sz="600" b="1" i="0" dirty="0">
                    <a:solidFill>
                      <a:srgbClr val="000000"/>
                    </a:solidFill>
                    <a:effectLst/>
                    <a:latin typeface="minion-pro"/>
                  </a:rPr>
                  <a:t>EPCIS</a:t>
                </a:r>
              </a:p>
              <a:p>
                <a:pPr>
                  <a:lnSpc>
                    <a:spcPct val="80000"/>
                  </a:lnSpc>
                </a:pPr>
                <a:r>
                  <a:rPr lang="fi-FI" sz="600" b="1" i="0" dirty="0" err="1">
                    <a:solidFill>
                      <a:srgbClr val="000000"/>
                    </a:solidFill>
                    <a:effectLst/>
                    <a:latin typeface="minion-pro"/>
                  </a:rPr>
                  <a:t>eCMR</a:t>
                </a:r>
                <a:r>
                  <a:rPr lang="fi-FI" sz="600" b="1" i="0" dirty="0">
                    <a:solidFill>
                      <a:srgbClr val="000000"/>
                    </a:solidFill>
                    <a:effectLst/>
                    <a:latin typeface="minion-pro"/>
                  </a:rPr>
                  <a:t>   </a:t>
                </a:r>
              </a:p>
              <a:p>
                <a:pPr>
                  <a:lnSpc>
                    <a:spcPct val="80000"/>
                  </a:lnSpc>
                </a:pPr>
                <a:r>
                  <a:rPr lang="fi-FI" sz="600" b="1" i="0" dirty="0" err="1">
                    <a:solidFill>
                      <a:srgbClr val="000000"/>
                    </a:solidFill>
                    <a:effectLst/>
                    <a:latin typeface="minion-pro"/>
                  </a:rPr>
                  <a:t>eFTI</a:t>
                </a:r>
                <a:r>
                  <a:rPr lang="fi-FI" sz="600" b="1" i="0" dirty="0">
                    <a:solidFill>
                      <a:srgbClr val="000000"/>
                    </a:solidFill>
                    <a:effectLst/>
                    <a:latin typeface="minion-pro"/>
                  </a:rPr>
                  <a:t> </a:t>
                </a:r>
                <a:endParaRPr lang="fi-FI" sz="800" b="1" dirty="0"/>
              </a:p>
            </p:txBody>
          </p:sp>
          <p:pic>
            <p:nvPicPr>
              <p:cNvPr id="150" name="Kuva 149" descr="Kuorma-auto tasaisella täytöllä">
                <a:extLst>
                  <a:ext uri="{FF2B5EF4-FFF2-40B4-BE49-F238E27FC236}">
                    <a16:creationId xmlns:a16="http://schemas.microsoft.com/office/drawing/2014/main" id="{C39A5F2D-85D6-42F3-4677-B2D5A6982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85644" y="5868655"/>
                <a:ext cx="278717" cy="276577"/>
              </a:xfrm>
              <a:prstGeom prst="rect">
                <a:avLst/>
              </a:prstGeom>
            </p:spPr>
          </p:pic>
        </p:grpSp>
        <p:pic>
          <p:nvPicPr>
            <p:cNvPr id="333" name="Picture 2" descr="The Future Is Open - OpenPeppol">
              <a:extLst>
                <a:ext uri="{FF2B5EF4-FFF2-40B4-BE49-F238E27FC236}">
                  <a16:creationId xmlns:a16="http://schemas.microsoft.com/office/drawing/2014/main" id="{88D88DB8-EED0-0E5F-5B57-058213F308C0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7227486" y="3883293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3" name="Ryhmä 352">
            <a:extLst>
              <a:ext uri="{FF2B5EF4-FFF2-40B4-BE49-F238E27FC236}">
                <a16:creationId xmlns:a16="http://schemas.microsoft.com/office/drawing/2014/main" id="{F763C64C-78B3-4850-B398-1647219E262C}"/>
              </a:ext>
            </a:extLst>
          </p:cNvPr>
          <p:cNvGrpSpPr>
            <a:grpSpLocks/>
          </p:cNvGrpSpPr>
          <p:nvPr/>
        </p:nvGrpSpPr>
        <p:grpSpPr>
          <a:xfrm>
            <a:off x="8451446" y="1293243"/>
            <a:ext cx="845916" cy="845916"/>
            <a:chOff x="8215475" y="735471"/>
            <a:chExt cx="845916" cy="845916"/>
          </a:xfrm>
        </p:grpSpPr>
        <p:pic>
          <p:nvPicPr>
            <p:cNvPr id="343" name="Kuva 342" descr="Pilvi tasaisella täytöllä">
              <a:extLst>
                <a:ext uri="{FF2B5EF4-FFF2-40B4-BE49-F238E27FC236}">
                  <a16:creationId xmlns:a16="http://schemas.microsoft.com/office/drawing/2014/main" id="{F5E0C7CC-4450-EBD3-129F-81D903151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15475" y="735471"/>
              <a:ext cx="845916" cy="845916"/>
            </a:xfrm>
            <a:prstGeom prst="rect">
              <a:avLst/>
            </a:prstGeom>
          </p:spPr>
        </p:pic>
        <p:sp>
          <p:nvSpPr>
            <p:cNvPr id="344" name="Project shared repo">
              <a:extLst>
                <a:ext uri="{FF2B5EF4-FFF2-40B4-BE49-F238E27FC236}">
                  <a16:creationId xmlns:a16="http://schemas.microsoft.com/office/drawing/2014/main" id="{F1025E15-5385-0238-3255-FDD88152E824}"/>
                </a:ext>
              </a:extLst>
            </p:cNvPr>
            <p:cNvSpPr txBox="1">
              <a:spLocks/>
            </p:cNvSpPr>
            <p:nvPr/>
          </p:nvSpPr>
          <p:spPr>
            <a:xfrm>
              <a:off x="8455687" y="1198719"/>
              <a:ext cx="274626" cy="115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lIns="36000" tIns="0" rIns="0" bIns="0" anchor="t">
              <a:spAutoFit/>
            </a:bodyPr>
            <a:lstStyle>
              <a:defPPr>
                <a:defRPr lang="fi-FI"/>
              </a:defPPr>
              <a:lvl1pPr>
                <a:lnSpc>
                  <a:spcPct val="80000"/>
                </a:lnSpc>
                <a:defRPr sz="900" b="0"/>
              </a:lvl1pPr>
            </a:lstStyle>
            <a:p>
              <a:r>
                <a:rPr lang="fi-FI" b="1" dirty="0"/>
                <a:t>CDE</a:t>
              </a:r>
            </a:p>
          </p:txBody>
        </p:sp>
        <p:grpSp>
          <p:nvGrpSpPr>
            <p:cNvPr id="345" name="Kuva 46" descr="Tietokanta tasaisella täytöllä">
              <a:extLst>
                <a:ext uri="{FF2B5EF4-FFF2-40B4-BE49-F238E27FC236}">
                  <a16:creationId xmlns:a16="http://schemas.microsoft.com/office/drawing/2014/main" id="{FB8B95B4-ED28-216C-68C0-1AFAE9B46892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8489052" y="993606"/>
              <a:ext cx="188467" cy="180090"/>
              <a:chOff x="4824412" y="3352085"/>
              <a:chExt cx="533400" cy="603250"/>
            </a:xfrm>
            <a:solidFill>
              <a:srgbClr val="000000"/>
            </a:solidFill>
          </p:grpSpPr>
          <p:sp>
            <p:nvSpPr>
              <p:cNvPr id="346" name="Vapaamuotoinen: Muoto 345">
                <a:extLst>
                  <a:ext uri="{FF2B5EF4-FFF2-40B4-BE49-F238E27FC236}">
                    <a16:creationId xmlns:a16="http://schemas.microsoft.com/office/drawing/2014/main" id="{D6E1F49E-DC77-6B28-419D-4BD8E6E6EF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352085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859EA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347" name="Vapaamuotoinen: Muoto 346">
                <a:extLst>
                  <a:ext uri="{FF2B5EF4-FFF2-40B4-BE49-F238E27FC236}">
                    <a16:creationId xmlns:a16="http://schemas.microsoft.com/office/drawing/2014/main" id="{1F41FDA0-04A0-F0DE-D601-146E0A8E69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42828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D6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349" name="Vapaamuotoinen: Muoto 348">
                <a:extLst>
                  <a:ext uri="{FF2B5EF4-FFF2-40B4-BE49-F238E27FC236}">
                    <a16:creationId xmlns:a16="http://schemas.microsoft.com/office/drawing/2014/main" id="{84FB4A96-8102-9CA6-FBAD-B919CFE34A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5775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61A4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350" name="Vapaamuotoinen: Muoto 349">
                <a:extLst>
                  <a:ext uri="{FF2B5EF4-FFF2-40B4-BE49-F238E27FC236}">
                    <a16:creationId xmlns:a16="http://schemas.microsoft.com/office/drawing/2014/main" id="{AEDBD0BF-76C9-C80A-AEE0-D1F758335C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72673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3155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 dirty="0"/>
              </a:p>
            </p:txBody>
          </p:sp>
        </p:grpSp>
      </p:grpSp>
      <p:cxnSp>
        <p:nvCxnSpPr>
          <p:cNvPr id="123" name="A MAN to ICT">
            <a:extLst>
              <a:ext uri="{FF2B5EF4-FFF2-40B4-BE49-F238E27FC236}">
                <a16:creationId xmlns:a16="http://schemas.microsoft.com/office/drawing/2014/main" id="{AD5F5506-10BB-9C0B-A8FD-FE4475CF6477}"/>
              </a:ext>
            </a:extLst>
          </p:cNvPr>
          <p:cNvCxnSpPr>
            <a:cxnSpLocks/>
          </p:cNvCxnSpPr>
          <p:nvPr/>
        </p:nvCxnSpPr>
        <p:spPr>
          <a:xfrm flipV="1">
            <a:off x="8988617" y="1824038"/>
            <a:ext cx="0" cy="296657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8" name="Kuva 467" descr="Ethernet tasaisella täytöllä">
            <a:extLst>
              <a:ext uri="{FF2B5EF4-FFF2-40B4-BE49-F238E27FC236}">
                <a16:creationId xmlns:a16="http://schemas.microsoft.com/office/drawing/2014/main" id="{2DD3ABDC-5FBD-5B7E-3123-8B1403F829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7489427" y="1868152"/>
            <a:ext cx="376523" cy="375308"/>
          </a:xfrm>
          <a:prstGeom prst="rect">
            <a:avLst/>
          </a:prstGeom>
        </p:spPr>
      </p:pic>
      <p:cxnSp>
        <p:nvCxnSpPr>
          <p:cNvPr id="402" name="Straight Arrow CON">
            <a:extLst>
              <a:ext uri="{FF2B5EF4-FFF2-40B4-BE49-F238E27FC236}">
                <a16:creationId xmlns:a16="http://schemas.microsoft.com/office/drawing/2014/main" id="{31AB17E2-C869-9652-96F9-4C28283D0316}"/>
              </a:ext>
            </a:extLst>
          </p:cNvPr>
          <p:cNvCxnSpPr>
            <a:cxnSpLocks/>
            <a:stCxn id="236" idx="4"/>
          </p:cNvCxnSpPr>
          <p:nvPr/>
        </p:nvCxnSpPr>
        <p:spPr>
          <a:xfrm flipV="1">
            <a:off x="8088159" y="1867372"/>
            <a:ext cx="538496" cy="87613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7" name="CDE">
            <a:extLst>
              <a:ext uri="{FF2B5EF4-FFF2-40B4-BE49-F238E27FC236}">
                <a16:creationId xmlns:a16="http://schemas.microsoft.com/office/drawing/2014/main" id="{9A0C5432-4AE4-38D3-9F59-3DB226FCC61E}"/>
              </a:ext>
            </a:extLst>
          </p:cNvPr>
          <p:cNvGrpSpPr>
            <a:grpSpLocks/>
          </p:cNvGrpSpPr>
          <p:nvPr/>
        </p:nvGrpSpPr>
        <p:grpSpPr>
          <a:xfrm>
            <a:off x="10231843" y="3793613"/>
            <a:ext cx="383818" cy="425764"/>
            <a:chOff x="1622258" y="3778218"/>
            <a:chExt cx="656967" cy="656967"/>
          </a:xfrm>
        </p:grpSpPr>
        <p:pic>
          <p:nvPicPr>
            <p:cNvPr id="1038" name="Kuva 1037" descr="Pilvi tasaisella täytöllä">
              <a:extLst>
                <a:ext uri="{FF2B5EF4-FFF2-40B4-BE49-F238E27FC236}">
                  <a16:creationId xmlns:a16="http://schemas.microsoft.com/office/drawing/2014/main" id="{FB385DDE-B6F7-13FB-5B76-516BC502D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22258" y="3778218"/>
              <a:ext cx="656967" cy="656967"/>
            </a:xfrm>
            <a:prstGeom prst="rect">
              <a:avLst/>
            </a:prstGeom>
          </p:spPr>
        </p:pic>
        <p:sp>
          <p:nvSpPr>
            <p:cNvPr id="1039" name="Project shared repo">
              <a:extLst>
                <a:ext uri="{FF2B5EF4-FFF2-40B4-BE49-F238E27FC236}">
                  <a16:creationId xmlns:a16="http://schemas.microsoft.com/office/drawing/2014/main" id="{89B78CB9-B2E8-9316-E888-03F04516763F}"/>
                </a:ext>
              </a:extLst>
            </p:cNvPr>
            <p:cNvSpPr txBox="1">
              <a:spLocks/>
            </p:cNvSpPr>
            <p:nvPr/>
          </p:nvSpPr>
          <p:spPr>
            <a:xfrm>
              <a:off x="1793292" y="4137593"/>
              <a:ext cx="348589" cy="114490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>
              <a:defPPr>
                <a:defRPr lang="fi-FI"/>
              </a:defPPr>
              <a:lvl1pPr>
                <a:lnSpc>
                  <a:spcPct val="80000"/>
                </a:lnSpc>
                <a:defRPr sz="900" b="0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i-FI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CDE</a:t>
              </a:r>
            </a:p>
          </p:txBody>
        </p:sp>
        <p:grpSp>
          <p:nvGrpSpPr>
            <p:cNvPr id="1040" name="Kuva 46" descr="Tietokanta tasaisella täytöllä">
              <a:extLst>
                <a:ext uri="{FF2B5EF4-FFF2-40B4-BE49-F238E27FC236}">
                  <a16:creationId xmlns:a16="http://schemas.microsoft.com/office/drawing/2014/main" id="{E28FA859-E387-22CF-E72C-14B04443C11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1841290" y="3975276"/>
              <a:ext cx="134927" cy="151692"/>
              <a:chOff x="4824412" y="3352085"/>
              <a:chExt cx="533400" cy="603250"/>
            </a:xfrm>
            <a:solidFill>
              <a:srgbClr val="000000"/>
            </a:solidFill>
          </p:grpSpPr>
          <p:sp>
            <p:nvSpPr>
              <p:cNvPr id="1041" name="Vapaamuotoinen: Muoto 1040">
                <a:extLst>
                  <a:ext uri="{FF2B5EF4-FFF2-40B4-BE49-F238E27FC236}">
                    <a16:creationId xmlns:a16="http://schemas.microsoft.com/office/drawing/2014/main" id="{39166856-559F-2B15-65A8-4C5EA9329F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352085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859EA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i-FI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42" name="Vapaamuotoinen: Muoto 1041">
                <a:extLst>
                  <a:ext uri="{FF2B5EF4-FFF2-40B4-BE49-F238E27FC236}">
                    <a16:creationId xmlns:a16="http://schemas.microsoft.com/office/drawing/2014/main" id="{5687B87F-27A3-D1FE-0262-62A914F328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42828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D6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i-FI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43" name="Vapaamuotoinen: Muoto 1042">
                <a:extLst>
                  <a:ext uri="{FF2B5EF4-FFF2-40B4-BE49-F238E27FC236}">
                    <a16:creationId xmlns:a16="http://schemas.microsoft.com/office/drawing/2014/main" id="{801AF193-72A9-A9A4-0982-772C8F18DB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5775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61A4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i-FI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44" name="Vapaamuotoinen: Muoto 1043">
                <a:extLst>
                  <a:ext uri="{FF2B5EF4-FFF2-40B4-BE49-F238E27FC236}">
                    <a16:creationId xmlns:a16="http://schemas.microsoft.com/office/drawing/2014/main" id="{8D377868-B106-62EF-8816-97E941A3A0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72673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3155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i-FI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45" name="HEAD Peppol2">
            <a:extLst>
              <a:ext uri="{FF2B5EF4-FFF2-40B4-BE49-F238E27FC236}">
                <a16:creationId xmlns:a16="http://schemas.microsoft.com/office/drawing/2014/main" id="{29210E5B-B070-4498-30CE-77ECE0449732}"/>
              </a:ext>
            </a:extLst>
          </p:cNvPr>
          <p:cNvGrpSpPr>
            <a:grpSpLocks/>
          </p:cNvGrpSpPr>
          <p:nvPr/>
        </p:nvGrpSpPr>
        <p:grpSpPr>
          <a:xfrm>
            <a:off x="9395280" y="4374615"/>
            <a:ext cx="959325" cy="310610"/>
            <a:chOff x="6840377" y="632952"/>
            <a:chExt cx="959325" cy="310610"/>
          </a:xfrm>
        </p:grpSpPr>
        <p:pic>
          <p:nvPicPr>
            <p:cNvPr id="1046" name="PEPPOL figure" descr="The Future Is Open - OpenPeppol">
              <a:extLst>
                <a:ext uri="{FF2B5EF4-FFF2-40B4-BE49-F238E27FC236}">
                  <a16:creationId xmlns:a16="http://schemas.microsoft.com/office/drawing/2014/main" id="{16391B2F-0B0A-4AFA-615F-9B34F6C2F051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6840377" y="665419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7" name="Group 397">
              <a:extLst>
                <a:ext uri="{FF2B5EF4-FFF2-40B4-BE49-F238E27FC236}">
                  <a16:creationId xmlns:a16="http://schemas.microsoft.com/office/drawing/2014/main" id="{C9C54715-13B0-3C46-998A-DFA6C4252ED0}"/>
                </a:ext>
              </a:extLst>
            </p:cNvPr>
            <p:cNvGrpSpPr>
              <a:grpSpLocks/>
            </p:cNvGrpSpPr>
            <p:nvPr/>
          </p:nvGrpSpPr>
          <p:grpSpPr>
            <a:xfrm>
              <a:off x="7072895" y="632952"/>
              <a:ext cx="726807" cy="310610"/>
              <a:chOff x="7050092" y="673704"/>
              <a:chExt cx="726807" cy="310610"/>
            </a:xfrm>
          </p:grpSpPr>
          <p:sp>
            <p:nvSpPr>
              <p:cNvPr id="1048" name="Text: Peppol Network Order">
                <a:extLst>
                  <a:ext uri="{FF2B5EF4-FFF2-40B4-BE49-F238E27FC236}">
                    <a16:creationId xmlns:a16="http://schemas.microsoft.com/office/drawing/2014/main" id="{02A8A1DF-EBB4-ED74-BB35-6B5E4054E7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5922" y="673704"/>
                <a:ext cx="69097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fi-FI"/>
                </a:defPPr>
                <a:lvl1pPr marL="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FI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Peppol</a:t>
                </a:r>
                <a:endParaRPr kumimoji="0" lang="fi-FI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49" name="TextBox 399">
                <a:extLst>
                  <a:ext uri="{FF2B5EF4-FFF2-40B4-BE49-F238E27FC236}">
                    <a16:creationId xmlns:a16="http://schemas.microsoft.com/office/drawing/2014/main" id="{876C74C8-2CB8-1BB0-E629-8088907B7A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0092" y="799648"/>
                <a:ext cx="54867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FI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network</a:t>
                </a:r>
                <a:endParaRPr kumimoji="0" lang="en-FI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50" name="Project shared repo">
            <a:extLst>
              <a:ext uri="{FF2B5EF4-FFF2-40B4-BE49-F238E27FC236}">
                <a16:creationId xmlns:a16="http://schemas.microsoft.com/office/drawing/2014/main" id="{E79DDA82-4FC7-1A50-2949-0DD4112B5D24}"/>
              </a:ext>
            </a:extLst>
          </p:cNvPr>
          <p:cNvSpPr txBox="1">
            <a:spLocks/>
          </p:cNvSpPr>
          <p:nvPr/>
        </p:nvSpPr>
        <p:spPr>
          <a:xfrm>
            <a:off x="10646874" y="3945750"/>
            <a:ext cx="1461299" cy="200761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defPPr>
              <a:defRPr lang="fi-FI"/>
            </a:defPPr>
            <a:lvl1pPr>
              <a:lnSpc>
                <a:spcPct val="80000"/>
              </a:lnSpc>
              <a:defRPr sz="900" b="0"/>
            </a:lvl1pPr>
          </a:lstStyle>
          <a:p>
            <a:r>
              <a:rPr lang="fi-FI" sz="800" dirty="0"/>
              <a:t>Project </a:t>
            </a:r>
            <a:r>
              <a:rPr lang="fi-FI" sz="800" dirty="0" err="1"/>
              <a:t>shared</a:t>
            </a:r>
            <a:r>
              <a:rPr lang="fi-FI" sz="800" dirty="0"/>
              <a:t> data </a:t>
            </a:r>
            <a:r>
              <a:rPr lang="fi-FI" sz="800" dirty="0" err="1"/>
              <a:t>repository</a:t>
            </a:r>
            <a:r>
              <a:rPr lang="fi-FI" sz="800" dirty="0"/>
              <a:t> </a:t>
            </a:r>
          </a:p>
          <a:p>
            <a:r>
              <a:rPr lang="fi-FI" sz="800" dirty="0"/>
              <a:t>(</a:t>
            </a:r>
            <a:r>
              <a:rPr lang="fi-FI" sz="800" dirty="0" err="1"/>
              <a:t>Common</a:t>
            </a:r>
            <a:r>
              <a:rPr lang="fi-FI" sz="800" dirty="0"/>
              <a:t> Data Environment)</a:t>
            </a:r>
          </a:p>
        </p:txBody>
      </p:sp>
      <p:grpSp>
        <p:nvGrpSpPr>
          <p:cNvPr id="456" name="Ryhmä 455">
            <a:extLst>
              <a:ext uri="{FF2B5EF4-FFF2-40B4-BE49-F238E27FC236}">
                <a16:creationId xmlns:a16="http://schemas.microsoft.com/office/drawing/2014/main" id="{6435E920-2FC8-3E79-6581-30EC8AE7017F}"/>
              </a:ext>
            </a:extLst>
          </p:cNvPr>
          <p:cNvGrpSpPr>
            <a:grpSpLocks/>
          </p:cNvGrpSpPr>
          <p:nvPr/>
        </p:nvGrpSpPr>
        <p:grpSpPr>
          <a:xfrm>
            <a:off x="4336474" y="6375266"/>
            <a:ext cx="1066903" cy="407392"/>
            <a:chOff x="4517534" y="6375266"/>
            <a:chExt cx="1066903" cy="407392"/>
          </a:xfrm>
        </p:grpSpPr>
        <p:sp>
          <p:nvSpPr>
            <p:cNvPr id="260" name="MAN Tender Response">
              <a:extLst>
                <a:ext uri="{FF2B5EF4-FFF2-40B4-BE49-F238E27FC236}">
                  <a16:creationId xmlns:a16="http://schemas.microsoft.com/office/drawing/2014/main" id="{320388B7-5F21-5A07-3302-3082C48AAD86}"/>
                </a:ext>
              </a:extLst>
            </p:cNvPr>
            <p:cNvSpPr>
              <a:spLocks/>
            </p:cNvSpPr>
            <p:nvPr/>
          </p:nvSpPr>
          <p:spPr>
            <a:xfrm>
              <a:off x="4517534" y="6375266"/>
              <a:ext cx="1066903" cy="407392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36000" tIns="72000" rIns="0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i-FI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900" b="1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Production</a:t>
              </a:r>
            </a:p>
            <a:p>
              <a:pPr>
                <a:lnSpc>
                  <a:spcPct val="80000"/>
                </a:lnSpc>
              </a:pPr>
              <a:r>
                <a:rPr lang="en-US" sz="700" b="1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ID:</a:t>
              </a:r>
              <a:r>
                <a:rPr lang="en-US" sz="700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(S)GTIN</a:t>
              </a:r>
            </a:p>
            <a:p>
              <a:pPr>
                <a:lnSpc>
                  <a:spcPct val="80000"/>
                </a:lnSpc>
              </a:pPr>
              <a:r>
                <a:rPr lang="en-US" sz="700" b="1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Data carrier: </a:t>
              </a:r>
            </a:p>
            <a:p>
              <a:pPr>
                <a:lnSpc>
                  <a:spcPct val="80000"/>
                </a:lnSpc>
              </a:pPr>
              <a:r>
                <a:rPr lang="en-US" sz="600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EAN / </a:t>
              </a:r>
              <a:r>
                <a:rPr lang="en-US" sz="600" dirty="0" err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DataMatrix</a:t>
              </a:r>
              <a:endParaRPr lang="en-US" sz="3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pic>
          <p:nvPicPr>
            <p:cNvPr id="1057" name="Picture 2" descr="Data Matrix - Wikipedia">
              <a:extLst>
                <a:ext uri="{FF2B5EF4-FFF2-40B4-BE49-F238E27FC236}">
                  <a16:creationId xmlns:a16="http://schemas.microsoft.com/office/drawing/2014/main" id="{5FFC2554-00F0-8379-AD6E-68000C0A8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053" y="6591797"/>
              <a:ext cx="178161" cy="178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Kuva 1058" descr="Viivakoodi tasaisella täytöllä">
              <a:extLst>
                <a:ext uri="{FF2B5EF4-FFF2-40B4-BE49-F238E27FC236}">
                  <a16:creationId xmlns:a16="http://schemas.microsoft.com/office/drawing/2014/main" id="{0C8346B6-7C5D-08CB-CA83-E135525DB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294463" y="6384036"/>
              <a:ext cx="221890" cy="221890"/>
            </a:xfrm>
            <a:prstGeom prst="rect">
              <a:avLst/>
            </a:prstGeom>
          </p:spPr>
        </p:pic>
      </p:grpSp>
      <p:cxnSp>
        <p:nvCxnSpPr>
          <p:cNvPr id="436" name="Straight Arrow CON">
            <a:extLst>
              <a:ext uri="{FF2B5EF4-FFF2-40B4-BE49-F238E27FC236}">
                <a16:creationId xmlns:a16="http://schemas.microsoft.com/office/drawing/2014/main" id="{5D0C6F68-74AB-9F56-77F5-3AF3B6C6AB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03534" y="1900003"/>
            <a:ext cx="327545" cy="26228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wim: Facility management">
            <a:extLst>
              <a:ext uri="{FF2B5EF4-FFF2-40B4-BE49-F238E27FC236}">
                <a16:creationId xmlns:a16="http://schemas.microsoft.com/office/drawing/2014/main" id="{02D21C5F-9F3A-E30D-4BD5-271E04A18EF8}"/>
              </a:ext>
            </a:extLst>
          </p:cNvPr>
          <p:cNvSpPr>
            <a:spLocks/>
          </p:cNvSpPr>
          <p:nvPr/>
        </p:nvSpPr>
        <p:spPr>
          <a:xfrm>
            <a:off x="9100794" y="2215400"/>
            <a:ext cx="1075590" cy="1426441"/>
          </a:xfrm>
          <a:prstGeom prst="roundRect">
            <a:avLst>
              <a:gd name="adj" fmla="val 10469"/>
            </a:avLst>
          </a:prstGeom>
          <a:solidFill>
            <a:srgbClr val="DEC6E8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33" name="HEAD Facility management">
            <a:extLst>
              <a:ext uri="{FF2B5EF4-FFF2-40B4-BE49-F238E27FC236}">
                <a16:creationId xmlns:a16="http://schemas.microsoft.com/office/drawing/2014/main" id="{F7B6640B-A01B-E3BC-E2DA-9E51298ABD48}"/>
              </a:ext>
            </a:extLst>
          </p:cNvPr>
          <p:cNvSpPr txBox="1">
            <a:spLocks/>
          </p:cNvSpPr>
          <p:nvPr/>
        </p:nvSpPr>
        <p:spPr>
          <a:xfrm>
            <a:off x="9105289" y="3278222"/>
            <a:ext cx="1066826" cy="3978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i-FI" sz="1200" b="1" dirty="0"/>
              <a:t>FACILITY MANAGEMENT</a:t>
            </a:r>
          </a:p>
        </p:txBody>
      </p:sp>
      <p:sp>
        <p:nvSpPr>
          <p:cNvPr id="43" name="FAC Maintainance">
            <a:extLst>
              <a:ext uri="{FF2B5EF4-FFF2-40B4-BE49-F238E27FC236}">
                <a16:creationId xmlns:a16="http://schemas.microsoft.com/office/drawing/2014/main" id="{7ABFBE71-68D2-0188-40F8-BC777C3EBEEE}"/>
              </a:ext>
            </a:extLst>
          </p:cNvPr>
          <p:cNvSpPr>
            <a:spLocks/>
          </p:cNvSpPr>
          <p:nvPr/>
        </p:nvSpPr>
        <p:spPr>
          <a:xfrm>
            <a:off x="9210632" y="2611294"/>
            <a:ext cx="828000" cy="18200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45708" rIns="72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900" b="1" dirty="0" err="1">
                <a:solidFill>
                  <a:prstClr val="black"/>
                </a:solidFill>
                <a:latin typeface="Calibri" panose="020F0502020204030204"/>
              </a:rPr>
              <a:t>Maintenance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FAC Renovation">
            <a:extLst>
              <a:ext uri="{FF2B5EF4-FFF2-40B4-BE49-F238E27FC236}">
                <a16:creationId xmlns:a16="http://schemas.microsoft.com/office/drawing/2014/main" id="{21133409-7937-3162-3405-8E272FEE0905}"/>
              </a:ext>
            </a:extLst>
          </p:cNvPr>
          <p:cNvSpPr>
            <a:spLocks/>
          </p:cNvSpPr>
          <p:nvPr/>
        </p:nvSpPr>
        <p:spPr>
          <a:xfrm>
            <a:off x="9210632" y="2862542"/>
            <a:ext cx="828401" cy="18200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Renovation</a:t>
            </a:r>
          </a:p>
        </p:txBody>
      </p:sp>
      <p:sp>
        <p:nvSpPr>
          <p:cNvPr id="45" name="FAC Demolition">
            <a:extLst>
              <a:ext uri="{FF2B5EF4-FFF2-40B4-BE49-F238E27FC236}">
                <a16:creationId xmlns:a16="http://schemas.microsoft.com/office/drawing/2014/main" id="{1E1DFC7A-6C4B-6E2E-D56F-3133BD72F27B}"/>
              </a:ext>
            </a:extLst>
          </p:cNvPr>
          <p:cNvSpPr>
            <a:spLocks/>
          </p:cNvSpPr>
          <p:nvPr/>
        </p:nvSpPr>
        <p:spPr>
          <a:xfrm>
            <a:off x="9210632" y="3113792"/>
            <a:ext cx="830948" cy="18200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Demolition</a:t>
            </a:r>
          </a:p>
        </p:txBody>
      </p:sp>
      <p:sp>
        <p:nvSpPr>
          <p:cNvPr id="39" name="CON cafm">
            <a:extLst>
              <a:ext uri="{FF2B5EF4-FFF2-40B4-BE49-F238E27FC236}">
                <a16:creationId xmlns:a16="http://schemas.microsoft.com/office/drawing/2014/main" id="{852E4451-E488-F30C-975F-267AC7EC07EA}"/>
              </a:ext>
            </a:extLst>
          </p:cNvPr>
          <p:cNvSpPr>
            <a:spLocks/>
          </p:cNvSpPr>
          <p:nvPr/>
        </p:nvSpPr>
        <p:spPr>
          <a:xfrm>
            <a:off x="9099650" y="2194918"/>
            <a:ext cx="1080000" cy="389837"/>
          </a:xfrm>
          <a:prstGeom prst="can">
            <a:avLst>
              <a:gd name="adj" fmla="val 16011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45708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CAFM</a:t>
            </a:r>
          </a:p>
        </p:txBody>
      </p:sp>
      <p:sp>
        <p:nvSpPr>
          <p:cNvPr id="1062" name="Arrow: PROCC">
            <a:extLst>
              <a:ext uri="{FF2B5EF4-FFF2-40B4-BE49-F238E27FC236}">
                <a16:creationId xmlns:a16="http://schemas.microsoft.com/office/drawing/2014/main" id="{C7AAF373-1DAF-5996-1656-F40B45BBB5A5}"/>
              </a:ext>
            </a:extLst>
          </p:cNvPr>
          <p:cNvSpPr>
            <a:spLocks/>
          </p:cNvSpPr>
          <p:nvPr/>
        </p:nvSpPr>
        <p:spPr>
          <a:xfrm rot="5400000">
            <a:off x="9575140" y="2752954"/>
            <a:ext cx="120945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81" name="Arrow: PROCC">
            <a:extLst>
              <a:ext uri="{FF2B5EF4-FFF2-40B4-BE49-F238E27FC236}">
                <a16:creationId xmlns:a16="http://schemas.microsoft.com/office/drawing/2014/main" id="{F26F0EF5-F940-1A59-6847-F12952192A76}"/>
              </a:ext>
            </a:extLst>
          </p:cNvPr>
          <p:cNvSpPr>
            <a:spLocks/>
          </p:cNvSpPr>
          <p:nvPr/>
        </p:nvSpPr>
        <p:spPr>
          <a:xfrm rot="5400000">
            <a:off x="9575807" y="3020296"/>
            <a:ext cx="119611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1" name="Arrow: Con to ICT">
            <a:extLst>
              <a:ext uri="{FF2B5EF4-FFF2-40B4-BE49-F238E27FC236}">
                <a16:creationId xmlns:a16="http://schemas.microsoft.com/office/drawing/2014/main" id="{2C21E324-51ED-A908-8CE9-72EE5F4C5F0B}"/>
              </a:ext>
            </a:extLst>
          </p:cNvPr>
          <p:cNvCxnSpPr>
            <a:cxnSpLocks/>
          </p:cNvCxnSpPr>
          <p:nvPr/>
        </p:nvCxnSpPr>
        <p:spPr>
          <a:xfrm flipH="1" flipV="1">
            <a:off x="9733980" y="1922105"/>
            <a:ext cx="0" cy="25921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A GOV to MTS">
            <a:extLst>
              <a:ext uri="{FF2B5EF4-FFF2-40B4-BE49-F238E27FC236}">
                <a16:creationId xmlns:a16="http://schemas.microsoft.com/office/drawing/2014/main" id="{FCB9AF43-4D65-A63C-0DBB-24E2FCE81CB7}"/>
              </a:ext>
            </a:extLst>
          </p:cNvPr>
          <p:cNvCxnSpPr>
            <a:cxnSpLocks/>
            <a:stCxn id="208" idx="2"/>
          </p:cNvCxnSpPr>
          <p:nvPr/>
        </p:nvCxnSpPr>
        <p:spPr>
          <a:xfrm rot="10800000">
            <a:off x="157576" y="1951091"/>
            <a:ext cx="83158" cy="4625042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National product information db">
            <a:extLst>
              <a:ext uri="{FF2B5EF4-FFF2-40B4-BE49-F238E27FC236}">
                <a16:creationId xmlns:a16="http://schemas.microsoft.com/office/drawing/2014/main" id="{B1A62AA5-7018-3C15-4B9A-A3BC3681E75A}"/>
              </a:ext>
            </a:extLst>
          </p:cNvPr>
          <p:cNvSpPr txBox="1">
            <a:spLocks/>
          </p:cNvSpPr>
          <p:nvPr/>
        </p:nvSpPr>
        <p:spPr>
          <a:xfrm>
            <a:off x="19261" y="4337359"/>
            <a:ext cx="957136" cy="77982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lIns="36000" tIns="0" rIns="0" bIns="0" anchor="t">
            <a:spAutoFit/>
          </a:bodyPr>
          <a:lstStyle>
            <a:defPPr>
              <a:defRPr lang="fi-FI"/>
            </a:defPPr>
            <a:lvl1pPr>
              <a:defRPr sz="900" b="1"/>
            </a:lvl1pPr>
          </a:lstStyle>
          <a:p>
            <a:pPr>
              <a:lnSpc>
                <a:spcPct val="80000"/>
              </a:lnSpc>
            </a:pPr>
            <a:r>
              <a:rPr lang="fi-FI" b="0" dirty="0"/>
              <a:t>National </a:t>
            </a:r>
            <a:r>
              <a:rPr lang="fi-FI" b="0" dirty="0" err="1"/>
              <a:t>product</a:t>
            </a:r>
            <a:r>
              <a:rPr lang="fi-FI" b="0" dirty="0"/>
              <a:t> </a:t>
            </a:r>
            <a:r>
              <a:rPr lang="fi-FI" b="0" dirty="0" err="1"/>
              <a:t>information</a:t>
            </a:r>
            <a:r>
              <a:rPr lang="fi-FI" b="0" dirty="0"/>
              <a:t> </a:t>
            </a:r>
            <a:r>
              <a:rPr lang="fi-FI" b="0" dirty="0" err="1"/>
              <a:t>database</a:t>
            </a:r>
            <a:r>
              <a:rPr lang="fi-FI" b="0" dirty="0"/>
              <a:t> (TT/EMDG) and </a:t>
            </a:r>
            <a:r>
              <a:rPr lang="fi-FI" b="0" dirty="0" err="1"/>
              <a:t>product</a:t>
            </a:r>
            <a:r>
              <a:rPr lang="fi-FI" b="0" dirty="0"/>
              <a:t> </a:t>
            </a:r>
            <a:r>
              <a:rPr lang="fi-FI" b="0" dirty="0" err="1"/>
              <a:t>identification</a:t>
            </a:r>
            <a:r>
              <a:rPr lang="fi-FI" b="0" dirty="0"/>
              <a:t> (GS1/GTIN)</a:t>
            </a:r>
          </a:p>
        </p:txBody>
      </p:sp>
      <p:pic>
        <p:nvPicPr>
          <p:cNvPr id="21" name="Picture 2" descr="Data Matrix - Wikipedia">
            <a:extLst>
              <a:ext uri="{FF2B5EF4-FFF2-40B4-BE49-F238E27FC236}">
                <a16:creationId xmlns:a16="http://schemas.microsoft.com/office/drawing/2014/main" id="{D8605FC2-E10A-AD76-1118-DB9C4CD822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942" y="2982554"/>
            <a:ext cx="178161" cy="17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RFID LOGO">
            <a:extLst>
              <a:ext uri="{FF2B5EF4-FFF2-40B4-BE49-F238E27FC236}">
                <a16:creationId xmlns:a16="http://schemas.microsoft.com/office/drawing/2014/main" id="{A6873734-5FEB-CE59-26C7-66B182F348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37186" y="3230073"/>
            <a:ext cx="181724" cy="181724"/>
          </a:xfrm>
          <a:prstGeom prst="rect">
            <a:avLst/>
          </a:prstGeom>
        </p:spPr>
      </p:pic>
      <p:sp>
        <p:nvSpPr>
          <p:cNvPr id="33" name="Tekstiruutu 32">
            <a:extLst>
              <a:ext uri="{FF2B5EF4-FFF2-40B4-BE49-F238E27FC236}">
                <a16:creationId xmlns:a16="http://schemas.microsoft.com/office/drawing/2014/main" id="{142AF2D6-F887-CA0D-1D40-BD5AD09DDCD6}"/>
              </a:ext>
            </a:extLst>
          </p:cNvPr>
          <p:cNvSpPr txBox="1">
            <a:spLocks/>
          </p:cNvSpPr>
          <p:nvPr/>
        </p:nvSpPr>
        <p:spPr>
          <a:xfrm>
            <a:off x="10822190" y="2603730"/>
            <a:ext cx="72564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fi-FI" sz="800" b="1" dirty="0">
                <a:latin typeface="Aptos" panose="02110004020202020204"/>
              </a:rPr>
              <a:t>Data </a:t>
            </a:r>
            <a:r>
              <a:rPr lang="fi-FI" sz="800" b="1" dirty="0" err="1">
                <a:latin typeface="Aptos" panose="02110004020202020204"/>
              </a:rPr>
              <a:t>carriers</a:t>
            </a:r>
            <a:endParaRPr lang="fi-FI" sz="800" b="1" dirty="0">
              <a:latin typeface="Aptos" panose="02110004020202020204"/>
            </a:endParaRPr>
          </a:p>
        </p:txBody>
      </p:sp>
      <p:pic>
        <p:nvPicPr>
          <p:cNvPr id="62" name="Kuva 61" descr="Viivakoodi tasaisella täytöllä">
            <a:extLst>
              <a:ext uri="{FF2B5EF4-FFF2-40B4-BE49-F238E27FC236}">
                <a16:creationId xmlns:a16="http://schemas.microsoft.com/office/drawing/2014/main" id="{19623FFB-F586-1DCA-52FB-2BE1BBE338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94363" y="2749035"/>
            <a:ext cx="221890" cy="221890"/>
          </a:xfrm>
          <a:prstGeom prst="rect">
            <a:avLst/>
          </a:prstGeom>
        </p:spPr>
      </p:pic>
      <p:sp>
        <p:nvSpPr>
          <p:cNvPr id="63" name="Tekstiruutu 62">
            <a:extLst>
              <a:ext uri="{FF2B5EF4-FFF2-40B4-BE49-F238E27FC236}">
                <a16:creationId xmlns:a16="http://schemas.microsoft.com/office/drawing/2014/main" id="{4A532753-4C2B-CC18-E08A-356CEFBF7FDD}"/>
              </a:ext>
            </a:extLst>
          </p:cNvPr>
          <p:cNvSpPr txBox="1">
            <a:spLocks/>
          </p:cNvSpPr>
          <p:nvPr/>
        </p:nvSpPr>
        <p:spPr>
          <a:xfrm>
            <a:off x="10646875" y="2741476"/>
            <a:ext cx="1216909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fi-FI" sz="800" dirty="0">
                <a:latin typeface="Aptos" panose="02110004020202020204"/>
              </a:rPr>
              <a:t>1D </a:t>
            </a:r>
            <a:r>
              <a:rPr lang="fi-FI" sz="800" dirty="0" err="1">
                <a:latin typeface="Aptos" panose="02110004020202020204"/>
              </a:rPr>
              <a:t>Barcode</a:t>
            </a:r>
            <a:r>
              <a:rPr lang="fi-FI" sz="800" dirty="0">
                <a:latin typeface="Aptos" panose="02110004020202020204"/>
              </a:rPr>
              <a:t> GS1 EAN / 128</a:t>
            </a:r>
          </a:p>
        </p:txBody>
      </p:sp>
      <p:sp>
        <p:nvSpPr>
          <p:cNvPr id="451" name="Tekstiruutu 450">
            <a:extLst>
              <a:ext uri="{FF2B5EF4-FFF2-40B4-BE49-F238E27FC236}">
                <a16:creationId xmlns:a16="http://schemas.microsoft.com/office/drawing/2014/main" id="{573899AD-56E5-63C2-8A51-F2A37C8E548C}"/>
              </a:ext>
            </a:extLst>
          </p:cNvPr>
          <p:cNvSpPr txBox="1">
            <a:spLocks/>
          </p:cNvSpPr>
          <p:nvPr/>
        </p:nvSpPr>
        <p:spPr>
          <a:xfrm>
            <a:off x="10646875" y="2963033"/>
            <a:ext cx="1243767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fi-FI" sz="800" dirty="0">
                <a:latin typeface="Aptos" panose="02110004020202020204"/>
              </a:rPr>
              <a:t>2D </a:t>
            </a:r>
            <a:r>
              <a:rPr lang="fi-FI" sz="800" dirty="0" err="1">
                <a:latin typeface="Aptos" panose="02110004020202020204"/>
              </a:rPr>
              <a:t>Barcode</a:t>
            </a:r>
            <a:r>
              <a:rPr lang="fi-FI" sz="800" dirty="0">
                <a:latin typeface="Aptos" panose="02110004020202020204"/>
              </a:rPr>
              <a:t> GS1 </a:t>
            </a:r>
            <a:r>
              <a:rPr lang="fi-FI" sz="800" dirty="0" err="1">
                <a:latin typeface="Aptos" panose="02110004020202020204"/>
              </a:rPr>
              <a:t>DataMatrix</a:t>
            </a:r>
            <a:endParaRPr lang="fi-FI" sz="800" dirty="0">
              <a:latin typeface="Aptos" panose="02110004020202020204"/>
            </a:endParaRPr>
          </a:p>
        </p:txBody>
      </p:sp>
      <p:sp>
        <p:nvSpPr>
          <p:cNvPr id="452" name="Tekstiruutu 451">
            <a:extLst>
              <a:ext uri="{FF2B5EF4-FFF2-40B4-BE49-F238E27FC236}">
                <a16:creationId xmlns:a16="http://schemas.microsoft.com/office/drawing/2014/main" id="{EE6E6F1D-8992-72FD-87E7-3646F2B4D16D}"/>
              </a:ext>
            </a:extLst>
          </p:cNvPr>
          <p:cNvSpPr txBox="1">
            <a:spLocks/>
          </p:cNvSpPr>
          <p:nvPr/>
        </p:nvSpPr>
        <p:spPr>
          <a:xfrm>
            <a:off x="10652652" y="3204295"/>
            <a:ext cx="1243767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fi-FI" sz="800" dirty="0" err="1">
                <a:latin typeface="Aptos" panose="02110004020202020204"/>
              </a:rPr>
              <a:t>Passive</a:t>
            </a:r>
            <a:r>
              <a:rPr lang="fi-FI" sz="800" dirty="0">
                <a:latin typeface="Aptos" panose="02110004020202020204"/>
              </a:rPr>
              <a:t> UHF RFID</a:t>
            </a:r>
          </a:p>
        </p:txBody>
      </p:sp>
      <p:sp>
        <p:nvSpPr>
          <p:cNvPr id="454" name="TextBox 127">
            <a:extLst>
              <a:ext uri="{FF2B5EF4-FFF2-40B4-BE49-F238E27FC236}">
                <a16:creationId xmlns:a16="http://schemas.microsoft.com/office/drawing/2014/main" id="{92B04A6F-6D9D-357A-00A0-131716D7A1CA}"/>
              </a:ext>
            </a:extLst>
          </p:cNvPr>
          <p:cNvSpPr txBox="1">
            <a:spLocks/>
          </p:cNvSpPr>
          <p:nvPr/>
        </p:nvSpPr>
        <p:spPr>
          <a:xfrm>
            <a:off x="10439116" y="3410092"/>
            <a:ext cx="1505725" cy="194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b="1" dirty="0"/>
              <a:t>Information service or platform</a:t>
            </a:r>
            <a:endParaRPr lang="fi-FI" sz="800" b="1" dirty="0">
              <a:latin typeface="Aptos" panose="02110004020202020204"/>
            </a:endParaRPr>
          </a:p>
        </p:txBody>
      </p:sp>
      <p:grpSp>
        <p:nvGrpSpPr>
          <p:cNvPr id="480" name="Ryhmä 479">
            <a:extLst>
              <a:ext uri="{FF2B5EF4-FFF2-40B4-BE49-F238E27FC236}">
                <a16:creationId xmlns:a16="http://schemas.microsoft.com/office/drawing/2014/main" id="{AC7E8478-B621-C52D-44D0-0DB19180AB89}"/>
              </a:ext>
            </a:extLst>
          </p:cNvPr>
          <p:cNvGrpSpPr>
            <a:grpSpLocks/>
          </p:cNvGrpSpPr>
          <p:nvPr/>
        </p:nvGrpSpPr>
        <p:grpSpPr>
          <a:xfrm>
            <a:off x="10274706" y="4755560"/>
            <a:ext cx="327891" cy="476324"/>
            <a:chOff x="10535371" y="5302404"/>
            <a:chExt cx="327891" cy="476324"/>
          </a:xfrm>
        </p:grpSpPr>
        <p:sp>
          <p:nvSpPr>
            <p:cNvPr id="459" name="Leveä kaari 458">
              <a:extLst>
                <a:ext uri="{FF2B5EF4-FFF2-40B4-BE49-F238E27FC236}">
                  <a16:creationId xmlns:a16="http://schemas.microsoft.com/office/drawing/2014/main" id="{50099581-3C4B-7E62-6546-7989483190D8}"/>
                </a:ext>
              </a:extLst>
            </p:cNvPr>
            <p:cNvSpPr>
              <a:spLocks/>
            </p:cNvSpPr>
            <p:nvPr/>
          </p:nvSpPr>
          <p:spPr>
            <a:xfrm rot="20883042">
              <a:off x="10553071" y="5558377"/>
              <a:ext cx="212890" cy="213208"/>
            </a:xfrm>
            <a:prstGeom prst="blockArc">
              <a:avLst>
                <a:gd name="adj1" fmla="val 15437056"/>
                <a:gd name="adj2" fmla="val 18322940"/>
                <a:gd name="adj3" fmla="val 22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476" name="Suorakulmio: Yläkulmat pyöristetty 475">
              <a:extLst>
                <a:ext uri="{FF2B5EF4-FFF2-40B4-BE49-F238E27FC236}">
                  <a16:creationId xmlns:a16="http://schemas.microsoft.com/office/drawing/2014/main" id="{3F64DBC9-BE8D-3869-9F6A-A232A7108366}"/>
                </a:ext>
              </a:extLst>
            </p:cNvPr>
            <p:cNvSpPr>
              <a:spLocks/>
            </p:cNvSpPr>
            <p:nvPr/>
          </p:nvSpPr>
          <p:spPr>
            <a:xfrm rot="5400000">
              <a:off x="10490472" y="5400421"/>
              <a:ext cx="330902" cy="241104"/>
            </a:xfrm>
            <a:prstGeom prst="round2SameRect">
              <a:avLst>
                <a:gd name="adj1" fmla="val 7014"/>
                <a:gd name="adj2" fmla="val 0"/>
              </a:avLst>
            </a:prstGeom>
            <a:solidFill>
              <a:srgbClr val="032D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pic>
          <p:nvPicPr>
            <p:cNvPr id="477" name="Kuva 476" descr="Maapallo tasaisella täytöllä">
              <a:extLst>
                <a:ext uri="{FF2B5EF4-FFF2-40B4-BE49-F238E27FC236}">
                  <a16:creationId xmlns:a16="http://schemas.microsoft.com/office/drawing/2014/main" id="{9252ED8C-28B4-A19A-9325-5E41F48DF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567306" y="5458114"/>
              <a:ext cx="169195" cy="164153"/>
            </a:xfrm>
            <a:prstGeom prst="rect">
              <a:avLst/>
            </a:prstGeom>
          </p:spPr>
        </p:pic>
        <p:sp>
          <p:nvSpPr>
            <p:cNvPr id="478" name="Tekstiruutu 477">
              <a:extLst>
                <a:ext uri="{FF2B5EF4-FFF2-40B4-BE49-F238E27FC236}">
                  <a16:creationId xmlns:a16="http://schemas.microsoft.com/office/drawing/2014/main" id="{06BBB1A2-29B5-C69B-7ADF-82C714D0CBF8}"/>
                </a:ext>
              </a:extLst>
            </p:cNvPr>
            <p:cNvSpPr txBox="1">
              <a:spLocks/>
            </p:cNvSpPr>
            <p:nvPr/>
          </p:nvSpPr>
          <p:spPr>
            <a:xfrm>
              <a:off x="10587491" y="5335072"/>
              <a:ext cx="275771" cy="17012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fi-FI" sz="600" b="1" dirty="0">
                  <a:solidFill>
                    <a:schemeClr val="bg1"/>
                  </a:solidFill>
                </a:rPr>
                <a:t>DPP</a:t>
              </a:r>
            </a:p>
          </p:txBody>
        </p:sp>
        <p:sp>
          <p:nvSpPr>
            <p:cNvPr id="472" name="Suorakulmio 471">
              <a:extLst>
                <a:ext uri="{FF2B5EF4-FFF2-40B4-BE49-F238E27FC236}">
                  <a16:creationId xmlns:a16="http://schemas.microsoft.com/office/drawing/2014/main" id="{D04C1676-9B39-DB7E-89B8-FC3AB054021B}"/>
                </a:ext>
              </a:extLst>
            </p:cNvPr>
            <p:cNvSpPr>
              <a:spLocks/>
            </p:cNvSpPr>
            <p:nvPr/>
          </p:nvSpPr>
          <p:spPr>
            <a:xfrm>
              <a:off x="10627562" y="5641452"/>
              <a:ext cx="52650" cy="31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73" name="Ellipsi 472">
              <a:extLst>
                <a:ext uri="{FF2B5EF4-FFF2-40B4-BE49-F238E27FC236}">
                  <a16:creationId xmlns:a16="http://schemas.microsoft.com/office/drawing/2014/main" id="{8AC8C25F-1DD0-D3B9-08D7-015AF2BBB8A3}"/>
                </a:ext>
              </a:extLst>
            </p:cNvPr>
            <p:cNvSpPr>
              <a:spLocks/>
            </p:cNvSpPr>
            <p:nvPr/>
          </p:nvSpPr>
          <p:spPr>
            <a:xfrm>
              <a:off x="10645327" y="5649444"/>
              <a:ext cx="15573" cy="151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32D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474" name="Suora yhdysviiva 473">
              <a:extLst>
                <a:ext uri="{FF2B5EF4-FFF2-40B4-BE49-F238E27FC236}">
                  <a16:creationId xmlns:a16="http://schemas.microsoft.com/office/drawing/2014/main" id="{52081C25-C3CB-40BA-A40A-4305DBB2EC78}"/>
                </a:ext>
              </a:extLst>
            </p:cNvPr>
            <p:cNvCxnSpPr>
              <a:cxnSpLocks/>
            </p:cNvCxnSpPr>
            <p:nvPr/>
          </p:nvCxnSpPr>
          <p:spPr>
            <a:xfrm>
              <a:off x="10656137" y="5654618"/>
              <a:ext cx="25200" cy="0"/>
            </a:xfrm>
            <a:prstGeom prst="line">
              <a:avLst/>
            </a:prstGeom>
            <a:ln w="12700">
              <a:solidFill>
                <a:srgbClr val="032D6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uora yhdysviiva 474">
              <a:extLst>
                <a:ext uri="{FF2B5EF4-FFF2-40B4-BE49-F238E27FC236}">
                  <a16:creationId xmlns:a16="http://schemas.microsoft.com/office/drawing/2014/main" id="{B1036F81-EF30-B9A9-555F-CAE926009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605077" y="5654618"/>
              <a:ext cx="37595" cy="0"/>
            </a:xfrm>
            <a:prstGeom prst="line">
              <a:avLst/>
            </a:prstGeom>
            <a:ln w="12700">
              <a:solidFill>
                <a:srgbClr val="032D6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Leveä kaari 466">
              <a:extLst>
                <a:ext uri="{FF2B5EF4-FFF2-40B4-BE49-F238E27FC236}">
                  <a16:creationId xmlns:a16="http://schemas.microsoft.com/office/drawing/2014/main" id="{913DBDB9-183A-3FE3-AE64-0C429A73B9FD}"/>
                </a:ext>
              </a:extLst>
            </p:cNvPr>
            <p:cNvSpPr>
              <a:spLocks/>
            </p:cNvSpPr>
            <p:nvPr/>
          </p:nvSpPr>
          <p:spPr>
            <a:xfrm rot="10083042">
              <a:off x="10544214" y="5302404"/>
              <a:ext cx="212890" cy="213208"/>
            </a:xfrm>
            <a:prstGeom prst="blockArc">
              <a:avLst>
                <a:gd name="adj1" fmla="val 15437056"/>
                <a:gd name="adj2" fmla="val 18322940"/>
                <a:gd name="adj3" fmla="val 22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458" name="Leveä kaari 457">
              <a:extLst>
                <a:ext uri="{FF2B5EF4-FFF2-40B4-BE49-F238E27FC236}">
                  <a16:creationId xmlns:a16="http://schemas.microsoft.com/office/drawing/2014/main" id="{D70B3B5C-302B-8860-9D49-540A3F018BFC}"/>
                </a:ext>
              </a:extLst>
            </p:cNvPr>
            <p:cNvSpPr>
              <a:spLocks/>
            </p:cNvSpPr>
            <p:nvPr/>
          </p:nvSpPr>
          <p:spPr>
            <a:xfrm rot="11516958" flipV="1">
              <a:off x="10544213" y="5565521"/>
              <a:ext cx="212890" cy="213207"/>
            </a:xfrm>
            <a:prstGeom prst="blockArc">
              <a:avLst>
                <a:gd name="adj1" fmla="val 15437056"/>
                <a:gd name="adj2" fmla="val 18322940"/>
                <a:gd name="adj3" fmla="val 22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  <p:sp>
        <p:nvSpPr>
          <p:cNvPr id="479" name="Standardized design nomenclature">
            <a:extLst>
              <a:ext uri="{FF2B5EF4-FFF2-40B4-BE49-F238E27FC236}">
                <a16:creationId xmlns:a16="http://schemas.microsoft.com/office/drawing/2014/main" id="{CBCAC53E-7645-764F-504D-85D5DCF7DAFB}"/>
              </a:ext>
            </a:extLst>
          </p:cNvPr>
          <p:cNvSpPr txBox="1">
            <a:spLocks/>
          </p:cNvSpPr>
          <p:nvPr/>
        </p:nvSpPr>
        <p:spPr>
          <a:xfrm>
            <a:off x="10557475" y="4884175"/>
            <a:ext cx="1278927" cy="18793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fi-FI"/>
            </a:defPPr>
            <a:lvl1pPr>
              <a:defRPr sz="900" b="1"/>
            </a:lvl1pPr>
          </a:lstStyle>
          <a:p>
            <a:pPr>
              <a:lnSpc>
                <a:spcPct val="80000"/>
              </a:lnSpc>
            </a:pPr>
            <a:r>
              <a:rPr lang="fi-FI" sz="800" b="0" dirty="0"/>
              <a:t>EU Digital Product Passport</a:t>
            </a:r>
          </a:p>
          <a:p>
            <a:pPr>
              <a:lnSpc>
                <a:spcPct val="80000"/>
              </a:lnSpc>
            </a:pPr>
            <a:r>
              <a:rPr lang="fi-FI" sz="700" b="0" dirty="0"/>
              <a:t>(</a:t>
            </a:r>
            <a:r>
              <a:rPr lang="fi-FI" sz="700" b="0" dirty="0">
                <a:solidFill>
                  <a:srgbClr val="FF0000"/>
                </a:solidFill>
              </a:rPr>
              <a:t>JSON-LD</a:t>
            </a:r>
            <a:r>
              <a:rPr lang="fi-FI" sz="700" b="0" dirty="0"/>
              <a:t>)</a:t>
            </a:r>
            <a:r>
              <a:rPr lang="fi-FI" sz="700" b="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Information" descr="Tiedot tasaisella täytöllä">
            <a:extLst>
              <a:ext uri="{FF2B5EF4-FFF2-40B4-BE49-F238E27FC236}">
                <a16:creationId xmlns:a16="http://schemas.microsoft.com/office/drawing/2014/main" id="{93ABE62C-3FE0-0AD0-FE03-29CFD93B82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34654" y="4018254"/>
            <a:ext cx="165629" cy="165629"/>
          </a:xfrm>
          <a:prstGeom prst="rect">
            <a:avLst/>
          </a:prstGeom>
        </p:spPr>
      </p:pic>
      <p:sp>
        <p:nvSpPr>
          <p:cNvPr id="7" name="Tekstiruutu 6">
            <a:extLst>
              <a:ext uri="{FF2B5EF4-FFF2-40B4-BE49-F238E27FC236}">
                <a16:creationId xmlns:a16="http://schemas.microsoft.com/office/drawing/2014/main" id="{55B42214-C256-878A-C59B-F174540FA100}"/>
              </a:ext>
            </a:extLst>
          </p:cNvPr>
          <p:cNvSpPr txBox="1">
            <a:spLocks/>
          </p:cNvSpPr>
          <p:nvPr/>
        </p:nvSpPr>
        <p:spPr>
          <a:xfrm>
            <a:off x="9088728" y="3993203"/>
            <a:ext cx="1385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1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F118254F-5874-F1D8-47E5-192252EE6438}"/>
              </a:ext>
            </a:extLst>
          </p:cNvPr>
          <p:cNvSpPr txBox="1">
            <a:spLocks/>
          </p:cNvSpPr>
          <p:nvPr/>
        </p:nvSpPr>
        <p:spPr>
          <a:xfrm>
            <a:off x="3318639" y="4024365"/>
            <a:ext cx="1385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1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60" name="A MAN: fine to prod">
            <a:extLst>
              <a:ext uri="{FF2B5EF4-FFF2-40B4-BE49-F238E27FC236}">
                <a16:creationId xmlns:a16="http://schemas.microsoft.com/office/drawing/2014/main" id="{28DC9BA8-91AD-9F0B-2943-A074B96E85A1}"/>
              </a:ext>
            </a:extLst>
          </p:cNvPr>
          <p:cNvSpPr>
            <a:spLocks/>
          </p:cNvSpPr>
          <p:nvPr/>
        </p:nvSpPr>
        <p:spPr>
          <a:xfrm>
            <a:off x="5457811" y="4977268"/>
            <a:ext cx="123226" cy="15828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466" name="HEAD Peppol2">
            <a:extLst>
              <a:ext uri="{FF2B5EF4-FFF2-40B4-BE49-F238E27FC236}">
                <a16:creationId xmlns:a16="http://schemas.microsoft.com/office/drawing/2014/main" id="{33C773A7-FE10-D539-F35F-93DF7E3A9719}"/>
              </a:ext>
            </a:extLst>
          </p:cNvPr>
          <p:cNvGrpSpPr>
            <a:grpSpLocks/>
          </p:cNvGrpSpPr>
          <p:nvPr/>
        </p:nvGrpSpPr>
        <p:grpSpPr>
          <a:xfrm>
            <a:off x="10267710" y="4394317"/>
            <a:ext cx="959325" cy="310610"/>
            <a:chOff x="6840377" y="632952"/>
            <a:chExt cx="959325" cy="310610"/>
          </a:xfrm>
        </p:grpSpPr>
        <p:pic>
          <p:nvPicPr>
            <p:cNvPr id="469" name="PEPPOL figure" descr="The Future Is Open - OpenPeppol">
              <a:extLst>
                <a:ext uri="{FF2B5EF4-FFF2-40B4-BE49-F238E27FC236}">
                  <a16:creationId xmlns:a16="http://schemas.microsoft.com/office/drawing/2014/main" id="{DA6F5D19-D042-5495-EFC1-121365FE8E26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6840377" y="665419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1" name="Group 397">
              <a:extLst>
                <a:ext uri="{FF2B5EF4-FFF2-40B4-BE49-F238E27FC236}">
                  <a16:creationId xmlns:a16="http://schemas.microsoft.com/office/drawing/2014/main" id="{BC56E2D5-5B7C-2527-E72D-FD4D1BDBED28}"/>
                </a:ext>
              </a:extLst>
            </p:cNvPr>
            <p:cNvGrpSpPr>
              <a:grpSpLocks/>
            </p:cNvGrpSpPr>
            <p:nvPr/>
          </p:nvGrpSpPr>
          <p:grpSpPr>
            <a:xfrm>
              <a:off x="7072895" y="632952"/>
              <a:ext cx="726807" cy="310610"/>
              <a:chOff x="7050092" y="673704"/>
              <a:chExt cx="726807" cy="310610"/>
            </a:xfrm>
          </p:grpSpPr>
          <p:sp>
            <p:nvSpPr>
              <p:cNvPr id="482" name="Text: Peppol Network Order">
                <a:extLst>
                  <a:ext uri="{FF2B5EF4-FFF2-40B4-BE49-F238E27FC236}">
                    <a16:creationId xmlns:a16="http://schemas.microsoft.com/office/drawing/2014/main" id="{BE657F9C-10D2-730F-4E7D-515A4D1F2A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5922" y="673704"/>
                <a:ext cx="69097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fi-FI"/>
                </a:defPPr>
                <a:lvl1pPr marL="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FI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Peppol</a:t>
                </a:r>
                <a:endParaRPr kumimoji="0" lang="fi-FI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3" name="TextBox 399">
                <a:extLst>
                  <a:ext uri="{FF2B5EF4-FFF2-40B4-BE49-F238E27FC236}">
                    <a16:creationId xmlns:a16="http://schemas.microsoft.com/office/drawing/2014/main" id="{CEFD0503-B986-655D-3D7C-B400C68CF4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0092" y="799648"/>
                <a:ext cx="54867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FI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network</a:t>
                </a:r>
                <a:endParaRPr kumimoji="0" lang="en-FI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4" name="HEAD Peppol2">
            <a:extLst>
              <a:ext uri="{FF2B5EF4-FFF2-40B4-BE49-F238E27FC236}">
                <a16:creationId xmlns:a16="http://schemas.microsoft.com/office/drawing/2014/main" id="{E392FB8E-6FDB-767E-A638-20B2ADDC8694}"/>
              </a:ext>
            </a:extLst>
          </p:cNvPr>
          <p:cNvGrpSpPr>
            <a:grpSpLocks/>
          </p:cNvGrpSpPr>
          <p:nvPr/>
        </p:nvGrpSpPr>
        <p:grpSpPr>
          <a:xfrm>
            <a:off x="8160621" y="6184371"/>
            <a:ext cx="959325" cy="310610"/>
            <a:chOff x="6840377" y="632952"/>
            <a:chExt cx="959325" cy="310610"/>
          </a:xfrm>
        </p:grpSpPr>
        <p:pic>
          <p:nvPicPr>
            <p:cNvPr id="485" name="PEPPOL figure" descr="The Future Is Open - OpenPeppol">
              <a:extLst>
                <a:ext uri="{FF2B5EF4-FFF2-40B4-BE49-F238E27FC236}">
                  <a16:creationId xmlns:a16="http://schemas.microsoft.com/office/drawing/2014/main" id="{36C61038-6BD6-27C7-4206-8BFE9B68C43F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6840377" y="665419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6" name="Group 397">
              <a:extLst>
                <a:ext uri="{FF2B5EF4-FFF2-40B4-BE49-F238E27FC236}">
                  <a16:creationId xmlns:a16="http://schemas.microsoft.com/office/drawing/2014/main" id="{7EF4F4AB-F744-A6CE-9D30-FD0D5D17D150}"/>
                </a:ext>
              </a:extLst>
            </p:cNvPr>
            <p:cNvGrpSpPr>
              <a:grpSpLocks/>
            </p:cNvGrpSpPr>
            <p:nvPr/>
          </p:nvGrpSpPr>
          <p:grpSpPr>
            <a:xfrm>
              <a:off x="7072895" y="632952"/>
              <a:ext cx="726807" cy="310610"/>
              <a:chOff x="7050092" y="673704"/>
              <a:chExt cx="726807" cy="310610"/>
            </a:xfrm>
          </p:grpSpPr>
          <p:sp>
            <p:nvSpPr>
              <p:cNvPr id="487" name="Text: Peppol Network Order">
                <a:extLst>
                  <a:ext uri="{FF2B5EF4-FFF2-40B4-BE49-F238E27FC236}">
                    <a16:creationId xmlns:a16="http://schemas.microsoft.com/office/drawing/2014/main" id="{16B830B5-2E88-6F32-7C80-4FE2142B18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5922" y="673704"/>
                <a:ext cx="69097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fi-FI"/>
                </a:defPPr>
                <a:lvl1pPr marL="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FI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Peppol</a:t>
                </a:r>
                <a:endParaRPr kumimoji="0" lang="fi-FI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8" name="TextBox 399">
                <a:extLst>
                  <a:ext uri="{FF2B5EF4-FFF2-40B4-BE49-F238E27FC236}">
                    <a16:creationId xmlns:a16="http://schemas.microsoft.com/office/drawing/2014/main" id="{C8521FDD-D9E2-620E-BFD0-A31B8EC8A1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0092" y="799648"/>
                <a:ext cx="54867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FI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network</a:t>
                </a:r>
                <a:endParaRPr kumimoji="0" lang="en-FI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DES mep bim">
            <a:extLst>
              <a:ext uri="{FF2B5EF4-FFF2-40B4-BE49-F238E27FC236}">
                <a16:creationId xmlns:a16="http://schemas.microsoft.com/office/drawing/2014/main" id="{11FA2E20-48DF-6D02-D102-609EF2DBA30B}"/>
              </a:ext>
            </a:extLst>
          </p:cNvPr>
          <p:cNvSpPr>
            <a:spLocks/>
          </p:cNvSpPr>
          <p:nvPr/>
        </p:nvSpPr>
        <p:spPr>
          <a:xfrm>
            <a:off x="1792672" y="2515867"/>
            <a:ext cx="312481" cy="338460"/>
          </a:xfrm>
          <a:prstGeom prst="can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MEP-BIM</a:t>
            </a:r>
            <a:endParaRPr kumimoji="0" lang="fi-FI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7" name="DES str bim">
            <a:extLst>
              <a:ext uri="{FF2B5EF4-FFF2-40B4-BE49-F238E27FC236}">
                <a16:creationId xmlns:a16="http://schemas.microsoft.com/office/drawing/2014/main" id="{4A510E7D-0FF1-C122-A0F4-18F0E66E9418}"/>
              </a:ext>
            </a:extLst>
          </p:cNvPr>
          <p:cNvSpPr>
            <a:spLocks/>
          </p:cNvSpPr>
          <p:nvPr/>
        </p:nvSpPr>
        <p:spPr>
          <a:xfrm>
            <a:off x="1792672" y="2194919"/>
            <a:ext cx="312481" cy="371203"/>
          </a:xfrm>
          <a:prstGeom prst="can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STR-BIM</a:t>
            </a:r>
            <a:endParaRPr kumimoji="0" lang="fi-FI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465" name="A IFC">
            <a:extLst>
              <a:ext uri="{FF2B5EF4-FFF2-40B4-BE49-F238E27FC236}">
                <a16:creationId xmlns:a16="http://schemas.microsoft.com/office/drawing/2014/main" id="{06643929-19D0-34B3-1FB7-9183844142D6}"/>
              </a:ext>
            </a:extLst>
          </p:cNvPr>
          <p:cNvCxnSpPr>
            <a:cxnSpLocks/>
            <a:endCxn id="47" idx="4"/>
          </p:cNvCxnSpPr>
          <p:nvPr/>
        </p:nvCxnSpPr>
        <p:spPr>
          <a:xfrm rot="5400000">
            <a:off x="1891528" y="2130666"/>
            <a:ext cx="463481" cy="36229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A IFC">
            <a:extLst>
              <a:ext uri="{FF2B5EF4-FFF2-40B4-BE49-F238E27FC236}">
                <a16:creationId xmlns:a16="http://schemas.microsoft.com/office/drawing/2014/main" id="{A24D5D3A-1DD4-976B-D1ED-0DB9D2D0C1AF}"/>
              </a:ext>
            </a:extLst>
          </p:cNvPr>
          <p:cNvCxnSpPr>
            <a:cxnSpLocks/>
            <a:endCxn id="48" idx="4"/>
          </p:cNvCxnSpPr>
          <p:nvPr/>
        </p:nvCxnSpPr>
        <p:spPr>
          <a:xfrm rot="5400000">
            <a:off x="1971267" y="2515036"/>
            <a:ext cx="303947" cy="3617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miter lim="800000"/>
            <a:headEnd type="none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A IFC">
            <a:extLst>
              <a:ext uri="{FF2B5EF4-FFF2-40B4-BE49-F238E27FC236}">
                <a16:creationId xmlns:a16="http://schemas.microsoft.com/office/drawing/2014/main" id="{6AE4CA43-8E0C-53E0-C6B4-66E39FD46A67}"/>
              </a:ext>
            </a:extLst>
          </p:cNvPr>
          <p:cNvCxnSpPr>
            <a:cxnSpLocks/>
            <a:endCxn id="46" idx="4"/>
          </p:cNvCxnSpPr>
          <p:nvPr/>
        </p:nvCxnSpPr>
        <p:spPr>
          <a:xfrm rot="5400000">
            <a:off x="2003614" y="2824372"/>
            <a:ext cx="238312" cy="35233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headEnd type="none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Arrow: gov">
            <a:extLst>
              <a:ext uri="{FF2B5EF4-FFF2-40B4-BE49-F238E27FC236}">
                <a16:creationId xmlns:a16="http://schemas.microsoft.com/office/drawing/2014/main" id="{24FD7035-612F-6998-5FB0-B42864DA95D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6044" y="1315352"/>
            <a:ext cx="0" cy="13077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052FDC5-FF51-078B-3995-5724B2317627}"/>
              </a:ext>
            </a:extLst>
          </p:cNvPr>
          <p:cNvSpPr txBox="1">
            <a:spLocks/>
          </p:cNvSpPr>
          <p:nvPr/>
        </p:nvSpPr>
        <p:spPr>
          <a:xfrm>
            <a:off x="10290808" y="5267426"/>
            <a:ext cx="1845880" cy="15645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spcAft>
                <a:spcPts val="100"/>
              </a:spcAft>
              <a:tabLst>
                <a:tab pos="269875" algn="l"/>
                <a:tab pos="447675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CAFM	</a:t>
            </a:r>
            <a:r>
              <a:rPr lang="fi-FI" sz="600" dirty="0">
                <a:solidFill>
                  <a:srgbClr val="000000"/>
                </a:solidFill>
              </a:rPr>
              <a:t>Computer </a:t>
            </a:r>
            <a:r>
              <a:rPr lang="fi-FI" sz="600" dirty="0" err="1">
                <a:solidFill>
                  <a:srgbClr val="000000"/>
                </a:solidFill>
              </a:rPr>
              <a:t>Aided</a:t>
            </a:r>
            <a:r>
              <a:rPr lang="fi-FI" sz="600" dirty="0">
                <a:solidFill>
                  <a:srgbClr val="000000"/>
                </a:solidFill>
              </a:rPr>
              <a:t> </a:t>
            </a:r>
            <a:r>
              <a:rPr lang="fi-FI" sz="600" dirty="0" err="1">
                <a:solidFill>
                  <a:srgbClr val="000000"/>
                </a:solidFill>
              </a:rPr>
              <a:t>Facility</a:t>
            </a:r>
            <a:r>
              <a:rPr lang="fi-FI" sz="600" dirty="0">
                <a:solidFill>
                  <a:srgbClr val="000000"/>
                </a:solidFill>
              </a:rPr>
              <a:t> Management </a:t>
            </a:r>
          </a:p>
          <a:p>
            <a:pPr>
              <a:spcAft>
                <a:spcPts val="100"/>
              </a:spcAft>
              <a:tabLst>
                <a:tab pos="269875" algn="l"/>
                <a:tab pos="447675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E-BOM	</a:t>
            </a:r>
            <a:r>
              <a:rPr lang="fi-FI" sz="600" dirty="0">
                <a:solidFill>
                  <a:srgbClr val="000000"/>
                </a:solidFill>
              </a:rPr>
              <a:t>Engineering Bill Of </a:t>
            </a:r>
            <a:r>
              <a:rPr lang="fi-FI" sz="600" dirty="0" err="1">
                <a:solidFill>
                  <a:srgbClr val="000000"/>
                </a:solidFill>
              </a:rPr>
              <a:t>Materials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9875" algn="l"/>
                <a:tab pos="447675" algn="l"/>
              </a:tabLst>
            </a:pPr>
            <a:r>
              <a:rPr lang="fi-FI" sz="600" b="1" dirty="0" err="1">
                <a:solidFill>
                  <a:srgbClr val="000000"/>
                </a:solidFill>
              </a:rPr>
              <a:t>eCMR</a:t>
            </a:r>
            <a:r>
              <a:rPr lang="fi-FI" sz="600" b="1" dirty="0">
                <a:solidFill>
                  <a:srgbClr val="000000"/>
                </a:solidFill>
              </a:rPr>
              <a:t>	</a:t>
            </a:r>
            <a:r>
              <a:rPr lang="fi-FI" sz="600" dirty="0">
                <a:solidFill>
                  <a:srgbClr val="000000"/>
                </a:solidFill>
              </a:rPr>
              <a:t>Electronic </a:t>
            </a:r>
            <a:r>
              <a:rPr lang="fi-FI" sz="600" dirty="0" err="1">
                <a:solidFill>
                  <a:srgbClr val="000000"/>
                </a:solidFill>
              </a:rPr>
              <a:t>consignment</a:t>
            </a:r>
            <a:r>
              <a:rPr lang="fi-FI" sz="600" dirty="0">
                <a:solidFill>
                  <a:srgbClr val="000000"/>
                </a:solidFill>
              </a:rPr>
              <a:t> </a:t>
            </a:r>
            <a:r>
              <a:rPr lang="fi-FI" sz="600" dirty="0" err="1">
                <a:solidFill>
                  <a:srgbClr val="000000"/>
                </a:solidFill>
              </a:rPr>
              <a:t>note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9875" algn="l"/>
                <a:tab pos="447675" algn="l"/>
              </a:tabLst>
            </a:pPr>
            <a:r>
              <a:rPr lang="fi-FI" sz="600" b="1" dirty="0" err="1">
                <a:solidFill>
                  <a:srgbClr val="000000"/>
                </a:solidFill>
              </a:rPr>
              <a:t>eFTI</a:t>
            </a:r>
            <a:r>
              <a:rPr lang="fi-FI" sz="600" b="1" dirty="0">
                <a:solidFill>
                  <a:srgbClr val="000000"/>
                </a:solidFill>
              </a:rPr>
              <a:t>	</a:t>
            </a:r>
            <a:r>
              <a:rPr lang="fi-FI" sz="600" dirty="0">
                <a:solidFill>
                  <a:srgbClr val="000000"/>
                </a:solidFill>
              </a:rPr>
              <a:t>Electronic </a:t>
            </a:r>
            <a:r>
              <a:rPr lang="fi-FI" sz="600" dirty="0" err="1">
                <a:solidFill>
                  <a:srgbClr val="000000"/>
                </a:solidFill>
              </a:rPr>
              <a:t>freight</a:t>
            </a:r>
            <a:r>
              <a:rPr lang="fi-FI" sz="600" dirty="0">
                <a:solidFill>
                  <a:srgbClr val="000000"/>
                </a:solidFill>
              </a:rPr>
              <a:t> transport </a:t>
            </a:r>
            <a:r>
              <a:rPr lang="fi-FI" sz="600" dirty="0" err="1">
                <a:solidFill>
                  <a:srgbClr val="000000"/>
                </a:solidFill>
              </a:rPr>
              <a:t>information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9875" algn="l"/>
                <a:tab pos="447675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EMDG	</a:t>
            </a:r>
            <a:r>
              <a:rPr lang="fi-FI" sz="600" i="0" dirty="0">
                <a:solidFill>
                  <a:srgbClr val="000000"/>
                </a:solidFill>
                <a:effectLst/>
              </a:rPr>
              <a:t>European </a:t>
            </a:r>
            <a:r>
              <a:rPr lang="fi-FI" sz="600" dirty="0">
                <a:solidFill>
                  <a:srgbClr val="000000"/>
                </a:solidFill>
              </a:rPr>
              <a:t>M</a:t>
            </a:r>
            <a:r>
              <a:rPr lang="fi-FI" sz="600" i="0" dirty="0">
                <a:solidFill>
                  <a:srgbClr val="000000"/>
                </a:solidFill>
                <a:effectLst/>
              </a:rPr>
              <a:t>aster </a:t>
            </a:r>
            <a:r>
              <a:rPr lang="fi-FI" sz="600" dirty="0">
                <a:solidFill>
                  <a:srgbClr val="000000"/>
                </a:solidFill>
              </a:rPr>
              <a:t>D</a:t>
            </a:r>
            <a:r>
              <a:rPr lang="fi-FI" sz="600" i="0" dirty="0">
                <a:solidFill>
                  <a:srgbClr val="000000"/>
                </a:solidFill>
                <a:effectLst/>
              </a:rPr>
              <a:t>ata </a:t>
            </a:r>
            <a:r>
              <a:rPr lang="fi-FI" sz="600" dirty="0" err="1">
                <a:solidFill>
                  <a:srgbClr val="000000"/>
                </a:solidFill>
              </a:rPr>
              <a:t>G</a:t>
            </a:r>
            <a:r>
              <a:rPr lang="fi-FI" sz="600" i="0" dirty="0" err="1">
                <a:solidFill>
                  <a:srgbClr val="000000"/>
                </a:solidFill>
                <a:effectLst/>
              </a:rPr>
              <a:t>uideline</a:t>
            </a:r>
            <a:endParaRPr lang="fi-FI" sz="600" b="1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9875" algn="l"/>
                <a:tab pos="447675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EPCIS	</a:t>
            </a:r>
            <a:r>
              <a:rPr lang="fi-FI" sz="600" dirty="0">
                <a:solidFill>
                  <a:srgbClr val="000000"/>
                </a:solidFill>
              </a:rPr>
              <a:t>Electronic Product Code Information Services</a:t>
            </a: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cs typeface="Arial" panose="020B0604020202020204" pitchFamily="34" charset="0"/>
              </a:rPr>
              <a:t>ERP	</a:t>
            </a:r>
            <a:r>
              <a:rPr lang="fi-FI" sz="600" dirty="0">
                <a:cs typeface="Arial" panose="020B0604020202020204" pitchFamily="34" charset="0"/>
              </a:rPr>
              <a:t>Enterprise Resource Planning</a:t>
            </a: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ETO	</a:t>
            </a:r>
            <a:r>
              <a:rPr lang="fi-FI" sz="600" dirty="0" err="1">
                <a:solidFill>
                  <a:srgbClr val="000000"/>
                </a:solidFill>
              </a:rPr>
              <a:t>Engineer</a:t>
            </a:r>
            <a:r>
              <a:rPr lang="fi-FI" sz="600" dirty="0">
                <a:solidFill>
                  <a:srgbClr val="000000"/>
                </a:solidFill>
              </a:rPr>
              <a:t>-To-Order</a:t>
            </a: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GTIN	</a:t>
            </a:r>
            <a:r>
              <a:rPr lang="fi-FI" sz="600" dirty="0">
                <a:solidFill>
                  <a:srgbClr val="000000"/>
                </a:solidFill>
              </a:rPr>
              <a:t>Global Trade </a:t>
            </a:r>
            <a:r>
              <a:rPr lang="fi-FI" sz="600" dirty="0" err="1">
                <a:solidFill>
                  <a:srgbClr val="000000"/>
                </a:solidFill>
              </a:rPr>
              <a:t>Item</a:t>
            </a:r>
            <a:r>
              <a:rPr lang="fi-FI" sz="600" dirty="0">
                <a:solidFill>
                  <a:srgbClr val="000000"/>
                </a:solidFill>
              </a:rPr>
              <a:t> </a:t>
            </a:r>
            <a:r>
              <a:rPr lang="fi-FI" sz="600" dirty="0" err="1">
                <a:solidFill>
                  <a:srgbClr val="000000"/>
                </a:solidFill>
              </a:rPr>
              <a:t>Number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M-BOM	</a:t>
            </a:r>
            <a:r>
              <a:rPr lang="fi-FI" sz="600" dirty="0">
                <a:solidFill>
                  <a:srgbClr val="000000"/>
                </a:solidFill>
              </a:rPr>
              <a:t>Manufacturing Bill Of </a:t>
            </a:r>
            <a:r>
              <a:rPr lang="fi-FI" sz="600" dirty="0" err="1">
                <a:solidFill>
                  <a:srgbClr val="000000"/>
                </a:solidFill>
              </a:rPr>
              <a:t>Materials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kumimoji="0" lang="fi-FI" sz="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Arial" panose="020B0604020202020204" pitchFamily="34" charset="0"/>
              </a:rPr>
              <a:t>MR</a:t>
            </a:r>
            <a:r>
              <a:rPr lang="fi-FI" sz="600" b="1" dirty="0">
                <a:cs typeface="Arial" panose="020B0604020202020204" pitchFamily="34" charset="0"/>
              </a:rPr>
              <a:t>P	</a:t>
            </a:r>
            <a:r>
              <a:rPr lang="fi-FI" sz="600" dirty="0" err="1">
                <a:cs typeface="Arial" panose="020B0604020202020204" pitchFamily="34" charset="0"/>
              </a:rPr>
              <a:t>Material</a:t>
            </a:r>
            <a:r>
              <a:rPr lang="fi-FI" sz="600" dirty="0">
                <a:cs typeface="Arial" panose="020B0604020202020204" pitchFamily="34" charset="0"/>
              </a:rPr>
              <a:t> Resource Planning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MTS	</a:t>
            </a:r>
            <a:r>
              <a:rPr lang="fi-FI" sz="600" dirty="0">
                <a:solidFill>
                  <a:srgbClr val="000000"/>
                </a:solidFill>
              </a:rPr>
              <a:t>Make-To-</a:t>
            </a:r>
            <a:r>
              <a:rPr lang="fi-FI" sz="600" dirty="0" err="1">
                <a:solidFill>
                  <a:srgbClr val="000000"/>
                </a:solidFill>
              </a:rPr>
              <a:t>Stock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SGTIN	</a:t>
            </a:r>
            <a:r>
              <a:rPr lang="fi-FI" sz="600" dirty="0" err="1">
                <a:solidFill>
                  <a:srgbClr val="000000"/>
                </a:solidFill>
              </a:rPr>
              <a:t>Serialized</a:t>
            </a:r>
            <a:r>
              <a:rPr lang="fi-FI" sz="600" dirty="0">
                <a:solidFill>
                  <a:srgbClr val="000000"/>
                </a:solidFill>
              </a:rPr>
              <a:t> Global Trade </a:t>
            </a:r>
            <a:r>
              <a:rPr lang="fi-FI" sz="600" dirty="0" err="1">
                <a:solidFill>
                  <a:srgbClr val="000000"/>
                </a:solidFill>
              </a:rPr>
              <a:t>Item</a:t>
            </a:r>
            <a:r>
              <a:rPr lang="fi-FI" sz="600" dirty="0">
                <a:solidFill>
                  <a:srgbClr val="000000"/>
                </a:solidFill>
              </a:rPr>
              <a:t> </a:t>
            </a:r>
            <a:r>
              <a:rPr lang="fi-FI" sz="600" dirty="0" err="1">
                <a:solidFill>
                  <a:srgbClr val="000000"/>
                </a:solidFill>
              </a:rPr>
              <a:t>Number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TT	</a:t>
            </a:r>
            <a:r>
              <a:rPr lang="fi-FI" sz="600" dirty="0">
                <a:solidFill>
                  <a:srgbClr val="000000"/>
                </a:solidFill>
              </a:rPr>
              <a:t>National </a:t>
            </a:r>
            <a:r>
              <a:rPr lang="fi-FI" sz="600" dirty="0" err="1">
                <a:solidFill>
                  <a:srgbClr val="202122"/>
                </a:solidFill>
              </a:rPr>
              <a:t>p</a:t>
            </a:r>
            <a:r>
              <a:rPr lang="fi-FI" sz="600" i="0" dirty="0" err="1">
                <a:solidFill>
                  <a:srgbClr val="202122"/>
                </a:solidFill>
                <a:effectLst/>
              </a:rPr>
              <a:t>roduct</a:t>
            </a:r>
            <a:r>
              <a:rPr lang="fi-FI" sz="600" i="0" dirty="0">
                <a:solidFill>
                  <a:srgbClr val="202122"/>
                </a:solidFill>
                <a:effectLst/>
              </a:rPr>
              <a:t> </a:t>
            </a:r>
            <a:r>
              <a:rPr lang="fi-FI" sz="600" dirty="0" err="1">
                <a:solidFill>
                  <a:srgbClr val="202122"/>
                </a:solidFill>
              </a:rPr>
              <a:t>i</a:t>
            </a:r>
            <a:r>
              <a:rPr lang="fi-FI" sz="600" i="0" dirty="0" err="1">
                <a:solidFill>
                  <a:srgbClr val="202122"/>
                </a:solidFill>
                <a:effectLst/>
              </a:rPr>
              <a:t>nformation</a:t>
            </a:r>
            <a:r>
              <a:rPr lang="fi-FI" sz="600" i="0" dirty="0">
                <a:solidFill>
                  <a:srgbClr val="202122"/>
                </a:solidFill>
                <a:effectLst/>
              </a:rPr>
              <a:t> </a:t>
            </a:r>
            <a:r>
              <a:rPr lang="fi-FI" sz="600" i="0" dirty="0" err="1">
                <a:solidFill>
                  <a:srgbClr val="202122"/>
                </a:solidFill>
                <a:effectLst/>
              </a:rPr>
              <a:t>standard</a:t>
            </a:r>
            <a:endParaRPr lang="fi-FI" sz="600" dirty="0"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  <a:tabLst>
                <a:tab pos="180975" algn="l"/>
                <a:tab pos="266700" algn="l"/>
              </a:tabLst>
            </a:pPr>
            <a:r>
              <a:rPr kumimoji="0" lang="fi-FI" sz="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Arial" panose="020B0604020202020204" pitchFamily="34" charset="0"/>
              </a:rPr>
              <a:t>WMS		</a:t>
            </a:r>
            <a:r>
              <a:rPr lang="fi-FI" sz="600" dirty="0" err="1">
                <a:cs typeface="Arial" panose="020B0604020202020204" pitchFamily="34" charset="0"/>
              </a:rPr>
              <a:t>Warehouse</a:t>
            </a:r>
            <a:r>
              <a:rPr lang="fi-FI" sz="600" dirty="0">
                <a:cs typeface="Arial" panose="020B0604020202020204" pitchFamily="34" charset="0"/>
              </a:rPr>
              <a:t> Management System</a:t>
            </a:r>
            <a:endParaRPr kumimoji="0" lang="fi-FI" sz="7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20" name="Rectangle 243">
            <a:extLst>
              <a:ext uri="{FF2B5EF4-FFF2-40B4-BE49-F238E27FC236}">
                <a16:creationId xmlns:a16="http://schemas.microsoft.com/office/drawing/2014/main" id="{C0B83A12-4D25-6AE0-DA70-E7B8B33DD1CF}"/>
              </a:ext>
            </a:extLst>
          </p:cNvPr>
          <p:cNvSpPr>
            <a:spLocks/>
          </p:cNvSpPr>
          <p:nvPr/>
        </p:nvSpPr>
        <p:spPr>
          <a:xfrm>
            <a:off x="10224619" y="5248812"/>
            <a:ext cx="1948453" cy="1581393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3" name="IFC">
            <a:extLst>
              <a:ext uri="{FF2B5EF4-FFF2-40B4-BE49-F238E27FC236}">
                <a16:creationId xmlns:a16="http://schemas.microsoft.com/office/drawing/2014/main" id="{926A26EE-344B-6533-B446-5405F2D7548C}"/>
              </a:ext>
            </a:extLst>
          </p:cNvPr>
          <p:cNvSpPr txBox="1">
            <a:spLocks/>
          </p:cNvSpPr>
          <p:nvPr/>
        </p:nvSpPr>
        <p:spPr>
          <a:xfrm>
            <a:off x="2000210" y="2012073"/>
            <a:ext cx="236186" cy="138499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900" b="1" i="1" dirty="0"/>
              <a:t>IFC</a:t>
            </a:r>
          </a:p>
        </p:txBody>
      </p:sp>
      <p:sp>
        <p:nvSpPr>
          <p:cNvPr id="455" name="Tekstiruutu 184">
            <a:extLst>
              <a:ext uri="{FF2B5EF4-FFF2-40B4-BE49-F238E27FC236}">
                <a16:creationId xmlns:a16="http://schemas.microsoft.com/office/drawing/2014/main" id="{5D1CD610-EBDB-B939-5F32-5C977D304F49}"/>
              </a:ext>
            </a:extLst>
          </p:cNvPr>
          <p:cNvSpPr txBox="1">
            <a:spLocks/>
          </p:cNvSpPr>
          <p:nvPr/>
        </p:nvSpPr>
        <p:spPr>
          <a:xfrm>
            <a:off x="2445763" y="4114941"/>
            <a:ext cx="355244" cy="17562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FI" sz="700" b="1" i="1" dirty="0">
                <a:solidFill>
                  <a:srgbClr val="4C9BD3"/>
                </a:solidFill>
              </a:rPr>
              <a:t>T005</a:t>
            </a:r>
          </a:p>
          <a:p>
            <a:pPr algn="ctr">
              <a:lnSpc>
                <a:spcPct val="80000"/>
              </a:lnSpc>
            </a:pPr>
            <a:r>
              <a:rPr lang="en-FI" sz="700" b="1" i="1" dirty="0">
                <a:solidFill>
                  <a:srgbClr val="4C9BD3"/>
                </a:solidFill>
              </a:rPr>
              <a:t>Tender </a:t>
            </a:r>
            <a:endParaRPr lang="fi-FI" sz="700" b="1" i="1" dirty="0">
              <a:solidFill>
                <a:srgbClr val="4C9BD3"/>
              </a:solidFill>
            </a:endParaRPr>
          </a:p>
        </p:txBody>
      </p:sp>
      <p:sp>
        <p:nvSpPr>
          <p:cNvPr id="964" name="HEAD manufacturing">
            <a:extLst>
              <a:ext uri="{FF2B5EF4-FFF2-40B4-BE49-F238E27FC236}">
                <a16:creationId xmlns:a16="http://schemas.microsoft.com/office/drawing/2014/main" id="{43251647-A469-D5B8-0AE7-797ACB261F3B}"/>
              </a:ext>
            </a:extLst>
          </p:cNvPr>
          <p:cNvSpPr txBox="1">
            <a:spLocks/>
          </p:cNvSpPr>
          <p:nvPr/>
        </p:nvSpPr>
        <p:spPr>
          <a:xfrm>
            <a:off x="4092628" y="5425457"/>
            <a:ext cx="1537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8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Data </a:t>
            </a:r>
            <a:r>
              <a:rPr lang="fi-FI" sz="800" b="1" dirty="0" err="1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platform</a:t>
            </a:r>
            <a:r>
              <a:rPr lang="fi-FI" sz="8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/ERP/WMS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5" name="HEAD manufacturing">
            <a:extLst>
              <a:ext uri="{FF2B5EF4-FFF2-40B4-BE49-F238E27FC236}">
                <a16:creationId xmlns:a16="http://schemas.microsoft.com/office/drawing/2014/main" id="{8AC97D2A-614F-E2A3-A6DA-8C4DB0B0B335}"/>
              </a:ext>
            </a:extLst>
          </p:cNvPr>
          <p:cNvSpPr txBox="1">
            <a:spLocks/>
          </p:cNvSpPr>
          <p:nvPr/>
        </p:nvSpPr>
        <p:spPr>
          <a:xfrm>
            <a:off x="317416" y="6617688"/>
            <a:ext cx="1537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Data </a:t>
            </a:r>
            <a:r>
              <a:rPr lang="fi-FI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platform</a:t>
            </a:r>
            <a:r>
              <a:rPr lang="fi-FI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/ERP/WMS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buildingSMART Data Dictionary - buildingSMART International">
            <a:extLst>
              <a:ext uri="{FF2B5EF4-FFF2-40B4-BE49-F238E27FC236}">
                <a16:creationId xmlns:a16="http://schemas.microsoft.com/office/drawing/2014/main" id="{76DF862F-3937-14DA-C880-49D7D14C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8" y="659159"/>
            <a:ext cx="465393" cy="13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udistunut Suomi.fi-verkkopalvelu on avattu - Valtiovarainministeriö">
            <a:extLst>
              <a:ext uri="{FF2B5EF4-FFF2-40B4-BE49-F238E27FC236}">
                <a16:creationId xmlns:a16="http://schemas.microsoft.com/office/drawing/2014/main" id="{BC29E31A-710E-4634-2D2F-60E925D7D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08" y="910715"/>
            <a:ext cx="564703" cy="14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3" name="Gov Building smart DD">
            <a:extLst>
              <a:ext uri="{FF2B5EF4-FFF2-40B4-BE49-F238E27FC236}">
                <a16:creationId xmlns:a16="http://schemas.microsoft.com/office/drawing/2014/main" id="{89BBF4A5-4F10-0AF8-029C-1B901A9B3199}"/>
              </a:ext>
            </a:extLst>
          </p:cNvPr>
          <p:cNvSpPr txBox="1">
            <a:spLocks/>
          </p:cNvSpPr>
          <p:nvPr/>
        </p:nvSpPr>
        <p:spPr>
          <a:xfrm>
            <a:off x="5873279" y="1029224"/>
            <a:ext cx="833619" cy="31579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>
            <a:defPPr>
              <a:defRPr lang="fi-FI"/>
            </a:defPPr>
            <a:lvl1pPr>
              <a:lnSpc>
                <a:spcPct val="80000"/>
              </a:lnSpc>
              <a:defRPr sz="900">
                <a:latin typeface="Calibri" panose="020F0502020204030204"/>
                <a:cs typeface="Arial" panose="020B0604020202020204" pitchFamily="34" charset="0"/>
              </a:defRPr>
            </a:lvl1pPr>
          </a:lstStyle>
          <a:p>
            <a:r>
              <a:rPr lang="fi-FI" sz="600" b="1" dirty="0"/>
              <a:t>EU:</a:t>
            </a:r>
          </a:p>
          <a:p>
            <a:r>
              <a:rPr lang="fi-FI" sz="600" dirty="0"/>
              <a:t>Corporate </a:t>
            </a:r>
            <a:r>
              <a:rPr lang="fi-FI" sz="600" dirty="0" err="1"/>
              <a:t>Sustainability</a:t>
            </a:r>
            <a:r>
              <a:rPr lang="fi-FI" sz="600" dirty="0"/>
              <a:t> </a:t>
            </a:r>
          </a:p>
          <a:p>
            <a:r>
              <a:rPr lang="fi-FI" sz="600" dirty="0"/>
              <a:t>Reporting Directive</a:t>
            </a:r>
          </a:p>
        </p:txBody>
      </p:sp>
      <p:sp>
        <p:nvSpPr>
          <p:cNvPr id="974" name="IFC">
            <a:extLst>
              <a:ext uri="{FF2B5EF4-FFF2-40B4-BE49-F238E27FC236}">
                <a16:creationId xmlns:a16="http://schemas.microsoft.com/office/drawing/2014/main" id="{E8C6DB22-43EC-27D9-5156-C43F37F7FE53}"/>
              </a:ext>
            </a:extLst>
          </p:cNvPr>
          <p:cNvSpPr txBox="1">
            <a:spLocks/>
          </p:cNvSpPr>
          <p:nvPr/>
        </p:nvSpPr>
        <p:spPr>
          <a:xfrm>
            <a:off x="3712198" y="5882565"/>
            <a:ext cx="289043" cy="138499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900" b="1" i="1" dirty="0"/>
              <a:t>IFC</a:t>
            </a:r>
          </a:p>
        </p:txBody>
      </p:sp>
      <p:grpSp>
        <p:nvGrpSpPr>
          <p:cNvPr id="413" name="Pep Receipt mts">
            <a:extLst>
              <a:ext uri="{FF2B5EF4-FFF2-40B4-BE49-F238E27FC236}">
                <a16:creationId xmlns:a16="http://schemas.microsoft.com/office/drawing/2014/main" id="{9F01350B-B485-DE52-E628-3069AEA6CA0A}"/>
              </a:ext>
            </a:extLst>
          </p:cNvPr>
          <p:cNvGrpSpPr>
            <a:grpSpLocks/>
          </p:cNvGrpSpPr>
          <p:nvPr/>
        </p:nvGrpSpPr>
        <p:grpSpPr>
          <a:xfrm>
            <a:off x="6548818" y="5945455"/>
            <a:ext cx="570258" cy="199478"/>
            <a:chOff x="8108945" y="830638"/>
            <a:chExt cx="570258" cy="199478"/>
          </a:xfrm>
        </p:grpSpPr>
        <p:pic>
          <p:nvPicPr>
            <p:cNvPr id="417" name="Picture 2" descr="The Future Is Open - OpenPeppol">
              <a:extLst>
                <a:ext uri="{FF2B5EF4-FFF2-40B4-BE49-F238E27FC236}">
                  <a16:creationId xmlns:a16="http://schemas.microsoft.com/office/drawing/2014/main" id="{7FBD2256-1075-7361-D910-8A7B9697BAB5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08945" y="838189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4" name="Tekstiruutu 184">
              <a:extLst>
                <a:ext uri="{FF2B5EF4-FFF2-40B4-BE49-F238E27FC236}">
                  <a16:creationId xmlns:a16="http://schemas.microsoft.com/office/drawing/2014/main" id="{C9777233-CE1B-8546-0144-8E2ADA3B200D}"/>
                </a:ext>
              </a:extLst>
            </p:cNvPr>
            <p:cNvSpPr txBox="1">
              <a:spLocks/>
            </p:cNvSpPr>
            <p:nvPr/>
          </p:nvSpPr>
          <p:spPr>
            <a:xfrm>
              <a:off x="8278800" y="830638"/>
              <a:ext cx="400403" cy="1994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FI" sz="8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Receipt </a:t>
              </a:r>
              <a:endParaRPr lang="fi-FI" sz="8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FI" sz="8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Advice</a:t>
              </a:r>
              <a:endParaRPr lang="fi-FI" sz="8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976" name="Picture 2" descr="The Future Is Open - OpenPeppol">
            <a:extLst>
              <a:ext uri="{FF2B5EF4-FFF2-40B4-BE49-F238E27FC236}">
                <a16:creationId xmlns:a16="http://schemas.microsoft.com/office/drawing/2014/main" id="{11433390-CE69-D615-CE5C-A3DE37D1822C}"/>
              </a:ext>
            </a:extLst>
          </p:cNvPr>
          <p:cNvPicPr>
            <a:picLocks/>
          </p:cNvPicPr>
          <p:nvPr/>
        </p:nvPicPr>
        <p:blipFill rotWithShape="1"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12" b="21536"/>
          <a:stretch/>
        </p:blipFill>
        <p:spPr bwMode="auto">
          <a:xfrm>
            <a:off x="5921073" y="5854975"/>
            <a:ext cx="158710" cy="16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eriö 64">
            <a:extLst>
              <a:ext uri="{FF2B5EF4-FFF2-40B4-BE49-F238E27FC236}">
                <a16:creationId xmlns:a16="http://schemas.microsoft.com/office/drawing/2014/main" id="{C1A199C5-4B9A-D317-061D-720FE8BCEF3E}"/>
              </a:ext>
            </a:extLst>
          </p:cNvPr>
          <p:cNvSpPr>
            <a:spLocks/>
          </p:cNvSpPr>
          <p:nvPr/>
        </p:nvSpPr>
        <p:spPr>
          <a:xfrm>
            <a:off x="5377458" y="6273616"/>
            <a:ext cx="414256" cy="530038"/>
          </a:xfrm>
          <a:prstGeom prst="can">
            <a:avLst>
              <a:gd name="adj" fmla="val 12499"/>
            </a:avLst>
          </a:prstGeom>
          <a:solidFill>
            <a:schemeClr val="bg1">
              <a:lumMod val="6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fi-FI" sz="900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grpSp>
        <p:nvGrpSpPr>
          <p:cNvPr id="4" name="Ryhmä 3">
            <a:extLst>
              <a:ext uri="{FF2B5EF4-FFF2-40B4-BE49-F238E27FC236}">
                <a16:creationId xmlns:a16="http://schemas.microsoft.com/office/drawing/2014/main" id="{F8B2DF55-73D6-E1A7-2A14-73F55643DD5E}"/>
              </a:ext>
            </a:extLst>
          </p:cNvPr>
          <p:cNvGrpSpPr>
            <a:grpSpLocks/>
          </p:cNvGrpSpPr>
          <p:nvPr/>
        </p:nvGrpSpPr>
        <p:grpSpPr>
          <a:xfrm>
            <a:off x="5410363" y="6281305"/>
            <a:ext cx="357790" cy="578916"/>
            <a:chOff x="2906298" y="1887485"/>
            <a:chExt cx="1236078" cy="2042850"/>
          </a:xfrm>
        </p:grpSpPr>
        <p:grpSp>
          <p:nvGrpSpPr>
            <p:cNvPr id="11" name="Ryhmä 10">
              <a:extLst>
                <a:ext uri="{FF2B5EF4-FFF2-40B4-BE49-F238E27FC236}">
                  <a16:creationId xmlns:a16="http://schemas.microsoft.com/office/drawing/2014/main" id="{DE0152CC-22A9-62BF-6F77-3DB27E6FFC81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06298" y="1887485"/>
              <a:ext cx="1236078" cy="2042850"/>
              <a:chOff x="5226367" y="2279374"/>
              <a:chExt cx="1236078" cy="2042848"/>
            </a:xfrm>
          </p:grpSpPr>
          <p:sp>
            <p:nvSpPr>
              <p:cNvPr id="13" name="Leveä kaari 12">
                <a:extLst>
                  <a:ext uri="{FF2B5EF4-FFF2-40B4-BE49-F238E27FC236}">
                    <a16:creationId xmlns:a16="http://schemas.microsoft.com/office/drawing/2014/main" id="{9183F47E-4ACF-D1A7-110E-6F85A7E3DC26}"/>
                  </a:ext>
                </a:extLst>
              </p:cNvPr>
              <p:cNvSpPr>
                <a:spLocks/>
              </p:cNvSpPr>
              <p:nvPr/>
            </p:nvSpPr>
            <p:spPr>
              <a:xfrm rot="20883042">
                <a:off x="5410512" y="3407822"/>
                <a:ext cx="885825" cy="914400"/>
              </a:xfrm>
              <a:prstGeom prst="blockArc">
                <a:avLst>
                  <a:gd name="adj1" fmla="val 15437056"/>
                  <a:gd name="adj2" fmla="val 18322940"/>
                  <a:gd name="adj3" fmla="val 22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Ryhmä 14">
                <a:extLst>
                  <a:ext uri="{FF2B5EF4-FFF2-40B4-BE49-F238E27FC236}">
                    <a16:creationId xmlns:a16="http://schemas.microsoft.com/office/drawing/2014/main" id="{4D62DB53-0751-3E66-6D36-2D984BD5F61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226367" y="2279374"/>
                <a:ext cx="1236078" cy="1731004"/>
                <a:chOff x="5226367" y="2279374"/>
                <a:chExt cx="1236078" cy="1731004"/>
              </a:xfrm>
            </p:grpSpPr>
            <p:grpSp>
              <p:nvGrpSpPr>
                <p:cNvPr id="17" name="Ryhmä 16">
                  <a:extLst>
                    <a:ext uri="{FF2B5EF4-FFF2-40B4-BE49-F238E27FC236}">
                      <a16:creationId xmlns:a16="http://schemas.microsoft.com/office/drawing/2014/main" id="{F285FB39-B642-DF4E-C488-B619A2C4D6B9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5226367" y="2523273"/>
                  <a:ext cx="1236078" cy="1487105"/>
                  <a:chOff x="5226367" y="2523273"/>
                  <a:chExt cx="1236078" cy="1487105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457" name="Ryhmä 456">
                    <a:extLst>
                      <a:ext uri="{FF2B5EF4-FFF2-40B4-BE49-F238E27FC236}">
                        <a16:creationId xmlns:a16="http://schemas.microsoft.com/office/drawing/2014/main" id="{FF00CDED-CC1D-4A69-96B7-7DB4866FBB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5226367" y="2523273"/>
                    <a:ext cx="1236078" cy="1487105"/>
                    <a:chOff x="3775030" y="2511014"/>
                    <a:chExt cx="1236078" cy="1487105"/>
                  </a:xfrm>
                </p:grpSpPr>
                <p:sp>
                  <p:nvSpPr>
                    <p:cNvPr id="491" name="Suorakulmio: Yläkulmat pyöristetty 490">
                      <a:extLst>
                        <a:ext uri="{FF2B5EF4-FFF2-40B4-BE49-F238E27FC236}">
                          <a16:creationId xmlns:a16="http://schemas.microsoft.com/office/drawing/2014/main" id="{E5A54B40-6148-F456-B1BD-994ABACE2D3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5400000">
                      <a:off x="3685375" y="2786929"/>
                      <a:ext cx="1419159" cy="1003221"/>
                    </a:xfrm>
                    <a:prstGeom prst="round2SameRect">
                      <a:avLst>
                        <a:gd name="adj1" fmla="val 7014"/>
                        <a:gd name="adj2" fmla="val 0"/>
                      </a:avLst>
                    </a:prstGeom>
                    <a:solidFill>
                      <a:srgbClr val="032D6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-FI" dirty="0"/>
                    </a:p>
                  </p:txBody>
                </p:sp>
                <p:pic>
                  <p:nvPicPr>
                    <p:cNvPr id="493" name="Kuva 492" descr="Maapallo tasaisella täytöllä">
                      <a:extLst>
                        <a:ext uri="{FF2B5EF4-FFF2-40B4-BE49-F238E27FC236}">
                          <a16:creationId xmlns:a16="http://schemas.microsoft.com/office/drawing/2014/main" id="{24765FA7-8542-211B-19BD-78EB4188AA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48125" y="2934920"/>
                      <a:ext cx="704015" cy="70401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94" name="Tekstiruutu 493">
                      <a:extLst>
                        <a:ext uri="{FF2B5EF4-FFF2-40B4-BE49-F238E27FC236}">
                          <a16:creationId xmlns:a16="http://schemas.microsoft.com/office/drawing/2014/main" id="{0470FC42-608B-F3A6-464D-4244FD51954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775030" y="2511014"/>
                      <a:ext cx="1236078" cy="7059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i-FI" sz="700" b="1" dirty="0">
                          <a:solidFill>
                            <a:schemeClr val="bg1"/>
                          </a:solidFill>
                        </a:rPr>
                        <a:t>DPP</a:t>
                      </a:r>
                    </a:p>
                  </p:txBody>
                </p:sp>
              </p:grpSp>
              <p:sp>
                <p:nvSpPr>
                  <p:cNvPr id="460" name="Suorakulmio 459">
                    <a:extLst>
                      <a:ext uri="{FF2B5EF4-FFF2-40B4-BE49-F238E27FC236}">
                        <a16:creationId xmlns:a16="http://schemas.microsoft.com/office/drawing/2014/main" id="{5508D49A-9647-707B-7DF0-368A01DE9CC8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50184" y="3764111"/>
                    <a:ext cx="219075" cy="1333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-FI"/>
                  </a:p>
                </p:txBody>
              </p:sp>
              <p:sp>
                <p:nvSpPr>
                  <p:cNvPr id="470" name="Ellipsi 469">
                    <a:extLst>
                      <a:ext uri="{FF2B5EF4-FFF2-40B4-BE49-F238E27FC236}">
                        <a16:creationId xmlns:a16="http://schemas.microsoft.com/office/drawing/2014/main" id="{00A62524-EDE4-A445-9241-7DE1511AED2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824106" y="3798386"/>
                    <a:ext cx="64800" cy="6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32D6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-FI"/>
                  </a:p>
                </p:txBody>
              </p:sp>
              <p:cxnSp>
                <p:nvCxnSpPr>
                  <p:cNvPr id="489" name="Suora yhdysviiva 488">
                    <a:extLst>
                      <a:ext uri="{FF2B5EF4-FFF2-40B4-BE49-F238E27FC236}">
                        <a16:creationId xmlns:a16="http://schemas.microsoft.com/office/drawing/2014/main" id="{AFA1BCD1-FBD0-3EBD-855D-2A3E7F6C1CDA}"/>
                      </a:ext>
                    </a:extLst>
                  </p:cNvPr>
                  <p:cNvCxnSpPr>
                    <a:cxnSpLocks/>
                    <a:stCxn id="470" idx="6"/>
                    <a:endCxn id="460" idx="3"/>
                  </p:cNvCxnSpPr>
                  <p:nvPr/>
                </p:nvCxnSpPr>
                <p:spPr>
                  <a:xfrm>
                    <a:off x="5888906" y="3830786"/>
                    <a:ext cx="80353" cy="0"/>
                  </a:xfrm>
                  <a:prstGeom prst="line">
                    <a:avLst/>
                  </a:prstGeom>
                  <a:ln>
                    <a:solidFill>
                      <a:srgbClr val="032D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uora yhdysviiva 489">
                    <a:extLst>
                      <a:ext uri="{FF2B5EF4-FFF2-40B4-BE49-F238E27FC236}">
                        <a16:creationId xmlns:a16="http://schemas.microsoft.com/office/drawing/2014/main" id="{B7FCABA8-758B-9BB6-F1A5-E53F3CA1B941}"/>
                      </a:ext>
                    </a:extLst>
                  </p:cNvPr>
                  <p:cNvCxnSpPr>
                    <a:cxnSpLocks/>
                    <a:stCxn id="460" idx="1"/>
                    <a:endCxn id="470" idx="2"/>
                  </p:cNvCxnSpPr>
                  <p:nvPr/>
                </p:nvCxnSpPr>
                <p:spPr>
                  <a:xfrm>
                    <a:off x="5750184" y="3830786"/>
                    <a:ext cx="73922" cy="0"/>
                  </a:xfrm>
                  <a:prstGeom prst="line">
                    <a:avLst/>
                  </a:prstGeom>
                  <a:ln>
                    <a:solidFill>
                      <a:srgbClr val="032D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Leveä kaari 17">
                  <a:extLst>
                    <a:ext uri="{FF2B5EF4-FFF2-40B4-BE49-F238E27FC236}">
                      <a16:creationId xmlns:a16="http://schemas.microsoft.com/office/drawing/2014/main" id="{9363C214-20B2-5169-805C-E8D6DA88351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0083042">
                  <a:off x="5403377" y="2279374"/>
                  <a:ext cx="885825" cy="914400"/>
                </a:xfrm>
                <a:prstGeom prst="blockArc">
                  <a:avLst>
                    <a:gd name="adj1" fmla="val 15437056"/>
                    <a:gd name="adj2" fmla="val 18322940"/>
                    <a:gd name="adj3" fmla="val 22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Leveä kaari 11">
              <a:extLst>
                <a:ext uri="{FF2B5EF4-FFF2-40B4-BE49-F238E27FC236}">
                  <a16:creationId xmlns:a16="http://schemas.microsoft.com/office/drawing/2014/main" id="{D94987F1-C26F-F5AE-FA44-B8329AEB887A}"/>
                </a:ext>
              </a:extLst>
            </p:cNvPr>
            <p:cNvSpPr>
              <a:spLocks/>
            </p:cNvSpPr>
            <p:nvPr/>
          </p:nvSpPr>
          <p:spPr>
            <a:xfrm rot="11516958" flipV="1">
              <a:off x="3083307" y="3015935"/>
              <a:ext cx="885826" cy="914400"/>
            </a:xfrm>
            <a:prstGeom prst="blockArc">
              <a:avLst>
                <a:gd name="adj1" fmla="val 15437056"/>
                <a:gd name="adj2" fmla="val 18322940"/>
                <a:gd name="adj3" fmla="val 22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  <p:sp>
        <p:nvSpPr>
          <p:cNvPr id="496" name="Lieriö 64">
            <a:extLst>
              <a:ext uri="{FF2B5EF4-FFF2-40B4-BE49-F238E27FC236}">
                <a16:creationId xmlns:a16="http://schemas.microsoft.com/office/drawing/2014/main" id="{800DF705-222B-A939-DC5A-3DBB9428F654}"/>
              </a:ext>
            </a:extLst>
          </p:cNvPr>
          <p:cNvSpPr>
            <a:spLocks/>
          </p:cNvSpPr>
          <p:nvPr/>
        </p:nvSpPr>
        <p:spPr>
          <a:xfrm>
            <a:off x="8825532" y="4965776"/>
            <a:ext cx="414256" cy="530038"/>
          </a:xfrm>
          <a:prstGeom prst="can">
            <a:avLst>
              <a:gd name="adj" fmla="val 12499"/>
            </a:avLst>
          </a:prstGeom>
          <a:solidFill>
            <a:schemeClr val="bg1">
              <a:lumMod val="6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fi-FI" sz="900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grpSp>
        <p:nvGrpSpPr>
          <p:cNvPr id="498" name="Ryhmä 497">
            <a:extLst>
              <a:ext uri="{FF2B5EF4-FFF2-40B4-BE49-F238E27FC236}">
                <a16:creationId xmlns:a16="http://schemas.microsoft.com/office/drawing/2014/main" id="{2CAB5FFA-B03E-681F-C727-6BB4993BF701}"/>
              </a:ext>
            </a:extLst>
          </p:cNvPr>
          <p:cNvGrpSpPr>
            <a:grpSpLocks/>
          </p:cNvGrpSpPr>
          <p:nvPr/>
        </p:nvGrpSpPr>
        <p:grpSpPr>
          <a:xfrm>
            <a:off x="8863471" y="4962282"/>
            <a:ext cx="357790" cy="578916"/>
            <a:chOff x="2906298" y="1887485"/>
            <a:chExt cx="1236078" cy="2042850"/>
          </a:xfrm>
        </p:grpSpPr>
        <p:grpSp>
          <p:nvGrpSpPr>
            <p:cNvPr id="500" name="Ryhmä 499">
              <a:extLst>
                <a:ext uri="{FF2B5EF4-FFF2-40B4-BE49-F238E27FC236}">
                  <a16:creationId xmlns:a16="http://schemas.microsoft.com/office/drawing/2014/main" id="{16772D13-B81A-FD8C-958D-E629028267F9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06298" y="1887485"/>
              <a:ext cx="1236078" cy="2042850"/>
              <a:chOff x="5226367" y="2279374"/>
              <a:chExt cx="1236078" cy="2042848"/>
            </a:xfrm>
          </p:grpSpPr>
          <p:sp>
            <p:nvSpPr>
              <p:cNvPr id="502" name="Leveä kaari 501">
                <a:extLst>
                  <a:ext uri="{FF2B5EF4-FFF2-40B4-BE49-F238E27FC236}">
                    <a16:creationId xmlns:a16="http://schemas.microsoft.com/office/drawing/2014/main" id="{CA74BC59-7CBF-67BF-217F-04E3101E2D19}"/>
                  </a:ext>
                </a:extLst>
              </p:cNvPr>
              <p:cNvSpPr>
                <a:spLocks/>
              </p:cNvSpPr>
              <p:nvPr/>
            </p:nvSpPr>
            <p:spPr>
              <a:xfrm rot="20883042">
                <a:off x="5410512" y="3407822"/>
                <a:ext cx="885825" cy="914400"/>
              </a:xfrm>
              <a:prstGeom prst="blockArc">
                <a:avLst>
                  <a:gd name="adj1" fmla="val 15437056"/>
                  <a:gd name="adj2" fmla="val 18322940"/>
                  <a:gd name="adj3" fmla="val 22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4" name="Ryhmä 503">
                <a:extLst>
                  <a:ext uri="{FF2B5EF4-FFF2-40B4-BE49-F238E27FC236}">
                    <a16:creationId xmlns:a16="http://schemas.microsoft.com/office/drawing/2014/main" id="{C6A2BEA8-E727-7438-62F1-E8F36581B19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226367" y="2279374"/>
                <a:ext cx="1236078" cy="1731004"/>
                <a:chOff x="5226367" y="2279374"/>
                <a:chExt cx="1236078" cy="1731004"/>
              </a:xfrm>
            </p:grpSpPr>
            <p:grpSp>
              <p:nvGrpSpPr>
                <p:cNvPr id="505" name="Ryhmä 504">
                  <a:extLst>
                    <a:ext uri="{FF2B5EF4-FFF2-40B4-BE49-F238E27FC236}">
                      <a16:creationId xmlns:a16="http://schemas.microsoft.com/office/drawing/2014/main" id="{65D7CB6E-7A6D-1DC8-CBFB-85361A8D9F30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5226367" y="2523273"/>
                  <a:ext cx="1236078" cy="1487105"/>
                  <a:chOff x="5226367" y="2523273"/>
                  <a:chExt cx="1236078" cy="1487105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507" name="Ryhmä 506">
                    <a:extLst>
                      <a:ext uri="{FF2B5EF4-FFF2-40B4-BE49-F238E27FC236}">
                        <a16:creationId xmlns:a16="http://schemas.microsoft.com/office/drawing/2014/main" id="{B052A497-B710-E80A-CFBA-34FB869CBE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5226367" y="2523273"/>
                    <a:ext cx="1236078" cy="1487105"/>
                    <a:chOff x="3775030" y="2511014"/>
                    <a:chExt cx="1236078" cy="1487105"/>
                  </a:xfrm>
                </p:grpSpPr>
                <p:sp>
                  <p:nvSpPr>
                    <p:cNvPr id="66" name="Suorakulmio: Yläkulmat pyöristetty 65">
                      <a:extLst>
                        <a:ext uri="{FF2B5EF4-FFF2-40B4-BE49-F238E27FC236}">
                          <a16:creationId xmlns:a16="http://schemas.microsoft.com/office/drawing/2014/main" id="{0CDC926A-C26B-462E-D2DD-8AE40EFDDD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5400000">
                      <a:off x="3685375" y="2786929"/>
                      <a:ext cx="1419159" cy="1003221"/>
                    </a:xfrm>
                    <a:prstGeom prst="round2SameRect">
                      <a:avLst>
                        <a:gd name="adj1" fmla="val 7014"/>
                        <a:gd name="adj2" fmla="val 0"/>
                      </a:avLst>
                    </a:prstGeom>
                    <a:solidFill>
                      <a:srgbClr val="032D6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-FI" dirty="0"/>
                    </a:p>
                  </p:txBody>
                </p:sp>
                <p:pic>
                  <p:nvPicPr>
                    <p:cNvPr id="68" name="Kuva 67" descr="Maapallo tasaisella täytöllä">
                      <a:extLst>
                        <a:ext uri="{FF2B5EF4-FFF2-40B4-BE49-F238E27FC236}">
                          <a16:creationId xmlns:a16="http://schemas.microsoft.com/office/drawing/2014/main" id="{DC1C0D8D-466B-79F9-E819-CA129F5B52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48125" y="2934919"/>
                      <a:ext cx="704014" cy="70401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2" name="Tekstiruutu 71">
                      <a:extLst>
                        <a:ext uri="{FF2B5EF4-FFF2-40B4-BE49-F238E27FC236}">
                          <a16:creationId xmlns:a16="http://schemas.microsoft.com/office/drawing/2014/main" id="{7B52D98B-627B-FF15-2158-EC0A4D11D48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775030" y="2511014"/>
                      <a:ext cx="1236078" cy="7059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i-FI" sz="700" b="1" dirty="0">
                          <a:solidFill>
                            <a:schemeClr val="bg1"/>
                          </a:solidFill>
                        </a:rPr>
                        <a:t>DPP</a:t>
                      </a:r>
                    </a:p>
                  </p:txBody>
                </p:sp>
              </p:grpSp>
              <p:sp>
                <p:nvSpPr>
                  <p:cNvPr id="508" name="Suorakulmio 507">
                    <a:extLst>
                      <a:ext uri="{FF2B5EF4-FFF2-40B4-BE49-F238E27FC236}">
                        <a16:creationId xmlns:a16="http://schemas.microsoft.com/office/drawing/2014/main" id="{36414EB3-8BB2-7481-186A-9C2B307C509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50184" y="3764111"/>
                    <a:ext cx="219075" cy="1333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-FI"/>
                  </a:p>
                </p:txBody>
              </p:sp>
              <p:sp>
                <p:nvSpPr>
                  <p:cNvPr id="509" name="Ellipsi 508">
                    <a:extLst>
                      <a:ext uri="{FF2B5EF4-FFF2-40B4-BE49-F238E27FC236}">
                        <a16:creationId xmlns:a16="http://schemas.microsoft.com/office/drawing/2014/main" id="{67366301-C3FF-AB68-0FA6-B4C7ECFBF0E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824106" y="3798386"/>
                    <a:ext cx="64800" cy="6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32D6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-FI"/>
                  </a:p>
                </p:txBody>
              </p:sp>
              <p:cxnSp>
                <p:nvCxnSpPr>
                  <p:cNvPr id="510" name="Suora yhdysviiva 509">
                    <a:extLst>
                      <a:ext uri="{FF2B5EF4-FFF2-40B4-BE49-F238E27FC236}">
                        <a16:creationId xmlns:a16="http://schemas.microsoft.com/office/drawing/2014/main" id="{1E101E2E-DEE2-872D-4478-40C891984DC7}"/>
                      </a:ext>
                    </a:extLst>
                  </p:cNvPr>
                  <p:cNvCxnSpPr>
                    <a:cxnSpLocks/>
                    <a:stCxn id="509" idx="6"/>
                    <a:endCxn id="508" idx="3"/>
                  </p:cNvCxnSpPr>
                  <p:nvPr/>
                </p:nvCxnSpPr>
                <p:spPr>
                  <a:xfrm>
                    <a:off x="5888906" y="3830786"/>
                    <a:ext cx="80353" cy="0"/>
                  </a:xfrm>
                  <a:prstGeom prst="line">
                    <a:avLst/>
                  </a:prstGeom>
                  <a:ln>
                    <a:solidFill>
                      <a:srgbClr val="032D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uora yhdysviiva 510">
                    <a:extLst>
                      <a:ext uri="{FF2B5EF4-FFF2-40B4-BE49-F238E27FC236}">
                        <a16:creationId xmlns:a16="http://schemas.microsoft.com/office/drawing/2014/main" id="{E0880528-4FCF-43E6-7F19-B322FBB48251}"/>
                      </a:ext>
                    </a:extLst>
                  </p:cNvPr>
                  <p:cNvCxnSpPr>
                    <a:cxnSpLocks/>
                    <a:stCxn id="508" idx="1"/>
                    <a:endCxn id="509" idx="2"/>
                  </p:cNvCxnSpPr>
                  <p:nvPr/>
                </p:nvCxnSpPr>
                <p:spPr>
                  <a:xfrm>
                    <a:off x="5750184" y="3830786"/>
                    <a:ext cx="73922" cy="0"/>
                  </a:xfrm>
                  <a:prstGeom prst="line">
                    <a:avLst/>
                  </a:prstGeom>
                  <a:ln>
                    <a:solidFill>
                      <a:srgbClr val="032D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6" name="Leveä kaari 505">
                  <a:extLst>
                    <a:ext uri="{FF2B5EF4-FFF2-40B4-BE49-F238E27FC236}">
                      <a16:creationId xmlns:a16="http://schemas.microsoft.com/office/drawing/2014/main" id="{2121F8DC-7309-B6D4-3668-786959D6339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0083042">
                  <a:off x="5403377" y="2279374"/>
                  <a:ext cx="885825" cy="914400"/>
                </a:xfrm>
                <a:prstGeom prst="blockArc">
                  <a:avLst>
                    <a:gd name="adj1" fmla="val 15437056"/>
                    <a:gd name="adj2" fmla="val 18322940"/>
                    <a:gd name="adj3" fmla="val 22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01" name="Leveä kaari 500">
              <a:extLst>
                <a:ext uri="{FF2B5EF4-FFF2-40B4-BE49-F238E27FC236}">
                  <a16:creationId xmlns:a16="http://schemas.microsoft.com/office/drawing/2014/main" id="{0CDCD048-0FF8-BEE2-AC15-2A00F42F1187}"/>
                </a:ext>
              </a:extLst>
            </p:cNvPr>
            <p:cNvSpPr>
              <a:spLocks/>
            </p:cNvSpPr>
            <p:nvPr/>
          </p:nvSpPr>
          <p:spPr>
            <a:xfrm rot="11516958" flipV="1">
              <a:off x="3083307" y="3015935"/>
              <a:ext cx="885826" cy="914400"/>
            </a:xfrm>
            <a:prstGeom prst="blockArc">
              <a:avLst>
                <a:gd name="adj1" fmla="val 15437056"/>
                <a:gd name="adj2" fmla="val 18322940"/>
                <a:gd name="adj3" fmla="val 22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  <p:sp>
        <p:nvSpPr>
          <p:cNvPr id="975" name="Standardized design nomenclature">
            <a:extLst>
              <a:ext uri="{FF2B5EF4-FFF2-40B4-BE49-F238E27FC236}">
                <a16:creationId xmlns:a16="http://schemas.microsoft.com/office/drawing/2014/main" id="{4907B20A-9BD0-4BFF-8E64-5B4D767F6B24}"/>
              </a:ext>
            </a:extLst>
          </p:cNvPr>
          <p:cNvSpPr txBox="1">
            <a:spLocks/>
          </p:cNvSpPr>
          <p:nvPr/>
        </p:nvSpPr>
        <p:spPr>
          <a:xfrm>
            <a:off x="-176498" y="686799"/>
            <a:ext cx="1043180" cy="1022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fi-FI"/>
            </a:defPPr>
            <a:lvl1pPr>
              <a:defRPr sz="900" b="1"/>
            </a:lvl1pPr>
          </a:lstStyle>
          <a:p>
            <a:pPr algn="ctr">
              <a:lnSpc>
                <a:spcPct val="80000"/>
              </a:lnSpc>
            </a:pPr>
            <a:r>
              <a:rPr lang="fi-FI" sz="800" b="0" dirty="0"/>
              <a:t>(MTS-</a:t>
            </a:r>
            <a:r>
              <a:rPr lang="fi-FI" sz="800" b="0" dirty="0" err="1"/>
              <a:t>parts</a:t>
            </a:r>
            <a:r>
              <a:rPr lang="fi-FI" sz="800" b="0" dirty="0"/>
              <a:t>)</a:t>
            </a:r>
          </a:p>
        </p:txBody>
      </p:sp>
      <p:sp>
        <p:nvSpPr>
          <p:cNvPr id="960" name="SLIDE HEADER">
            <a:extLst>
              <a:ext uri="{FF2B5EF4-FFF2-40B4-BE49-F238E27FC236}">
                <a16:creationId xmlns:a16="http://schemas.microsoft.com/office/drawing/2014/main" id="{6902EE4C-31CC-8B91-4B14-9C93ABA4FFB1}"/>
              </a:ext>
            </a:extLst>
          </p:cNvPr>
          <p:cNvSpPr txBox="1">
            <a:spLocks/>
          </p:cNvSpPr>
          <p:nvPr/>
        </p:nvSpPr>
        <p:spPr>
          <a:xfrm>
            <a:off x="57701" y="-269315"/>
            <a:ext cx="12168178" cy="417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venir Next LT Pro Dem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692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" grpId="0" animBg="1"/>
      <p:bldP spid="64" grpId="0" animBg="1"/>
      <p:bldP spid="24" grpId="0" animBg="1"/>
      <p:bldP spid="211" grpId="0" animBg="1"/>
      <p:bldP spid="57" grpId="0" animBg="1"/>
      <p:bldP spid="23" grpId="0" animBg="1"/>
      <p:bldP spid="40" grpId="0" animBg="1"/>
      <p:bldP spid="42" grpId="0" animBg="1"/>
      <p:bldP spid="27" grpId="0" animBg="1"/>
      <p:bldP spid="31" grpId="0" animBg="1"/>
      <p:bldP spid="32" grpId="0" animBg="1"/>
      <p:bldP spid="46" grpId="0" animBg="1"/>
      <p:bldP spid="38" grpId="0" animBg="1"/>
      <p:bldP spid="50" grpId="0" animBg="1"/>
      <p:bldP spid="51" grpId="0" animBg="1"/>
      <p:bldP spid="52" grpId="0" animBg="1"/>
      <p:bldP spid="58" grpId="0" animBg="1"/>
      <p:bldP spid="61" grpId="0" animBg="1"/>
      <p:bldP spid="65" grpId="0" animBg="1"/>
      <p:bldP spid="76" grpId="0" animBg="1"/>
      <p:bldP spid="77" grpId="0" animBg="1"/>
      <p:bldP spid="71" grpId="0" animBg="1"/>
      <p:bldP spid="49" grpId="0" animBg="1"/>
      <p:bldP spid="85" grpId="0" animBg="1"/>
      <p:bldP spid="53" grpId="0" animBg="1"/>
      <p:bldP spid="55" grpId="0" animBg="1"/>
      <p:bldP spid="56" grpId="0" animBg="1"/>
      <p:bldP spid="74" grpId="0" animBg="1"/>
      <p:bldP spid="60" grpId="0" animBg="1"/>
      <p:bldP spid="89" grpId="0" animBg="1"/>
      <p:bldP spid="75" grpId="0" animBg="1"/>
      <p:bldP spid="139" grpId="0" animBg="1"/>
      <p:bldP spid="141" grpId="0" animBg="1"/>
      <p:bldP spid="154" grpId="0" animBg="1"/>
      <p:bldP spid="78" grpId="0" animBg="1"/>
      <p:bldP spid="69" grpId="0" animBg="1"/>
      <p:bldP spid="104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9" grpId="0" animBg="1"/>
      <p:bldP spid="122" grpId="0"/>
      <p:bldP spid="134" grpId="0" animBg="1"/>
      <p:bldP spid="156" grpId="0" animBg="1"/>
      <p:bldP spid="164" grpId="0" animBg="1"/>
      <p:bldP spid="30" grpId="0" animBg="1"/>
      <p:bldP spid="236" grpId="0" animBg="1"/>
      <p:bldP spid="238" grpId="0" animBg="1"/>
      <p:bldP spid="245" grpId="0" animBg="1"/>
      <p:bldP spid="249" grpId="0"/>
      <p:bldP spid="124" grpId="0" animBg="1"/>
      <p:bldP spid="137" grpId="0" animBg="1"/>
      <p:bldP spid="80" grpId="0" animBg="1"/>
      <p:bldP spid="145" grpId="0" animBg="1"/>
      <p:bldP spid="14" grpId="0" animBg="1"/>
      <p:bldP spid="129" grpId="0" animBg="1"/>
      <p:bldP spid="140" grpId="0" animBg="1"/>
      <p:bldP spid="269" grpId="0"/>
      <p:bldP spid="166" grpId="0"/>
      <p:bldP spid="153" grpId="0" animBg="1"/>
      <p:bldP spid="70" grpId="0" animBg="1"/>
      <p:bldP spid="79" grpId="0" animBg="1"/>
      <p:bldP spid="81" grpId="0" animBg="1"/>
      <p:bldP spid="299" grpId="0" animBg="1"/>
      <p:bldP spid="126" grpId="0" animBg="1"/>
      <p:bldP spid="492" grpId="0" animBg="1"/>
      <p:bldP spid="100" grpId="0" animBg="1"/>
      <p:bldP spid="101" grpId="0" animBg="1"/>
      <p:bldP spid="214" grpId="0" animBg="1"/>
      <p:bldP spid="225" grpId="0" animBg="1"/>
      <p:bldP spid="261" grpId="0" animBg="1"/>
      <p:bldP spid="297" grpId="0" animBg="1"/>
      <p:bldP spid="348" grpId="0" animBg="1"/>
      <p:bldP spid="495" grpId="0" animBg="1"/>
      <p:bldP spid="497" grpId="0" animBg="1"/>
      <p:bldP spid="207" grpId="0" animBg="1"/>
      <p:bldP spid="67" grpId="0" animBg="1"/>
      <p:bldP spid="352" grpId="0" animBg="1"/>
      <p:bldP spid="1009" grpId="0" animBg="1"/>
      <p:bldP spid="351" grpId="0" animBg="1"/>
      <p:bldP spid="241" grpId="0" animBg="1"/>
      <p:bldP spid="242" grpId="0" animBg="1"/>
      <p:bldP spid="243" grpId="0" animBg="1"/>
      <p:bldP spid="43" grpId="0" animBg="1"/>
      <p:bldP spid="44" grpId="0" animBg="1"/>
      <p:bldP spid="45" grpId="0" animBg="1"/>
      <p:bldP spid="39" grpId="0" animBg="1"/>
      <p:bldP spid="1062" grpId="0" animBg="1"/>
      <p:bldP spid="1081" grpId="0" animBg="1"/>
      <p:bldP spid="117" grpId="0" animBg="1"/>
      <p:bldP spid="7" grpId="0"/>
      <p:bldP spid="8" grpId="0"/>
      <p:bldP spid="360" grpId="0" animBg="1"/>
      <p:bldP spid="48" grpId="0" animBg="1"/>
      <p:bldP spid="47" grpId="0" animBg="1"/>
      <p:bldP spid="163" grpId="0" animBg="1"/>
      <p:bldP spid="455" grpId="0" animBg="1"/>
      <p:bldP spid="973" grpId="0"/>
      <p:bldP spid="974" grpId="0" animBg="1"/>
      <p:bldP spid="3" grpId="0" animBg="1"/>
      <p:bldP spid="496" grpId="0" animBg="1"/>
      <p:bldP spid="9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31519-843F-4C39-E724-5EAD55884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eriö 64">
            <a:extLst>
              <a:ext uri="{FF2B5EF4-FFF2-40B4-BE49-F238E27FC236}">
                <a16:creationId xmlns:a16="http://schemas.microsoft.com/office/drawing/2014/main" id="{A9C10961-6D23-FD31-7538-026B89879CA7}"/>
              </a:ext>
            </a:extLst>
          </p:cNvPr>
          <p:cNvSpPr>
            <a:spLocks/>
          </p:cNvSpPr>
          <p:nvPr/>
        </p:nvSpPr>
        <p:spPr>
          <a:xfrm>
            <a:off x="49239" y="560215"/>
            <a:ext cx="600594" cy="796659"/>
          </a:xfrm>
          <a:prstGeom prst="can">
            <a:avLst>
              <a:gd name="adj" fmla="val 12499"/>
            </a:avLst>
          </a:prstGeom>
          <a:solidFill>
            <a:schemeClr val="bg1">
              <a:lumMod val="6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fi-FI" sz="900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9" name="Swim Construction">
            <a:extLst>
              <a:ext uri="{FF2B5EF4-FFF2-40B4-BE49-F238E27FC236}">
                <a16:creationId xmlns:a16="http://schemas.microsoft.com/office/drawing/2014/main" id="{F21093F2-B340-377E-8F31-31AC4FBC8606}"/>
              </a:ext>
            </a:extLst>
          </p:cNvPr>
          <p:cNvSpPr>
            <a:spLocks/>
          </p:cNvSpPr>
          <p:nvPr/>
        </p:nvSpPr>
        <p:spPr>
          <a:xfrm>
            <a:off x="4294768" y="2231508"/>
            <a:ext cx="4576329" cy="1410710"/>
          </a:xfrm>
          <a:prstGeom prst="roundRect">
            <a:avLst>
              <a:gd name="adj" fmla="val 10469"/>
            </a:avLst>
          </a:prstGeom>
          <a:solidFill>
            <a:srgbClr val="859EAE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64" name="CON financial system">
            <a:extLst>
              <a:ext uri="{FF2B5EF4-FFF2-40B4-BE49-F238E27FC236}">
                <a16:creationId xmlns:a16="http://schemas.microsoft.com/office/drawing/2014/main" id="{00996EE6-73C4-341D-C2A8-961F39C138D4}"/>
              </a:ext>
            </a:extLst>
          </p:cNvPr>
          <p:cNvSpPr>
            <a:spLocks/>
          </p:cNvSpPr>
          <p:nvPr/>
        </p:nvSpPr>
        <p:spPr>
          <a:xfrm>
            <a:off x="5117081" y="2164656"/>
            <a:ext cx="677561" cy="476869"/>
          </a:xfrm>
          <a:prstGeom prst="can">
            <a:avLst>
              <a:gd name="adj" fmla="val 1740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fi-FI" sz="800" b="1" dirty="0">
                <a:solidFill>
                  <a:schemeClr val="bg1"/>
                </a:solidFill>
              </a:rPr>
              <a:t>Talous-järjestelmä</a:t>
            </a:r>
          </a:p>
        </p:txBody>
      </p:sp>
      <p:cxnSp>
        <p:nvCxnSpPr>
          <p:cNvPr id="41" name="Arrow CON to GOV">
            <a:extLst>
              <a:ext uri="{FF2B5EF4-FFF2-40B4-BE49-F238E27FC236}">
                <a16:creationId xmlns:a16="http://schemas.microsoft.com/office/drawing/2014/main" id="{7757B4FB-0BFB-7DFD-6BD2-DAF5AC94CFE2}"/>
              </a:ext>
            </a:extLst>
          </p:cNvPr>
          <p:cNvCxnSpPr>
            <a:cxnSpLocks/>
            <a:stCxn id="64" idx="1"/>
            <a:endCxn id="40" idx="3"/>
          </p:cNvCxnSpPr>
          <p:nvPr/>
        </p:nvCxnSpPr>
        <p:spPr>
          <a:xfrm flipV="1">
            <a:off x="5455862" y="1358730"/>
            <a:ext cx="0" cy="80592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wim Design">
            <a:extLst>
              <a:ext uri="{FF2B5EF4-FFF2-40B4-BE49-F238E27FC236}">
                <a16:creationId xmlns:a16="http://schemas.microsoft.com/office/drawing/2014/main" id="{5AEC4B8E-52C7-47BF-7460-7D8DC68F6A20}"/>
              </a:ext>
            </a:extLst>
          </p:cNvPr>
          <p:cNvSpPr>
            <a:spLocks/>
          </p:cNvSpPr>
          <p:nvPr/>
        </p:nvSpPr>
        <p:spPr>
          <a:xfrm>
            <a:off x="425310" y="2214070"/>
            <a:ext cx="1628478" cy="1420459"/>
          </a:xfrm>
          <a:prstGeom prst="roundRect">
            <a:avLst>
              <a:gd name="adj" fmla="val 10024"/>
            </a:avLst>
          </a:prstGeom>
          <a:solidFill>
            <a:srgbClr val="315572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4" name="DES Project developement">
            <a:extLst>
              <a:ext uri="{FF2B5EF4-FFF2-40B4-BE49-F238E27FC236}">
                <a16:creationId xmlns:a16="http://schemas.microsoft.com/office/drawing/2014/main" id="{54931DD2-E9E3-A72F-5C63-DF035F92CC1F}"/>
              </a:ext>
            </a:extLst>
          </p:cNvPr>
          <p:cNvSpPr>
            <a:spLocks/>
          </p:cNvSpPr>
          <p:nvPr/>
        </p:nvSpPr>
        <p:spPr>
          <a:xfrm>
            <a:off x="430479" y="2348526"/>
            <a:ext cx="674501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Hanke-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kehitys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272" name="A Proj to Buliding control">
            <a:extLst>
              <a:ext uri="{FF2B5EF4-FFF2-40B4-BE49-F238E27FC236}">
                <a16:creationId xmlns:a16="http://schemas.microsoft.com/office/drawing/2014/main" id="{45FF5513-14A7-3ABF-CAF9-0B32A1F111E3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 flipV="1">
            <a:off x="1007887" y="1356874"/>
            <a:ext cx="0" cy="99851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A ICT to Design">
            <a:extLst>
              <a:ext uri="{FF2B5EF4-FFF2-40B4-BE49-F238E27FC236}">
                <a16:creationId xmlns:a16="http://schemas.microsoft.com/office/drawing/2014/main" id="{1353A8C5-7150-FF54-AF1C-B6E63DC94197}"/>
              </a:ext>
            </a:extLst>
          </p:cNvPr>
          <p:cNvCxnSpPr>
            <a:cxnSpLocks/>
            <a:stCxn id="137" idx="3"/>
            <a:endCxn id="47" idx="1"/>
          </p:cNvCxnSpPr>
          <p:nvPr/>
        </p:nvCxnSpPr>
        <p:spPr>
          <a:xfrm flipH="1">
            <a:off x="1948913" y="1232404"/>
            <a:ext cx="19165" cy="96251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wim Design">
            <a:extLst>
              <a:ext uri="{FF2B5EF4-FFF2-40B4-BE49-F238E27FC236}">
                <a16:creationId xmlns:a16="http://schemas.microsoft.com/office/drawing/2014/main" id="{2743BE59-40C2-7EA0-A20C-FB24EFBB55FA}"/>
              </a:ext>
            </a:extLst>
          </p:cNvPr>
          <p:cNvSpPr>
            <a:spLocks/>
          </p:cNvSpPr>
          <p:nvPr/>
        </p:nvSpPr>
        <p:spPr>
          <a:xfrm>
            <a:off x="2452549" y="2221759"/>
            <a:ext cx="1842236" cy="1420459"/>
          </a:xfrm>
          <a:prstGeom prst="roundRect">
            <a:avLst>
              <a:gd name="adj" fmla="val 10024"/>
            </a:avLst>
          </a:prstGeom>
          <a:solidFill>
            <a:srgbClr val="61A4F1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grpSp>
        <p:nvGrpSpPr>
          <p:cNvPr id="462" name="Distributed architechture">
            <a:extLst>
              <a:ext uri="{FF2B5EF4-FFF2-40B4-BE49-F238E27FC236}">
                <a16:creationId xmlns:a16="http://schemas.microsoft.com/office/drawing/2014/main" id="{006500FB-3278-CE36-14B4-0A4FE25143BF}"/>
              </a:ext>
            </a:extLst>
          </p:cNvPr>
          <p:cNvGrpSpPr>
            <a:grpSpLocks/>
          </p:cNvGrpSpPr>
          <p:nvPr/>
        </p:nvGrpSpPr>
        <p:grpSpPr>
          <a:xfrm>
            <a:off x="9256444" y="3717095"/>
            <a:ext cx="936010" cy="980516"/>
            <a:chOff x="9985184" y="3348443"/>
            <a:chExt cx="936010" cy="1421751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C0FC769-E6FE-2EDD-3258-3B8B44031126}"/>
                </a:ext>
              </a:extLst>
            </p:cNvPr>
            <p:cNvSpPr txBox="1">
              <a:spLocks/>
            </p:cNvSpPr>
            <p:nvPr/>
          </p:nvSpPr>
          <p:spPr>
            <a:xfrm>
              <a:off x="10112663" y="3667426"/>
              <a:ext cx="808531" cy="71060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lIns="36000" r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i-FI" sz="800" dirty="0"/>
                <a:t>Hajautettu sanoma-pohjainen</a:t>
              </a:r>
            </a:p>
            <a:p>
              <a:pPr>
                <a:lnSpc>
                  <a:spcPct val="80000"/>
                </a:lnSpc>
              </a:pPr>
              <a:r>
                <a:rPr lang="fi-FI" sz="800" dirty="0" err="1"/>
                <a:t>tietarkkitehtuuri</a:t>
              </a:r>
              <a:endParaRPr lang="fi-FI" sz="800" dirty="0"/>
            </a:p>
          </p:txBody>
        </p:sp>
        <p:sp>
          <p:nvSpPr>
            <p:cNvPr id="171" name="Right Brace 170">
              <a:extLst>
                <a:ext uri="{FF2B5EF4-FFF2-40B4-BE49-F238E27FC236}">
                  <a16:creationId xmlns:a16="http://schemas.microsoft.com/office/drawing/2014/main" id="{8DD78B08-139E-5908-CEE2-D3EAB3FBF0D7}"/>
                </a:ext>
              </a:extLst>
            </p:cNvPr>
            <p:cNvSpPr>
              <a:spLocks/>
            </p:cNvSpPr>
            <p:nvPr/>
          </p:nvSpPr>
          <p:spPr>
            <a:xfrm>
              <a:off x="9985184" y="3348443"/>
              <a:ext cx="136881" cy="1421751"/>
            </a:xfrm>
            <a:prstGeom prst="rightBrac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sp>
        <p:nvSpPr>
          <p:cNvPr id="208" name="Swim MTS">
            <a:extLst>
              <a:ext uri="{FF2B5EF4-FFF2-40B4-BE49-F238E27FC236}">
                <a16:creationId xmlns:a16="http://schemas.microsoft.com/office/drawing/2014/main" id="{F4E65643-00F5-2154-3A41-A29BE2535ABD}"/>
              </a:ext>
            </a:extLst>
          </p:cNvPr>
          <p:cNvSpPr>
            <a:spLocks/>
          </p:cNvSpPr>
          <p:nvPr/>
        </p:nvSpPr>
        <p:spPr>
          <a:xfrm rot="5400000">
            <a:off x="3900210" y="2700683"/>
            <a:ext cx="431946" cy="77508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11" name="MAN Sale">
            <a:extLst>
              <a:ext uri="{FF2B5EF4-FFF2-40B4-BE49-F238E27FC236}">
                <a16:creationId xmlns:a16="http://schemas.microsoft.com/office/drawing/2014/main" id="{5E4F2DA4-FCBE-7B3D-A469-841CDAFA52AD}"/>
              </a:ext>
            </a:extLst>
          </p:cNvPr>
          <p:cNvSpPr>
            <a:spLocks/>
          </p:cNvSpPr>
          <p:nvPr/>
        </p:nvSpPr>
        <p:spPr>
          <a:xfrm>
            <a:off x="1901192" y="6296661"/>
            <a:ext cx="1885467" cy="216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Myynti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0" name="Swim Manufacturing">
            <a:extLst>
              <a:ext uri="{FF2B5EF4-FFF2-40B4-BE49-F238E27FC236}">
                <a16:creationId xmlns:a16="http://schemas.microsoft.com/office/drawing/2014/main" id="{FC3227FC-B97E-F45E-B165-F15B3F6D10CD}"/>
              </a:ext>
            </a:extLst>
          </p:cNvPr>
          <p:cNvSpPr>
            <a:spLocks/>
          </p:cNvSpPr>
          <p:nvPr/>
        </p:nvSpPr>
        <p:spPr>
          <a:xfrm rot="5400000">
            <a:off x="5098883" y="1355165"/>
            <a:ext cx="980515" cy="7750898"/>
          </a:xfrm>
          <a:prstGeom prst="roundRect">
            <a:avLst/>
          </a:prstGeom>
          <a:solidFill>
            <a:srgbClr val="00D6C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MAN Delivery">
            <a:extLst>
              <a:ext uri="{FF2B5EF4-FFF2-40B4-BE49-F238E27FC236}">
                <a16:creationId xmlns:a16="http://schemas.microsoft.com/office/drawing/2014/main" id="{5F3ACFBF-EE0D-7C40-A5B2-46A349E317E5}"/>
              </a:ext>
            </a:extLst>
          </p:cNvPr>
          <p:cNvSpPr>
            <a:spLocks/>
          </p:cNvSpPr>
          <p:nvPr/>
        </p:nvSpPr>
        <p:spPr>
          <a:xfrm>
            <a:off x="6647932" y="4606253"/>
            <a:ext cx="1801217" cy="33923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Toimitus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7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ID: 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SGTIN/SSCC</a:t>
            </a:r>
          </a:p>
          <a:p>
            <a:pPr>
              <a:lnSpc>
                <a:spcPct val="80000"/>
              </a:lnSpc>
            </a:pPr>
            <a:r>
              <a:rPr lang="en-US" sz="7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Tiedonkantaja</a:t>
            </a:r>
            <a:r>
              <a:rPr lang="en-US" sz="7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: 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GS1 128/</a:t>
            </a:r>
            <a:r>
              <a:rPr lang="en-US" sz="7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DataMatrix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/RFID</a:t>
            </a:r>
          </a:p>
        </p:txBody>
      </p:sp>
      <p:sp>
        <p:nvSpPr>
          <p:cNvPr id="330" name="Swim Pep2" hidden="1">
            <a:extLst>
              <a:ext uri="{FF2B5EF4-FFF2-40B4-BE49-F238E27FC236}">
                <a16:creationId xmlns:a16="http://schemas.microsoft.com/office/drawing/2014/main" id="{02602B53-04EB-1625-EDC8-34C600C71AC1}"/>
              </a:ext>
            </a:extLst>
          </p:cNvPr>
          <p:cNvSpPr>
            <a:spLocks/>
          </p:cNvSpPr>
          <p:nvPr/>
        </p:nvSpPr>
        <p:spPr>
          <a:xfrm>
            <a:off x="2506658" y="5856130"/>
            <a:ext cx="7134158" cy="366233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FI" sz="1200">
              <a:solidFill>
                <a:schemeClr val="tx1"/>
              </a:solidFill>
            </a:endParaRPr>
          </a:p>
        </p:txBody>
      </p:sp>
      <p:sp>
        <p:nvSpPr>
          <p:cNvPr id="302" name="Swim Pep1" hidden="1">
            <a:extLst>
              <a:ext uri="{FF2B5EF4-FFF2-40B4-BE49-F238E27FC236}">
                <a16:creationId xmlns:a16="http://schemas.microsoft.com/office/drawing/2014/main" id="{53CF3446-45C8-3C4F-49CF-42497F7339BB}"/>
              </a:ext>
            </a:extLst>
          </p:cNvPr>
          <p:cNvSpPr>
            <a:spLocks/>
          </p:cNvSpPr>
          <p:nvPr/>
        </p:nvSpPr>
        <p:spPr>
          <a:xfrm>
            <a:off x="2271157" y="3801666"/>
            <a:ext cx="7698813" cy="655586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FI" sz="1200">
              <a:solidFill>
                <a:schemeClr val="tx1"/>
              </a:solidFill>
            </a:endParaRPr>
          </a:p>
        </p:txBody>
      </p:sp>
      <p:sp>
        <p:nvSpPr>
          <p:cNvPr id="29" name="Swim Information services">
            <a:extLst>
              <a:ext uri="{FF2B5EF4-FFF2-40B4-BE49-F238E27FC236}">
                <a16:creationId xmlns:a16="http://schemas.microsoft.com/office/drawing/2014/main" id="{D16F0F19-EA4F-1BAC-C6AE-780A4A2172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2006" y="1477688"/>
            <a:ext cx="12143597" cy="409905"/>
          </a:xfrm>
          <a:prstGeom prst="roundRect">
            <a:avLst>
              <a:gd name="adj" fmla="val 9991"/>
            </a:avLst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4" name="HEAD ict">
            <a:extLst>
              <a:ext uri="{FF2B5EF4-FFF2-40B4-BE49-F238E27FC236}">
                <a16:creationId xmlns:a16="http://schemas.microsoft.com/office/drawing/2014/main" id="{DA49EFE7-DBD7-A998-BA92-59F2497904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646875" y="1499479"/>
            <a:ext cx="1518728" cy="393441"/>
          </a:xfrm>
          <a:prstGeom prst="rect">
            <a:avLst/>
          </a:prstGeom>
          <a:noFill/>
        </p:spPr>
        <p:txBody>
          <a:bodyPr wrap="square" lIns="0" rIns="3600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fi-FI" sz="1200" b="1" dirty="0"/>
              <a:t>yksityisen sektorin </a:t>
            </a:r>
          </a:p>
          <a:p>
            <a:pPr algn="r">
              <a:lnSpc>
                <a:spcPct val="80000"/>
              </a:lnSpc>
            </a:pPr>
            <a:r>
              <a:rPr lang="fi-FI" sz="1200" b="1" dirty="0"/>
              <a:t>tietovarannot</a:t>
            </a:r>
          </a:p>
        </p:txBody>
      </p:sp>
      <p:sp>
        <p:nvSpPr>
          <p:cNvPr id="35" name="HEAD goverment">
            <a:extLst>
              <a:ext uri="{FF2B5EF4-FFF2-40B4-BE49-F238E27FC236}">
                <a16:creationId xmlns:a16="http://schemas.microsoft.com/office/drawing/2014/main" id="{7506AE6B-CDBC-5897-05B0-7EB69728D883}"/>
              </a:ext>
            </a:extLst>
          </p:cNvPr>
          <p:cNvSpPr txBox="1">
            <a:spLocks/>
          </p:cNvSpPr>
          <p:nvPr/>
        </p:nvSpPr>
        <p:spPr>
          <a:xfrm>
            <a:off x="10480146" y="949901"/>
            <a:ext cx="1707293" cy="68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fi-FI" sz="1200" b="1" dirty="0"/>
              <a:t>Julkisen sektorin (EU- ja kansallinen) tietovarannot</a:t>
            </a:r>
          </a:p>
          <a:p>
            <a:pPr algn="r">
              <a:lnSpc>
                <a:spcPct val="80000"/>
              </a:lnSpc>
            </a:pPr>
            <a:endParaRPr lang="en-US" sz="1200" b="1" dirty="0"/>
          </a:p>
        </p:txBody>
      </p:sp>
      <p:sp>
        <p:nvSpPr>
          <p:cNvPr id="37" name="HEAD manufacturing">
            <a:extLst>
              <a:ext uri="{FF2B5EF4-FFF2-40B4-BE49-F238E27FC236}">
                <a16:creationId xmlns:a16="http://schemas.microsoft.com/office/drawing/2014/main" id="{8DA8301D-5852-D454-D4D5-F30BAD3BA140}"/>
              </a:ext>
            </a:extLst>
          </p:cNvPr>
          <p:cNvSpPr txBox="1">
            <a:spLocks/>
          </p:cNvSpPr>
          <p:nvPr/>
        </p:nvSpPr>
        <p:spPr>
          <a:xfrm>
            <a:off x="4104852" y="5288118"/>
            <a:ext cx="1537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b="1" dirty="0">
                <a:solidFill>
                  <a:schemeClr val="bg1"/>
                </a:solidFill>
                <a:latin typeface="Calibri" panose="020F0502020204030204"/>
              </a:rPr>
              <a:t>TUOTEVALMISTUS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HEAD Procurement and SCM">
            <a:extLst>
              <a:ext uri="{FF2B5EF4-FFF2-40B4-BE49-F238E27FC236}">
                <a16:creationId xmlns:a16="http://schemas.microsoft.com/office/drawing/2014/main" id="{6ADF6875-018D-FEAB-2263-907863AA6798}"/>
              </a:ext>
            </a:extLst>
          </p:cNvPr>
          <p:cNvSpPr txBox="1">
            <a:spLocks/>
          </p:cNvSpPr>
          <p:nvPr/>
        </p:nvSpPr>
        <p:spPr>
          <a:xfrm>
            <a:off x="2682899" y="2295384"/>
            <a:ext cx="1358169" cy="54117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HANKINTA &amp; TOIMITUSKETJUN HALLINTA</a:t>
            </a:r>
          </a:p>
        </p:txBody>
      </p:sp>
      <p:sp>
        <p:nvSpPr>
          <p:cNvPr id="209" name="HEAD MTS">
            <a:extLst>
              <a:ext uri="{FF2B5EF4-FFF2-40B4-BE49-F238E27FC236}">
                <a16:creationId xmlns:a16="http://schemas.microsoft.com/office/drawing/2014/main" id="{99A5707F-CA06-1473-1C7E-8FB9012A9669}"/>
              </a:ext>
            </a:extLst>
          </p:cNvPr>
          <p:cNvSpPr txBox="1">
            <a:spLocks/>
          </p:cNvSpPr>
          <p:nvPr/>
        </p:nvSpPr>
        <p:spPr>
          <a:xfrm>
            <a:off x="307465" y="6480946"/>
            <a:ext cx="2870075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Aptos" panose="02110004020202020204"/>
              </a:rPr>
              <a:t>OSAVALMISTAJAT &amp; -TOIMITTAJAT</a:t>
            </a:r>
          </a:p>
        </p:txBody>
      </p:sp>
      <p:sp>
        <p:nvSpPr>
          <p:cNvPr id="132" name="HEAD Design">
            <a:extLst>
              <a:ext uri="{FF2B5EF4-FFF2-40B4-BE49-F238E27FC236}">
                <a16:creationId xmlns:a16="http://schemas.microsoft.com/office/drawing/2014/main" id="{AAB0D857-AC5C-85A9-CAC2-4A16E716226C}"/>
              </a:ext>
            </a:extLst>
          </p:cNvPr>
          <p:cNvSpPr txBox="1">
            <a:spLocks/>
          </p:cNvSpPr>
          <p:nvPr/>
        </p:nvSpPr>
        <p:spPr>
          <a:xfrm>
            <a:off x="566243" y="3348443"/>
            <a:ext cx="1015682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r>
              <a:rPr lang="fi-FI" sz="1200" b="1" dirty="0">
                <a:solidFill>
                  <a:schemeClr val="bg1"/>
                </a:solidFill>
              </a:rPr>
              <a:t>SUUNNITTELU</a:t>
            </a:r>
          </a:p>
        </p:txBody>
      </p:sp>
      <p:sp>
        <p:nvSpPr>
          <p:cNvPr id="23" name="DES Architecthural design">
            <a:extLst>
              <a:ext uri="{FF2B5EF4-FFF2-40B4-BE49-F238E27FC236}">
                <a16:creationId xmlns:a16="http://schemas.microsoft.com/office/drawing/2014/main" id="{233AEE4F-4913-025F-A245-D621F55B10B2}"/>
              </a:ext>
            </a:extLst>
          </p:cNvPr>
          <p:cNvSpPr>
            <a:spLocks/>
          </p:cNvSpPr>
          <p:nvPr/>
        </p:nvSpPr>
        <p:spPr>
          <a:xfrm>
            <a:off x="1116337" y="2838452"/>
            <a:ext cx="684000" cy="27104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Arkkitehti-suunnittelu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6" name="HEAD Construction">
            <a:extLst>
              <a:ext uri="{FF2B5EF4-FFF2-40B4-BE49-F238E27FC236}">
                <a16:creationId xmlns:a16="http://schemas.microsoft.com/office/drawing/2014/main" id="{633244AB-4ACB-5116-E628-CC75034189AF}"/>
              </a:ext>
            </a:extLst>
          </p:cNvPr>
          <p:cNvSpPr txBox="1">
            <a:spLocks/>
          </p:cNvSpPr>
          <p:nvPr/>
        </p:nvSpPr>
        <p:spPr>
          <a:xfrm>
            <a:off x="5938198" y="2393208"/>
            <a:ext cx="120975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r>
              <a:rPr lang="fi-FI" sz="1200" b="1" dirty="0">
                <a:solidFill>
                  <a:schemeClr val="bg1"/>
                </a:solidFill>
              </a:rPr>
              <a:t>RAKENTAMINEN</a:t>
            </a:r>
          </a:p>
        </p:txBody>
      </p:sp>
      <p:cxnSp>
        <p:nvCxnSpPr>
          <p:cNvPr id="59" name="Arrow: peppol">
            <a:extLst>
              <a:ext uri="{FF2B5EF4-FFF2-40B4-BE49-F238E27FC236}">
                <a16:creationId xmlns:a16="http://schemas.microsoft.com/office/drawing/2014/main" id="{E16D9759-A361-FD5F-246F-1111589A0B40}"/>
              </a:ext>
            </a:extLst>
          </p:cNvPr>
          <p:cNvCxnSpPr>
            <a:cxnSpLocks/>
          </p:cNvCxnSpPr>
          <p:nvPr/>
        </p:nvCxnSpPr>
        <p:spPr>
          <a:xfrm>
            <a:off x="6924451" y="3711658"/>
            <a:ext cx="0" cy="881709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triangle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GOV prh:csrd">
            <a:extLst>
              <a:ext uri="{FF2B5EF4-FFF2-40B4-BE49-F238E27FC236}">
                <a16:creationId xmlns:a16="http://schemas.microsoft.com/office/drawing/2014/main" id="{D1CFD9F1-45AE-258C-CE49-930211256636}"/>
              </a:ext>
            </a:extLst>
          </p:cNvPr>
          <p:cNvSpPr>
            <a:spLocks/>
          </p:cNvSpPr>
          <p:nvPr/>
        </p:nvSpPr>
        <p:spPr>
          <a:xfrm>
            <a:off x="5126134" y="977796"/>
            <a:ext cx="677561" cy="380934"/>
          </a:xfrm>
          <a:prstGeom prst="can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PRH: CSRD</a:t>
            </a:r>
          </a:p>
        </p:txBody>
      </p:sp>
      <p:sp>
        <p:nvSpPr>
          <p:cNvPr id="42" name="ICT EFRAG:XBRL">
            <a:extLst>
              <a:ext uri="{FF2B5EF4-FFF2-40B4-BE49-F238E27FC236}">
                <a16:creationId xmlns:a16="http://schemas.microsoft.com/office/drawing/2014/main" id="{3722279A-7C64-1334-8620-5D620DA669D8}"/>
              </a:ext>
            </a:extLst>
          </p:cNvPr>
          <p:cNvSpPr txBox="1">
            <a:spLocks/>
          </p:cNvSpPr>
          <p:nvPr/>
        </p:nvSpPr>
        <p:spPr>
          <a:xfrm>
            <a:off x="4557464" y="1544549"/>
            <a:ext cx="1725411" cy="293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fi-FI" sz="800" dirty="0"/>
              <a:t>EFRAG:XBRL: talouden lakisääteinen tilinpäätös ja kestävyysraportointi</a:t>
            </a:r>
          </a:p>
        </p:txBody>
      </p:sp>
      <p:sp>
        <p:nvSpPr>
          <p:cNvPr id="27" name="DES Cost modeling">
            <a:extLst>
              <a:ext uri="{FF2B5EF4-FFF2-40B4-BE49-F238E27FC236}">
                <a16:creationId xmlns:a16="http://schemas.microsoft.com/office/drawing/2014/main" id="{3E51F405-52EB-3D44-8AFE-BBD89568F9A5}"/>
              </a:ext>
            </a:extLst>
          </p:cNvPr>
          <p:cNvSpPr>
            <a:spLocks/>
          </p:cNvSpPr>
          <p:nvPr/>
        </p:nvSpPr>
        <p:spPr>
          <a:xfrm>
            <a:off x="430480" y="2653537"/>
            <a:ext cx="674501" cy="288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Kustannus-mallinnus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31" name="DES Structural design">
            <a:extLst>
              <a:ext uri="{FF2B5EF4-FFF2-40B4-BE49-F238E27FC236}">
                <a16:creationId xmlns:a16="http://schemas.microsoft.com/office/drawing/2014/main" id="{F7B02B69-2439-5412-6743-2B37E0A6DCC4}"/>
              </a:ext>
            </a:extLst>
          </p:cNvPr>
          <p:cNvSpPr>
            <a:spLocks/>
          </p:cNvSpPr>
          <p:nvPr/>
        </p:nvSpPr>
        <p:spPr>
          <a:xfrm>
            <a:off x="1116337" y="2246417"/>
            <a:ext cx="684000" cy="26665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Rakenne</a:t>
            </a: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suunnittelu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32" name="DES mep design">
            <a:extLst>
              <a:ext uri="{FF2B5EF4-FFF2-40B4-BE49-F238E27FC236}">
                <a16:creationId xmlns:a16="http://schemas.microsoft.com/office/drawing/2014/main" id="{19DA3D2E-92F6-1CF3-6F25-FAA6B11CDFE8}"/>
              </a:ext>
            </a:extLst>
          </p:cNvPr>
          <p:cNvSpPr>
            <a:spLocks/>
          </p:cNvSpPr>
          <p:nvPr/>
        </p:nvSpPr>
        <p:spPr>
          <a:xfrm>
            <a:off x="1116337" y="2534517"/>
            <a:ext cx="684000" cy="27390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900" b="1" dirty="0">
                <a:solidFill>
                  <a:prstClr val="black"/>
                </a:solidFill>
                <a:latin typeface="Calibri" panose="020F0502020204030204"/>
              </a:rPr>
              <a:t>Tate-suunnittelu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6" name="DES arc bim">
            <a:extLst>
              <a:ext uri="{FF2B5EF4-FFF2-40B4-BE49-F238E27FC236}">
                <a16:creationId xmlns:a16="http://schemas.microsoft.com/office/drawing/2014/main" id="{CB8647FA-5108-5D04-0D66-2AEA29810FC5}"/>
              </a:ext>
            </a:extLst>
          </p:cNvPr>
          <p:cNvSpPr>
            <a:spLocks/>
          </p:cNvSpPr>
          <p:nvPr/>
        </p:nvSpPr>
        <p:spPr>
          <a:xfrm>
            <a:off x="1792672" y="2805066"/>
            <a:ext cx="312481" cy="312155"/>
          </a:xfrm>
          <a:prstGeom prst="can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ARK-BIM</a:t>
            </a:r>
            <a:endParaRPr kumimoji="0" lang="fi-FI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38" name="CON installation of elements">
            <a:extLst>
              <a:ext uri="{FF2B5EF4-FFF2-40B4-BE49-F238E27FC236}">
                <a16:creationId xmlns:a16="http://schemas.microsoft.com/office/drawing/2014/main" id="{AF19AB3D-AF1E-F88E-DF45-618DFFF5C28B}"/>
              </a:ext>
            </a:extLst>
          </p:cNvPr>
          <p:cNvSpPr>
            <a:spLocks/>
          </p:cNvSpPr>
          <p:nvPr/>
        </p:nvSpPr>
        <p:spPr>
          <a:xfrm>
            <a:off x="6555962" y="3071635"/>
            <a:ext cx="721446" cy="24058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Elementti-asenus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50" name="CON call offs from site">
            <a:extLst>
              <a:ext uri="{FF2B5EF4-FFF2-40B4-BE49-F238E27FC236}">
                <a16:creationId xmlns:a16="http://schemas.microsoft.com/office/drawing/2014/main" id="{E8248069-C503-A2B7-FF38-942E7322131D}"/>
              </a:ext>
            </a:extLst>
          </p:cNvPr>
          <p:cNvSpPr>
            <a:spLocks/>
          </p:cNvSpPr>
          <p:nvPr/>
        </p:nvSpPr>
        <p:spPr>
          <a:xfrm>
            <a:off x="5139509" y="3400407"/>
            <a:ext cx="705230" cy="29086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Kotiinkutsu-työmaalle</a:t>
            </a:r>
            <a:endParaRPr lang="en-US" sz="900" b="1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51" name="CON production planning">
            <a:extLst>
              <a:ext uri="{FF2B5EF4-FFF2-40B4-BE49-F238E27FC236}">
                <a16:creationId xmlns:a16="http://schemas.microsoft.com/office/drawing/2014/main" id="{127A4845-6DC5-045A-6028-4D9B2EA5220F}"/>
              </a:ext>
            </a:extLst>
          </p:cNvPr>
          <p:cNvSpPr>
            <a:spLocks/>
          </p:cNvSpPr>
          <p:nvPr/>
        </p:nvSpPr>
        <p:spPr>
          <a:xfrm>
            <a:off x="4535535" y="2859960"/>
            <a:ext cx="722301" cy="37011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Tuotannon-suunnittelu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52" name="CON initial delivery">
            <a:extLst>
              <a:ext uri="{FF2B5EF4-FFF2-40B4-BE49-F238E27FC236}">
                <a16:creationId xmlns:a16="http://schemas.microsoft.com/office/drawing/2014/main" id="{D4D943C8-9FEE-E32E-9058-0E23A4825630}"/>
              </a:ext>
            </a:extLst>
          </p:cNvPr>
          <p:cNvSpPr>
            <a:spLocks/>
          </p:cNvSpPr>
          <p:nvPr/>
        </p:nvSpPr>
        <p:spPr>
          <a:xfrm>
            <a:off x="4380958" y="3339629"/>
            <a:ext cx="678127" cy="37011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Alustava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toimitus-aikataulu</a:t>
            </a:r>
            <a:endParaRPr lang="en-US" sz="900" b="1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58" name="CON Recieving and storage">
            <a:extLst>
              <a:ext uri="{FF2B5EF4-FFF2-40B4-BE49-F238E27FC236}">
                <a16:creationId xmlns:a16="http://schemas.microsoft.com/office/drawing/2014/main" id="{A887CA25-3CCC-0217-806E-4893A2186056}"/>
              </a:ext>
            </a:extLst>
          </p:cNvPr>
          <p:cNvSpPr>
            <a:spLocks/>
          </p:cNvSpPr>
          <p:nvPr/>
        </p:nvSpPr>
        <p:spPr>
          <a:xfrm>
            <a:off x="6552682" y="3410092"/>
            <a:ext cx="724725" cy="28807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Vastaanotto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61" name="CON Element repairs">
            <a:extLst>
              <a:ext uri="{FF2B5EF4-FFF2-40B4-BE49-F238E27FC236}">
                <a16:creationId xmlns:a16="http://schemas.microsoft.com/office/drawing/2014/main" id="{BCD5D9B2-10CE-A267-5DC1-3D41E0328E7B}"/>
              </a:ext>
            </a:extLst>
          </p:cNvPr>
          <p:cNvSpPr>
            <a:spLocks/>
          </p:cNvSpPr>
          <p:nvPr/>
        </p:nvSpPr>
        <p:spPr>
          <a:xfrm>
            <a:off x="7787095" y="3131708"/>
            <a:ext cx="662061" cy="26880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i-FI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Elementti-korjaukset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65" name="CON Digital Reception">
            <a:extLst>
              <a:ext uri="{FF2B5EF4-FFF2-40B4-BE49-F238E27FC236}">
                <a16:creationId xmlns:a16="http://schemas.microsoft.com/office/drawing/2014/main" id="{AE6FCFD4-6AAE-DBCD-4883-323296C93616}"/>
              </a:ext>
            </a:extLst>
          </p:cNvPr>
          <p:cNvSpPr>
            <a:spLocks/>
          </p:cNvSpPr>
          <p:nvPr/>
        </p:nvSpPr>
        <p:spPr>
          <a:xfrm>
            <a:off x="5280961" y="2693176"/>
            <a:ext cx="1233826" cy="542209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lvl="0" algn="ctr">
              <a:lnSpc>
                <a:spcPct val="65000"/>
              </a:lnSpc>
              <a:defRPr/>
            </a:pPr>
            <a:r>
              <a:rPr lang="en-US" sz="800" dirty="0" err="1">
                <a:solidFill>
                  <a:prstClr val="black"/>
                </a:solidFill>
              </a:rPr>
              <a:t>Sähköinen</a:t>
            </a:r>
            <a:r>
              <a:rPr lang="en-US" sz="800" dirty="0">
                <a:solidFill>
                  <a:prstClr val="black"/>
                </a:solidFill>
              </a:rPr>
              <a:t> </a:t>
            </a:r>
            <a:r>
              <a:rPr lang="en-US" sz="800" dirty="0" err="1">
                <a:solidFill>
                  <a:prstClr val="black"/>
                </a:solidFill>
              </a:rPr>
              <a:t>vastaanotto</a:t>
            </a:r>
            <a:r>
              <a:rPr lang="en-US" sz="800" dirty="0">
                <a:solidFill>
                  <a:prstClr val="black"/>
                </a:solidFill>
              </a:rPr>
              <a:t>, </a:t>
            </a:r>
            <a:r>
              <a:rPr lang="en-US" sz="800" dirty="0" err="1">
                <a:solidFill>
                  <a:prstClr val="black"/>
                </a:solidFill>
              </a:rPr>
              <a:t>materiaalivarastot</a:t>
            </a:r>
            <a:r>
              <a:rPr lang="en-US" sz="800" dirty="0">
                <a:solidFill>
                  <a:prstClr val="black"/>
                </a:solidFill>
              </a:rPr>
              <a:t> ja </a:t>
            </a:r>
            <a:r>
              <a:rPr lang="en-US" sz="800" dirty="0" err="1">
                <a:solidFill>
                  <a:prstClr val="black"/>
                </a:solidFill>
              </a:rPr>
              <a:t>saldot</a:t>
            </a:r>
            <a:r>
              <a:rPr lang="en-US" sz="800" dirty="0">
                <a:solidFill>
                  <a:prstClr val="black"/>
                </a:solidFill>
              </a:rPr>
              <a:t>, </a:t>
            </a:r>
            <a:r>
              <a:rPr lang="en-US" sz="800" dirty="0" err="1">
                <a:solidFill>
                  <a:prstClr val="black"/>
                </a:solidFill>
              </a:rPr>
              <a:t>prosessikaksonen</a:t>
            </a:r>
            <a:r>
              <a:rPr lang="en-US" sz="800" dirty="0">
                <a:solidFill>
                  <a:prstClr val="black"/>
                </a:solidFill>
              </a:rPr>
              <a:t>, </a:t>
            </a:r>
            <a:r>
              <a:rPr lang="en-US" sz="800" dirty="0" err="1">
                <a:solidFill>
                  <a:prstClr val="black"/>
                </a:solidFill>
              </a:rPr>
              <a:t>rakennuksen</a:t>
            </a:r>
            <a:r>
              <a:rPr lang="en-US" sz="800" dirty="0">
                <a:solidFill>
                  <a:prstClr val="black"/>
                </a:solidFill>
              </a:rPr>
              <a:t> </a:t>
            </a:r>
            <a:r>
              <a:rPr lang="en-US" sz="800" dirty="0" err="1">
                <a:solidFill>
                  <a:prstClr val="black"/>
                </a:solidFill>
              </a:rPr>
              <a:t>tuotekaksonen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76" name="CON Acceptance inspection">
            <a:extLst>
              <a:ext uri="{FF2B5EF4-FFF2-40B4-BE49-F238E27FC236}">
                <a16:creationId xmlns:a16="http://schemas.microsoft.com/office/drawing/2014/main" id="{81B7F2CD-8FF5-5348-DB8D-8DC41EFDCC6C}"/>
              </a:ext>
            </a:extLst>
          </p:cNvPr>
          <p:cNvSpPr>
            <a:spLocks/>
          </p:cNvSpPr>
          <p:nvPr/>
        </p:nvSpPr>
        <p:spPr>
          <a:xfrm>
            <a:off x="7311939" y="3402156"/>
            <a:ext cx="672003" cy="29563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Tarkastus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77" name="CON Final settlement">
            <a:extLst>
              <a:ext uri="{FF2B5EF4-FFF2-40B4-BE49-F238E27FC236}">
                <a16:creationId xmlns:a16="http://schemas.microsoft.com/office/drawing/2014/main" id="{F38BEF05-8C04-A278-CCF7-CA72368A3462}"/>
              </a:ext>
            </a:extLst>
          </p:cNvPr>
          <p:cNvSpPr>
            <a:spLocks/>
          </p:cNvSpPr>
          <p:nvPr/>
        </p:nvSpPr>
        <p:spPr>
          <a:xfrm>
            <a:off x="8025714" y="3401829"/>
            <a:ext cx="848147" cy="29629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i-FI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Taloudellinen loppuselvitys</a:t>
            </a:r>
          </a:p>
        </p:txBody>
      </p:sp>
      <p:sp>
        <p:nvSpPr>
          <p:cNvPr id="71" name="PROCC ORDER">
            <a:extLst>
              <a:ext uri="{FF2B5EF4-FFF2-40B4-BE49-F238E27FC236}">
                <a16:creationId xmlns:a16="http://schemas.microsoft.com/office/drawing/2014/main" id="{AAE2997E-0D39-C914-D9F4-C77F276DA961}"/>
              </a:ext>
            </a:extLst>
          </p:cNvPr>
          <p:cNvSpPr>
            <a:spLocks/>
          </p:cNvSpPr>
          <p:nvPr/>
        </p:nvSpPr>
        <p:spPr>
          <a:xfrm>
            <a:off x="3649965" y="3429000"/>
            <a:ext cx="572470" cy="24793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Tilaus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9" name="MAN order confirmation">
            <a:extLst>
              <a:ext uri="{FF2B5EF4-FFF2-40B4-BE49-F238E27FC236}">
                <a16:creationId xmlns:a16="http://schemas.microsoft.com/office/drawing/2014/main" id="{1E53D11C-645E-8C71-A6E4-299E580E9543}"/>
              </a:ext>
            </a:extLst>
          </p:cNvPr>
          <p:cNvSpPr>
            <a:spLocks/>
          </p:cNvSpPr>
          <p:nvPr/>
        </p:nvSpPr>
        <p:spPr>
          <a:xfrm>
            <a:off x="3575827" y="4606253"/>
            <a:ext cx="688088" cy="28614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Tilaus-vahvistus</a:t>
            </a:r>
            <a:endParaRPr lang="en-US" sz="900" b="1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85" name="MAN Fine scheduling">
            <a:extLst>
              <a:ext uri="{FF2B5EF4-FFF2-40B4-BE49-F238E27FC236}">
                <a16:creationId xmlns:a16="http://schemas.microsoft.com/office/drawing/2014/main" id="{FC57A31A-6E01-DDF1-3822-182855D9EC9E}"/>
              </a:ext>
            </a:extLst>
          </p:cNvPr>
          <p:cNvSpPr>
            <a:spLocks/>
          </p:cNvSpPr>
          <p:nvPr/>
        </p:nvSpPr>
        <p:spPr>
          <a:xfrm>
            <a:off x="4313645" y="4945191"/>
            <a:ext cx="1155931" cy="20632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Hienokuormitus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53" name="MAN Rough capacity planning">
            <a:extLst>
              <a:ext uri="{FF2B5EF4-FFF2-40B4-BE49-F238E27FC236}">
                <a16:creationId xmlns:a16="http://schemas.microsoft.com/office/drawing/2014/main" id="{75F0CEE9-9DCC-235D-275A-EA43D231463A}"/>
              </a:ext>
            </a:extLst>
          </p:cNvPr>
          <p:cNvSpPr>
            <a:spLocks/>
          </p:cNvSpPr>
          <p:nvPr/>
        </p:nvSpPr>
        <p:spPr>
          <a:xfrm>
            <a:off x="2926409" y="4950106"/>
            <a:ext cx="1348490" cy="201408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Karkeakuormitus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55" name="MAN Delivery time confirmatioon">
            <a:extLst>
              <a:ext uri="{FF2B5EF4-FFF2-40B4-BE49-F238E27FC236}">
                <a16:creationId xmlns:a16="http://schemas.microsoft.com/office/drawing/2014/main" id="{10529D5F-B668-317C-507B-65B397C0CA6A}"/>
              </a:ext>
            </a:extLst>
          </p:cNvPr>
          <p:cNvSpPr>
            <a:spLocks/>
          </p:cNvSpPr>
          <p:nvPr/>
        </p:nvSpPr>
        <p:spPr>
          <a:xfrm>
            <a:off x="5154418" y="4606253"/>
            <a:ext cx="718861" cy="29000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Toimitusaika-vahvistus</a:t>
            </a:r>
            <a:endParaRPr lang="en-US" sz="900" b="1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56" name="MAN Delivery notification">
            <a:extLst>
              <a:ext uri="{FF2B5EF4-FFF2-40B4-BE49-F238E27FC236}">
                <a16:creationId xmlns:a16="http://schemas.microsoft.com/office/drawing/2014/main" id="{EFA06D48-3ADA-C580-EEB1-6D9BC2F6AA2F}"/>
              </a:ext>
            </a:extLst>
          </p:cNvPr>
          <p:cNvSpPr>
            <a:spLocks/>
          </p:cNvSpPr>
          <p:nvPr/>
        </p:nvSpPr>
        <p:spPr>
          <a:xfrm>
            <a:off x="5914659" y="4606253"/>
            <a:ext cx="736433" cy="32992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Toimitus-huomautus</a:t>
            </a:r>
            <a:endParaRPr lang="en-US" sz="900" b="1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74" name="MAN individual M-BOM">
            <a:extLst>
              <a:ext uri="{FF2B5EF4-FFF2-40B4-BE49-F238E27FC236}">
                <a16:creationId xmlns:a16="http://schemas.microsoft.com/office/drawing/2014/main" id="{AF1C456C-A571-98FA-1620-FD346307A46F}"/>
              </a:ext>
            </a:extLst>
          </p:cNvPr>
          <p:cNvSpPr>
            <a:spLocks/>
          </p:cNvSpPr>
          <p:nvPr/>
        </p:nvSpPr>
        <p:spPr>
          <a:xfrm>
            <a:off x="2174103" y="4944650"/>
            <a:ext cx="574799" cy="28614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sz="800" dirty="0">
                <a:solidFill>
                  <a:schemeClr val="tx1"/>
                </a:solidFill>
              </a:rPr>
              <a:t>M-BOM </a:t>
            </a:r>
          </a:p>
          <a:p>
            <a:pPr algn="ctr">
              <a:lnSpc>
                <a:spcPct val="6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osaluettelot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" name="MAN warranty">
            <a:extLst>
              <a:ext uri="{FF2B5EF4-FFF2-40B4-BE49-F238E27FC236}">
                <a16:creationId xmlns:a16="http://schemas.microsoft.com/office/drawing/2014/main" id="{B3DBC39D-88D4-B0E5-DEC8-28DEF5C45F20}"/>
              </a:ext>
            </a:extLst>
          </p:cNvPr>
          <p:cNvSpPr>
            <a:spLocks/>
          </p:cNvSpPr>
          <p:nvPr/>
        </p:nvSpPr>
        <p:spPr>
          <a:xfrm>
            <a:off x="8626655" y="4790903"/>
            <a:ext cx="553881" cy="19227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Takuu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89" name="MAN Delivery Confirmation">
            <a:extLst>
              <a:ext uri="{FF2B5EF4-FFF2-40B4-BE49-F238E27FC236}">
                <a16:creationId xmlns:a16="http://schemas.microsoft.com/office/drawing/2014/main" id="{0778ED02-7EE1-CED8-33AF-8D46FBC8B6FA}"/>
              </a:ext>
            </a:extLst>
          </p:cNvPr>
          <p:cNvSpPr>
            <a:spLocks/>
          </p:cNvSpPr>
          <p:nvPr/>
        </p:nvSpPr>
        <p:spPr>
          <a:xfrm>
            <a:off x="4372941" y="4606253"/>
            <a:ext cx="726584" cy="29000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Toimitus-vahvistus</a:t>
            </a:r>
            <a:endParaRPr lang="en-US" sz="900" b="1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75" name="MAN Common defects">
            <a:extLst>
              <a:ext uri="{FF2B5EF4-FFF2-40B4-BE49-F238E27FC236}">
                <a16:creationId xmlns:a16="http://schemas.microsoft.com/office/drawing/2014/main" id="{071F8B3A-9C9D-D0B7-8E97-0A12B9F12258}"/>
              </a:ext>
            </a:extLst>
          </p:cNvPr>
          <p:cNvSpPr>
            <a:spLocks/>
          </p:cNvSpPr>
          <p:nvPr/>
        </p:nvSpPr>
        <p:spPr>
          <a:xfrm>
            <a:off x="5618215" y="5411915"/>
            <a:ext cx="1029808" cy="180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Elementtien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tyyppiviat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9" name="MAN Space information">
            <a:extLst>
              <a:ext uri="{FF2B5EF4-FFF2-40B4-BE49-F238E27FC236}">
                <a16:creationId xmlns:a16="http://schemas.microsoft.com/office/drawing/2014/main" id="{020FBBE3-E8DA-684C-3B76-0F5BA50F2A20}"/>
              </a:ext>
            </a:extLst>
          </p:cNvPr>
          <p:cNvSpPr>
            <a:spLocks/>
          </p:cNvSpPr>
          <p:nvPr/>
        </p:nvSpPr>
        <p:spPr>
          <a:xfrm>
            <a:off x="2926409" y="4606253"/>
            <a:ext cx="616438" cy="28614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900" b="1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Tilatieto</a:t>
            </a:r>
            <a:endParaRPr lang="en-US" sz="900" b="1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41" name="MAN Element spatial information">
            <a:extLst>
              <a:ext uri="{FF2B5EF4-FFF2-40B4-BE49-F238E27FC236}">
                <a16:creationId xmlns:a16="http://schemas.microsoft.com/office/drawing/2014/main" id="{28DE324C-B068-E631-0D5C-4C8B8CCFD714}"/>
              </a:ext>
            </a:extLst>
          </p:cNvPr>
          <p:cNvSpPr>
            <a:spLocks/>
          </p:cNvSpPr>
          <p:nvPr/>
        </p:nvSpPr>
        <p:spPr>
          <a:xfrm>
            <a:off x="2171418" y="5321524"/>
            <a:ext cx="802608" cy="22720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Elementtien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tilatieto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4" name="Man Transport co2 data">
            <a:extLst>
              <a:ext uri="{FF2B5EF4-FFF2-40B4-BE49-F238E27FC236}">
                <a16:creationId xmlns:a16="http://schemas.microsoft.com/office/drawing/2014/main" id="{031C7A54-1727-BB8A-2E88-D30B51ACB233}"/>
              </a:ext>
            </a:extLst>
          </p:cNvPr>
          <p:cNvSpPr>
            <a:spLocks/>
          </p:cNvSpPr>
          <p:nvPr/>
        </p:nvSpPr>
        <p:spPr>
          <a:xfrm>
            <a:off x="7808490" y="4981624"/>
            <a:ext cx="1015334" cy="19594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Kuljetusten</a:t>
            </a:r>
            <a:r>
              <a:rPr lang="en-US" sz="800" dirty="0">
                <a:solidFill>
                  <a:schemeClr val="tx1"/>
                </a:solidFill>
              </a:rPr>
              <a:t> CO</a:t>
            </a:r>
            <a:r>
              <a:rPr lang="en-US" sz="800" baseline="-25000" dirty="0">
                <a:solidFill>
                  <a:schemeClr val="tx1"/>
                </a:solidFill>
              </a:rPr>
              <a:t>2</a:t>
            </a:r>
            <a:r>
              <a:rPr lang="en-US" sz="800" dirty="0">
                <a:solidFill>
                  <a:schemeClr val="tx1"/>
                </a:solidFill>
              </a:rPr>
              <a:t> data</a:t>
            </a:r>
          </a:p>
        </p:txBody>
      </p:sp>
      <p:cxnSp>
        <p:nvCxnSpPr>
          <p:cNvPr id="155" name="A Transport co2 arrow">
            <a:extLst>
              <a:ext uri="{FF2B5EF4-FFF2-40B4-BE49-F238E27FC236}">
                <a16:creationId xmlns:a16="http://schemas.microsoft.com/office/drawing/2014/main" id="{3E6172F0-46CD-619C-DA11-9E2CE792CA0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659232" y="5079594"/>
            <a:ext cx="1492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MAN Tender Response">
            <a:extLst>
              <a:ext uri="{FF2B5EF4-FFF2-40B4-BE49-F238E27FC236}">
                <a16:creationId xmlns:a16="http://schemas.microsoft.com/office/drawing/2014/main" id="{98EB25B3-3978-1FFD-A028-FD461275E820}"/>
              </a:ext>
            </a:extLst>
          </p:cNvPr>
          <p:cNvSpPr>
            <a:spLocks/>
          </p:cNvSpPr>
          <p:nvPr/>
        </p:nvSpPr>
        <p:spPr>
          <a:xfrm>
            <a:off x="2174104" y="4606253"/>
            <a:ext cx="662767" cy="286145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Tarjous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69" name="MAN CO2 data">
            <a:extLst>
              <a:ext uri="{FF2B5EF4-FFF2-40B4-BE49-F238E27FC236}">
                <a16:creationId xmlns:a16="http://schemas.microsoft.com/office/drawing/2014/main" id="{DF3F9D77-57A2-338B-C75C-245188BADB89}"/>
              </a:ext>
            </a:extLst>
          </p:cNvPr>
          <p:cNvSpPr>
            <a:spLocks/>
          </p:cNvSpPr>
          <p:nvPr/>
        </p:nvSpPr>
        <p:spPr>
          <a:xfrm>
            <a:off x="7808490" y="5173902"/>
            <a:ext cx="1015334" cy="21681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sz="800" dirty="0">
                <a:solidFill>
                  <a:schemeClr val="tx1"/>
                </a:solidFill>
              </a:rPr>
              <a:t>CO</a:t>
            </a:r>
            <a:r>
              <a:rPr lang="en-US" sz="800" baseline="-25000" dirty="0">
                <a:solidFill>
                  <a:schemeClr val="tx1"/>
                </a:solidFill>
              </a:rPr>
              <a:t>2</a:t>
            </a:r>
            <a:r>
              <a:rPr lang="en-US" sz="800" dirty="0">
                <a:solidFill>
                  <a:schemeClr val="tx1"/>
                </a:solidFill>
              </a:rPr>
              <a:t> ja </a:t>
            </a:r>
            <a:r>
              <a:rPr lang="en-US" sz="800" dirty="0" err="1">
                <a:solidFill>
                  <a:schemeClr val="tx1"/>
                </a:solidFill>
              </a:rPr>
              <a:t>kiertotalous-raportointidata</a:t>
            </a:r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82" name="Arrow: Double">
            <a:extLst>
              <a:ext uri="{FF2B5EF4-FFF2-40B4-BE49-F238E27FC236}">
                <a16:creationId xmlns:a16="http://schemas.microsoft.com/office/drawing/2014/main" id="{9D046EA9-6236-1A4E-19B3-74BE05140C27}"/>
              </a:ext>
            </a:extLst>
          </p:cNvPr>
          <p:cNvGrpSpPr>
            <a:grpSpLocks/>
          </p:cNvGrpSpPr>
          <p:nvPr/>
        </p:nvGrpSpPr>
        <p:grpSpPr>
          <a:xfrm>
            <a:off x="3830107" y="3672417"/>
            <a:ext cx="168270" cy="958021"/>
            <a:chOff x="4108678" y="4173609"/>
            <a:chExt cx="86033" cy="1058458"/>
          </a:xfrm>
        </p:grpSpPr>
        <p:cxnSp>
          <p:nvCxnSpPr>
            <p:cNvPr id="83" name="Straight Arrow Connector 188">
              <a:extLst>
                <a:ext uri="{FF2B5EF4-FFF2-40B4-BE49-F238E27FC236}">
                  <a16:creationId xmlns:a16="http://schemas.microsoft.com/office/drawing/2014/main" id="{9057D04B-CFD0-F0F6-B4B1-5C5707423D8C}"/>
                </a:ext>
              </a:extLst>
            </p:cNvPr>
            <p:cNvCxnSpPr>
              <a:cxnSpLocks/>
            </p:cNvCxnSpPr>
            <p:nvPr/>
          </p:nvCxnSpPr>
          <p:spPr>
            <a:xfrm>
              <a:off x="4108678" y="4173609"/>
              <a:ext cx="0" cy="1058458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189">
              <a:extLst>
                <a:ext uri="{FF2B5EF4-FFF2-40B4-BE49-F238E27FC236}">
                  <a16:creationId xmlns:a16="http://schemas.microsoft.com/office/drawing/2014/main" id="{90BB2A3C-F490-ED17-DB10-8E791965C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711" y="4173609"/>
              <a:ext cx="0" cy="1031737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Arrow: Double">
            <a:extLst>
              <a:ext uri="{FF2B5EF4-FFF2-40B4-BE49-F238E27FC236}">
                <a16:creationId xmlns:a16="http://schemas.microsoft.com/office/drawing/2014/main" id="{B9148D36-C9F0-641B-8053-52703E0D8D2E}"/>
              </a:ext>
            </a:extLst>
          </p:cNvPr>
          <p:cNvGrpSpPr>
            <a:grpSpLocks/>
          </p:cNvGrpSpPr>
          <p:nvPr/>
        </p:nvGrpSpPr>
        <p:grpSpPr>
          <a:xfrm>
            <a:off x="4726961" y="3704320"/>
            <a:ext cx="151453" cy="901811"/>
            <a:chOff x="4108678" y="4173609"/>
            <a:chExt cx="86033" cy="1058458"/>
          </a:xfrm>
        </p:grpSpPr>
        <p:cxnSp>
          <p:nvCxnSpPr>
            <p:cNvPr id="87" name="Straight Arrow Connector 204">
              <a:extLst>
                <a:ext uri="{FF2B5EF4-FFF2-40B4-BE49-F238E27FC236}">
                  <a16:creationId xmlns:a16="http://schemas.microsoft.com/office/drawing/2014/main" id="{6B93F4FC-595B-CF1A-AE0A-B0299CA39D3A}"/>
                </a:ext>
              </a:extLst>
            </p:cNvPr>
            <p:cNvCxnSpPr>
              <a:cxnSpLocks/>
            </p:cNvCxnSpPr>
            <p:nvPr/>
          </p:nvCxnSpPr>
          <p:spPr>
            <a:xfrm>
              <a:off x="4108678" y="4173609"/>
              <a:ext cx="0" cy="1058458"/>
            </a:xfrm>
            <a:prstGeom prst="straightConnector1">
              <a:avLst/>
            </a:prstGeom>
            <a:ln w="12700">
              <a:solidFill>
                <a:srgbClr val="315572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205">
              <a:extLst>
                <a:ext uri="{FF2B5EF4-FFF2-40B4-BE49-F238E27FC236}">
                  <a16:creationId xmlns:a16="http://schemas.microsoft.com/office/drawing/2014/main" id="{FF13395C-5D13-F574-4D3A-A35C70AB6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711" y="4173609"/>
              <a:ext cx="0" cy="1058458"/>
            </a:xfrm>
            <a:prstGeom prst="straightConnector1">
              <a:avLst/>
            </a:prstGeom>
            <a:ln w="12700">
              <a:solidFill>
                <a:srgbClr val="315572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Arrow: Double">
            <a:extLst>
              <a:ext uri="{FF2B5EF4-FFF2-40B4-BE49-F238E27FC236}">
                <a16:creationId xmlns:a16="http://schemas.microsoft.com/office/drawing/2014/main" id="{3CE3F498-F05E-0B7B-1B65-9178CD374CB0}"/>
              </a:ext>
            </a:extLst>
          </p:cNvPr>
          <p:cNvGrpSpPr>
            <a:grpSpLocks/>
          </p:cNvGrpSpPr>
          <p:nvPr/>
        </p:nvGrpSpPr>
        <p:grpSpPr>
          <a:xfrm>
            <a:off x="5358727" y="3672860"/>
            <a:ext cx="185044" cy="925527"/>
            <a:chOff x="4108678" y="4173609"/>
            <a:chExt cx="86033" cy="1058458"/>
          </a:xfrm>
        </p:grpSpPr>
        <p:cxnSp>
          <p:nvCxnSpPr>
            <p:cNvPr id="91" name="Straight Arrow Connector 231">
              <a:extLst>
                <a:ext uri="{FF2B5EF4-FFF2-40B4-BE49-F238E27FC236}">
                  <a16:creationId xmlns:a16="http://schemas.microsoft.com/office/drawing/2014/main" id="{CD68C30D-B0F5-E422-8B6E-438B95179E90}"/>
                </a:ext>
              </a:extLst>
            </p:cNvPr>
            <p:cNvCxnSpPr>
              <a:cxnSpLocks/>
            </p:cNvCxnSpPr>
            <p:nvPr/>
          </p:nvCxnSpPr>
          <p:spPr>
            <a:xfrm>
              <a:off x="4108678" y="4173609"/>
              <a:ext cx="0" cy="1058458"/>
            </a:xfrm>
            <a:prstGeom prst="straightConnector1">
              <a:avLst/>
            </a:prstGeom>
            <a:ln w="12700">
              <a:solidFill>
                <a:srgbClr val="315572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232">
              <a:extLst>
                <a:ext uri="{FF2B5EF4-FFF2-40B4-BE49-F238E27FC236}">
                  <a16:creationId xmlns:a16="http://schemas.microsoft.com/office/drawing/2014/main" id="{89A51437-95E4-5FE2-3455-9150EF62F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711" y="4173609"/>
              <a:ext cx="0" cy="1058458"/>
            </a:xfrm>
            <a:prstGeom prst="straightConnector1">
              <a:avLst/>
            </a:prstGeom>
            <a:ln w="12700">
              <a:solidFill>
                <a:srgbClr val="315572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A Double">
            <a:extLst>
              <a:ext uri="{FF2B5EF4-FFF2-40B4-BE49-F238E27FC236}">
                <a16:creationId xmlns:a16="http://schemas.microsoft.com/office/drawing/2014/main" id="{F8784273-D6F7-CFC3-7F83-15E37803D8D9}"/>
              </a:ext>
            </a:extLst>
          </p:cNvPr>
          <p:cNvGrpSpPr>
            <a:grpSpLocks/>
          </p:cNvGrpSpPr>
          <p:nvPr/>
        </p:nvGrpSpPr>
        <p:grpSpPr>
          <a:xfrm>
            <a:off x="7578113" y="3697794"/>
            <a:ext cx="282942" cy="908460"/>
            <a:chOff x="4108678" y="4173609"/>
            <a:chExt cx="86033" cy="1098407"/>
          </a:xfrm>
        </p:grpSpPr>
        <p:cxnSp>
          <p:nvCxnSpPr>
            <p:cNvPr id="159" name="Straight Arrow Connector 204">
              <a:extLst>
                <a:ext uri="{FF2B5EF4-FFF2-40B4-BE49-F238E27FC236}">
                  <a16:creationId xmlns:a16="http://schemas.microsoft.com/office/drawing/2014/main" id="{C90EA5D3-5429-54F2-AD25-5FC66663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108678" y="4173609"/>
              <a:ext cx="0" cy="1094010"/>
            </a:xfrm>
            <a:prstGeom prst="straightConnector1">
              <a:avLst/>
            </a:prstGeom>
            <a:ln w="12700">
              <a:solidFill>
                <a:srgbClr val="315572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205">
              <a:extLst>
                <a:ext uri="{FF2B5EF4-FFF2-40B4-BE49-F238E27FC236}">
                  <a16:creationId xmlns:a16="http://schemas.microsoft.com/office/drawing/2014/main" id="{463F496D-CC07-B7D8-5C25-35CF66343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711" y="4173609"/>
              <a:ext cx="0" cy="1098407"/>
            </a:xfrm>
            <a:prstGeom prst="straightConnector1">
              <a:avLst/>
            </a:prstGeom>
            <a:ln w="12700">
              <a:solidFill>
                <a:srgbClr val="315572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Arrow: flow">
            <a:extLst>
              <a:ext uri="{FF2B5EF4-FFF2-40B4-BE49-F238E27FC236}">
                <a16:creationId xmlns:a16="http://schemas.microsoft.com/office/drawing/2014/main" id="{81C04E48-62AF-F358-E819-4744154BB800}"/>
              </a:ext>
            </a:extLst>
          </p:cNvPr>
          <p:cNvCxnSpPr>
            <a:cxnSpLocks/>
            <a:endCxn id="50" idx="3"/>
          </p:cNvCxnSpPr>
          <p:nvPr/>
        </p:nvCxnSpPr>
        <p:spPr>
          <a:xfrm rot="16200000" flipV="1">
            <a:off x="5506442" y="3884136"/>
            <a:ext cx="1060414" cy="383819"/>
          </a:xfrm>
          <a:prstGeom prst="bentConnector2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MAN As scheduled">
            <a:extLst>
              <a:ext uri="{FF2B5EF4-FFF2-40B4-BE49-F238E27FC236}">
                <a16:creationId xmlns:a16="http://schemas.microsoft.com/office/drawing/2014/main" id="{771902E0-E4CA-9E23-038C-D6E970F018B5}"/>
              </a:ext>
            </a:extLst>
          </p:cNvPr>
          <p:cNvSpPr>
            <a:spLocks/>
          </p:cNvSpPr>
          <p:nvPr/>
        </p:nvSpPr>
        <p:spPr>
          <a:xfrm>
            <a:off x="6711544" y="5158720"/>
            <a:ext cx="936000" cy="300434"/>
          </a:xfrm>
          <a:prstGeom prst="can">
            <a:avLst>
              <a:gd name="adj" fmla="val 19999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45708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As </a:t>
            </a:r>
            <a:r>
              <a:rPr lang="fi-FI" sz="900" dirty="0" err="1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Scheduled</a:t>
            </a: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&amp; As </a:t>
            </a:r>
            <a:r>
              <a:rPr lang="fi-FI" sz="900" dirty="0" err="1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Manufactured</a:t>
            </a:r>
            <a:endParaRPr kumimoji="0" lang="fi-FI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8" name="Straight Arrow CON">
            <a:extLst>
              <a:ext uri="{FF2B5EF4-FFF2-40B4-BE49-F238E27FC236}">
                <a16:creationId xmlns:a16="http://schemas.microsoft.com/office/drawing/2014/main" id="{E3D31464-13C7-3854-BE4D-B76F78FFBF31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7965436" y="2889999"/>
            <a:ext cx="0" cy="24170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">
            <a:extLst>
              <a:ext uri="{FF2B5EF4-FFF2-40B4-BE49-F238E27FC236}">
                <a16:creationId xmlns:a16="http://schemas.microsoft.com/office/drawing/2014/main" id="{014A4CCC-5580-BF8B-29C2-003FAEFEFB2F}"/>
              </a:ext>
            </a:extLst>
          </p:cNvPr>
          <p:cNvCxnSpPr>
            <a:cxnSpLocks/>
            <a:stCxn id="76" idx="0"/>
            <a:endCxn id="236" idx="3"/>
          </p:cNvCxnSpPr>
          <p:nvPr/>
        </p:nvCxnSpPr>
        <p:spPr>
          <a:xfrm flipV="1">
            <a:off x="7647941" y="2893663"/>
            <a:ext cx="0" cy="50849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Arrow: CON">
            <a:extLst>
              <a:ext uri="{FF2B5EF4-FFF2-40B4-BE49-F238E27FC236}">
                <a16:creationId xmlns:a16="http://schemas.microsoft.com/office/drawing/2014/main" id="{0EDBEEF4-7BC2-DAAC-3D55-879CBDC3B5D9}"/>
              </a:ext>
            </a:extLst>
          </p:cNvPr>
          <p:cNvSpPr>
            <a:spLocks/>
          </p:cNvSpPr>
          <p:nvPr/>
        </p:nvSpPr>
        <p:spPr>
          <a:xfrm>
            <a:off x="5000365" y="3456877"/>
            <a:ext cx="179143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2" name="Arrow: CON">
            <a:extLst>
              <a:ext uri="{FF2B5EF4-FFF2-40B4-BE49-F238E27FC236}">
                <a16:creationId xmlns:a16="http://schemas.microsoft.com/office/drawing/2014/main" id="{50B383AC-C9E9-93D5-00E8-E0CACEA2925E}"/>
              </a:ext>
            </a:extLst>
          </p:cNvPr>
          <p:cNvSpPr>
            <a:spLocks/>
          </p:cNvSpPr>
          <p:nvPr/>
        </p:nvSpPr>
        <p:spPr>
          <a:xfrm rot="16200000">
            <a:off x="6703512" y="3302706"/>
            <a:ext cx="142374" cy="13560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3" name="Arrow: CON">
            <a:extLst>
              <a:ext uri="{FF2B5EF4-FFF2-40B4-BE49-F238E27FC236}">
                <a16:creationId xmlns:a16="http://schemas.microsoft.com/office/drawing/2014/main" id="{4E5CBC4D-8137-ADE2-328B-4408478D0625}"/>
              </a:ext>
            </a:extLst>
          </p:cNvPr>
          <p:cNvSpPr>
            <a:spLocks/>
          </p:cNvSpPr>
          <p:nvPr/>
        </p:nvSpPr>
        <p:spPr>
          <a:xfrm rot="5400000">
            <a:off x="7023921" y="3300697"/>
            <a:ext cx="142373" cy="13560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4" name="Arrow: CON">
            <a:extLst>
              <a:ext uri="{FF2B5EF4-FFF2-40B4-BE49-F238E27FC236}">
                <a16:creationId xmlns:a16="http://schemas.microsoft.com/office/drawing/2014/main" id="{06BB32FC-6D02-0BA1-0E82-C6D610CCE388}"/>
              </a:ext>
            </a:extLst>
          </p:cNvPr>
          <p:cNvSpPr>
            <a:spLocks/>
          </p:cNvSpPr>
          <p:nvPr/>
        </p:nvSpPr>
        <p:spPr>
          <a:xfrm>
            <a:off x="7242902" y="3483320"/>
            <a:ext cx="149490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6" name="Rectangle: Rounded Corners 185">
            <a:extLst>
              <a:ext uri="{FF2B5EF4-FFF2-40B4-BE49-F238E27FC236}">
                <a16:creationId xmlns:a16="http://schemas.microsoft.com/office/drawing/2014/main" id="{B57D0CB5-C62F-EEFA-B84A-1020ADA5C5B7}"/>
              </a:ext>
            </a:extLst>
          </p:cNvPr>
          <p:cNvSpPr>
            <a:spLocks/>
          </p:cNvSpPr>
          <p:nvPr/>
        </p:nvSpPr>
        <p:spPr>
          <a:xfrm>
            <a:off x="8160621" y="4606253"/>
            <a:ext cx="510855" cy="19734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Lasku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19" name="Lieriö 64">
            <a:extLst>
              <a:ext uri="{FF2B5EF4-FFF2-40B4-BE49-F238E27FC236}">
                <a16:creationId xmlns:a16="http://schemas.microsoft.com/office/drawing/2014/main" id="{0F77A2AE-FAE2-055C-ECC5-73B9E335B917}"/>
              </a:ext>
            </a:extLst>
          </p:cNvPr>
          <p:cNvSpPr>
            <a:spLocks/>
          </p:cNvSpPr>
          <p:nvPr/>
        </p:nvSpPr>
        <p:spPr>
          <a:xfrm>
            <a:off x="9344085" y="1501269"/>
            <a:ext cx="848370" cy="420836"/>
          </a:xfrm>
          <a:prstGeom prst="can">
            <a:avLst>
              <a:gd name="adj" fmla="val 12779"/>
            </a:avLst>
          </a:prstGeom>
          <a:solidFill>
            <a:schemeClr val="bg1">
              <a:lumMod val="6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45708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80000"/>
              </a:lnSpc>
              <a:defRPr/>
            </a:pPr>
            <a:r>
              <a:rPr lang="fi-FI" sz="800" kern="0" dirty="0">
                <a:solidFill>
                  <a:prstClr val="black"/>
                </a:solidFill>
                <a:latin typeface="Abadi" panose="020B0604020104020204" pitchFamily="34" charset="0"/>
                <a:cs typeface="Arial"/>
              </a:rPr>
              <a:t>Rakennuksen kiertotalous-materiaalien tase</a:t>
            </a:r>
          </a:p>
        </p:txBody>
      </p:sp>
      <p:sp>
        <p:nvSpPr>
          <p:cNvPr id="122" name="ICT CO2 and data for CEI">
            <a:extLst>
              <a:ext uri="{FF2B5EF4-FFF2-40B4-BE49-F238E27FC236}">
                <a16:creationId xmlns:a16="http://schemas.microsoft.com/office/drawing/2014/main" id="{C27A85FA-0FED-1520-13FD-8A0894F29A8B}"/>
              </a:ext>
            </a:extLst>
          </p:cNvPr>
          <p:cNvSpPr txBox="1">
            <a:spLocks/>
          </p:cNvSpPr>
          <p:nvPr/>
        </p:nvSpPr>
        <p:spPr>
          <a:xfrm>
            <a:off x="9850302" y="1983241"/>
            <a:ext cx="1815918" cy="177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fi-FI"/>
            </a:defPPr>
            <a:lvl1pPr algn="ctr">
              <a:lnSpc>
                <a:spcPct val="80000"/>
              </a:lnSpc>
              <a:defRPr sz="900" b="0">
                <a:latin typeface="Abadi" panose="020B0604020104020204" pitchFamily="34" charset="0"/>
              </a:defRPr>
            </a:lvl1pPr>
          </a:lstStyle>
          <a:p>
            <a:pPr lvl="0" algn="l">
              <a:lnSpc>
                <a:spcPct val="70000"/>
              </a:lnSpc>
              <a:defRPr/>
            </a:pPr>
            <a:r>
              <a:rPr lang="en-US" sz="800" kern="0" dirty="0">
                <a:solidFill>
                  <a:prstClr val="black"/>
                </a:solidFill>
              </a:rPr>
              <a:t>CO</a:t>
            </a:r>
            <a:r>
              <a:rPr lang="en-US" sz="800" b="1" kern="0" baseline="-25000" dirty="0">
                <a:solidFill>
                  <a:prstClr val="black"/>
                </a:solidFill>
                <a:latin typeface="Aptos" panose="02110004020202020204"/>
              </a:rPr>
              <a:t>2</a:t>
            </a:r>
            <a:r>
              <a:rPr lang="fi-FI" sz="800" kern="0" dirty="0">
                <a:solidFill>
                  <a:prstClr val="black"/>
                </a:solidFill>
              </a:rPr>
              <a:t> ja tilaajan kiertotalous CEI-mittaristo </a:t>
            </a:r>
          </a:p>
          <a:p>
            <a:pPr lvl="0" algn="l">
              <a:lnSpc>
                <a:spcPct val="70000"/>
              </a:lnSpc>
              <a:defRPr/>
            </a:pPr>
            <a:r>
              <a:rPr lang="fi-FI" sz="800" kern="0" dirty="0">
                <a:solidFill>
                  <a:prstClr val="black"/>
                </a:solidFill>
              </a:rPr>
              <a:t>(</a:t>
            </a:r>
            <a:r>
              <a:rPr lang="fi-FI" sz="800" kern="0" dirty="0" err="1">
                <a:solidFill>
                  <a:prstClr val="black"/>
                </a:solidFill>
              </a:rPr>
              <a:t>Circular</a:t>
            </a:r>
            <a:r>
              <a:rPr lang="fi-FI" sz="800" kern="0" dirty="0">
                <a:solidFill>
                  <a:prstClr val="black"/>
                </a:solidFill>
              </a:rPr>
              <a:t> </a:t>
            </a:r>
            <a:r>
              <a:rPr lang="fi-FI" sz="800" kern="0" dirty="0" err="1">
                <a:solidFill>
                  <a:prstClr val="black"/>
                </a:solidFill>
              </a:rPr>
              <a:t>Economy</a:t>
            </a:r>
            <a:r>
              <a:rPr lang="fi-FI" sz="800" kern="0" dirty="0">
                <a:solidFill>
                  <a:prstClr val="black"/>
                </a:solidFill>
              </a:rPr>
              <a:t> </a:t>
            </a:r>
            <a:r>
              <a:rPr lang="fi-FI" sz="800" kern="0" dirty="0" err="1">
                <a:solidFill>
                  <a:prstClr val="black"/>
                </a:solidFill>
              </a:rPr>
              <a:t>Indicators</a:t>
            </a:r>
            <a:r>
              <a:rPr lang="fi-FI" sz="800" kern="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34" name="PROC Quantity take-off">
            <a:extLst>
              <a:ext uri="{FF2B5EF4-FFF2-40B4-BE49-F238E27FC236}">
                <a16:creationId xmlns:a16="http://schemas.microsoft.com/office/drawing/2014/main" id="{86AB1CDC-2A9B-C3DE-04C2-96E06594234C}"/>
              </a:ext>
            </a:extLst>
          </p:cNvPr>
          <p:cNvSpPr>
            <a:spLocks/>
          </p:cNvSpPr>
          <p:nvPr/>
        </p:nvSpPr>
        <p:spPr>
          <a:xfrm>
            <a:off x="2344371" y="2900056"/>
            <a:ext cx="582038" cy="3825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Määrä-laskenta</a:t>
            </a: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&amp;</a:t>
            </a:r>
          </a:p>
          <a:p>
            <a:pPr algn="ctr">
              <a:lnSpc>
                <a:spcPct val="75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-</a:t>
            </a: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tiedot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35" name="Data repo, interface, and key functions">
            <a:extLst>
              <a:ext uri="{FF2B5EF4-FFF2-40B4-BE49-F238E27FC236}">
                <a16:creationId xmlns:a16="http://schemas.microsoft.com/office/drawing/2014/main" id="{3666DC48-AB65-40C7-09A0-0E037A933C27}"/>
              </a:ext>
            </a:extLst>
          </p:cNvPr>
          <p:cNvSpPr txBox="1">
            <a:spLocks/>
          </p:cNvSpPr>
          <p:nvPr/>
        </p:nvSpPr>
        <p:spPr>
          <a:xfrm>
            <a:off x="2791511" y="297996"/>
            <a:ext cx="7142990" cy="245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i-FI" sz="1200" b="1" i="1" dirty="0">
                <a:solidFill>
                  <a:srgbClr val="FF0000"/>
                </a:solidFill>
              </a:rPr>
              <a:t>Digitalisoidun elementtitoimitusketjun tietovarannot, rajapinnat ja prosessin tärkeimmät toiminnot</a:t>
            </a:r>
          </a:p>
        </p:txBody>
      </p:sp>
      <p:sp>
        <p:nvSpPr>
          <p:cNvPr id="156" name="PROC Design change management">
            <a:extLst>
              <a:ext uri="{FF2B5EF4-FFF2-40B4-BE49-F238E27FC236}">
                <a16:creationId xmlns:a16="http://schemas.microsoft.com/office/drawing/2014/main" id="{718B0716-DF1C-EA0A-2712-333D1D09A5A3}"/>
              </a:ext>
            </a:extLst>
          </p:cNvPr>
          <p:cNvSpPr>
            <a:spLocks/>
          </p:cNvSpPr>
          <p:nvPr/>
        </p:nvSpPr>
        <p:spPr>
          <a:xfrm>
            <a:off x="3989248" y="2378922"/>
            <a:ext cx="1021056" cy="37011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00" b="1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Suunnittelun</a:t>
            </a:r>
            <a:r>
              <a:rPr lang="en-US" sz="900" b="1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muutoksenhallinta</a:t>
            </a:r>
            <a:endParaRPr lang="en-US" sz="900" b="1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64" name="GOV Building control">
            <a:extLst>
              <a:ext uri="{FF2B5EF4-FFF2-40B4-BE49-F238E27FC236}">
                <a16:creationId xmlns:a16="http://schemas.microsoft.com/office/drawing/2014/main" id="{A8177633-1E9C-D404-334B-EFCB6398D530}"/>
              </a:ext>
            </a:extLst>
          </p:cNvPr>
          <p:cNvSpPr>
            <a:spLocks/>
          </p:cNvSpPr>
          <p:nvPr/>
        </p:nvSpPr>
        <p:spPr>
          <a:xfrm>
            <a:off x="760638" y="1092606"/>
            <a:ext cx="494498" cy="264268"/>
          </a:xfrm>
          <a:prstGeom prst="can">
            <a:avLst>
              <a:gd name="adj" fmla="val 18586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fi-FI" sz="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Rakennusvalvonta</a:t>
            </a:r>
          </a:p>
        </p:txBody>
      </p:sp>
      <p:cxnSp>
        <p:nvCxnSpPr>
          <p:cNvPr id="217" name="A MTS 3">
            <a:extLst>
              <a:ext uri="{FF2B5EF4-FFF2-40B4-BE49-F238E27FC236}">
                <a16:creationId xmlns:a16="http://schemas.microsoft.com/office/drawing/2014/main" id="{0C6EE10B-486C-3660-2673-16EC94578F8A}"/>
              </a:ext>
            </a:extLst>
          </p:cNvPr>
          <p:cNvCxnSpPr>
            <a:cxnSpLocks/>
          </p:cNvCxnSpPr>
          <p:nvPr/>
        </p:nvCxnSpPr>
        <p:spPr>
          <a:xfrm flipV="1">
            <a:off x="3411437" y="5803106"/>
            <a:ext cx="0" cy="493555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A MTS 1">
            <a:extLst>
              <a:ext uri="{FF2B5EF4-FFF2-40B4-BE49-F238E27FC236}">
                <a16:creationId xmlns:a16="http://schemas.microsoft.com/office/drawing/2014/main" id="{56B6BA9C-D131-D7FE-0320-EED91F6A088B}"/>
              </a:ext>
            </a:extLst>
          </p:cNvPr>
          <p:cNvCxnSpPr>
            <a:cxnSpLocks/>
          </p:cNvCxnSpPr>
          <p:nvPr/>
        </p:nvCxnSpPr>
        <p:spPr>
          <a:xfrm flipV="1">
            <a:off x="2053090" y="5803106"/>
            <a:ext cx="0" cy="493555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SLIDE HEADER">
            <a:extLst>
              <a:ext uri="{FF2B5EF4-FFF2-40B4-BE49-F238E27FC236}">
                <a16:creationId xmlns:a16="http://schemas.microsoft.com/office/drawing/2014/main" id="{D1DBD193-9313-6A8A-126A-8612C779205D}"/>
              </a:ext>
            </a:extLst>
          </p:cNvPr>
          <p:cNvSpPr txBox="1">
            <a:spLocks/>
          </p:cNvSpPr>
          <p:nvPr/>
        </p:nvSpPr>
        <p:spPr>
          <a:xfrm>
            <a:off x="0" y="-144875"/>
            <a:ext cx="12192000" cy="517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1600" b="0" i="0" u="none" strike="noStrike" dirty="0">
                <a:solidFill>
                  <a:srgbClr val="000000"/>
                </a:solidFill>
                <a:effectLst/>
                <a:latin typeface="Avenir Next LT Pro Demi" panose="020B0704020202020204" pitchFamily="34" charset="0"/>
              </a:rPr>
              <a:t>Rakennusalan projektituotteen (ETO) tiedonvirtauksen arkkitehtuurin tavoitetila suunnittelusta valmiiseen rakennukseen asti</a:t>
            </a:r>
            <a:r>
              <a:rPr lang="fi-FI" sz="1600" b="0" i="0" dirty="0">
                <a:solidFill>
                  <a:srgbClr val="000000"/>
                </a:solidFill>
                <a:effectLst/>
                <a:latin typeface="Avenir Next LT Pro Demi" panose="020B0704020202020204" pitchFamily="34" charset="0"/>
              </a:rPr>
              <a:t>​</a:t>
            </a:r>
            <a:endParaRPr lang="en-US" sz="2400" dirty="0"/>
          </a:p>
        </p:txBody>
      </p:sp>
      <p:sp>
        <p:nvSpPr>
          <p:cNvPr id="30" name="ICT Product information registry">
            <a:extLst>
              <a:ext uri="{FF2B5EF4-FFF2-40B4-BE49-F238E27FC236}">
                <a16:creationId xmlns:a16="http://schemas.microsoft.com/office/drawing/2014/main" id="{28C7FB35-C738-CF29-08E8-A1F534BAA1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261" y="1446125"/>
            <a:ext cx="613566" cy="518075"/>
          </a:xfrm>
          <a:prstGeom prst="can">
            <a:avLst>
              <a:gd name="adj" fmla="val 16625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Tuotetieto-kanta</a:t>
            </a:r>
          </a:p>
        </p:txBody>
      </p:sp>
      <p:sp>
        <p:nvSpPr>
          <p:cNvPr id="236" name="CON As built">
            <a:extLst>
              <a:ext uri="{FF2B5EF4-FFF2-40B4-BE49-F238E27FC236}">
                <a16:creationId xmlns:a16="http://schemas.microsoft.com/office/drawing/2014/main" id="{2B7FE1A5-E915-D46F-4CC7-1B7C52C354E0}"/>
              </a:ext>
            </a:extLst>
          </p:cNvPr>
          <p:cNvSpPr>
            <a:spLocks/>
          </p:cNvSpPr>
          <p:nvPr/>
        </p:nvSpPr>
        <p:spPr>
          <a:xfrm>
            <a:off x="7230306" y="2593342"/>
            <a:ext cx="857853" cy="300321"/>
          </a:xfrm>
          <a:prstGeom prst="can">
            <a:avLst>
              <a:gd name="adj" fmla="val 16542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As </a:t>
            </a:r>
            <a:r>
              <a:rPr lang="fi-FI" sz="900" dirty="0" err="1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Scheduled</a:t>
            </a:r>
            <a:endParaRPr lang="fi-FI" sz="900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&amp; As </a:t>
            </a: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P</a:t>
            </a:r>
            <a:r>
              <a:rPr kumimoji="0" lang="fi-FI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erformed</a:t>
            </a: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8" name="CON As scheduled">
            <a:extLst>
              <a:ext uri="{FF2B5EF4-FFF2-40B4-BE49-F238E27FC236}">
                <a16:creationId xmlns:a16="http://schemas.microsoft.com/office/drawing/2014/main" id="{1DE31FFC-BCAF-31B7-505B-14305430E447}"/>
              </a:ext>
            </a:extLst>
          </p:cNvPr>
          <p:cNvSpPr>
            <a:spLocks/>
          </p:cNvSpPr>
          <p:nvPr/>
        </p:nvSpPr>
        <p:spPr>
          <a:xfrm>
            <a:off x="7230305" y="2271317"/>
            <a:ext cx="857855" cy="341394"/>
          </a:xfrm>
          <a:prstGeom prst="can">
            <a:avLst>
              <a:gd name="adj" fmla="val 18332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As </a:t>
            </a:r>
            <a:r>
              <a:rPr lang="fi-FI" sz="900" dirty="0" err="1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Designed</a:t>
            </a: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 &amp; </a:t>
            </a: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As </a:t>
            </a:r>
            <a:r>
              <a:rPr lang="fi-FI" sz="900" dirty="0" err="1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Build</a:t>
            </a:r>
            <a:endParaRPr kumimoji="0" lang="fi-FI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45" name="ICT query based data transfer">
            <a:extLst>
              <a:ext uri="{FF2B5EF4-FFF2-40B4-BE49-F238E27FC236}">
                <a16:creationId xmlns:a16="http://schemas.microsoft.com/office/drawing/2014/main" id="{67601FA3-845A-FD36-CE72-B82B9FDF517C}"/>
              </a:ext>
            </a:extLst>
          </p:cNvPr>
          <p:cNvSpPr txBox="1">
            <a:spLocks/>
          </p:cNvSpPr>
          <p:nvPr/>
        </p:nvSpPr>
        <p:spPr>
          <a:xfrm>
            <a:off x="6282876" y="1972470"/>
            <a:ext cx="1264812" cy="19909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fi-FI"/>
            </a:defPPr>
            <a:lvl1pPr algn="ctr">
              <a:lnSpc>
                <a:spcPct val="80000"/>
              </a:lnSpc>
              <a:defRPr sz="900" b="0">
                <a:latin typeface="Abadi" panose="020B0604020104020204" pitchFamily="34" charset="0"/>
              </a:defRPr>
            </a:lvl1pPr>
          </a:lstStyle>
          <a:p>
            <a:r>
              <a:rPr lang="fi-FI" sz="800" dirty="0"/>
              <a:t>Kyselypohjainen tiedonsiirto tietokantojen välillä</a:t>
            </a:r>
          </a:p>
        </p:txBody>
      </p:sp>
      <p:sp>
        <p:nvSpPr>
          <p:cNvPr id="249" name="Gov National interop platform">
            <a:extLst>
              <a:ext uri="{FF2B5EF4-FFF2-40B4-BE49-F238E27FC236}">
                <a16:creationId xmlns:a16="http://schemas.microsoft.com/office/drawing/2014/main" id="{266CF9DD-1859-739C-2CC2-345ED3EEE968}"/>
              </a:ext>
            </a:extLst>
          </p:cNvPr>
          <p:cNvSpPr txBox="1">
            <a:spLocks/>
          </p:cNvSpPr>
          <p:nvPr/>
        </p:nvSpPr>
        <p:spPr>
          <a:xfrm>
            <a:off x="2315078" y="1018768"/>
            <a:ext cx="1480764" cy="242695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>
              <a:lnSpc>
                <a:spcPct val="75000"/>
              </a:lnSpc>
            </a:pPr>
            <a:r>
              <a:rPr lang="fi-FI" sz="600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Kansallinen </a:t>
            </a:r>
            <a:r>
              <a:rPr lang="fi-FI" sz="600" dirty="0" err="1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yhteentoimivuusalusta</a:t>
            </a:r>
            <a:endParaRPr lang="fi-FI" sz="600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fi-FI" sz="600" i="1" dirty="0">
                <a:solidFill>
                  <a:srgbClr val="0070C0"/>
                </a:solidFill>
                <a:latin typeface="Calibri" panose="020F0502020204030204"/>
                <a:cs typeface="Arial" panose="020B0604020202020204" pitchFamily="34" charset="0"/>
              </a:rPr>
              <a:t>koodistot.suomi.fi</a:t>
            </a:r>
            <a:endParaRPr lang="fi-FI" sz="600" dirty="0">
              <a:solidFill>
                <a:srgbClr val="0070C0"/>
              </a:solidFill>
            </a:endParaRPr>
          </a:p>
        </p:txBody>
      </p:sp>
      <p:sp>
        <p:nvSpPr>
          <p:cNvPr id="137" name="Lieriö 64">
            <a:extLst>
              <a:ext uri="{FF2B5EF4-FFF2-40B4-BE49-F238E27FC236}">
                <a16:creationId xmlns:a16="http://schemas.microsoft.com/office/drawing/2014/main" id="{103B43C5-FCDD-5D5E-3DD1-92925347F471}"/>
              </a:ext>
            </a:extLst>
          </p:cNvPr>
          <p:cNvSpPr>
            <a:spLocks/>
          </p:cNvSpPr>
          <p:nvPr/>
        </p:nvSpPr>
        <p:spPr>
          <a:xfrm>
            <a:off x="1667781" y="561339"/>
            <a:ext cx="600594" cy="671065"/>
          </a:xfrm>
          <a:prstGeom prst="can">
            <a:avLst>
              <a:gd name="adj" fmla="val 12499"/>
            </a:avLst>
          </a:prstGeom>
          <a:solidFill>
            <a:schemeClr val="bg1">
              <a:lumMod val="6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i-FI" sz="900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BETK-BIM tieto-määritykset</a:t>
            </a:r>
          </a:p>
        </p:txBody>
      </p:sp>
      <p:sp>
        <p:nvSpPr>
          <p:cNvPr id="229" name="Lieriö 64">
            <a:extLst>
              <a:ext uri="{FF2B5EF4-FFF2-40B4-BE49-F238E27FC236}">
                <a16:creationId xmlns:a16="http://schemas.microsoft.com/office/drawing/2014/main" id="{1D672CE5-6522-9558-B0A4-12ABF6F0A9E3}"/>
              </a:ext>
            </a:extLst>
          </p:cNvPr>
          <p:cNvSpPr>
            <a:spLocks/>
          </p:cNvSpPr>
          <p:nvPr/>
        </p:nvSpPr>
        <p:spPr>
          <a:xfrm>
            <a:off x="10297752" y="3641894"/>
            <a:ext cx="252000" cy="180000"/>
          </a:xfrm>
          <a:prstGeom prst="can">
            <a:avLst>
              <a:gd name="adj" fmla="val 18586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72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endParaRPr lang="fi-FI" sz="1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TextBox 127">
            <a:extLst>
              <a:ext uri="{FF2B5EF4-FFF2-40B4-BE49-F238E27FC236}">
                <a16:creationId xmlns:a16="http://schemas.microsoft.com/office/drawing/2014/main" id="{3374363C-A45B-EC3C-96DD-F0383A330482}"/>
              </a:ext>
            </a:extLst>
          </p:cNvPr>
          <p:cNvSpPr txBox="1">
            <a:spLocks/>
          </p:cNvSpPr>
          <p:nvPr/>
        </p:nvSpPr>
        <p:spPr>
          <a:xfrm>
            <a:off x="10638400" y="3640720"/>
            <a:ext cx="534589" cy="194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 err="1">
                <a:latin typeface="Aptos" panose="02110004020202020204"/>
              </a:rPr>
              <a:t>Käytössä</a:t>
            </a:r>
            <a:endParaRPr lang="fi-FI" sz="800" dirty="0">
              <a:latin typeface="Aptos" panose="02110004020202020204"/>
            </a:endParaRPr>
          </a:p>
        </p:txBody>
      </p:sp>
      <p:sp>
        <p:nvSpPr>
          <p:cNvPr id="233" name="Lieriö 64">
            <a:extLst>
              <a:ext uri="{FF2B5EF4-FFF2-40B4-BE49-F238E27FC236}">
                <a16:creationId xmlns:a16="http://schemas.microsoft.com/office/drawing/2014/main" id="{D036B34F-0A8B-020D-6128-CB0FB0F3192D}"/>
              </a:ext>
            </a:extLst>
          </p:cNvPr>
          <p:cNvSpPr>
            <a:spLocks/>
          </p:cNvSpPr>
          <p:nvPr/>
        </p:nvSpPr>
        <p:spPr>
          <a:xfrm>
            <a:off x="11100572" y="3641894"/>
            <a:ext cx="252000" cy="180000"/>
          </a:xfrm>
          <a:prstGeom prst="can">
            <a:avLst>
              <a:gd name="adj" fmla="val 18586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72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</a:pPr>
            <a:endParaRPr lang="fi-FI" sz="1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TextBox 127">
            <a:extLst>
              <a:ext uri="{FF2B5EF4-FFF2-40B4-BE49-F238E27FC236}">
                <a16:creationId xmlns:a16="http://schemas.microsoft.com/office/drawing/2014/main" id="{C986921E-58A5-3618-CB32-3CAC2E3A54F1}"/>
              </a:ext>
            </a:extLst>
          </p:cNvPr>
          <p:cNvSpPr txBox="1">
            <a:spLocks/>
          </p:cNvSpPr>
          <p:nvPr/>
        </p:nvSpPr>
        <p:spPr>
          <a:xfrm>
            <a:off x="11421149" y="3642218"/>
            <a:ext cx="490142" cy="194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latin typeface="Aptos" panose="02110004020202020204"/>
              </a:rPr>
              <a:t>Kehitteillä</a:t>
            </a:r>
            <a:endParaRPr lang="fi-FI" sz="800" dirty="0">
              <a:latin typeface="Aptos" panose="02110004020202020204"/>
            </a:endParaRPr>
          </a:p>
        </p:txBody>
      </p:sp>
      <p:sp>
        <p:nvSpPr>
          <p:cNvPr id="73" name="TextBox 127">
            <a:extLst>
              <a:ext uri="{FF2B5EF4-FFF2-40B4-BE49-F238E27FC236}">
                <a16:creationId xmlns:a16="http://schemas.microsoft.com/office/drawing/2014/main" id="{C748C84C-97BB-FFD4-3EBD-BD48B32CCC4F}"/>
              </a:ext>
            </a:extLst>
          </p:cNvPr>
          <p:cNvSpPr txBox="1">
            <a:spLocks/>
          </p:cNvSpPr>
          <p:nvPr/>
        </p:nvSpPr>
        <p:spPr>
          <a:xfrm>
            <a:off x="10988654" y="4407949"/>
            <a:ext cx="1135182" cy="3787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fi-FI" sz="800" dirty="0">
                <a:latin typeface="Aptos" panose="02110004020202020204"/>
              </a:rPr>
              <a:t>Sanomapohjainen informaation välitys</a:t>
            </a:r>
          </a:p>
          <a:p>
            <a:pPr>
              <a:lnSpc>
                <a:spcPct val="80000"/>
              </a:lnSpc>
            </a:pPr>
            <a:r>
              <a:rPr lang="fi-FI" sz="700" dirty="0"/>
              <a:t>(</a:t>
            </a:r>
            <a:r>
              <a:rPr lang="fi-FI" sz="700" dirty="0">
                <a:solidFill>
                  <a:srgbClr val="FF0000"/>
                </a:solidFill>
              </a:rPr>
              <a:t>UN/CEFACT – XML</a:t>
            </a:r>
            <a:r>
              <a:rPr lang="fi-FI" sz="700" dirty="0"/>
              <a:t>)</a:t>
            </a:r>
            <a:endParaRPr lang="fi-FI" sz="200" dirty="0">
              <a:latin typeface="Aptos" panose="02110004020202020204"/>
            </a:endParaRPr>
          </a:p>
        </p:txBody>
      </p:sp>
      <p:sp>
        <p:nvSpPr>
          <p:cNvPr id="5" name="Rectangle: Rounded Corners 185">
            <a:extLst>
              <a:ext uri="{FF2B5EF4-FFF2-40B4-BE49-F238E27FC236}">
                <a16:creationId xmlns:a16="http://schemas.microsoft.com/office/drawing/2014/main" id="{3BCB3714-EC71-CF88-14D4-F9BF9B2C26FA}"/>
              </a:ext>
            </a:extLst>
          </p:cNvPr>
          <p:cNvSpPr>
            <a:spLocks/>
          </p:cNvSpPr>
          <p:nvPr/>
        </p:nvSpPr>
        <p:spPr>
          <a:xfrm>
            <a:off x="10281895" y="2452100"/>
            <a:ext cx="308041" cy="25513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N.N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E61379B9-6675-ABF0-1845-1169CE68F3DE}"/>
              </a:ext>
            </a:extLst>
          </p:cNvPr>
          <p:cNvSpPr txBox="1">
            <a:spLocks/>
          </p:cNvSpPr>
          <p:nvPr/>
        </p:nvSpPr>
        <p:spPr>
          <a:xfrm>
            <a:off x="10698437" y="2454217"/>
            <a:ext cx="1233488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fi-FI" sz="800" dirty="0">
                <a:latin typeface="Aptos" panose="02110004020202020204"/>
              </a:rPr>
              <a:t>Toiminto tai prosessin osa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33CBE13-C516-6F32-752E-1C8ADFADBDB9}"/>
              </a:ext>
            </a:extLst>
          </p:cNvPr>
          <p:cNvSpPr>
            <a:spLocks/>
          </p:cNvSpPr>
          <p:nvPr/>
        </p:nvSpPr>
        <p:spPr>
          <a:xfrm>
            <a:off x="10223541" y="2286669"/>
            <a:ext cx="1942062" cy="2887233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246" name="Header">
            <a:extLst>
              <a:ext uri="{FF2B5EF4-FFF2-40B4-BE49-F238E27FC236}">
                <a16:creationId xmlns:a16="http://schemas.microsoft.com/office/drawing/2014/main" id="{B8487C4A-D293-AE13-2D55-F0C8B6E95FF1}"/>
              </a:ext>
            </a:extLst>
          </p:cNvPr>
          <p:cNvSpPr txBox="1">
            <a:spLocks/>
          </p:cNvSpPr>
          <p:nvPr/>
        </p:nvSpPr>
        <p:spPr>
          <a:xfrm>
            <a:off x="10944695" y="2264311"/>
            <a:ext cx="40773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fi-FI" sz="1000" b="1" dirty="0"/>
              <a:t>Selite</a:t>
            </a:r>
          </a:p>
        </p:txBody>
      </p:sp>
      <p:sp>
        <p:nvSpPr>
          <p:cNvPr id="80" name="PROC Call for tenders">
            <a:extLst>
              <a:ext uri="{FF2B5EF4-FFF2-40B4-BE49-F238E27FC236}">
                <a16:creationId xmlns:a16="http://schemas.microsoft.com/office/drawing/2014/main" id="{49EBE6C5-FCD0-BBF5-EBCA-9C4F422E5028}"/>
              </a:ext>
            </a:extLst>
          </p:cNvPr>
          <p:cNvSpPr>
            <a:spLocks/>
          </p:cNvSpPr>
          <p:nvPr/>
        </p:nvSpPr>
        <p:spPr>
          <a:xfrm>
            <a:off x="2342783" y="3423923"/>
            <a:ext cx="486379" cy="24793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Tarjous-pyyntö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45" name="PROC Accept">
            <a:extLst>
              <a:ext uri="{FF2B5EF4-FFF2-40B4-BE49-F238E27FC236}">
                <a16:creationId xmlns:a16="http://schemas.microsoft.com/office/drawing/2014/main" id="{336392FE-624B-1E13-9B99-FB2A7F36CE77}"/>
              </a:ext>
            </a:extLst>
          </p:cNvPr>
          <p:cNvSpPr>
            <a:spLocks/>
          </p:cNvSpPr>
          <p:nvPr/>
        </p:nvSpPr>
        <p:spPr>
          <a:xfrm>
            <a:off x="2944566" y="3423466"/>
            <a:ext cx="621410" cy="24793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Hyväksyntä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4" name="PROC Element product / process data platform">
            <a:extLst>
              <a:ext uri="{FF2B5EF4-FFF2-40B4-BE49-F238E27FC236}">
                <a16:creationId xmlns:a16="http://schemas.microsoft.com/office/drawing/2014/main" id="{A05C0FCE-7B24-C6FA-7959-234AF219AD77}"/>
              </a:ext>
            </a:extLst>
          </p:cNvPr>
          <p:cNvSpPr>
            <a:spLocks/>
          </p:cNvSpPr>
          <p:nvPr/>
        </p:nvSpPr>
        <p:spPr>
          <a:xfrm>
            <a:off x="3162204" y="2861566"/>
            <a:ext cx="1304776" cy="370113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lvl="0" algn="ctr">
              <a:lnSpc>
                <a:spcPct val="80000"/>
              </a:lnSpc>
              <a:defRPr/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Elementti-tuote</a:t>
            </a: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/</a:t>
            </a:r>
          </a:p>
          <a:p>
            <a:pPr lvl="0" algn="ctr">
              <a:lnSpc>
                <a:spcPct val="80000"/>
              </a:lnSpc>
              <a:defRPr/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prosessitiedon</a:t>
            </a: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</a:p>
          <a:p>
            <a:pPr lvl="0" algn="ctr">
              <a:lnSpc>
                <a:spcPct val="80000"/>
              </a:lnSpc>
              <a:defRPr/>
            </a:pP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data-</a:t>
            </a: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alusta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29" name="Cylinder 348">
            <a:extLst>
              <a:ext uri="{FF2B5EF4-FFF2-40B4-BE49-F238E27FC236}">
                <a16:creationId xmlns:a16="http://schemas.microsoft.com/office/drawing/2014/main" id="{FF72D29B-4D69-7CB6-12CB-7413769A4F12}"/>
              </a:ext>
            </a:extLst>
          </p:cNvPr>
          <p:cNvSpPr>
            <a:spLocks/>
          </p:cNvSpPr>
          <p:nvPr/>
        </p:nvSpPr>
        <p:spPr>
          <a:xfrm>
            <a:off x="2922482" y="2852403"/>
            <a:ext cx="389743" cy="394519"/>
          </a:xfrm>
          <a:prstGeom prst="can">
            <a:avLst>
              <a:gd name="adj" fmla="val 180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>
              <a:lnSpc>
                <a:spcPct val="80000"/>
              </a:lnSpc>
            </a:pPr>
            <a:r>
              <a:rPr lang="fi-FI" sz="800" b="1" dirty="0"/>
              <a:t>ERP/</a:t>
            </a:r>
          </a:p>
          <a:p>
            <a:pPr algn="ctr">
              <a:lnSpc>
                <a:spcPct val="80000"/>
              </a:lnSpc>
            </a:pPr>
            <a:r>
              <a:rPr lang="fi-FI" sz="800" b="1" dirty="0"/>
              <a:t>MRP</a:t>
            </a:r>
          </a:p>
        </p:txBody>
      </p:sp>
      <p:sp>
        <p:nvSpPr>
          <p:cNvPr id="140" name="A procurement">
            <a:extLst>
              <a:ext uri="{FF2B5EF4-FFF2-40B4-BE49-F238E27FC236}">
                <a16:creationId xmlns:a16="http://schemas.microsoft.com/office/drawing/2014/main" id="{702D3314-466A-1576-0233-8EC610108D45}"/>
              </a:ext>
            </a:extLst>
          </p:cNvPr>
          <p:cNvSpPr>
            <a:spLocks/>
          </p:cNvSpPr>
          <p:nvPr/>
        </p:nvSpPr>
        <p:spPr>
          <a:xfrm>
            <a:off x="4414331" y="3003940"/>
            <a:ext cx="192539" cy="12263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461" name="Centralized arcitechture">
            <a:extLst>
              <a:ext uri="{FF2B5EF4-FFF2-40B4-BE49-F238E27FC236}">
                <a16:creationId xmlns:a16="http://schemas.microsoft.com/office/drawing/2014/main" id="{755A0EC8-4B63-3247-BE9F-E12A7A5BE9CD}"/>
              </a:ext>
            </a:extLst>
          </p:cNvPr>
          <p:cNvGrpSpPr>
            <a:grpSpLocks/>
          </p:cNvGrpSpPr>
          <p:nvPr/>
        </p:nvGrpSpPr>
        <p:grpSpPr>
          <a:xfrm>
            <a:off x="7958167" y="5739287"/>
            <a:ext cx="1262087" cy="620870"/>
            <a:chOff x="9736113" y="5720872"/>
            <a:chExt cx="1262087" cy="725359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94C9804-1FFB-9C24-4D10-FB09F520AD88}"/>
                </a:ext>
              </a:extLst>
            </p:cNvPr>
            <p:cNvSpPr txBox="1">
              <a:spLocks/>
            </p:cNvSpPr>
            <p:nvPr/>
          </p:nvSpPr>
          <p:spPr>
            <a:xfrm>
              <a:off x="9896071" y="5863876"/>
              <a:ext cx="1102129" cy="4574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i-FI" sz="800" dirty="0"/>
                <a:t>Keskitetty sanomapohjainen tietoarkkitehtuuri</a:t>
              </a:r>
            </a:p>
          </p:txBody>
        </p:sp>
        <p:sp>
          <p:nvSpPr>
            <p:cNvPr id="256" name="Right Brace 255">
              <a:extLst>
                <a:ext uri="{FF2B5EF4-FFF2-40B4-BE49-F238E27FC236}">
                  <a16:creationId xmlns:a16="http://schemas.microsoft.com/office/drawing/2014/main" id="{27953267-7074-9703-845B-F061EF2BB8EE}"/>
                </a:ext>
              </a:extLst>
            </p:cNvPr>
            <p:cNvSpPr>
              <a:spLocks/>
            </p:cNvSpPr>
            <p:nvPr/>
          </p:nvSpPr>
          <p:spPr>
            <a:xfrm>
              <a:off x="9736113" y="5720872"/>
              <a:ext cx="153347" cy="725359"/>
            </a:xfrm>
            <a:prstGeom prst="rightBrac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258" name="Master data ownership">
            <a:extLst>
              <a:ext uri="{FF2B5EF4-FFF2-40B4-BE49-F238E27FC236}">
                <a16:creationId xmlns:a16="http://schemas.microsoft.com/office/drawing/2014/main" id="{75DA2D1C-EFE4-22A9-F6DB-7E0D578170B4}"/>
              </a:ext>
            </a:extLst>
          </p:cNvPr>
          <p:cNvSpPr>
            <a:spLocks/>
          </p:cNvSpPr>
          <p:nvPr/>
        </p:nvSpPr>
        <p:spPr>
          <a:xfrm>
            <a:off x="10406641" y="4184907"/>
            <a:ext cx="1445274" cy="180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5000"/>
              </a:lnSpc>
            </a:pPr>
            <a:r>
              <a:rPr lang="en-US" sz="800" dirty="0">
                <a:solidFill>
                  <a:schemeClr val="tx1"/>
                </a:solidFill>
                <a:latin typeface="Aptos" panose="02110004020202020204"/>
              </a:rPr>
              <a:t>Master-</a:t>
            </a:r>
            <a:r>
              <a:rPr lang="en-US" sz="800" dirty="0" err="1">
                <a:solidFill>
                  <a:schemeClr val="tx1"/>
                </a:solidFill>
                <a:latin typeface="Aptos" panose="02110004020202020204"/>
              </a:rPr>
              <a:t>datan</a:t>
            </a:r>
            <a:r>
              <a:rPr lang="en-US" sz="800" dirty="0">
                <a:solidFill>
                  <a:schemeClr val="tx1"/>
                </a:solidFill>
                <a:latin typeface="Aptos" panose="02110004020202020204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ptos" panose="02110004020202020204"/>
              </a:rPr>
              <a:t>hallinta</a:t>
            </a:r>
            <a:endParaRPr lang="fi-FI" sz="800" dirty="0">
              <a:solidFill>
                <a:schemeClr val="tx1"/>
              </a:solidFill>
              <a:latin typeface="Aptos" panose="02110004020202020204"/>
            </a:endParaRPr>
          </a:p>
        </p:txBody>
      </p:sp>
      <p:sp>
        <p:nvSpPr>
          <p:cNvPr id="269" name="Gov Building smart DD">
            <a:extLst>
              <a:ext uri="{FF2B5EF4-FFF2-40B4-BE49-F238E27FC236}">
                <a16:creationId xmlns:a16="http://schemas.microsoft.com/office/drawing/2014/main" id="{EAFEDB5D-5198-99E0-798A-F4BCD3CE5A12}"/>
              </a:ext>
            </a:extLst>
          </p:cNvPr>
          <p:cNvSpPr txBox="1">
            <a:spLocks/>
          </p:cNvSpPr>
          <p:nvPr/>
        </p:nvSpPr>
        <p:spPr>
          <a:xfrm>
            <a:off x="2319195" y="772036"/>
            <a:ext cx="1376574" cy="16805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>
            <a:defPPr>
              <a:defRPr lang="fi-FI"/>
            </a:defPPr>
            <a:lvl1pPr>
              <a:lnSpc>
                <a:spcPct val="80000"/>
              </a:lnSpc>
              <a:defRPr sz="900">
                <a:latin typeface="Calibri" panose="020F0502020204030204"/>
                <a:cs typeface="Arial" panose="020B0604020202020204" pitchFamily="34" charset="0"/>
              </a:defRPr>
            </a:lvl1pPr>
          </a:lstStyle>
          <a:p>
            <a:r>
              <a:rPr lang="fi-FI" sz="600" dirty="0" err="1"/>
              <a:t>Buildingsmart</a:t>
            </a:r>
            <a:r>
              <a:rPr lang="fi-FI" sz="600" dirty="0"/>
              <a:t> data </a:t>
            </a:r>
            <a:r>
              <a:rPr lang="fi-FI" sz="600" dirty="0" err="1"/>
              <a:t>dictionary</a:t>
            </a:r>
            <a:r>
              <a:rPr lang="fi-FI" sz="600" dirty="0"/>
              <a:t> (</a:t>
            </a:r>
            <a:r>
              <a:rPr lang="fi-FI" sz="600" dirty="0" err="1"/>
              <a:t>bsDD</a:t>
            </a:r>
            <a:r>
              <a:rPr lang="fi-FI" sz="600" dirty="0"/>
              <a:t>)</a:t>
            </a:r>
          </a:p>
        </p:txBody>
      </p:sp>
      <p:sp>
        <p:nvSpPr>
          <p:cNvPr id="166" name="ICT Buliding Permit Control">
            <a:extLst>
              <a:ext uri="{FF2B5EF4-FFF2-40B4-BE49-F238E27FC236}">
                <a16:creationId xmlns:a16="http://schemas.microsoft.com/office/drawing/2014/main" id="{AF022973-5DA9-2310-D5A9-394474ADEB41}"/>
              </a:ext>
            </a:extLst>
          </p:cNvPr>
          <p:cNvSpPr txBox="1">
            <a:spLocks/>
          </p:cNvSpPr>
          <p:nvPr/>
        </p:nvSpPr>
        <p:spPr>
          <a:xfrm>
            <a:off x="1070630" y="1954426"/>
            <a:ext cx="643061" cy="20076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defPPr>
              <a:defRPr lang="fi-FI"/>
            </a:defPPr>
            <a:lvl1pPr algn="ctr">
              <a:lnSpc>
                <a:spcPct val="80000"/>
              </a:lnSpc>
              <a:defRPr sz="900" b="0"/>
            </a:lvl1pPr>
          </a:lstStyle>
          <a:p>
            <a:pPr algn="l"/>
            <a:r>
              <a:rPr lang="fi-FI" sz="800" dirty="0"/>
              <a:t>Rakennus-</a:t>
            </a:r>
          </a:p>
          <a:p>
            <a:pPr algn="l"/>
            <a:r>
              <a:rPr lang="fi-FI" sz="800" dirty="0"/>
              <a:t>lupatiedot</a:t>
            </a:r>
          </a:p>
        </p:txBody>
      </p:sp>
      <p:grpSp>
        <p:nvGrpSpPr>
          <p:cNvPr id="142" name="A Double">
            <a:extLst>
              <a:ext uri="{FF2B5EF4-FFF2-40B4-BE49-F238E27FC236}">
                <a16:creationId xmlns:a16="http://schemas.microsoft.com/office/drawing/2014/main" id="{E7C6AAEA-A350-D89D-E48C-3A3DF185E069}"/>
              </a:ext>
            </a:extLst>
          </p:cNvPr>
          <p:cNvGrpSpPr>
            <a:grpSpLocks/>
          </p:cNvGrpSpPr>
          <p:nvPr/>
        </p:nvGrpSpPr>
        <p:grpSpPr>
          <a:xfrm>
            <a:off x="3095639" y="3672417"/>
            <a:ext cx="170809" cy="933713"/>
            <a:chOff x="4108678" y="4173609"/>
            <a:chExt cx="86033" cy="1058458"/>
          </a:xfrm>
        </p:grpSpPr>
        <p:cxnSp>
          <p:nvCxnSpPr>
            <p:cNvPr id="143" name="Straight Arrow Connector 12">
              <a:extLst>
                <a:ext uri="{FF2B5EF4-FFF2-40B4-BE49-F238E27FC236}">
                  <a16:creationId xmlns:a16="http://schemas.microsoft.com/office/drawing/2014/main" id="{C680577F-FDF7-F569-C621-29598AA823B3}"/>
                </a:ext>
              </a:extLst>
            </p:cNvPr>
            <p:cNvCxnSpPr>
              <a:cxnSpLocks/>
            </p:cNvCxnSpPr>
            <p:nvPr/>
          </p:nvCxnSpPr>
          <p:spPr>
            <a:xfrm>
              <a:off x="4108678" y="4173609"/>
              <a:ext cx="0" cy="105845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7">
              <a:extLst>
                <a:ext uri="{FF2B5EF4-FFF2-40B4-BE49-F238E27FC236}">
                  <a16:creationId xmlns:a16="http://schemas.microsoft.com/office/drawing/2014/main" id="{208530B5-210C-9E44-3350-9CD78A2B6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4711" y="4173609"/>
              <a:ext cx="0" cy="105845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headEnd type="oval" w="sm" len="sm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247">
            <a:extLst>
              <a:ext uri="{FF2B5EF4-FFF2-40B4-BE49-F238E27FC236}">
                <a16:creationId xmlns:a16="http://schemas.microsoft.com/office/drawing/2014/main" id="{CB443893-AA13-8404-0DFC-A9F051ECB692}"/>
              </a:ext>
            </a:extLst>
          </p:cNvPr>
          <p:cNvCxnSpPr>
            <a:cxnSpLocks/>
          </p:cNvCxnSpPr>
          <p:nvPr/>
        </p:nvCxnSpPr>
        <p:spPr>
          <a:xfrm flipH="1">
            <a:off x="2377538" y="3672418"/>
            <a:ext cx="0" cy="933835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248">
            <a:extLst>
              <a:ext uri="{FF2B5EF4-FFF2-40B4-BE49-F238E27FC236}">
                <a16:creationId xmlns:a16="http://schemas.microsoft.com/office/drawing/2014/main" id="{46560117-C5D9-E188-0F7F-090A8A34CCCA}"/>
              </a:ext>
            </a:extLst>
          </p:cNvPr>
          <p:cNvCxnSpPr>
            <a:cxnSpLocks/>
          </p:cNvCxnSpPr>
          <p:nvPr/>
        </p:nvCxnSpPr>
        <p:spPr>
          <a:xfrm flipV="1">
            <a:off x="2725504" y="3672418"/>
            <a:ext cx="0" cy="933836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233">
            <a:extLst>
              <a:ext uri="{FF2B5EF4-FFF2-40B4-BE49-F238E27FC236}">
                <a16:creationId xmlns:a16="http://schemas.microsoft.com/office/drawing/2014/main" id="{F817CBE1-BAC1-1C31-584C-26B19D861F69}"/>
              </a:ext>
            </a:extLst>
          </p:cNvPr>
          <p:cNvSpPr txBox="1">
            <a:spLocks/>
          </p:cNvSpPr>
          <p:nvPr/>
        </p:nvSpPr>
        <p:spPr>
          <a:xfrm>
            <a:off x="2908916" y="4101069"/>
            <a:ext cx="584774" cy="21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>
            <a:spAutoFit/>
          </a:bodyPr>
          <a:lstStyle>
            <a:defPPr>
              <a:defRPr lang="fi-FI"/>
            </a:defPPr>
            <a:lvl1pPr>
              <a:defRPr sz="900" b="1" i="0">
                <a:solidFill>
                  <a:srgbClr val="000000"/>
                </a:solidFill>
                <a:effectLst/>
                <a:latin typeface="minion-pro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fi-FI" sz="700" dirty="0">
                <a:solidFill>
                  <a:srgbClr val="4C9BD3"/>
                </a:solidFill>
              </a:rPr>
              <a:t>Status </a:t>
            </a:r>
            <a:r>
              <a:rPr lang="fi-FI" sz="700" dirty="0" err="1">
                <a:solidFill>
                  <a:srgbClr val="4C9BD3"/>
                </a:solidFill>
              </a:rPr>
              <a:t>information</a:t>
            </a:r>
            <a:endParaRPr lang="fi-FI" sz="700" dirty="0">
              <a:solidFill>
                <a:srgbClr val="4C9BD3"/>
              </a:solidFill>
            </a:endParaRPr>
          </a:p>
        </p:txBody>
      </p:sp>
      <p:grpSp>
        <p:nvGrpSpPr>
          <p:cNvPr id="391" name="Pep Despatch Advice">
            <a:extLst>
              <a:ext uri="{FF2B5EF4-FFF2-40B4-BE49-F238E27FC236}">
                <a16:creationId xmlns:a16="http://schemas.microsoft.com/office/drawing/2014/main" id="{E1C70FB5-FDE3-D5EA-9586-530403D285F6}"/>
              </a:ext>
            </a:extLst>
          </p:cNvPr>
          <p:cNvGrpSpPr>
            <a:grpSpLocks/>
          </p:cNvGrpSpPr>
          <p:nvPr/>
        </p:nvGrpSpPr>
        <p:grpSpPr>
          <a:xfrm>
            <a:off x="5934970" y="3948240"/>
            <a:ext cx="647963" cy="196136"/>
            <a:chOff x="8425581" y="843366"/>
            <a:chExt cx="647963" cy="196136"/>
          </a:xfrm>
        </p:grpSpPr>
        <p:sp>
          <p:nvSpPr>
            <p:cNvPr id="392" name="Tekstiruutu 184">
              <a:extLst>
                <a:ext uri="{FF2B5EF4-FFF2-40B4-BE49-F238E27FC236}">
                  <a16:creationId xmlns:a16="http://schemas.microsoft.com/office/drawing/2014/main" id="{D35522F9-A747-BD94-443C-679DCDBBE2BF}"/>
                </a:ext>
              </a:extLst>
            </p:cNvPr>
            <p:cNvSpPr txBox="1">
              <a:spLocks/>
            </p:cNvSpPr>
            <p:nvPr/>
          </p:nvSpPr>
          <p:spPr>
            <a:xfrm>
              <a:off x="8491181" y="864967"/>
              <a:ext cx="582363" cy="174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Despatch 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Advice     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395" name="Picture 2" descr="The Future Is Open - OpenPeppol">
              <a:extLst>
                <a:ext uri="{FF2B5EF4-FFF2-40B4-BE49-F238E27FC236}">
                  <a16:creationId xmlns:a16="http://schemas.microsoft.com/office/drawing/2014/main" id="{20A6B159-ECE1-B84C-8704-3396344F7D9A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425581" y="843366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1" name="Pep Receipt Advice">
            <a:extLst>
              <a:ext uri="{FF2B5EF4-FFF2-40B4-BE49-F238E27FC236}">
                <a16:creationId xmlns:a16="http://schemas.microsoft.com/office/drawing/2014/main" id="{8C655534-75B2-661D-E09E-CE70AB63DE98}"/>
              </a:ext>
            </a:extLst>
          </p:cNvPr>
          <p:cNvGrpSpPr>
            <a:grpSpLocks/>
          </p:cNvGrpSpPr>
          <p:nvPr/>
        </p:nvGrpSpPr>
        <p:grpSpPr>
          <a:xfrm>
            <a:off x="7471941" y="3889268"/>
            <a:ext cx="575994" cy="258376"/>
            <a:chOff x="8157935" y="737199"/>
            <a:chExt cx="575994" cy="258376"/>
          </a:xfrm>
        </p:grpSpPr>
        <p:sp>
          <p:nvSpPr>
            <p:cNvPr id="370" name="Tekstiruutu 184">
              <a:extLst>
                <a:ext uri="{FF2B5EF4-FFF2-40B4-BE49-F238E27FC236}">
                  <a16:creationId xmlns:a16="http://schemas.microsoft.com/office/drawing/2014/main" id="{317D6930-13E0-38FA-3322-7DAB483766FA}"/>
                </a:ext>
              </a:extLst>
            </p:cNvPr>
            <p:cNvSpPr txBox="1">
              <a:spLocks/>
            </p:cNvSpPr>
            <p:nvPr/>
          </p:nvSpPr>
          <p:spPr>
            <a:xfrm>
              <a:off x="8157935" y="887853"/>
              <a:ext cx="57599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Receipt Advice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369" name="Picture 2" descr="The Future Is Open - OpenPeppol">
              <a:extLst>
                <a:ext uri="{FF2B5EF4-FFF2-40B4-BE49-F238E27FC236}">
                  <a16:creationId xmlns:a16="http://schemas.microsoft.com/office/drawing/2014/main" id="{9C88EF4D-B397-BBF9-29FA-F0DF9C79FE26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333778" y="737199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6" name="Pep Invoice mts">
            <a:extLst>
              <a:ext uri="{FF2B5EF4-FFF2-40B4-BE49-F238E27FC236}">
                <a16:creationId xmlns:a16="http://schemas.microsoft.com/office/drawing/2014/main" id="{FA84DB08-9204-36E7-4AC4-1AC013D9909F}"/>
              </a:ext>
            </a:extLst>
          </p:cNvPr>
          <p:cNvGrpSpPr>
            <a:grpSpLocks/>
          </p:cNvGrpSpPr>
          <p:nvPr/>
        </p:nvGrpSpPr>
        <p:grpSpPr>
          <a:xfrm>
            <a:off x="7249028" y="5969759"/>
            <a:ext cx="562788" cy="165134"/>
            <a:chOff x="8108945" y="838189"/>
            <a:chExt cx="562788" cy="165134"/>
          </a:xfrm>
        </p:grpSpPr>
        <p:sp>
          <p:nvSpPr>
            <p:cNvPr id="387" name="Tekstiruutu 184">
              <a:extLst>
                <a:ext uri="{FF2B5EF4-FFF2-40B4-BE49-F238E27FC236}">
                  <a16:creationId xmlns:a16="http://schemas.microsoft.com/office/drawing/2014/main" id="{4341AC6C-8EE5-C624-11C8-7F892AAE758A}"/>
                </a:ext>
              </a:extLst>
            </p:cNvPr>
            <p:cNvSpPr txBox="1">
              <a:spLocks/>
            </p:cNvSpPr>
            <p:nvPr/>
          </p:nvSpPr>
          <p:spPr>
            <a:xfrm>
              <a:off x="8318049" y="849429"/>
              <a:ext cx="35368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36000" bIns="0">
              <a:spAutoFit/>
            </a:bodyPr>
            <a:lstStyle/>
            <a:p>
              <a:r>
                <a:rPr lang="en-FI" sz="8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Invoice</a:t>
              </a:r>
              <a:endParaRPr lang="fi-FI" sz="8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390" name="Picture 2" descr="The Future Is Open - OpenPeppol">
              <a:extLst>
                <a:ext uri="{FF2B5EF4-FFF2-40B4-BE49-F238E27FC236}">
                  <a16:creationId xmlns:a16="http://schemas.microsoft.com/office/drawing/2014/main" id="{980526EE-5955-1A96-5143-65A2C733494A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08945" y="838189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8" name="Pep Despatch mts">
            <a:extLst>
              <a:ext uri="{FF2B5EF4-FFF2-40B4-BE49-F238E27FC236}">
                <a16:creationId xmlns:a16="http://schemas.microsoft.com/office/drawing/2014/main" id="{E8B62040-1F34-0B38-15E5-6018CBFF134F}"/>
              </a:ext>
            </a:extLst>
          </p:cNvPr>
          <p:cNvGrpSpPr>
            <a:grpSpLocks/>
          </p:cNvGrpSpPr>
          <p:nvPr/>
        </p:nvGrpSpPr>
        <p:grpSpPr>
          <a:xfrm>
            <a:off x="5000900" y="5946497"/>
            <a:ext cx="593452" cy="174535"/>
            <a:chOff x="8091880" y="825546"/>
            <a:chExt cx="593452" cy="174535"/>
          </a:xfrm>
        </p:grpSpPr>
        <p:sp>
          <p:nvSpPr>
            <p:cNvPr id="409" name="Tekstiruutu 184">
              <a:extLst>
                <a:ext uri="{FF2B5EF4-FFF2-40B4-BE49-F238E27FC236}">
                  <a16:creationId xmlns:a16="http://schemas.microsoft.com/office/drawing/2014/main" id="{D917F596-C165-017B-9089-6ED4639683DC}"/>
                </a:ext>
              </a:extLst>
            </p:cNvPr>
            <p:cNvSpPr txBox="1">
              <a:spLocks/>
            </p:cNvSpPr>
            <p:nvPr/>
          </p:nvSpPr>
          <p:spPr>
            <a:xfrm>
              <a:off x="8331495" y="825546"/>
              <a:ext cx="353837" cy="174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Despatch 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Advice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12" name="Picture 2" descr="The Future Is Open - OpenPeppol">
              <a:extLst>
                <a:ext uri="{FF2B5EF4-FFF2-40B4-BE49-F238E27FC236}">
                  <a16:creationId xmlns:a16="http://schemas.microsoft.com/office/drawing/2014/main" id="{FC9FCBF6-7986-8B16-CFFE-E481EB5B3624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091880" y="828946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3" name="Pep Order response mts">
            <a:extLst>
              <a:ext uri="{FF2B5EF4-FFF2-40B4-BE49-F238E27FC236}">
                <a16:creationId xmlns:a16="http://schemas.microsoft.com/office/drawing/2014/main" id="{BADAA1B8-CBF0-A904-6808-FB7E64FC218F}"/>
              </a:ext>
            </a:extLst>
          </p:cNvPr>
          <p:cNvGrpSpPr>
            <a:grpSpLocks/>
          </p:cNvGrpSpPr>
          <p:nvPr/>
        </p:nvGrpSpPr>
        <p:grpSpPr>
          <a:xfrm>
            <a:off x="3215511" y="5959140"/>
            <a:ext cx="571148" cy="175596"/>
            <a:chOff x="8113708" y="838189"/>
            <a:chExt cx="571148" cy="175596"/>
          </a:xfrm>
        </p:grpSpPr>
        <p:sp>
          <p:nvSpPr>
            <p:cNvPr id="424" name="Tekstiruutu 184">
              <a:extLst>
                <a:ext uri="{FF2B5EF4-FFF2-40B4-BE49-F238E27FC236}">
                  <a16:creationId xmlns:a16="http://schemas.microsoft.com/office/drawing/2014/main" id="{76612582-59B1-27BB-E5CB-4B6477C71326}"/>
                </a:ext>
              </a:extLst>
            </p:cNvPr>
            <p:cNvSpPr txBox="1">
              <a:spLocks/>
            </p:cNvSpPr>
            <p:nvPr/>
          </p:nvSpPr>
          <p:spPr>
            <a:xfrm>
              <a:off x="8298970" y="839250"/>
              <a:ext cx="385886" cy="174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Order 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Response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27" name="Picture 2" descr="The Future Is Open - OpenPeppol">
              <a:extLst>
                <a:ext uri="{FF2B5EF4-FFF2-40B4-BE49-F238E27FC236}">
                  <a16:creationId xmlns:a16="http://schemas.microsoft.com/office/drawing/2014/main" id="{0A4E5B9A-C275-5707-DB37-23AC869BD5F8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13708" y="838189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3" name="Pep Catalogue mts">
            <a:extLst>
              <a:ext uri="{FF2B5EF4-FFF2-40B4-BE49-F238E27FC236}">
                <a16:creationId xmlns:a16="http://schemas.microsoft.com/office/drawing/2014/main" id="{EFA475DF-80D1-05F8-7DB6-3C801F7FCA30}"/>
              </a:ext>
            </a:extLst>
          </p:cNvPr>
          <p:cNvGrpSpPr>
            <a:grpSpLocks/>
          </p:cNvGrpSpPr>
          <p:nvPr/>
        </p:nvGrpSpPr>
        <p:grpSpPr>
          <a:xfrm>
            <a:off x="1832127" y="5946289"/>
            <a:ext cx="563775" cy="165134"/>
            <a:chOff x="8108945" y="838189"/>
            <a:chExt cx="563775" cy="165134"/>
          </a:xfrm>
        </p:grpSpPr>
        <p:sp>
          <p:nvSpPr>
            <p:cNvPr id="404" name="Tekstiruutu 184">
              <a:extLst>
                <a:ext uri="{FF2B5EF4-FFF2-40B4-BE49-F238E27FC236}">
                  <a16:creationId xmlns:a16="http://schemas.microsoft.com/office/drawing/2014/main" id="{A08D5135-F391-2EDF-8545-190C40320F32}"/>
                </a:ext>
              </a:extLst>
            </p:cNvPr>
            <p:cNvSpPr txBox="1">
              <a:spLocks/>
            </p:cNvSpPr>
            <p:nvPr/>
          </p:nvSpPr>
          <p:spPr>
            <a:xfrm>
              <a:off x="8277436" y="855255"/>
              <a:ext cx="395284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Catalogue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07" name="Picture 2" descr="The Future Is Open - OpenPeppol">
              <a:extLst>
                <a:ext uri="{FF2B5EF4-FFF2-40B4-BE49-F238E27FC236}">
                  <a16:creationId xmlns:a16="http://schemas.microsoft.com/office/drawing/2014/main" id="{C2280DCB-D17F-F9D6-2D6D-7FF151EF7206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08945" y="838189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9" name="Pep Blanket order">
            <a:extLst>
              <a:ext uri="{FF2B5EF4-FFF2-40B4-BE49-F238E27FC236}">
                <a16:creationId xmlns:a16="http://schemas.microsoft.com/office/drawing/2014/main" id="{5F9E4631-E68A-CB3C-C969-8EFC7D6B0E16}"/>
              </a:ext>
            </a:extLst>
          </p:cNvPr>
          <p:cNvGrpSpPr>
            <a:grpSpLocks/>
          </p:cNvGrpSpPr>
          <p:nvPr/>
        </p:nvGrpSpPr>
        <p:grpSpPr>
          <a:xfrm>
            <a:off x="3554660" y="3909563"/>
            <a:ext cx="1005544" cy="190578"/>
            <a:chOff x="8149526" y="853103"/>
            <a:chExt cx="1005544" cy="190578"/>
          </a:xfrm>
        </p:grpSpPr>
        <p:sp>
          <p:nvSpPr>
            <p:cNvPr id="450" name="Tekstiruutu 184">
              <a:extLst>
                <a:ext uri="{FF2B5EF4-FFF2-40B4-BE49-F238E27FC236}">
                  <a16:creationId xmlns:a16="http://schemas.microsoft.com/office/drawing/2014/main" id="{F700A874-826E-7808-C8FD-73AF734733F6}"/>
                </a:ext>
              </a:extLst>
            </p:cNvPr>
            <p:cNvSpPr txBox="1">
              <a:spLocks/>
            </p:cNvSpPr>
            <p:nvPr/>
          </p:nvSpPr>
          <p:spPr>
            <a:xfrm>
              <a:off x="8174194" y="853103"/>
              <a:ext cx="980876" cy="174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fi-FI" sz="700" b="1" i="1" dirty="0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221 </a:t>
              </a:r>
              <a:r>
                <a:rPr lang="fi-FI" sz="700" b="1" i="1" dirty="0" err="1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Blanket</a:t>
              </a:r>
              <a:r>
                <a:rPr lang="fi-FI" sz="700" b="1" i="1" dirty="0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 Order</a:t>
              </a:r>
            </a:p>
            <a:p>
              <a:pPr algn="ctr">
                <a:lnSpc>
                  <a:spcPct val="80000"/>
                </a:lnSpc>
              </a:pPr>
              <a:r>
                <a:rPr lang="fi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Order </a:t>
              </a:r>
              <a:r>
                <a:rPr lang="fi-FI" sz="700" b="1" i="1" dirty="0" err="1">
                  <a:solidFill>
                    <a:srgbClr val="4C9BD3"/>
                  </a:solidFill>
                  <a:latin typeface="Calibri" panose="020F0502020204030204" pitchFamily="34" charset="0"/>
                </a:rPr>
                <a:t>Response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53" name="Picture 2" descr="The Future Is Open - OpenPeppol">
              <a:extLst>
                <a:ext uri="{FF2B5EF4-FFF2-40B4-BE49-F238E27FC236}">
                  <a16:creationId xmlns:a16="http://schemas.microsoft.com/office/drawing/2014/main" id="{7DDA66F2-1823-F097-8787-E9A73E430474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49526" y="878547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4" name="Pep Order Change">
            <a:extLst>
              <a:ext uri="{FF2B5EF4-FFF2-40B4-BE49-F238E27FC236}">
                <a16:creationId xmlns:a16="http://schemas.microsoft.com/office/drawing/2014/main" id="{9A35094C-661A-F5A2-8073-2D26619A9C5C}"/>
              </a:ext>
            </a:extLst>
          </p:cNvPr>
          <p:cNvGrpSpPr>
            <a:grpSpLocks/>
          </p:cNvGrpSpPr>
          <p:nvPr/>
        </p:nvGrpSpPr>
        <p:grpSpPr>
          <a:xfrm>
            <a:off x="4415394" y="4082000"/>
            <a:ext cx="756005" cy="182660"/>
            <a:chOff x="8236530" y="812157"/>
            <a:chExt cx="756005" cy="182660"/>
          </a:xfrm>
        </p:grpSpPr>
        <p:sp>
          <p:nvSpPr>
            <p:cNvPr id="445" name="Tekstiruutu 184">
              <a:extLst>
                <a:ext uri="{FF2B5EF4-FFF2-40B4-BE49-F238E27FC236}">
                  <a16:creationId xmlns:a16="http://schemas.microsoft.com/office/drawing/2014/main" id="{E2A2EDF4-569A-7FD4-8ECD-C7E74CF42C2B}"/>
                </a:ext>
              </a:extLst>
            </p:cNvPr>
            <p:cNvSpPr txBox="1">
              <a:spLocks/>
            </p:cNvSpPr>
            <p:nvPr/>
          </p:nvSpPr>
          <p:spPr>
            <a:xfrm>
              <a:off x="8383526" y="820282"/>
              <a:ext cx="609009" cy="174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fi-FI" sz="700" b="1" i="1" dirty="0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Order </a:t>
              </a:r>
              <a:r>
                <a:rPr lang="fi-FI" sz="700" b="1" i="1" dirty="0" err="1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Change</a:t>
              </a:r>
              <a:endParaRPr lang="fi-FI" sz="700" b="1" i="1" dirty="0">
                <a:solidFill>
                  <a:srgbClr val="4C9BD3"/>
                </a:solidFill>
                <a:effectLst/>
                <a:latin typeface="Calibri" panose="020F050202020403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fi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Order </a:t>
              </a:r>
              <a:r>
                <a:rPr lang="fi-FI" sz="700" b="1" i="1" dirty="0" err="1">
                  <a:solidFill>
                    <a:srgbClr val="4C9BD3"/>
                  </a:solidFill>
                  <a:latin typeface="Calibri" panose="020F0502020204030204" pitchFamily="34" charset="0"/>
                </a:rPr>
                <a:t>Response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48" name="Picture 2" descr="The Future Is Open - OpenPeppol">
              <a:extLst>
                <a:ext uri="{FF2B5EF4-FFF2-40B4-BE49-F238E27FC236}">
                  <a16:creationId xmlns:a16="http://schemas.microsoft.com/office/drawing/2014/main" id="{66386601-E5B3-1DDE-DDD2-83310D2A0609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236530" y="812157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Ryhmä 1">
            <a:extLst>
              <a:ext uri="{FF2B5EF4-FFF2-40B4-BE49-F238E27FC236}">
                <a16:creationId xmlns:a16="http://schemas.microsoft.com/office/drawing/2014/main" id="{22B175C4-B855-99FD-AA48-B966AAD908DA}"/>
              </a:ext>
            </a:extLst>
          </p:cNvPr>
          <p:cNvGrpSpPr>
            <a:grpSpLocks/>
          </p:cNvGrpSpPr>
          <p:nvPr/>
        </p:nvGrpSpPr>
        <p:grpSpPr>
          <a:xfrm>
            <a:off x="1916267" y="1293191"/>
            <a:ext cx="845916" cy="845916"/>
            <a:chOff x="2119229" y="1293191"/>
            <a:chExt cx="845916" cy="845916"/>
          </a:xfrm>
        </p:grpSpPr>
        <p:pic>
          <p:nvPicPr>
            <p:cNvPr id="1002" name="Kuva 1001" descr="Pilvi tasaisella täytöllä">
              <a:extLst>
                <a:ext uri="{FF2B5EF4-FFF2-40B4-BE49-F238E27FC236}">
                  <a16:creationId xmlns:a16="http://schemas.microsoft.com/office/drawing/2014/main" id="{3054196D-CE5F-B720-01B7-ECAD09FE7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19229" y="1293191"/>
              <a:ext cx="845916" cy="845916"/>
            </a:xfrm>
            <a:prstGeom prst="rect">
              <a:avLst/>
            </a:prstGeom>
          </p:spPr>
        </p:pic>
        <p:sp>
          <p:nvSpPr>
            <p:cNvPr id="1008" name="Project shared repo">
              <a:extLst>
                <a:ext uri="{FF2B5EF4-FFF2-40B4-BE49-F238E27FC236}">
                  <a16:creationId xmlns:a16="http://schemas.microsoft.com/office/drawing/2014/main" id="{BA6CAEE2-0BB1-D205-FF44-4D628C42B7DB}"/>
                </a:ext>
              </a:extLst>
            </p:cNvPr>
            <p:cNvSpPr txBox="1">
              <a:spLocks/>
            </p:cNvSpPr>
            <p:nvPr/>
          </p:nvSpPr>
          <p:spPr>
            <a:xfrm>
              <a:off x="2359441" y="1756439"/>
              <a:ext cx="274626" cy="115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lIns="36000" tIns="0" rIns="0" bIns="0" anchor="t">
              <a:spAutoFit/>
            </a:bodyPr>
            <a:lstStyle>
              <a:defPPr>
                <a:defRPr lang="fi-FI"/>
              </a:defPPr>
              <a:lvl1pPr>
                <a:lnSpc>
                  <a:spcPct val="80000"/>
                </a:lnSpc>
                <a:defRPr sz="900" b="0"/>
              </a:lvl1pPr>
            </a:lstStyle>
            <a:p>
              <a:r>
                <a:rPr lang="fi-FI" b="1" dirty="0"/>
                <a:t>CDE</a:t>
              </a:r>
            </a:p>
          </p:txBody>
        </p:sp>
        <p:grpSp>
          <p:nvGrpSpPr>
            <p:cNvPr id="1018" name="Kuva 46" descr="Tietokanta tasaisella täytöllä">
              <a:extLst>
                <a:ext uri="{FF2B5EF4-FFF2-40B4-BE49-F238E27FC236}">
                  <a16:creationId xmlns:a16="http://schemas.microsoft.com/office/drawing/2014/main" id="{B1A1CA59-7413-560D-E74B-B58DD236DD0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2392806" y="1551326"/>
              <a:ext cx="188467" cy="180090"/>
              <a:chOff x="4824412" y="3352085"/>
              <a:chExt cx="533400" cy="603250"/>
            </a:xfrm>
            <a:solidFill>
              <a:srgbClr val="000000"/>
            </a:solidFill>
          </p:grpSpPr>
          <p:sp>
            <p:nvSpPr>
              <p:cNvPr id="1020" name="Vapaamuotoinen: Muoto 1019">
                <a:extLst>
                  <a:ext uri="{FF2B5EF4-FFF2-40B4-BE49-F238E27FC236}">
                    <a16:creationId xmlns:a16="http://schemas.microsoft.com/office/drawing/2014/main" id="{958AB77C-B83D-1ED6-064B-1C483223FB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352085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859EA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1021" name="Vapaamuotoinen: Muoto 1020">
                <a:extLst>
                  <a:ext uri="{FF2B5EF4-FFF2-40B4-BE49-F238E27FC236}">
                    <a16:creationId xmlns:a16="http://schemas.microsoft.com/office/drawing/2014/main" id="{CD0F4F27-537D-3653-667E-474611FE0B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42828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D6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1022" name="Vapaamuotoinen: Muoto 1021">
                <a:extLst>
                  <a:ext uri="{FF2B5EF4-FFF2-40B4-BE49-F238E27FC236}">
                    <a16:creationId xmlns:a16="http://schemas.microsoft.com/office/drawing/2014/main" id="{892C674A-2974-C2A0-65B9-3D5A8971AA3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5775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61A4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1023" name="Vapaamuotoinen: Muoto 1022">
                <a:extLst>
                  <a:ext uri="{FF2B5EF4-FFF2-40B4-BE49-F238E27FC236}">
                    <a16:creationId xmlns:a16="http://schemas.microsoft.com/office/drawing/2014/main" id="{27FFB0F3-B52F-BE8C-F0EE-070C7B6756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72673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3155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 dirty="0"/>
              </a:p>
            </p:txBody>
          </p:sp>
        </p:grpSp>
      </p:grpSp>
      <p:sp>
        <p:nvSpPr>
          <p:cNvPr id="70" name="Arrow: PROCC">
            <a:extLst>
              <a:ext uri="{FF2B5EF4-FFF2-40B4-BE49-F238E27FC236}">
                <a16:creationId xmlns:a16="http://schemas.microsoft.com/office/drawing/2014/main" id="{085CEA79-DF80-4396-17CE-D4720ABAD554}"/>
              </a:ext>
            </a:extLst>
          </p:cNvPr>
          <p:cNvSpPr>
            <a:spLocks/>
          </p:cNvSpPr>
          <p:nvPr/>
        </p:nvSpPr>
        <p:spPr>
          <a:xfrm rot="5400000">
            <a:off x="2495506" y="3283191"/>
            <a:ext cx="177372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9" name="Arrow: PROC">
            <a:extLst>
              <a:ext uri="{FF2B5EF4-FFF2-40B4-BE49-F238E27FC236}">
                <a16:creationId xmlns:a16="http://schemas.microsoft.com/office/drawing/2014/main" id="{252945B5-5414-1B08-5D23-500527CCBE2D}"/>
              </a:ext>
            </a:extLst>
          </p:cNvPr>
          <p:cNvSpPr>
            <a:spLocks/>
          </p:cNvSpPr>
          <p:nvPr/>
        </p:nvSpPr>
        <p:spPr>
          <a:xfrm>
            <a:off x="2824562" y="3478030"/>
            <a:ext cx="146860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Arrow: PROC">
            <a:extLst>
              <a:ext uri="{FF2B5EF4-FFF2-40B4-BE49-F238E27FC236}">
                <a16:creationId xmlns:a16="http://schemas.microsoft.com/office/drawing/2014/main" id="{104B80B0-B145-A95E-3B96-39C2BEAE84A6}"/>
              </a:ext>
            </a:extLst>
          </p:cNvPr>
          <p:cNvSpPr>
            <a:spLocks/>
          </p:cNvSpPr>
          <p:nvPr/>
        </p:nvSpPr>
        <p:spPr>
          <a:xfrm>
            <a:off x="3559642" y="3481442"/>
            <a:ext cx="163797" cy="144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9" name="A MAN: rough to fine">
            <a:extLst>
              <a:ext uri="{FF2B5EF4-FFF2-40B4-BE49-F238E27FC236}">
                <a16:creationId xmlns:a16="http://schemas.microsoft.com/office/drawing/2014/main" id="{E6A1FB5B-DF98-8072-0428-3C2278FA63E5}"/>
              </a:ext>
            </a:extLst>
          </p:cNvPr>
          <p:cNvSpPr>
            <a:spLocks/>
          </p:cNvSpPr>
          <p:nvPr/>
        </p:nvSpPr>
        <p:spPr>
          <a:xfrm>
            <a:off x="4216824" y="4974180"/>
            <a:ext cx="123226" cy="15828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6" name="Standardized design nomenclature">
            <a:extLst>
              <a:ext uri="{FF2B5EF4-FFF2-40B4-BE49-F238E27FC236}">
                <a16:creationId xmlns:a16="http://schemas.microsoft.com/office/drawing/2014/main" id="{52CB8745-FCED-3811-43AA-DDDE51E9F7C7}"/>
              </a:ext>
            </a:extLst>
          </p:cNvPr>
          <p:cNvSpPr txBox="1">
            <a:spLocks/>
          </p:cNvSpPr>
          <p:nvPr/>
        </p:nvSpPr>
        <p:spPr>
          <a:xfrm>
            <a:off x="2007461" y="1309630"/>
            <a:ext cx="1568366" cy="10227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fi-FI"/>
            </a:defPPr>
            <a:lvl1pPr>
              <a:defRPr sz="900" b="1"/>
            </a:lvl1pPr>
          </a:lstStyle>
          <a:p>
            <a:pPr>
              <a:lnSpc>
                <a:spcPct val="80000"/>
              </a:lnSpc>
            </a:pPr>
            <a:r>
              <a:rPr lang="fi-FI" sz="800" b="0" dirty="0"/>
              <a:t>Vakioidut suunnittelu nimikkeistöt</a:t>
            </a:r>
          </a:p>
        </p:txBody>
      </p:sp>
      <p:sp>
        <p:nvSpPr>
          <p:cNvPr id="492" name="MTS M-BOM">
            <a:extLst>
              <a:ext uri="{FF2B5EF4-FFF2-40B4-BE49-F238E27FC236}">
                <a16:creationId xmlns:a16="http://schemas.microsoft.com/office/drawing/2014/main" id="{17CA2F32-7452-F94C-BAB2-FEBCF97D6B6B}"/>
              </a:ext>
            </a:extLst>
          </p:cNvPr>
          <p:cNvSpPr>
            <a:spLocks/>
          </p:cNvSpPr>
          <p:nvPr/>
        </p:nvSpPr>
        <p:spPr>
          <a:xfrm>
            <a:off x="1541648" y="5161422"/>
            <a:ext cx="576000" cy="213536"/>
          </a:xfrm>
          <a:prstGeom prst="can">
            <a:avLst>
              <a:gd name="adj" fmla="val 34516"/>
            </a:avLst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algn="ctr">
              <a:defRPr/>
            </a:pP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M-BOM</a:t>
            </a:r>
          </a:p>
        </p:txBody>
      </p:sp>
      <p:sp>
        <p:nvSpPr>
          <p:cNvPr id="100" name="MAN Mbom">
            <a:extLst>
              <a:ext uri="{FF2B5EF4-FFF2-40B4-BE49-F238E27FC236}">
                <a16:creationId xmlns:a16="http://schemas.microsoft.com/office/drawing/2014/main" id="{805DC76C-A027-078A-BC85-FBAE046F0FBB}"/>
              </a:ext>
            </a:extLst>
          </p:cNvPr>
          <p:cNvSpPr>
            <a:spLocks/>
          </p:cNvSpPr>
          <p:nvPr/>
        </p:nvSpPr>
        <p:spPr>
          <a:xfrm>
            <a:off x="1458276" y="3115756"/>
            <a:ext cx="649958" cy="213536"/>
          </a:xfrm>
          <a:prstGeom prst="can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algn="ctr">
              <a:defRPr/>
            </a:pPr>
            <a:r>
              <a:rPr lang="fi-FI" sz="900" dirty="0">
                <a:solidFill>
                  <a:schemeClr val="bg1"/>
                </a:solidFill>
                <a:latin typeface="Calibri" panose="020F0502020204030204"/>
              </a:rPr>
              <a:t>E</a:t>
            </a: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-BOM</a:t>
            </a:r>
          </a:p>
        </p:txBody>
      </p:sp>
      <p:sp>
        <p:nvSpPr>
          <p:cNvPr id="101" name="MAN Drawing repository">
            <a:extLst>
              <a:ext uri="{FF2B5EF4-FFF2-40B4-BE49-F238E27FC236}">
                <a16:creationId xmlns:a16="http://schemas.microsoft.com/office/drawing/2014/main" id="{C1AD8A50-F0B8-4D7F-CE98-710ECFCDE1BE}"/>
              </a:ext>
            </a:extLst>
          </p:cNvPr>
          <p:cNvSpPr>
            <a:spLocks/>
          </p:cNvSpPr>
          <p:nvPr/>
        </p:nvSpPr>
        <p:spPr>
          <a:xfrm>
            <a:off x="1541098" y="4758094"/>
            <a:ext cx="576000" cy="447598"/>
          </a:xfrm>
          <a:prstGeom prst="can">
            <a:avLst>
              <a:gd name="adj" fmla="val 17790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Element</a:t>
            </a: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fi-FI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fabrication</a:t>
            </a: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fi-FI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drawings</a:t>
            </a:r>
            <a:endParaRPr kumimoji="0" lang="fi-FI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6" name="A 2d designs">
            <a:extLst>
              <a:ext uri="{FF2B5EF4-FFF2-40B4-BE49-F238E27FC236}">
                <a16:creationId xmlns:a16="http://schemas.microsoft.com/office/drawing/2014/main" id="{FDAC3290-FF12-7493-C8E3-2E3D7FF8EDD5}"/>
              </a:ext>
            </a:extLst>
          </p:cNvPr>
          <p:cNvCxnSpPr>
            <a:cxnSpLocks/>
            <a:endCxn id="101" idx="1"/>
          </p:cNvCxnSpPr>
          <p:nvPr/>
        </p:nvCxnSpPr>
        <p:spPr>
          <a:xfrm rot="5400000">
            <a:off x="633521" y="3117685"/>
            <a:ext cx="2835987" cy="444831"/>
          </a:xfrm>
          <a:prstGeom prst="bentConnector3">
            <a:avLst>
              <a:gd name="adj1" fmla="val 64554"/>
            </a:avLst>
          </a:prstGeom>
          <a:ln w="12700">
            <a:solidFill>
              <a:srgbClr val="FF0000"/>
            </a:solidFill>
            <a:prstDash val="dash"/>
            <a:headEnd type="triangle" w="med" len="med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3" name="Information" descr="Tiedot tasaisella täytöllä">
            <a:extLst>
              <a:ext uri="{FF2B5EF4-FFF2-40B4-BE49-F238E27FC236}">
                <a16:creationId xmlns:a16="http://schemas.microsoft.com/office/drawing/2014/main" id="{1E9D0FDE-DF3A-C6D2-F50F-9CE154C362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109" y="3951147"/>
            <a:ext cx="165629" cy="165629"/>
          </a:xfrm>
          <a:prstGeom prst="rect">
            <a:avLst/>
          </a:prstGeom>
        </p:spPr>
      </p:pic>
      <p:cxnSp>
        <p:nvCxnSpPr>
          <p:cNvPr id="110" name="Arrow: ICT to MAN">
            <a:extLst>
              <a:ext uri="{FF2B5EF4-FFF2-40B4-BE49-F238E27FC236}">
                <a16:creationId xmlns:a16="http://schemas.microsoft.com/office/drawing/2014/main" id="{51B94038-B558-9BD9-1562-00E6BC194B0F}"/>
              </a:ext>
            </a:extLst>
          </p:cNvPr>
          <p:cNvCxnSpPr>
            <a:cxnSpLocks/>
            <a:stCxn id="30" idx="3"/>
            <a:endCxn id="492" idx="2"/>
          </p:cNvCxnSpPr>
          <p:nvPr/>
        </p:nvCxnSpPr>
        <p:spPr>
          <a:xfrm rot="16200000" flipH="1">
            <a:off x="-718149" y="3008393"/>
            <a:ext cx="3303990" cy="121560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Ryhmä 186">
            <a:extLst>
              <a:ext uri="{FF2B5EF4-FFF2-40B4-BE49-F238E27FC236}">
                <a16:creationId xmlns:a16="http://schemas.microsoft.com/office/drawing/2014/main" id="{A7B74D84-96DC-2A82-66E1-C5BB8952C3D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2218" y="705942"/>
            <a:ext cx="379689" cy="699810"/>
            <a:chOff x="2960458" y="1887485"/>
            <a:chExt cx="1067375" cy="2042850"/>
          </a:xfrm>
        </p:grpSpPr>
        <p:grpSp>
          <p:nvGrpSpPr>
            <p:cNvPr id="188" name="Ryhmä 187">
              <a:extLst>
                <a:ext uri="{FF2B5EF4-FFF2-40B4-BE49-F238E27FC236}">
                  <a16:creationId xmlns:a16="http://schemas.microsoft.com/office/drawing/2014/main" id="{5CAE7448-F671-4A27-B41D-526D73A19B0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960458" y="1887485"/>
              <a:ext cx="1067375" cy="2042850"/>
              <a:chOff x="5280527" y="2279374"/>
              <a:chExt cx="1067375" cy="2042848"/>
            </a:xfrm>
          </p:grpSpPr>
          <p:sp>
            <p:nvSpPr>
              <p:cNvPr id="191" name="Leveä kaari 190">
                <a:extLst>
                  <a:ext uri="{FF2B5EF4-FFF2-40B4-BE49-F238E27FC236}">
                    <a16:creationId xmlns:a16="http://schemas.microsoft.com/office/drawing/2014/main" id="{E069517E-194D-96D5-626B-A0E5EC3CAEB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20883042">
                <a:off x="5410512" y="3407822"/>
                <a:ext cx="885825" cy="914400"/>
              </a:xfrm>
              <a:prstGeom prst="blockArc">
                <a:avLst>
                  <a:gd name="adj1" fmla="val 15437056"/>
                  <a:gd name="adj2" fmla="val 18322940"/>
                  <a:gd name="adj3" fmla="val 22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2" name="Ryhmä 191">
                <a:extLst>
                  <a:ext uri="{FF2B5EF4-FFF2-40B4-BE49-F238E27FC236}">
                    <a16:creationId xmlns:a16="http://schemas.microsoft.com/office/drawing/2014/main" id="{5EBBC069-9B22-9DDC-0A64-638B95808FC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280527" y="2279374"/>
                <a:ext cx="1067375" cy="1731004"/>
                <a:chOff x="5280527" y="2279374"/>
                <a:chExt cx="1067375" cy="1731004"/>
              </a:xfrm>
            </p:grpSpPr>
            <p:grpSp>
              <p:nvGrpSpPr>
                <p:cNvPr id="193" name="Ryhmä 192">
                  <a:extLst>
                    <a:ext uri="{FF2B5EF4-FFF2-40B4-BE49-F238E27FC236}">
                      <a16:creationId xmlns:a16="http://schemas.microsoft.com/office/drawing/2014/main" id="{B2CE2F85-4DD6-FEF6-C5BF-A0F9B466B7DD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5280527" y="2520616"/>
                  <a:ext cx="1067375" cy="1489762"/>
                  <a:chOff x="5280527" y="2520616"/>
                  <a:chExt cx="1067375" cy="1489762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196" name="Ryhmä 195">
                    <a:extLst>
                      <a:ext uri="{FF2B5EF4-FFF2-40B4-BE49-F238E27FC236}">
                        <a16:creationId xmlns:a16="http://schemas.microsoft.com/office/drawing/2014/main" id="{5867B19C-C99D-19A0-C549-68A2C5D6917B}"/>
                      </a:ext>
                    </a:extLst>
                  </p:cNvPr>
                  <p:cNvGrpSpPr>
                    <a:grpSpLocks noGrp="1" noUngrp="1" noRot="1" noMove="1" noResize="1"/>
                  </p:cNvGrpSpPr>
                  <p:nvPr/>
                </p:nvGrpSpPr>
                <p:grpSpPr>
                  <a:xfrm>
                    <a:off x="5280527" y="2520616"/>
                    <a:ext cx="1067375" cy="1489762"/>
                    <a:chOff x="3829190" y="2508357"/>
                    <a:chExt cx="1067375" cy="1489762"/>
                  </a:xfrm>
                </p:grpSpPr>
                <p:sp>
                  <p:nvSpPr>
                    <p:cNvPr id="201" name="Suorakulmio: Yläkulmat pyöristetty 200">
                      <a:extLst>
                        <a:ext uri="{FF2B5EF4-FFF2-40B4-BE49-F238E27FC236}">
                          <a16:creationId xmlns:a16="http://schemas.microsoft.com/office/drawing/2014/main" id="{5C7F57FE-4C80-0131-135F-2047F59E8330}"/>
                        </a:ext>
                      </a:extLst>
                    </p:cNvPr>
                    <p:cNvSpPr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 rot="5400000">
                      <a:off x="3685375" y="2786929"/>
                      <a:ext cx="1419159" cy="1003221"/>
                    </a:xfrm>
                    <a:prstGeom prst="round2SameRect">
                      <a:avLst>
                        <a:gd name="adj1" fmla="val 7014"/>
                        <a:gd name="adj2" fmla="val 0"/>
                      </a:avLst>
                    </a:prstGeom>
                    <a:solidFill>
                      <a:srgbClr val="032D6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-FI" dirty="0"/>
                    </a:p>
                  </p:txBody>
                </p:sp>
                <p:pic>
                  <p:nvPicPr>
                    <p:cNvPr id="202" name="Kuva 201" descr="Maapallo tasaisella täytöllä">
                      <a:extLst>
                        <a:ext uri="{FF2B5EF4-FFF2-40B4-BE49-F238E27FC236}">
                          <a16:creationId xmlns:a16="http://schemas.microsoft.com/office/drawing/2014/main" id="{DC4A1AC9-8BE9-322D-0AA2-E08969D12860}"/>
                        </a:ext>
                      </a:extLst>
                    </p:cNvPr>
                    <p:cNvPicPr>
                      <a:picLocks noGrp="1" noRot="1" noChangeAspect="1" noMove="1" noResize="1" noEditPoints="1" noAdjustHandles="1" noChangeArrowheads="1" noChangeShapeType="1" noCrop="1"/>
                    </p:cNvPicPr>
                    <p:nvPr/>
                  </p:nvPicPr>
                  <p:blipFill>
                    <a:blip r:embed="rId8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48125" y="2934920"/>
                      <a:ext cx="704015" cy="70401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3" name="Tekstiruutu 202">
                      <a:extLst>
                        <a:ext uri="{FF2B5EF4-FFF2-40B4-BE49-F238E27FC236}">
                          <a16:creationId xmlns:a16="http://schemas.microsoft.com/office/drawing/2014/main" id="{24B61C9D-4C21-5553-B2BE-0A19A1A4A4DD}"/>
                        </a:ext>
                      </a:extLst>
                    </p:cNvPr>
                    <p:cNvSpPr txBox="1">
                      <a:spLocks noGrp="1" noRot="1" noMove="1" noResize="1" noEditPoints="1" noAdjustHandles="1" noChangeArrowheads="1" noChangeShapeType="1"/>
                    </p:cNvSpPr>
                    <p:nvPr/>
                  </p:nvSpPr>
                  <p:spPr>
                    <a:xfrm>
                      <a:off x="3829190" y="2508357"/>
                      <a:ext cx="999280" cy="60459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i-FI" sz="900" b="1" dirty="0">
                          <a:solidFill>
                            <a:schemeClr val="bg1"/>
                          </a:solidFill>
                        </a:rPr>
                        <a:t>DPP</a:t>
                      </a:r>
                    </a:p>
                  </p:txBody>
                </p:sp>
              </p:grpSp>
              <p:sp>
                <p:nvSpPr>
                  <p:cNvPr id="197" name="Suorakulmio 196">
                    <a:extLst>
                      <a:ext uri="{FF2B5EF4-FFF2-40B4-BE49-F238E27FC236}">
                        <a16:creationId xmlns:a16="http://schemas.microsoft.com/office/drawing/2014/main" id="{FFD65BB5-1226-5E8C-D822-CC465BAE627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750184" y="3764111"/>
                    <a:ext cx="219075" cy="1333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-FI"/>
                  </a:p>
                </p:txBody>
              </p:sp>
              <p:sp>
                <p:nvSpPr>
                  <p:cNvPr id="198" name="Ellipsi 197">
                    <a:extLst>
                      <a:ext uri="{FF2B5EF4-FFF2-40B4-BE49-F238E27FC236}">
                        <a16:creationId xmlns:a16="http://schemas.microsoft.com/office/drawing/2014/main" id="{46334C28-CFE6-4C8D-1B15-D75515A43EC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824106" y="3798386"/>
                    <a:ext cx="64800" cy="6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32D6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-FI"/>
                  </a:p>
                </p:txBody>
              </p:sp>
              <p:cxnSp>
                <p:nvCxnSpPr>
                  <p:cNvPr id="199" name="Suora yhdysviiva 198">
                    <a:extLst>
                      <a:ext uri="{FF2B5EF4-FFF2-40B4-BE49-F238E27FC236}">
                        <a16:creationId xmlns:a16="http://schemas.microsoft.com/office/drawing/2014/main" id="{94184169-3632-E7BA-3021-C58EB606B5F3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98" idx="6"/>
                    <a:endCxn id="197" idx="3"/>
                  </p:cNvCxnSpPr>
                  <p:nvPr/>
                </p:nvCxnSpPr>
                <p:spPr>
                  <a:xfrm>
                    <a:off x="5888906" y="3830786"/>
                    <a:ext cx="80353" cy="0"/>
                  </a:xfrm>
                  <a:prstGeom prst="line">
                    <a:avLst/>
                  </a:prstGeom>
                  <a:ln>
                    <a:solidFill>
                      <a:srgbClr val="032D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uora yhdysviiva 199">
                    <a:extLst>
                      <a:ext uri="{FF2B5EF4-FFF2-40B4-BE49-F238E27FC236}">
                        <a16:creationId xmlns:a16="http://schemas.microsoft.com/office/drawing/2014/main" id="{9B5224CB-E9F8-D0EB-B660-EF5DF6794158}"/>
                      </a:ext>
                    </a:extLst>
                  </p:cNvPr>
                  <p:cNvCxnSpPr>
                    <a:cxnSpLocks noGrp="1" noRot="1" noMove="1" noResize="1" noEditPoints="1" noAdjustHandles="1" noChangeArrowheads="1" noChangeShapeType="1"/>
                    <a:stCxn id="197" idx="1"/>
                    <a:endCxn id="198" idx="2"/>
                  </p:cNvCxnSpPr>
                  <p:nvPr/>
                </p:nvCxnSpPr>
                <p:spPr>
                  <a:xfrm>
                    <a:off x="5750184" y="3830786"/>
                    <a:ext cx="73922" cy="0"/>
                  </a:xfrm>
                  <a:prstGeom prst="line">
                    <a:avLst/>
                  </a:prstGeom>
                  <a:ln>
                    <a:solidFill>
                      <a:srgbClr val="032D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5" name="Leveä kaari 194">
                  <a:extLst>
                    <a:ext uri="{FF2B5EF4-FFF2-40B4-BE49-F238E27FC236}">
                      <a16:creationId xmlns:a16="http://schemas.microsoft.com/office/drawing/2014/main" id="{355517B1-3BF4-EA09-0D8D-B48D991029D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0083042">
                  <a:off x="5403377" y="2279374"/>
                  <a:ext cx="885825" cy="914400"/>
                </a:xfrm>
                <a:prstGeom prst="blockArc">
                  <a:avLst>
                    <a:gd name="adj1" fmla="val 15437056"/>
                    <a:gd name="adj2" fmla="val 18322940"/>
                    <a:gd name="adj3" fmla="val 22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90" name="Leveä kaari 189">
              <a:extLst>
                <a:ext uri="{FF2B5EF4-FFF2-40B4-BE49-F238E27FC236}">
                  <a16:creationId xmlns:a16="http://schemas.microsoft.com/office/drawing/2014/main" id="{F110B637-EDBB-7C4B-73D8-28D598B3D60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1516958" flipV="1">
              <a:off x="3083307" y="3015935"/>
              <a:ext cx="885826" cy="914400"/>
            </a:xfrm>
            <a:prstGeom prst="blockArc">
              <a:avLst>
                <a:gd name="adj1" fmla="val 15437056"/>
                <a:gd name="adj2" fmla="val 18322940"/>
                <a:gd name="adj3" fmla="val 22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  <p:sp>
        <p:nvSpPr>
          <p:cNvPr id="214" name="MAN Tender Response">
            <a:extLst>
              <a:ext uri="{FF2B5EF4-FFF2-40B4-BE49-F238E27FC236}">
                <a16:creationId xmlns:a16="http://schemas.microsoft.com/office/drawing/2014/main" id="{C816B347-4987-DF3F-6B8C-F4E7BDE65CE1}"/>
              </a:ext>
            </a:extLst>
          </p:cNvPr>
          <p:cNvSpPr>
            <a:spLocks/>
          </p:cNvSpPr>
          <p:nvPr/>
        </p:nvSpPr>
        <p:spPr>
          <a:xfrm>
            <a:off x="1893434" y="5589679"/>
            <a:ext cx="1885467" cy="216000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180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Hankinta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216" name="A MTS 2">
            <a:extLst>
              <a:ext uri="{FF2B5EF4-FFF2-40B4-BE49-F238E27FC236}">
                <a16:creationId xmlns:a16="http://schemas.microsoft.com/office/drawing/2014/main" id="{A57A4739-2366-87B4-A31D-42C936463D32}"/>
              </a:ext>
            </a:extLst>
          </p:cNvPr>
          <p:cNvCxnSpPr>
            <a:cxnSpLocks/>
          </p:cNvCxnSpPr>
          <p:nvPr/>
        </p:nvCxnSpPr>
        <p:spPr>
          <a:xfrm>
            <a:off x="2791718" y="5805679"/>
            <a:ext cx="0" cy="490982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8" name="Pep Order mts">
            <a:extLst>
              <a:ext uri="{FF2B5EF4-FFF2-40B4-BE49-F238E27FC236}">
                <a16:creationId xmlns:a16="http://schemas.microsoft.com/office/drawing/2014/main" id="{9D33B6EC-1089-DAEF-4F44-860C5FA78D3D}"/>
              </a:ext>
            </a:extLst>
          </p:cNvPr>
          <p:cNvGrpSpPr>
            <a:grpSpLocks/>
          </p:cNvGrpSpPr>
          <p:nvPr/>
        </p:nvGrpSpPr>
        <p:grpSpPr>
          <a:xfrm>
            <a:off x="2572722" y="5934592"/>
            <a:ext cx="518105" cy="165134"/>
            <a:chOff x="8113985" y="822326"/>
            <a:chExt cx="518105" cy="165134"/>
          </a:xfrm>
        </p:grpSpPr>
        <p:sp>
          <p:nvSpPr>
            <p:cNvPr id="419" name="Tekstiruutu 184">
              <a:extLst>
                <a:ext uri="{FF2B5EF4-FFF2-40B4-BE49-F238E27FC236}">
                  <a16:creationId xmlns:a16="http://schemas.microsoft.com/office/drawing/2014/main" id="{F21B6D6C-31E0-3684-F563-077D9E917780}"/>
                </a:ext>
              </a:extLst>
            </p:cNvPr>
            <p:cNvSpPr txBox="1">
              <a:spLocks/>
            </p:cNvSpPr>
            <p:nvPr/>
          </p:nvSpPr>
          <p:spPr>
            <a:xfrm>
              <a:off x="8196077" y="851089"/>
              <a:ext cx="436013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rIns="0" bIns="0">
              <a:spAutoFit/>
            </a:bodyPr>
            <a:lstStyle/>
            <a:p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Order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22" name="Picture 2" descr="The Future Is Open - OpenPeppol">
              <a:extLst>
                <a:ext uri="{FF2B5EF4-FFF2-40B4-BE49-F238E27FC236}">
                  <a16:creationId xmlns:a16="http://schemas.microsoft.com/office/drawing/2014/main" id="{606F0C78-C289-82EB-0224-05C9538D5A18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13985" y="822326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5" name="MAN Tender Response">
            <a:extLst>
              <a:ext uri="{FF2B5EF4-FFF2-40B4-BE49-F238E27FC236}">
                <a16:creationId xmlns:a16="http://schemas.microsoft.com/office/drawing/2014/main" id="{7D705836-F3A7-7E1B-95E9-B4BB75BFD968}"/>
              </a:ext>
            </a:extLst>
          </p:cNvPr>
          <p:cNvSpPr>
            <a:spLocks/>
          </p:cNvSpPr>
          <p:nvPr/>
        </p:nvSpPr>
        <p:spPr>
          <a:xfrm>
            <a:off x="5092272" y="6288710"/>
            <a:ext cx="2806699" cy="319354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719138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Toimitus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719138">
              <a:lnSpc>
                <a:spcPct val="80000"/>
              </a:lnSpc>
            </a:pPr>
            <a:r>
              <a:rPr lang="en-US" sz="7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ID: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  <a:sym typeface="Wingdings" panose="05000000000000000000" pitchFamily="2" charset="2"/>
              </a:rPr>
              <a:t>(S)</a:t>
            </a:r>
            <a:r>
              <a:rPr lang="en-US" sz="7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GTIN/SSCC</a:t>
            </a:r>
          </a:p>
          <a:p>
            <a:pPr marL="719138" lvl="2">
              <a:lnSpc>
                <a:spcPct val="80000"/>
              </a:lnSpc>
            </a:pPr>
            <a:r>
              <a:rPr lang="en-US" sz="7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Tiedonkantaja:</a:t>
            </a:r>
            <a:r>
              <a:rPr lang="en-US" sz="6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128 barcode/</a:t>
            </a:r>
            <a:r>
              <a:rPr lang="en-US" sz="6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DataMatrix</a:t>
            </a:r>
            <a:r>
              <a:rPr lang="en-US" sz="6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/RFID</a:t>
            </a:r>
            <a:endParaRPr lang="en-US" sz="7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61" name="MAN Tender Response">
            <a:extLst>
              <a:ext uri="{FF2B5EF4-FFF2-40B4-BE49-F238E27FC236}">
                <a16:creationId xmlns:a16="http://schemas.microsoft.com/office/drawing/2014/main" id="{6A9B66FF-1B72-996D-730D-C83915789CFD}"/>
              </a:ext>
            </a:extLst>
          </p:cNvPr>
          <p:cNvSpPr>
            <a:spLocks/>
          </p:cNvSpPr>
          <p:nvPr/>
        </p:nvSpPr>
        <p:spPr>
          <a:xfrm>
            <a:off x="5037954" y="5611663"/>
            <a:ext cx="2806700" cy="1868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3600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Vastaanotto</a:t>
            </a:r>
            <a:endParaRPr lang="en-US" sz="9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97" name="MAN Driving arrangement">
            <a:extLst>
              <a:ext uri="{FF2B5EF4-FFF2-40B4-BE49-F238E27FC236}">
                <a16:creationId xmlns:a16="http://schemas.microsoft.com/office/drawing/2014/main" id="{0B6F4A1B-107A-6548-8D6F-6BB0A0FCD160}"/>
              </a:ext>
            </a:extLst>
          </p:cNvPr>
          <p:cNvSpPr>
            <a:spLocks/>
          </p:cNvSpPr>
          <p:nvPr/>
        </p:nvSpPr>
        <p:spPr>
          <a:xfrm>
            <a:off x="6711544" y="4926378"/>
            <a:ext cx="936000" cy="287312"/>
          </a:xfrm>
          <a:prstGeom prst="can">
            <a:avLst>
              <a:gd name="adj" fmla="val 15657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Ajojärjestelyt</a:t>
            </a:r>
          </a:p>
        </p:txBody>
      </p:sp>
      <p:cxnSp>
        <p:nvCxnSpPr>
          <p:cNvPr id="317" name="Arrow: MAN">
            <a:extLst>
              <a:ext uri="{FF2B5EF4-FFF2-40B4-BE49-F238E27FC236}">
                <a16:creationId xmlns:a16="http://schemas.microsoft.com/office/drawing/2014/main" id="{AA300F4F-E9DC-1208-D05F-E118C39B832B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6531155" y="5170948"/>
            <a:ext cx="175743" cy="2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" name="Arrow: CON">
            <a:extLst>
              <a:ext uri="{FF2B5EF4-FFF2-40B4-BE49-F238E27FC236}">
                <a16:creationId xmlns:a16="http://schemas.microsoft.com/office/drawing/2014/main" id="{91C7ABE3-2453-59D9-F44D-C5023311F2C2}"/>
              </a:ext>
            </a:extLst>
          </p:cNvPr>
          <p:cNvSpPr>
            <a:spLocks/>
          </p:cNvSpPr>
          <p:nvPr/>
        </p:nvSpPr>
        <p:spPr>
          <a:xfrm>
            <a:off x="7939492" y="3479148"/>
            <a:ext cx="132320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438" name="Pep Call off order">
            <a:extLst>
              <a:ext uri="{FF2B5EF4-FFF2-40B4-BE49-F238E27FC236}">
                <a16:creationId xmlns:a16="http://schemas.microsoft.com/office/drawing/2014/main" id="{B4E8C144-D333-F3F4-D032-5A38D0D2E324}"/>
              </a:ext>
            </a:extLst>
          </p:cNvPr>
          <p:cNvGrpSpPr>
            <a:grpSpLocks/>
          </p:cNvGrpSpPr>
          <p:nvPr/>
        </p:nvGrpSpPr>
        <p:grpSpPr>
          <a:xfrm>
            <a:off x="5213555" y="3883299"/>
            <a:ext cx="593248" cy="247624"/>
            <a:chOff x="8150362" y="808367"/>
            <a:chExt cx="593248" cy="247624"/>
          </a:xfrm>
        </p:grpSpPr>
        <p:sp>
          <p:nvSpPr>
            <p:cNvPr id="439" name="Tekstiruutu 184">
              <a:extLst>
                <a:ext uri="{FF2B5EF4-FFF2-40B4-BE49-F238E27FC236}">
                  <a16:creationId xmlns:a16="http://schemas.microsoft.com/office/drawing/2014/main" id="{11C9B7DF-6AC1-39F8-B330-7318E3B15308}"/>
                </a:ext>
              </a:extLst>
            </p:cNvPr>
            <p:cNvSpPr txBox="1">
              <a:spLocks/>
            </p:cNvSpPr>
            <p:nvPr/>
          </p:nvSpPr>
          <p:spPr>
            <a:xfrm>
              <a:off x="8150362" y="881456"/>
              <a:ext cx="593248" cy="174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fi-FI" sz="700" b="1" i="1" dirty="0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226 </a:t>
              </a:r>
            </a:p>
            <a:p>
              <a:pPr algn="ctr">
                <a:lnSpc>
                  <a:spcPct val="80000"/>
                </a:lnSpc>
              </a:pPr>
              <a:r>
                <a:rPr lang="fi-FI" sz="700" b="1" i="1" dirty="0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Call </a:t>
              </a:r>
              <a:r>
                <a:rPr lang="fi-FI" sz="700" b="1" i="1" dirty="0" err="1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off</a:t>
              </a:r>
              <a:r>
                <a:rPr lang="fi-FI" sz="700" b="1" i="1" dirty="0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lang="fi-FI" sz="700" b="1" i="1" dirty="0" err="1">
                  <a:solidFill>
                    <a:srgbClr val="4C9BD3"/>
                  </a:solidFill>
                  <a:effectLst/>
                  <a:latin typeface="Calibri" panose="020F0502020204030204" pitchFamily="34" charset="0"/>
                </a:rPr>
                <a:t>order</a:t>
              </a:r>
              <a:endParaRPr lang="fi-FI" sz="700" b="1" i="1" dirty="0">
                <a:solidFill>
                  <a:srgbClr val="4C9BD3"/>
                </a:solidFill>
                <a:effectLst/>
                <a:latin typeface="Calibri" panose="020F0502020204030204" pitchFamily="34" charset="0"/>
              </a:endParaRPr>
            </a:p>
          </p:txBody>
        </p:sp>
        <p:pic>
          <p:nvPicPr>
            <p:cNvPr id="442" name="Picture 2" descr="The Future Is Open - OpenPeppol">
              <a:extLst>
                <a:ext uri="{FF2B5EF4-FFF2-40B4-BE49-F238E27FC236}">
                  <a16:creationId xmlns:a16="http://schemas.microsoft.com/office/drawing/2014/main" id="{60C17A71-FBE7-62C5-FE16-91AA071FC555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74866" y="808367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A IFC">
            <a:extLst>
              <a:ext uri="{FF2B5EF4-FFF2-40B4-BE49-F238E27FC236}">
                <a16:creationId xmlns:a16="http://schemas.microsoft.com/office/drawing/2014/main" id="{977DA299-6EE7-F0B3-0A40-CFDF1F3D1A84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2580212" y="1859876"/>
            <a:ext cx="0" cy="104018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IFC">
            <a:extLst>
              <a:ext uri="{FF2B5EF4-FFF2-40B4-BE49-F238E27FC236}">
                <a16:creationId xmlns:a16="http://schemas.microsoft.com/office/drawing/2014/main" id="{03EFBC73-E3FB-4A4B-7D15-0108DCB36287}"/>
              </a:ext>
            </a:extLst>
          </p:cNvPr>
          <p:cNvSpPr txBox="1">
            <a:spLocks/>
          </p:cNvSpPr>
          <p:nvPr/>
        </p:nvSpPr>
        <p:spPr>
          <a:xfrm>
            <a:off x="2470378" y="2026075"/>
            <a:ext cx="289043" cy="138499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900" b="1" i="1" dirty="0"/>
              <a:t>IFC</a:t>
            </a:r>
          </a:p>
        </p:txBody>
      </p:sp>
      <p:sp>
        <p:nvSpPr>
          <p:cNvPr id="497" name="DES Architecthural design">
            <a:extLst>
              <a:ext uri="{FF2B5EF4-FFF2-40B4-BE49-F238E27FC236}">
                <a16:creationId xmlns:a16="http://schemas.microsoft.com/office/drawing/2014/main" id="{93FF0FC2-D6CA-2FD5-D48D-A9D235A90232}"/>
              </a:ext>
            </a:extLst>
          </p:cNvPr>
          <p:cNvSpPr>
            <a:spLocks/>
          </p:cNvSpPr>
          <p:nvPr/>
        </p:nvSpPr>
        <p:spPr>
          <a:xfrm>
            <a:off x="3381814" y="5180227"/>
            <a:ext cx="824686" cy="22720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Elementti</a:t>
            </a:r>
            <a:r>
              <a: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suunnittelu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499" name="A IFC">
            <a:extLst>
              <a:ext uri="{FF2B5EF4-FFF2-40B4-BE49-F238E27FC236}">
                <a16:creationId xmlns:a16="http://schemas.microsoft.com/office/drawing/2014/main" id="{68D11BFA-654D-ED6B-E33F-229416869E90}"/>
              </a:ext>
            </a:extLst>
          </p:cNvPr>
          <p:cNvCxnSpPr>
            <a:cxnSpLocks/>
          </p:cNvCxnSpPr>
          <p:nvPr/>
        </p:nvCxnSpPr>
        <p:spPr>
          <a:xfrm>
            <a:off x="2554774" y="3676937"/>
            <a:ext cx="0" cy="93755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">
            <a:extLst>
              <a:ext uri="{FF2B5EF4-FFF2-40B4-BE49-F238E27FC236}">
                <a16:creationId xmlns:a16="http://schemas.microsoft.com/office/drawing/2014/main" id="{AD1B94AC-96E2-CD86-D029-24954A044C0A}"/>
              </a:ext>
            </a:extLst>
          </p:cNvPr>
          <p:cNvSpPr txBox="1">
            <a:spLocks/>
          </p:cNvSpPr>
          <p:nvPr/>
        </p:nvSpPr>
        <p:spPr>
          <a:xfrm>
            <a:off x="1518288" y="4040408"/>
            <a:ext cx="644408" cy="2243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fi-FI" sz="900" b="1" dirty="0">
                <a:latin typeface="Calibri" panose="020F0502020204030204" pitchFamily="34" charset="0"/>
              </a:rPr>
              <a:t>2D </a:t>
            </a:r>
          </a:p>
          <a:p>
            <a:pPr algn="ctr">
              <a:lnSpc>
                <a:spcPct val="80000"/>
              </a:lnSpc>
            </a:pPr>
            <a:r>
              <a:rPr lang="fi-FI" sz="900" b="1" dirty="0">
                <a:latin typeface="Calibri" panose="020F0502020204030204" pitchFamily="34" charset="0"/>
              </a:rPr>
              <a:t>suunnitelmat</a:t>
            </a:r>
          </a:p>
        </p:txBody>
      </p:sp>
      <p:sp>
        <p:nvSpPr>
          <p:cNvPr id="67" name="IFC">
            <a:extLst>
              <a:ext uri="{FF2B5EF4-FFF2-40B4-BE49-F238E27FC236}">
                <a16:creationId xmlns:a16="http://schemas.microsoft.com/office/drawing/2014/main" id="{0710A124-FBD9-8275-CD10-75077DCD54EC}"/>
              </a:ext>
            </a:extLst>
          </p:cNvPr>
          <p:cNvSpPr txBox="1">
            <a:spLocks/>
          </p:cNvSpPr>
          <p:nvPr/>
        </p:nvSpPr>
        <p:spPr>
          <a:xfrm>
            <a:off x="2241519" y="3873962"/>
            <a:ext cx="289043" cy="138499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900" b="1" i="1" dirty="0"/>
              <a:t>IFC</a:t>
            </a:r>
          </a:p>
        </p:txBody>
      </p:sp>
      <p:cxnSp>
        <p:nvCxnSpPr>
          <p:cNvPr id="118" name="Arrow MAN mbom to co2">
            <a:extLst>
              <a:ext uri="{FF2B5EF4-FFF2-40B4-BE49-F238E27FC236}">
                <a16:creationId xmlns:a16="http://schemas.microsoft.com/office/drawing/2014/main" id="{8927F0E3-AA20-262C-8AEC-8A4AA0F13E0E}"/>
              </a:ext>
            </a:extLst>
          </p:cNvPr>
          <p:cNvCxnSpPr>
            <a:cxnSpLocks/>
          </p:cNvCxnSpPr>
          <p:nvPr/>
        </p:nvCxnSpPr>
        <p:spPr>
          <a:xfrm flipH="1" flipV="1">
            <a:off x="2117648" y="5280890"/>
            <a:ext cx="1264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5" name="Standardized design nomenclature">
            <a:extLst>
              <a:ext uri="{FF2B5EF4-FFF2-40B4-BE49-F238E27FC236}">
                <a16:creationId xmlns:a16="http://schemas.microsoft.com/office/drawing/2014/main" id="{8D534D02-F6AB-9A0A-4491-ACBA9EBB936C}"/>
              </a:ext>
            </a:extLst>
          </p:cNvPr>
          <p:cNvSpPr txBox="1">
            <a:spLocks/>
          </p:cNvSpPr>
          <p:nvPr/>
        </p:nvSpPr>
        <p:spPr>
          <a:xfrm>
            <a:off x="-176498" y="686799"/>
            <a:ext cx="1043180" cy="1022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fi-FI"/>
            </a:defPPr>
            <a:lvl1pPr>
              <a:defRPr sz="900" b="1"/>
            </a:lvl1pPr>
          </a:lstStyle>
          <a:p>
            <a:pPr algn="ctr">
              <a:lnSpc>
                <a:spcPct val="80000"/>
              </a:lnSpc>
            </a:pPr>
            <a:r>
              <a:rPr lang="fi-FI" sz="800" b="0" dirty="0"/>
              <a:t>(MTS-Osat)</a:t>
            </a:r>
          </a:p>
        </p:txBody>
      </p:sp>
      <p:sp>
        <p:nvSpPr>
          <p:cNvPr id="352" name="MTS E-BOM">
            <a:extLst>
              <a:ext uri="{FF2B5EF4-FFF2-40B4-BE49-F238E27FC236}">
                <a16:creationId xmlns:a16="http://schemas.microsoft.com/office/drawing/2014/main" id="{E291F85D-185D-6FDD-B5F2-067DD93914D2}"/>
              </a:ext>
            </a:extLst>
          </p:cNvPr>
          <p:cNvSpPr>
            <a:spLocks/>
          </p:cNvSpPr>
          <p:nvPr/>
        </p:nvSpPr>
        <p:spPr>
          <a:xfrm>
            <a:off x="3054758" y="5476168"/>
            <a:ext cx="626146" cy="278223"/>
          </a:xfrm>
          <a:prstGeom prst="can">
            <a:avLst>
              <a:gd name="adj" fmla="val 16197"/>
            </a:avLst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fi-FI" sz="800" dirty="0">
                <a:solidFill>
                  <a:schemeClr val="bg1"/>
                </a:solidFill>
                <a:latin typeface="Calibri" panose="020F0502020204030204"/>
              </a:rPr>
              <a:t>E</a:t>
            </a:r>
            <a:r>
              <a:rPr kumimoji="0" lang="fi-FI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-BOM</a:t>
            </a:r>
          </a:p>
          <a:p>
            <a:pPr algn="ctr">
              <a:lnSpc>
                <a:spcPct val="80000"/>
              </a:lnSpc>
              <a:defRPr/>
            </a:pPr>
            <a:r>
              <a:rPr lang="fi-FI" sz="800" dirty="0">
                <a:solidFill>
                  <a:schemeClr val="bg1"/>
                </a:solidFill>
                <a:latin typeface="Calibri" panose="020F0502020204030204"/>
              </a:rPr>
              <a:t>(jos ETO osa)</a:t>
            </a:r>
            <a:endParaRPr kumimoji="0" lang="fi-FI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980" name="Arrow MAN mbom to co2">
            <a:extLst>
              <a:ext uri="{FF2B5EF4-FFF2-40B4-BE49-F238E27FC236}">
                <a16:creationId xmlns:a16="http://schemas.microsoft.com/office/drawing/2014/main" id="{259F94F2-8EE1-F11A-2702-BEA114C345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76464" y="5281128"/>
            <a:ext cx="105350" cy="18064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9" name="DES Architecthural design">
            <a:extLst>
              <a:ext uri="{FF2B5EF4-FFF2-40B4-BE49-F238E27FC236}">
                <a16:creationId xmlns:a16="http://schemas.microsoft.com/office/drawing/2014/main" id="{61186591-60E4-48AD-F667-5708B610849E}"/>
              </a:ext>
            </a:extLst>
          </p:cNvPr>
          <p:cNvSpPr>
            <a:spLocks/>
          </p:cNvSpPr>
          <p:nvPr/>
        </p:nvSpPr>
        <p:spPr>
          <a:xfrm>
            <a:off x="3275772" y="6533311"/>
            <a:ext cx="736983" cy="244569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45708" rIns="36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Suunnittelu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jos</a:t>
            </a:r>
            <a:r>
              <a:rPr lang="en-US" sz="8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ETO </a:t>
            </a:r>
            <a:r>
              <a:rPr lang="en-US" sz="800" b="1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osa</a:t>
            </a:r>
            <a:r>
              <a:rPr lang="en-US" sz="8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351" name="MTS M-BOM">
            <a:extLst>
              <a:ext uri="{FF2B5EF4-FFF2-40B4-BE49-F238E27FC236}">
                <a16:creationId xmlns:a16="http://schemas.microsoft.com/office/drawing/2014/main" id="{FDB2FCE2-D9F8-00F5-6CB1-4A44D38BCC50}"/>
              </a:ext>
            </a:extLst>
          </p:cNvPr>
          <p:cNvSpPr>
            <a:spLocks/>
          </p:cNvSpPr>
          <p:nvPr/>
        </p:nvSpPr>
        <p:spPr>
          <a:xfrm>
            <a:off x="3924420" y="6556422"/>
            <a:ext cx="350479" cy="213536"/>
          </a:xfrm>
          <a:prstGeom prst="can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algn="ctr">
              <a:defRPr/>
            </a:pPr>
            <a:r>
              <a:rPr kumimoji="0" lang="fi-FI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M-BOM</a:t>
            </a:r>
          </a:p>
        </p:txBody>
      </p:sp>
      <p:grpSp>
        <p:nvGrpSpPr>
          <p:cNvPr id="146" name="Ryhmä 145">
            <a:extLst>
              <a:ext uri="{FF2B5EF4-FFF2-40B4-BE49-F238E27FC236}">
                <a16:creationId xmlns:a16="http://schemas.microsoft.com/office/drawing/2014/main" id="{7ED3F489-EB07-B17C-7FB3-187FAA035011}"/>
              </a:ext>
            </a:extLst>
          </p:cNvPr>
          <p:cNvGrpSpPr>
            <a:grpSpLocks/>
          </p:cNvGrpSpPr>
          <p:nvPr/>
        </p:nvGrpSpPr>
        <p:grpSpPr>
          <a:xfrm>
            <a:off x="5635432" y="5815315"/>
            <a:ext cx="790499" cy="440223"/>
            <a:chOff x="6273862" y="5868655"/>
            <a:chExt cx="790499" cy="440223"/>
          </a:xfrm>
        </p:grpSpPr>
        <p:sp>
          <p:nvSpPr>
            <p:cNvPr id="1015" name="TextBox 233">
              <a:extLst>
                <a:ext uri="{FF2B5EF4-FFF2-40B4-BE49-F238E27FC236}">
                  <a16:creationId xmlns:a16="http://schemas.microsoft.com/office/drawing/2014/main" id="{EED830CB-5C8A-B048-6146-7BDF312846A8}"/>
                </a:ext>
              </a:extLst>
            </p:cNvPr>
            <p:cNvSpPr txBox="1">
              <a:spLocks/>
            </p:cNvSpPr>
            <p:nvPr/>
          </p:nvSpPr>
          <p:spPr>
            <a:xfrm>
              <a:off x="6273862" y="6047741"/>
              <a:ext cx="446109" cy="21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18000" rIns="0" bIns="18000">
              <a:spAutoFit/>
            </a:bodyPr>
            <a:lstStyle>
              <a:defPPr>
                <a:defRPr lang="fi-FI"/>
              </a:defPPr>
              <a:lvl1pPr>
                <a:defRPr sz="900" b="1" i="0">
                  <a:solidFill>
                    <a:srgbClr val="000000"/>
                  </a:solidFill>
                  <a:effectLst/>
                  <a:latin typeface="minion-pro"/>
                </a:defRPr>
              </a:lvl1pPr>
            </a:lstStyle>
            <a:p>
              <a:pPr algn="ctr">
                <a:lnSpc>
                  <a:spcPct val="80000"/>
                </a:lnSpc>
              </a:pPr>
              <a:r>
                <a:rPr lang="fi-FI" sz="700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Delivery </a:t>
              </a:r>
              <a:r>
                <a:rPr lang="fi-FI" sz="700" i="1" dirty="0" err="1">
                  <a:solidFill>
                    <a:srgbClr val="4C9BD3"/>
                  </a:solidFill>
                  <a:latin typeface="Calibri" panose="020F0502020204030204" pitchFamily="34" charset="0"/>
                </a:rPr>
                <a:t>information</a:t>
              </a:r>
              <a:endParaRPr lang="fi-FI" sz="700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13" name="TextBox 104">
              <a:extLst>
                <a:ext uri="{FF2B5EF4-FFF2-40B4-BE49-F238E27FC236}">
                  <a16:creationId xmlns:a16="http://schemas.microsoft.com/office/drawing/2014/main" id="{38A3711F-8BD6-5FD2-2DB9-69CF3F171B25}"/>
                </a:ext>
              </a:extLst>
            </p:cNvPr>
            <p:cNvSpPr txBox="1">
              <a:spLocks/>
            </p:cNvSpPr>
            <p:nvPr/>
          </p:nvSpPr>
          <p:spPr>
            <a:xfrm>
              <a:off x="6793292" y="6084649"/>
              <a:ext cx="231736" cy="2242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fi-FI" sz="600" b="1" i="0" dirty="0">
                  <a:solidFill>
                    <a:srgbClr val="000000"/>
                  </a:solidFill>
                  <a:effectLst/>
                  <a:latin typeface="minion-pro"/>
                </a:rPr>
                <a:t>(EPCIS)</a:t>
              </a:r>
            </a:p>
            <a:p>
              <a:pPr>
                <a:lnSpc>
                  <a:spcPct val="80000"/>
                </a:lnSpc>
              </a:pPr>
              <a:r>
                <a:rPr lang="fi-FI" sz="600" b="1" i="0" dirty="0" err="1">
                  <a:solidFill>
                    <a:srgbClr val="000000"/>
                  </a:solidFill>
                  <a:effectLst/>
                  <a:latin typeface="minion-pro"/>
                </a:rPr>
                <a:t>eCMR</a:t>
              </a:r>
              <a:r>
                <a:rPr lang="fi-FI" sz="600" b="1" i="0" dirty="0">
                  <a:solidFill>
                    <a:srgbClr val="000000"/>
                  </a:solidFill>
                  <a:effectLst/>
                  <a:latin typeface="minion-pro"/>
                </a:rPr>
                <a:t>  </a:t>
              </a:r>
            </a:p>
            <a:p>
              <a:pPr>
                <a:lnSpc>
                  <a:spcPct val="80000"/>
                </a:lnSpc>
              </a:pPr>
              <a:r>
                <a:rPr lang="fi-FI" sz="600" b="1" i="0" dirty="0" err="1">
                  <a:solidFill>
                    <a:srgbClr val="000000"/>
                  </a:solidFill>
                  <a:effectLst/>
                  <a:latin typeface="minion-pro"/>
                </a:rPr>
                <a:t>eFTI</a:t>
              </a:r>
              <a:r>
                <a:rPr lang="fi-FI" sz="600" b="1" i="0" dirty="0">
                  <a:solidFill>
                    <a:srgbClr val="000000"/>
                  </a:solidFill>
                  <a:effectLst/>
                  <a:latin typeface="minion-pro"/>
                </a:rPr>
                <a:t> </a:t>
              </a:r>
              <a:endParaRPr lang="fi-FI" sz="800" b="1" dirty="0"/>
            </a:p>
          </p:txBody>
        </p:sp>
        <p:pic>
          <p:nvPicPr>
            <p:cNvPr id="1014" name="Kuva 1013" descr="Kuorma-auto tasaisella täytöllä">
              <a:extLst>
                <a:ext uri="{FF2B5EF4-FFF2-40B4-BE49-F238E27FC236}">
                  <a16:creationId xmlns:a16="http://schemas.microsoft.com/office/drawing/2014/main" id="{94D1436A-5EBD-7DD1-AA7B-E93B70937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85644" y="5868655"/>
              <a:ext cx="278717" cy="276577"/>
            </a:xfrm>
            <a:prstGeom prst="rect">
              <a:avLst/>
            </a:prstGeom>
          </p:spPr>
        </p:pic>
      </p:grpSp>
      <p:cxnSp>
        <p:nvCxnSpPr>
          <p:cNvPr id="128" name="A MTS 6">
            <a:extLst>
              <a:ext uri="{FF2B5EF4-FFF2-40B4-BE49-F238E27FC236}">
                <a16:creationId xmlns:a16="http://schemas.microsoft.com/office/drawing/2014/main" id="{7AB83CC4-C4F2-2BF7-A30B-8E837C6980C8}"/>
              </a:ext>
            </a:extLst>
          </p:cNvPr>
          <p:cNvCxnSpPr>
            <a:cxnSpLocks/>
          </p:cNvCxnSpPr>
          <p:nvPr/>
        </p:nvCxnSpPr>
        <p:spPr>
          <a:xfrm flipV="1">
            <a:off x="6109168" y="5792778"/>
            <a:ext cx="0" cy="503883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2" descr="The Future Is Open - OpenPeppol">
            <a:extLst>
              <a:ext uri="{FF2B5EF4-FFF2-40B4-BE49-F238E27FC236}">
                <a16:creationId xmlns:a16="http://schemas.microsoft.com/office/drawing/2014/main" id="{06E15B71-7828-C2D1-0E8E-6CED30C7EDF0}"/>
              </a:ext>
            </a:extLst>
          </p:cNvPr>
          <p:cNvPicPr>
            <a:picLocks/>
          </p:cNvPicPr>
          <p:nvPr/>
        </p:nvPicPr>
        <p:blipFill rotWithShape="1"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12" b="21536"/>
          <a:stretch/>
        </p:blipFill>
        <p:spPr bwMode="auto">
          <a:xfrm>
            <a:off x="2560693" y="3925051"/>
            <a:ext cx="158710" cy="16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" name="A MTS 3">
            <a:extLst>
              <a:ext uri="{FF2B5EF4-FFF2-40B4-BE49-F238E27FC236}">
                <a16:creationId xmlns:a16="http://schemas.microsoft.com/office/drawing/2014/main" id="{6F2173B3-B8B4-6BE6-60CD-0894C3F1A03E}"/>
              </a:ext>
            </a:extLst>
          </p:cNvPr>
          <p:cNvCxnSpPr>
            <a:cxnSpLocks/>
          </p:cNvCxnSpPr>
          <p:nvPr/>
        </p:nvCxnSpPr>
        <p:spPr>
          <a:xfrm flipH="1" flipV="1">
            <a:off x="3841782" y="5407428"/>
            <a:ext cx="0" cy="112588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A MTS 5">
            <a:extLst>
              <a:ext uri="{FF2B5EF4-FFF2-40B4-BE49-F238E27FC236}">
                <a16:creationId xmlns:a16="http://schemas.microsoft.com/office/drawing/2014/main" id="{ED3DB0C6-34A6-629E-58C5-B36126B2B097}"/>
              </a:ext>
            </a:extLst>
          </p:cNvPr>
          <p:cNvCxnSpPr>
            <a:cxnSpLocks/>
          </p:cNvCxnSpPr>
          <p:nvPr/>
        </p:nvCxnSpPr>
        <p:spPr>
          <a:xfrm>
            <a:off x="6773892" y="5798820"/>
            <a:ext cx="0" cy="497841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A MTS 6">
            <a:extLst>
              <a:ext uri="{FF2B5EF4-FFF2-40B4-BE49-F238E27FC236}">
                <a16:creationId xmlns:a16="http://schemas.microsoft.com/office/drawing/2014/main" id="{745ED7E2-B824-7FE3-E167-C7803D52F9C2}"/>
              </a:ext>
            </a:extLst>
          </p:cNvPr>
          <p:cNvCxnSpPr>
            <a:cxnSpLocks/>
          </p:cNvCxnSpPr>
          <p:nvPr/>
        </p:nvCxnSpPr>
        <p:spPr>
          <a:xfrm flipV="1">
            <a:off x="7415265" y="5798820"/>
            <a:ext cx="0" cy="497841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A MTS 4">
            <a:extLst>
              <a:ext uri="{FF2B5EF4-FFF2-40B4-BE49-F238E27FC236}">
                <a16:creationId xmlns:a16="http://schemas.microsoft.com/office/drawing/2014/main" id="{275D09E1-E5ED-21A1-45CD-FA888B697BFE}"/>
              </a:ext>
            </a:extLst>
          </p:cNvPr>
          <p:cNvCxnSpPr>
            <a:cxnSpLocks/>
          </p:cNvCxnSpPr>
          <p:nvPr/>
        </p:nvCxnSpPr>
        <p:spPr>
          <a:xfrm flipV="1">
            <a:off x="5187528" y="5795963"/>
            <a:ext cx="0" cy="500698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Arrow: PROC">
            <a:extLst>
              <a:ext uri="{FF2B5EF4-FFF2-40B4-BE49-F238E27FC236}">
                <a16:creationId xmlns:a16="http://schemas.microsoft.com/office/drawing/2014/main" id="{4EF652F6-66D4-E554-36D3-30A5DF2CB1E4}"/>
              </a:ext>
            </a:extLst>
          </p:cNvPr>
          <p:cNvSpPr>
            <a:spLocks/>
          </p:cNvSpPr>
          <p:nvPr/>
        </p:nvSpPr>
        <p:spPr>
          <a:xfrm rot="5400000">
            <a:off x="3875393" y="4856845"/>
            <a:ext cx="102478" cy="144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2" name="Arrow: PROC">
            <a:extLst>
              <a:ext uri="{FF2B5EF4-FFF2-40B4-BE49-F238E27FC236}">
                <a16:creationId xmlns:a16="http://schemas.microsoft.com/office/drawing/2014/main" id="{256254E9-2544-D104-AC2B-AFA45D945DB4}"/>
              </a:ext>
            </a:extLst>
          </p:cNvPr>
          <p:cNvSpPr>
            <a:spLocks/>
          </p:cNvSpPr>
          <p:nvPr/>
        </p:nvSpPr>
        <p:spPr>
          <a:xfrm rot="5400000">
            <a:off x="3893018" y="5073330"/>
            <a:ext cx="86364" cy="144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3" name="A MAN: rough to fine">
            <a:extLst>
              <a:ext uri="{FF2B5EF4-FFF2-40B4-BE49-F238E27FC236}">
                <a16:creationId xmlns:a16="http://schemas.microsoft.com/office/drawing/2014/main" id="{36394AA9-DC27-BC90-FFBE-84310FEA2D5C}"/>
              </a:ext>
            </a:extLst>
          </p:cNvPr>
          <p:cNvSpPr>
            <a:spLocks/>
          </p:cNvSpPr>
          <p:nvPr/>
        </p:nvSpPr>
        <p:spPr>
          <a:xfrm>
            <a:off x="2841391" y="4689970"/>
            <a:ext cx="123226" cy="15828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463" name="Ryhmä 462">
            <a:extLst>
              <a:ext uri="{FF2B5EF4-FFF2-40B4-BE49-F238E27FC236}">
                <a16:creationId xmlns:a16="http://schemas.microsoft.com/office/drawing/2014/main" id="{550066C6-A5D7-FAAE-9E68-FA005FD77D0D}"/>
              </a:ext>
            </a:extLst>
          </p:cNvPr>
          <p:cNvGrpSpPr>
            <a:grpSpLocks/>
          </p:cNvGrpSpPr>
          <p:nvPr/>
        </p:nvGrpSpPr>
        <p:grpSpPr>
          <a:xfrm>
            <a:off x="5542613" y="4951097"/>
            <a:ext cx="988542" cy="439701"/>
            <a:chOff x="5775451" y="4951097"/>
            <a:chExt cx="988542" cy="439701"/>
          </a:xfrm>
        </p:grpSpPr>
        <p:sp>
          <p:nvSpPr>
            <p:cNvPr id="54" name="MAN Production Sgtin">
              <a:extLst>
                <a:ext uri="{FF2B5EF4-FFF2-40B4-BE49-F238E27FC236}">
                  <a16:creationId xmlns:a16="http://schemas.microsoft.com/office/drawing/2014/main" id="{3170CD28-80CE-803F-2742-0E627AEEE86C}"/>
                </a:ext>
              </a:extLst>
            </p:cNvPr>
            <p:cNvSpPr>
              <a:spLocks/>
            </p:cNvSpPr>
            <p:nvPr/>
          </p:nvSpPr>
          <p:spPr>
            <a:xfrm>
              <a:off x="5775451" y="4951097"/>
              <a:ext cx="988542" cy="43970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18000" tIns="0" rIns="18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i-FI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900" b="1" dirty="0" err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Valmistus</a:t>
              </a:r>
              <a:endPara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b="1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ID:</a:t>
              </a:r>
              <a:r>
                <a:rPr lang="en-US" sz="700" dirty="0">
                  <a:solidFill>
                    <a:schemeClr val="tx1"/>
                  </a:solidFill>
                  <a:latin typeface="Calibri" panose="020F0502020204030204"/>
                  <a:cs typeface="Arial" panose="020B0604020202020204" pitchFamily="34" charset="0"/>
                </a:rPr>
                <a:t>SGTIN </a:t>
              </a:r>
            </a:p>
            <a:p>
              <a:pPr>
                <a:lnSpc>
                  <a:spcPct val="80000"/>
                </a:lnSpc>
              </a:pPr>
              <a:r>
                <a:rPr lang="en-US" sz="700" b="1" dirty="0">
                  <a:solidFill>
                    <a:schemeClr val="tx1"/>
                  </a:solidFill>
                  <a:latin typeface="Calibri" panose="020F0502020204030204"/>
                  <a:cs typeface="Arial" panose="020B0604020202020204" pitchFamily="34" charset="0"/>
                </a:rPr>
                <a:t>Data carrier:</a:t>
              </a:r>
            </a:p>
            <a:p>
              <a:pPr>
                <a:lnSpc>
                  <a:spcPct val="80000"/>
                </a:lnSpc>
              </a:pPr>
              <a:r>
                <a:rPr lang="en-US" sz="700" dirty="0" err="1">
                  <a:solidFill>
                    <a:schemeClr val="tx1"/>
                  </a:solidFill>
                  <a:latin typeface="Calibri" panose="020F0502020204030204"/>
                  <a:cs typeface="Arial" panose="020B0604020202020204" pitchFamily="34" charset="0"/>
                </a:rPr>
                <a:t>DataMatrix</a:t>
              </a:r>
              <a:r>
                <a:rPr lang="en-US" sz="700" dirty="0">
                  <a:solidFill>
                    <a:schemeClr val="tx1"/>
                  </a:solidFill>
                  <a:latin typeface="Calibri" panose="020F0502020204030204"/>
                  <a:cs typeface="Arial" panose="020B0604020202020204" pitchFamily="34" charset="0"/>
                </a:rPr>
                <a:t> / RFID</a:t>
              </a:r>
              <a:endParaRPr lang="en-US" sz="7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pic>
          <p:nvPicPr>
            <p:cNvPr id="230" name="RFID LOGO">
              <a:extLst>
                <a:ext uri="{FF2B5EF4-FFF2-40B4-BE49-F238E27FC236}">
                  <a16:creationId xmlns:a16="http://schemas.microsoft.com/office/drawing/2014/main" id="{ED346888-DFD8-AA37-855B-828F69D3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44967" y="5177564"/>
              <a:ext cx="181724" cy="181724"/>
            </a:xfrm>
            <a:prstGeom prst="rect">
              <a:avLst/>
            </a:prstGeom>
          </p:spPr>
        </p:pic>
        <p:pic>
          <p:nvPicPr>
            <p:cNvPr id="267" name="Picture 2" descr="Data Matrix - Wikipedia">
              <a:extLst>
                <a:ext uri="{FF2B5EF4-FFF2-40B4-BE49-F238E27FC236}">
                  <a16:creationId xmlns:a16="http://schemas.microsoft.com/office/drawing/2014/main" id="{4D047C5F-465E-16DF-1715-6FF5F5EC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004" y="4992786"/>
              <a:ext cx="178161" cy="178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5" name="Suora nuoliyhdysviiva 70">
            <a:extLst>
              <a:ext uri="{FF2B5EF4-FFF2-40B4-BE49-F238E27FC236}">
                <a16:creationId xmlns:a16="http://schemas.microsoft.com/office/drawing/2014/main" id="{0D9B637C-A87E-6C94-DF6D-EFC13C9B182B}"/>
              </a:ext>
            </a:extLst>
          </p:cNvPr>
          <p:cNvCxnSpPr>
            <a:cxnSpLocks/>
          </p:cNvCxnSpPr>
          <p:nvPr/>
        </p:nvCxnSpPr>
        <p:spPr>
          <a:xfrm>
            <a:off x="8411147" y="3698121"/>
            <a:ext cx="0" cy="895433"/>
          </a:xfrm>
          <a:prstGeom prst="straightConnector1">
            <a:avLst/>
          </a:prstGeom>
          <a:ln w="12700">
            <a:solidFill>
              <a:srgbClr val="315572"/>
            </a:solidFill>
            <a:prstDash val="dash"/>
            <a:headEnd type="triangle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7" name="Pep Invoice">
            <a:extLst>
              <a:ext uri="{FF2B5EF4-FFF2-40B4-BE49-F238E27FC236}">
                <a16:creationId xmlns:a16="http://schemas.microsoft.com/office/drawing/2014/main" id="{40E938E7-5491-979D-8C17-DDF30CCD4EFA}"/>
              </a:ext>
            </a:extLst>
          </p:cNvPr>
          <p:cNvGrpSpPr>
            <a:grpSpLocks/>
          </p:cNvGrpSpPr>
          <p:nvPr/>
        </p:nvGrpSpPr>
        <p:grpSpPr>
          <a:xfrm>
            <a:off x="8253846" y="4000240"/>
            <a:ext cx="460806" cy="165134"/>
            <a:chOff x="8138251" y="850981"/>
            <a:chExt cx="460806" cy="165134"/>
          </a:xfrm>
        </p:grpSpPr>
        <p:pic>
          <p:nvPicPr>
            <p:cNvPr id="381" name="Picture 2" descr="The Future Is Open - OpenPeppol">
              <a:extLst>
                <a:ext uri="{FF2B5EF4-FFF2-40B4-BE49-F238E27FC236}">
                  <a16:creationId xmlns:a16="http://schemas.microsoft.com/office/drawing/2014/main" id="{16E85131-AC35-8F97-EA49-C030039B23BC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38251" y="850981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8" name="Tekstiruutu 184">
              <a:extLst>
                <a:ext uri="{FF2B5EF4-FFF2-40B4-BE49-F238E27FC236}">
                  <a16:creationId xmlns:a16="http://schemas.microsoft.com/office/drawing/2014/main" id="{1AB0F9A3-FFE3-D978-0065-99964F606639}"/>
                </a:ext>
              </a:extLst>
            </p:cNvPr>
            <p:cNvSpPr txBox="1">
              <a:spLocks/>
            </p:cNvSpPr>
            <p:nvPr/>
          </p:nvSpPr>
          <p:spPr>
            <a:xfrm>
              <a:off x="8309607" y="865656"/>
              <a:ext cx="28945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FI" sz="7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Invoice</a:t>
              </a:r>
              <a:endParaRPr lang="fi-FI" sz="7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04" name="A Transport co2 arrow">
            <a:extLst>
              <a:ext uri="{FF2B5EF4-FFF2-40B4-BE49-F238E27FC236}">
                <a16:creationId xmlns:a16="http://schemas.microsoft.com/office/drawing/2014/main" id="{51E874CC-E029-1E11-481D-3699749E0CA4}"/>
              </a:ext>
            </a:extLst>
          </p:cNvPr>
          <p:cNvCxnSpPr>
            <a:cxnSpLocks/>
            <a:stCxn id="104" idx="4"/>
            <a:endCxn id="69" idx="1"/>
          </p:cNvCxnSpPr>
          <p:nvPr/>
        </p:nvCxnSpPr>
        <p:spPr>
          <a:xfrm flipV="1">
            <a:off x="7647544" y="5282308"/>
            <a:ext cx="1609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">
            <a:extLst>
              <a:ext uri="{FF2B5EF4-FFF2-40B4-BE49-F238E27FC236}">
                <a16:creationId xmlns:a16="http://schemas.microsoft.com/office/drawing/2014/main" id="{28C7EE04-0D25-79E3-6E9A-8EFCB031B3CD}"/>
              </a:ext>
            </a:extLst>
          </p:cNvPr>
          <p:cNvCxnSpPr>
            <a:cxnSpLocks/>
            <a:stCxn id="38" idx="0"/>
            <a:endCxn id="236" idx="2"/>
          </p:cNvCxnSpPr>
          <p:nvPr/>
        </p:nvCxnSpPr>
        <p:spPr>
          <a:xfrm rot="5400000" flipH="1" flipV="1">
            <a:off x="6909429" y="2750759"/>
            <a:ext cx="328132" cy="31362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5" name="Ryhmä 334">
            <a:extLst>
              <a:ext uri="{FF2B5EF4-FFF2-40B4-BE49-F238E27FC236}">
                <a16:creationId xmlns:a16="http://schemas.microsoft.com/office/drawing/2014/main" id="{1AA8A7B0-4244-A853-D92A-E164F8AA1164}"/>
              </a:ext>
            </a:extLst>
          </p:cNvPr>
          <p:cNvGrpSpPr>
            <a:grpSpLocks/>
          </p:cNvGrpSpPr>
          <p:nvPr/>
        </p:nvGrpSpPr>
        <p:grpSpPr>
          <a:xfrm>
            <a:off x="6357882" y="3997557"/>
            <a:ext cx="1019360" cy="481579"/>
            <a:chOff x="6829926" y="3883293"/>
            <a:chExt cx="1019360" cy="481579"/>
          </a:xfrm>
        </p:grpSpPr>
        <p:grpSp>
          <p:nvGrpSpPr>
            <p:cNvPr id="147" name="Ryhmä 146">
              <a:extLst>
                <a:ext uri="{FF2B5EF4-FFF2-40B4-BE49-F238E27FC236}">
                  <a16:creationId xmlns:a16="http://schemas.microsoft.com/office/drawing/2014/main" id="{7F370FC4-3E5A-3C4A-823F-4486B400CCCE}"/>
                </a:ext>
              </a:extLst>
            </p:cNvPr>
            <p:cNvGrpSpPr>
              <a:grpSpLocks/>
            </p:cNvGrpSpPr>
            <p:nvPr/>
          </p:nvGrpSpPr>
          <p:grpSpPr>
            <a:xfrm>
              <a:off x="6829926" y="3924649"/>
              <a:ext cx="1019360" cy="440223"/>
              <a:chOff x="6183289" y="5868655"/>
              <a:chExt cx="1019360" cy="440223"/>
            </a:xfrm>
          </p:grpSpPr>
          <p:sp>
            <p:nvSpPr>
              <p:cNvPr id="148" name="TextBox 233">
                <a:extLst>
                  <a:ext uri="{FF2B5EF4-FFF2-40B4-BE49-F238E27FC236}">
                    <a16:creationId xmlns:a16="http://schemas.microsoft.com/office/drawing/2014/main" id="{5C45A32B-787F-C358-C17B-25949908B0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3289" y="5975082"/>
                <a:ext cx="539946" cy="21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18000" rIns="0" bIns="18000">
                <a:spAutoFit/>
              </a:bodyPr>
              <a:lstStyle>
                <a:defPPr>
                  <a:defRPr lang="fi-FI"/>
                </a:defPPr>
                <a:lvl1pPr>
                  <a:defRPr sz="900" b="1" i="0">
                    <a:solidFill>
                      <a:srgbClr val="000000"/>
                    </a:solidFill>
                    <a:effectLst/>
                    <a:latin typeface="minion-pro"/>
                  </a:defRPr>
                </a:lvl1pPr>
              </a:lstStyle>
              <a:p>
                <a:pPr algn="r">
                  <a:lnSpc>
                    <a:spcPct val="80000"/>
                  </a:lnSpc>
                </a:pPr>
                <a:r>
                  <a:rPr lang="fi-FI" sz="700" i="1" dirty="0">
                    <a:solidFill>
                      <a:srgbClr val="4C9BD3"/>
                    </a:solidFill>
                    <a:latin typeface="Calibri" panose="020F0502020204030204" pitchFamily="34" charset="0"/>
                  </a:rPr>
                  <a:t>Delivery </a:t>
                </a:r>
                <a:r>
                  <a:rPr lang="fi-FI" sz="700" i="1" dirty="0" err="1">
                    <a:solidFill>
                      <a:srgbClr val="4C9BD3"/>
                    </a:solidFill>
                    <a:latin typeface="Calibri" panose="020F0502020204030204" pitchFamily="34" charset="0"/>
                  </a:rPr>
                  <a:t>information</a:t>
                </a:r>
                <a:endParaRPr lang="fi-FI" sz="700" i="1" dirty="0">
                  <a:solidFill>
                    <a:srgbClr val="4C9BD3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49" name="TextBox 104">
                <a:extLst>
                  <a:ext uri="{FF2B5EF4-FFF2-40B4-BE49-F238E27FC236}">
                    <a16:creationId xmlns:a16="http://schemas.microsoft.com/office/drawing/2014/main" id="{5F8AB208-A829-43CC-E9A7-F22E2D94A9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3293" y="6084649"/>
                <a:ext cx="409356" cy="2242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fi-FI" sz="600" b="1" i="0" dirty="0">
                    <a:solidFill>
                      <a:srgbClr val="000000"/>
                    </a:solidFill>
                    <a:effectLst/>
                    <a:latin typeface="minion-pro"/>
                  </a:rPr>
                  <a:t>EPCIS</a:t>
                </a:r>
              </a:p>
              <a:p>
                <a:pPr>
                  <a:lnSpc>
                    <a:spcPct val="80000"/>
                  </a:lnSpc>
                </a:pPr>
                <a:r>
                  <a:rPr lang="fi-FI" sz="600" b="1" i="0" dirty="0" err="1">
                    <a:solidFill>
                      <a:srgbClr val="000000"/>
                    </a:solidFill>
                    <a:effectLst/>
                    <a:latin typeface="minion-pro"/>
                  </a:rPr>
                  <a:t>eCMR</a:t>
                </a:r>
                <a:r>
                  <a:rPr lang="fi-FI" sz="600" b="1" i="0" dirty="0">
                    <a:solidFill>
                      <a:srgbClr val="000000"/>
                    </a:solidFill>
                    <a:effectLst/>
                    <a:latin typeface="minion-pro"/>
                  </a:rPr>
                  <a:t>   </a:t>
                </a:r>
              </a:p>
              <a:p>
                <a:pPr>
                  <a:lnSpc>
                    <a:spcPct val="80000"/>
                  </a:lnSpc>
                </a:pPr>
                <a:r>
                  <a:rPr lang="fi-FI" sz="600" b="1" i="0" dirty="0" err="1">
                    <a:solidFill>
                      <a:srgbClr val="000000"/>
                    </a:solidFill>
                    <a:effectLst/>
                    <a:latin typeface="minion-pro"/>
                  </a:rPr>
                  <a:t>eFTI</a:t>
                </a:r>
                <a:r>
                  <a:rPr lang="fi-FI" sz="600" b="1" i="0" dirty="0">
                    <a:solidFill>
                      <a:srgbClr val="000000"/>
                    </a:solidFill>
                    <a:effectLst/>
                    <a:latin typeface="minion-pro"/>
                  </a:rPr>
                  <a:t> </a:t>
                </a:r>
                <a:endParaRPr lang="fi-FI" sz="800" b="1" dirty="0"/>
              </a:p>
            </p:txBody>
          </p:sp>
          <p:pic>
            <p:nvPicPr>
              <p:cNvPr id="150" name="Kuva 149" descr="Kuorma-auto tasaisella täytöllä">
                <a:extLst>
                  <a:ext uri="{FF2B5EF4-FFF2-40B4-BE49-F238E27FC236}">
                    <a16:creationId xmlns:a16="http://schemas.microsoft.com/office/drawing/2014/main" id="{0AEC3164-6C46-1DC0-41EA-681489A63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85644" y="5868655"/>
                <a:ext cx="278717" cy="276577"/>
              </a:xfrm>
              <a:prstGeom prst="rect">
                <a:avLst/>
              </a:prstGeom>
            </p:spPr>
          </p:pic>
        </p:grpSp>
        <p:pic>
          <p:nvPicPr>
            <p:cNvPr id="333" name="Picture 2" descr="The Future Is Open - OpenPeppol">
              <a:extLst>
                <a:ext uri="{FF2B5EF4-FFF2-40B4-BE49-F238E27FC236}">
                  <a16:creationId xmlns:a16="http://schemas.microsoft.com/office/drawing/2014/main" id="{98DF3696-0F96-D2ED-9AE0-467F14B56655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7227486" y="3883293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3" name="Ryhmä 352">
            <a:extLst>
              <a:ext uri="{FF2B5EF4-FFF2-40B4-BE49-F238E27FC236}">
                <a16:creationId xmlns:a16="http://schemas.microsoft.com/office/drawing/2014/main" id="{FC0252CC-73D5-F754-E266-6B739DF70B88}"/>
              </a:ext>
            </a:extLst>
          </p:cNvPr>
          <p:cNvGrpSpPr>
            <a:grpSpLocks/>
          </p:cNvGrpSpPr>
          <p:nvPr/>
        </p:nvGrpSpPr>
        <p:grpSpPr>
          <a:xfrm>
            <a:off x="8451446" y="1293243"/>
            <a:ext cx="845916" cy="845916"/>
            <a:chOff x="8215475" y="735471"/>
            <a:chExt cx="845916" cy="845916"/>
          </a:xfrm>
        </p:grpSpPr>
        <p:pic>
          <p:nvPicPr>
            <p:cNvPr id="343" name="Kuva 342" descr="Pilvi tasaisella täytöllä">
              <a:extLst>
                <a:ext uri="{FF2B5EF4-FFF2-40B4-BE49-F238E27FC236}">
                  <a16:creationId xmlns:a16="http://schemas.microsoft.com/office/drawing/2014/main" id="{E30A93E5-40D3-EC2C-8BAA-3EF68D5EB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15475" y="735471"/>
              <a:ext cx="845916" cy="845916"/>
            </a:xfrm>
            <a:prstGeom prst="rect">
              <a:avLst/>
            </a:prstGeom>
          </p:spPr>
        </p:pic>
        <p:sp>
          <p:nvSpPr>
            <p:cNvPr id="344" name="Project shared repo">
              <a:extLst>
                <a:ext uri="{FF2B5EF4-FFF2-40B4-BE49-F238E27FC236}">
                  <a16:creationId xmlns:a16="http://schemas.microsoft.com/office/drawing/2014/main" id="{177446C6-1E2B-38AA-D184-A2D8DD0FE0C9}"/>
                </a:ext>
              </a:extLst>
            </p:cNvPr>
            <p:cNvSpPr txBox="1">
              <a:spLocks/>
            </p:cNvSpPr>
            <p:nvPr/>
          </p:nvSpPr>
          <p:spPr>
            <a:xfrm>
              <a:off x="8455687" y="1198719"/>
              <a:ext cx="274626" cy="1150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square" lIns="36000" tIns="0" rIns="0" bIns="0" anchor="t">
              <a:spAutoFit/>
            </a:bodyPr>
            <a:lstStyle>
              <a:defPPr>
                <a:defRPr lang="fi-FI"/>
              </a:defPPr>
              <a:lvl1pPr>
                <a:lnSpc>
                  <a:spcPct val="80000"/>
                </a:lnSpc>
                <a:defRPr sz="900" b="0"/>
              </a:lvl1pPr>
            </a:lstStyle>
            <a:p>
              <a:r>
                <a:rPr lang="fi-FI" b="1" dirty="0"/>
                <a:t>CDE</a:t>
              </a:r>
            </a:p>
          </p:txBody>
        </p:sp>
        <p:grpSp>
          <p:nvGrpSpPr>
            <p:cNvPr id="345" name="Kuva 46" descr="Tietokanta tasaisella täytöllä">
              <a:extLst>
                <a:ext uri="{FF2B5EF4-FFF2-40B4-BE49-F238E27FC236}">
                  <a16:creationId xmlns:a16="http://schemas.microsoft.com/office/drawing/2014/main" id="{B6FBFBA0-A57E-C99C-44E2-FAF9BACF560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8489052" y="993606"/>
              <a:ext cx="188467" cy="180090"/>
              <a:chOff x="4824412" y="3352085"/>
              <a:chExt cx="533400" cy="603250"/>
            </a:xfrm>
            <a:solidFill>
              <a:srgbClr val="000000"/>
            </a:solidFill>
          </p:grpSpPr>
          <p:sp>
            <p:nvSpPr>
              <p:cNvPr id="346" name="Vapaamuotoinen: Muoto 345">
                <a:extLst>
                  <a:ext uri="{FF2B5EF4-FFF2-40B4-BE49-F238E27FC236}">
                    <a16:creationId xmlns:a16="http://schemas.microsoft.com/office/drawing/2014/main" id="{0B7486AE-4362-68EC-ABC1-4B35F814BED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352085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859EA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347" name="Vapaamuotoinen: Muoto 346">
                <a:extLst>
                  <a:ext uri="{FF2B5EF4-FFF2-40B4-BE49-F238E27FC236}">
                    <a16:creationId xmlns:a16="http://schemas.microsoft.com/office/drawing/2014/main" id="{678FE25E-2FB0-01BB-3869-4D2EFE7FB7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42828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D6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349" name="Vapaamuotoinen: Muoto 348">
                <a:extLst>
                  <a:ext uri="{FF2B5EF4-FFF2-40B4-BE49-F238E27FC236}">
                    <a16:creationId xmlns:a16="http://schemas.microsoft.com/office/drawing/2014/main" id="{4C2E6AF0-58DB-B7BF-9B47-C4EBB1A1C6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5775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61A4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350" name="Vapaamuotoinen: Muoto 349">
                <a:extLst>
                  <a:ext uri="{FF2B5EF4-FFF2-40B4-BE49-F238E27FC236}">
                    <a16:creationId xmlns:a16="http://schemas.microsoft.com/office/drawing/2014/main" id="{B1181E22-4DB4-0038-E704-CA59229FC0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72673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3155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 dirty="0"/>
              </a:p>
            </p:txBody>
          </p:sp>
        </p:grpSp>
      </p:grpSp>
      <p:cxnSp>
        <p:nvCxnSpPr>
          <p:cNvPr id="123" name="A MAN to ICT">
            <a:extLst>
              <a:ext uri="{FF2B5EF4-FFF2-40B4-BE49-F238E27FC236}">
                <a16:creationId xmlns:a16="http://schemas.microsoft.com/office/drawing/2014/main" id="{078AA9C1-BC17-27C5-1A3E-8D04058183C2}"/>
              </a:ext>
            </a:extLst>
          </p:cNvPr>
          <p:cNvCxnSpPr>
            <a:cxnSpLocks/>
          </p:cNvCxnSpPr>
          <p:nvPr/>
        </p:nvCxnSpPr>
        <p:spPr>
          <a:xfrm flipV="1">
            <a:off x="8988617" y="1824038"/>
            <a:ext cx="0" cy="296657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8" name="Kuva 467" descr="Ethernet tasaisella täytöllä">
            <a:extLst>
              <a:ext uri="{FF2B5EF4-FFF2-40B4-BE49-F238E27FC236}">
                <a16:creationId xmlns:a16="http://schemas.microsoft.com/office/drawing/2014/main" id="{0AAD15FA-D7EB-5D08-30C8-4B225565B8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7489427" y="1868152"/>
            <a:ext cx="376523" cy="375308"/>
          </a:xfrm>
          <a:prstGeom prst="rect">
            <a:avLst/>
          </a:prstGeom>
        </p:spPr>
      </p:pic>
      <p:cxnSp>
        <p:nvCxnSpPr>
          <p:cNvPr id="402" name="Straight Arrow CON">
            <a:extLst>
              <a:ext uri="{FF2B5EF4-FFF2-40B4-BE49-F238E27FC236}">
                <a16:creationId xmlns:a16="http://schemas.microsoft.com/office/drawing/2014/main" id="{D90D4AC6-9CCA-153B-146D-29F84B6A3412}"/>
              </a:ext>
            </a:extLst>
          </p:cNvPr>
          <p:cNvCxnSpPr>
            <a:cxnSpLocks/>
            <a:stCxn id="236" idx="4"/>
          </p:cNvCxnSpPr>
          <p:nvPr/>
        </p:nvCxnSpPr>
        <p:spPr>
          <a:xfrm flipV="1">
            <a:off x="8088159" y="1867372"/>
            <a:ext cx="538496" cy="876131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7" name="CDE">
            <a:extLst>
              <a:ext uri="{FF2B5EF4-FFF2-40B4-BE49-F238E27FC236}">
                <a16:creationId xmlns:a16="http://schemas.microsoft.com/office/drawing/2014/main" id="{DC9782A7-B169-435F-F6E9-F63C8DC0F0D1}"/>
              </a:ext>
            </a:extLst>
          </p:cNvPr>
          <p:cNvGrpSpPr>
            <a:grpSpLocks/>
          </p:cNvGrpSpPr>
          <p:nvPr/>
        </p:nvGrpSpPr>
        <p:grpSpPr>
          <a:xfrm>
            <a:off x="10231843" y="3793613"/>
            <a:ext cx="383818" cy="425764"/>
            <a:chOff x="1622258" y="3778218"/>
            <a:chExt cx="656967" cy="656967"/>
          </a:xfrm>
        </p:grpSpPr>
        <p:pic>
          <p:nvPicPr>
            <p:cNvPr id="1038" name="Kuva 1037" descr="Pilvi tasaisella täytöllä">
              <a:extLst>
                <a:ext uri="{FF2B5EF4-FFF2-40B4-BE49-F238E27FC236}">
                  <a16:creationId xmlns:a16="http://schemas.microsoft.com/office/drawing/2014/main" id="{CE4643A8-BD02-450D-BD9F-ADD75310F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22258" y="3778218"/>
              <a:ext cx="656967" cy="656967"/>
            </a:xfrm>
            <a:prstGeom prst="rect">
              <a:avLst/>
            </a:prstGeom>
          </p:spPr>
        </p:pic>
        <p:sp>
          <p:nvSpPr>
            <p:cNvPr id="1039" name="Project shared repo">
              <a:extLst>
                <a:ext uri="{FF2B5EF4-FFF2-40B4-BE49-F238E27FC236}">
                  <a16:creationId xmlns:a16="http://schemas.microsoft.com/office/drawing/2014/main" id="{091FDA82-F763-D8C2-AEF5-8D4239EE8AED}"/>
                </a:ext>
              </a:extLst>
            </p:cNvPr>
            <p:cNvSpPr txBox="1">
              <a:spLocks/>
            </p:cNvSpPr>
            <p:nvPr/>
          </p:nvSpPr>
          <p:spPr>
            <a:xfrm>
              <a:off x="1793292" y="4137593"/>
              <a:ext cx="348589" cy="114490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>
              <a:defPPr>
                <a:defRPr lang="fi-FI"/>
              </a:defPPr>
              <a:lvl1pPr>
                <a:lnSpc>
                  <a:spcPct val="80000"/>
                </a:lnSpc>
                <a:defRPr sz="900" b="0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i-FI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CDE</a:t>
              </a:r>
            </a:p>
          </p:txBody>
        </p:sp>
        <p:grpSp>
          <p:nvGrpSpPr>
            <p:cNvPr id="1040" name="Kuva 46" descr="Tietokanta tasaisella täytöllä">
              <a:extLst>
                <a:ext uri="{FF2B5EF4-FFF2-40B4-BE49-F238E27FC236}">
                  <a16:creationId xmlns:a16="http://schemas.microsoft.com/office/drawing/2014/main" id="{496D54D7-CEAD-4E8F-9815-9552AB68BF8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1841290" y="3975276"/>
              <a:ext cx="134927" cy="151692"/>
              <a:chOff x="4824412" y="3352085"/>
              <a:chExt cx="533400" cy="603250"/>
            </a:xfrm>
            <a:solidFill>
              <a:srgbClr val="000000"/>
            </a:solidFill>
          </p:grpSpPr>
          <p:sp>
            <p:nvSpPr>
              <p:cNvPr id="1041" name="Vapaamuotoinen: Muoto 1040">
                <a:extLst>
                  <a:ext uri="{FF2B5EF4-FFF2-40B4-BE49-F238E27FC236}">
                    <a16:creationId xmlns:a16="http://schemas.microsoft.com/office/drawing/2014/main" id="{416969CC-8A88-FEDA-FBE3-9F70A16394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352085"/>
                <a:ext cx="533400" cy="152400"/>
              </a:xfrm>
              <a:custGeom>
                <a:avLst/>
                <a:gdLst>
                  <a:gd name="connsiteX0" fmla="*/ 533400 w 533400"/>
                  <a:gd name="connsiteY0" fmla="*/ 76200 h 152400"/>
                  <a:gd name="connsiteX1" fmla="*/ 266700 w 533400"/>
                  <a:gd name="connsiteY1" fmla="*/ 152400 h 152400"/>
                  <a:gd name="connsiteX2" fmla="*/ 0 w 533400"/>
                  <a:gd name="connsiteY2" fmla="*/ 76200 h 152400"/>
                  <a:gd name="connsiteX3" fmla="*/ 266700 w 533400"/>
                  <a:gd name="connsiteY3" fmla="*/ 0 h 152400"/>
                  <a:gd name="connsiteX4" fmla="*/ 533400 w 533400"/>
                  <a:gd name="connsiteY4" fmla="*/ 762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52400">
                    <a:moveTo>
                      <a:pt x="533400" y="76200"/>
                    </a:moveTo>
                    <a:cubicBezTo>
                      <a:pt x="533400" y="118284"/>
                      <a:pt x="413994" y="152400"/>
                      <a:pt x="266700" y="152400"/>
                    </a:cubicBezTo>
                    <a:cubicBezTo>
                      <a:pt x="119406" y="152400"/>
                      <a:pt x="0" y="118284"/>
                      <a:pt x="0" y="76200"/>
                    </a:cubicBezTo>
                    <a:cubicBezTo>
                      <a:pt x="0" y="34116"/>
                      <a:pt x="119406" y="0"/>
                      <a:pt x="266700" y="0"/>
                    </a:cubicBezTo>
                    <a:cubicBezTo>
                      <a:pt x="413994" y="0"/>
                      <a:pt x="533400" y="34116"/>
                      <a:pt x="533400" y="76200"/>
                    </a:cubicBezTo>
                    <a:close/>
                  </a:path>
                </a:pathLst>
              </a:custGeom>
              <a:solidFill>
                <a:srgbClr val="859EA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i-FI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42" name="Vapaamuotoinen: Muoto 1041">
                <a:extLst>
                  <a:ext uri="{FF2B5EF4-FFF2-40B4-BE49-F238E27FC236}">
                    <a16:creationId xmlns:a16="http://schemas.microsoft.com/office/drawing/2014/main" id="{FFC50BBF-6880-614C-C0BE-862EDB23EF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42828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00D6C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i-FI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43" name="Vapaamuotoinen: Muoto 1042">
                <a:extLst>
                  <a:ext uri="{FF2B5EF4-FFF2-40B4-BE49-F238E27FC236}">
                    <a16:creationId xmlns:a16="http://schemas.microsoft.com/office/drawing/2014/main" id="{01139F50-0284-C7E1-D4DD-2C4053639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577510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61A4F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i-FI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44" name="Vapaamuotoinen: Muoto 1043">
                <a:extLst>
                  <a:ext uri="{FF2B5EF4-FFF2-40B4-BE49-F238E27FC236}">
                    <a16:creationId xmlns:a16="http://schemas.microsoft.com/office/drawing/2014/main" id="{A0E84C49-A273-3B25-3D5B-AB6C6577FE6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4412" y="3726735"/>
                <a:ext cx="533400" cy="228600"/>
              </a:xfrm>
              <a:custGeom>
                <a:avLst/>
                <a:gdLst>
                  <a:gd name="connsiteX0" fmla="*/ 457200 w 533400"/>
                  <a:gd name="connsiteY0" fmla="*/ 152400 h 228600"/>
                  <a:gd name="connsiteX1" fmla="*/ 438150 w 533400"/>
                  <a:gd name="connsiteY1" fmla="*/ 133350 h 228600"/>
                  <a:gd name="connsiteX2" fmla="*/ 457200 w 533400"/>
                  <a:gd name="connsiteY2" fmla="*/ 114300 h 228600"/>
                  <a:gd name="connsiteX3" fmla="*/ 476250 w 533400"/>
                  <a:gd name="connsiteY3" fmla="*/ 133350 h 228600"/>
                  <a:gd name="connsiteX4" fmla="*/ 457200 w 533400"/>
                  <a:gd name="connsiteY4" fmla="*/ 152400 h 228600"/>
                  <a:gd name="connsiteX5" fmla="*/ 266700 w 533400"/>
                  <a:gd name="connsiteY5" fmla="*/ 76200 h 228600"/>
                  <a:gd name="connsiteX6" fmla="*/ 0 w 533400"/>
                  <a:gd name="connsiteY6" fmla="*/ 0 h 228600"/>
                  <a:gd name="connsiteX7" fmla="*/ 0 w 533400"/>
                  <a:gd name="connsiteY7" fmla="*/ 152400 h 228600"/>
                  <a:gd name="connsiteX8" fmla="*/ 266700 w 533400"/>
                  <a:gd name="connsiteY8" fmla="*/ 228600 h 228600"/>
                  <a:gd name="connsiteX9" fmla="*/ 533400 w 533400"/>
                  <a:gd name="connsiteY9" fmla="*/ 152400 h 228600"/>
                  <a:gd name="connsiteX10" fmla="*/ 533400 w 533400"/>
                  <a:gd name="connsiteY10" fmla="*/ 0 h 228600"/>
                  <a:gd name="connsiteX11" fmla="*/ 266700 w 533400"/>
                  <a:gd name="connsiteY11" fmla="*/ 762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3400" h="228600">
                    <a:moveTo>
                      <a:pt x="457200" y="152400"/>
                    </a:moveTo>
                    <a:cubicBezTo>
                      <a:pt x="445770" y="152400"/>
                      <a:pt x="438150" y="144780"/>
                      <a:pt x="438150" y="133350"/>
                    </a:cubicBezTo>
                    <a:cubicBezTo>
                      <a:pt x="438150" y="121920"/>
                      <a:pt x="445770" y="114300"/>
                      <a:pt x="457200" y="114300"/>
                    </a:cubicBezTo>
                    <a:cubicBezTo>
                      <a:pt x="468630" y="114300"/>
                      <a:pt x="476250" y="121920"/>
                      <a:pt x="476250" y="133350"/>
                    </a:cubicBezTo>
                    <a:cubicBezTo>
                      <a:pt x="476250" y="144780"/>
                      <a:pt x="468630" y="152400"/>
                      <a:pt x="457200" y="152400"/>
                    </a:cubicBezTo>
                    <a:close/>
                    <a:moveTo>
                      <a:pt x="266700" y="76200"/>
                    </a:moveTo>
                    <a:cubicBezTo>
                      <a:pt x="120015" y="76200"/>
                      <a:pt x="0" y="41910"/>
                      <a:pt x="0" y="0"/>
                    </a:cubicBezTo>
                    <a:lnTo>
                      <a:pt x="0" y="152400"/>
                    </a:lnTo>
                    <a:cubicBezTo>
                      <a:pt x="0" y="194310"/>
                      <a:pt x="120015" y="228600"/>
                      <a:pt x="266700" y="228600"/>
                    </a:cubicBezTo>
                    <a:cubicBezTo>
                      <a:pt x="413385" y="228600"/>
                      <a:pt x="533400" y="194310"/>
                      <a:pt x="533400" y="152400"/>
                    </a:cubicBezTo>
                    <a:lnTo>
                      <a:pt x="533400" y="0"/>
                    </a:lnTo>
                    <a:cubicBezTo>
                      <a:pt x="533400" y="41910"/>
                      <a:pt x="413385" y="76200"/>
                      <a:pt x="266700" y="76200"/>
                    </a:cubicBezTo>
                    <a:close/>
                  </a:path>
                </a:pathLst>
              </a:custGeom>
              <a:solidFill>
                <a:srgbClr val="31557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i-FI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45" name="HEAD Peppol2">
            <a:extLst>
              <a:ext uri="{FF2B5EF4-FFF2-40B4-BE49-F238E27FC236}">
                <a16:creationId xmlns:a16="http://schemas.microsoft.com/office/drawing/2014/main" id="{446DB6AF-D8C6-831F-3910-3CED9BBA565E}"/>
              </a:ext>
            </a:extLst>
          </p:cNvPr>
          <p:cNvGrpSpPr>
            <a:grpSpLocks/>
          </p:cNvGrpSpPr>
          <p:nvPr/>
        </p:nvGrpSpPr>
        <p:grpSpPr>
          <a:xfrm>
            <a:off x="9395280" y="4374615"/>
            <a:ext cx="959325" cy="310610"/>
            <a:chOff x="6840377" y="632952"/>
            <a:chExt cx="959325" cy="310610"/>
          </a:xfrm>
        </p:grpSpPr>
        <p:pic>
          <p:nvPicPr>
            <p:cNvPr id="1046" name="PEPPOL figure" descr="The Future Is Open - OpenPeppol">
              <a:extLst>
                <a:ext uri="{FF2B5EF4-FFF2-40B4-BE49-F238E27FC236}">
                  <a16:creationId xmlns:a16="http://schemas.microsoft.com/office/drawing/2014/main" id="{7AA7BAC4-1169-268D-3981-AC04BB873C70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6840377" y="665419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7" name="Group 397">
              <a:extLst>
                <a:ext uri="{FF2B5EF4-FFF2-40B4-BE49-F238E27FC236}">
                  <a16:creationId xmlns:a16="http://schemas.microsoft.com/office/drawing/2014/main" id="{09A31DB9-FA99-77B3-3362-DF93C2AC1D2C}"/>
                </a:ext>
              </a:extLst>
            </p:cNvPr>
            <p:cNvGrpSpPr>
              <a:grpSpLocks/>
            </p:cNvGrpSpPr>
            <p:nvPr/>
          </p:nvGrpSpPr>
          <p:grpSpPr>
            <a:xfrm>
              <a:off x="7072895" y="632952"/>
              <a:ext cx="726807" cy="310610"/>
              <a:chOff x="7050092" y="673704"/>
              <a:chExt cx="726807" cy="310610"/>
            </a:xfrm>
          </p:grpSpPr>
          <p:sp>
            <p:nvSpPr>
              <p:cNvPr id="1048" name="Text: Peppol Network Order">
                <a:extLst>
                  <a:ext uri="{FF2B5EF4-FFF2-40B4-BE49-F238E27FC236}">
                    <a16:creationId xmlns:a16="http://schemas.microsoft.com/office/drawing/2014/main" id="{E2FADA61-C28C-01BB-87FD-44437C4E7E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5922" y="673704"/>
                <a:ext cx="69097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fi-FI"/>
                </a:defPPr>
                <a:lvl1pPr marL="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FI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Peppol</a:t>
                </a:r>
                <a:endParaRPr kumimoji="0" lang="fi-FI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49" name="TextBox 399">
                <a:extLst>
                  <a:ext uri="{FF2B5EF4-FFF2-40B4-BE49-F238E27FC236}">
                    <a16:creationId xmlns:a16="http://schemas.microsoft.com/office/drawing/2014/main" id="{175D82A6-E492-8238-DA81-AAE8E37B6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0092" y="799648"/>
                <a:ext cx="54867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FI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network</a:t>
                </a:r>
                <a:endParaRPr kumimoji="0" lang="en-FI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50" name="Project shared repo">
            <a:extLst>
              <a:ext uri="{FF2B5EF4-FFF2-40B4-BE49-F238E27FC236}">
                <a16:creationId xmlns:a16="http://schemas.microsoft.com/office/drawing/2014/main" id="{1F25170F-19E8-6915-B300-6D3FA12DDFA3}"/>
              </a:ext>
            </a:extLst>
          </p:cNvPr>
          <p:cNvSpPr txBox="1">
            <a:spLocks/>
          </p:cNvSpPr>
          <p:nvPr/>
        </p:nvSpPr>
        <p:spPr>
          <a:xfrm>
            <a:off x="10646875" y="3853263"/>
            <a:ext cx="1461299" cy="286425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defPPr>
              <a:defRPr lang="fi-FI"/>
            </a:defPPr>
            <a:lvl1pPr>
              <a:lnSpc>
                <a:spcPct val="80000"/>
              </a:lnSpc>
              <a:defRPr sz="900" b="0"/>
            </a:lvl1pPr>
          </a:lstStyle>
          <a:p>
            <a:r>
              <a:rPr lang="fi-FI" sz="800" dirty="0"/>
              <a:t>Projektipankki ja jaetut työskentely-ympäristöt </a:t>
            </a:r>
          </a:p>
          <a:p>
            <a:r>
              <a:rPr lang="fi-FI" sz="700" dirty="0"/>
              <a:t>(</a:t>
            </a:r>
            <a:r>
              <a:rPr lang="fi-FI" sz="700" dirty="0" err="1"/>
              <a:t>Common</a:t>
            </a:r>
            <a:r>
              <a:rPr lang="fi-FI" sz="700" dirty="0"/>
              <a:t> Data Environment)</a:t>
            </a:r>
          </a:p>
        </p:txBody>
      </p:sp>
      <p:grpSp>
        <p:nvGrpSpPr>
          <p:cNvPr id="456" name="Ryhmä 455">
            <a:extLst>
              <a:ext uri="{FF2B5EF4-FFF2-40B4-BE49-F238E27FC236}">
                <a16:creationId xmlns:a16="http://schemas.microsoft.com/office/drawing/2014/main" id="{96503F88-0757-0B88-E961-5A8B65FCF5A7}"/>
              </a:ext>
            </a:extLst>
          </p:cNvPr>
          <p:cNvGrpSpPr>
            <a:grpSpLocks/>
          </p:cNvGrpSpPr>
          <p:nvPr/>
        </p:nvGrpSpPr>
        <p:grpSpPr>
          <a:xfrm>
            <a:off x="4336474" y="6375266"/>
            <a:ext cx="1066903" cy="407392"/>
            <a:chOff x="4517534" y="6375266"/>
            <a:chExt cx="1066903" cy="407392"/>
          </a:xfrm>
        </p:grpSpPr>
        <p:sp>
          <p:nvSpPr>
            <p:cNvPr id="260" name="MAN Tender Response">
              <a:extLst>
                <a:ext uri="{FF2B5EF4-FFF2-40B4-BE49-F238E27FC236}">
                  <a16:creationId xmlns:a16="http://schemas.microsoft.com/office/drawing/2014/main" id="{D44C1AD1-BDE9-F5B1-0BC7-6774F7A03B7E}"/>
                </a:ext>
              </a:extLst>
            </p:cNvPr>
            <p:cNvSpPr>
              <a:spLocks/>
            </p:cNvSpPr>
            <p:nvPr/>
          </p:nvSpPr>
          <p:spPr>
            <a:xfrm>
              <a:off x="4517534" y="6375266"/>
              <a:ext cx="1066903" cy="407392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36000" tIns="72000" rIns="0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i-FI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Aptos" panose="02110004020202020204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900" b="1" dirty="0" err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Valmistus</a:t>
              </a:r>
              <a:endParaRPr lang="en-US" sz="9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700" b="1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ID:</a:t>
              </a:r>
              <a:r>
                <a:rPr lang="en-US" sz="700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(S)GTIN</a:t>
              </a:r>
            </a:p>
            <a:p>
              <a:pPr>
                <a:lnSpc>
                  <a:spcPct val="80000"/>
                </a:lnSpc>
              </a:pPr>
              <a:r>
                <a:rPr lang="en-US" sz="700" b="1" dirty="0" err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Tiedonkantaja</a:t>
              </a:r>
              <a:r>
                <a:rPr lang="en-US" sz="700" b="1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: </a:t>
              </a:r>
            </a:p>
            <a:p>
              <a:pPr>
                <a:lnSpc>
                  <a:spcPct val="80000"/>
                </a:lnSpc>
              </a:pPr>
              <a:r>
                <a:rPr lang="en-US" sz="600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EAN / </a:t>
              </a:r>
              <a:r>
                <a:rPr lang="en-US" sz="600" dirty="0" err="1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DataMatrix</a:t>
              </a:r>
              <a:endParaRPr lang="en-US" sz="3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pic>
          <p:nvPicPr>
            <p:cNvPr id="1057" name="Picture 2" descr="Data Matrix - Wikipedia">
              <a:extLst>
                <a:ext uri="{FF2B5EF4-FFF2-40B4-BE49-F238E27FC236}">
                  <a16:creationId xmlns:a16="http://schemas.microsoft.com/office/drawing/2014/main" id="{EE00E0D7-4FF1-F1B9-DF46-C21554A94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053" y="6591797"/>
              <a:ext cx="178161" cy="178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Kuva 1058" descr="Viivakoodi tasaisella täytöllä">
              <a:extLst>
                <a:ext uri="{FF2B5EF4-FFF2-40B4-BE49-F238E27FC236}">
                  <a16:creationId xmlns:a16="http://schemas.microsoft.com/office/drawing/2014/main" id="{01082134-37BD-1F21-9C68-887AE43F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294463" y="6384036"/>
              <a:ext cx="221890" cy="221890"/>
            </a:xfrm>
            <a:prstGeom prst="rect">
              <a:avLst/>
            </a:prstGeom>
          </p:spPr>
        </p:pic>
      </p:grpSp>
      <p:cxnSp>
        <p:nvCxnSpPr>
          <p:cNvPr id="436" name="Straight Arrow CON">
            <a:extLst>
              <a:ext uri="{FF2B5EF4-FFF2-40B4-BE49-F238E27FC236}">
                <a16:creationId xmlns:a16="http://schemas.microsoft.com/office/drawing/2014/main" id="{929DC019-D25C-92A4-4EE6-76B0BF25F5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03534" y="1900003"/>
            <a:ext cx="327545" cy="26228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wim: Facility management">
            <a:extLst>
              <a:ext uri="{FF2B5EF4-FFF2-40B4-BE49-F238E27FC236}">
                <a16:creationId xmlns:a16="http://schemas.microsoft.com/office/drawing/2014/main" id="{A58C59ED-05B9-55DC-40E1-C03883CE60E0}"/>
              </a:ext>
            </a:extLst>
          </p:cNvPr>
          <p:cNvSpPr>
            <a:spLocks/>
          </p:cNvSpPr>
          <p:nvPr/>
        </p:nvSpPr>
        <p:spPr>
          <a:xfrm>
            <a:off x="9100794" y="2215400"/>
            <a:ext cx="1075590" cy="1426441"/>
          </a:xfrm>
          <a:prstGeom prst="roundRect">
            <a:avLst>
              <a:gd name="adj" fmla="val 10469"/>
            </a:avLst>
          </a:prstGeom>
          <a:solidFill>
            <a:srgbClr val="DEC6E8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33" name="HEAD Facility management">
            <a:extLst>
              <a:ext uri="{FF2B5EF4-FFF2-40B4-BE49-F238E27FC236}">
                <a16:creationId xmlns:a16="http://schemas.microsoft.com/office/drawing/2014/main" id="{82BE94C0-71D8-B256-55A8-459BA2541334}"/>
              </a:ext>
            </a:extLst>
          </p:cNvPr>
          <p:cNvSpPr txBox="1">
            <a:spLocks/>
          </p:cNvSpPr>
          <p:nvPr/>
        </p:nvSpPr>
        <p:spPr>
          <a:xfrm>
            <a:off x="9115117" y="3369869"/>
            <a:ext cx="1066826" cy="24570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fi-FI" sz="1200" b="1" dirty="0"/>
              <a:t>YLLÄPITO</a:t>
            </a:r>
          </a:p>
        </p:txBody>
      </p:sp>
      <p:sp>
        <p:nvSpPr>
          <p:cNvPr id="43" name="FAC Maintainance">
            <a:extLst>
              <a:ext uri="{FF2B5EF4-FFF2-40B4-BE49-F238E27FC236}">
                <a16:creationId xmlns:a16="http://schemas.microsoft.com/office/drawing/2014/main" id="{D5A2FAA2-6AEF-ADB1-BA27-03FA701FA96C}"/>
              </a:ext>
            </a:extLst>
          </p:cNvPr>
          <p:cNvSpPr>
            <a:spLocks/>
          </p:cNvSpPr>
          <p:nvPr/>
        </p:nvSpPr>
        <p:spPr>
          <a:xfrm>
            <a:off x="9210632" y="2611294"/>
            <a:ext cx="828000" cy="18200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72000" tIns="45708" rIns="7200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900" b="1" dirty="0">
                <a:solidFill>
                  <a:prstClr val="black"/>
                </a:solidFill>
                <a:latin typeface="Calibri" panose="020F0502020204030204"/>
              </a:rPr>
              <a:t>Ylläpito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FAC Renovation">
            <a:extLst>
              <a:ext uri="{FF2B5EF4-FFF2-40B4-BE49-F238E27FC236}">
                <a16:creationId xmlns:a16="http://schemas.microsoft.com/office/drawing/2014/main" id="{E57A7924-2A42-EAC7-B578-A30C427465AC}"/>
              </a:ext>
            </a:extLst>
          </p:cNvPr>
          <p:cNvSpPr>
            <a:spLocks/>
          </p:cNvSpPr>
          <p:nvPr/>
        </p:nvSpPr>
        <p:spPr>
          <a:xfrm>
            <a:off x="9210632" y="2862542"/>
            <a:ext cx="828401" cy="18200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Saneeraus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5" name="FAC Demolition">
            <a:extLst>
              <a:ext uri="{FF2B5EF4-FFF2-40B4-BE49-F238E27FC236}">
                <a16:creationId xmlns:a16="http://schemas.microsoft.com/office/drawing/2014/main" id="{FAE33009-3853-B2C2-73C9-B890F689E2D7}"/>
              </a:ext>
            </a:extLst>
          </p:cNvPr>
          <p:cNvSpPr>
            <a:spLocks/>
          </p:cNvSpPr>
          <p:nvPr/>
        </p:nvSpPr>
        <p:spPr>
          <a:xfrm>
            <a:off x="9210632" y="3113792"/>
            <a:ext cx="830948" cy="182007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Arial" panose="020B0604020202020204" pitchFamily="34" charset="0"/>
              </a:rPr>
              <a:t>Purku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39" name="CON cafm">
            <a:extLst>
              <a:ext uri="{FF2B5EF4-FFF2-40B4-BE49-F238E27FC236}">
                <a16:creationId xmlns:a16="http://schemas.microsoft.com/office/drawing/2014/main" id="{E800FC43-095B-7936-F4DC-A443DBDC8E5E}"/>
              </a:ext>
            </a:extLst>
          </p:cNvPr>
          <p:cNvSpPr>
            <a:spLocks/>
          </p:cNvSpPr>
          <p:nvPr/>
        </p:nvSpPr>
        <p:spPr>
          <a:xfrm>
            <a:off x="9099650" y="2194918"/>
            <a:ext cx="1080000" cy="389837"/>
          </a:xfrm>
          <a:prstGeom prst="can">
            <a:avLst>
              <a:gd name="adj" fmla="val 16011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36000" tIns="45708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80000"/>
              </a:lnSpc>
              <a:defRPr/>
            </a:pPr>
            <a:r>
              <a:rPr lang="fi-FI" sz="9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Kiinteistö-hallinnan järjestelmät</a:t>
            </a:r>
          </a:p>
        </p:txBody>
      </p:sp>
      <p:sp>
        <p:nvSpPr>
          <p:cNvPr id="1062" name="Arrow: PROCC">
            <a:extLst>
              <a:ext uri="{FF2B5EF4-FFF2-40B4-BE49-F238E27FC236}">
                <a16:creationId xmlns:a16="http://schemas.microsoft.com/office/drawing/2014/main" id="{A656E1B6-8D44-DD76-E496-CAE02CAF9B94}"/>
              </a:ext>
            </a:extLst>
          </p:cNvPr>
          <p:cNvSpPr>
            <a:spLocks/>
          </p:cNvSpPr>
          <p:nvPr/>
        </p:nvSpPr>
        <p:spPr>
          <a:xfrm rot="5400000">
            <a:off x="9575140" y="2752954"/>
            <a:ext cx="120945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81" name="Arrow: PROCC">
            <a:extLst>
              <a:ext uri="{FF2B5EF4-FFF2-40B4-BE49-F238E27FC236}">
                <a16:creationId xmlns:a16="http://schemas.microsoft.com/office/drawing/2014/main" id="{A8D90BAD-B75C-9C11-7927-685793FDFB64}"/>
              </a:ext>
            </a:extLst>
          </p:cNvPr>
          <p:cNvSpPr>
            <a:spLocks/>
          </p:cNvSpPr>
          <p:nvPr/>
        </p:nvSpPr>
        <p:spPr>
          <a:xfrm rot="5400000">
            <a:off x="9575807" y="3020296"/>
            <a:ext cx="119611" cy="13561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21" name="Arrow: Con to ICT">
            <a:extLst>
              <a:ext uri="{FF2B5EF4-FFF2-40B4-BE49-F238E27FC236}">
                <a16:creationId xmlns:a16="http://schemas.microsoft.com/office/drawing/2014/main" id="{80F7829E-4D91-EF88-27F3-0C9645BDA6C0}"/>
              </a:ext>
            </a:extLst>
          </p:cNvPr>
          <p:cNvCxnSpPr>
            <a:cxnSpLocks/>
          </p:cNvCxnSpPr>
          <p:nvPr/>
        </p:nvCxnSpPr>
        <p:spPr>
          <a:xfrm flipH="1" flipV="1">
            <a:off x="9733980" y="1922105"/>
            <a:ext cx="0" cy="25921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A GOV to MTS">
            <a:extLst>
              <a:ext uri="{FF2B5EF4-FFF2-40B4-BE49-F238E27FC236}">
                <a16:creationId xmlns:a16="http://schemas.microsoft.com/office/drawing/2014/main" id="{D5EE3A23-73C1-C02A-523D-8624EE7294EA}"/>
              </a:ext>
            </a:extLst>
          </p:cNvPr>
          <p:cNvCxnSpPr>
            <a:cxnSpLocks/>
            <a:stCxn id="208" idx="2"/>
          </p:cNvCxnSpPr>
          <p:nvPr/>
        </p:nvCxnSpPr>
        <p:spPr>
          <a:xfrm rot="10800000">
            <a:off x="157576" y="1951091"/>
            <a:ext cx="83158" cy="4625042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National product information db">
            <a:extLst>
              <a:ext uri="{FF2B5EF4-FFF2-40B4-BE49-F238E27FC236}">
                <a16:creationId xmlns:a16="http://schemas.microsoft.com/office/drawing/2014/main" id="{16732AF8-54BF-42F2-357F-D97E07117A50}"/>
              </a:ext>
            </a:extLst>
          </p:cNvPr>
          <p:cNvSpPr txBox="1">
            <a:spLocks/>
          </p:cNvSpPr>
          <p:nvPr/>
        </p:nvSpPr>
        <p:spPr>
          <a:xfrm>
            <a:off x="19261" y="4434387"/>
            <a:ext cx="1071463" cy="66902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lIns="36000" tIns="0" rIns="0" bIns="0" anchor="t">
            <a:spAutoFit/>
          </a:bodyPr>
          <a:lstStyle>
            <a:defPPr>
              <a:defRPr lang="fi-FI"/>
            </a:defPPr>
            <a:lvl1pPr>
              <a:defRPr sz="900" b="1"/>
            </a:lvl1pPr>
          </a:lstStyle>
          <a:p>
            <a:pPr>
              <a:lnSpc>
                <a:spcPct val="80000"/>
              </a:lnSpc>
            </a:pPr>
            <a:r>
              <a:rPr lang="fi-FI" b="0" dirty="0"/>
              <a:t>Kansallisen tuotetietokantojen tuotetietostandardi (TT/EMDG) ja artikkelitieto (GS1/GTIN) </a:t>
            </a:r>
          </a:p>
        </p:txBody>
      </p:sp>
      <p:pic>
        <p:nvPicPr>
          <p:cNvPr id="21" name="Picture 2" descr="Data Matrix - Wikipedia">
            <a:extLst>
              <a:ext uri="{FF2B5EF4-FFF2-40B4-BE49-F238E27FC236}">
                <a16:creationId xmlns:a16="http://schemas.microsoft.com/office/drawing/2014/main" id="{F9BB0B6F-4A00-CCE9-F1E5-3EBADABD3A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942" y="2982554"/>
            <a:ext cx="178161" cy="17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RFID LOGO">
            <a:extLst>
              <a:ext uri="{FF2B5EF4-FFF2-40B4-BE49-F238E27FC236}">
                <a16:creationId xmlns:a16="http://schemas.microsoft.com/office/drawing/2014/main" id="{F0CD7438-2C49-7A0A-EBDB-3EECD2F4A0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37186" y="3230073"/>
            <a:ext cx="181724" cy="181724"/>
          </a:xfrm>
          <a:prstGeom prst="rect">
            <a:avLst/>
          </a:prstGeom>
        </p:spPr>
      </p:pic>
      <p:sp>
        <p:nvSpPr>
          <p:cNvPr id="33" name="Tekstiruutu 32">
            <a:extLst>
              <a:ext uri="{FF2B5EF4-FFF2-40B4-BE49-F238E27FC236}">
                <a16:creationId xmlns:a16="http://schemas.microsoft.com/office/drawing/2014/main" id="{337A2D2B-22A7-23C6-74DD-E55A37AC922A}"/>
              </a:ext>
            </a:extLst>
          </p:cNvPr>
          <p:cNvSpPr txBox="1">
            <a:spLocks/>
          </p:cNvSpPr>
          <p:nvPr/>
        </p:nvSpPr>
        <p:spPr>
          <a:xfrm>
            <a:off x="10822190" y="2603730"/>
            <a:ext cx="72564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fi-FI" sz="800" b="1" dirty="0">
                <a:latin typeface="Aptos" panose="02110004020202020204"/>
              </a:rPr>
              <a:t>Tiedonkantajat</a:t>
            </a:r>
          </a:p>
        </p:txBody>
      </p:sp>
      <p:pic>
        <p:nvPicPr>
          <p:cNvPr id="62" name="Kuva 61" descr="Viivakoodi tasaisella täytöllä">
            <a:extLst>
              <a:ext uri="{FF2B5EF4-FFF2-40B4-BE49-F238E27FC236}">
                <a16:creationId xmlns:a16="http://schemas.microsoft.com/office/drawing/2014/main" id="{55FB72A9-E01B-26B2-CB5D-9FF11C670B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294363" y="2749035"/>
            <a:ext cx="221890" cy="221890"/>
          </a:xfrm>
          <a:prstGeom prst="rect">
            <a:avLst/>
          </a:prstGeom>
        </p:spPr>
      </p:pic>
      <p:sp>
        <p:nvSpPr>
          <p:cNvPr id="63" name="Tekstiruutu 62">
            <a:extLst>
              <a:ext uri="{FF2B5EF4-FFF2-40B4-BE49-F238E27FC236}">
                <a16:creationId xmlns:a16="http://schemas.microsoft.com/office/drawing/2014/main" id="{BED19ACD-5A68-487C-0835-C88D28119563}"/>
              </a:ext>
            </a:extLst>
          </p:cNvPr>
          <p:cNvSpPr txBox="1">
            <a:spLocks/>
          </p:cNvSpPr>
          <p:nvPr/>
        </p:nvSpPr>
        <p:spPr>
          <a:xfrm>
            <a:off x="10646875" y="2741476"/>
            <a:ext cx="1362873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fi-FI" sz="800" dirty="0">
                <a:latin typeface="Aptos" panose="02110004020202020204"/>
              </a:rPr>
              <a:t>1D viivakoodi GS1 EAN / 128</a:t>
            </a:r>
          </a:p>
        </p:txBody>
      </p:sp>
      <p:sp>
        <p:nvSpPr>
          <p:cNvPr id="451" name="Tekstiruutu 450">
            <a:extLst>
              <a:ext uri="{FF2B5EF4-FFF2-40B4-BE49-F238E27FC236}">
                <a16:creationId xmlns:a16="http://schemas.microsoft.com/office/drawing/2014/main" id="{4C607181-461A-2623-A5AE-C1B8B4007B94}"/>
              </a:ext>
            </a:extLst>
          </p:cNvPr>
          <p:cNvSpPr txBox="1">
            <a:spLocks/>
          </p:cNvSpPr>
          <p:nvPr/>
        </p:nvSpPr>
        <p:spPr>
          <a:xfrm>
            <a:off x="10646875" y="2963033"/>
            <a:ext cx="1518728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fi-FI" sz="800" dirty="0">
                <a:latin typeface="Aptos" panose="02110004020202020204"/>
              </a:rPr>
              <a:t>2D viivakoodi GS1 </a:t>
            </a:r>
            <a:r>
              <a:rPr lang="fi-FI" sz="800" dirty="0" err="1">
                <a:latin typeface="Aptos" panose="02110004020202020204"/>
              </a:rPr>
              <a:t>DataMatrix</a:t>
            </a:r>
            <a:endParaRPr lang="fi-FI" sz="800" dirty="0">
              <a:latin typeface="Aptos" panose="02110004020202020204"/>
            </a:endParaRPr>
          </a:p>
        </p:txBody>
      </p:sp>
      <p:sp>
        <p:nvSpPr>
          <p:cNvPr id="452" name="Tekstiruutu 451">
            <a:extLst>
              <a:ext uri="{FF2B5EF4-FFF2-40B4-BE49-F238E27FC236}">
                <a16:creationId xmlns:a16="http://schemas.microsoft.com/office/drawing/2014/main" id="{947F9150-C73C-BC41-2CC0-485D5F73C524}"/>
              </a:ext>
            </a:extLst>
          </p:cNvPr>
          <p:cNvSpPr txBox="1">
            <a:spLocks/>
          </p:cNvSpPr>
          <p:nvPr/>
        </p:nvSpPr>
        <p:spPr>
          <a:xfrm>
            <a:off x="10652652" y="3204295"/>
            <a:ext cx="1243767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r>
              <a:rPr lang="fi-FI" sz="800" dirty="0">
                <a:latin typeface="Aptos" panose="02110004020202020204"/>
              </a:rPr>
              <a:t>Passiivinen UHF RFID</a:t>
            </a:r>
          </a:p>
        </p:txBody>
      </p:sp>
      <p:sp>
        <p:nvSpPr>
          <p:cNvPr id="454" name="TextBox 127">
            <a:extLst>
              <a:ext uri="{FF2B5EF4-FFF2-40B4-BE49-F238E27FC236}">
                <a16:creationId xmlns:a16="http://schemas.microsoft.com/office/drawing/2014/main" id="{46AE30FB-24C5-9F99-0B6D-905ECCC0B0F4}"/>
              </a:ext>
            </a:extLst>
          </p:cNvPr>
          <p:cNvSpPr txBox="1">
            <a:spLocks/>
          </p:cNvSpPr>
          <p:nvPr/>
        </p:nvSpPr>
        <p:spPr>
          <a:xfrm>
            <a:off x="10439116" y="3410092"/>
            <a:ext cx="1505725" cy="1946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00" b="1" dirty="0" err="1"/>
              <a:t>Tietopalvelu</a:t>
            </a:r>
            <a:r>
              <a:rPr lang="en-US" sz="800" b="1" dirty="0"/>
              <a:t> tai -</a:t>
            </a:r>
            <a:r>
              <a:rPr lang="en-US" sz="800" b="1" dirty="0" err="1"/>
              <a:t>alusta</a:t>
            </a:r>
            <a:endParaRPr lang="fi-FI" sz="800" b="1" dirty="0">
              <a:latin typeface="Aptos" panose="02110004020202020204"/>
            </a:endParaRPr>
          </a:p>
        </p:txBody>
      </p:sp>
      <p:grpSp>
        <p:nvGrpSpPr>
          <p:cNvPr id="480" name="Ryhmä 479">
            <a:extLst>
              <a:ext uri="{FF2B5EF4-FFF2-40B4-BE49-F238E27FC236}">
                <a16:creationId xmlns:a16="http://schemas.microsoft.com/office/drawing/2014/main" id="{5D651282-9E3D-355D-8B1C-0D4C79A0B002}"/>
              </a:ext>
            </a:extLst>
          </p:cNvPr>
          <p:cNvGrpSpPr>
            <a:grpSpLocks/>
          </p:cNvGrpSpPr>
          <p:nvPr/>
        </p:nvGrpSpPr>
        <p:grpSpPr>
          <a:xfrm>
            <a:off x="10274706" y="4755560"/>
            <a:ext cx="327891" cy="476324"/>
            <a:chOff x="10535371" y="5302404"/>
            <a:chExt cx="327891" cy="476324"/>
          </a:xfrm>
        </p:grpSpPr>
        <p:sp>
          <p:nvSpPr>
            <p:cNvPr id="459" name="Leveä kaari 458">
              <a:extLst>
                <a:ext uri="{FF2B5EF4-FFF2-40B4-BE49-F238E27FC236}">
                  <a16:creationId xmlns:a16="http://schemas.microsoft.com/office/drawing/2014/main" id="{5966F34F-9135-F5E3-66E1-6D4D3286EE0A}"/>
                </a:ext>
              </a:extLst>
            </p:cNvPr>
            <p:cNvSpPr>
              <a:spLocks/>
            </p:cNvSpPr>
            <p:nvPr/>
          </p:nvSpPr>
          <p:spPr>
            <a:xfrm rot="20883042">
              <a:off x="10553071" y="5558377"/>
              <a:ext cx="212890" cy="213208"/>
            </a:xfrm>
            <a:prstGeom prst="blockArc">
              <a:avLst>
                <a:gd name="adj1" fmla="val 15437056"/>
                <a:gd name="adj2" fmla="val 18322940"/>
                <a:gd name="adj3" fmla="val 22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476" name="Suorakulmio: Yläkulmat pyöristetty 475">
              <a:extLst>
                <a:ext uri="{FF2B5EF4-FFF2-40B4-BE49-F238E27FC236}">
                  <a16:creationId xmlns:a16="http://schemas.microsoft.com/office/drawing/2014/main" id="{0C41A66D-BC1C-776D-9171-06D3AC544539}"/>
                </a:ext>
              </a:extLst>
            </p:cNvPr>
            <p:cNvSpPr>
              <a:spLocks/>
            </p:cNvSpPr>
            <p:nvPr/>
          </p:nvSpPr>
          <p:spPr>
            <a:xfrm rot="5400000">
              <a:off x="10490472" y="5400421"/>
              <a:ext cx="330902" cy="241104"/>
            </a:xfrm>
            <a:prstGeom prst="round2SameRect">
              <a:avLst>
                <a:gd name="adj1" fmla="val 7014"/>
                <a:gd name="adj2" fmla="val 0"/>
              </a:avLst>
            </a:prstGeom>
            <a:solidFill>
              <a:srgbClr val="032D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pic>
          <p:nvPicPr>
            <p:cNvPr id="477" name="Kuva 476" descr="Maapallo tasaisella täytöllä">
              <a:extLst>
                <a:ext uri="{FF2B5EF4-FFF2-40B4-BE49-F238E27FC236}">
                  <a16:creationId xmlns:a16="http://schemas.microsoft.com/office/drawing/2014/main" id="{B10719B3-01D8-BD55-4BD2-5B9714E49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567306" y="5458114"/>
              <a:ext cx="169195" cy="164153"/>
            </a:xfrm>
            <a:prstGeom prst="rect">
              <a:avLst/>
            </a:prstGeom>
          </p:spPr>
        </p:pic>
        <p:sp>
          <p:nvSpPr>
            <p:cNvPr id="478" name="Tekstiruutu 477">
              <a:extLst>
                <a:ext uri="{FF2B5EF4-FFF2-40B4-BE49-F238E27FC236}">
                  <a16:creationId xmlns:a16="http://schemas.microsoft.com/office/drawing/2014/main" id="{0706F76C-43E1-0EBD-7536-D8C909C6771F}"/>
                </a:ext>
              </a:extLst>
            </p:cNvPr>
            <p:cNvSpPr txBox="1">
              <a:spLocks/>
            </p:cNvSpPr>
            <p:nvPr/>
          </p:nvSpPr>
          <p:spPr>
            <a:xfrm>
              <a:off x="10587491" y="5335072"/>
              <a:ext cx="275771" cy="17012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fi-FI" sz="600" b="1" dirty="0">
                  <a:solidFill>
                    <a:schemeClr val="bg1"/>
                  </a:solidFill>
                </a:rPr>
                <a:t>DPP</a:t>
              </a:r>
            </a:p>
          </p:txBody>
        </p:sp>
        <p:sp>
          <p:nvSpPr>
            <p:cNvPr id="472" name="Suorakulmio 471">
              <a:extLst>
                <a:ext uri="{FF2B5EF4-FFF2-40B4-BE49-F238E27FC236}">
                  <a16:creationId xmlns:a16="http://schemas.microsoft.com/office/drawing/2014/main" id="{A8ED08CE-0A9B-CD7A-0F6E-B808CEAAF96B}"/>
                </a:ext>
              </a:extLst>
            </p:cNvPr>
            <p:cNvSpPr>
              <a:spLocks/>
            </p:cNvSpPr>
            <p:nvPr/>
          </p:nvSpPr>
          <p:spPr>
            <a:xfrm>
              <a:off x="10627562" y="5641452"/>
              <a:ext cx="52650" cy="310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73" name="Ellipsi 472">
              <a:extLst>
                <a:ext uri="{FF2B5EF4-FFF2-40B4-BE49-F238E27FC236}">
                  <a16:creationId xmlns:a16="http://schemas.microsoft.com/office/drawing/2014/main" id="{C6DE6593-0471-6038-26AB-7323782AD016}"/>
                </a:ext>
              </a:extLst>
            </p:cNvPr>
            <p:cNvSpPr>
              <a:spLocks/>
            </p:cNvSpPr>
            <p:nvPr/>
          </p:nvSpPr>
          <p:spPr>
            <a:xfrm>
              <a:off x="10645327" y="5649444"/>
              <a:ext cx="15573" cy="1510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32D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474" name="Suora yhdysviiva 473">
              <a:extLst>
                <a:ext uri="{FF2B5EF4-FFF2-40B4-BE49-F238E27FC236}">
                  <a16:creationId xmlns:a16="http://schemas.microsoft.com/office/drawing/2014/main" id="{13527079-3DFC-DAFB-DEC4-1FBAE2333328}"/>
                </a:ext>
              </a:extLst>
            </p:cNvPr>
            <p:cNvCxnSpPr>
              <a:cxnSpLocks/>
            </p:cNvCxnSpPr>
            <p:nvPr/>
          </p:nvCxnSpPr>
          <p:spPr>
            <a:xfrm>
              <a:off x="10656137" y="5654618"/>
              <a:ext cx="25200" cy="0"/>
            </a:xfrm>
            <a:prstGeom prst="line">
              <a:avLst/>
            </a:prstGeom>
            <a:ln w="12700">
              <a:solidFill>
                <a:srgbClr val="032D6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uora yhdysviiva 474">
              <a:extLst>
                <a:ext uri="{FF2B5EF4-FFF2-40B4-BE49-F238E27FC236}">
                  <a16:creationId xmlns:a16="http://schemas.microsoft.com/office/drawing/2014/main" id="{E7A956A5-4DF3-344D-1E2C-657CE4E2888B}"/>
                </a:ext>
              </a:extLst>
            </p:cNvPr>
            <p:cNvCxnSpPr>
              <a:cxnSpLocks/>
            </p:cNvCxnSpPr>
            <p:nvPr/>
          </p:nvCxnSpPr>
          <p:spPr>
            <a:xfrm>
              <a:off x="10605077" y="5654618"/>
              <a:ext cx="37595" cy="0"/>
            </a:xfrm>
            <a:prstGeom prst="line">
              <a:avLst/>
            </a:prstGeom>
            <a:ln w="12700">
              <a:solidFill>
                <a:srgbClr val="032D6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Leveä kaari 466">
              <a:extLst>
                <a:ext uri="{FF2B5EF4-FFF2-40B4-BE49-F238E27FC236}">
                  <a16:creationId xmlns:a16="http://schemas.microsoft.com/office/drawing/2014/main" id="{B3035EBD-B886-1137-1F79-3E337A5E0F71}"/>
                </a:ext>
              </a:extLst>
            </p:cNvPr>
            <p:cNvSpPr>
              <a:spLocks/>
            </p:cNvSpPr>
            <p:nvPr/>
          </p:nvSpPr>
          <p:spPr>
            <a:xfrm rot="10083042">
              <a:off x="10544214" y="5302404"/>
              <a:ext cx="212890" cy="213208"/>
            </a:xfrm>
            <a:prstGeom prst="blockArc">
              <a:avLst>
                <a:gd name="adj1" fmla="val 15437056"/>
                <a:gd name="adj2" fmla="val 18322940"/>
                <a:gd name="adj3" fmla="val 22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  <p:sp>
          <p:nvSpPr>
            <p:cNvPr id="458" name="Leveä kaari 457">
              <a:extLst>
                <a:ext uri="{FF2B5EF4-FFF2-40B4-BE49-F238E27FC236}">
                  <a16:creationId xmlns:a16="http://schemas.microsoft.com/office/drawing/2014/main" id="{EEF15EE3-2834-851C-F08E-DF291794795E}"/>
                </a:ext>
              </a:extLst>
            </p:cNvPr>
            <p:cNvSpPr>
              <a:spLocks/>
            </p:cNvSpPr>
            <p:nvPr/>
          </p:nvSpPr>
          <p:spPr>
            <a:xfrm rot="11516958" flipV="1">
              <a:off x="10544213" y="5565521"/>
              <a:ext cx="212890" cy="213207"/>
            </a:xfrm>
            <a:prstGeom prst="blockArc">
              <a:avLst>
                <a:gd name="adj1" fmla="val 15437056"/>
                <a:gd name="adj2" fmla="val 18322940"/>
                <a:gd name="adj3" fmla="val 22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  <p:sp>
        <p:nvSpPr>
          <p:cNvPr id="479" name="Standardized design nomenclature">
            <a:extLst>
              <a:ext uri="{FF2B5EF4-FFF2-40B4-BE49-F238E27FC236}">
                <a16:creationId xmlns:a16="http://schemas.microsoft.com/office/drawing/2014/main" id="{F852B96D-F85F-503F-82E7-5D5A614DFAEC}"/>
              </a:ext>
            </a:extLst>
          </p:cNvPr>
          <p:cNvSpPr txBox="1">
            <a:spLocks/>
          </p:cNvSpPr>
          <p:nvPr/>
        </p:nvSpPr>
        <p:spPr>
          <a:xfrm>
            <a:off x="10557475" y="4884175"/>
            <a:ext cx="1278927" cy="18793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fi-FI"/>
            </a:defPPr>
            <a:lvl1pPr>
              <a:defRPr sz="900" b="1"/>
            </a:lvl1pPr>
          </a:lstStyle>
          <a:p>
            <a:pPr>
              <a:lnSpc>
                <a:spcPct val="80000"/>
              </a:lnSpc>
            </a:pPr>
            <a:r>
              <a:rPr lang="fi-FI" sz="800" b="0" dirty="0"/>
              <a:t>EU Tuotepassi</a:t>
            </a:r>
          </a:p>
          <a:p>
            <a:pPr>
              <a:lnSpc>
                <a:spcPct val="80000"/>
              </a:lnSpc>
            </a:pPr>
            <a:r>
              <a:rPr lang="fi-FI" sz="700" b="0" dirty="0"/>
              <a:t>(</a:t>
            </a:r>
            <a:r>
              <a:rPr lang="fi-FI" sz="700" b="0" dirty="0">
                <a:solidFill>
                  <a:srgbClr val="FF0000"/>
                </a:solidFill>
              </a:rPr>
              <a:t>JSON-LD</a:t>
            </a:r>
            <a:r>
              <a:rPr lang="fi-FI" sz="700" b="0" dirty="0"/>
              <a:t>)</a:t>
            </a:r>
            <a:r>
              <a:rPr lang="fi-FI" sz="700" b="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Information" descr="Tiedot tasaisella täytöllä">
            <a:extLst>
              <a:ext uri="{FF2B5EF4-FFF2-40B4-BE49-F238E27FC236}">
                <a16:creationId xmlns:a16="http://schemas.microsoft.com/office/drawing/2014/main" id="{A9640F53-A945-A777-8377-4E9BBD10AC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4654" y="4018254"/>
            <a:ext cx="165629" cy="165629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2B1D2E69-066F-5733-BD70-393F40FC49BB}"/>
              </a:ext>
            </a:extLst>
          </p:cNvPr>
          <p:cNvSpPr txBox="1">
            <a:spLocks/>
          </p:cNvSpPr>
          <p:nvPr/>
        </p:nvSpPr>
        <p:spPr>
          <a:xfrm>
            <a:off x="3318639" y="4024365"/>
            <a:ext cx="1385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i-FI" sz="1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60" name="A MAN: fine to prod">
            <a:extLst>
              <a:ext uri="{FF2B5EF4-FFF2-40B4-BE49-F238E27FC236}">
                <a16:creationId xmlns:a16="http://schemas.microsoft.com/office/drawing/2014/main" id="{AB195AB3-84C9-507A-107C-1CC4836DB153}"/>
              </a:ext>
            </a:extLst>
          </p:cNvPr>
          <p:cNvSpPr>
            <a:spLocks/>
          </p:cNvSpPr>
          <p:nvPr/>
        </p:nvSpPr>
        <p:spPr>
          <a:xfrm>
            <a:off x="5457811" y="4977268"/>
            <a:ext cx="123226" cy="15828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466" name="HEAD Peppol2">
            <a:extLst>
              <a:ext uri="{FF2B5EF4-FFF2-40B4-BE49-F238E27FC236}">
                <a16:creationId xmlns:a16="http://schemas.microsoft.com/office/drawing/2014/main" id="{CBCEE473-963D-96E1-267C-356DB7698B62}"/>
              </a:ext>
            </a:extLst>
          </p:cNvPr>
          <p:cNvGrpSpPr>
            <a:grpSpLocks/>
          </p:cNvGrpSpPr>
          <p:nvPr/>
        </p:nvGrpSpPr>
        <p:grpSpPr>
          <a:xfrm>
            <a:off x="10267710" y="4394317"/>
            <a:ext cx="959325" cy="310610"/>
            <a:chOff x="6840377" y="632952"/>
            <a:chExt cx="959325" cy="310610"/>
          </a:xfrm>
        </p:grpSpPr>
        <p:pic>
          <p:nvPicPr>
            <p:cNvPr id="469" name="PEPPOL figure" descr="The Future Is Open - OpenPeppol">
              <a:extLst>
                <a:ext uri="{FF2B5EF4-FFF2-40B4-BE49-F238E27FC236}">
                  <a16:creationId xmlns:a16="http://schemas.microsoft.com/office/drawing/2014/main" id="{E1E49565-827C-1EA4-65C8-2447D43E79DC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6840377" y="665419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1" name="Group 397">
              <a:extLst>
                <a:ext uri="{FF2B5EF4-FFF2-40B4-BE49-F238E27FC236}">
                  <a16:creationId xmlns:a16="http://schemas.microsoft.com/office/drawing/2014/main" id="{DF334B35-1A38-FDC1-D7EE-F9A925BC8E10}"/>
                </a:ext>
              </a:extLst>
            </p:cNvPr>
            <p:cNvGrpSpPr>
              <a:grpSpLocks/>
            </p:cNvGrpSpPr>
            <p:nvPr/>
          </p:nvGrpSpPr>
          <p:grpSpPr>
            <a:xfrm>
              <a:off x="7072895" y="632952"/>
              <a:ext cx="726807" cy="310610"/>
              <a:chOff x="7050092" y="673704"/>
              <a:chExt cx="726807" cy="310610"/>
            </a:xfrm>
          </p:grpSpPr>
          <p:sp>
            <p:nvSpPr>
              <p:cNvPr id="482" name="Text: Peppol Network Order">
                <a:extLst>
                  <a:ext uri="{FF2B5EF4-FFF2-40B4-BE49-F238E27FC236}">
                    <a16:creationId xmlns:a16="http://schemas.microsoft.com/office/drawing/2014/main" id="{E0B3EA02-1449-4993-E722-6B3F24FB3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5922" y="673704"/>
                <a:ext cx="69097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fi-FI"/>
                </a:defPPr>
                <a:lvl1pPr marL="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FI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Peppol</a:t>
                </a:r>
                <a:endParaRPr kumimoji="0" lang="fi-FI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3" name="TextBox 399">
                <a:extLst>
                  <a:ext uri="{FF2B5EF4-FFF2-40B4-BE49-F238E27FC236}">
                    <a16:creationId xmlns:a16="http://schemas.microsoft.com/office/drawing/2014/main" id="{9B0C7468-0C66-B96A-CDE1-E9E2F2AF27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0092" y="799648"/>
                <a:ext cx="54867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FI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network</a:t>
                </a:r>
                <a:endParaRPr kumimoji="0" lang="en-FI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4" name="HEAD Peppol2">
            <a:extLst>
              <a:ext uri="{FF2B5EF4-FFF2-40B4-BE49-F238E27FC236}">
                <a16:creationId xmlns:a16="http://schemas.microsoft.com/office/drawing/2014/main" id="{F40FF605-1F29-0A25-482D-51EAE8D1B166}"/>
              </a:ext>
            </a:extLst>
          </p:cNvPr>
          <p:cNvGrpSpPr>
            <a:grpSpLocks/>
          </p:cNvGrpSpPr>
          <p:nvPr/>
        </p:nvGrpSpPr>
        <p:grpSpPr>
          <a:xfrm>
            <a:off x="8160621" y="6184371"/>
            <a:ext cx="959325" cy="310610"/>
            <a:chOff x="6840377" y="632952"/>
            <a:chExt cx="959325" cy="310610"/>
          </a:xfrm>
        </p:grpSpPr>
        <p:pic>
          <p:nvPicPr>
            <p:cNvPr id="485" name="PEPPOL figure" descr="The Future Is Open - OpenPeppol">
              <a:extLst>
                <a:ext uri="{FF2B5EF4-FFF2-40B4-BE49-F238E27FC236}">
                  <a16:creationId xmlns:a16="http://schemas.microsoft.com/office/drawing/2014/main" id="{3CF03BAA-541E-1DFE-915A-2A36E6FF99C6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6840377" y="665419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6" name="Group 397">
              <a:extLst>
                <a:ext uri="{FF2B5EF4-FFF2-40B4-BE49-F238E27FC236}">
                  <a16:creationId xmlns:a16="http://schemas.microsoft.com/office/drawing/2014/main" id="{83C7D9C7-85A0-4AD7-6AD5-9CDA952B3BDC}"/>
                </a:ext>
              </a:extLst>
            </p:cNvPr>
            <p:cNvGrpSpPr>
              <a:grpSpLocks/>
            </p:cNvGrpSpPr>
            <p:nvPr/>
          </p:nvGrpSpPr>
          <p:grpSpPr>
            <a:xfrm>
              <a:off x="7072895" y="632952"/>
              <a:ext cx="726807" cy="310610"/>
              <a:chOff x="7050092" y="673704"/>
              <a:chExt cx="726807" cy="310610"/>
            </a:xfrm>
          </p:grpSpPr>
          <p:sp>
            <p:nvSpPr>
              <p:cNvPr id="487" name="Text: Peppol Network Order">
                <a:extLst>
                  <a:ext uri="{FF2B5EF4-FFF2-40B4-BE49-F238E27FC236}">
                    <a16:creationId xmlns:a16="http://schemas.microsoft.com/office/drawing/2014/main" id="{5EF448C5-A1B3-11BB-A373-AEBE7FC228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5922" y="673704"/>
                <a:ext cx="690977" cy="246221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>
                <a:defPPr>
                  <a:defRPr lang="fi-FI"/>
                </a:defPPr>
                <a:lvl1pPr marL="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Text" lastClr="000000"/>
                    </a:solidFill>
                    <a:latin typeface="Aptos" panose="02110004020202020204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FI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Peppol</a:t>
                </a:r>
                <a:endParaRPr kumimoji="0" lang="fi-FI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8" name="TextBox 399">
                <a:extLst>
                  <a:ext uri="{FF2B5EF4-FFF2-40B4-BE49-F238E27FC236}">
                    <a16:creationId xmlns:a16="http://schemas.microsoft.com/office/drawing/2014/main" id="{F463FAA7-1B43-7BF0-0D89-C6DA3622C7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0092" y="799648"/>
                <a:ext cx="54867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FI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network</a:t>
                </a:r>
                <a:endParaRPr kumimoji="0" lang="en-FI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8" name="DES mep bim">
            <a:extLst>
              <a:ext uri="{FF2B5EF4-FFF2-40B4-BE49-F238E27FC236}">
                <a16:creationId xmlns:a16="http://schemas.microsoft.com/office/drawing/2014/main" id="{141FFC0A-A0ED-2DAD-2B29-80505B09404C}"/>
              </a:ext>
            </a:extLst>
          </p:cNvPr>
          <p:cNvSpPr>
            <a:spLocks/>
          </p:cNvSpPr>
          <p:nvPr/>
        </p:nvSpPr>
        <p:spPr>
          <a:xfrm>
            <a:off x="1792672" y="2515867"/>
            <a:ext cx="312481" cy="338460"/>
          </a:xfrm>
          <a:prstGeom prst="can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TATE-BIM</a:t>
            </a:r>
            <a:endParaRPr kumimoji="0" lang="fi-FI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7" name="DES str bim">
            <a:extLst>
              <a:ext uri="{FF2B5EF4-FFF2-40B4-BE49-F238E27FC236}">
                <a16:creationId xmlns:a16="http://schemas.microsoft.com/office/drawing/2014/main" id="{79A306B5-79F9-89AE-50D4-B320ADCD7CBE}"/>
              </a:ext>
            </a:extLst>
          </p:cNvPr>
          <p:cNvSpPr>
            <a:spLocks/>
          </p:cNvSpPr>
          <p:nvPr/>
        </p:nvSpPr>
        <p:spPr>
          <a:xfrm>
            <a:off x="1792672" y="2194919"/>
            <a:ext cx="312481" cy="371203"/>
          </a:xfrm>
          <a:prstGeom prst="can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>
                <a:shade val="15000"/>
              </a:sysClr>
            </a:solidFill>
            <a:prstDash val="solid"/>
            <a:miter lim="800000"/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45708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ptos" panose="021100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900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RAK-BIM</a:t>
            </a:r>
            <a:endParaRPr kumimoji="0" lang="fi-FI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cxnSp>
        <p:nvCxnSpPr>
          <p:cNvPr id="465" name="A IFC">
            <a:extLst>
              <a:ext uri="{FF2B5EF4-FFF2-40B4-BE49-F238E27FC236}">
                <a16:creationId xmlns:a16="http://schemas.microsoft.com/office/drawing/2014/main" id="{73DDCCFC-1B1B-504E-A970-C427821A4620}"/>
              </a:ext>
            </a:extLst>
          </p:cNvPr>
          <p:cNvCxnSpPr>
            <a:cxnSpLocks/>
            <a:endCxn id="47" idx="4"/>
          </p:cNvCxnSpPr>
          <p:nvPr/>
        </p:nvCxnSpPr>
        <p:spPr>
          <a:xfrm rot="5400000">
            <a:off x="1891528" y="2130666"/>
            <a:ext cx="463481" cy="36229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A IFC">
            <a:extLst>
              <a:ext uri="{FF2B5EF4-FFF2-40B4-BE49-F238E27FC236}">
                <a16:creationId xmlns:a16="http://schemas.microsoft.com/office/drawing/2014/main" id="{C1A137E0-C26A-F4ED-9E41-AD43738FFE66}"/>
              </a:ext>
            </a:extLst>
          </p:cNvPr>
          <p:cNvCxnSpPr>
            <a:cxnSpLocks/>
            <a:endCxn id="48" idx="4"/>
          </p:cNvCxnSpPr>
          <p:nvPr/>
        </p:nvCxnSpPr>
        <p:spPr>
          <a:xfrm rot="5400000">
            <a:off x="1971267" y="2515036"/>
            <a:ext cx="303947" cy="36174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miter lim="800000"/>
            <a:headEnd type="none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A IFC">
            <a:extLst>
              <a:ext uri="{FF2B5EF4-FFF2-40B4-BE49-F238E27FC236}">
                <a16:creationId xmlns:a16="http://schemas.microsoft.com/office/drawing/2014/main" id="{3186CDD6-05F2-02A5-F6CE-9F48F761E009}"/>
              </a:ext>
            </a:extLst>
          </p:cNvPr>
          <p:cNvCxnSpPr>
            <a:cxnSpLocks/>
            <a:endCxn id="46" idx="4"/>
          </p:cNvCxnSpPr>
          <p:nvPr/>
        </p:nvCxnSpPr>
        <p:spPr>
          <a:xfrm rot="5400000">
            <a:off x="2003614" y="2824372"/>
            <a:ext cx="238312" cy="35233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headEnd type="none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Arrow: gov">
            <a:extLst>
              <a:ext uri="{FF2B5EF4-FFF2-40B4-BE49-F238E27FC236}">
                <a16:creationId xmlns:a16="http://schemas.microsoft.com/office/drawing/2014/main" id="{58F42BFC-214C-68DB-D573-0F9FA67A986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6044" y="1315352"/>
            <a:ext cx="0" cy="13077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3B3185A-12DF-2915-CFC0-C3EB4521FEDD}"/>
              </a:ext>
            </a:extLst>
          </p:cNvPr>
          <p:cNvSpPr txBox="1">
            <a:spLocks/>
          </p:cNvSpPr>
          <p:nvPr/>
        </p:nvSpPr>
        <p:spPr>
          <a:xfrm>
            <a:off x="10290808" y="5267426"/>
            <a:ext cx="1845880" cy="15645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spcAft>
                <a:spcPts val="100"/>
              </a:spcAft>
              <a:tabLst>
                <a:tab pos="269875" algn="l"/>
                <a:tab pos="447675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CAFM	</a:t>
            </a:r>
            <a:r>
              <a:rPr lang="fi-FI" sz="600" dirty="0">
                <a:solidFill>
                  <a:srgbClr val="000000"/>
                </a:solidFill>
              </a:rPr>
              <a:t>Computer </a:t>
            </a:r>
            <a:r>
              <a:rPr lang="fi-FI" sz="600" dirty="0" err="1">
                <a:solidFill>
                  <a:srgbClr val="000000"/>
                </a:solidFill>
              </a:rPr>
              <a:t>Aided</a:t>
            </a:r>
            <a:r>
              <a:rPr lang="fi-FI" sz="600" dirty="0">
                <a:solidFill>
                  <a:srgbClr val="000000"/>
                </a:solidFill>
              </a:rPr>
              <a:t> </a:t>
            </a:r>
            <a:r>
              <a:rPr lang="fi-FI" sz="600" dirty="0" err="1">
                <a:solidFill>
                  <a:srgbClr val="000000"/>
                </a:solidFill>
              </a:rPr>
              <a:t>Facility</a:t>
            </a:r>
            <a:r>
              <a:rPr lang="fi-FI" sz="600" dirty="0">
                <a:solidFill>
                  <a:srgbClr val="000000"/>
                </a:solidFill>
              </a:rPr>
              <a:t> Management </a:t>
            </a:r>
          </a:p>
          <a:p>
            <a:pPr>
              <a:spcAft>
                <a:spcPts val="100"/>
              </a:spcAft>
              <a:tabLst>
                <a:tab pos="269875" algn="l"/>
                <a:tab pos="447675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E-BOM	</a:t>
            </a:r>
            <a:r>
              <a:rPr lang="fi-FI" sz="600" dirty="0">
                <a:solidFill>
                  <a:srgbClr val="000000"/>
                </a:solidFill>
              </a:rPr>
              <a:t>Engineering Bill Of </a:t>
            </a:r>
            <a:r>
              <a:rPr lang="fi-FI" sz="600" dirty="0" err="1">
                <a:solidFill>
                  <a:srgbClr val="000000"/>
                </a:solidFill>
              </a:rPr>
              <a:t>Materials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9875" algn="l"/>
                <a:tab pos="447675" algn="l"/>
              </a:tabLst>
            </a:pPr>
            <a:r>
              <a:rPr lang="fi-FI" sz="600" b="1" dirty="0" err="1">
                <a:solidFill>
                  <a:srgbClr val="000000"/>
                </a:solidFill>
              </a:rPr>
              <a:t>eCMR</a:t>
            </a:r>
            <a:r>
              <a:rPr lang="fi-FI" sz="600" b="1" dirty="0">
                <a:solidFill>
                  <a:srgbClr val="000000"/>
                </a:solidFill>
              </a:rPr>
              <a:t>	</a:t>
            </a:r>
            <a:r>
              <a:rPr lang="fi-FI" sz="600" dirty="0">
                <a:solidFill>
                  <a:srgbClr val="000000"/>
                </a:solidFill>
              </a:rPr>
              <a:t>Electronic </a:t>
            </a:r>
            <a:r>
              <a:rPr lang="fi-FI" sz="600" dirty="0" err="1">
                <a:solidFill>
                  <a:srgbClr val="000000"/>
                </a:solidFill>
              </a:rPr>
              <a:t>consignment</a:t>
            </a:r>
            <a:r>
              <a:rPr lang="fi-FI" sz="600" dirty="0">
                <a:solidFill>
                  <a:srgbClr val="000000"/>
                </a:solidFill>
              </a:rPr>
              <a:t> </a:t>
            </a:r>
            <a:r>
              <a:rPr lang="fi-FI" sz="600" dirty="0" err="1">
                <a:solidFill>
                  <a:srgbClr val="000000"/>
                </a:solidFill>
              </a:rPr>
              <a:t>note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9875" algn="l"/>
                <a:tab pos="447675" algn="l"/>
              </a:tabLst>
            </a:pPr>
            <a:r>
              <a:rPr lang="fi-FI" sz="600" b="1" dirty="0" err="1">
                <a:solidFill>
                  <a:srgbClr val="000000"/>
                </a:solidFill>
              </a:rPr>
              <a:t>eFTI</a:t>
            </a:r>
            <a:r>
              <a:rPr lang="fi-FI" sz="600" b="1" dirty="0">
                <a:solidFill>
                  <a:srgbClr val="000000"/>
                </a:solidFill>
              </a:rPr>
              <a:t>	</a:t>
            </a:r>
            <a:r>
              <a:rPr lang="fi-FI" sz="600" dirty="0">
                <a:solidFill>
                  <a:srgbClr val="000000"/>
                </a:solidFill>
              </a:rPr>
              <a:t>Electronic </a:t>
            </a:r>
            <a:r>
              <a:rPr lang="fi-FI" sz="600" dirty="0" err="1">
                <a:solidFill>
                  <a:srgbClr val="000000"/>
                </a:solidFill>
              </a:rPr>
              <a:t>freight</a:t>
            </a:r>
            <a:r>
              <a:rPr lang="fi-FI" sz="600" dirty="0">
                <a:solidFill>
                  <a:srgbClr val="000000"/>
                </a:solidFill>
              </a:rPr>
              <a:t> transport </a:t>
            </a:r>
            <a:r>
              <a:rPr lang="fi-FI" sz="600" dirty="0" err="1">
                <a:solidFill>
                  <a:srgbClr val="000000"/>
                </a:solidFill>
              </a:rPr>
              <a:t>information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9875" algn="l"/>
                <a:tab pos="447675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EMDG	</a:t>
            </a:r>
            <a:r>
              <a:rPr lang="fi-FI" sz="600" i="0" dirty="0">
                <a:solidFill>
                  <a:srgbClr val="000000"/>
                </a:solidFill>
                <a:effectLst/>
              </a:rPr>
              <a:t>European </a:t>
            </a:r>
            <a:r>
              <a:rPr lang="fi-FI" sz="600" dirty="0">
                <a:solidFill>
                  <a:srgbClr val="000000"/>
                </a:solidFill>
              </a:rPr>
              <a:t>M</a:t>
            </a:r>
            <a:r>
              <a:rPr lang="fi-FI" sz="600" i="0" dirty="0">
                <a:solidFill>
                  <a:srgbClr val="000000"/>
                </a:solidFill>
                <a:effectLst/>
              </a:rPr>
              <a:t>aster </a:t>
            </a:r>
            <a:r>
              <a:rPr lang="fi-FI" sz="600" dirty="0">
                <a:solidFill>
                  <a:srgbClr val="000000"/>
                </a:solidFill>
              </a:rPr>
              <a:t>D</a:t>
            </a:r>
            <a:r>
              <a:rPr lang="fi-FI" sz="600" i="0" dirty="0">
                <a:solidFill>
                  <a:srgbClr val="000000"/>
                </a:solidFill>
                <a:effectLst/>
              </a:rPr>
              <a:t>ata </a:t>
            </a:r>
            <a:r>
              <a:rPr lang="fi-FI" sz="600" dirty="0" err="1">
                <a:solidFill>
                  <a:srgbClr val="000000"/>
                </a:solidFill>
              </a:rPr>
              <a:t>G</a:t>
            </a:r>
            <a:r>
              <a:rPr lang="fi-FI" sz="600" i="0" dirty="0" err="1">
                <a:solidFill>
                  <a:srgbClr val="000000"/>
                </a:solidFill>
                <a:effectLst/>
              </a:rPr>
              <a:t>uideline</a:t>
            </a:r>
            <a:endParaRPr lang="fi-FI" sz="600" b="1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9875" algn="l"/>
                <a:tab pos="447675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EPCIS	</a:t>
            </a:r>
            <a:r>
              <a:rPr lang="fi-FI" sz="600" dirty="0">
                <a:solidFill>
                  <a:srgbClr val="000000"/>
                </a:solidFill>
              </a:rPr>
              <a:t>Electronic Product Code Information Services</a:t>
            </a: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cs typeface="Arial" panose="020B0604020202020204" pitchFamily="34" charset="0"/>
              </a:rPr>
              <a:t>ERP	</a:t>
            </a:r>
            <a:r>
              <a:rPr lang="fi-FI" sz="600" dirty="0">
                <a:cs typeface="Arial" panose="020B0604020202020204" pitchFamily="34" charset="0"/>
              </a:rPr>
              <a:t>Enterprise Resource Planning</a:t>
            </a: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ETO	</a:t>
            </a:r>
            <a:r>
              <a:rPr lang="fi-FI" sz="600" dirty="0" err="1">
                <a:solidFill>
                  <a:srgbClr val="000000"/>
                </a:solidFill>
              </a:rPr>
              <a:t>Engineer</a:t>
            </a:r>
            <a:r>
              <a:rPr lang="fi-FI" sz="600" dirty="0">
                <a:solidFill>
                  <a:srgbClr val="000000"/>
                </a:solidFill>
              </a:rPr>
              <a:t>-To-Order</a:t>
            </a: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GTIN	</a:t>
            </a:r>
            <a:r>
              <a:rPr lang="fi-FI" sz="600" dirty="0">
                <a:solidFill>
                  <a:srgbClr val="000000"/>
                </a:solidFill>
              </a:rPr>
              <a:t>Global Trade </a:t>
            </a:r>
            <a:r>
              <a:rPr lang="fi-FI" sz="600" dirty="0" err="1">
                <a:solidFill>
                  <a:srgbClr val="000000"/>
                </a:solidFill>
              </a:rPr>
              <a:t>Item</a:t>
            </a:r>
            <a:r>
              <a:rPr lang="fi-FI" sz="600" dirty="0">
                <a:solidFill>
                  <a:srgbClr val="000000"/>
                </a:solidFill>
              </a:rPr>
              <a:t> </a:t>
            </a:r>
            <a:r>
              <a:rPr lang="fi-FI" sz="600" dirty="0" err="1">
                <a:solidFill>
                  <a:srgbClr val="000000"/>
                </a:solidFill>
              </a:rPr>
              <a:t>Number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M-BOM	</a:t>
            </a:r>
            <a:r>
              <a:rPr lang="fi-FI" sz="600" dirty="0">
                <a:solidFill>
                  <a:srgbClr val="000000"/>
                </a:solidFill>
              </a:rPr>
              <a:t>Manufacturing Bill Of </a:t>
            </a:r>
            <a:r>
              <a:rPr lang="fi-FI" sz="600" dirty="0" err="1">
                <a:solidFill>
                  <a:srgbClr val="000000"/>
                </a:solidFill>
              </a:rPr>
              <a:t>Materials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kumimoji="0" lang="fi-FI" sz="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Arial" panose="020B0604020202020204" pitchFamily="34" charset="0"/>
              </a:rPr>
              <a:t>MR</a:t>
            </a:r>
            <a:r>
              <a:rPr lang="fi-FI" sz="600" b="1" dirty="0">
                <a:cs typeface="Arial" panose="020B0604020202020204" pitchFamily="34" charset="0"/>
              </a:rPr>
              <a:t>P	</a:t>
            </a:r>
            <a:r>
              <a:rPr lang="fi-FI" sz="600" dirty="0" err="1">
                <a:cs typeface="Arial" panose="020B0604020202020204" pitchFamily="34" charset="0"/>
              </a:rPr>
              <a:t>Material</a:t>
            </a:r>
            <a:r>
              <a:rPr lang="fi-FI" sz="600" dirty="0">
                <a:cs typeface="Arial" panose="020B0604020202020204" pitchFamily="34" charset="0"/>
              </a:rPr>
              <a:t> Resource Planning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MTS	</a:t>
            </a:r>
            <a:r>
              <a:rPr lang="fi-FI" sz="600" dirty="0">
                <a:solidFill>
                  <a:srgbClr val="000000"/>
                </a:solidFill>
              </a:rPr>
              <a:t>Make-To-</a:t>
            </a:r>
            <a:r>
              <a:rPr lang="fi-FI" sz="600" dirty="0" err="1">
                <a:solidFill>
                  <a:srgbClr val="000000"/>
                </a:solidFill>
              </a:rPr>
              <a:t>Stock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SGTIN	</a:t>
            </a:r>
            <a:r>
              <a:rPr lang="fi-FI" sz="600" dirty="0" err="1">
                <a:solidFill>
                  <a:srgbClr val="000000"/>
                </a:solidFill>
              </a:rPr>
              <a:t>Serialized</a:t>
            </a:r>
            <a:r>
              <a:rPr lang="fi-FI" sz="600" dirty="0">
                <a:solidFill>
                  <a:srgbClr val="000000"/>
                </a:solidFill>
              </a:rPr>
              <a:t> Global Trade </a:t>
            </a:r>
            <a:r>
              <a:rPr lang="fi-FI" sz="600" dirty="0" err="1">
                <a:solidFill>
                  <a:srgbClr val="000000"/>
                </a:solidFill>
              </a:rPr>
              <a:t>Item</a:t>
            </a:r>
            <a:r>
              <a:rPr lang="fi-FI" sz="600" dirty="0">
                <a:solidFill>
                  <a:srgbClr val="000000"/>
                </a:solidFill>
              </a:rPr>
              <a:t> </a:t>
            </a:r>
            <a:r>
              <a:rPr lang="fi-FI" sz="600" dirty="0" err="1">
                <a:solidFill>
                  <a:srgbClr val="000000"/>
                </a:solidFill>
              </a:rPr>
              <a:t>Number</a:t>
            </a:r>
            <a:endParaRPr lang="fi-FI" sz="600" dirty="0">
              <a:solidFill>
                <a:srgbClr val="000000"/>
              </a:solidFill>
            </a:endParaRPr>
          </a:p>
          <a:p>
            <a:pPr>
              <a:spcAft>
                <a:spcPts val="100"/>
              </a:spcAft>
              <a:tabLst>
                <a:tab pos="266700" algn="l"/>
              </a:tabLst>
            </a:pPr>
            <a:r>
              <a:rPr lang="fi-FI" sz="600" b="1" dirty="0">
                <a:solidFill>
                  <a:srgbClr val="000000"/>
                </a:solidFill>
              </a:rPr>
              <a:t>TT	</a:t>
            </a:r>
            <a:r>
              <a:rPr lang="fi-FI" sz="600" dirty="0">
                <a:solidFill>
                  <a:srgbClr val="000000"/>
                </a:solidFill>
              </a:rPr>
              <a:t>Kansallinen tuotetieto standardi</a:t>
            </a:r>
            <a:endParaRPr lang="fi-FI" sz="600" dirty="0">
              <a:cs typeface="Arial" panose="020B0604020202020204" pitchFamily="34" charset="0"/>
            </a:endParaRPr>
          </a:p>
          <a:p>
            <a:pPr>
              <a:spcAft>
                <a:spcPts val="100"/>
              </a:spcAft>
              <a:tabLst>
                <a:tab pos="180975" algn="l"/>
                <a:tab pos="266700" algn="l"/>
              </a:tabLst>
            </a:pPr>
            <a:r>
              <a:rPr kumimoji="0" lang="fi-FI" sz="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Arial" panose="020B0604020202020204" pitchFamily="34" charset="0"/>
              </a:rPr>
              <a:t>WMS		</a:t>
            </a:r>
            <a:r>
              <a:rPr lang="fi-FI" sz="600" dirty="0" err="1">
                <a:cs typeface="Arial" panose="020B0604020202020204" pitchFamily="34" charset="0"/>
              </a:rPr>
              <a:t>Warehouse</a:t>
            </a:r>
            <a:r>
              <a:rPr lang="fi-FI" sz="600" dirty="0">
                <a:cs typeface="Arial" panose="020B0604020202020204" pitchFamily="34" charset="0"/>
              </a:rPr>
              <a:t> Management System</a:t>
            </a:r>
            <a:endParaRPr kumimoji="0" lang="fi-FI" sz="7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120" name="Rectangle 243">
            <a:extLst>
              <a:ext uri="{FF2B5EF4-FFF2-40B4-BE49-F238E27FC236}">
                <a16:creationId xmlns:a16="http://schemas.microsoft.com/office/drawing/2014/main" id="{44048D85-537E-05DE-43D5-7CA5430808C3}"/>
              </a:ext>
            </a:extLst>
          </p:cNvPr>
          <p:cNvSpPr>
            <a:spLocks/>
          </p:cNvSpPr>
          <p:nvPr/>
        </p:nvSpPr>
        <p:spPr>
          <a:xfrm>
            <a:off x="10224619" y="5248812"/>
            <a:ext cx="1948453" cy="1581393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63" name="IFC">
            <a:extLst>
              <a:ext uri="{FF2B5EF4-FFF2-40B4-BE49-F238E27FC236}">
                <a16:creationId xmlns:a16="http://schemas.microsoft.com/office/drawing/2014/main" id="{82B2A614-264E-251B-2229-D4111EB8F689}"/>
              </a:ext>
            </a:extLst>
          </p:cNvPr>
          <p:cNvSpPr txBox="1">
            <a:spLocks/>
          </p:cNvSpPr>
          <p:nvPr/>
        </p:nvSpPr>
        <p:spPr>
          <a:xfrm>
            <a:off x="2000210" y="2012073"/>
            <a:ext cx="236186" cy="138499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900" b="1" i="1" dirty="0"/>
              <a:t>IFC</a:t>
            </a:r>
          </a:p>
        </p:txBody>
      </p:sp>
      <p:sp>
        <p:nvSpPr>
          <p:cNvPr id="455" name="Tekstiruutu 184">
            <a:extLst>
              <a:ext uri="{FF2B5EF4-FFF2-40B4-BE49-F238E27FC236}">
                <a16:creationId xmlns:a16="http://schemas.microsoft.com/office/drawing/2014/main" id="{955F50F9-DEA5-F768-0F1F-E869A1A6388A}"/>
              </a:ext>
            </a:extLst>
          </p:cNvPr>
          <p:cNvSpPr txBox="1">
            <a:spLocks/>
          </p:cNvSpPr>
          <p:nvPr/>
        </p:nvSpPr>
        <p:spPr>
          <a:xfrm>
            <a:off x="2445763" y="4114941"/>
            <a:ext cx="355244" cy="17562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FI" sz="700" b="1" i="1" dirty="0">
                <a:solidFill>
                  <a:srgbClr val="4C9BD3"/>
                </a:solidFill>
              </a:rPr>
              <a:t>T005</a:t>
            </a:r>
          </a:p>
          <a:p>
            <a:pPr algn="ctr">
              <a:lnSpc>
                <a:spcPct val="80000"/>
              </a:lnSpc>
            </a:pPr>
            <a:r>
              <a:rPr lang="en-FI" sz="700" b="1" i="1" dirty="0">
                <a:solidFill>
                  <a:srgbClr val="4C9BD3"/>
                </a:solidFill>
              </a:rPr>
              <a:t>Tender </a:t>
            </a:r>
            <a:endParaRPr lang="fi-FI" sz="700" b="1" i="1" dirty="0">
              <a:solidFill>
                <a:srgbClr val="4C9BD3"/>
              </a:solidFill>
            </a:endParaRPr>
          </a:p>
        </p:txBody>
      </p:sp>
      <p:sp>
        <p:nvSpPr>
          <p:cNvPr id="964" name="HEAD manufacturing">
            <a:extLst>
              <a:ext uri="{FF2B5EF4-FFF2-40B4-BE49-F238E27FC236}">
                <a16:creationId xmlns:a16="http://schemas.microsoft.com/office/drawing/2014/main" id="{E5A2313B-1AE0-60FA-0E34-CA02FC9D06C4}"/>
              </a:ext>
            </a:extLst>
          </p:cNvPr>
          <p:cNvSpPr txBox="1">
            <a:spLocks/>
          </p:cNvSpPr>
          <p:nvPr/>
        </p:nvSpPr>
        <p:spPr>
          <a:xfrm>
            <a:off x="4092628" y="5425457"/>
            <a:ext cx="1537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800" b="1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Tietoalusta/ERP/WMS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5" name="HEAD manufacturing">
            <a:extLst>
              <a:ext uri="{FF2B5EF4-FFF2-40B4-BE49-F238E27FC236}">
                <a16:creationId xmlns:a16="http://schemas.microsoft.com/office/drawing/2014/main" id="{E8BC8CDC-2DD8-1C04-EF33-8BBB03B022E2}"/>
              </a:ext>
            </a:extLst>
          </p:cNvPr>
          <p:cNvSpPr txBox="1">
            <a:spLocks/>
          </p:cNvSpPr>
          <p:nvPr/>
        </p:nvSpPr>
        <p:spPr>
          <a:xfrm>
            <a:off x="317416" y="6617688"/>
            <a:ext cx="15378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Tietoalusta/ERP/WMS</a:t>
            </a: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buildingSMART Data Dictionary - buildingSMART International">
            <a:extLst>
              <a:ext uri="{FF2B5EF4-FFF2-40B4-BE49-F238E27FC236}">
                <a16:creationId xmlns:a16="http://schemas.microsoft.com/office/drawing/2014/main" id="{EC630D73-03F7-6E55-3359-8E8590623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8" y="659159"/>
            <a:ext cx="465393" cy="13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udistunut Suomi.fi-verkkopalvelu on avattu - Valtiovarainministeriö">
            <a:extLst>
              <a:ext uri="{FF2B5EF4-FFF2-40B4-BE49-F238E27FC236}">
                <a16:creationId xmlns:a16="http://schemas.microsoft.com/office/drawing/2014/main" id="{04E5D809-F7B3-B7D5-857F-3A939560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08" y="910715"/>
            <a:ext cx="564703" cy="14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3" name="Gov Building smart DD">
            <a:extLst>
              <a:ext uri="{FF2B5EF4-FFF2-40B4-BE49-F238E27FC236}">
                <a16:creationId xmlns:a16="http://schemas.microsoft.com/office/drawing/2014/main" id="{6F56EE37-8F96-5493-B360-645D65974DC7}"/>
              </a:ext>
            </a:extLst>
          </p:cNvPr>
          <p:cNvSpPr txBox="1">
            <a:spLocks/>
          </p:cNvSpPr>
          <p:nvPr/>
        </p:nvSpPr>
        <p:spPr>
          <a:xfrm>
            <a:off x="5873279" y="1029224"/>
            <a:ext cx="833619" cy="31579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>
            <a:defPPr>
              <a:defRPr lang="fi-FI"/>
            </a:defPPr>
            <a:lvl1pPr>
              <a:lnSpc>
                <a:spcPct val="80000"/>
              </a:lnSpc>
              <a:defRPr sz="900">
                <a:latin typeface="Calibri" panose="020F0502020204030204"/>
                <a:cs typeface="Arial" panose="020B0604020202020204" pitchFamily="34" charset="0"/>
              </a:defRPr>
            </a:lvl1pPr>
          </a:lstStyle>
          <a:p>
            <a:r>
              <a:rPr lang="fi-FI" sz="600" b="1" dirty="0"/>
              <a:t>EU:</a:t>
            </a:r>
          </a:p>
          <a:p>
            <a:r>
              <a:rPr lang="fi-FI" sz="600" dirty="0"/>
              <a:t>Corporate </a:t>
            </a:r>
            <a:r>
              <a:rPr lang="fi-FI" sz="600" dirty="0" err="1"/>
              <a:t>Sustainability</a:t>
            </a:r>
            <a:r>
              <a:rPr lang="fi-FI" sz="600" dirty="0"/>
              <a:t> </a:t>
            </a:r>
          </a:p>
          <a:p>
            <a:r>
              <a:rPr lang="fi-FI" sz="600" dirty="0"/>
              <a:t>Reporting Directive</a:t>
            </a:r>
          </a:p>
        </p:txBody>
      </p:sp>
      <p:sp>
        <p:nvSpPr>
          <p:cNvPr id="974" name="IFC">
            <a:extLst>
              <a:ext uri="{FF2B5EF4-FFF2-40B4-BE49-F238E27FC236}">
                <a16:creationId xmlns:a16="http://schemas.microsoft.com/office/drawing/2014/main" id="{ECCB7893-851B-0299-2CF2-59B42C8DDC1C}"/>
              </a:ext>
            </a:extLst>
          </p:cNvPr>
          <p:cNvSpPr txBox="1">
            <a:spLocks/>
          </p:cNvSpPr>
          <p:nvPr/>
        </p:nvSpPr>
        <p:spPr>
          <a:xfrm>
            <a:off x="3712198" y="5882565"/>
            <a:ext cx="289043" cy="138499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900" b="1" i="1" dirty="0"/>
              <a:t>IFC</a:t>
            </a:r>
          </a:p>
        </p:txBody>
      </p:sp>
      <p:grpSp>
        <p:nvGrpSpPr>
          <p:cNvPr id="413" name="Pep Receipt mts">
            <a:extLst>
              <a:ext uri="{FF2B5EF4-FFF2-40B4-BE49-F238E27FC236}">
                <a16:creationId xmlns:a16="http://schemas.microsoft.com/office/drawing/2014/main" id="{4FA9BA0F-B09D-0486-6778-EB11C95EF62D}"/>
              </a:ext>
            </a:extLst>
          </p:cNvPr>
          <p:cNvGrpSpPr>
            <a:grpSpLocks/>
          </p:cNvGrpSpPr>
          <p:nvPr/>
        </p:nvGrpSpPr>
        <p:grpSpPr>
          <a:xfrm>
            <a:off x="6548818" y="5945455"/>
            <a:ext cx="570258" cy="199478"/>
            <a:chOff x="8108945" y="830638"/>
            <a:chExt cx="570258" cy="199478"/>
          </a:xfrm>
        </p:grpSpPr>
        <p:pic>
          <p:nvPicPr>
            <p:cNvPr id="417" name="Picture 2" descr="The Future Is Open - OpenPeppol">
              <a:extLst>
                <a:ext uri="{FF2B5EF4-FFF2-40B4-BE49-F238E27FC236}">
                  <a16:creationId xmlns:a16="http://schemas.microsoft.com/office/drawing/2014/main" id="{5FEEB882-0806-3A64-5AF7-4B2E7A8628B1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12" b="21536"/>
            <a:stretch/>
          </p:blipFill>
          <p:spPr bwMode="auto">
            <a:xfrm>
              <a:off x="8108945" y="838189"/>
              <a:ext cx="158710" cy="165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4" name="Tekstiruutu 184">
              <a:extLst>
                <a:ext uri="{FF2B5EF4-FFF2-40B4-BE49-F238E27FC236}">
                  <a16:creationId xmlns:a16="http://schemas.microsoft.com/office/drawing/2014/main" id="{307CA4C5-7E17-E25F-AB9B-93ADB81BF023}"/>
                </a:ext>
              </a:extLst>
            </p:cNvPr>
            <p:cNvSpPr txBox="1">
              <a:spLocks/>
            </p:cNvSpPr>
            <p:nvPr/>
          </p:nvSpPr>
          <p:spPr>
            <a:xfrm>
              <a:off x="8278800" y="830638"/>
              <a:ext cx="400403" cy="1994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FI" sz="8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Receipt </a:t>
              </a:r>
              <a:endParaRPr lang="fi-FI" sz="8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  <a:p>
              <a:pPr>
                <a:lnSpc>
                  <a:spcPct val="80000"/>
                </a:lnSpc>
              </a:pPr>
              <a:r>
                <a:rPr lang="en-FI" sz="800" b="1" i="1" dirty="0">
                  <a:solidFill>
                    <a:srgbClr val="4C9BD3"/>
                  </a:solidFill>
                  <a:latin typeface="Calibri" panose="020F0502020204030204" pitchFamily="34" charset="0"/>
                </a:rPr>
                <a:t>Advice</a:t>
              </a:r>
              <a:endParaRPr lang="fi-FI" sz="800" b="1" i="1" dirty="0">
                <a:solidFill>
                  <a:srgbClr val="4C9BD3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500" name="Picture 2" descr="The Future Is Open - OpenPeppol">
            <a:extLst>
              <a:ext uri="{FF2B5EF4-FFF2-40B4-BE49-F238E27FC236}">
                <a16:creationId xmlns:a16="http://schemas.microsoft.com/office/drawing/2014/main" id="{B65ED4AB-7D34-0ED2-3AE4-1B6E4877F424}"/>
              </a:ext>
            </a:extLst>
          </p:cNvPr>
          <p:cNvPicPr>
            <a:picLocks/>
          </p:cNvPicPr>
          <p:nvPr/>
        </p:nvPicPr>
        <p:blipFill rotWithShape="1"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12" b="21536"/>
          <a:stretch/>
        </p:blipFill>
        <p:spPr bwMode="auto">
          <a:xfrm>
            <a:off x="5921073" y="5854975"/>
            <a:ext cx="158710" cy="16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eriö 64">
            <a:extLst>
              <a:ext uri="{FF2B5EF4-FFF2-40B4-BE49-F238E27FC236}">
                <a16:creationId xmlns:a16="http://schemas.microsoft.com/office/drawing/2014/main" id="{E86BEFA3-59D5-94BB-AD58-091143A62771}"/>
              </a:ext>
            </a:extLst>
          </p:cNvPr>
          <p:cNvSpPr>
            <a:spLocks/>
          </p:cNvSpPr>
          <p:nvPr/>
        </p:nvSpPr>
        <p:spPr>
          <a:xfrm>
            <a:off x="5377458" y="6273616"/>
            <a:ext cx="414256" cy="530038"/>
          </a:xfrm>
          <a:prstGeom prst="can">
            <a:avLst>
              <a:gd name="adj" fmla="val 12499"/>
            </a:avLst>
          </a:prstGeom>
          <a:solidFill>
            <a:schemeClr val="bg1">
              <a:lumMod val="6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fi-FI" sz="900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grpSp>
        <p:nvGrpSpPr>
          <p:cNvPr id="356" name="Ryhmä 355">
            <a:extLst>
              <a:ext uri="{FF2B5EF4-FFF2-40B4-BE49-F238E27FC236}">
                <a16:creationId xmlns:a16="http://schemas.microsoft.com/office/drawing/2014/main" id="{FF75F16A-4186-6B3A-A993-96526F3D04CA}"/>
              </a:ext>
            </a:extLst>
          </p:cNvPr>
          <p:cNvGrpSpPr>
            <a:grpSpLocks/>
          </p:cNvGrpSpPr>
          <p:nvPr/>
        </p:nvGrpSpPr>
        <p:grpSpPr>
          <a:xfrm>
            <a:off x="5410363" y="6281305"/>
            <a:ext cx="357790" cy="578916"/>
            <a:chOff x="2906298" y="1887485"/>
            <a:chExt cx="1236078" cy="2042850"/>
          </a:xfrm>
        </p:grpSpPr>
        <p:grpSp>
          <p:nvGrpSpPr>
            <p:cNvPr id="357" name="Ryhmä 356">
              <a:extLst>
                <a:ext uri="{FF2B5EF4-FFF2-40B4-BE49-F238E27FC236}">
                  <a16:creationId xmlns:a16="http://schemas.microsoft.com/office/drawing/2014/main" id="{DEB243C9-16C9-0925-CA70-A90559CC3ED9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06298" y="1887485"/>
              <a:ext cx="1236078" cy="2042850"/>
              <a:chOff x="5226367" y="2279374"/>
              <a:chExt cx="1236078" cy="2042848"/>
            </a:xfrm>
          </p:grpSpPr>
          <p:sp>
            <p:nvSpPr>
              <p:cNvPr id="359" name="Leveä kaari 358">
                <a:extLst>
                  <a:ext uri="{FF2B5EF4-FFF2-40B4-BE49-F238E27FC236}">
                    <a16:creationId xmlns:a16="http://schemas.microsoft.com/office/drawing/2014/main" id="{B45AA9C6-BE80-89EC-F7D8-A3B7E105070F}"/>
                  </a:ext>
                </a:extLst>
              </p:cNvPr>
              <p:cNvSpPr>
                <a:spLocks/>
              </p:cNvSpPr>
              <p:nvPr/>
            </p:nvSpPr>
            <p:spPr>
              <a:xfrm rot="20883042">
                <a:off x="5410512" y="3407822"/>
                <a:ext cx="885825" cy="914400"/>
              </a:xfrm>
              <a:prstGeom prst="blockArc">
                <a:avLst>
                  <a:gd name="adj1" fmla="val 15437056"/>
                  <a:gd name="adj2" fmla="val 18322940"/>
                  <a:gd name="adj3" fmla="val 22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1" name="Ryhmä 360">
                <a:extLst>
                  <a:ext uri="{FF2B5EF4-FFF2-40B4-BE49-F238E27FC236}">
                    <a16:creationId xmlns:a16="http://schemas.microsoft.com/office/drawing/2014/main" id="{79AF6395-2E8B-8EFB-6C8B-16605A2FAFE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226367" y="2279374"/>
                <a:ext cx="1236078" cy="1731004"/>
                <a:chOff x="5226367" y="2279374"/>
                <a:chExt cx="1236078" cy="1731004"/>
              </a:xfrm>
            </p:grpSpPr>
            <p:grpSp>
              <p:nvGrpSpPr>
                <p:cNvPr id="362" name="Ryhmä 361">
                  <a:extLst>
                    <a:ext uri="{FF2B5EF4-FFF2-40B4-BE49-F238E27FC236}">
                      <a16:creationId xmlns:a16="http://schemas.microsoft.com/office/drawing/2014/main" id="{96EA6D3E-AF3C-28A8-54C8-6C6898EFC42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5226367" y="2523273"/>
                  <a:ext cx="1236078" cy="1487105"/>
                  <a:chOff x="5226367" y="2523273"/>
                  <a:chExt cx="1236078" cy="1487105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364" name="Ryhmä 363">
                    <a:extLst>
                      <a:ext uri="{FF2B5EF4-FFF2-40B4-BE49-F238E27FC236}">
                        <a16:creationId xmlns:a16="http://schemas.microsoft.com/office/drawing/2014/main" id="{C25FBCFE-6D67-CACB-A044-668A7EF646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5226367" y="2523273"/>
                    <a:ext cx="1236078" cy="1487105"/>
                    <a:chOff x="3775030" y="2511014"/>
                    <a:chExt cx="1236078" cy="1487105"/>
                  </a:xfrm>
                </p:grpSpPr>
                <p:sp>
                  <p:nvSpPr>
                    <p:cNvPr id="428" name="Suorakulmio: Yläkulmat pyöristetty 427">
                      <a:extLst>
                        <a:ext uri="{FF2B5EF4-FFF2-40B4-BE49-F238E27FC236}">
                          <a16:creationId xmlns:a16="http://schemas.microsoft.com/office/drawing/2014/main" id="{80308BF9-DCF4-977F-83AD-B4D7B64C96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5400000">
                      <a:off x="3685375" y="2786929"/>
                      <a:ext cx="1419159" cy="1003221"/>
                    </a:xfrm>
                    <a:prstGeom prst="round2SameRect">
                      <a:avLst>
                        <a:gd name="adj1" fmla="val 7014"/>
                        <a:gd name="adj2" fmla="val 0"/>
                      </a:avLst>
                    </a:prstGeom>
                    <a:solidFill>
                      <a:srgbClr val="032D6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-FI" dirty="0"/>
                    </a:p>
                  </p:txBody>
                </p:sp>
                <p:pic>
                  <p:nvPicPr>
                    <p:cNvPr id="429" name="Kuva 428" descr="Maapallo tasaisella täytöllä">
                      <a:extLst>
                        <a:ext uri="{FF2B5EF4-FFF2-40B4-BE49-F238E27FC236}">
                          <a16:creationId xmlns:a16="http://schemas.microsoft.com/office/drawing/2014/main" id="{70BAE85C-3A57-0FBF-D3F6-A33BC4EBA5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48125" y="2934920"/>
                      <a:ext cx="704015" cy="704015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30" name="Tekstiruutu 429">
                      <a:extLst>
                        <a:ext uri="{FF2B5EF4-FFF2-40B4-BE49-F238E27FC236}">
                          <a16:creationId xmlns:a16="http://schemas.microsoft.com/office/drawing/2014/main" id="{36A829BB-29B4-C6A4-3106-7386CB5025F1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775030" y="2511014"/>
                      <a:ext cx="1236078" cy="7059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i-FI" sz="700" b="1" dirty="0">
                          <a:solidFill>
                            <a:schemeClr val="bg1"/>
                          </a:solidFill>
                        </a:rPr>
                        <a:t>DPP</a:t>
                      </a:r>
                    </a:p>
                  </p:txBody>
                </p:sp>
              </p:grpSp>
              <p:sp>
                <p:nvSpPr>
                  <p:cNvPr id="365" name="Suorakulmio 364">
                    <a:extLst>
                      <a:ext uri="{FF2B5EF4-FFF2-40B4-BE49-F238E27FC236}">
                        <a16:creationId xmlns:a16="http://schemas.microsoft.com/office/drawing/2014/main" id="{C247C6F5-473F-9C28-84D5-A2E66E53E8C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50184" y="3764111"/>
                    <a:ext cx="219075" cy="1333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-FI"/>
                  </a:p>
                </p:txBody>
              </p:sp>
              <p:sp>
                <p:nvSpPr>
                  <p:cNvPr id="366" name="Ellipsi 365">
                    <a:extLst>
                      <a:ext uri="{FF2B5EF4-FFF2-40B4-BE49-F238E27FC236}">
                        <a16:creationId xmlns:a16="http://schemas.microsoft.com/office/drawing/2014/main" id="{C715ABA2-60B8-DB6E-BDDE-44EFC15DF19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824106" y="3798386"/>
                    <a:ext cx="64800" cy="6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32D6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-FI"/>
                  </a:p>
                </p:txBody>
              </p:sp>
              <p:cxnSp>
                <p:nvCxnSpPr>
                  <p:cNvPr id="376" name="Suora yhdysviiva 375">
                    <a:extLst>
                      <a:ext uri="{FF2B5EF4-FFF2-40B4-BE49-F238E27FC236}">
                        <a16:creationId xmlns:a16="http://schemas.microsoft.com/office/drawing/2014/main" id="{CFF28194-2602-1D28-D3AC-C5E2B661EF9E}"/>
                      </a:ext>
                    </a:extLst>
                  </p:cNvPr>
                  <p:cNvCxnSpPr>
                    <a:cxnSpLocks/>
                    <a:stCxn id="366" idx="6"/>
                    <a:endCxn id="365" idx="3"/>
                  </p:cNvCxnSpPr>
                  <p:nvPr/>
                </p:nvCxnSpPr>
                <p:spPr>
                  <a:xfrm>
                    <a:off x="5888906" y="3830786"/>
                    <a:ext cx="80353" cy="0"/>
                  </a:xfrm>
                  <a:prstGeom prst="line">
                    <a:avLst/>
                  </a:prstGeom>
                  <a:ln>
                    <a:solidFill>
                      <a:srgbClr val="032D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uora yhdysviiva 381">
                    <a:extLst>
                      <a:ext uri="{FF2B5EF4-FFF2-40B4-BE49-F238E27FC236}">
                        <a16:creationId xmlns:a16="http://schemas.microsoft.com/office/drawing/2014/main" id="{B6D5F8EC-E0C0-B697-8810-825E6E97F240}"/>
                      </a:ext>
                    </a:extLst>
                  </p:cNvPr>
                  <p:cNvCxnSpPr>
                    <a:cxnSpLocks/>
                    <a:stCxn id="365" idx="1"/>
                    <a:endCxn id="366" idx="2"/>
                  </p:cNvCxnSpPr>
                  <p:nvPr/>
                </p:nvCxnSpPr>
                <p:spPr>
                  <a:xfrm>
                    <a:off x="5750184" y="3830786"/>
                    <a:ext cx="73922" cy="0"/>
                  </a:xfrm>
                  <a:prstGeom prst="line">
                    <a:avLst/>
                  </a:prstGeom>
                  <a:ln>
                    <a:solidFill>
                      <a:srgbClr val="032D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3" name="Leveä kaari 362">
                  <a:extLst>
                    <a:ext uri="{FF2B5EF4-FFF2-40B4-BE49-F238E27FC236}">
                      <a16:creationId xmlns:a16="http://schemas.microsoft.com/office/drawing/2014/main" id="{A2C4638B-149D-D4ED-F9FF-92688217486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0083042">
                  <a:off x="5403377" y="2279374"/>
                  <a:ext cx="885825" cy="914400"/>
                </a:xfrm>
                <a:prstGeom prst="blockArc">
                  <a:avLst>
                    <a:gd name="adj1" fmla="val 15437056"/>
                    <a:gd name="adj2" fmla="val 18322940"/>
                    <a:gd name="adj3" fmla="val 22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58" name="Leveä kaari 357">
              <a:extLst>
                <a:ext uri="{FF2B5EF4-FFF2-40B4-BE49-F238E27FC236}">
                  <a16:creationId xmlns:a16="http://schemas.microsoft.com/office/drawing/2014/main" id="{C7EA493A-7EC2-75AE-0A75-599169F1BD74}"/>
                </a:ext>
              </a:extLst>
            </p:cNvPr>
            <p:cNvSpPr>
              <a:spLocks/>
            </p:cNvSpPr>
            <p:nvPr/>
          </p:nvSpPr>
          <p:spPr>
            <a:xfrm rot="11516958" flipV="1">
              <a:off x="3083307" y="3015935"/>
              <a:ext cx="885826" cy="914400"/>
            </a:xfrm>
            <a:prstGeom prst="blockArc">
              <a:avLst>
                <a:gd name="adj1" fmla="val 15437056"/>
                <a:gd name="adj2" fmla="val 18322940"/>
                <a:gd name="adj3" fmla="val 22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  <p:sp>
        <p:nvSpPr>
          <p:cNvPr id="498" name="Lieriö 64">
            <a:extLst>
              <a:ext uri="{FF2B5EF4-FFF2-40B4-BE49-F238E27FC236}">
                <a16:creationId xmlns:a16="http://schemas.microsoft.com/office/drawing/2014/main" id="{3E95B371-CE6F-3A8E-695A-E4BD18BCAF2B}"/>
              </a:ext>
            </a:extLst>
          </p:cNvPr>
          <p:cNvSpPr>
            <a:spLocks/>
          </p:cNvSpPr>
          <p:nvPr/>
        </p:nvSpPr>
        <p:spPr>
          <a:xfrm>
            <a:off x="8795052" y="4965776"/>
            <a:ext cx="414256" cy="530038"/>
          </a:xfrm>
          <a:prstGeom prst="can">
            <a:avLst>
              <a:gd name="adj" fmla="val 12499"/>
            </a:avLst>
          </a:prstGeom>
          <a:solidFill>
            <a:schemeClr val="bg1">
              <a:lumMod val="6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endParaRPr lang="fi-FI" sz="900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grpSp>
        <p:nvGrpSpPr>
          <p:cNvPr id="268" name="Ryhmä 267">
            <a:extLst>
              <a:ext uri="{FF2B5EF4-FFF2-40B4-BE49-F238E27FC236}">
                <a16:creationId xmlns:a16="http://schemas.microsoft.com/office/drawing/2014/main" id="{1A3A3FA3-B759-6E19-DF0A-B7E31FFFC735}"/>
              </a:ext>
            </a:extLst>
          </p:cNvPr>
          <p:cNvGrpSpPr>
            <a:grpSpLocks/>
          </p:cNvGrpSpPr>
          <p:nvPr/>
        </p:nvGrpSpPr>
        <p:grpSpPr>
          <a:xfrm>
            <a:off x="8832991" y="4962282"/>
            <a:ext cx="357790" cy="578916"/>
            <a:chOff x="2906298" y="1887485"/>
            <a:chExt cx="1236078" cy="2042850"/>
          </a:xfrm>
        </p:grpSpPr>
        <p:grpSp>
          <p:nvGrpSpPr>
            <p:cNvPr id="270" name="Ryhmä 269">
              <a:extLst>
                <a:ext uri="{FF2B5EF4-FFF2-40B4-BE49-F238E27FC236}">
                  <a16:creationId xmlns:a16="http://schemas.microsoft.com/office/drawing/2014/main" id="{DAAA600D-4905-6055-39CF-1CF819A5EBF4}"/>
                </a:ext>
              </a:extLst>
            </p:cNvPr>
            <p:cNvGrpSpPr>
              <a:grpSpLocks/>
            </p:cNvGrpSpPr>
            <p:nvPr/>
          </p:nvGrpSpPr>
          <p:grpSpPr>
            <a:xfrm>
              <a:off x="2906298" y="1887485"/>
              <a:ext cx="1236078" cy="2042850"/>
              <a:chOff x="5226367" y="2279374"/>
              <a:chExt cx="1236078" cy="2042848"/>
            </a:xfrm>
          </p:grpSpPr>
          <p:sp>
            <p:nvSpPr>
              <p:cNvPr id="273" name="Leveä kaari 272">
                <a:extLst>
                  <a:ext uri="{FF2B5EF4-FFF2-40B4-BE49-F238E27FC236}">
                    <a16:creationId xmlns:a16="http://schemas.microsoft.com/office/drawing/2014/main" id="{D3195592-338A-44B3-8CEF-C2D92351C6EC}"/>
                  </a:ext>
                </a:extLst>
              </p:cNvPr>
              <p:cNvSpPr>
                <a:spLocks/>
              </p:cNvSpPr>
              <p:nvPr/>
            </p:nvSpPr>
            <p:spPr>
              <a:xfrm rot="20883042">
                <a:off x="5410512" y="3407822"/>
                <a:ext cx="885825" cy="914400"/>
              </a:xfrm>
              <a:prstGeom prst="blockArc">
                <a:avLst>
                  <a:gd name="adj1" fmla="val 15437056"/>
                  <a:gd name="adj2" fmla="val 18322940"/>
                  <a:gd name="adj3" fmla="val 22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4" name="Ryhmä 273">
                <a:extLst>
                  <a:ext uri="{FF2B5EF4-FFF2-40B4-BE49-F238E27FC236}">
                    <a16:creationId xmlns:a16="http://schemas.microsoft.com/office/drawing/2014/main" id="{F1579FFB-62DE-D5B1-58A9-010EE5EFAFC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226367" y="2279374"/>
                <a:ext cx="1236078" cy="1731004"/>
                <a:chOff x="5226367" y="2279374"/>
                <a:chExt cx="1236078" cy="1731004"/>
              </a:xfrm>
            </p:grpSpPr>
            <p:grpSp>
              <p:nvGrpSpPr>
                <p:cNvPr id="275" name="Ryhmä 274">
                  <a:extLst>
                    <a:ext uri="{FF2B5EF4-FFF2-40B4-BE49-F238E27FC236}">
                      <a16:creationId xmlns:a16="http://schemas.microsoft.com/office/drawing/2014/main" id="{76AFE086-38F9-7FEF-DA91-BD272C4D2B13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5226367" y="2523273"/>
                  <a:ext cx="1236078" cy="1487105"/>
                  <a:chOff x="5226367" y="2523273"/>
                  <a:chExt cx="1236078" cy="1487105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grpSp>
                <p:nvGrpSpPr>
                  <p:cNvPr id="277" name="Ryhmä 276">
                    <a:extLst>
                      <a:ext uri="{FF2B5EF4-FFF2-40B4-BE49-F238E27FC236}">
                        <a16:creationId xmlns:a16="http://schemas.microsoft.com/office/drawing/2014/main" id="{6B01BF24-148C-63E5-172C-4D93715859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5226367" y="2523273"/>
                    <a:ext cx="1236078" cy="1487105"/>
                    <a:chOff x="3775030" y="2511014"/>
                    <a:chExt cx="1236078" cy="1487105"/>
                  </a:xfrm>
                </p:grpSpPr>
                <p:sp>
                  <p:nvSpPr>
                    <p:cNvPr id="282" name="Suorakulmio: Yläkulmat pyöristetty 281">
                      <a:extLst>
                        <a:ext uri="{FF2B5EF4-FFF2-40B4-BE49-F238E27FC236}">
                          <a16:creationId xmlns:a16="http://schemas.microsoft.com/office/drawing/2014/main" id="{1493A5A4-BA3D-8DD5-7E5D-BC8CBE49406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5400000">
                      <a:off x="3685375" y="2786929"/>
                      <a:ext cx="1419159" cy="1003221"/>
                    </a:xfrm>
                    <a:prstGeom prst="round2SameRect">
                      <a:avLst>
                        <a:gd name="adj1" fmla="val 7014"/>
                        <a:gd name="adj2" fmla="val 0"/>
                      </a:avLst>
                    </a:prstGeom>
                    <a:solidFill>
                      <a:srgbClr val="032D6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i-FI" dirty="0"/>
                    </a:p>
                  </p:txBody>
                </p:sp>
                <p:pic>
                  <p:nvPicPr>
                    <p:cNvPr id="283" name="Kuva 282" descr="Maapallo tasaisella täytöllä">
                      <a:extLst>
                        <a:ext uri="{FF2B5EF4-FFF2-40B4-BE49-F238E27FC236}">
                          <a16:creationId xmlns:a16="http://schemas.microsoft.com/office/drawing/2014/main" id="{B4F2E8CD-464D-DCEE-F86E-757D67C439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48125" y="2934919"/>
                      <a:ext cx="704014" cy="70401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4" name="Tekstiruutu 283">
                      <a:extLst>
                        <a:ext uri="{FF2B5EF4-FFF2-40B4-BE49-F238E27FC236}">
                          <a16:creationId xmlns:a16="http://schemas.microsoft.com/office/drawing/2014/main" id="{980A90F9-0CAA-FE12-2D13-584DCD493ED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775030" y="2511014"/>
                      <a:ext cx="1236078" cy="7059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i-FI" sz="700" b="1" dirty="0">
                          <a:solidFill>
                            <a:schemeClr val="bg1"/>
                          </a:solidFill>
                        </a:rPr>
                        <a:t>DPP</a:t>
                      </a:r>
                    </a:p>
                  </p:txBody>
                </p:sp>
              </p:grpSp>
              <p:sp>
                <p:nvSpPr>
                  <p:cNvPr id="278" name="Suorakulmio 277">
                    <a:extLst>
                      <a:ext uri="{FF2B5EF4-FFF2-40B4-BE49-F238E27FC236}">
                        <a16:creationId xmlns:a16="http://schemas.microsoft.com/office/drawing/2014/main" id="{48ED2450-33EB-C5D0-AFCE-589C751732C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50184" y="3764111"/>
                    <a:ext cx="219075" cy="1333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-FI"/>
                  </a:p>
                </p:txBody>
              </p:sp>
              <p:sp>
                <p:nvSpPr>
                  <p:cNvPr id="279" name="Ellipsi 278">
                    <a:extLst>
                      <a:ext uri="{FF2B5EF4-FFF2-40B4-BE49-F238E27FC236}">
                        <a16:creationId xmlns:a16="http://schemas.microsoft.com/office/drawing/2014/main" id="{5C744700-8B5D-51BF-BDBB-D0DC2BA6C61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824106" y="3798386"/>
                    <a:ext cx="64800" cy="6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rgbClr val="032D6C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i-FI"/>
                  </a:p>
                </p:txBody>
              </p:sp>
              <p:cxnSp>
                <p:nvCxnSpPr>
                  <p:cNvPr id="280" name="Suora yhdysviiva 279">
                    <a:extLst>
                      <a:ext uri="{FF2B5EF4-FFF2-40B4-BE49-F238E27FC236}">
                        <a16:creationId xmlns:a16="http://schemas.microsoft.com/office/drawing/2014/main" id="{D111D1CB-C474-B882-6188-07E57633C284}"/>
                      </a:ext>
                    </a:extLst>
                  </p:cNvPr>
                  <p:cNvCxnSpPr>
                    <a:cxnSpLocks/>
                    <a:stCxn id="279" idx="6"/>
                    <a:endCxn id="278" idx="3"/>
                  </p:cNvCxnSpPr>
                  <p:nvPr/>
                </p:nvCxnSpPr>
                <p:spPr>
                  <a:xfrm>
                    <a:off x="5888906" y="3830786"/>
                    <a:ext cx="80353" cy="0"/>
                  </a:xfrm>
                  <a:prstGeom prst="line">
                    <a:avLst/>
                  </a:prstGeom>
                  <a:ln>
                    <a:solidFill>
                      <a:srgbClr val="032D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uora yhdysviiva 280">
                    <a:extLst>
                      <a:ext uri="{FF2B5EF4-FFF2-40B4-BE49-F238E27FC236}">
                        <a16:creationId xmlns:a16="http://schemas.microsoft.com/office/drawing/2014/main" id="{D470969F-5A0B-27AC-7675-D54D53EF74F8}"/>
                      </a:ext>
                    </a:extLst>
                  </p:cNvPr>
                  <p:cNvCxnSpPr>
                    <a:cxnSpLocks/>
                    <a:stCxn id="278" idx="1"/>
                    <a:endCxn id="279" idx="2"/>
                  </p:cNvCxnSpPr>
                  <p:nvPr/>
                </p:nvCxnSpPr>
                <p:spPr>
                  <a:xfrm>
                    <a:off x="5750184" y="3830786"/>
                    <a:ext cx="73922" cy="0"/>
                  </a:xfrm>
                  <a:prstGeom prst="line">
                    <a:avLst/>
                  </a:prstGeom>
                  <a:ln>
                    <a:solidFill>
                      <a:srgbClr val="032D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6" name="Leveä kaari 275">
                  <a:extLst>
                    <a:ext uri="{FF2B5EF4-FFF2-40B4-BE49-F238E27FC236}">
                      <a16:creationId xmlns:a16="http://schemas.microsoft.com/office/drawing/2014/main" id="{A724EE24-ED87-A970-3761-CD06DC91CEC5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0083042">
                  <a:off x="5403377" y="2279374"/>
                  <a:ext cx="885825" cy="914400"/>
                </a:xfrm>
                <a:prstGeom prst="blockArc">
                  <a:avLst>
                    <a:gd name="adj1" fmla="val 15437056"/>
                    <a:gd name="adj2" fmla="val 18322940"/>
                    <a:gd name="adj3" fmla="val 22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71" name="Leveä kaari 270">
              <a:extLst>
                <a:ext uri="{FF2B5EF4-FFF2-40B4-BE49-F238E27FC236}">
                  <a16:creationId xmlns:a16="http://schemas.microsoft.com/office/drawing/2014/main" id="{CD66B0E8-A9D9-39A5-A599-69F450861548}"/>
                </a:ext>
              </a:extLst>
            </p:cNvPr>
            <p:cNvSpPr>
              <a:spLocks/>
            </p:cNvSpPr>
            <p:nvPr/>
          </p:nvSpPr>
          <p:spPr>
            <a:xfrm rot="11516958" flipV="1">
              <a:off x="3083307" y="3015935"/>
              <a:ext cx="885826" cy="914400"/>
            </a:xfrm>
            <a:prstGeom prst="blockArc">
              <a:avLst>
                <a:gd name="adj1" fmla="val 15437056"/>
                <a:gd name="adj2" fmla="val 18322940"/>
                <a:gd name="adj3" fmla="val 22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99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4" grpId="0" animBg="1"/>
      <p:bldP spid="24" grpId="0" animBg="1"/>
      <p:bldP spid="211" grpId="0" animBg="1"/>
      <p:bldP spid="57" grpId="0" animBg="1"/>
      <p:bldP spid="23" grpId="0" animBg="1"/>
      <p:bldP spid="40" grpId="0" animBg="1"/>
      <p:bldP spid="42" grpId="0" animBg="1"/>
      <p:bldP spid="27" grpId="0" animBg="1"/>
      <p:bldP spid="31" grpId="0" animBg="1"/>
      <p:bldP spid="32" grpId="0" animBg="1"/>
      <p:bldP spid="46" grpId="0" animBg="1"/>
      <p:bldP spid="38" grpId="0" animBg="1"/>
      <p:bldP spid="50" grpId="0" animBg="1"/>
      <p:bldP spid="51" grpId="0" animBg="1"/>
      <p:bldP spid="52" grpId="0" animBg="1"/>
      <p:bldP spid="58" grpId="0" animBg="1"/>
      <p:bldP spid="61" grpId="0" animBg="1"/>
      <p:bldP spid="65" grpId="0" animBg="1"/>
      <p:bldP spid="76" grpId="0" animBg="1"/>
      <p:bldP spid="77" grpId="0" animBg="1"/>
      <p:bldP spid="71" grpId="0" animBg="1"/>
      <p:bldP spid="49" grpId="0" animBg="1"/>
      <p:bldP spid="85" grpId="0" animBg="1"/>
      <p:bldP spid="53" grpId="0" animBg="1"/>
      <p:bldP spid="55" grpId="0" animBg="1"/>
      <p:bldP spid="56" grpId="0" animBg="1"/>
      <p:bldP spid="74" grpId="0" animBg="1"/>
      <p:bldP spid="60" grpId="0" animBg="1"/>
      <p:bldP spid="89" grpId="0" animBg="1"/>
      <p:bldP spid="75" grpId="0" animBg="1"/>
      <p:bldP spid="139" grpId="0" animBg="1"/>
      <p:bldP spid="141" grpId="0" animBg="1"/>
      <p:bldP spid="154" grpId="0" animBg="1"/>
      <p:bldP spid="78" grpId="0" animBg="1"/>
      <p:bldP spid="69" grpId="0" animBg="1"/>
      <p:bldP spid="104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9" grpId="0" animBg="1"/>
      <p:bldP spid="122" grpId="0"/>
      <p:bldP spid="134" grpId="0" animBg="1"/>
      <p:bldP spid="156" grpId="0" animBg="1"/>
      <p:bldP spid="164" grpId="0" animBg="1"/>
      <p:bldP spid="30" grpId="0" animBg="1"/>
      <p:bldP spid="236" grpId="0" animBg="1"/>
      <p:bldP spid="238" grpId="0" animBg="1"/>
      <p:bldP spid="245" grpId="0" animBg="1"/>
      <p:bldP spid="249" grpId="0"/>
      <p:bldP spid="137" grpId="0" animBg="1"/>
      <p:bldP spid="80" grpId="0" animBg="1"/>
      <p:bldP spid="145" grpId="0" animBg="1"/>
      <p:bldP spid="14" grpId="0" animBg="1"/>
      <p:bldP spid="129" grpId="0" animBg="1"/>
      <p:bldP spid="140" grpId="0" animBg="1"/>
      <p:bldP spid="269" grpId="0"/>
      <p:bldP spid="166" grpId="0"/>
      <p:bldP spid="153" grpId="0" animBg="1"/>
      <p:bldP spid="70" grpId="0" animBg="1"/>
      <p:bldP spid="79" grpId="0" animBg="1"/>
      <p:bldP spid="81" grpId="0" animBg="1"/>
      <p:bldP spid="299" grpId="0" animBg="1"/>
      <p:bldP spid="126" grpId="0" animBg="1"/>
      <p:bldP spid="492" grpId="0" animBg="1"/>
      <p:bldP spid="100" grpId="0" animBg="1"/>
      <p:bldP spid="101" grpId="0" animBg="1"/>
      <p:bldP spid="214" grpId="0" animBg="1"/>
      <p:bldP spid="225" grpId="0" animBg="1"/>
      <p:bldP spid="261" grpId="0" animBg="1"/>
      <p:bldP spid="297" grpId="0" animBg="1"/>
      <p:bldP spid="348" grpId="0" animBg="1"/>
      <p:bldP spid="495" grpId="0" animBg="1"/>
      <p:bldP spid="497" grpId="0" animBg="1"/>
      <p:bldP spid="207" grpId="0" animBg="1"/>
      <p:bldP spid="67" grpId="0" animBg="1"/>
      <p:bldP spid="975" grpId="0"/>
      <p:bldP spid="352" grpId="0" animBg="1"/>
      <p:bldP spid="1009" grpId="0" animBg="1"/>
      <p:bldP spid="351" grpId="0" animBg="1"/>
      <p:bldP spid="241" grpId="0" animBg="1"/>
      <p:bldP spid="242" grpId="0" animBg="1"/>
      <p:bldP spid="243" grpId="0" animBg="1"/>
      <p:bldP spid="43" grpId="0" animBg="1"/>
      <p:bldP spid="44" grpId="0" animBg="1"/>
      <p:bldP spid="45" grpId="0" animBg="1"/>
      <p:bldP spid="39" grpId="0" animBg="1"/>
      <p:bldP spid="1062" grpId="0" animBg="1"/>
      <p:bldP spid="1081" grpId="0" animBg="1"/>
      <p:bldP spid="117" grpId="0" animBg="1"/>
      <p:bldP spid="8" grpId="0"/>
      <p:bldP spid="360" grpId="0" animBg="1"/>
      <p:bldP spid="48" grpId="0" animBg="1"/>
      <p:bldP spid="47" grpId="0" animBg="1"/>
      <p:bldP spid="163" grpId="0" animBg="1"/>
      <p:bldP spid="455" grpId="0" animBg="1"/>
      <p:bldP spid="973" grpId="0"/>
      <p:bldP spid="974" grpId="0" animBg="1"/>
      <p:bldP spid="4" grpId="0" animBg="1"/>
      <p:bldP spid="49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RT rakennusteollisuus">
  <a:themeElements>
    <a:clrScheme name="RT rakennusteollisuus">
      <a:dk1>
        <a:sysClr val="windowText" lastClr="000000"/>
      </a:dk1>
      <a:lt1>
        <a:sysClr val="window" lastClr="FFFFFF"/>
      </a:lt1>
      <a:dk2>
        <a:srgbClr val="ABB4BE"/>
      </a:dk2>
      <a:lt2>
        <a:srgbClr val="EEE3CF"/>
      </a:lt2>
      <a:accent1>
        <a:srgbClr val="183858"/>
      </a:accent1>
      <a:accent2>
        <a:srgbClr val="346DE3"/>
      </a:accent2>
      <a:accent3>
        <a:srgbClr val="31D5C3"/>
      </a:accent3>
      <a:accent4>
        <a:srgbClr val="399B65"/>
      </a:accent4>
      <a:accent5>
        <a:srgbClr val="F1B323"/>
      </a:accent5>
      <a:accent6>
        <a:srgbClr val="D65E3F"/>
      </a:accent6>
      <a:hlink>
        <a:srgbClr val="346DE3"/>
      </a:hlink>
      <a:folHlink>
        <a:srgbClr val="346DE3"/>
      </a:folHlink>
    </a:clrScheme>
    <a:fontScheme name="RT rakennusteollisuus">
      <a:majorFont>
        <a:latin typeface="Avenir Next LT Pro Dem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t_malli.potx" id="{E3CAB407-4FDA-43AC-BC78-8454F37BE9D2}" vid="{D09B5F97-6430-4C5E-93E4-7D9D7E0565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4cc91cf-ef35-440c-b392-72d4f2fde2f0">
      <Terms xmlns="http://schemas.microsoft.com/office/infopath/2007/PartnerControls"/>
    </lcf76f155ced4ddcb4097134ff3c332f>
    <TaxCatchAll xmlns="4b40870a-df07-405b-b3fe-9abcf6827ae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CEEA747E7A29844F802D83BA92D7499E" ma:contentTypeVersion="15" ma:contentTypeDescription="Luo uusi asiakirja." ma:contentTypeScope="" ma:versionID="e6f71f4b52bd7f49877d97502ff1cc28">
  <xsd:schema xmlns:xsd="http://www.w3.org/2001/XMLSchema" xmlns:xs="http://www.w3.org/2001/XMLSchema" xmlns:p="http://schemas.microsoft.com/office/2006/metadata/properties" xmlns:ns2="94cc91cf-ef35-440c-b392-72d4f2fde2f0" xmlns:ns3="4b40870a-df07-405b-b3fe-9abcf6827aee" targetNamespace="http://schemas.microsoft.com/office/2006/metadata/properties" ma:root="true" ma:fieldsID="017f490661b91bff28ee9d1b435579a3" ns2:_="" ns3:_="">
    <xsd:import namespace="94cc91cf-ef35-440c-b392-72d4f2fde2f0"/>
    <xsd:import namespace="4b40870a-df07-405b-b3fe-9abcf6827a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c91cf-ef35-440c-b392-72d4f2fde2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Kuvien tunnisteet" ma:readOnly="false" ma:fieldId="{5cf76f15-5ced-4ddc-b409-7134ff3c332f}" ma:taxonomyMulti="true" ma:sspId="82b0897a-976a-40fc-9eb3-43b30155ff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0870a-df07-405b-b3fe-9abcf6827ae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92c03b3-a83b-441d-a195-5738622ab185}" ma:internalName="TaxCatchAll" ma:showField="CatchAllData" ma:web="4b40870a-df07-405b-b3fe-9abcf6827a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F90BC7-88B0-48E5-8EBB-47936C8557FE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4b40870a-df07-405b-b3fe-9abcf6827aee"/>
    <ds:schemaRef ds:uri="http://purl.org/dc/terms/"/>
    <ds:schemaRef ds:uri="http://schemas.microsoft.com/office/infopath/2007/PartnerControls"/>
    <ds:schemaRef ds:uri="94cc91cf-ef35-440c-b392-72d4f2fde2f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15E3AC3-11CB-4BAF-BCBE-4A3B4EC63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cc91cf-ef35-440c-b392-72d4f2fde2f0"/>
    <ds:schemaRef ds:uri="4b40870a-df07-405b-b3fe-9abcf6827a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14B517-2F9A-43E7-9791-04F8DC99BB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1125</Words>
  <Application>Microsoft Office PowerPoint</Application>
  <PresentationFormat>Laajakuva</PresentationFormat>
  <Paragraphs>404</Paragraphs>
  <Slides>3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8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3</vt:i4>
      </vt:variant>
    </vt:vector>
  </HeadingPairs>
  <TitlesOfParts>
    <vt:vector size="13" baseType="lpstr">
      <vt:lpstr>Abadi</vt:lpstr>
      <vt:lpstr>Aptos</vt:lpstr>
      <vt:lpstr>Aptos Display</vt:lpstr>
      <vt:lpstr>Arial</vt:lpstr>
      <vt:lpstr>Avenir Next LT Pro</vt:lpstr>
      <vt:lpstr>Avenir Next LT Pro Demi</vt:lpstr>
      <vt:lpstr>Calibri</vt:lpstr>
      <vt:lpstr>minion-pro</vt:lpstr>
      <vt:lpstr>Office Theme</vt:lpstr>
      <vt:lpstr>RT rakennusteollisuus</vt:lpstr>
      <vt:lpstr>This Future State Data Flow Architecture diagram of Engineer-To-Order construction product supply chain has been created as part of the Confederation of Finnish Construction Industries RT's (Rakennusteollisuus RT) development project on product information and supply chain digitalization </vt:lpstr>
      <vt:lpstr>PowerPoint-esitys</vt:lpstr>
      <vt:lpstr>PowerPoint-esitys</vt:lpstr>
    </vt:vector>
  </TitlesOfParts>
  <Company>Consolis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BETK</dc:title>
  <dc:creator>Teemu Alaluusua</dc:creator>
  <cp:lastModifiedBy>Teemu Alaluusua</cp:lastModifiedBy>
  <cp:revision>39</cp:revision>
  <dcterms:created xsi:type="dcterms:W3CDTF">2024-10-14T07:15:19Z</dcterms:created>
  <dcterms:modified xsi:type="dcterms:W3CDTF">2025-02-01T11:40:10Z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0x010100CEEA747E7A29844F802D83BA92D7499E</vt:lpwstr>
  </property>
  <property fmtid="{D5CDD505-2E9C-101B-9397-08002B2CF9AE}" pid="3" name="MediaServiceImageTags">
    <vt:lpwstr/>
  </property>
</Properties>
</file>