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5" r:id="rId4"/>
    <p:sldId id="259" r:id="rId5"/>
    <p:sldId id="266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22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Naive Bayes - Regression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Naive Bayes is a versatile machine learning algorithm that can be used for both classification and regression tasks. In this presentation, we will explore its application in regression problems.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9622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5" name="Text 2"/>
          <p:cNvSpPr/>
          <p:nvPr/>
        </p:nvSpPr>
        <p:spPr>
          <a:xfrm>
            <a:off x="2505885" y="961046"/>
            <a:ext cx="5547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Naive Bayes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05885" y="21622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2687218" y="220393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227999" y="2238587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Gaussian Naive Bayes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227999" y="2807943"/>
            <a:ext cx="8584287" cy="960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Assumes that the features follow a Gaussian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continuous data where the values are real numbers.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Widely used in classification problems, especially in natural language processing</a:t>
            </a:r>
            <a:r>
              <a:rPr lang="en-US" sz="16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505885" y="391451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2664358" y="395618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227999" y="3990829"/>
            <a:ext cx="3329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Multinomial Naive Bayes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3227999" y="4560186"/>
            <a:ext cx="8584287" cy="960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Applicable when the features represent the frequency of occurrences of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Commonly used in text classification, such as spam filtering or document categorization.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Assumes that the features are generated from a multinomial distribution.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505885" y="56667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Text 12"/>
          <p:cNvSpPr/>
          <p:nvPr/>
        </p:nvSpPr>
        <p:spPr>
          <a:xfrm>
            <a:off x="2664358" y="570842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227999" y="5743072"/>
            <a:ext cx="2895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Bernoulli Naive Bayes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227999" y="6312429"/>
            <a:ext cx="91275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Designed for binary/Boolean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problems where features represent presence or absence of certain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Often used in text classification tasks where the presence or absence of words matters.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9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9622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2505885" y="961046"/>
            <a:ext cx="5547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Naive Bayes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05885" y="21622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2687218" y="220393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227999" y="2238587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Complementary Naive Bayes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227999" y="280794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variation that is particularly effective for imbalanced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Adjusts the probabilities to handle skewed class distributions.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Useful when dealing with datasets where one class significantly outnumbers the other.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505885" y="391451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2664358" y="395618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227999" y="3990829"/>
            <a:ext cx="3329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Categorical Naive Bayes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3227999" y="456018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Suitable for categorical features, which may not have a natural ordering.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Useful for data with discrete variables and a finite set of categories.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505885" y="56667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Text 12"/>
          <p:cNvSpPr/>
          <p:nvPr/>
        </p:nvSpPr>
        <p:spPr>
          <a:xfrm>
            <a:off x="2664358" y="570842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227999" y="5743072"/>
            <a:ext cx="2895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Averaged One-Dependence Estimators (AODE)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227999" y="631242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 extension of Naive Bayes that relaxes the independence assumption among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Considers dependencies between different features to improve accuracy.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2528185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Naive Bayes in Regression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28185" y="26321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2709518" y="267378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250299" y="27084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Interpretability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250299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interpretable probabilistic predictions and can explain the relationship between input variables and the target.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528185" y="43843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2686658" y="4426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250299" y="4460677"/>
            <a:ext cx="4358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Robustness to Irrelevant Features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3250299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Naive Bayes regression is robust to irrelevant features, making it effective in high-dimensional datasets.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528185" y="61366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Text 12"/>
          <p:cNvSpPr/>
          <p:nvPr/>
        </p:nvSpPr>
        <p:spPr>
          <a:xfrm>
            <a:off x="2686658" y="617827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250299" y="6212919"/>
            <a:ext cx="3185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Handles Missing Values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250299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 handle missing values by ignoring them during training and making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-45917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 dirty="0"/>
          </a:p>
        </p:txBody>
      </p:sp>
      <p:sp>
        <p:nvSpPr>
          <p:cNvPr id="5" name="Text 2"/>
          <p:cNvSpPr/>
          <p:nvPr/>
        </p:nvSpPr>
        <p:spPr>
          <a:xfrm>
            <a:off x="2661999" y="84760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and Limitations of Naive Bayes Regression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762362" y="26321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2966555" y="261408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484476" y="2708434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Independence Assumption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531328" y="3277791"/>
            <a:ext cx="9537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Issue:</a:t>
            </a:r>
            <a:r>
              <a:rPr lang="en-US" b="0" i="0" dirty="0">
                <a:effectLst/>
                <a:latin typeface="Söhne"/>
              </a:rPr>
              <a:t> Naive Bayes assumes feature independence, which can be unrealistic in real-world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Impact:</a:t>
            </a:r>
            <a:r>
              <a:rPr lang="en-US" b="0" i="0" dirty="0">
                <a:effectLst/>
                <a:latin typeface="Söhne"/>
              </a:rPr>
              <a:t> Violating this assumption may lead to biased predictions, affecting model accuracy.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762362" y="43843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2920835" y="4426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484476" y="4460677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Lack of Data Diversity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31329" y="5030033"/>
            <a:ext cx="9913432" cy="895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Challenge:</a:t>
            </a:r>
            <a:r>
              <a:rPr lang="en-US" b="0" i="0" dirty="0">
                <a:effectLst/>
                <a:latin typeface="Söhne"/>
              </a:rPr>
              <a:t> Limited data diversity can hinder Naive Bayes' ability to generalize well to unseen instances.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Implications:</a:t>
            </a:r>
            <a:r>
              <a:rPr lang="en-US" b="0" i="0" dirty="0">
                <a:effectLst/>
                <a:latin typeface="Söhne"/>
              </a:rPr>
              <a:t> Model performance may suffer if training data doesn't represent real-world scenarios adequately.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762362" y="61366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Text 12"/>
          <p:cNvSpPr/>
          <p:nvPr/>
        </p:nvSpPr>
        <p:spPr>
          <a:xfrm>
            <a:off x="2920835" y="617827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484476" y="62129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662000" y="6782276"/>
            <a:ext cx="9593190" cy="895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Risk:</a:t>
            </a:r>
            <a:r>
              <a:rPr lang="en-US" b="0" i="0" dirty="0">
                <a:effectLst/>
                <a:latin typeface="Söhne"/>
              </a:rPr>
              <a:t> Naive Bayes is prone to overfitting, especially with small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Consequences:</a:t>
            </a:r>
            <a:r>
              <a:rPr lang="en-US" b="0" i="0" dirty="0">
                <a:effectLst/>
                <a:latin typeface="Söhne"/>
              </a:rPr>
              <a:t> Overfitting can result in poor generalization, as the model may memorize noise in the training data.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460546" y="563047"/>
            <a:ext cx="9709309" cy="1277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Steps to Apply Naive Bayes in Regression</a:t>
            </a:r>
            <a:endParaRPr lang="en-US" sz="4024" dirty="0"/>
          </a:p>
        </p:txBody>
      </p:sp>
      <p:sp>
        <p:nvSpPr>
          <p:cNvPr id="5" name="Shape 3"/>
          <p:cNvSpPr/>
          <p:nvPr/>
        </p:nvSpPr>
        <p:spPr>
          <a:xfrm>
            <a:off x="7294840" y="2249329"/>
            <a:ext cx="40838" cy="5417225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Shape 4"/>
          <p:cNvSpPr/>
          <p:nvPr/>
        </p:nvSpPr>
        <p:spPr>
          <a:xfrm>
            <a:off x="7545110" y="2618482"/>
            <a:ext cx="715328" cy="40838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Shape 5"/>
          <p:cNvSpPr/>
          <p:nvPr/>
        </p:nvSpPr>
        <p:spPr>
          <a:xfrm>
            <a:off x="7085290" y="2408992"/>
            <a:ext cx="459819" cy="459819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6"/>
          <p:cNvSpPr/>
          <p:nvPr/>
        </p:nvSpPr>
        <p:spPr>
          <a:xfrm>
            <a:off x="7250430" y="2447330"/>
            <a:ext cx="1295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14" dirty="0"/>
          </a:p>
        </p:txBody>
      </p:sp>
      <p:sp>
        <p:nvSpPr>
          <p:cNvPr id="9" name="Text 7"/>
          <p:cNvSpPr/>
          <p:nvPr/>
        </p:nvSpPr>
        <p:spPr>
          <a:xfrm>
            <a:off x="8439388" y="2453640"/>
            <a:ext cx="2324100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r>
              <a:rPr lang="en-US" sz="201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Preprocessing</a:t>
            </a:r>
            <a:endParaRPr lang="en-US" sz="2012" dirty="0"/>
          </a:p>
        </p:txBody>
      </p:sp>
      <p:sp>
        <p:nvSpPr>
          <p:cNvPr id="10" name="Text 8"/>
          <p:cNvSpPr/>
          <p:nvPr/>
        </p:nvSpPr>
        <p:spPr>
          <a:xfrm>
            <a:off x="8439388" y="2977277"/>
            <a:ext cx="3730466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161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and transform the data, handle missing values, and split into training and testing sets.</a:t>
            </a:r>
            <a:endParaRPr lang="en-US" sz="1610" dirty="0"/>
          </a:p>
        </p:txBody>
      </p:sp>
      <p:sp>
        <p:nvSpPr>
          <p:cNvPr id="11" name="Shape 9"/>
          <p:cNvSpPr/>
          <p:nvPr/>
        </p:nvSpPr>
        <p:spPr>
          <a:xfrm>
            <a:off x="6369963" y="3640395"/>
            <a:ext cx="715328" cy="40838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Shape 10"/>
          <p:cNvSpPr/>
          <p:nvPr/>
        </p:nvSpPr>
        <p:spPr>
          <a:xfrm>
            <a:off x="7085290" y="3430905"/>
            <a:ext cx="459819" cy="459819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7231380" y="3469243"/>
            <a:ext cx="1676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14" dirty="0"/>
          </a:p>
        </p:txBody>
      </p:sp>
      <p:sp>
        <p:nvSpPr>
          <p:cNvPr id="14" name="Text 12"/>
          <p:cNvSpPr/>
          <p:nvPr/>
        </p:nvSpPr>
        <p:spPr>
          <a:xfrm>
            <a:off x="4146947" y="3475553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5"/>
              </a:lnSpc>
              <a:buNone/>
            </a:pPr>
            <a:r>
              <a:rPr lang="en-US" sz="201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Fit the Model</a:t>
            </a:r>
            <a:endParaRPr lang="en-US" sz="2012" dirty="0"/>
          </a:p>
        </p:txBody>
      </p:sp>
      <p:sp>
        <p:nvSpPr>
          <p:cNvPr id="15" name="Text 13"/>
          <p:cNvSpPr/>
          <p:nvPr/>
        </p:nvSpPr>
        <p:spPr>
          <a:xfrm>
            <a:off x="2460546" y="3999190"/>
            <a:ext cx="3730466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5"/>
              </a:lnSpc>
              <a:buNone/>
            </a:pPr>
            <a:r>
              <a:rPr lang="en-US" sz="161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the Naive Bayes regression model on the training data using the appropriate algorithm.</a:t>
            </a:r>
            <a:endParaRPr lang="en-US" sz="1610" dirty="0"/>
          </a:p>
        </p:txBody>
      </p:sp>
      <p:sp>
        <p:nvSpPr>
          <p:cNvPr id="16" name="Shape 14"/>
          <p:cNvSpPr/>
          <p:nvPr/>
        </p:nvSpPr>
        <p:spPr>
          <a:xfrm>
            <a:off x="7545110" y="4736247"/>
            <a:ext cx="715328" cy="40838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7" name="Shape 15"/>
          <p:cNvSpPr/>
          <p:nvPr/>
        </p:nvSpPr>
        <p:spPr>
          <a:xfrm>
            <a:off x="7085290" y="4526756"/>
            <a:ext cx="459819" cy="459819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8" name="Text 16"/>
          <p:cNvSpPr/>
          <p:nvPr/>
        </p:nvSpPr>
        <p:spPr>
          <a:xfrm>
            <a:off x="7231380" y="4565094"/>
            <a:ext cx="1676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14" dirty="0"/>
          </a:p>
        </p:txBody>
      </p:sp>
      <p:sp>
        <p:nvSpPr>
          <p:cNvPr id="19" name="Text 17"/>
          <p:cNvSpPr/>
          <p:nvPr/>
        </p:nvSpPr>
        <p:spPr>
          <a:xfrm>
            <a:off x="8439388" y="4571405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5"/>
              </a:lnSpc>
              <a:buNone/>
            </a:pPr>
            <a:r>
              <a:rPr lang="en-US" sz="201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</a:t>
            </a:r>
            <a:endParaRPr lang="en-US" sz="2012" dirty="0"/>
          </a:p>
        </p:txBody>
      </p:sp>
      <p:sp>
        <p:nvSpPr>
          <p:cNvPr id="20" name="Text 18"/>
          <p:cNvSpPr/>
          <p:nvPr/>
        </p:nvSpPr>
        <p:spPr>
          <a:xfrm>
            <a:off x="8439388" y="5095042"/>
            <a:ext cx="3730466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161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the trained model to the test data to predict the target variable values.</a:t>
            </a:r>
            <a:endParaRPr lang="en-US" sz="1610" dirty="0"/>
          </a:p>
        </p:txBody>
      </p:sp>
      <p:sp>
        <p:nvSpPr>
          <p:cNvPr id="21" name="Shape 19"/>
          <p:cNvSpPr/>
          <p:nvPr/>
        </p:nvSpPr>
        <p:spPr>
          <a:xfrm>
            <a:off x="6369963" y="5795189"/>
            <a:ext cx="715328" cy="40838"/>
          </a:xfrm>
          <a:prstGeom prst="rect">
            <a:avLst/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2" name="Shape 20"/>
          <p:cNvSpPr/>
          <p:nvPr/>
        </p:nvSpPr>
        <p:spPr>
          <a:xfrm>
            <a:off x="7085290" y="5585698"/>
            <a:ext cx="459819" cy="459819"/>
          </a:xfrm>
          <a:prstGeom prst="roundRect">
            <a:avLst>
              <a:gd name="adj" fmla="val 26672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3" name="Text 21"/>
          <p:cNvSpPr/>
          <p:nvPr/>
        </p:nvSpPr>
        <p:spPr>
          <a:xfrm>
            <a:off x="7227570" y="5624036"/>
            <a:ext cx="17526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14" dirty="0"/>
          </a:p>
        </p:txBody>
      </p:sp>
      <p:sp>
        <p:nvSpPr>
          <p:cNvPr id="24" name="Text 22"/>
          <p:cNvSpPr/>
          <p:nvPr/>
        </p:nvSpPr>
        <p:spPr>
          <a:xfrm>
            <a:off x="3866912" y="5630347"/>
            <a:ext cx="2324100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5"/>
              </a:lnSpc>
              <a:buNone/>
            </a:pPr>
            <a:r>
              <a:rPr lang="en-US" sz="201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Evaluate the Model</a:t>
            </a:r>
            <a:endParaRPr lang="en-US" sz="2012" dirty="0"/>
          </a:p>
        </p:txBody>
      </p:sp>
      <p:sp>
        <p:nvSpPr>
          <p:cNvPr id="25" name="Text 23"/>
          <p:cNvSpPr/>
          <p:nvPr/>
        </p:nvSpPr>
        <p:spPr>
          <a:xfrm>
            <a:off x="2460546" y="6153983"/>
            <a:ext cx="3730466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75"/>
              </a:lnSpc>
              <a:buNone/>
            </a:pPr>
            <a:r>
              <a:rPr lang="en-US" sz="161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performance of the model using appropriate evaluation metrics, such as mean squared error or R-squared.</a:t>
            </a:r>
            <a:endParaRPr lang="en-US" sz="16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9296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Uses of Naive Bayes Regression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Stock Price Prediction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Naive Bayes regression can be used to predict stock prices based on historical trading data and relevant financial features.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 Estate Valuation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Naive Bayes regression can estimate real estate prices based on factors like location, size, and amenities.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Lifetime Value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Naive Bayes regression can predict the lifetime value of customers based on their demographic information and past purchase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2037993" y="1354455"/>
            <a:ext cx="6096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Evaluation and Metrics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2260163" y="2715339"/>
            <a:ext cx="3474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Mean Squared Error (MSE)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MSE measures the average squared difference between the predicted and actual target values.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9" name="Text 7"/>
          <p:cNvSpPr/>
          <p:nvPr/>
        </p:nvSpPr>
        <p:spPr>
          <a:xfrm>
            <a:off x="7648456" y="27153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R-squared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R-squared represents the proportion of the variance in the target variable that is predictable from the input features.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4335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Root Mean Squared Error (RMSE)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RMSE is the square root of the MSE and provides the standard deviation of the prediction errors.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3604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Mean Absolute Error (MAE)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MAE calculates the average absolute difference between the predicted and actual target values.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6E7637AA-BB8A-71D0-DB0B-3101F1901CF1}"/>
              </a:ext>
            </a:extLst>
          </p:cNvPr>
          <p:cNvSpPr/>
          <p:nvPr/>
        </p:nvSpPr>
        <p:spPr>
          <a:xfrm>
            <a:off x="2484042" y="867727"/>
            <a:ext cx="9296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Example of Naive Bayes Regression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8A95BB373C24E8CE87B2D7CAAF5EE" ma:contentTypeVersion="11" ma:contentTypeDescription="Create a new document." ma:contentTypeScope="" ma:versionID="1ee661904bcbfb4f37bbd16ed48f5b6c">
  <xsd:schema xmlns:xsd="http://www.w3.org/2001/XMLSchema" xmlns:xs="http://www.w3.org/2001/XMLSchema" xmlns:p="http://schemas.microsoft.com/office/2006/metadata/properties" xmlns:ns2="43e6107c-a748-41d9-92f6-3660d4d595c1" xmlns:ns3="ef4345c9-de02-4175-a347-809df4d1fa96" targetNamespace="http://schemas.microsoft.com/office/2006/metadata/properties" ma:root="true" ma:fieldsID="5b9b328cbace6e0d41562f1b9c5a0a10" ns2:_="" ns3:_="">
    <xsd:import namespace="43e6107c-a748-41d9-92f6-3660d4d595c1"/>
    <xsd:import namespace="ef4345c9-de02-4175-a347-809df4d1fa9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6107c-a748-41d9-92f6-3660d4d595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bc615a39-bb23-4d15-bac5-de1017af98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345c9-de02-4175-a347-809df4d1fa9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5877422c-ca90-45e1-9734-9d6fa797cbd6}" ma:internalName="TaxCatchAll" ma:showField="CatchAllData" ma:web="ef4345c9-de02-4175-a347-809df4d1f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6107c-a748-41d9-92f6-3660d4d595c1">
      <Terms xmlns="http://schemas.microsoft.com/office/infopath/2007/PartnerControls"/>
    </lcf76f155ced4ddcb4097134ff3c332f>
    <ReferenceId xmlns="43e6107c-a748-41d9-92f6-3660d4d595c1" xsi:nil="true"/>
    <TaxCatchAll xmlns="ef4345c9-de02-4175-a347-809df4d1fa96" xsi:nil="true"/>
  </documentManagement>
</p:properties>
</file>

<file path=customXml/itemProps1.xml><?xml version="1.0" encoding="utf-8"?>
<ds:datastoreItem xmlns:ds="http://schemas.openxmlformats.org/officeDocument/2006/customXml" ds:itemID="{885AB332-D24B-4BD6-83FD-37B9853DEABB}"/>
</file>

<file path=customXml/itemProps2.xml><?xml version="1.0" encoding="utf-8"?>
<ds:datastoreItem xmlns:ds="http://schemas.openxmlformats.org/officeDocument/2006/customXml" ds:itemID="{D543C043-DD73-4DCC-908D-2052BD4BBF1B}"/>
</file>

<file path=customXml/itemProps3.xml><?xml version="1.0" encoding="utf-8"?>
<ds:datastoreItem xmlns:ds="http://schemas.openxmlformats.org/officeDocument/2006/customXml" ds:itemID="{AA343C94-9EA4-4E93-909E-F4B55BE4ACD8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694</Words>
  <Application>Microsoft Office PowerPoint</Application>
  <PresentationFormat>Custom</PresentationFormat>
  <Paragraphs>94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SIEMPRE EN POS DE LA EXCELENCIA</cp:lastModifiedBy>
  <cp:revision>4</cp:revision>
  <dcterms:created xsi:type="dcterms:W3CDTF">2023-11-24T00:22:40Z</dcterms:created>
  <dcterms:modified xsi:type="dcterms:W3CDTF">2023-12-06T05:39:48Z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0x010100FDF8A95BB373C24E8CE87B2D7CAAF5EE</vt:lpwstr>
  </property>
</Properties>
</file>