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30/10/2025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585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30/10/2025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737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30/10/2025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82680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30/10/2025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0140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30/10/2025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5592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30/10/2025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6325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30/10/2025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9260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30/10/2025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1088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30/10/2025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317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30/10/2025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761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30/10/2025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1541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30/10/2025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1564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30/10/2025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559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30/10/2025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426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30/10/2025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017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30/10/2025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044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1683-89D9-4669-8EEF-1674FE5921A3}" type="datetimeFigureOut">
              <a:rPr lang="en-IE" smtClean="0"/>
              <a:t>30/10/2025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575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51683-89D9-4669-8EEF-1674FE5921A3}" type="datetimeFigureOut">
              <a:rPr lang="en-IE" smtClean="0"/>
              <a:t>30/10/2025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9D88D-2D85-451F-AFB3-63B15705468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1003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C30A4C-61AB-50C3-1F79-88731A987452}"/>
              </a:ext>
            </a:extLst>
          </p:cNvPr>
          <p:cNvSpPr/>
          <p:nvPr/>
        </p:nvSpPr>
        <p:spPr>
          <a:xfrm>
            <a:off x="186813" y="3913239"/>
            <a:ext cx="2762864" cy="2816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ADVANTAGES</a:t>
            </a:r>
          </a:p>
          <a:p>
            <a:pPr algn="ctr"/>
            <a:endParaRPr lang="en-US" sz="1200" dirty="0"/>
          </a:p>
          <a:p>
            <a:r>
              <a:rPr lang="en-US" sz="1200" dirty="0"/>
              <a:t>Advantages were considered and efficient memory use was one of the main aspects that got me to choose the method, also the fact that two data-handling were being supported.</a:t>
            </a:r>
          </a:p>
          <a:p>
            <a:r>
              <a:rPr lang="en-US" sz="1200" dirty="0"/>
              <a:t>Preventing invalid data mainly trough validation checks and the fact that follows a clear OOP structure with a modular code.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7D93F5-53EA-7470-F567-D1BF225D49E8}"/>
              </a:ext>
            </a:extLst>
          </p:cNvPr>
          <p:cNvSpPr/>
          <p:nvPr/>
        </p:nvSpPr>
        <p:spPr>
          <a:xfrm>
            <a:off x="3190568" y="127819"/>
            <a:ext cx="2762864" cy="3706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sz="1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DATA STRUCTURE</a:t>
            </a:r>
          </a:p>
          <a:p>
            <a:pPr algn="ctr"/>
            <a:endParaRPr lang="en-IE" sz="10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r>
              <a:rPr lang="en-US" sz="1000" dirty="0"/>
              <a:t>  The idea that servers like a pivot for the project is to replicate how a real-life restaurant would manage trays of food. And since is a fast-paced environment, the system must be organized and fast.</a:t>
            </a:r>
          </a:p>
          <a:p>
            <a:r>
              <a:rPr lang="en-US" sz="1000" dirty="0"/>
              <a:t> The chosen structure was “Deque” (double-ended Queue)</a:t>
            </a:r>
            <a:br>
              <a:rPr lang="en-US" sz="1000" dirty="0"/>
            </a:br>
            <a:r>
              <a:rPr lang="en-US" sz="1000" dirty="0"/>
              <a:t>supporting both LIFO and FIFO efficiently and allowing 0(1) time for insertion and to delete at both ends.</a:t>
            </a:r>
          </a:p>
          <a:p>
            <a:r>
              <a:rPr lang="en-US" sz="1000" dirty="0"/>
              <a:t>   Which means it can behave both in STACK and QUEUE.</a:t>
            </a:r>
          </a:p>
          <a:p>
            <a:endParaRPr lang="en-US" sz="1000" dirty="0"/>
          </a:p>
          <a:p>
            <a:pPr algn="ctr"/>
            <a:r>
              <a:rPr lang="en-US" sz="1000" dirty="0"/>
              <a:t>THREE MAIN CLASSES</a:t>
            </a:r>
          </a:p>
          <a:p>
            <a:pPr algn="ctr"/>
            <a:endParaRPr lang="en-US" sz="1000" dirty="0"/>
          </a:p>
          <a:p>
            <a:pPr marL="171450" indent="-171450">
              <a:buFontTx/>
              <a:buChar char="-"/>
            </a:pPr>
            <a:r>
              <a:rPr lang="en-IE" sz="1000" dirty="0"/>
              <a:t>Food Item</a:t>
            </a:r>
          </a:p>
          <a:p>
            <a:pPr marL="171450" indent="-171450">
              <a:buFontTx/>
              <a:buChar char="-"/>
            </a:pPr>
            <a:r>
              <a:rPr lang="en-IE" sz="1000" dirty="0"/>
              <a:t>Storage</a:t>
            </a:r>
          </a:p>
          <a:p>
            <a:pPr marL="171450" indent="-171450">
              <a:buFontTx/>
              <a:buChar char="-"/>
            </a:pPr>
            <a:r>
              <a:rPr lang="en-IE" sz="1000" dirty="0"/>
              <a:t>Main</a:t>
            </a:r>
          </a:p>
          <a:p>
            <a:r>
              <a:rPr lang="en-IE" sz="1000" dirty="0"/>
              <a:t>   Each operation is executed in constant time O(1), while Searches or displays in O(n).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4C2207-BB01-2E42-93EF-78372C95DD91}"/>
              </a:ext>
            </a:extLst>
          </p:cNvPr>
          <p:cNvSpPr/>
          <p:nvPr/>
        </p:nvSpPr>
        <p:spPr>
          <a:xfrm>
            <a:off x="3190568" y="3913239"/>
            <a:ext cx="2762864" cy="2816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sz="1200" dirty="0">
                <a:solidFill>
                  <a:schemeClr val="bg2">
                    <a:lumMod val="50000"/>
                  </a:schemeClr>
                </a:solidFill>
              </a:rPr>
              <a:t>LIMITATIONS</a:t>
            </a:r>
          </a:p>
          <a:p>
            <a:pPr algn="ctr"/>
            <a:endParaRPr lang="en-IE" sz="1200" dirty="0"/>
          </a:p>
          <a:p>
            <a:r>
              <a:rPr lang="en-IE" sz="1200" dirty="0"/>
              <a:t>There were only a few limitations to be considered in the project, them being the fact that works only on the console, not allowing GUI.</a:t>
            </a:r>
          </a:p>
          <a:p>
            <a:r>
              <a:rPr lang="en-IE" sz="1200" dirty="0"/>
              <a:t>The maximum number od trays being set to 8 only, and the fact that you cannot access items in the middle of the structure.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0011D8-BEC6-43D4-C7AA-9980FF69F9D4}"/>
              </a:ext>
            </a:extLst>
          </p:cNvPr>
          <p:cNvSpPr/>
          <p:nvPr/>
        </p:nvSpPr>
        <p:spPr>
          <a:xfrm>
            <a:off x="6091085" y="127818"/>
            <a:ext cx="2762864" cy="66023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sz="1200" dirty="0">
                <a:solidFill>
                  <a:schemeClr val="bg2">
                    <a:lumMod val="50000"/>
                  </a:schemeClr>
                </a:solidFill>
              </a:rPr>
              <a:t>TESTING AND VALIDATION</a:t>
            </a:r>
          </a:p>
          <a:p>
            <a:pPr algn="ctr"/>
            <a:endParaRPr lang="en-IE" sz="1200" dirty="0"/>
          </a:p>
          <a:p>
            <a:r>
              <a:rPr lang="en-IE" sz="1100" dirty="0"/>
              <a:t>Before adding a tray the system will check if the storage is not full, the best-before date is not 14 days ahead and the format input is correct and weight is valid.</a:t>
            </a:r>
          </a:p>
          <a:p>
            <a:r>
              <a:rPr lang="en-IE" sz="1100" dirty="0"/>
              <a:t>During the tests both modes worked seamlessly, showing the console output for each step. For an example adding around 3 trays and removing one shows that the correct tray was removed, accordingly to the mode you are using.</a:t>
            </a:r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r>
              <a:rPr lang="en-IE" sz="1100" dirty="0"/>
              <a:t>Here is a sample of a test, showing a full tray notification.</a:t>
            </a:r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endParaRPr lang="en-IE" sz="1100" dirty="0"/>
          </a:p>
          <a:p>
            <a:r>
              <a:rPr lang="en-IE" sz="1100" dirty="0"/>
              <a:t>Here is a sample test of choosing and invalid option.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AE1745-44DB-DF38-937E-15841E1D134F}"/>
              </a:ext>
            </a:extLst>
          </p:cNvPr>
          <p:cNvSpPr/>
          <p:nvPr/>
        </p:nvSpPr>
        <p:spPr>
          <a:xfrm>
            <a:off x="8991602" y="127820"/>
            <a:ext cx="3013587" cy="2468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sz="1200" dirty="0">
                <a:solidFill>
                  <a:schemeClr val="bg2">
                    <a:lumMod val="50000"/>
                  </a:schemeClr>
                </a:solidFill>
              </a:rPr>
              <a:t>CONCLUSION AND REFLECTION</a:t>
            </a:r>
          </a:p>
          <a:p>
            <a:pPr algn="ctr"/>
            <a:endParaRPr lang="en-IE" sz="1200" dirty="0"/>
          </a:p>
          <a:p>
            <a:r>
              <a:rPr lang="en-IE" sz="1100" dirty="0"/>
              <a:t>The Project focus was mainly to demonstrate how a deque can work for both Stack and Queue, making it possible to be flexible and efficient at the same time. Highlighting the main algorithm concept which are LIFO/FIFO and time complexity in the real world.</a:t>
            </a:r>
          </a:p>
          <a:p>
            <a:r>
              <a:rPr lang="en-IE" sz="1100" dirty="0"/>
              <a:t>Building this application made sure that my understanding of data structure was enough to perform in such challenge and also emphasized the importance of testing and logical consistency.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6B6D829-85CC-6FB7-3509-70BB56DE13EA}"/>
              </a:ext>
            </a:extLst>
          </p:cNvPr>
          <p:cNvSpPr/>
          <p:nvPr/>
        </p:nvSpPr>
        <p:spPr>
          <a:xfrm>
            <a:off x="186814" y="127820"/>
            <a:ext cx="1081546" cy="82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Fast-Food Storage Manager Using Stack and Queue (LIFO/FIFO)</a:t>
            </a:r>
            <a:endParaRPr lang="en-IE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2DC82E-E4BF-1052-81B3-EA65AEAE6A61}"/>
              </a:ext>
            </a:extLst>
          </p:cNvPr>
          <p:cNvSpPr/>
          <p:nvPr/>
        </p:nvSpPr>
        <p:spPr>
          <a:xfrm>
            <a:off x="1553497" y="127820"/>
            <a:ext cx="1396180" cy="825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50" dirty="0">
                <a:solidFill>
                  <a:schemeClr val="bg2">
                    <a:lumMod val="50000"/>
                  </a:schemeClr>
                </a:solidFill>
              </a:rPr>
              <a:t>Alberto W S Figueiredo</a:t>
            </a:r>
          </a:p>
          <a:p>
            <a:pPr algn="ctr"/>
            <a:endParaRPr lang="en-IE" sz="1050" dirty="0"/>
          </a:p>
          <a:p>
            <a:pPr algn="ctr"/>
            <a:r>
              <a:rPr lang="en-IE" sz="1050" dirty="0">
                <a:solidFill>
                  <a:schemeClr val="bg2">
                    <a:lumMod val="50000"/>
                  </a:schemeClr>
                </a:solidFill>
              </a:rPr>
              <a:t>Student number 2023316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95B49A-00AD-C669-4016-5D0DA28ABE6A}"/>
              </a:ext>
            </a:extLst>
          </p:cNvPr>
          <p:cNvSpPr/>
          <p:nvPr/>
        </p:nvSpPr>
        <p:spPr>
          <a:xfrm>
            <a:off x="186813" y="953729"/>
            <a:ext cx="2762864" cy="28808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PROBLEM DESCRIPTION</a:t>
            </a:r>
          </a:p>
          <a:p>
            <a:pPr algn="ctr"/>
            <a:endParaRPr lang="en-US" sz="1050" dirty="0"/>
          </a:p>
          <a:p>
            <a:pPr algn="ctr"/>
            <a:r>
              <a:rPr lang="en-US" sz="1050" dirty="0"/>
              <a:t>   The main challenge was for the restaurant to manage trays with a maximum capacity of 8, while adding and removing from front or opposite .With two behaviors available</a:t>
            </a:r>
          </a:p>
          <a:p>
            <a:pPr algn="ctr"/>
            <a:r>
              <a:rPr lang="en-US" sz="1050" dirty="0"/>
              <a:t>LIFO (stack) and FIFO (Queue)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34DA654D-D88A-3373-3599-BBB70B7C90A8}"/>
              </a:ext>
            </a:extLst>
          </p:cNvPr>
          <p:cNvSpPr/>
          <p:nvPr/>
        </p:nvSpPr>
        <p:spPr>
          <a:xfrm>
            <a:off x="297426" y="2263878"/>
            <a:ext cx="2512142" cy="77429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2">
                    <a:lumMod val="50000"/>
                  </a:schemeClr>
                </a:solidFill>
              </a:rPr>
              <a:t>LIFO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 (Last In, First Out): the most recently added tray is served first (like a stack of plates).</a:t>
            </a:r>
            <a:endParaRPr lang="en-IE" sz="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CF791DD-3C48-7290-2D41-2B283C8B82D7}"/>
              </a:ext>
            </a:extLst>
          </p:cNvPr>
          <p:cNvSpPr/>
          <p:nvPr/>
        </p:nvSpPr>
        <p:spPr>
          <a:xfrm flipH="1">
            <a:off x="290051" y="2914037"/>
            <a:ext cx="2512142" cy="77429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2">
                    <a:lumMod val="50000"/>
                  </a:schemeClr>
                </a:solidFill>
              </a:rPr>
              <a:t>FIFO</a:t>
            </a:r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 (First In, First Out): the oldest tray is served first (like a production line).</a:t>
            </a:r>
            <a:endParaRPr lang="en-IE" sz="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Picture 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3505B59-4C78-804C-437D-43B9F9A21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966" y="2413819"/>
            <a:ext cx="2351101" cy="1403554"/>
          </a:xfrm>
          <a:prstGeom prst="rect">
            <a:avLst/>
          </a:prstGeom>
        </p:spPr>
      </p:pic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0D93945-F46F-092B-8B55-FB745E633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966" y="4348315"/>
            <a:ext cx="2351101" cy="14035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F87422-75FC-1502-6E9C-F29494713690}"/>
              </a:ext>
            </a:extLst>
          </p:cNvPr>
          <p:cNvSpPr/>
          <p:nvPr/>
        </p:nvSpPr>
        <p:spPr>
          <a:xfrm>
            <a:off x="8991600" y="2651023"/>
            <a:ext cx="3013587" cy="2826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sz="1200" dirty="0">
                <a:solidFill>
                  <a:schemeClr val="bg2">
                    <a:lumMod val="50000"/>
                  </a:schemeClr>
                </a:solidFill>
              </a:rPr>
              <a:t>TIME COMPLEXITY ANALYSIS</a:t>
            </a:r>
          </a:p>
          <a:p>
            <a:pPr algn="ctr"/>
            <a:endParaRPr lang="en-IE" sz="1200" dirty="0"/>
          </a:p>
          <a:p>
            <a:pPr algn="ctr"/>
            <a:endParaRPr lang="en-IE" sz="12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7F13C0-FA91-8AEC-F6EE-4D0D9C18F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444101"/>
              </p:ext>
            </p:extLst>
          </p:nvPr>
        </p:nvGraphicFramePr>
        <p:xfrm>
          <a:off x="8991600" y="2983766"/>
          <a:ext cx="3013590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530">
                  <a:extLst>
                    <a:ext uri="{9D8B030D-6E8A-4147-A177-3AD203B41FA5}">
                      <a16:colId xmlns:a16="http://schemas.microsoft.com/office/drawing/2014/main" val="655721833"/>
                    </a:ext>
                  </a:extLst>
                </a:gridCol>
                <a:gridCol w="1004530">
                  <a:extLst>
                    <a:ext uri="{9D8B030D-6E8A-4147-A177-3AD203B41FA5}">
                      <a16:colId xmlns:a16="http://schemas.microsoft.com/office/drawing/2014/main" val="2499020025"/>
                    </a:ext>
                  </a:extLst>
                </a:gridCol>
                <a:gridCol w="1004530">
                  <a:extLst>
                    <a:ext uri="{9D8B030D-6E8A-4147-A177-3AD203B41FA5}">
                      <a16:colId xmlns:a16="http://schemas.microsoft.com/office/drawing/2014/main" val="490587939"/>
                    </a:ext>
                  </a:extLst>
                </a:gridCol>
              </a:tblGrid>
              <a:tr h="406498">
                <a:tc>
                  <a:txBody>
                    <a:bodyPr/>
                    <a:lstStyle/>
                    <a:p>
                      <a:r>
                        <a:rPr lang="en-IE" sz="9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9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Description</a:t>
                      </a:r>
                    </a:p>
                    <a:p>
                      <a:endParaRPr lang="en-IE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9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Time Complexity</a:t>
                      </a:r>
                    </a:p>
                    <a:p>
                      <a:endParaRPr lang="en-IE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885434"/>
                  </a:ext>
                </a:extLst>
              </a:tr>
              <a:tr h="295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900" dirty="0"/>
                        <a:t>Add (push)</a:t>
                      </a:r>
                    </a:p>
                    <a:p>
                      <a:endParaRPr lang="en-IE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sz="900" dirty="0"/>
                        <a:t>Add item to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sz="900" dirty="0"/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3243567"/>
                  </a:ext>
                </a:extLst>
              </a:tr>
              <a:tr h="333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900" dirty="0"/>
                        <a:t>Remove (pop)</a:t>
                      </a:r>
                    </a:p>
                    <a:p>
                      <a:endParaRPr lang="en-IE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sz="900" dirty="0"/>
                        <a:t>Remove top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sz="900" dirty="0"/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777548"/>
                  </a:ext>
                </a:extLst>
              </a:tr>
              <a:tr h="295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900" dirty="0"/>
                        <a:t>Peek</a:t>
                      </a:r>
                    </a:p>
                    <a:p>
                      <a:endParaRPr lang="en-IE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sz="900" dirty="0"/>
                        <a:t>View top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sz="900" dirty="0"/>
                        <a:t>O(1)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03529"/>
                  </a:ext>
                </a:extLst>
              </a:tr>
              <a:tr h="295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900" dirty="0"/>
                        <a:t>Search</a:t>
                      </a:r>
                    </a:p>
                    <a:p>
                      <a:endParaRPr lang="en-IE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sz="900" dirty="0"/>
                        <a:t>Loop through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sz="900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698979"/>
                  </a:ext>
                </a:extLst>
              </a:tr>
              <a:tr h="295635">
                <a:tc>
                  <a:txBody>
                    <a:bodyPr/>
                    <a:lstStyle/>
                    <a:p>
                      <a:r>
                        <a:rPr lang="en-IE" sz="900" dirty="0"/>
                        <a:t>Display 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sz="900" dirty="0"/>
                        <a:t>Show every 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E" sz="900" dirty="0"/>
                        <a:t>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91719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9D121BB-8203-C973-C0C2-9737A535D176}"/>
              </a:ext>
            </a:extLst>
          </p:cNvPr>
          <p:cNvSpPr/>
          <p:nvPr/>
        </p:nvSpPr>
        <p:spPr>
          <a:xfrm>
            <a:off x="8991598" y="5365550"/>
            <a:ext cx="3013590" cy="13646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E" sz="1100" dirty="0">
                <a:solidFill>
                  <a:schemeClr val="bg2">
                    <a:lumMod val="50000"/>
                  </a:schemeClr>
                </a:solidFill>
              </a:rPr>
              <a:t>AI USAGE</a:t>
            </a:r>
          </a:p>
          <a:p>
            <a:r>
              <a:rPr lang="en-US" sz="1000" dirty="0"/>
              <a:t>Assistance from ChatGPT was used to refine ideas, improve commenting style, and prepare the project explanation. The coding and design decisions were made independently.</a:t>
            </a:r>
            <a:endParaRPr lang="en-IE" sz="1000" dirty="0"/>
          </a:p>
        </p:txBody>
      </p:sp>
      <p:pic>
        <p:nvPicPr>
          <p:cNvPr id="28" name="Picture 27" descr="A cartoon of a person holding a pointer&#10;&#10;AI-generated content may be incorrect.">
            <a:extLst>
              <a:ext uri="{FF2B5EF4-FFF2-40B4-BE49-F238E27FC236}">
                <a16:creationId xmlns:a16="http://schemas.microsoft.com/office/drawing/2014/main" id="{ABD053A0-4B5D-7F6E-1E8A-EB8563053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657" y="6066504"/>
            <a:ext cx="765700" cy="66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168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6D8C60"/>
      </a:dk2>
      <a:lt2>
        <a:srgbClr val="B1D7A1"/>
      </a:lt2>
      <a:accent1>
        <a:srgbClr val="81B992"/>
      </a:accent1>
      <a:accent2>
        <a:srgbClr val="9ABC65"/>
      </a:accent2>
      <a:accent3>
        <a:srgbClr val="BDB564"/>
      </a:accent3>
      <a:accent4>
        <a:srgbClr val="BD8964"/>
      </a:accent4>
      <a:accent5>
        <a:srgbClr val="BD6466"/>
      </a:accent5>
      <a:accent6>
        <a:srgbClr val="64A4BD"/>
      </a:accent6>
      <a:hlink>
        <a:srgbClr val="8CCC71"/>
      </a:hlink>
      <a:folHlink>
        <a:srgbClr val="A4C795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4539428D-6454-4FE6-B992-2D59F0AC2F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89</TotalTime>
  <Words>596</Words>
  <Application>Microsoft Office PowerPoint</Application>
  <PresentationFormat>Widescreen</PresentationFormat>
  <Paragraphs>80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Rockwell</vt:lpstr>
      <vt:lpstr>Damask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Alberto Watanabe</dc:creator>
  <cp:lastModifiedBy>Alberto Watanabe</cp:lastModifiedBy>
  <cp:revision>5</cp:revision>
  <dcterms:created xsi:type="dcterms:W3CDTF">2025-10-28T15:20:49Z</dcterms:created>
  <dcterms:modified xsi:type="dcterms:W3CDTF">2025-10-30T17:38:53Z</dcterms:modified>
</cp:coreProperties>
</file>