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7" d="100"/>
          <a:sy n="97" d="100"/>
        </p:scale>
        <p:origin x="1110"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151683-89D9-4669-8EEF-1674FE5921A3}" type="datetimeFigureOut">
              <a:rPr lang="en-IE" smtClean="0"/>
              <a:t>29/10/2025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949D88D-2D85-451F-AFB3-63B157054680}" type="slidenum">
              <a:rPr lang="en-IE" smtClean="0"/>
              <a:t>‹#›</a:t>
            </a:fld>
            <a:endParaRPr lang="en-IE"/>
          </a:p>
        </p:txBody>
      </p:sp>
    </p:spTree>
    <p:extLst>
      <p:ext uri="{BB962C8B-B14F-4D97-AF65-F5344CB8AC3E}">
        <p14:creationId xmlns:p14="http://schemas.microsoft.com/office/powerpoint/2010/main" val="172585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151683-89D9-4669-8EEF-1674FE5921A3}" type="datetimeFigureOut">
              <a:rPr lang="en-IE" smtClean="0"/>
              <a:t>29/10/2025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949D88D-2D85-451F-AFB3-63B157054680}" type="slidenum">
              <a:rPr lang="en-IE" smtClean="0"/>
              <a:t>‹#›</a:t>
            </a:fld>
            <a:endParaRPr lang="en-IE"/>
          </a:p>
        </p:txBody>
      </p:sp>
    </p:spTree>
    <p:extLst>
      <p:ext uri="{BB962C8B-B14F-4D97-AF65-F5344CB8AC3E}">
        <p14:creationId xmlns:p14="http://schemas.microsoft.com/office/powerpoint/2010/main" val="2727375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151683-89D9-4669-8EEF-1674FE5921A3}" type="datetimeFigureOut">
              <a:rPr lang="en-IE" smtClean="0"/>
              <a:t>29/10/2025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949D88D-2D85-451F-AFB3-63B157054680}" type="slidenum">
              <a:rPr lang="en-IE" smtClean="0"/>
              <a:t>‹#›</a:t>
            </a:fld>
            <a:endParaRPr lang="en-IE"/>
          </a:p>
        </p:txBody>
      </p:sp>
    </p:spTree>
    <p:extLst>
      <p:ext uri="{BB962C8B-B14F-4D97-AF65-F5344CB8AC3E}">
        <p14:creationId xmlns:p14="http://schemas.microsoft.com/office/powerpoint/2010/main" val="3382680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151683-89D9-4669-8EEF-1674FE5921A3}" type="datetimeFigureOut">
              <a:rPr lang="en-IE" smtClean="0"/>
              <a:t>29/10/2025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949D88D-2D85-451F-AFB3-63B157054680}" type="slidenum">
              <a:rPr lang="en-IE" smtClean="0"/>
              <a:t>‹#›</a:t>
            </a:fld>
            <a:endParaRPr lang="en-IE"/>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90140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151683-89D9-4669-8EEF-1674FE5921A3}" type="datetimeFigureOut">
              <a:rPr lang="en-IE" smtClean="0"/>
              <a:t>29/10/2025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949D88D-2D85-451F-AFB3-63B157054680}" type="slidenum">
              <a:rPr lang="en-IE" smtClean="0"/>
              <a:t>‹#›</a:t>
            </a:fld>
            <a:endParaRPr lang="en-IE"/>
          </a:p>
        </p:txBody>
      </p:sp>
    </p:spTree>
    <p:extLst>
      <p:ext uri="{BB962C8B-B14F-4D97-AF65-F5344CB8AC3E}">
        <p14:creationId xmlns:p14="http://schemas.microsoft.com/office/powerpoint/2010/main" val="2935592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151683-89D9-4669-8EEF-1674FE5921A3}" type="datetimeFigureOut">
              <a:rPr lang="en-IE" smtClean="0"/>
              <a:t>29/10/2025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8949D88D-2D85-451F-AFB3-63B157054680}" type="slidenum">
              <a:rPr lang="en-IE" smtClean="0"/>
              <a:t>‹#›</a:t>
            </a:fld>
            <a:endParaRPr lang="en-IE"/>
          </a:p>
        </p:txBody>
      </p:sp>
    </p:spTree>
    <p:extLst>
      <p:ext uri="{BB962C8B-B14F-4D97-AF65-F5344CB8AC3E}">
        <p14:creationId xmlns:p14="http://schemas.microsoft.com/office/powerpoint/2010/main" val="3376325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151683-89D9-4669-8EEF-1674FE5921A3}" type="datetimeFigureOut">
              <a:rPr lang="en-IE" smtClean="0"/>
              <a:t>29/10/2025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8949D88D-2D85-451F-AFB3-63B157054680}" type="slidenum">
              <a:rPr lang="en-IE" smtClean="0"/>
              <a:t>‹#›</a:t>
            </a:fld>
            <a:endParaRPr lang="en-IE"/>
          </a:p>
        </p:txBody>
      </p:sp>
    </p:spTree>
    <p:extLst>
      <p:ext uri="{BB962C8B-B14F-4D97-AF65-F5344CB8AC3E}">
        <p14:creationId xmlns:p14="http://schemas.microsoft.com/office/powerpoint/2010/main" val="4129260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151683-89D9-4669-8EEF-1674FE5921A3}" type="datetimeFigureOut">
              <a:rPr lang="en-IE" smtClean="0"/>
              <a:t>29/10/2025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949D88D-2D85-451F-AFB3-63B157054680}" type="slidenum">
              <a:rPr lang="en-IE" smtClean="0"/>
              <a:t>‹#›</a:t>
            </a:fld>
            <a:endParaRPr lang="en-IE"/>
          </a:p>
        </p:txBody>
      </p:sp>
    </p:spTree>
    <p:extLst>
      <p:ext uri="{BB962C8B-B14F-4D97-AF65-F5344CB8AC3E}">
        <p14:creationId xmlns:p14="http://schemas.microsoft.com/office/powerpoint/2010/main" val="4081088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151683-89D9-4669-8EEF-1674FE5921A3}" type="datetimeFigureOut">
              <a:rPr lang="en-IE" smtClean="0"/>
              <a:t>29/10/2025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949D88D-2D85-451F-AFB3-63B157054680}" type="slidenum">
              <a:rPr lang="en-IE" smtClean="0"/>
              <a:t>‹#›</a:t>
            </a:fld>
            <a:endParaRPr lang="en-IE"/>
          </a:p>
        </p:txBody>
      </p:sp>
    </p:spTree>
    <p:extLst>
      <p:ext uri="{BB962C8B-B14F-4D97-AF65-F5344CB8AC3E}">
        <p14:creationId xmlns:p14="http://schemas.microsoft.com/office/powerpoint/2010/main" val="2183178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151683-89D9-4669-8EEF-1674FE5921A3}" type="datetimeFigureOut">
              <a:rPr lang="en-IE" smtClean="0"/>
              <a:t>29/10/2025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949D88D-2D85-451F-AFB3-63B157054680}" type="slidenum">
              <a:rPr lang="en-IE" smtClean="0"/>
              <a:t>‹#›</a:t>
            </a:fld>
            <a:endParaRPr lang="en-IE"/>
          </a:p>
        </p:txBody>
      </p:sp>
    </p:spTree>
    <p:extLst>
      <p:ext uri="{BB962C8B-B14F-4D97-AF65-F5344CB8AC3E}">
        <p14:creationId xmlns:p14="http://schemas.microsoft.com/office/powerpoint/2010/main" val="407761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151683-89D9-4669-8EEF-1674FE5921A3}" type="datetimeFigureOut">
              <a:rPr lang="en-IE" smtClean="0"/>
              <a:t>29/10/2025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949D88D-2D85-451F-AFB3-63B157054680}" type="slidenum">
              <a:rPr lang="en-IE" smtClean="0"/>
              <a:t>‹#›</a:t>
            </a:fld>
            <a:endParaRPr lang="en-IE"/>
          </a:p>
        </p:txBody>
      </p:sp>
    </p:spTree>
    <p:extLst>
      <p:ext uri="{BB962C8B-B14F-4D97-AF65-F5344CB8AC3E}">
        <p14:creationId xmlns:p14="http://schemas.microsoft.com/office/powerpoint/2010/main" val="1271541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151683-89D9-4669-8EEF-1674FE5921A3}" type="datetimeFigureOut">
              <a:rPr lang="en-IE" smtClean="0"/>
              <a:t>29/10/2025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949D88D-2D85-451F-AFB3-63B157054680}" type="slidenum">
              <a:rPr lang="en-IE" smtClean="0"/>
              <a:t>‹#›</a:t>
            </a:fld>
            <a:endParaRPr lang="en-IE"/>
          </a:p>
        </p:txBody>
      </p:sp>
    </p:spTree>
    <p:extLst>
      <p:ext uri="{BB962C8B-B14F-4D97-AF65-F5344CB8AC3E}">
        <p14:creationId xmlns:p14="http://schemas.microsoft.com/office/powerpoint/2010/main" val="531564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151683-89D9-4669-8EEF-1674FE5921A3}" type="datetimeFigureOut">
              <a:rPr lang="en-IE" smtClean="0"/>
              <a:t>29/10/2025</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8949D88D-2D85-451F-AFB3-63B157054680}" type="slidenum">
              <a:rPr lang="en-IE" smtClean="0"/>
              <a:t>‹#›</a:t>
            </a:fld>
            <a:endParaRPr lang="en-IE"/>
          </a:p>
        </p:txBody>
      </p:sp>
    </p:spTree>
    <p:extLst>
      <p:ext uri="{BB962C8B-B14F-4D97-AF65-F5344CB8AC3E}">
        <p14:creationId xmlns:p14="http://schemas.microsoft.com/office/powerpoint/2010/main" val="125559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151683-89D9-4669-8EEF-1674FE5921A3}" type="datetimeFigureOut">
              <a:rPr lang="en-IE" smtClean="0"/>
              <a:t>29/10/2025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8949D88D-2D85-451F-AFB3-63B157054680}" type="slidenum">
              <a:rPr lang="en-IE" smtClean="0"/>
              <a:t>‹#›</a:t>
            </a:fld>
            <a:endParaRPr lang="en-IE"/>
          </a:p>
        </p:txBody>
      </p:sp>
    </p:spTree>
    <p:extLst>
      <p:ext uri="{BB962C8B-B14F-4D97-AF65-F5344CB8AC3E}">
        <p14:creationId xmlns:p14="http://schemas.microsoft.com/office/powerpoint/2010/main" val="2444261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151683-89D9-4669-8EEF-1674FE5921A3}" type="datetimeFigureOut">
              <a:rPr lang="en-IE" smtClean="0"/>
              <a:t>29/10/2025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8949D88D-2D85-451F-AFB3-63B157054680}" type="slidenum">
              <a:rPr lang="en-IE" smtClean="0"/>
              <a:t>‹#›</a:t>
            </a:fld>
            <a:endParaRPr lang="en-IE"/>
          </a:p>
        </p:txBody>
      </p:sp>
    </p:spTree>
    <p:extLst>
      <p:ext uri="{BB962C8B-B14F-4D97-AF65-F5344CB8AC3E}">
        <p14:creationId xmlns:p14="http://schemas.microsoft.com/office/powerpoint/2010/main" val="890178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151683-89D9-4669-8EEF-1674FE5921A3}" type="datetimeFigureOut">
              <a:rPr lang="en-IE" smtClean="0"/>
              <a:t>29/10/2025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949D88D-2D85-451F-AFB3-63B157054680}" type="slidenum">
              <a:rPr lang="en-IE" smtClean="0"/>
              <a:t>‹#›</a:t>
            </a:fld>
            <a:endParaRPr lang="en-IE"/>
          </a:p>
        </p:txBody>
      </p:sp>
    </p:spTree>
    <p:extLst>
      <p:ext uri="{BB962C8B-B14F-4D97-AF65-F5344CB8AC3E}">
        <p14:creationId xmlns:p14="http://schemas.microsoft.com/office/powerpoint/2010/main" val="4290446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151683-89D9-4669-8EEF-1674FE5921A3}" type="datetimeFigureOut">
              <a:rPr lang="en-IE" smtClean="0"/>
              <a:t>29/10/2025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949D88D-2D85-451F-AFB3-63B157054680}" type="slidenum">
              <a:rPr lang="en-IE" smtClean="0"/>
              <a:t>‹#›</a:t>
            </a:fld>
            <a:endParaRPr lang="en-IE"/>
          </a:p>
        </p:txBody>
      </p:sp>
    </p:spTree>
    <p:extLst>
      <p:ext uri="{BB962C8B-B14F-4D97-AF65-F5344CB8AC3E}">
        <p14:creationId xmlns:p14="http://schemas.microsoft.com/office/powerpoint/2010/main" val="3205757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4151683-89D9-4669-8EEF-1674FE5921A3}" type="datetimeFigureOut">
              <a:rPr lang="en-IE" smtClean="0"/>
              <a:t>29/10/2025</a:t>
            </a:fld>
            <a:endParaRPr lang="en-IE"/>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949D88D-2D85-451F-AFB3-63B157054680}" type="slidenum">
              <a:rPr lang="en-IE" smtClean="0"/>
              <a:t>‹#›</a:t>
            </a:fld>
            <a:endParaRPr lang="en-IE"/>
          </a:p>
        </p:txBody>
      </p:sp>
    </p:spTree>
    <p:extLst>
      <p:ext uri="{BB962C8B-B14F-4D97-AF65-F5344CB8AC3E}">
        <p14:creationId xmlns:p14="http://schemas.microsoft.com/office/powerpoint/2010/main" val="791003465"/>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AC30A4C-61AB-50C3-1F79-88731A987452}"/>
              </a:ext>
            </a:extLst>
          </p:cNvPr>
          <p:cNvSpPr/>
          <p:nvPr/>
        </p:nvSpPr>
        <p:spPr>
          <a:xfrm>
            <a:off x="186813" y="3913239"/>
            <a:ext cx="2762864" cy="28169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dirty="0"/>
              <a:t>ADVANTAGES</a:t>
            </a:r>
          </a:p>
          <a:p>
            <a:pPr algn="ctr"/>
            <a:endParaRPr lang="en-US" sz="1200" dirty="0"/>
          </a:p>
          <a:p>
            <a:r>
              <a:rPr lang="en-US" sz="1200" dirty="0"/>
              <a:t>Advantages were considered and efficient memory use was one of the main aspects that got me to choose the method, also the fact that two data-handling were being supported.</a:t>
            </a:r>
          </a:p>
          <a:p>
            <a:r>
              <a:rPr lang="en-US" sz="1200" dirty="0"/>
              <a:t>Preventing invalid data mainly trough validation checks and the fact that follows a clear OOP structure with a modular code.</a:t>
            </a:r>
          </a:p>
        </p:txBody>
      </p:sp>
      <p:sp>
        <p:nvSpPr>
          <p:cNvPr id="18" name="Rectangle 17">
            <a:extLst>
              <a:ext uri="{FF2B5EF4-FFF2-40B4-BE49-F238E27FC236}">
                <a16:creationId xmlns:a16="http://schemas.microsoft.com/office/drawing/2014/main" id="{267D93F5-53EA-7470-F567-D1BF225D49E8}"/>
              </a:ext>
            </a:extLst>
          </p:cNvPr>
          <p:cNvSpPr/>
          <p:nvPr/>
        </p:nvSpPr>
        <p:spPr>
          <a:xfrm>
            <a:off x="3190568" y="127819"/>
            <a:ext cx="2762864" cy="37067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E" sz="1200" dirty="0">
                <a:solidFill>
                  <a:schemeClr val="bg1">
                    <a:lumMod val="85000"/>
                    <a:lumOff val="15000"/>
                  </a:schemeClr>
                </a:solidFill>
              </a:rPr>
              <a:t>DATA STRUCTURE</a:t>
            </a:r>
          </a:p>
          <a:p>
            <a:pPr algn="ctr"/>
            <a:endParaRPr lang="en-IE" sz="1000" dirty="0">
              <a:solidFill>
                <a:schemeClr val="bg1">
                  <a:lumMod val="85000"/>
                  <a:lumOff val="15000"/>
                </a:schemeClr>
              </a:solidFill>
            </a:endParaRPr>
          </a:p>
          <a:p>
            <a:r>
              <a:rPr lang="en-US" sz="1000" dirty="0"/>
              <a:t>  The idea that servers like a pivot for the project is to replicate how a real-life restaurant would manage trays of food. And since is a fast-paced environment, the system must be organized and fast.</a:t>
            </a:r>
          </a:p>
          <a:p>
            <a:r>
              <a:rPr lang="en-US" sz="1000" dirty="0"/>
              <a:t> The chosen structure was “Deque” (double-ended Queue)</a:t>
            </a:r>
            <a:br>
              <a:rPr lang="en-US" sz="1000" dirty="0"/>
            </a:br>
            <a:r>
              <a:rPr lang="en-US" sz="1000" dirty="0"/>
              <a:t>supporting both LIFO and FIFO efficiently and allowing 0(1) time for insertion and to delete at both ends.</a:t>
            </a:r>
          </a:p>
          <a:p>
            <a:r>
              <a:rPr lang="en-US" sz="1000" dirty="0"/>
              <a:t>   Which means it can behave both in STACK and QUEUE.</a:t>
            </a:r>
          </a:p>
          <a:p>
            <a:endParaRPr lang="en-US" sz="1000" dirty="0"/>
          </a:p>
          <a:p>
            <a:pPr algn="ctr"/>
            <a:r>
              <a:rPr lang="en-US" sz="1000" dirty="0"/>
              <a:t>THREE MAIN CLASSES</a:t>
            </a:r>
          </a:p>
          <a:p>
            <a:pPr algn="ctr"/>
            <a:endParaRPr lang="en-US" sz="1000" dirty="0"/>
          </a:p>
          <a:p>
            <a:pPr marL="171450" indent="-171450">
              <a:buFontTx/>
              <a:buChar char="-"/>
            </a:pPr>
            <a:r>
              <a:rPr lang="en-IE" sz="1000" dirty="0"/>
              <a:t>Food Item</a:t>
            </a:r>
          </a:p>
          <a:p>
            <a:pPr marL="171450" indent="-171450">
              <a:buFontTx/>
              <a:buChar char="-"/>
            </a:pPr>
            <a:r>
              <a:rPr lang="en-IE" sz="1000" dirty="0"/>
              <a:t>Storage</a:t>
            </a:r>
          </a:p>
          <a:p>
            <a:pPr marL="171450" indent="-171450">
              <a:buFontTx/>
              <a:buChar char="-"/>
            </a:pPr>
            <a:r>
              <a:rPr lang="en-IE" sz="1000" dirty="0"/>
              <a:t>Main</a:t>
            </a:r>
          </a:p>
          <a:p>
            <a:r>
              <a:rPr lang="en-IE" sz="1000" dirty="0"/>
              <a:t>   Each operation is executed in constant time O(1), while Searches or displays in O(n).</a:t>
            </a:r>
          </a:p>
        </p:txBody>
      </p:sp>
      <p:sp>
        <p:nvSpPr>
          <p:cNvPr id="19" name="Rectangle 18">
            <a:extLst>
              <a:ext uri="{FF2B5EF4-FFF2-40B4-BE49-F238E27FC236}">
                <a16:creationId xmlns:a16="http://schemas.microsoft.com/office/drawing/2014/main" id="{DC4C2207-BB01-2E42-93EF-78372C95DD91}"/>
              </a:ext>
            </a:extLst>
          </p:cNvPr>
          <p:cNvSpPr/>
          <p:nvPr/>
        </p:nvSpPr>
        <p:spPr>
          <a:xfrm>
            <a:off x="3190568" y="3913239"/>
            <a:ext cx="2762864" cy="28169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E" sz="1200" dirty="0"/>
              <a:t>LIMITATIONS</a:t>
            </a:r>
          </a:p>
          <a:p>
            <a:pPr algn="ctr"/>
            <a:endParaRPr lang="en-IE" sz="1200" dirty="0"/>
          </a:p>
          <a:p>
            <a:r>
              <a:rPr lang="en-IE" sz="1200" dirty="0"/>
              <a:t>There were only a few limitations to be considered in the project, them being the fact that works only on the console, not allowing GUI.</a:t>
            </a:r>
          </a:p>
          <a:p>
            <a:r>
              <a:rPr lang="en-IE" sz="1200" dirty="0"/>
              <a:t>The maximum number od trays being set to 8 only, and the fact that you cannot access items in the middle of the structure.</a:t>
            </a:r>
          </a:p>
        </p:txBody>
      </p:sp>
      <p:sp>
        <p:nvSpPr>
          <p:cNvPr id="20" name="Rectangle 19">
            <a:extLst>
              <a:ext uri="{FF2B5EF4-FFF2-40B4-BE49-F238E27FC236}">
                <a16:creationId xmlns:a16="http://schemas.microsoft.com/office/drawing/2014/main" id="{AB0011D8-BEC6-43D4-C7AA-9980FF69F9D4}"/>
              </a:ext>
            </a:extLst>
          </p:cNvPr>
          <p:cNvSpPr/>
          <p:nvPr/>
        </p:nvSpPr>
        <p:spPr>
          <a:xfrm>
            <a:off x="6238570" y="127818"/>
            <a:ext cx="2762864" cy="66023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E" sz="1200" dirty="0"/>
              <a:t>TESTING AND VALIDATION</a:t>
            </a:r>
          </a:p>
          <a:p>
            <a:pPr algn="ctr"/>
            <a:endParaRPr lang="en-IE" sz="1200" dirty="0"/>
          </a:p>
          <a:p>
            <a:r>
              <a:rPr lang="en-IE" sz="1100" dirty="0"/>
              <a:t>Before adding a tray the system will check if the storage is not full, the best-before date is not 14 days ahead and the format input is correct and weight is valid.</a:t>
            </a:r>
          </a:p>
          <a:p>
            <a:r>
              <a:rPr lang="en-IE" sz="1100" dirty="0"/>
              <a:t>During the tests both modes worked seamlessly, showing the console output for each step. For an example adding around 3 trays and removing one shows that the correct tray was removed, accordingly to the mode you are using.</a:t>
            </a:r>
          </a:p>
          <a:p>
            <a:endParaRPr lang="en-IE" sz="1100" dirty="0"/>
          </a:p>
          <a:p>
            <a:endParaRPr lang="en-IE" sz="1100" dirty="0"/>
          </a:p>
          <a:p>
            <a:endParaRPr lang="en-IE" sz="1100" dirty="0"/>
          </a:p>
          <a:p>
            <a:endParaRPr lang="en-IE" sz="1100" dirty="0"/>
          </a:p>
          <a:p>
            <a:endParaRPr lang="en-IE" sz="1100" dirty="0"/>
          </a:p>
          <a:p>
            <a:endParaRPr lang="en-IE" sz="1100" dirty="0"/>
          </a:p>
          <a:p>
            <a:endParaRPr lang="en-IE" sz="1100" dirty="0"/>
          </a:p>
          <a:p>
            <a:endParaRPr lang="en-IE" sz="1100" dirty="0"/>
          </a:p>
          <a:p>
            <a:endParaRPr lang="en-IE" sz="1100" dirty="0"/>
          </a:p>
          <a:p>
            <a:r>
              <a:rPr lang="en-IE" sz="1100" dirty="0"/>
              <a:t>Here is a sample of a test, showing a full tray notification.</a:t>
            </a:r>
          </a:p>
          <a:p>
            <a:endParaRPr lang="en-IE" sz="1100" dirty="0"/>
          </a:p>
          <a:p>
            <a:endParaRPr lang="en-IE" sz="1100" dirty="0"/>
          </a:p>
          <a:p>
            <a:endParaRPr lang="en-IE" sz="1100" dirty="0"/>
          </a:p>
          <a:p>
            <a:endParaRPr lang="en-IE" sz="1100" dirty="0"/>
          </a:p>
          <a:p>
            <a:endParaRPr lang="en-IE" sz="1100" dirty="0"/>
          </a:p>
          <a:p>
            <a:endParaRPr lang="en-IE" sz="1100" dirty="0"/>
          </a:p>
          <a:p>
            <a:endParaRPr lang="en-IE" sz="1100" dirty="0"/>
          </a:p>
          <a:p>
            <a:endParaRPr lang="en-IE" sz="1100" dirty="0"/>
          </a:p>
          <a:p>
            <a:endParaRPr lang="en-IE" sz="1100" dirty="0"/>
          </a:p>
          <a:p>
            <a:endParaRPr lang="en-IE" sz="1100" dirty="0"/>
          </a:p>
          <a:p>
            <a:r>
              <a:rPr lang="en-IE" sz="1100" dirty="0"/>
              <a:t>Here is a sample test of choosing and invalid option.</a:t>
            </a:r>
          </a:p>
        </p:txBody>
      </p:sp>
      <p:sp>
        <p:nvSpPr>
          <p:cNvPr id="22" name="Rectangle 21">
            <a:extLst>
              <a:ext uri="{FF2B5EF4-FFF2-40B4-BE49-F238E27FC236}">
                <a16:creationId xmlns:a16="http://schemas.microsoft.com/office/drawing/2014/main" id="{B6AE1745-44DB-DF38-937E-15841E1D134F}"/>
              </a:ext>
            </a:extLst>
          </p:cNvPr>
          <p:cNvSpPr/>
          <p:nvPr/>
        </p:nvSpPr>
        <p:spPr>
          <a:xfrm>
            <a:off x="9242325" y="127820"/>
            <a:ext cx="2762864" cy="23794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E" sz="1200" dirty="0"/>
              <a:t>CONCLUSION AND REFLECTION</a:t>
            </a:r>
          </a:p>
          <a:p>
            <a:pPr algn="ctr"/>
            <a:endParaRPr lang="en-IE" sz="1200" dirty="0"/>
          </a:p>
          <a:p>
            <a:r>
              <a:rPr lang="en-IE" sz="1000" dirty="0"/>
              <a:t>The Project focus was mainly to demonstrate how a deque can work for both Stack and Queue, making it possible to be flexible and efficient at the same time. Highlighting the main algorithm concept which are LIFO/FIFO and time complexity in the real world.</a:t>
            </a:r>
          </a:p>
          <a:p>
            <a:r>
              <a:rPr lang="en-IE" sz="1000" dirty="0"/>
              <a:t>Building this application made sure that my understanding of data structure was enough to perform in such challenge and also emphasized the importance of testing and logical consistency. </a:t>
            </a:r>
          </a:p>
        </p:txBody>
      </p:sp>
      <p:sp>
        <p:nvSpPr>
          <p:cNvPr id="23" name="Rectangle 22">
            <a:extLst>
              <a:ext uri="{FF2B5EF4-FFF2-40B4-BE49-F238E27FC236}">
                <a16:creationId xmlns:a16="http://schemas.microsoft.com/office/drawing/2014/main" id="{43A27503-E0E4-8631-D887-83F698FACF43}"/>
              </a:ext>
            </a:extLst>
          </p:cNvPr>
          <p:cNvSpPr/>
          <p:nvPr/>
        </p:nvSpPr>
        <p:spPr>
          <a:xfrm>
            <a:off x="9242325" y="5447071"/>
            <a:ext cx="2762864" cy="12831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E" sz="1200" dirty="0"/>
              <a:t>AI USE STATEMENT</a:t>
            </a:r>
          </a:p>
          <a:p>
            <a:pPr algn="ctr"/>
            <a:r>
              <a:rPr lang="en-US" sz="1000" dirty="0"/>
              <a:t>ChatGPT was used to assist with code commenting, poster text structure, and refinement of explanations. All code, logic, testing, and final writing were completed independently. The AI tool was used only to enhance clarity and organization.</a:t>
            </a:r>
            <a:endParaRPr lang="en-IE" sz="1000" dirty="0"/>
          </a:p>
        </p:txBody>
      </p:sp>
      <p:sp>
        <p:nvSpPr>
          <p:cNvPr id="24" name="Oval 23">
            <a:extLst>
              <a:ext uri="{FF2B5EF4-FFF2-40B4-BE49-F238E27FC236}">
                <a16:creationId xmlns:a16="http://schemas.microsoft.com/office/drawing/2014/main" id="{56B6D829-85CC-6FB7-3509-70BB56DE13EA}"/>
              </a:ext>
            </a:extLst>
          </p:cNvPr>
          <p:cNvSpPr/>
          <p:nvPr/>
        </p:nvSpPr>
        <p:spPr>
          <a:xfrm>
            <a:off x="186814" y="127820"/>
            <a:ext cx="1081546" cy="8259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Fast-Food Storage Manager Using Stack and Queue (LIFO/FIFO)</a:t>
            </a:r>
            <a:endParaRPr lang="en-IE" sz="800" dirty="0"/>
          </a:p>
        </p:txBody>
      </p:sp>
      <p:sp>
        <p:nvSpPr>
          <p:cNvPr id="25" name="Rectangle 24">
            <a:extLst>
              <a:ext uri="{FF2B5EF4-FFF2-40B4-BE49-F238E27FC236}">
                <a16:creationId xmlns:a16="http://schemas.microsoft.com/office/drawing/2014/main" id="{AE2DC82E-E4BF-1052-81B3-EA65AEAE6A61}"/>
              </a:ext>
            </a:extLst>
          </p:cNvPr>
          <p:cNvSpPr/>
          <p:nvPr/>
        </p:nvSpPr>
        <p:spPr>
          <a:xfrm>
            <a:off x="1553497" y="127820"/>
            <a:ext cx="1396180" cy="8259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050" dirty="0"/>
              <a:t>Alberto W S Figueiredo</a:t>
            </a:r>
          </a:p>
          <a:p>
            <a:pPr algn="ctr"/>
            <a:endParaRPr lang="en-IE" sz="1050" dirty="0"/>
          </a:p>
          <a:p>
            <a:pPr algn="ctr"/>
            <a:r>
              <a:rPr lang="en-IE" sz="1050" dirty="0"/>
              <a:t>Student number 2023316</a:t>
            </a:r>
          </a:p>
        </p:txBody>
      </p:sp>
      <p:sp>
        <p:nvSpPr>
          <p:cNvPr id="27" name="Rectangle 26">
            <a:extLst>
              <a:ext uri="{FF2B5EF4-FFF2-40B4-BE49-F238E27FC236}">
                <a16:creationId xmlns:a16="http://schemas.microsoft.com/office/drawing/2014/main" id="{6A95B49A-00AD-C669-4016-5D0DA28ABE6A}"/>
              </a:ext>
            </a:extLst>
          </p:cNvPr>
          <p:cNvSpPr/>
          <p:nvPr/>
        </p:nvSpPr>
        <p:spPr>
          <a:xfrm>
            <a:off x="186813" y="953729"/>
            <a:ext cx="2762864" cy="28808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050" dirty="0">
                <a:solidFill>
                  <a:schemeClr val="bg2">
                    <a:lumMod val="50000"/>
                  </a:schemeClr>
                </a:solidFill>
              </a:rPr>
              <a:t>PROBLEM DESCRIPTION</a:t>
            </a:r>
          </a:p>
          <a:p>
            <a:pPr algn="ctr"/>
            <a:endParaRPr lang="en-US" sz="1050" dirty="0"/>
          </a:p>
          <a:p>
            <a:pPr algn="ctr"/>
            <a:r>
              <a:rPr lang="en-US" sz="1050" dirty="0"/>
              <a:t>   The main challenge was for the restaurant to manage trays with a maximum capacity of 8, while adding and removing from front or opposite .With two behaviors available</a:t>
            </a:r>
          </a:p>
          <a:p>
            <a:pPr algn="ctr"/>
            <a:r>
              <a:rPr lang="en-US" sz="1050" dirty="0"/>
              <a:t>LIFO (stack) and FIFO (Queue)</a:t>
            </a:r>
          </a:p>
        </p:txBody>
      </p:sp>
      <p:sp>
        <p:nvSpPr>
          <p:cNvPr id="30" name="Arrow: Right 29">
            <a:extLst>
              <a:ext uri="{FF2B5EF4-FFF2-40B4-BE49-F238E27FC236}">
                <a16:creationId xmlns:a16="http://schemas.microsoft.com/office/drawing/2014/main" id="{34DA654D-D88A-3373-3599-BBB70B7C90A8}"/>
              </a:ext>
            </a:extLst>
          </p:cNvPr>
          <p:cNvSpPr/>
          <p:nvPr/>
        </p:nvSpPr>
        <p:spPr>
          <a:xfrm>
            <a:off x="297426" y="2263878"/>
            <a:ext cx="2512142" cy="77429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b="1" dirty="0"/>
              <a:t>LIFO</a:t>
            </a:r>
            <a:r>
              <a:rPr lang="en-US" sz="800" dirty="0"/>
              <a:t> (Last In, First Out): the most recently added tray is served first (like a stack of plates).</a:t>
            </a:r>
            <a:endParaRPr lang="en-IE" sz="800" b="1" dirty="0">
              <a:ln w="22225">
                <a:solidFill>
                  <a:schemeClr val="accent2"/>
                </a:solidFill>
                <a:prstDash val="solid"/>
              </a:ln>
              <a:solidFill>
                <a:schemeClr val="accent2">
                  <a:lumMod val="40000"/>
                  <a:lumOff val="60000"/>
                </a:schemeClr>
              </a:solidFill>
            </a:endParaRPr>
          </a:p>
        </p:txBody>
      </p:sp>
      <p:sp>
        <p:nvSpPr>
          <p:cNvPr id="32" name="Arrow: Right 31">
            <a:extLst>
              <a:ext uri="{FF2B5EF4-FFF2-40B4-BE49-F238E27FC236}">
                <a16:creationId xmlns:a16="http://schemas.microsoft.com/office/drawing/2014/main" id="{CCF791DD-3C48-7290-2D41-2B283C8B82D7}"/>
              </a:ext>
            </a:extLst>
          </p:cNvPr>
          <p:cNvSpPr/>
          <p:nvPr/>
        </p:nvSpPr>
        <p:spPr>
          <a:xfrm flipH="1">
            <a:off x="290051" y="2914037"/>
            <a:ext cx="2512142" cy="77429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b="1" dirty="0"/>
              <a:t>FIFO</a:t>
            </a:r>
            <a:r>
              <a:rPr lang="en-US" sz="800" dirty="0"/>
              <a:t> (First In, First Out): the oldest tray is served first (like a production line).</a:t>
            </a:r>
            <a:endParaRPr lang="en-IE" sz="800" b="1" dirty="0">
              <a:ln w="22225">
                <a:solidFill>
                  <a:schemeClr val="accent2"/>
                </a:solidFill>
                <a:prstDash val="solid"/>
              </a:ln>
              <a:solidFill>
                <a:schemeClr val="accent2">
                  <a:lumMod val="40000"/>
                  <a:lumOff val="60000"/>
                </a:schemeClr>
              </a:solidFill>
            </a:endParaRPr>
          </a:p>
        </p:txBody>
      </p:sp>
      <p:pic>
        <p:nvPicPr>
          <p:cNvPr id="2" name="Picture 1" descr="A screenshot of a computer program&#10;&#10;AI-generated content may be incorrect.">
            <a:extLst>
              <a:ext uri="{FF2B5EF4-FFF2-40B4-BE49-F238E27FC236}">
                <a16:creationId xmlns:a16="http://schemas.microsoft.com/office/drawing/2014/main" id="{03505B59-4C78-804C-437D-43B9F9A21CDD}"/>
              </a:ext>
            </a:extLst>
          </p:cNvPr>
          <p:cNvPicPr>
            <a:picLocks noChangeAspect="1"/>
          </p:cNvPicPr>
          <p:nvPr/>
        </p:nvPicPr>
        <p:blipFill>
          <a:blip r:embed="rId2"/>
          <a:stretch>
            <a:fillRect/>
          </a:stretch>
        </p:blipFill>
        <p:spPr>
          <a:xfrm>
            <a:off x="6422327" y="2431026"/>
            <a:ext cx="2351101" cy="1403554"/>
          </a:xfrm>
          <a:prstGeom prst="rect">
            <a:avLst/>
          </a:prstGeom>
        </p:spPr>
      </p:pic>
      <p:pic>
        <p:nvPicPr>
          <p:cNvPr id="3" name="Picture 2" descr="A screenshot of a computer program&#10;&#10;AI-generated content may be incorrect.">
            <a:extLst>
              <a:ext uri="{FF2B5EF4-FFF2-40B4-BE49-F238E27FC236}">
                <a16:creationId xmlns:a16="http://schemas.microsoft.com/office/drawing/2014/main" id="{10D93945-F46F-092B-8B55-FB745E6339BD}"/>
              </a:ext>
            </a:extLst>
          </p:cNvPr>
          <p:cNvPicPr>
            <a:picLocks noChangeAspect="1"/>
          </p:cNvPicPr>
          <p:nvPr/>
        </p:nvPicPr>
        <p:blipFill>
          <a:blip r:embed="rId3"/>
          <a:stretch>
            <a:fillRect/>
          </a:stretch>
        </p:blipFill>
        <p:spPr>
          <a:xfrm>
            <a:off x="6422326" y="4377812"/>
            <a:ext cx="2351101" cy="1403554"/>
          </a:xfrm>
          <a:prstGeom prst="rect">
            <a:avLst/>
          </a:prstGeom>
        </p:spPr>
      </p:pic>
      <p:sp>
        <p:nvSpPr>
          <p:cNvPr id="6" name="Rectangle 5">
            <a:extLst>
              <a:ext uri="{FF2B5EF4-FFF2-40B4-BE49-F238E27FC236}">
                <a16:creationId xmlns:a16="http://schemas.microsoft.com/office/drawing/2014/main" id="{05F87422-75FC-1502-6E9C-F29494713690}"/>
              </a:ext>
            </a:extLst>
          </p:cNvPr>
          <p:cNvSpPr/>
          <p:nvPr/>
        </p:nvSpPr>
        <p:spPr>
          <a:xfrm>
            <a:off x="9242325" y="2542868"/>
            <a:ext cx="2762862" cy="282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E" sz="1200" dirty="0"/>
              <a:t>TIME COMPLEXITY ANALYSIS</a:t>
            </a:r>
          </a:p>
          <a:p>
            <a:pPr algn="ctr"/>
            <a:endParaRPr lang="en-IE" sz="1200" dirty="0"/>
          </a:p>
          <a:p>
            <a:pPr algn="ctr"/>
            <a:endParaRPr lang="en-IE" sz="1200" dirty="0"/>
          </a:p>
        </p:txBody>
      </p:sp>
      <p:graphicFrame>
        <p:nvGraphicFramePr>
          <p:cNvPr id="8" name="Table 7">
            <a:extLst>
              <a:ext uri="{FF2B5EF4-FFF2-40B4-BE49-F238E27FC236}">
                <a16:creationId xmlns:a16="http://schemas.microsoft.com/office/drawing/2014/main" id="{6A7F13C0-FA91-8AEC-F6EE-4D0D9C18F15C}"/>
              </a:ext>
            </a:extLst>
          </p:cNvPr>
          <p:cNvGraphicFramePr>
            <a:graphicFrameLocks noGrp="1"/>
          </p:cNvGraphicFramePr>
          <p:nvPr>
            <p:extLst>
              <p:ext uri="{D42A27DB-BD31-4B8C-83A1-F6EECF244321}">
                <p14:modId xmlns:p14="http://schemas.microsoft.com/office/powerpoint/2010/main" val="3531412528"/>
              </p:ext>
            </p:extLst>
          </p:nvPr>
        </p:nvGraphicFramePr>
        <p:xfrm>
          <a:off x="9242325" y="2861189"/>
          <a:ext cx="2762865" cy="2468880"/>
        </p:xfrm>
        <a:graphic>
          <a:graphicData uri="http://schemas.openxmlformats.org/drawingml/2006/table">
            <a:tbl>
              <a:tblPr firstRow="1" bandRow="1">
                <a:tableStyleId>{5C22544A-7EE6-4342-B048-85BDC9FD1C3A}</a:tableStyleId>
              </a:tblPr>
              <a:tblGrid>
                <a:gridCol w="920955">
                  <a:extLst>
                    <a:ext uri="{9D8B030D-6E8A-4147-A177-3AD203B41FA5}">
                      <a16:colId xmlns:a16="http://schemas.microsoft.com/office/drawing/2014/main" val="655721833"/>
                    </a:ext>
                  </a:extLst>
                </a:gridCol>
                <a:gridCol w="920955">
                  <a:extLst>
                    <a:ext uri="{9D8B030D-6E8A-4147-A177-3AD203B41FA5}">
                      <a16:colId xmlns:a16="http://schemas.microsoft.com/office/drawing/2014/main" val="2499020025"/>
                    </a:ext>
                  </a:extLst>
                </a:gridCol>
                <a:gridCol w="920955">
                  <a:extLst>
                    <a:ext uri="{9D8B030D-6E8A-4147-A177-3AD203B41FA5}">
                      <a16:colId xmlns:a16="http://schemas.microsoft.com/office/drawing/2014/main" val="490587939"/>
                    </a:ext>
                  </a:extLst>
                </a:gridCol>
              </a:tblGrid>
              <a:tr h="458444">
                <a:tc>
                  <a:txBody>
                    <a:bodyPr/>
                    <a:lstStyle/>
                    <a:p>
                      <a:r>
                        <a:rPr lang="en-IE" sz="900" dirty="0"/>
                        <a:t>Operation</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900" dirty="0"/>
                        <a:t>Description</a:t>
                      </a:r>
                    </a:p>
                    <a:p>
                      <a:endParaRPr lang="en-IE" sz="9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900" dirty="0"/>
                        <a:t>Time Complexity</a:t>
                      </a:r>
                    </a:p>
                    <a:p>
                      <a:endParaRPr lang="en-IE" sz="900" dirty="0"/>
                    </a:p>
                  </a:txBody>
                  <a:tcPr anchor="ctr"/>
                </a:tc>
                <a:extLst>
                  <a:ext uri="{0D108BD9-81ED-4DB2-BD59-A6C34878D82A}">
                    <a16:rowId xmlns:a16="http://schemas.microsoft.com/office/drawing/2014/main" val="1413885434"/>
                  </a:ext>
                </a:extLst>
              </a:tr>
              <a:tr h="3310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900" dirty="0"/>
                        <a:t>Add (push)</a:t>
                      </a:r>
                    </a:p>
                    <a:p>
                      <a:endParaRPr lang="en-IE" sz="900" dirty="0"/>
                    </a:p>
                  </a:txBody>
                  <a:tcPr anchor="ctr"/>
                </a:tc>
                <a:tc>
                  <a:txBody>
                    <a:bodyPr/>
                    <a:lstStyle/>
                    <a:p>
                      <a:r>
                        <a:rPr lang="en-IE" sz="900" dirty="0"/>
                        <a:t>Add item to stack</a:t>
                      </a:r>
                    </a:p>
                  </a:txBody>
                  <a:tcPr anchor="ctr"/>
                </a:tc>
                <a:tc>
                  <a:txBody>
                    <a:bodyPr/>
                    <a:lstStyle/>
                    <a:p>
                      <a:r>
                        <a:rPr lang="en-IE" sz="900" dirty="0"/>
                        <a:t>O(1)</a:t>
                      </a:r>
                    </a:p>
                  </a:txBody>
                  <a:tcPr anchor="ctr"/>
                </a:tc>
                <a:extLst>
                  <a:ext uri="{0D108BD9-81ED-4DB2-BD59-A6C34878D82A}">
                    <a16:rowId xmlns:a16="http://schemas.microsoft.com/office/drawing/2014/main" val="1973243567"/>
                  </a:ext>
                </a:extLst>
              </a:tr>
              <a:tr h="4584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900" dirty="0"/>
                        <a:t>Remove (pop)</a:t>
                      </a:r>
                    </a:p>
                    <a:p>
                      <a:endParaRPr lang="en-IE" sz="900" dirty="0"/>
                    </a:p>
                  </a:txBody>
                  <a:tcPr anchor="ctr"/>
                </a:tc>
                <a:tc>
                  <a:txBody>
                    <a:bodyPr/>
                    <a:lstStyle/>
                    <a:p>
                      <a:r>
                        <a:rPr lang="en-IE" sz="900" dirty="0"/>
                        <a:t>Remove top item</a:t>
                      </a:r>
                    </a:p>
                  </a:txBody>
                  <a:tcPr anchor="ctr"/>
                </a:tc>
                <a:tc>
                  <a:txBody>
                    <a:bodyPr/>
                    <a:lstStyle/>
                    <a:p>
                      <a:r>
                        <a:rPr lang="en-IE" sz="900" dirty="0"/>
                        <a:t>O(1)</a:t>
                      </a:r>
                    </a:p>
                  </a:txBody>
                  <a:tcPr anchor="ctr"/>
                </a:tc>
                <a:extLst>
                  <a:ext uri="{0D108BD9-81ED-4DB2-BD59-A6C34878D82A}">
                    <a16:rowId xmlns:a16="http://schemas.microsoft.com/office/drawing/2014/main" val="2187777548"/>
                  </a:ext>
                </a:extLst>
              </a:tr>
              <a:tr h="3310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900" dirty="0"/>
                        <a:t>Peek</a:t>
                      </a:r>
                    </a:p>
                    <a:p>
                      <a:endParaRPr lang="en-IE" sz="900" dirty="0"/>
                    </a:p>
                  </a:txBody>
                  <a:tcPr anchor="ctr"/>
                </a:tc>
                <a:tc>
                  <a:txBody>
                    <a:bodyPr/>
                    <a:lstStyle/>
                    <a:p>
                      <a:r>
                        <a:rPr lang="en-IE" sz="900" dirty="0"/>
                        <a:t>View top item</a:t>
                      </a:r>
                    </a:p>
                  </a:txBody>
                  <a:tcPr anchor="ctr"/>
                </a:tc>
                <a:tc>
                  <a:txBody>
                    <a:bodyPr/>
                    <a:lstStyle/>
                    <a:p>
                      <a:r>
                        <a:rPr lang="en-IE" sz="900" dirty="0"/>
                        <a:t>O(1)</a:t>
                      </a:r>
                    </a:p>
                  </a:txBody>
                  <a:tcPr anchor="ctr"/>
                </a:tc>
                <a:extLst>
                  <a:ext uri="{0D108BD9-81ED-4DB2-BD59-A6C34878D82A}">
                    <a16:rowId xmlns:a16="http://schemas.microsoft.com/office/drawing/2014/main" val="99503529"/>
                  </a:ext>
                </a:extLst>
              </a:tr>
              <a:tr h="3310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900" dirty="0"/>
                        <a:t>Search</a:t>
                      </a:r>
                    </a:p>
                    <a:p>
                      <a:endParaRPr lang="en-IE" sz="900" dirty="0"/>
                    </a:p>
                  </a:txBody>
                  <a:tcPr anchor="ctr"/>
                </a:tc>
                <a:tc>
                  <a:txBody>
                    <a:bodyPr/>
                    <a:lstStyle/>
                    <a:p>
                      <a:r>
                        <a:rPr lang="en-IE" sz="900" dirty="0"/>
                        <a:t>Loop through storage</a:t>
                      </a:r>
                    </a:p>
                  </a:txBody>
                  <a:tcPr anchor="ctr"/>
                </a:tc>
                <a:tc>
                  <a:txBody>
                    <a:bodyPr/>
                    <a:lstStyle/>
                    <a:p>
                      <a:r>
                        <a:rPr lang="en-IE" sz="900" dirty="0"/>
                        <a:t>O(n)</a:t>
                      </a:r>
                    </a:p>
                  </a:txBody>
                  <a:tcPr anchor="ctr"/>
                </a:tc>
                <a:extLst>
                  <a:ext uri="{0D108BD9-81ED-4DB2-BD59-A6C34878D82A}">
                    <a16:rowId xmlns:a16="http://schemas.microsoft.com/office/drawing/2014/main" val="2865698979"/>
                  </a:ext>
                </a:extLst>
              </a:tr>
              <a:tr h="203753">
                <a:tc>
                  <a:txBody>
                    <a:bodyPr/>
                    <a:lstStyle/>
                    <a:p>
                      <a:r>
                        <a:rPr lang="en-IE" sz="900" dirty="0"/>
                        <a:t>Display All</a:t>
                      </a:r>
                    </a:p>
                  </a:txBody>
                  <a:tcPr anchor="ctr"/>
                </a:tc>
                <a:tc>
                  <a:txBody>
                    <a:bodyPr/>
                    <a:lstStyle/>
                    <a:p>
                      <a:r>
                        <a:rPr lang="en-IE" sz="900" dirty="0"/>
                        <a:t>Show every item</a:t>
                      </a:r>
                    </a:p>
                  </a:txBody>
                  <a:tcPr anchor="ctr"/>
                </a:tc>
                <a:tc>
                  <a:txBody>
                    <a:bodyPr/>
                    <a:lstStyle/>
                    <a:p>
                      <a:r>
                        <a:rPr lang="en-IE" sz="900" dirty="0"/>
                        <a:t>O(n)</a:t>
                      </a:r>
                    </a:p>
                  </a:txBody>
                  <a:tcPr anchor="ctr"/>
                </a:tc>
                <a:extLst>
                  <a:ext uri="{0D108BD9-81ED-4DB2-BD59-A6C34878D82A}">
                    <a16:rowId xmlns:a16="http://schemas.microsoft.com/office/drawing/2014/main" val="3807917191"/>
                  </a:ext>
                </a:extLst>
              </a:tr>
            </a:tbl>
          </a:graphicData>
        </a:graphic>
      </p:graphicFrame>
    </p:spTree>
    <p:extLst>
      <p:ext uri="{BB962C8B-B14F-4D97-AF65-F5344CB8AC3E}">
        <p14:creationId xmlns:p14="http://schemas.microsoft.com/office/powerpoint/2010/main" val="7430168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docProps/app.xml><?xml version="1.0" encoding="utf-8"?>
<Properties xmlns="http://schemas.openxmlformats.org/officeDocument/2006/extended-properties" xmlns:vt="http://schemas.openxmlformats.org/officeDocument/2006/docPropsVTypes">
  <Template>TM04033921[[fn=Damask]]</Template>
  <TotalTime>78</TotalTime>
  <Words>613</Words>
  <Application>Microsoft Office PowerPoint</Application>
  <PresentationFormat>Widescreen</PresentationFormat>
  <Paragraphs>80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Bookman Old Style</vt:lpstr>
      <vt:lpstr>Rockwell</vt:lpstr>
      <vt:lpstr>Damask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Alberto Watanabe</dc:creator>
  <cp:lastModifiedBy>Alberto Watanabe</cp:lastModifiedBy>
  <cp:revision>3</cp:revision>
  <dcterms:created xsi:type="dcterms:W3CDTF">2025-10-28T15:20:49Z</dcterms:created>
  <dcterms:modified xsi:type="dcterms:W3CDTF">2025-10-29T10:10:04Z</dcterms:modified>
</cp:coreProperties>
</file>