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66" r:id="rId4"/>
    <p:sldId id="267" r:id="rId5"/>
    <p:sldId id="268" r:id="rId6"/>
    <p:sldId id="269" r:id="rId7"/>
    <p:sldId id="270" r:id="rId8"/>
    <p:sldId id="258" r:id="rId9"/>
    <p:sldId id="259" r:id="rId10"/>
    <p:sldId id="272" r:id="rId11"/>
    <p:sldId id="260" r:id="rId12"/>
    <p:sldId id="261" r:id="rId13"/>
    <p:sldId id="262" r:id="rId14"/>
    <p:sldId id="263" r:id="rId15"/>
    <p:sldId id="264" r:id="rId16"/>
    <p:sldId id="271" r:id="rId17"/>
    <p:sldId id="265" r:id="rId1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bschnitt ohne Titel" id="{E207A799-58C6-468F-8159-214F1427A520}">
          <p14:sldIdLst>
            <p14:sldId id="256"/>
            <p14:sldId id="257"/>
            <p14:sldId id="266"/>
            <p14:sldId id="267"/>
            <p14:sldId id="268"/>
            <p14:sldId id="269"/>
            <p14:sldId id="270"/>
            <p14:sldId id="258"/>
            <p14:sldId id="259"/>
            <p14:sldId id="272"/>
            <p14:sldId id="260"/>
            <p14:sldId id="261"/>
            <p14:sldId id="262"/>
            <p14:sldId id="263"/>
            <p14:sldId id="264"/>
            <p14:sldId id="271"/>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64" autoAdjust="0"/>
  </p:normalViewPr>
  <p:slideViewPr>
    <p:cSldViewPr snapToGrid="0">
      <p:cViewPr>
        <p:scale>
          <a:sx n="80" d="100"/>
          <a:sy n="80" d="100"/>
        </p:scale>
        <p:origin x="138" y="58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2FA653-12D7-4BB2-A52D-7A8CD5B4FB10}" type="datetimeFigureOut">
              <a:rPr lang="de-DE" smtClean="0"/>
              <a:t>09.01.2020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8A56D3-171E-4F7D-A190-4D32AD44107F}" type="slidenum">
              <a:rPr lang="de-DE" smtClean="0"/>
              <a:t>‹Nr.›</a:t>
            </a:fld>
            <a:endParaRPr lang="de-DE"/>
          </a:p>
        </p:txBody>
      </p:sp>
    </p:spTree>
    <p:extLst>
      <p:ext uri="{BB962C8B-B14F-4D97-AF65-F5344CB8AC3E}">
        <p14:creationId xmlns:p14="http://schemas.microsoft.com/office/powerpoint/2010/main" val="1644182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A8A56D3-171E-4F7D-A190-4D32AD44107F}" type="slidenum">
              <a:rPr lang="de-DE" smtClean="0"/>
              <a:t>3</a:t>
            </a:fld>
            <a:endParaRPr lang="de-DE"/>
          </a:p>
        </p:txBody>
      </p:sp>
    </p:spTree>
    <p:extLst>
      <p:ext uri="{BB962C8B-B14F-4D97-AF65-F5344CB8AC3E}">
        <p14:creationId xmlns:p14="http://schemas.microsoft.com/office/powerpoint/2010/main" val="3499041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A8A56D3-171E-4F7D-A190-4D32AD44107F}" type="slidenum">
              <a:rPr lang="de-DE" smtClean="0"/>
              <a:t>4</a:t>
            </a:fld>
            <a:endParaRPr lang="de-DE"/>
          </a:p>
        </p:txBody>
      </p:sp>
    </p:spTree>
    <p:extLst>
      <p:ext uri="{BB962C8B-B14F-4D97-AF65-F5344CB8AC3E}">
        <p14:creationId xmlns:p14="http://schemas.microsoft.com/office/powerpoint/2010/main" val="3572272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291487FF-3CD3-48F9-98F1-F23A67AA1DFB}" type="datetimeFigureOut">
              <a:rPr lang="de-DE" smtClean="0"/>
              <a:t>09.01.2020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F1596C2-54DE-4073-AEBA-CD8DEB23A903}" type="slidenum">
              <a:rPr lang="de-DE" smtClean="0"/>
              <a:t>‹Nr.›</a:t>
            </a:fld>
            <a:endParaRPr lang="de-DE"/>
          </a:p>
        </p:txBody>
      </p:sp>
    </p:spTree>
    <p:extLst>
      <p:ext uri="{BB962C8B-B14F-4D97-AF65-F5344CB8AC3E}">
        <p14:creationId xmlns:p14="http://schemas.microsoft.com/office/powerpoint/2010/main" val="979638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91487FF-3CD3-48F9-98F1-F23A67AA1DFB}" type="datetimeFigureOut">
              <a:rPr lang="de-DE" smtClean="0"/>
              <a:t>09.01.2020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F1596C2-54DE-4073-AEBA-CD8DEB23A903}" type="slidenum">
              <a:rPr lang="de-DE" smtClean="0"/>
              <a:t>‹Nr.›</a:t>
            </a:fld>
            <a:endParaRPr lang="de-DE"/>
          </a:p>
        </p:txBody>
      </p:sp>
    </p:spTree>
    <p:extLst>
      <p:ext uri="{BB962C8B-B14F-4D97-AF65-F5344CB8AC3E}">
        <p14:creationId xmlns:p14="http://schemas.microsoft.com/office/powerpoint/2010/main" val="1444566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91487FF-3CD3-48F9-98F1-F23A67AA1DFB}" type="datetimeFigureOut">
              <a:rPr lang="de-DE" smtClean="0"/>
              <a:t>09.01.2020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F1596C2-54DE-4073-AEBA-CD8DEB23A903}" type="slidenum">
              <a:rPr lang="de-DE" smtClean="0"/>
              <a:t>‹Nr.›</a:t>
            </a:fld>
            <a:endParaRPr lang="de-DE"/>
          </a:p>
        </p:txBody>
      </p:sp>
    </p:spTree>
    <p:extLst>
      <p:ext uri="{BB962C8B-B14F-4D97-AF65-F5344CB8AC3E}">
        <p14:creationId xmlns:p14="http://schemas.microsoft.com/office/powerpoint/2010/main" val="46867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91487FF-3CD3-48F9-98F1-F23A67AA1DFB}" type="datetimeFigureOut">
              <a:rPr lang="de-DE" smtClean="0"/>
              <a:t>09.01.2020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F1596C2-54DE-4073-AEBA-CD8DEB23A903}" type="slidenum">
              <a:rPr lang="de-DE" smtClean="0"/>
              <a:t>‹Nr.›</a:t>
            </a:fld>
            <a:endParaRPr lang="de-DE"/>
          </a:p>
        </p:txBody>
      </p:sp>
    </p:spTree>
    <p:extLst>
      <p:ext uri="{BB962C8B-B14F-4D97-AF65-F5344CB8AC3E}">
        <p14:creationId xmlns:p14="http://schemas.microsoft.com/office/powerpoint/2010/main" val="680753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Formatvorlagen des Textmasters bearbeiten</a:t>
            </a:r>
          </a:p>
        </p:txBody>
      </p:sp>
      <p:sp>
        <p:nvSpPr>
          <p:cNvPr id="4" name="Datumsplatzhalter 3"/>
          <p:cNvSpPr>
            <a:spLocks noGrp="1"/>
          </p:cNvSpPr>
          <p:nvPr>
            <p:ph type="dt" sz="half" idx="10"/>
          </p:nvPr>
        </p:nvSpPr>
        <p:spPr/>
        <p:txBody>
          <a:bodyPr/>
          <a:lstStyle/>
          <a:p>
            <a:fld id="{291487FF-3CD3-48F9-98F1-F23A67AA1DFB}" type="datetimeFigureOut">
              <a:rPr lang="de-DE" smtClean="0"/>
              <a:t>09.01.2020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F1596C2-54DE-4073-AEBA-CD8DEB23A903}" type="slidenum">
              <a:rPr lang="de-DE" smtClean="0"/>
              <a:t>‹Nr.›</a:t>
            </a:fld>
            <a:endParaRPr lang="de-DE"/>
          </a:p>
        </p:txBody>
      </p:sp>
    </p:spTree>
    <p:extLst>
      <p:ext uri="{BB962C8B-B14F-4D97-AF65-F5344CB8AC3E}">
        <p14:creationId xmlns:p14="http://schemas.microsoft.com/office/powerpoint/2010/main" val="353011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291487FF-3CD3-48F9-98F1-F23A67AA1DFB}" type="datetimeFigureOut">
              <a:rPr lang="de-DE" smtClean="0"/>
              <a:t>09.01.2020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F1596C2-54DE-4073-AEBA-CD8DEB23A903}" type="slidenum">
              <a:rPr lang="de-DE" smtClean="0"/>
              <a:t>‹Nr.›</a:t>
            </a:fld>
            <a:endParaRPr lang="de-DE"/>
          </a:p>
        </p:txBody>
      </p:sp>
    </p:spTree>
    <p:extLst>
      <p:ext uri="{BB962C8B-B14F-4D97-AF65-F5344CB8AC3E}">
        <p14:creationId xmlns:p14="http://schemas.microsoft.com/office/powerpoint/2010/main" val="1225830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291487FF-3CD3-48F9-98F1-F23A67AA1DFB}" type="datetimeFigureOut">
              <a:rPr lang="de-DE" smtClean="0"/>
              <a:t>09.01.2020</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7F1596C2-54DE-4073-AEBA-CD8DEB23A903}" type="slidenum">
              <a:rPr lang="de-DE" smtClean="0"/>
              <a:t>‹Nr.›</a:t>
            </a:fld>
            <a:endParaRPr lang="de-DE"/>
          </a:p>
        </p:txBody>
      </p:sp>
    </p:spTree>
    <p:extLst>
      <p:ext uri="{BB962C8B-B14F-4D97-AF65-F5344CB8AC3E}">
        <p14:creationId xmlns:p14="http://schemas.microsoft.com/office/powerpoint/2010/main" val="1620697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291487FF-3CD3-48F9-98F1-F23A67AA1DFB}" type="datetimeFigureOut">
              <a:rPr lang="de-DE" smtClean="0"/>
              <a:t>09.01.2020</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7F1596C2-54DE-4073-AEBA-CD8DEB23A903}" type="slidenum">
              <a:rPr lang="de-DE" smtClean="0"/>
              <a:t>‹Nr.›</a:t>
            </a:fld>
            <a:endParaRPr lang="de-DE"/>
          </a:p>
        </p:txBody>
      </p:sp>
    </p:spTree>
    <p:extLst>
      <p:ext uri="{BB962C8B-B14F-4D97-AF65-F5344CB8AC3E}">
        <p14:creationId xmlns:p14="http://schemas.microsoft.com/office/powerpoint/2010/main" val="2263342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291487FF-3CD3-48F9-98F1-F23A67AA1DFB}" type="datetimeFigureOut">
              <a:rPr lang="de-DE" smtClean="0"/>
              <a:t>09.01.2020</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7F1596C2-54DE-4073-AEBA-CD8DEB23A903}" type="slidenum">
              <a:rPr lang="de-DE" smtClean="0"/>
              <a:t>‹Nr.›</a:t>
            </a:fld>
            <a:endParaRPr lang="de-DE"/>
          </a:p>
        </p:txBody>
      </p:sp>
    </p:spTree>
    <p:extLst>
      <p:ext uri="{BB962C8B-B14F-4D97-AF65-F5344CB8AC3E}">
        <p14:creationId xmlns:p14="http://schemas.microsoft.com/office/powerpoint/2010/main" val="2703550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291487FF-3CD3-48F9-98F1-F23A67AA1DFB}" type="datetimeFigureOut">
              <a:rPr lang="de-DE" smtClean="0"/>
              <a:t>09.01.2020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F1596C2-54DE-4073-AEBA-CD8DEB23A903}" type="slidenum">
              <a:rPr lang="de-DE" smtClean="0"/>
              <a:t>‹Nr.›</a:t>
            </a:fld>
            <a:endParaRPr lang="de-DE"/>
          </a:p>
        </p:txBody>
      </p:sp>
    </p:spTree>
    <p:extLst>
      <p:ext uri="{BB962C8B-B14F-4D97-AF65-F5344CB8AC3E}">
        <p14:creationId xmlns:p14="http://schemas.microsoft.com/office/powerpoint/2010/main" val="3298171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291487FF-3CD3-48F9-98F1-F23A67AA1DFB}" type="datetimeFigureOut">
              <a:rPr lang="de-DE" smtClean="0"/>
              <a:t>09.01.2020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F1596C2-54DE-4073-AEBA-CD8DEB23A903}" type="slidenum">
              <a:rPr lang="de-DE" smtClean="0"/>
              <a:t>‹Nr.›</a:t>
            </a:fld>
            <a:endParaRPr lang="de-DE"/>
          </a:p>
        </p:txBody>
      </p:sp>
    </p:spTree>
    <p:extLst>
      <p:ext uri="{BB962C8B-B14F-4D97-AF65-F5344CB8AC3E}">
        <p14:creationId xmlns:p14="http://schemas.microsoft.com/office/powerpoint/2010/main" val="1524687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1487FF-3CD3-48F9-98F1-F23A67AA1DFB}" type="datetimeFigureOut">
              <a:rPr lang="de-DE" smtClean="0"/>
              <a:t>09.01.2020</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1596C2-54DE-4073-AEBA-CD8DEB23A903}" type="slidenum">
              <a:rPr lang="de-DE" smtClean="0"/>
              <a:t>‹Nr.›</a:t>
            </a:fld>
            <a:endParaRPr lang="de-DE"/>
          </a:p>
        </p:txBody>
      </p:sp>
    </p:spTree>
    <p:extLst>
      <p:ext uri="{BB962C8B-B14F-4D97-AF65-F5344CB8AC3E}">
        <p14:creationId xmlns:p14="http://schemas.microsoft.com/office/powerpoint/2010/main" val="2202686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Titel</a:t>
            </a:r>
            <a:endParaRPr lang="de-DE" dirty="0"/>
          </a:p>
        </p:txBody>
      </p:sp>
      <p:sp>
        <p:nvSpPr>
          <p:cNvPr id="9" name="Untertitel 8"/>
          <p:cNvSpPr>
            <a:spLocks noGrp="1"/>
          </p:cNvSpPr>
          <p:nvPr>
            <p:ph type="subTitle" idx="1"/>
          </p:nvPr>
        </p:nvSpPr>
        <p:spPr/>
        <p:txBody>
          <a:bodyPr/>
          <a:lstStyle/>
          <a:p>
            <a:endParaRPr lang="de-DE"/>
          </a:p>
        </p:txBody>
      </p:sp>
    </p:spTree>
    <p:extLst>
      <p:ext uri="{BB962C8B-B14F-4D97-AF65-F5344CB8AC3E}">
        <p14:creationId xmlns:p14="http://schemas.microsoft.com/office/powerpoint/2010/main" val="19451731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Was ist KI?</a:t>
            </a:r>
            <a:endParaRPr lang="de-DE" dirty="0"/>
          </a:p>
        </p:txBody>
      </p:sp>
      <p:sp>
        <p:nvSpPr>
          <p:cNvPr id="6" name="Textplatzhalter 5"/>
          <p:cNvSpPr>
            <a:spLocks noGrp="1"/>
          </p:cNvSpPr>
          <p:nvPr>
            <p:ph type="body" sz="half" idx="2"/>
          </p:nvPr>
        </p:nvSpPr>
        <p:spPr/>
        <p:txBody>
          <a:bodyPr/>
          <a:lstStyle/>
          <a:p>
            <a:r>
              <a:rPr lang="de-DE" dirty="0" smtClean="0"/>
              <a:t>KI, auch bekannt als AI, ist ein Teil Gebiet der Informatik, dass </a:t>
            </a:r>
            <a:endParaRPr lang="de-DE" dirty="0"/>
          </a:p>
        </p:txBody>
      </p:sp>
      <p:pic>
        <p:nvPicPr>
          <p:cNvPr id="15" name="Bildplatzhalter 14"/>
          <p:cNvPicPr>
            <a:picLocks noGrp="1" noChangeAspect="1"/>
          </p:cNvPicPr>
          <p:nvPr>
            <p:ph type="pic" idx="1"/>
          </p:nvPr>
        </p:nvPicPr>
        <p:blipFill>
          <a:blip r:embed="rId2">
            <a:extLst>
              <a:ext uri="{28A0092B-C50C-407E-A947-70E740481C1C}">
                <a14:useLocalDpi xmlns:a14="http://schemas.microsoft.com/office/drawing/2010/main" val="0"/>
              </a:ext>
            </a:extLst>
          </a:blip>
          <a:srcRect l="158" r="158"/>
          <a:stretch>
            <a:fillRect/>
          </a:stretch>
        </p:blipFill>
        <p:spPr>
          <a:xfrm>
            <a:off x="4772025" y="1257300"/>
            <a:ext cx="6143794" cy="3145559"/>
          </a:xfrm>
        </p:spPr>
      </p:pic>
      <p:sp>
        <p:nvSpPr>
          <p:cNvPr id="16" name="Ellipse 15"/>
          <p:cNvSpPr/>
          <p:nvPr/>
        </p:nvSpPr>
        <p:spPr>
          <a:xfrm>
            <a:off x="6638192" y="3657600"/>
            <a:ext cx="2031023" cy="1116623"/>
          </a:xfrm>
          <a:prstGeom prst="ellipse">
            <a:avLst/>
          </a:prstGeom>
          <a:noFill/>
          <a:ln w="38100">
            <a:solidFill>
              <a:srgbClr val="C0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87042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KNN: Aufbau</a:t>
            </a:r>
            <a:endParaRPr lang="de-DE" dirty="0"/>
          </a:p>
        </p:txBody>
      </p:sp>
      <p:sp>
        <p:nvSpPr>
          <p:cNvPr id="3" name="Text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1756032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KNN: Formeln und Code</a:t>
            </a:r>
            <a:endParaRPr lang="de-DE" dirty="0"/>
          </a:p>
        </p:txBody>
      </p:sp>
      <p:sp>
        <p:nvSpPr>
          <p:cNvPr id="3" name="Text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9356448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KNN: Lernen</a:t>
            </a:r>
            <a:endParaRPr lang="de-DE" dirty="0"/>
          </a:p>
        </p:txBody>
      </p:sp>
      <p:sp>
        <p:nvSpPr>
          <p:cNvPr id="3" name="Text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40236249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KNN: Arten und Unterteilung</a:t>
            </a:r>
            <a:endParaRPr lang="de-DE" dirty="0"/>
          </a:p>
        </p:txBody>
      </p:sp>
      <p:sp>
        <p:nvSpPr>
          <p:cNvPr id="3" name="Text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37890059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Eignungen von KNN</a:t>
            </a:r>
            <a:endParaRPr lang="de-DE" dirty="0"/>
          </a:p>
        </p:txBody>
      </p:sp>
      <p:sp>
        <p:nvSpPr>
          <p:cNvPr id="3" name="Text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6610334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1097280" y="1058091"/>
            <a:ext cx="9797143" cy="2585323"/>
          </a:xfrm>
          <a:prstGeom prst="rect">
            <a:avLst/>
          </a:prstGeom>
          <a:noFill/>
        </p:spPr>
        <p:txBody>
          <a:bodyPr wrap="square" rtlCol="0">
            <a:spAutoFit/>
          </a:bodyPr>
          <a:lstStyle/>
          <a:p>
            <a:r>
              <a:rPr lang="en-US" dirty="0" smtClean="0"/>
              <a:t>KNN </a:t>
            </a:r>
            <a:r>
              <a:rPr lang="en-US" dirty="0" err="1" smtClean="0"/>
              <a:t>einfache</a:t>
            </a:r>
            <a:r>
              <a:rPr lang="en-US" dirty="0" smtClean="0"/>
              <a:t> </a:t>
            </a:r>
            <a:r>
              <a:rPr lang="en-US" dirty="0" err="1" smtClean="0"/>
              <a:t>Grafik</a:t>
            </a:r>
            <a:r>
              <a:rPr lang="en-US" dirty="0" smtClean="0"/>
              <a:t> auf </a:t>
            </a:r>
            <a:r>
              <a:rPr lang="en-US" dirty="0" err="1" smtClean="0"/>
              <a:t>Folie</a:t>
            </a:r>
            <a:r>
              <a:rPr lang="en-US" dirty="0" smtClean="0"/>
              <a:t> 4:</a:t>
            </a:r>
          </a:p>
          <a:p>
            <a:r>
              <a:rPr lang="en-US" dirty="0" smtClean="0"/>
              <a:t>Von </a:t>
            </a:r>
            <a:r>
              <a:rPr lang="en-US" dirty="0" err="1"/>
              <a:t>Dake</a:t>
            </a:r>
            <a:r>
              <a:rPr lang="en-US" dirty="0"/>
              <a:t>, Mysid - </a:t>
            </a:r>
            <a:r>
              <a:rPr lang="en-US" dirty="0" err="1"/>
              <a:t>Vectorized</a:t>
            </a:r>
            <a:r>
              <a:rPr lang="en-US" dirty="0"/>
              <a:t> by Mysid in CorelDraw on an image by </a:t>
            </a:r>
            <a:r>
              <a:rPr lang="en-US" dirty="0" err="1"/>
              <a:t>Dake</a:t>
            </a:r>
            <a:r>
              <a:rPr lang="en-US" dirty="0"/>
              <a:t>., CC BY 1.0, https://</a:t>
            </a:r>
            <a:r>
              <a:rPr lang="en-US" dirty="0" smtClean="0"/>
              <a:t>commons.wikimedia.org/w/index.php?curid=1412126</a:t>
            </a:r>
          </a:p>
          <a:p>
            <a:endParaRPr lang="en-US" dirty="0"/>
          </a:p>
          <a:p>
            <a:r>
              <a:rPr lang="de-DE" dirty="0" smtClean="0"/>
              <a:t>KNN erklärende Grafik auf Folie 4:</a:t>
            </a:r>
          </a:p>
          <a:p>
            <a:r>
              <a:rPr lang="de-DE" dirty="0"/>
              <a:t>Von </a:t>
            </a:r>
            <a:r>
              <a:rPr lang="de-DE" dirty="0" err="1"/>
              <a:t>Chrislb</a:t>
            </a:r>
            <a:r>
              <a:rPr lang="de-DE" dirty="0"/>
              <a:t> - Erstellt von </a:t>
            </a:r>
            <a:r>
              <a:rPr lang="de-DE" dirty="0" err="1"/>
              <a:t>Chrislb</a:t>
            </a:r>
            <a:r>
              <a:rPr lang="de-DE" dirty="0"/>
              <a:t>, CC BY-SA 3.0, https://</a:t>
            </a:r>
            <a:r>
              <a:rPr lang="de-DE" dirty="0" smtClean="0"/>
              <a:t>commons.wikimedia.org/w/index.php?curid=224561</a:t>
            </a:r>
          </a:p>
          <a:p>
            <a:endParaRPr lang="de-DE" dirty="0" smtClean="0"/>
          </a:p>
          <a:p>
            <a:endParaRPr lang="de-DE" dirty="0"/>
          </a:p>
        </p:txBody>
      </p:sp>
    </p:spTree>
    <p:extLst>
      <p:ext uri="{BB962C8B-B14F-4D97-AF65-F5344CB8AC3E}">
        <p14:creationId xmlns:p14="http://schemas.microsoft.com/office/powerpoint/2010/main" val="356231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Ende</a:t>
            </a:r>
            <a:endParaRPr lang="de-DE" dirty="0"/>
          </a:p>
        </p:txBody>
      </p:sp>
      <p:sp>
        <p:nvSpPr>
          <p:cNvPr id="3" name="Text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36031255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Data_Dump KI</a:t>
            </a:r>
            <a:endParaRPr lang="de-DE" dirty="0"/>
          </a:p>
        </p:txBody>
      </p:sp>
      <p:sp>
        <p:nvSpPr>
          <p:cNvPr id="5" name="Inhaltsplatzhalter 4"/>
          <p:cNvSpPr>
            <a:spLocks noGrp="1"/>
          </p:cNvSpPr>
          <p:nvPr>
            <p:ph idx="1"/>
          </p:nvPr>
        </p:nvSpPr>
        <p:spPr/>
        <p:txBody>
          <a:bodyPr>
            <a:normAutofit/>
          </a:bodyPr>
          <a:lstStyle/>
          <a:p>
            <a:r>
              <a:rPr lang="de-DE" sz="1900" dirty="0" smtClean="0"/>
              <a:t>Künstliche Intelligenz (KI), auch artifizielle Intelligenz (AI bzw. A. I.), englisch </a:t>
            </a:r>
            <a:r>
              <a:rPr lang="de-DE" sz="1900" dirty="0" err="1" smtClean="0"/>
              <a:t>artificial</a:t>
            </a:r>
            <a:r>
              <a:rPr lang="de-DE" sz="1900" dirty="0" smtClean="0"/>
              <a:t> </a:t>
            </a:r>
            <a:r>
              <a:rPr lang="de-DE" sz="1900" dirty="0" err="1" smtClean="0"/>
              <a:t>intelligence</a:t>
            </a:r>
            <a:r>
              <a:rPr lang="de-DE" sz="1900" dirty="0" smtClean="0"/>
              <a:t> (AI bzw. A. I.) ist ein Teilgebiet der Informatik, welches sich mit der Automatisierung intelligenten Verhaltens und dem maschinellen Lernen befasst. Der Begriff ist insofern nicht eindeutig abgrenzbar, als es bereits an einer genauen Definition von „Intelligenz“ mangelt. Dennoch wird er in Forschung und Entwicklung verwendet. (https://de.wikipedia.org/wiki/K%C3%BCnstliche_Intelligenz) 12.12.2019</a:t>
            </a:r>
          </a:p>
          <a:p>
            <a:r>
              <a:rPr lang="de-DE" sz="1900" dirty="0" smtClean="0"/>
              <a:t>Erforschung „intelligenten” Problemlösungsverhaltens sowie die Erstellung „intelligenter” Computersysteme. Künstliche Intelligenz (KI) beschäftigt sich mit Methoden, die es einem Computer ermöglichen, solche Aufgaben zu lösen, die, wenn sie vom Menschen gelöst werden, Intelligenz erfordern. (https://wirtschaftslexikon.gabler.de/definition/kuenstliche-intelligenz-ki-40285) </a:t>
            </a:r>
            <a:r>
              <a:rPr lang="de-DE" sz="1900" dirty="0" smtClean="0"/>
              <a:t>12.12.2019</a:t>
            </a:r>
          </a:p>
          <a:p>
            <a:r>
              <a:rPr lang="de-DE" sz="1900" dirty="0"/>
              <a:t>Die Neuronale KI verfolgt einen Bottom-</a:t>
            </a:r>
            <a:r>
              <a:rPr lang="de-DE" sz="1900" dirty="0" err="1"/>
              <a:t>up</a:t>
            </a:r>
            <a:r>
              <a:rPr lang="de-DE" sz="1900" dirty="0"/>
              <a:t>-Ansatz und möchte das menschliche Gehirn möglichst präzise nachbilden. Die symbolische KI verfolgt umgekehrt einen Top-down-Ansatz und nähert sich den Intelligenzleistungen von einer begrifflichen Ebene her. Die Simulationsmethode orientiert sich so nah wie möglich an den tatsächlichen kognitiven Prozessen des Menschen. Dagegen kommt es dem phänomenologischen Ansatz nur auf das Ergebnis an</a:t>
            </a:r>
            <a:r>
              <a:rPr lang="de-DE" sz="1900" dirty="0" smtClean="0"/>
              <a:t>. (</a:t>
            </a:r>
            <a:r>
              <a:rPr lang="de-DE" sz="2000" dirty="0"/>
              <a:t>https://</a:t>
            </a:r>
            <a:r>
              <a:rPr lang="de-DE" sz="2000" dirty="0" smtClean="0"/>
              <a:t>de.wikipedia.org/wiki/K%C3%BCnstliche_Intelligenz) 09.01.2020</a:t>
            </a:r>
            <a:endParaRPr lang="de-DE" sz="1900" dirty="0"/>
          </a:p>
        </p:txBody>
      </p:sp>
    </p:spTree>
    <p:extLst>
      <p:ext uri="{BB962C8B-B14F-4D97-AF65-F5344CB8AC3E}">
        <p14:creationId xmlns:p14="http://schemas.microsoft.com/office/powerpoint/2010/main" val="24950606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Data_Dump Aufbau</a:t>
            </a:r>
            <a:endParaRPr lang="de-DE" dirty="0"/>
          </a:p>
        </p:txBody>
      </p:sp>
      <p:sp>
        <p:nvSpPr>
          <p:cNvPr id="5" name="Inhaltsplatzhalter 4"/>
          <p:cNvSpPr>
            <a:spLocks noGrp="1"/>
          </p:cNvSpPr>
          <p:nvPr>
            <p:ph idx="1"/>
          </p:nvPr>
        </p:nvSpPr>
        <p:spPr>
          <a:xfrm>
            <a:off x="838200" y="1825624"/>
            <a:ext cx="10515600" cy="4692741"/>
          </a:xfrm>
        </p:spPr>
        <p:txBody>
          <a:bodyPr>
            <a:noAutofit/>
          </a:bodyPr>
          <a:lstStyle/>
          <a:p>
            <a:r>
              <a:rPr lang="de-DE" sz="1000" dirty="0"/>
              <a:t>• Künstliche neuronale Netze (KNN) modellieren auf stark</a:t>
            </a:r>
          </a:p>
          <a:p>
            <a:r>
              <a:rPr lang="de-DE" sz="1000" dirty="0"/>
              <a:t>vereinfachte Weise Organisationsprinzipien und Abläufe</a:t>
            </a:r>
          </a:p>
          <a:p>
            <a:r>
              <a:rPr lang="de-DE" sz="1000" dirty="0"/>
              <a:t>biologischer neuronaler Netze</a:t>
            </a:r>
          </a:p>
          <a:p>
            <a:r>
              <a:rPr lang="de-DE" sz="1000" dirty="0"/>
              <a:t>• Jedes KNN besteht aus einer Anzahl künstlicher Neuronen als</a:t>
            </a:r>
          </a:p>
          <a:p>
            <a:r>
              <a:rPr lang="de-DE" sz="1000" dirty="0"/>
              <a:t>elementare Informationsverarbeitungseinheit</a:t>
            </a:r>
          </a:p>
          <a:p>
            <a:r>
              <a:rPr lang="de-DE" sz="1000" dirty="0"/>
              <a:t>• Künstliche Neuronen sind in bestimmter Art und Weise</a:t>
            </a:r>
          </a:p>
          <a:p>
            <a:r>
              <a:rPr lang="de-DE" sz="1000" dirty="0"/>
              <a:t>angeordnet und miteinander verbunden (Netzarchitektur)</a:t>
            </a:r>
          </a:p>
          <a:p>
            <a:r>
              <a:rPr lang="de-DE" sz="1000" dirty="0"/>
              <a:t>• Die Verbindungen dienen zum Austauschen von Nachrichten</a:t>
            </a:r>
          </a:p>
          <a:p>
            <a:r>
              <a:rPr lang="de-DE" sz="1000" dirty="0"/>
              <a:t>und sind gewichtet, was die Intensität des Informationsflusses</a:t>
            </a:r>
          </a:p>
          <a:p>
            <a:r>
              <a:rPr lang="de-DE" sz="1000" dirty="0"/>
              <a:t>entlang dieser Verbindung zum Ausdruck bringen soll</a:t>
            </a:r>
          </a:p>
          <a:p>
            <a:r>
              <a:rPr lang="de-DE" sz="1000" dirty="0"/>
              <a:t>• Mit Hilfe von Lernregeln können die Verbindungsgewichte</a:t>
            </a:r>
          </a:p>
          <a:p>
            <a:r>
              <a:rPr lang="de-DE" sz="1000" dirty="0"/>
              <a:t>verändert werden</a:t>
            </a:r>
          </a:p>
          <a:p>
            <a:r>
              <a:rPr lang="de-DE" sz="1000" dirty="0"/>
              <a:t>• Ziel: Netz soll in Trainingsphase anhand von Beispielen und mit</a:t>
            </a:r>
          </a:p>
          <a:p>
            <a:r>
              <a:rPr lang="de-DE" sz="1000" dirty="0"/>
              <a:t>Hilfe einer Lernregel, Abbildungen von Eingaben auf</a:t>
            </a:r>
          </a:p>
          <a:p>
            <a:r>
              <a:rPr lang="de-DE" sz="1000" dirty="0"/>
              <a:t>erwünschte Ausgaben des Netzes lernen</a:t>
            </a:r>
          </a:p>
          <a:p>
            <a:r>
              <a:rPr lang="de-DE" sz="1000" dirty="0"/>
              <a:t>• Vorteil von KNN: müssen für Lösung eines Problems nicht</a:t>
            </a:r>
          </a:p>
          <a:p>
            <a:r>
              <a:rPr lang="de-DE" sz="1000" dirty="0"/>
              <a:t>explizit programmiert </a:t>
            </a:r>
            <a:r>
              <a:rPr lang="de-DE" sz="1000" dirty="0" smtClean="0"/>
              <a:t>werden</a:t>
            </a:r>
          </a:p>
          <a:p>
            <a:pPr marL="0" indent="0">
              <a:buNone/>
            </a:pPr>
            <a:r>
              <a:rPr lang="de-DE" sz="1000" dirty="0" smtClean="0"/>
              <a:t>(</a:t>
            </a:r>
            <a:r>
              <a:rPr lang="de-DE" sz="1000" dirty="0"/>
              <a:t>https://</a:t>
            </a:r>
            <a:r>
              <a:rPr lang="de-DE" sz="1000" dirty="0" smtClean="0"/>
              <a:t>www.informatik.uni-ulm.de/ni/Lehre/SS02/Evosem/OptimierungKNNFolien.pdf) 07.01.2020</a:t>
            </a:r>
            <a:endParaRPr lang="de-DE" sz="1000" dirty="0"/>
          </a:p>
        </p:txBody>
      </p:sp>
    </p:spTree>
    <p:extLst>
      <p:ext uri="{BB962C8B-B14F-4D97-AF65-F5344CB8AC3E}">
        <p14:creationId xmlns:p14="http://schemas.microsoft.com/office/powerpoint/2010/main" val="35483322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Data_Dump Formeln&amp;Code</a:t>
            </a:r>
            <a:endParaRPr lang="de-DE" dirty="0"/>
          </a:p>
        </p:txBody>
      </p:sp>
      <p:pic>
        <p:nvPicPr>
          <p:cNvPr id="6" name="Inhaltsplatzhalt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78701" y="365125"/>
            <a:ext cx="3975099" cy="2484437"/>
          </a:xfrm>
        </p:spPr>
      </p:pic>
      <p:pic>
        <p:nvPicPr>
          <p:cNvPr id="7" name="Grafik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1690688"/>
            <a:ext cx="5162717" cy="2452443"/>
          </a:xfrm>
          <a:prstGeom prst="rect">
            <a:avLst/>
          </a:prstGeom>
        </p:spPr>
      </p:pic>
      <p:sp>
        <p:nvSpPr>
          <p:cNvPr id="8" name="Textfeld 7"/>
          <p:cNvSpPr txBox="1"/>
          <p:nvPr/>
        </p:nvSpPr>
        <p:spPr>
          <a:xfrm>
            <a:off x="6000917" y="2849562"/>
            <a:ext cx="5167826" cy="3139321"/>
          </a:xfrm>
          <a:prstGeom prst="rect">
            <a:avLst/>
          </a:prstGeom>
          <a:noFill/>
        </p:spPr>
        <p:txBody>
          <a:bodyPr wrap="square" rtlCol="0">
            <a:spAutoFit/>
          </a:bodyPr>
          <a:lstStyle/>
          <a:p>
            <a:r>
              <a:rPr lang="de-DE" dirty="0" smtClean="0"/>
              <a:t>Ein neuronales Netzwerk besteht aus Neuronen.</a:t>
            </a:r>
          </a:p>
          <a:p>
            <a:r>
              <a:rPr lang="de-DE" dirty="0" smtClean="0"/>
              <a:t>Ein jedes Neuron hat:</a:t>
            </a:r>
          </a:p>
          <a:p>
            <a:pPr marL="285750" indent="-285750">
              <a:buFont typeface="Arial" panose="020B0604020202020204" pitchFamily="34" charset="0"/>
              <a:buChar char="•"/>
            </a:pPr>
            <a:r>
              <a:rPr lang="de-DE" dirty="0" smtClean="0"/>
              <a:t>Gewichtungen für jeden Eingang</a:t>
            </a:r>
          </a:p>
          <a:p>
            <a:pPr marL="285750" indent="-285750">
              <a:buFont typeface="Arial" panose="020B0604020202020204" pitchFamily="34" charset="0"/>
              <a:buChar char="•"/>
            </a:pPr>
            <a:r>
              <a:rPr lang="de-DE" dirty="0" smtClean="0"/>
              <a:t>Eine Übertragungsfunktion</a:t>
            </a:r>
          </a:p>
          <a:p>
            <a:pPr marL="285750" indent="-285750">
              <a:buFont typeface="Arial" panose="020B0604020202020204" pitchFamily="34" charset="0"/>
              <a:buChar char="•"/>
            </a:pPr>
            <a:r>
              <a:rPr lang="de-DE" dirty="0" smtClean="0"/>
              <a:t>Aktivierungsfunktion</a:t>
            </a:r>
          </a:p>
          <a:p>
            <a:pPr marL="742950" lvl="1" indent="-285750">
              <a:buFont typeface="Arial" panose="020B0604020202020204" pitchFamily="34" charset="0"/>
              <a:buChar char="•"/>
            </a:pPr>
            <a:r>
              <a:rPr lang="de-DE" dirty="0" smtClean="0"/>
              <a:t>Beispiele für Aktivierungsfunktionen sind:</a:t>
            </a:r>
          </a:p>
          <a:p>
            <a:pPr marL="1200150" lvl="2" indent="-285750">
              <a:buFont typeface="Arial" panose="020B0604020202020204" pitchFamily="34" charset="0"/>
              <a:buChar char="•"/>
            </a:pPr>
            <a:r>
              <a:rPr lang="de-DE" dirty="0" smtClean="0"/>
              <a:t>Lineare Funktion</a:t>
            </a:r>
          </a:p>
          <a:p>
            <a:pPr marL="1200150" lvl="2" indent="-285750">
              <a:buFont typeface="Arial" panose="020B0604020202020204" pitchFamily="34" charset="0"/>
              <a:buChar char="•"/>
            </a:pPr>
            <a:r>
              <a:rPr lang="de-DE" dirty="0" smtClean="0"/>
              <a:t>Binäre Schwellenwertfunktion</a:t>
            </a:r>
          </a:p>
          <a:p>
            <a:pPr marL="1200150" lvl="2" indent="-285750">
              <a:buFont typeface="Arial" panose="020B0604020202020204" pitchFamily="34" charset="0"/>
              <a:buChar char="•"/>
            </a:pPr>
            <a:r>
              <a:rPr lang="de-DE" dirty="0" smtClean="0"/>
              <a:t>Sigmoide Funktion</a:t>
            </a:r>
          </a:p>
          <a:p>
            <a:r>
              <a:rPr lang="de-DE" dirty="0" smtClean="0"/>
              <a:t>(</a:t>
            </a:r>
            <a:r>
              <a:rPr lang="de-DE" dirty="0"/>
              <a:t>https://</a:t>
            </a:r>
            <a:r>
              <a:rPr lang="de-DE" dirty="0" smtClean="0"/>
              <a:t>de.wikipedia.org/wiki/K%C3%BCnstliches_Neuron) 07.01.2020</a:t>
            </a:r>
            <a:endParaRPr lang="de-DE" dirty="0"/>
          </a:p>
        </p:txBody>
      </p:sp>
    </p:spTree>
    <p:extLst>
      <p:ext uri="{BB962C8B-B14F-4D97-AF65-F5344CB8AC3E}">
        <p14:creationId xmlns:p14="http://schemas.microsoft.com/office/powerpoint/2010/main" val="18412286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Data_Dump Lernen</a:t>
            </a:r>
            <a:endParaRPr lang="de-DE" dirty="0"/>
          </a:p>
        </p:txBody>
      </p:sp>
      <p:sp>
        <p:nvSpPr>
          <p:cNvPr id="5" name="Inhaltsplatzhalter 4"/>
          <p:cNvSpPr>
            <a:spLocks noGrp="1"/>
          </p:cNvSpPr>
          <p:nvPr>
            <p:ph idx="1"/>
          </p:nvPr>
        </p:nvSpPr>
        <p:spPr/>
        <p:txBody>
          <a:bodyPr>
            <a:normAutofit/>
          </a:bodyPr>
          <a:lstStyle/>
          <a:p>
            <a:r>
              <a:rPr lang="de-DE" sz="1200" dirty="0"/>
              <a:t>Meistens erfolgt Lernen in KNN durch Modifikation der Gewichtsmatrix. Dazu werden dem Netz verschiedene Trainingsmuster wiederholt </a:t>
            </a:r>
            <a:r>
              <a:rPr lang="de-DE" sz="1200" dirty="0" smtClean="0"/>
              <a:t>präsentiert</a:t>
            </a:r>
            <a:r>
              <a:rPr lang="de-DE" sz="1200" dirty="0"/>
              <a:t>. Die Lernregel gibt dann an, wie die Gewichtsmatrix </a:t>
            </a:r>
            <a:r>
              <a:rPr lang="de-DE" sz="1200" dirty="0" smtClean="0"/>
              <a:t>verändert </a:t>
            </a:r>
            <a:r>
              <a:rPr lang="de-DE" sz="1200" dirty="0"/>
              <a:t>wird. Sie ist der interessanteste Teil eines KNN, weil sie erlaubt, dass ein Netz eine gegebene Aufgabe </a:t>
            </a:r>
            <a:r>
              <a:rPr lang="de-DE" sz="1200" dirty="0" smtClean="0"/>
              <a:t>selbständig </a:t>
            </a:r>
            <a:r>
              <a:rPr lang="de-DE" sz="1200" dirty="0"/>
              <a:t>aus Beispielen lernt zu </a:t>
            </a:r>
            <a:r>
              <a:rPr lang="de-DE" sz="1200" dirty="0" smtClean="0"/>
              <a:t>lösen</a:t>
            </a:r>
            <a:r>
              <a:rPr lang="de-DE" sz="1200" dirty="0"/>
              <a:t>. Es gibt auch Lernverfahren, die nicht nur die Werte, sondern auch die Dimension der Gewichtsmatrix </a:t>
            </a:r>
            <a:r>
              <a:rPr lang="de-DE" sz="1200" dirty="0" smtClean="0"/>
              <a:t>vergrößern </a:t>
            </a:r>
            <a:r>
              <a:rPr lang="de-DE" sz="1200" dirty="0"/>
              <a:t>oder verkleinern, indem sie Neuronen hinzufugen oder entfernen. Theoretisch </a:t>
            </a:r>
            <a:r>
              <a:rPr lang="de-DE" sz="1200" dirty="0" smtClean="0"/>
              <a:t>wäre </a:t>
            </a:r>
            <a:r>
              <a:rPr lang="de-DE" sz="1200" dirty="0"/>
              <a:t>es auch </a:t>
            </a:r>
            <a:r>
              <a:rPr lang="de-DE" sz="1200" dirty="0" smtClean="0"/>
              <a:t>möglich </a:t>
            </a:r>
            <a:r>
              <a:rPr lang="de-DE" sz="1200" dirty="0"/>
              <a:t>das Lernen durch Modifikation der Aktivierungs-, Propagierungs- oder Ausgabefunktion </a:t>
            </a:r>
            <a:r>
              <a:rPr lang="de-DE" sz="1200" dirty="0" smtClean="0"/>
              <a:t>während </a:t>
            </a:r>
            <a:r>
              <a:rPr lang="de-DE" sz="1200" dirty="0"/>
              <a:t>der Lernphase zu beeinflussen, es wird aber meist unterlassen</a:t>
            </a:r>
            <a:r>
              <a:rPr lang="de-DE" sz="1200" dirty="0" smtClean="0"/>
              <a:t>.</a:t>
            </a:r>
          </a:p>
          <a:p>
            <a:r>
              <a:rPr lang="de-DE" sz="1200" dirty="0"/>
              <a:t>. </a:t>
            </a:r>
            <a:r>
              <a:rPr lang="de-DE" sz="1200" dirty="0" smtClean="0"/>
              <a:t>Überwachtes </a:t>
            </a:r>
            <a:r>
              <a:rPr lang="de-DE" sz="1200" dirty="0"/>
              <a:t>Lernen ¨ Der Lernalgorithmus vergleicht das berechnete Ausgabemuster mit dem </a:t>
            </a:r>
            <a:r>
              <a:rPr lang="de-DE" sz="1200" dirty="0" smtClean="0"/>
              <a:t>erwünschten </a:t>
            </a:r>
            <a:r>
              <a:rPr lang="de-DE" sz="1200" dirty="0"/>
              <a:t>Ausgabemuster und </a:t>
            </a:r>
            <a:r>
              <a:rPr lang="de-DE" sz="1200" dirty="0" smtClean="0"/>
              <a:t>¨ändert </a:t>
            </a:r>
            <a:r>
              <a:rPr lang="de-DE" sz="1200" dirty="0"/>
              <a:t>mit dieser Information die Gewichte so ab, dass die Differenz zwischen </a:t>
            </a:r>
            <a:r>
              <a:rPr lang="de-DE" sz="1200" dirty="0" smtClean="0"/>
              <a:t>tatsächlicher </a:t>
            </a:r>
            <a:r>
              <a:rPr lang="de-DE" sz="1200" dirty="0"/>
              <a:t>und </a:t>
            </a:r>
            <a:r>
              <a:rPr lang="de-DE" sz="1200" dirty="0" smtClean="0"/>
              <a:t>erwünschter </a:t>
            </a:r>
            <a:r>
              <a:rPr lang="de-DE" sz="1200" dirty="0"/>
              <a:t>Ausgabe </a:t>
            </a:r>
            <a:r>
              <a:rPr lang="de-DE" sz="1200" dirty="0" smtClean="0"/>
              <a:t>möglichst </a:t>
            </a:r>
            <a:r>
              <a:rPr lang="de-DE" sz="1200" dirty="0"/>
              <a:t>klein wird. D.h. aber, dass dem Lernalgorithmus zu jedem Beispiel, das dem Netz </a:t>
            </a:r>
            <a:r>
              <a:rPr lang="de-DE" sz="1200" dirty="0" smtClean="0"/>
              <a:t>präsentiert </a:t>
            </a:r>
            <a:r>
              <a:rPr lang="de-DE" sz="1200" dirty="0"/>
              <a:t>wird, das </a:t>
            </a:r>
            <a:r>
              <a:rPr lang="de-DE" sz="1200" dirty="0" smtClean="0"/>
              <a:t>verwünschte </a:t>
            </a:r>
            <a:r>
              <a:rPr lang="de-DE" sz="1200" dirty="0"/>
              <a:t>Ausgabemuster bekannt sein muss. Die Aufgabe des ¨ Lernverfahrens ist es, die Gewichte so zu ¨andern, dass das Netz nach wiederholter </a:t>
            </a:r>
            <a:r>
              <a:rPr lang="de-DE" sz="1200" dirty="0" smtClean="0"/>
              <a:t>Präsentation </a:t>
            </a:r>
            <a:r>
              <a:rPr lang="de-DE" sz="1200" dirty="0"/>
              <a:t>der Paare von Eingabe- und Ausgabemuster diese Assoziation </a:t>
            </a:r>
            <a:r>
              <a:rPr lang="de-DE" sz="1200" dirty="0" smtClean="0"/>
              <a:t>selbständig </a:t>
            </a:r>
            <a:r>
              <a:rPr lang="de-DE" sz="1200" dirty="0"/>
              <a:t>vornehmen kann und dies auch </a:t>
            </a:r>
            <a:r>
              <a:rPr lang="de-DE" sz="1200" dirty="0" smtClean="0"/>
              <a:t>für ähnliche, </a:t>
            </a:r>
            <a:r>
              <a:rPr lang="de-DE" sz="1200" dirty="0"/>
              <a:t>unbekannte Eingabemuster tun kann. Das Netz soll also aus den Beispielen eine Regel extrahieren, um auch </a:t>
            </a:r>
            <a:r>
              <a:rPr lang="de-DE" sz="1200" dirty="0" smtClean="0"/>
              <a:t>für </a:t>
            </a:r>
            <a:r>
              <a:rPr lang="de-DE" sz="1200" dirty="0"/>
              <a:t>unbekannte Eingaben eine sinnvolle Ausgabe zu erzeugen</a:t>
            </a:r>
            <a:r>
              <a:rPr lang="de-DE" sz="1200" dirty="0" smtClean="0"/>
              <a:t>. Überwachtes </a:t>
            </a:r>
            <a:r>
              <a:rPr lang="de-DE" sz="1200" dirty="0"/>
              <a:t>Lernen wird in der Technik oft angewendet, weil es die schnellste Methode darstellt, es </a:t>
            </a:r>
            <a:r>
              <a:rPr lang="de-DE" sz="1200" dirty="0" smtClean="0"/>
              <a:t>ist </a:t>
            </a:r>
            <a:r>
              <a:rPr lang="de-DE" sz="1200" dirty="0"/>
              <a:t>aber biologisch nicht plausibel. Die Delta-Regel oder der Backpropagation-Lernalgorithmus sind Beispiele </a:t>
            </a:r>
            <a:r>
              <a:rPr lang="de-DE" sz="1200" dirty="0" smtClean="0"/>
              <a:t>für überwachtes </a:t>
            </a:r>
            <a:r>
              <a:rPr lang="de-DE" sz="1200" dirty="0"/>
              <a:t>Lernen</a:t>
            </a:r>
            <a:r>
              <a:rPr lang="de-DE" sz="1200" dirty="0" smtClean="0"/>
              <a:t>.</a:t>
            </a:r>
          </a:p>
          <a:p>
            <a:r>
              <a:rPr lang="de-DE" sz="1200" dirty="0" smtClean="0"/>
              <a:t>Bestärkendes </a:t>
            </a:r>
            <a:r>
              <a:rPr lang="de-DE" sz="1200" dirty="0"/>
              <a:t>Lernen Nachdem aus dem Eingabemuster die Ausgabe des Netzes berechnet wurde, </a:t>
            </a:r>
            <a:r>
              <a:rPr lang="de-DE" sz="1200" dirty="0" smtClean="0"/>
              <a:t>überprüft </a:t>
            </a:r>
            <a:r>
              <a:rPr lang="de-DE" sz="1200" dirty="0"/>
              <a:t>der Lernalgorithmus, ob das Resultat richtig oder falsch ist. Nur aufgrund dieser Information </a:t>
            </a:r>
            <a:r>
              <a:rPr lang="de-DE" sz="1200" dirty="0" smtClean="0"/>
              <a:t>ändert </a:t>
            </a:r>
            <a:r>
              <a:rPr lang="de-DE" sz="1200" dirty="0"/>
              <a:t>das Netz die Gewichte. Die Angabe, ob das Resultat richtig oder falsch war, </a:t>
            </a:r>
            <a:r>
              <a:rPr lang="de-DE" sz="1200" dirty="0" smtClean="0"/>
              <a:t>lässt </a:t>
            </a:r>
            <a:r>
              <a:rPr lang="de-DE" sz="1200" dirty="0"/>
              <a:t>sich mit Bestrafung oder Belohnung bei Lebewesen vergleichen. Es ist ja allgemein bekannt, dass man durch Fehler (schlechte Erfahrungen) am besten lernt. Diese Art des Lernens ist deutlich langsamer als </a:t>
            </a:r>
            <a:r>
              <a:rPr lang="de-DE" sz="1200" dirty="0" smtClean="0"/>
              <a:t>überwachtes Lernen.</a:t>
            </a:r>
          </a:p>
          <a:p>
            <a:r>
              <a:rPr lang="de-DE" sz="1200" dirty="0" smtClean="0"/>
              <a:t>Unüberwachtes </a:t>
            </a:r>
            <a:r>
              <a:rPr lang="de-DE" sz="1200" dirty="0"/>
              <a:t>Lernen ¨ Hier lernt das Netz durch Selbstorganisation. Es versucht die Eingabemuster in Kategorien einzuteilen, indem es </a:t>
            </a:r>
            <a:r>
              <a:rPr lang="de-DE" sz="1200" dirty="0" smtClean="0"/>
              <a:t>ähnliche </a:t>
            </a:r>
            <a:r>
              <a:rPr lang="de-DE" sz="1200" dirty="0"/>
              <a:t>Eingabemuster auf </a:t>
            </a:r>
            <a:r>
              <a:rPr lang="de-DE" sz="1200" dirty="0" smtClean="0"/>
              <a:t>räumlich </a:t>
            </a:r>
            <a:r>
              <a:rPr lang="de-DE" sz="1200" dirty="0"/>
              <a:t>benachbarte Gebiete der Ausgabeschicht abbildet. Ein Beispiel sind die selbstorganisierenden Karten von Kohonen (siehe Kapitel 3.5). Mit </a:t>
            </a:r>
            <a:r>
              <a:rPr lang="de-DE" sz="1200" dirty="0" smtClean="0"/>
              <a:t>unüberwachtem </a:t>
            </a:r>
            <a:r>
              <a:rPr lang="de-DE" sz="1200" dirty="0"/>
              <a:t>Lernen lassen sich nicht alle Aufgaben </a:t>
            </a:r>
            <a:r>
              <a:rPr lang="de-DE" sz="1200" dirty="0" smtClean="0"/>
              <a:t>lösen</a:t>
            </a:r>
            <a:r>
              <a:rPr lang="de-DE" sz="1200" dirty="0"/>
              <a:t>, jedoch ist diese Form des Lernens biologisch am plausibelsten</a:t>
            </a:r>
            <a:r>
              <a:rPr lang="de-DE" sz="1200" dirty="0" smtClean="0"/>
              <a:t>.</a:t>
            </a:r>
          </a:p>
          <a:p>
            <a:pPr marL="0" indent="0">
              <a:buNone/>
            </a:pPr>
            <a:r>
              <a:rPr lang="de-DE" sz="1200" dirty="0" smtClean="0"/>
              <a:t>(https</a:t>
            </a:r>
            <a:r>
              <a:rPr lang="de-DE" sz="1200" dirty="0"/>
              <a:t>://</a:t>
            </a:r>
            <a:r>
              <a:rPr lang="de-DE" sz="1200" dirty="0" smtClean="0"/>
              <a:t>imosuisse.ch/smo/maturaarbeiten/knn.pdf) 07.01.2020</a:t>
            </a:r>
            <a:endParaRPr lang="de-DE" sz="1200" dirty="0"/>
          </a:p>
        </p:txBody>
      </p:sp>
    </p:spTree>
    <p:extLst>
      <p:ext uri="{BB962C8B-B14F-4D97-AF65-F5344CB8AC3E}">
        <p14:creationId xmlns:p14="http://schemas.microsoft.com/office/powerpoint/2010/main" val="27970618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Data_Dump Arten</a:t>
            </a:r>
            <a:endParaRPr lang="de-DE" dirty="0"/>
          </a:p>
        </p:txBody>
      </p:sp>
      <p:sp>
        <p:nvSpPr>
          <p:cNvPr id="5" name="Inhaltsplatzhalter 4"/>
          <p:cNvSpPr>
            <a:spLocks noGrp="1"/>
          </p:cNvSpPr>
          <p:nvPr>
            <p:ph idx="1"/>
          </p:nvPr>
        </p:nvSpPr>
        <p:spPr/>
        <p:txBody>
          <a:bodyPr>
            <a:normAutofit/>
          </a:bodyPr>
          <a:lstStyle/>
          <a:p>
            <a:r>
              <a:rPr lang="de-DE" sz="1400" dirty="0"/>
              <a:t>Netze ohne Ruckkopplung ¨ Bei feedforward-Netzen existiert kein Pfad, der von einem Neuron aus direkt oder indirekt wieder zu diesem </a:t>
            </a:r>
            <a:r>
              <a:rPr lang="de-DE" sz="1400" dirty="0" smtClean="0"/>
              <a:t>zurückführt. </a:t>
            </a:r>
            <a:r>
              <a:rPr lang="de-DE" sz="1400" dirty="0"/>
              <a:t>Werden also die Eingabeneuronen oben und die Ausgabeneuronen unten angeordnet, gibt es nur </a:t>
            </a:r>
            <a:r>
              <a:rPr lang="de-DE" sz="1400" dirty="0" smtClean="0"/>
              <a:t>Verbindungen</a:t>
            </a:r>
            <a:r>
              <a:rPr lang="de-DE" sz="1400" dirty="0"/>
              <a:t>, die nach unten fuhren</a:t>
            </a:r>
            <a:r>
              <a:rPr lang="de-DE" sz="1400" dirty="0" smtClean="0"/>
              <a:t>. </a:t>
            </a:r>
            <a:r>
              <a:rPr lang="de-DE" sz="1400" dirty="0"/>
              <a:t>Ebenenweise </a:t>
            </a:r>
            <a:r>
              <a:rPr lang="de-DE" sz="1400" dirty="0" smtClean="0"/>
              <a:t>vollständig </a:t>
            </a:r>
            <a:r>
              <a:rPr lang="de-DE" sz="1400" dirty="0"/>
              <a:t>verbundene feedforward-Netze: Dieses spezielle feedforward-Netzwerk wird in mehrere Schichten eingeteilt. Die erste Schicht bilden die Eingabeneuronen. Danach folgen keine, eine oder mehrere sog. verdeckte Schichten. Die letzte Schicht ist die Ausgabeschicht. Speziell an diesem Typ ist, dass jedes Neuron der </a:t>
            </a:r>
            <a:r>
              <a:rPr lang="de-DE" sz="1400" dirty="0" smtClean="0"/>
              <a:t>i-ten </a:t>
            </a:r>
            <a:r>
              <a:rPr lang="de-DE" sz="1400" dirty="0"/>
              <a:t>Schicht zu allen Neuronen der (i+ 1)- ten eine Verbindung hat, sonst aber zu keinen. Man spricht von einem n-stufigen Netz, wenn insgesamt (n+1) Schichten vorhanden sind, d.h. ein einstufiges Netz hat sowohl eine Eingabe- als auch eine Ausgabeschicht, jedoch keine verdeckten Schichten. Die allgemeinen feedforward-Netze werden zwar oft auch in Schichten eingeteilt, es sind aber auch Verbindungen zu Neuronen weiter entfernter Schichten </a:t>
            </a:r>
            <a:r>
              <a:rPr lang="de-DE" sz="1400" dirty="0" smtClean="0"/>
              <a:t>möglich. </a:t>
            </a:r>
            <a:r>
              <a:rPr lang="de-DE" sz="1400" dirty="0"/>
              <a:t>Solche Verbindungen nennt man shortcut-Verbindungen.</a:t>
            </a:r>
          </a:p>
          <a:p>
            <a:r>
              <a:rPr lang="de-DE" sz="1400" dirty="0"/>
              <a:t>Netze mit </a:t>
            </a:r>
            <a:r>
              <a:rPr lang="de-DE" sz="1400" dirty="0" smtClean="0"/>
              <a:t>Rückkopplungen </a:t>
            </a:r>
            <a:endParaRPr lang="de-DE" sz="1400" dirty="0"/>
          </a:p>
          <a:p>
            <a:pPr lvl="1"/>
            <a:r>
              <a:rPr lang="de-DE" sz="1400" dirty="0" smtClean="0"/>
              <a:t>a</a:t>
            </a:r>
            <a:r>
              <a:rPr lang="de-DE" sz="1400" dirty="0"/>
              <a:t>) Netze mit direkten Ruckkopplungen</a:t>
            </a:r>
            <a:r>
              <a:rPr lang="de-DE" sz="1400" dirty="0" smtClean="0"/>
              <a:t>: </a:t>
            </a:r>
            <a:r>
              <a:rPr lang="de-DE" sz="1400" dirty="0"/>
              <a:t>In solchen Netzen kann ein Neuron durch eine Verbindung zu sich selbst seinen eigenen Aktivierungszustand beeinflussen (je nach Gewichtung </a:t>
            </a:r>
            <a:r>
              <a:rPr lang="de-DE" sz="1400" dirty="0" smtClean="0"/>
              <a:t>abschwächen </a:t>
            </a:r>
            <a:r>
              <a:rPr lang="de-DE" sz="1400" dirty="0"/>
              <a:t>oder </a:t>
            </a:r>
            <a:r>
              <a:rPr lang="de-DE" sz="1400" dirty="0" smtClean="0"/>
              <a:t>verstärken).</a:t>
            </a:r>
          </a:p>
          <a:p>
            <a:pPr lvl="1"/>
            <a:r>
              <a:rPr lang="de-DE" sz="1400" dirty="0" smtClean="0"/>
              <a:t>b</a:t>
            </a:r>
            <a:r>
              <a:rPr lang="de-DE" sz="1400" dirty="0"/>
              <a:t>) Netze mit indirekten Ruckkopplungen: Im Gegensatz zu feedforward-Netzen, existieren Verbindungen </a:t>
            </a:r>
            <a:r>
              <a:rPr lang="de-DE" sz="1400" dirty="0" smtClean="0"/>
              <a:t>von </a:t>
            </a:r>
            <a:r>
              <a:rPr lang="de-DE" sz="1400" dirty="0"/>
              <a:t>Neuronen </a:t>
            </a:r>
            <a:r>
              <a:rPr lang="de-DE" sz="1400" dirty="0" smtClean="0"/>
              <a:t>höherer </a:t>
            </a:r>
            <a:r>
              <a:rPr lang="de-DE" sz="1400" dirty="0"/>
              <a:t>Schichten zu Neuronen niederer </a:t>
            </a:r>
            <a:r>
              <a:rPr lang="de-DE" sz="1400" dirty="0" smtClean="0"/>
              <a:t>Schichten.</a:t>
            </a:r>
          </a:p>
          <a:p>
            <a:pPr lvl="1"/>
            <a:r>
              <a:rPr lang="de-DE" sz="1400" dirty="0" smtClean="0"/>
              <a:t>c</a:t>
            </a:r>
            <a:r>
              <a:rPr lang="de-DE" sz="1400" dirty="0"/>
              <a:t>) Netze mit Ruckkopplungen innerhalb einer Schicht</a:t>
            </a:r>
            <a:r>
              <a:rPr lang="de-DE" sz="1400" dirty="0" smtClean="0"/>
              <a:t>: </a:t>
            </a:r>
            <a:r>
              <a:rPr lang="de-DE" sz="1400" dirty="0"/>
              <a:t>Auch Neuronen derselben Schicht sind miteinander verbunden. Eine solche Topologie wird bei </a:t>
            </a:r>
            <a:r>
              <a:rPr lang="de-DE" sz="1400" dirty="0" smtClean="0"/>
              <a:t>Kohonennetzwerken verwendet.</a:t>
            </a:r>
          </a:p>
          <a:p>
            <a:pPr lvl="1"/>
            <a:r>
              <a:rPr lang="de-DE" sz="1400" dirty="0" smtClean="0"/>
              <a:t>d</a:t>
            </a:r>
            <a:r>
              <a:rPr lang="de-DE" sz="1400" dirty="0"/>
              <a:t>) </a:t>
            </a:r>
            <a:r>
              <a:rPr lang="de-DE" sz="1400" dirty="0" smtClean="0"/>
              <a:t>Vollständig </a:t>
            </a:r>
            <a:r>
              <a:rPr lang="de-DE" sz="1400" dirty="0"/>
              <a:t>verbundene Netze In solchen Netzen existieren Verbindungen zwischen allen Neuronen, es sind jedoch keine direkten </a:t>
            </a:r>
            <a:r>
              <a:rPr lang="de-DE" sz="1400" dirty="0" smtClean="0"/>
              <a:t>Ruckkopplungen </a:t>
            </a:r>
            <a:r>
              <a:rPr lang="de-DE" sz="1400" dirty="0"/>
              <a:t>vorhanden. </a:t>
            </a:r>
            <a:r>
              <a:rPr lang="de-DE" sz="1400" dirty="0" smtClean="0"/>
              <a:t>Vollständig </a:t>
            </a:r>
            <a:r>
              <a:rPr lang="de-DE" sz="1400" dirty="0"/>
              <a:t>verbundene Netze sind insbesondere als Hopfield-Netze bekannt </a:t>
            </a:r>
            <a:r>
              <a:rPr lang="de-DE" sz="1400" dirty="0" smtClean="0"/>
              <a:t>geworden.</a:t>
            </a:r>
          </a:p>
          <a:p>
            <a:pPr marL="0" indent="0">
              <a:buNone/>
            </a:pPr>
            <a:r>
              <a:rPr lang="de-DE" sz="1800" dirty="0" smtClean="0"/>
              <a:t>(</a:t>
            </a:r>
            <a:r>
              <a:rPr lang="de-DE" sz="1800" dirty="0"/>
              <a:t>https://</a:t>
            </a:r>
            <a:r>
              <a:rPr lang="de-DE" sz="1800" dirty="0" smtClean="0"/>
              <a:t>imosuisse.ch/smo/maturaarbeiten/knn.pdf) 07.01.2020</a:t>
            </a:r>
            <a:endParaRPr lang="de-DE" sz="1800" dirty="0"/>
          </a:p>
        </p:txBody>
      </p:sp>
    </p:spTree>
    <p:extLst>
      <p:ext uri="{BB962C8B-B14F-4D97-AF65-F5344CB8AC3E}">
        <p14:creationId xmlns:p14="http://schemas.microsoft.com/office/powerpoint/2010/main" val="1369633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Data_Dump Eignungen</a:t>
            </a:r>
            <a:endParaRPr lang="de-DE" dirty="0"/>
          </a:p>
        </p:txBody>
      </p:sp>
      <p:sp>
        <p:nvSpPr>
          <p:cNvPr id="5" name="Inhaltsplatzhalter 4"/>
          <p:cNvSpPr>
            <a:spLocks noGrp="1"/>
          </p:cNvSpPr>
          <p:nvPr>
            <p:ph idx="1"/>
          </p:nvPr>
        </p:nvSpPr>
        <p:spPr/>
        <p:txBody>
          <a:bodyPr>
            <a:normAutofit fontScale="55000" lnSpcReduction="20000"/>
          </a:bodyPr>
          <a:lstStyle/>
          <a:p>
            <a:r>
              <a:rPr lang="de-DE" dirty="0"/>
              <a:t>Bilderkennung</a:t>
            </a:r>
          </a:p>
          <a:p>
            <a:r>
              <a:rPr lang="de-DE" dirty="0"/>
              <a:t>Spracherkennung</a:t>
            </a:r>
          </a:p>
          <a:p>
            <a:r>
              <a:rPr lang="de-DE" dirty="0"/>
              <a:t>Mustererkennung</a:t>
            </a:r>
          </a:p>
          <a:p>
            <a:r>
              <a:rPr lang="de-DE" dirty="0"/>
              <a:t>Sprachsynthese</a:t>
            </a:r>
          </a:p>
          <a:p>
            <a:r>
              <a:rPr lang="de-DE" dirty="0"/>
              <a:t>Schrifterkennung</a:t>
            </a:r>
          </a:p>
          <a:p>
            <a:r>
              <a:rPr lang="de-DE" dirty="0"/>
              <a:t>Steuerung komplexer Prozesse</a:t>
            </a:r>
          </a:p>
          <a:p>
            <a:r>
              <a:rPr lang="de-DE" dirty="0"/>
              <a:t>Prognosen für komplexe Systeme</a:t>
            </a:r>
          </a:p>
          <a:p>
            <a:r>
              <a:rPr lang="de-DE" dirty="0"/>
              <a:t>Frühwarnsysteme</a:t>
            </a:r>
          </a:p>
          <a:p>
            <a:r>
              <a:rPr lang="de-DE" dirty="0"/>
              <a:t>Zeitreihenanalysen</a:t>
            </a:r>
          </a:p>
          <a:p>
            <a:r>
              <a:rPr lang="de-DE" dirty="0"/>
              <a:t>maschinenbasiertes Übersetzen</a:t>
            </a:r>
          </a:p>
          <a:p>
            <a:r>
              <a:rPr lang="de-DE" dirty="0"/>
              <a:t>Simulationen komplexer Systeme</a:t>
            </a:r>
          </a:p>
          <a:p>
            <a:r>
              <a:rPr lang="de-DE" dirty="0"/>
              <a:t>biometrische Systeme</a:t>
            </a:r>
          </a:p>
          <a:p>
            <a:r>
              <a:rPr lang="de-DE" dirty="0"/>
              <a:t>Wirtschaftsmodelle</a:t>
            </a:r>
          </a:p>
          <a:p>
            <a:pPr marL="0" indent="0">
              <a:buNone/>
            </a:pPr>
            <a:r>
              <a:rPr lang="de-DE" dirty="0" smtClean="0"/>
              <a:t>(</a:t>
            </a:r>
            <a:r>
              <a:rPr lang="de-DE" dirty="0"/>
              <a:t>https://www.bigdata-insider.de/was-ist-ein-neuronales-netz-a-686185</a:t>
            </a:r>
            <a:r>
              <a:rPr lang="de-DE" dirty="0" smtClean="0"/>
              <a:t>/) 07.01.2020</a:t>
            </a:r>
            <a:endParaRPr lang="de-DE" dirty="0"/>
          </a:p>
        </p:txBody>
      </p:sp>
    </p:spTree>
    <p:extLst>
      <p:ext uri="{BB962C8B-B14F-4D97-AF65-F5344CB8AC3E}">
        <p14:creationId xmlns:p14="http://schemas.microsoft.com/office/powerpoint/2010/main" val="26341010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Inhalte</a:t>
            </a:r>
            <a:endParaRPr lang="de-DE" dirty="0"/>
          </a:p>
        </p:txBody>
      </p:sp>
      <p:sp>
        <p:nvSpPr>
          <p:cNvPr id="5" name="Inhaltsplatzhalter 4"/>
          <p:cNvSpPr>
            <a:spLocks noGrp="1"/>
          </p:cNvSpPr>
          <p:nvPr>
            <p:ph idx="1"/>
          </p:nvPr>
        </p:nvSpPr>
        <p:spPr/>
        <p:txBody>
          <a:bodyPr/>
          <a:lstStyle/>
          <a:p>
            <a:r>
              <a:rPr lang="de-DE" dirty="0" smtClean="0"/>
              <a:t>Einleitung: KI</a:t>
            </a:r>
          </a:p>
          <a:p>
            <a:r>
              <a:rPr lang="de-DE" dirty="0" smtClean="0"/>
              <a:t>KNN: Aufbau</a:t>
            </a:r>
          </a:p>
          <a:p>
            <a:r>
              <a:rPr lang="de-DE" dirty="0" smtClean="0"/>
              <a:t>KNN: Formeln und Code</a:t>
            </a:r>
          </a:p>
          <a:p>
            <a:r>
              <a:rPr lang="de-DE" dirty="0" smtClean="0"/>
              <a:t>KNN: Lernen</a:t>
            </a:r>
          </a:p>
          <a:p>
            <a:r>
              <a:rPr lang="de-DE" dirty="0" smtClean="0"/>
              <a:t>KNN: Arten und Unterteilung</a:t>
            </a:r>
          </a:p>
          <a:p>
            <a:r>
              <a:rPr lang="de-DE" dirty="0" smtClean="0"/>
              <a:t>Eignungen von KNN</a:t>
            </a:r>
            <a:endParaRPr lang="de-DE" dirty="0"/>
          </a:p>
        </p:txBody>
      </p:sp>
      <p:sp>
        <p:nvSpPr>
          <p:cNvPr id="6" name="Textplatzhalter 5"/>
          <p:cNvSpPr>
            <a:spLocks noGrp="1"/>
          </p:cNvSpPr>
          <p:nvPr>
            <p:ph type="body" sz="half" idx="2"/>
          </p:nvPr>
        </p:nvSpPr>
        <p:spPr/>
        <p:txBody>
          <a:bodyPr/>
          <a:lstStyle/>
          <a:p>
            <a:r>
              <a:rPr lang="de-DE" dirty="0" smtClean="0"/>
              <a:t>provisorisch</a:t>
            </a:r>
            <a:endParaRPr lang="de-DE" dirty="0"/>
          </a:p>
        </p:txBody>
      </p:sp>
    </p:spTree>
    <p:extLst>
      <p:ext uri="{BB962C8B-B14F-4D97-AF65-F5344CB8AC3E}">
        <p14:creationId xmlns:p14="http://schemas.microsoft.com/office/powerpoint/2010/main" val="36012596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smtClean="0"/>
              <a:t>Einleitung: KI</a:t>
            </a:r>
            <a:endParaRPr lang="de-DE" dirty="0"/>
          </a:p>
        </p:txBody>
      </p:sp>
      <p:sp>
        <p:nvSpPr>
          <p:cNvPr id="7" name="Textplatzhalter 6"/>
          <p:cNvSpPr>
            <a:spLocks noGrp="1"/>
          </p:cNvSpPr>
          <p:nvPr>
            <p:ph type="body" idx="1"/>
          </p:nvPr>
        </p:nvSpPr>
        <p:spPr/>
        <p:txBody>
          <a:bodyPr/>
          <a:lstStyle/>
          <a:p>
            <a:endParaRPr lang="de-DE"/>
          </a:p>
        </p:txBody>
      </p:sp>
    </p:spTree>
    <p:extLst>
      <p:ext uri="{BB962C8B-B14F-4D97-AF65-F5344CB8AC3E}">
        <p14:creationId xmlns:p14="http://schemas.microsoft.com/office/powerpoint/2010/main" val="20419249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1246</Words>
  <Application>Microsoft Office PowerPoint</Application>
  <PresentationFormat>Breitbild</PresentationFormat>
  <Paragraphs>88</Paragraphs>
  <Slides>17</Slides>
  <Notes>2</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17</vt:i4>
      </vt:variant>
    </vt:vector>
  </HeadingPairs>
  <TitlesOfParts>
    <vt:vector size="21" baseType="lpstr">
      <vt:lpstr>Arial</vt:lpstr>
      <vt:lpstr>Calibri</vt:lpstr>
      <vt:lpstr>Calibri Light</vt:lpstr>
      <vt:lpstr>Office</vt:lpstr>
      <vt:lpstr>Titel</vt:lpstr>
      <vt:lpstr>Data_Dump KI</vt:lpstr>
      <vt:lpstr>Data_Dump Aufbau</vt:lpstr>
      <vt:lpstr>Data_Dump Formeln&amp;Code</vt:lpstr>
      <vt:lpstr>Data_Dump Lernen</vt:lpstr>
      <vt:lpstr>Data_Dump Arten</vt:lpstr>
      <vt:lpstr>Data_Dump Eignungen</vt:lpstr>
      <vt:lpstr>Inhalte</vt:lpstr>
      <vt:lpstr>Einleitung: KI</vt:lpstr>
      <vt:lpstr>Was ist KI?</vt:lpstr>
      <vt:lpstr>KNN: Aufbau</vt:lpstr>
      <vt:lpstr>KNN: Formeln und Code</vt:lpstr>
      <vt:lpstr>KNN: Lernen</vt:lpstr>
      <vt:lpstr>KNN: Arten und Unterteilung</vt:lpstr>
      <vt:lpstr>Eignungen von KNN</vt:lpstr>
      <vt:lpstr>PowerPoint-Präsentation</vt:lpstr>
      <vt:lpstr>Ende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19rose</dc:creator>
  <cp:lastModifiedBy>19rose</cp:lastModifiedBy>
  <cp:revision>37</cp:revision>
  <dcterms:created xsi:type="dcterms:W3CDTF">2019-12-12T11:27:22Z</dcterms:created>
  <dcterms:modified xsi:type="dcterms:W3CDTF">2020-01-09T14:59:43Z</dcterms:modified>
</cp:coreProperties>
</file>