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8" r:id="rId3"/>
    <p:sldId id="259" r:id="rId4"/>
    <p:sldId id="272" r:id="rId5"/>
    <p:sldId id="260" r:id="rId6"/>
    <p:sldId id="273" r:id="rId7"/>
    <p:sldId id="261" r:id="rId8"/>
    <p:sldId id="274" r:id="rId9"/>
    <p:sldId id="262" r:id="rId10"/>
    <p:sldId id="275" r:id="rId11"/>
    <p:sldId id="263" r:id="rId12"/>
    <p:sldId id="276" r:id="rId13"/>
    <p:sldId id="264" r:id="rId14"/>
    <p:sldId id="277" r:id="rId15"/>
    <p:sldId id="271" r:id="rId16"/>
    <p:sldId id="278" r:id="rId17"/>
    <p:sldId id="265"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E207A799-58C6-468F-8159-214F1427A520}">
          <p14:sldIdLst>
            <p14:sldId id="256"/>
            <p14:sldId id="258"/>
            <p14:sldId id="259"/>
            <p14:sldId id="272"/>
            <p14:sldId id="260"/>
            <p14:sldId id="273"/>
            <p14:sldId id="261"/>
            <p14:sldId id="274"/>
            <p14:sldId id="262"/>
            <p14:sldId id="275"/>
            <p14:sldId id="263"/>
            <p14:sldId id="276"/>
            <p14:sldId id="264"/>
            <p14:sldId id="277"/>
            <p14:sldId id="271"/>
            <p14:sldId id="27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81" d="100"/>
          <a:sy n="81" d="100"/>
        </p:scale>
        <p:origin x="96" y="5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A653-12D7-4BB2-A52D-7A8CD5B4FB10}" type="datetimeFigureOut">
              <a:rPr lang="de-DE" smtClean="0"/>
              <a:t>16.01.2020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A56D3-171E-4F7D-A190-4D32AD44107F}" type="slidenum">
              <a:rPr lang="de-DE" smtClean="0"/>
              <a:t>‹Nr.›</a:t>
            </a:fld>
            <a:endParaRPr lang="de-DE"/>
          </a:p>
        </p:txBody>
      </p:sp>
    </p:spTree>
    <p:extLst>
      <p:ext uri="{BB962C8B-B14F-4D97-AF65-F5344CB8AC3E}">
        <p14:creationId xmlns:p14="http://schemas.microsoft.com/office/powerpoint/2010/main" val="164418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smtClean="0"/>
              <a:t>Titelmasterformat durch Klicken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1487FF-3CD3-48F9-98F1-F23A67AA1DFB}" type="datetimeFigureOut">
              <a:rPr lang="de-DE" smtClean="0"/>
              <a:t>16.01.2020</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58704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smtClean="0"/>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16.01.2020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95327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16.01.2020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0195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smtClean="0"/>
              <a:t>Titelmasterformat durch Klicken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16.01.2020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244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16.01.2020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708248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smtClean="0"/>
              <a:t>Titelmasterformat durch Klicken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3" name="Date Placeholder 2"/>
          <p:cNvSpPr>
            <a:spLocks noGrp="1"/>
          </p:cNvSpPr>
          <p:nvPr>
            <p:ph type="dt" sz="half" idx="10"/>
          </p:nvPr>
        </p:nvSpPr>
        <p:spPr/>
        <p:txBody>
          <a:bodyPr/>
          <a:lstStyle/>
          <a:p>
            <a:fld id="{291487FF-3CD3-48F9-98F1-F23A67AA1DFB}" type="datetimeFigureOut">
              <a:rPr lang="de-DE" smtClean="0"/>
              <a:t>16.01.2020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92106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smtClean="0"/>
              <a:t>Titelmasterformat durch Klicken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smtClean="0"/>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smtClean="0"/>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smtClean="0"/>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3" name="Date Placeholder 2"/>
          <p:cNvSpPr>
            <a:spLocks noGrp="1"/>
          </p:cNvSpPr>
          <p:nvPr>
            <p:ph type="dt" sz="half" idx="10"/>
          </p:nvPr>
        </p:nvSpPr>
        <p:spPr/>
        <p:txBody>
          <a:bodyPr/>
          <a:lstStyle/>
          <a:p>
            <a:fld id="{291487FF-3CD3-48F9-98F1-F23A67AA1DFB}" type="datetimeFigureOut">
              <a:rPr lang="de-DE" smtClean="0"/>
              <a:t>16.01.2020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433154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291487FF-3CD3-48F9-98F1-F23A67AA1DFB}" type="datetimeFigureOut">
              <a:rPr lang="de-DE" smtClean="0"/>
              <a:t>16.01.2020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02286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291487FF-3CD3-48F9-98F1-F23A67AA1DFB}" type="datetimeFigureOut">
              <a:rPr lang="de-DE" smtClean="0"/>
              <a:t>16.01.2020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52735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291487FF-3CD3-48F9-98F1-F23A67AA1DFB}" type="datetimeFigureOut">
              <a:rPr lang="de-DE" smtClean="0"/>
              <a:t>16.01.2020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7931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291487FF-3CD3-48F9-98F1-F23A67AA1DFB}" type="datetimeFigureOut">
              <a:rPr lang="de-DE" smtClean="0"/>
              <a:t>16.01.2020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139599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291487FF-3CD3-48F9-98F1-F23A67AA1DFB}" type="datetimeFigureOut">
              <a:rPr lang="de-DE" smtClean="0"/>
              <a:t>16.01.2020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02501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1141410" y="3073397"/>
            <a:ext cx="4878391" cy="271780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291487FF-3CD3-48F9-98F1-F23A67AA1DFB}" type="datetimeFigureOut">
              <a:rPr lang="de-DE" smtClean="0"/>
              <a:t>16.01.2020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42223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291487FF-3CD3-48F9-98F1-F23A67AA1DFB}" type="datetimeFigureOut">
              <a:rPr lang="de-DE" smtClean="0"/>
              <a:t>16.01.2020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48678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487FF-3CD3-48F9-98F1-F23A67AA1DFB}" type="datetimeFigureOut">
              <a:rPr lang="de-DE" smtClean="0"/>
              <a:t>16.01.2020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233417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16.01.2020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372237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291487FF-3CD3-48F9-98F1-F23A67AA1DFB}" type="datetimeFigureOut">
              <a:rPr lang="de-DE" smtClean="0"/>
              <a:t>16.01.2020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F1596C2-54DE-4073-AEBA-CD8DEB23A903}" type="slidenum">
              <a:rPr lang="de-DE" smtClean="0"/>
              <a:t>‹Nr.›</a:t>
            </a:fld>
            <a:endParaRPr lang="de-DE"/>
          </a:p>
        </p:txBody>
      </p:sp>
    </p:spTree>
    <p:extLst>
      <p:ext uri="{BB962C8B-B14F-4D97-AF65-F5344CB8AC3E}">
        <p14:creationId xmlns:p14="http://schemas.microsoft.com/office/powerpoint/2010/main" val="79099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1487FF-3CD3-48F9-98F1-F23A67AA1DFB}" type="datetimeFigureOut">
              <a:rPr lang="de-DE" smtClean="0"/>
              <a:t>16.01.2020</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1596C2-54DE-4073-AEBA-CD8DEB23A903}" type="slidenum">
              <a:rPr lang="de-DE" smtClean="0"/>
              <a:t>‹Nr.›</a:t>
            </a:fld>
            <a:endParaRPr lang="de-DE"/>
          </a:p>
        </p:txBody>
      </p:sp>
    </p:spTree>
    <p:extLst>
      <p:ext uri="{BB962C8B-B14F-4D97-AF65-F5344CB8AC3E}">
        <p14:creationId xmlns:p14="http://schemas.microsoft.com/office/powerpoint/2010/main" val="109290146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sz="6000" dirty="0" smtClean="0"/>
              <a:t>Künstliche neuronale Netzwerke</a:t>
            </a:r>
            <a:endParaRPr lang="de-DE" sz="6000" dirty="0"/>
          </a:p>
        </p:txBody>
      </p:sp>
      <p:sp>
        <p:nvSpPr>
          <p:cNvPr id="9" name="Untertitel 8"/>
          <p:cNvSpPr>
            <a:spLocks noGrp="1"/>
          </p:cNvSpPr>
          <p:nvPr>
            <p:ph type="subTitle" idx="1"/>
          </p:nvPr>
        </p:nvSpPr>
        <p:spPr/>
        <p:txBody>
          <a:bodyPr/>
          <a:lstStyle/>
          <a:p>
            <a:r>
              <a:rPr lang="de-DE" dirty="0" smtClean="0"/>
              <a:t>Von Nils Rose</a:t>
            </a:r>
            <a:endParaRPr lang="de-DE" dirty="0"/>
          </a:p>
        </p:txBody>
      </p:sp>
    </p:spTree>
    <p:extLst>
      <p:ext uri="{BB962C8B-B14F-4D97-AF65-F5344CB8AC3E}">
        <p14:creationId xmlns:p14="http://schemas.microsoft.com/office/powerpoint/2010/main" val="19451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638642" y="596247"/>
            <a:ext cx="4334527" cy="1390815"/>
          </a:xfrm>
        </p:spPr>
        <p:txBody>
          <a:bodyPr>
            <a:noAutofit/>
          </a:bodyPr>
          <a:lstStyle/>
          <a:p>
            <a:r>
              <a:rPr lang="de-DE" sz="3600" dirty="0" smtClean="0"/>
              <a:t>So lernen KNN und werden intelligent</a:t>
            </a:r>
            <a:endParaRPr lang="de-DE" sz="3600" dirty="0"/>
          </a:p>
        </p:txBody>
      </p:sp>
      <p:sp>
        <p:nvSpPr>
          <p:cNvPr id="8" name="Inhaltsplatzhalter 7"/>
          <p:cNvSpPr>
            <a:spLocks noGrp="1"/>
          </p:cNvSpPr>
          <p:nvPr>
            <p:ph idx="1"/>
          </p:nvPr>
        </p:nvSpPr>
        <p:spPr/>
        <p:txBody>
          <a:bodyPr>
            <a:normAutofit/>
          </a:bodyPr>
          <a:lstStyle/>
          <a:p>
            <a:r>
              <a:rPr lang="de-DE" sz="1400" b="1" dirty="0" smtClean="0"/>
              <a:t>Überwachtes Lernen</a:t>
            </a:r>
          </a:p>
          <a:p>
            <a:pPr marL="457200" lvl="1" indent="0">
              <a:buNone/>
            </a:pPr>
            <a:r>
              <a:rPr lang="de-DE" sz="1400" dirty="0" smtClean="0"/>
              <a:t>Im Algorithmus werden Ergebnis vom KNN und einer Vorlage verglichen und angepasst um die Ungleichheiten zu minimieren. Ziel dieses Lernens ist, dass das Netz nach wiederholter Aussetzung von Mustervorlagen einen  </a:t>
            </a:r>
            <a:r>
              <a:rPr lang="de-DE" sz="1400" dirty="0"/>
              <a:t>Z</a:t>
            </a:r>
            <a:r>
              <a:rPr lang="de-DE" sz="1400" dirty="0" smtClean="0"/>
              <a:t>usammenhang in den Vorlagen erkennt und diesen Zusammenhang auch auf andere unbekannte Eingabemuster übertragen kann.</a:t>
            </a:r>
          </a:p>
          <a:p>
            <a:r>
              <a:rPr lang="de-DE" sz="1400" b="1" dirty="0" smtClean="0"/>
              <a:t>Bestärkendes Lernen</a:t>
            </a:r>
          </a:p>
          <a:p>
            <a:pPr marL="457200" lvl="1" indent="0">
              <a:buNone/>
            </a:pPr>
            <a:r>
              <a:rPr lang="de-DE" sz="1400" dirty="0" smtClean="0"/>
              <a:t>Der Algorithmus überprüft die berechneten Ergebnisse auf ihre Richtigkeit und macht Anpassungen  an den Gewichten anhand der dieser Überprüfung.</a:t>
            </a:r>
          </a:p>
          <a:p>
            <a:r>
              <a:rPr lang="de-DE" sz="1400" b="1" dirty="0" smtClean="0"/>
              <a:t>Unüberwachtes Lernen</a:t>
            </a:r>
          </a:p>
          <a:p>
            <a:pPr marL="457200" lvl="1" indent="0">
              <a:buNone/>
            </a:pPr>
            <a:r>
              <a:rPr lang="de-DE" sz="1400" dirty="0" smtClean="0"/>
              <a:t>Damit ein Netz auch ohne vordefinierte Musterlösungen lernen kann muss es ein sogenanntes Kohonen-Netzwerk sein. Kohonen-Netzwerke sind Netze, die aus zwei Schichten bestehen Input- und Kohonenschicht. Aktive Kohonen unterdrücken weitentfernte Kohonen und erhöht die Gewichtung mit dem Inputneuron.</a:t>
            </a:r>
            <a:endParaRPr lang="de-DE" sz="1400" dirty="0"/>
          </a:p>
        </p:txBody>
      </p:sp>
      <p:sp>
        <p:nvSpPr>
          <p:cNvPr id="9" name="Textplatzhalter 8"/>
          <p:cNvSpPr>
            <a:spLocks noGrp="1"/>
          </p:cNvSpPr>
          <p:nvPr>
            <p:ph type="body" sz="half" idx="2"/>
          </p:nvPr>
        </p:nvSpPr>
        <p:spPr>
          <a:xfrm>
            <a:off x="839788" y="2479430"/>
            <a:ext cx="3932237" cy="3389557"/>
          </a:xfrm>
        </p:spPr>
        <p:txBody>
          <a:bodyPr>
            <a:normAutofit/>
          </a:bodyPr>
          <a:lstStyle/>
          <a:p>
            <a:r>
              <a:rPr lang="de-DE" sz="1400" dirty="0" smtClean="0"/>
              <a:t>Um die Leistung eines KNN zu steigern wird die Gewichtsmatrix nach Angaben der Lernregeln modifiziert. So ein Lernprozess kann nicht nur die Gewichtung von Verbindungen verändern, sondern auch neue Verbindungen oder auch Neuronen hinzufügen oder entfernen. </a:t>
            </a:r>
            <a:endParaRPr lang="de-DE" sz="1400" dirty="0"/>
          </a:p>
        </p:txBody>
      </p:sp>
    </p:spTree>
    <p:extLst>
      <p:ext uri="{BB962C8B-B14F-4D97-AF65-F5344CB8AC3E}">
        <p14:creationId xmlns:p14="http://schemas.microsoft.com/office/powerpoint/2010/main" val="362582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Arten und Unterteilung</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78900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Grundlegende Unterteilung der Netzwerke</a:t>
            </a:r>
            <a:endParaRPr lang="de-DE" dirty="0"/>
          </a:p>
        </p:txBody>
      </p:sp>
      <p:sp>
        <p:nvSpPr>
          <p:cNvPr id="8" name="Textplatzhalter 7"/>
          <p:cNvSpPr>
            <a:spLocks noGrp="1"/>
          </p:cNvSpPr>
          <p:nvPr>
            <p:ph type="body" idx="1"/>
          </p:nvPr>
        </p:nvSpPr>
        <p:spPr/>
        <p:txBody>
          <a:bodyPr/>
          <a:lstStyle/>
          <a:p>
            <a:r>
              <a:rPr lang="de-DE" dirty="0" smtClean="0"/>
              <a:t>Netze ohne Rückkopplung</a:t>
            </a:r>
            <a:endParaRPr lang="de-DE" dirty="0"/>
          </a:p>
        </p:txBody>
      </p:sp>
      <p:sp>
        <p:nvSpPr>
          <p:cNvPr id="9" name="Inhaltsplatzhalter 8"/>
          <p:cNvSpPr>
            <a:spLocks noGrp="1"/>
          </p:cNvSpPr>
          <p:nvPr>
            <p:ph sz="half" idx="2"/>
          </p:nvPr>
        </p:nvSpPr>
        <p:spPr/>
        <p:txBody>
          <a:bodyPr>
            <a:normAutofit/>
          </a:bodyPr>
          <a:lstStyle/>
          <a:p>
            <a:pPr marL="0" indent="0">
              <a:buNone/>
            </a:pPr>
            <a:r>
              <a:rPr lang="de-DE" sz="1400" dirty="0" smtClean="0"/>
              <a:t>Feedforward-Netze sind Netze, die nur in eine Richtung führen.</a:t>
            </a:r>
          </a:p>
          <a:p>
            <a:pPr marL="0" indent="0">
              <a:buNone/>
            </a:pPr>
            <a:r>
              <a:rPr lang="de-DE" sz="1400" dirty="0" smtClean="0"/>
              <a:t>(Input -&gt; Hidden -&gt; Output)</a:t>
            </a:r>
            <a:endParaRPr lang="de-DE" sz="1400" dirty="0"/>
          </a:p>
        </p:txBody>
      </p:sp>
      <p:sp>
        <p:nvSpPr>
          <p:cNvPr id="10" name="Textplatzhalter 9"/>
          <p:cNvSpPr>
            <a:spLocks noGrp="1"/>
          </p:cNvSpPr>
          <p:nvPr>
            <p:ph type="body" sz="quarter" idx="3"/>
          </p:nvPr>
        </p:nvSpPr>
        <p:spPr/>
        <p:txBody>
          <a:bodyPr/>
          <a:lstStyle/>
          <a:p>
            <a:r>
              <a:rPr lang="de-DE" dirty="0" smtClean="0"/>
              <a:t>Netze mit Rückkopplungen</a:t>
            </a:r>
            <a:endParaRPr lang="de-DE" dirty="0"/>
          </a:p>
        </p:txBody>
      </p:sp>
      <p:sp>
        <p:nvSpPr>
          <p:cNvPr id="11" name="Inhaltsplatzhalter 10"/>
          <p:cNvSpPr>
            <a:spLocks noGrp="1"/>
          </p:cNvSpPr>
          <p:nvPr>
            <p:ph sz="quarter" idx="4"/>
          </p:nvPr>
        </p:nvSpPr>
        <p:spPr/>
        <p:txBody>
          <a:bodyPr>
            <a:normAutofit/>
          </a:bodyPr>
          <a:lstStyle/>
          <a:p>
            <a:pPr marL="514350" indent="-514350">
              <a:buFont typeface="+mj-lt"/>
              <a:buAutoNum type="arabicPeriod"/>
            </a:pPr>
            <a:r>
              <a:rPr lang="de-DE" sz="1400" dirty="0" smtClean="0"/>
              <a:t>Netze mit direkten Rückkopplungen</a:t>
            </a:r>
          </a:p>
          <a:p>
            <a:pPr marL="514350" indent="-514350">
              <a:buFont typeface="+mj-lt"/>
              <a:buAutoNum type="arabicPeriod"/>
            </a:pPr>
            <a:r>
              <a:rPr lang="de-DE" sz="1400" dirty="0" smtClean="0"/>
              <a:t>Netze mit indirekten Rückkopplungen</a:t>
            </a:r>
          </a:p>
          <a:p>
            <a:pPr marL="514350" indent="-514350">
              <a:buFont typeface="+mj-lt"/>
              <a:buAutoNum type="arabicPeriod"/>
            </a:pPr>
            <a:r>
              <a:rPr lang="de-DE" sz="1400" dirty="0" smtClean="0"/>
              <a:t>Netze mit Rückkopplungen innerhalb einer Schicht</a:t>
            </a:r>
          </a:p>
          <a:p>
            <a:pPr marL="514350" indent="-514350">
              <a:buFont typeface="+mj-lt"/>
              <a:buAutoNum type="arabicPeriod"/>
            </a:pPr>
            <a:r>
              <a:rPr lang="de-DE" sz="1400" dirty="0" smtClean="0"/>
              <a:t>Vollständig verbundene Netze</a:t>
            </a:r>
            <a:endParaRPr lang="de-DE" sz="1400" dirty="0"/>
          </a:p>
        </p:txBody>
      </p:sp>
    </p:spTree>
    <p:extLst>
      <p:ext uri="{BB962C8B-B14F-4D97-AF65-F5344CB8AC3E}">
        <p14:creationId xmlns:p14="http://schemas.microsoft.com/office/powerpoint/2010/main" val="164449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Eignungen von KNN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661033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sz="3600" dirty="0" smtClean="0"/>
              <a:t>Beispiele:</a:t>
            </a:r>
            <a:endParaRPr lang="de-DE" sz="3600" dirty="0"/>
          </a:p>
        </p:txBody>
      </p:sp>
      <p:sp>
        <p:nvSpPr>
          <p:cNvPr id="8" name="Inhaltsplatzhalter 7"/>
          <p:cNvSpPr>
            <a:spLocks noGrp="1"/>
          </p:cNvSpPr>
          <p:nvPr>
            <p:ph idx="1"/>
          </p:nvPr>
        </p:nvSpPr>
        <p:spPr/>
        <p:txBody>
          <a:bodyPr>
            <a:normAutofit/>
          </a:bodyPr>
          <a:lstStyle/>
          <a:p>
            <a:r>
              <a:rPr lang="de-DE" dirty="0" smtClean="0"/>
              <a:t>Bild-, Sprach-, Schrift- und Mustererkennung</a:t>
            </a:r>
            <a:endParaRPr lang="de-DE" dirty="0"/>
          </a:p>
          <a:p>
            <a:r>
              <a:rPr lang="de-DE" dirty="0" smtClean="0"/>
              <a:t>Sprachsynthese</a:t>
            </a:r>
          </a:p>
          <a:p>
            <a:r>
              <a:rPr lang="de-DE" dirty="0" smtClean="0"/>
              <a:t>Steuerung </a:t>
            </a:r>
            <a:r>
              <a:rPr lang="de-DE" dirty="0"/>
              <a:t>komplexer Prozesse</a:t>
            </a:r>
          </a:p>
          <a:p>
            <a:r>
              <a:rPr lang="de-DE" dirty="0"/>
              <a:t>Prognosen für komplexe Systeme</a:t>
            </a:r>
          </a:p>
          <a:p>
            <a:r>
              <a:rPr lang="de-DE" dirty="0"/>
              <a:t>Frühwarnsysteme</a:t>
            </a:r>
          </a:p>
          <a:p>
            <a:r>
              <a:rPr lang="de-DE" dirty="0"/>
              <a:t>Zeitreihenanalysen</a:t>
            </a:r>
          </a:p>
          <a:p>
            <a:r>
              <a:rPr lang="de-DE" dirty="0"/>
              <a:t>maschinenbasiertes Übersetzen</a:t>
            </a:r>
          </a:p>
          <a:p>
            <a:r>
              <a:rPr lang="de-DE" dirty="0"/>
              <a:t>Simulationen komplexer Systeme</a:t>
            </a:r>
          </a:p>
          <a:p>
            <a:r>
              <a:rPr lang="de-DE" dirty="0"/>
              <a:t>biometrische </a:t>
            </a:r>
            <a:r>
              <a:rPr lang="de-DE" dirty="0" smtClean="0"/>
              <a:t>Systeme</a:t>
            </a:r>
            <a:endParaRPr lang="de-DE" dirty="0"/>
          </a:p>
        </p:txBody>
      </p:sp>
      <p:sp>
        <p:nvSpPr>
          <p:cNvPr id="9" name="Textplatzhalter 8"/>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231168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097280" y="1058091"/>
            <a:ext cx="9797143" cy="3323987"/>
          </a:xfrm>
          <a:prstGeom prst="rect">
            <a:avLst/>
          </a:prstGeom>
          <a:noFill/>
        </p:spPr>
        <p:txBody>
          <a:bodyPr wrap="square" rtlCol="0">
            <a:spAutoFit/>
          </a:bodyPr>
          <a:lstStyle/>
          <a:p>
            <a:r>
              <a:rPr lang="en-US" sz="1400" dirty="0" err="1" smtClean="0"/>
              <a:t>Bilderquellen</a:t>
            </a:r>
            <a:r>
              <a:rPr lang="en-US" sz="1400" dirty="0" smtClean="0"/>
              <a:t>:</a:t>
            </a:r>
          </a:p>
          <a:p>
            <a:endParaRPr lang="en-US" sz="1400" dirty="0"/>
          </a:p>
          <a:p>
            <a:r>
              <a:rPr lang="en-US" sz="1400" dirty="0" smtClean="0"/>
              <a:t>KNN </a:t>
            </a:r>
            <a:r>
              <a:rPr lang="en-US" sz="1400" dirty="0" err="1" smtClean="0"/>
              <a:t>einfache</a:t>
            </a:r>
            <a:r>
              <a:rPr lang="en-US" sz="1400" dirty="0" smtClean="0"/>
              <a:t> </a:t>
            </a:r>
            <a:r>
              <a:rPr lang="en-US" sz="1400" dirty="0" err="1" smtClean="0"/>
              <a:t>Grafik</a:t>
            </a:r>
            <a:r>
              <a:rPr lang="en-US" sz="1400" dirty="0" smtClean="0"/>
              <a:t> auf </a:t>
            </a:r>
            <a:r>
              <a:rPr lang="en-US" sz="1400" dirty="0" err="1" smtClean="0"/>
              <a:t>Folie</a:t>
            </a:r>
            <a:r>
              <a:rPr lang="en-US" sz="1400" dirty="0" smtClean="0"/>
              <a:t> 4:</a:t>
            </a:r>
          </a:p>
          <a:p>
            <a:r>
              <a:rPr lang="en-US" sz="1400" dirty="0" smtClean="0"/>
              <a:t>Von </a:t>
            </a:r>
            <a:r>
              <a:rPr lang="en-US" sz="1400" dirty="0" err="1"/>
              <a:t>Dake</a:t>
            </a:r>
            <a:r>
              <a:rPr lang="en-US" sz="1400" dirty="0"/>
              <a:t>, Mysid - </a:t>
            </a:r>
            <a:r>
              <a:rPr lang="en-US" sz="1400" dirty="0" err="1"/>
              <a:t>Vectorized</a:t>
            </a:r>
            <a:r>
              <a:rPr lang="en-US" sz="1400" dirty="0"/>
              <a:t> by Mysid in CorelDraw on an image by </a:t>
            </a:r>
            <a:r>
              <a:rPr lang="en-US" sz="1400" dirty="0" err="1"/>
              <a:t>Dake</a:t>
            </a:r>
            <a:r>
              <a:rPr lang="en-US" sz="1400" dirty="0"/>
              <a:t>., CC BY 1.0, https://</a:t>
            </a:r>
            <a:r>
              <a:rPr lang="en-US" sz="1400" dirty="0" smtClean="0"/>
              <a:t>commons.wikimedia.org/w/index.php?curid=1412126</a:t>
            </a:r>
          </a:p>
          <a:p>
            <a:endParaRPr lang="en-US" sz="1400" dirty="0"/>
          </a:p>
          <a:p>
            <a:r>
              <a:rPr lang="de-DE" sz="1400" dirty="0" smtClean="0"/>
              <a:t>KNN erklärende Grafik auf Folie 4:</a:t>
            </a:r>
          </a:p>
          <a:p>
            <a:r>
              <a:rPr lang="de-DE" sz="1400" dirty="0"/>
              <a:t>Von </a:t>
            </a:r>
            <a:r>
              <a:rPr lang="de-DE" sz="1400" dirty="0" err="1"/>
              <a:t>Chrislb</a:t>
            </a:r>
            <a:r>
              <a:rPr lang="de-DE" sz="1400" dirty="0"/>
              <a:t> - Erstellt von </a:t>
            </a:r>
            <a:r>
              <a:rPr lang="de-DE" sz="1400" dirty="0" err="1"/>
              <a:t>Chrislb</a:t>
            </a:r>
            <a:r>
              <a:rPr lang="de-DE" sz="1400" dirty="0"/>
              <a:t>, CC BY-SA 3.0, https://</a:t>
            </a:r>
            <a:r>
              <a:rPr lang="de-DE" sz="1400" dirty="0" smtClean="0"/>
              <a:t>commons.wikimedia.org/w/index.php?curid=224561</a:t>
            </a:r>
          </a:p>
          <a:p>
            <a:endParaRPr lang="de-DE" sz="1400" dirty="0"/>
          </a:p>
          <a:p>
            <a:r>
              <a:rPr lang="de-DE" sz="1400" dirty="0" smtClean="0"/>
              <a:t>KNN-Schema:</a:t>
            </a:r>
          </a:p>
          <a:p>
            <a:r>
              <a:rPr lang="de-DE" sz="1400" dirty="0"/>
              <a:t>CC BY-SA 3.0, https://</a:t>
            </a:r>
            <a:r>
              <a:rPr lang="de-DE" sz="1400" dirty="0" smtClean="0"/>
              <a:t>commons.wikimedia.org/w/index.php?curid=579288</a:t>
            </a:r>
          </a:p>
          <a:p>
            <a:endParaRPr lang="de-DE" sz="1400" dirty="0"/>
          </a:p>
          <a:p>
            <a:r>
              <a:rPr lang="de-DE" sz="1400" dirty="0" err="1" smtClean="0"/>
              <a:t>Sigmoidefunktion</a:t>
            </a:r>
            <a:r>
              <a:rPr lang="de-DE" sz="1400" dirty="0" smtClean="0"/>
              <a:t>:</a:t>
            </a:r>
          </a:p>
          <a:p>
            <a:r>
              <a:rPr lang="de-DE" sz="1400" dirty="0"/>
              <a:t>Von Georg-Johann - Eigenes </a:t>
            </a:r>
            <a:r>
              <a:rPr lang="de-DE" sz="1400" dirty="0" err="1"/>
              <a:t>WerkDiese</a:t>
            </a:r>
            <a:r>
              <a:rPr lang="de-DE" sz="1400" dirty="0"/>
              <a:t> Datei enthält Elemente, die von folgender Datei entnommen oder adaptiert wurden:  Error </a:t>
            </a:r>
            <a:r>
              <a:rPr lang="de-DE" sz="1400" dirty="0" err="1"/>
              <a:t>function.svg</a:t>
            </a:r>
            <a:r>
              <a:rPr lang="de-DE" sz="1400" dirty="0"/>
              <a:t> (von Geek3)., CC BY-SA 3.0, https://commons.wikimedia.org/w/index.php?curid=11498624</a:t>
            </a:r>
            <a:endParaRPr lang="de-DE" sz="1400" dirty="0" smtClean="0"/>
          </a:p>
        </p:txBody>
      </p:sp>
    </p:spTree>
    <p:extLst>
      <p:ext uri="{BB962C8B-B14F-4D97-AF65-F5344CB8AC3E}">
        <p14:creationId xmlns:p14="http://schemas.microsoft.com/office/powerpoint/2010/main" val="35623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142999" y="967154"/>
            <a:ext cx="7464669" cy="1785104"/>
          </a:xfrm>
          <a:prstGeom prst="rect">
            <a:avLst/>
          </a:prstGeom>
          <a:noFill/>
        </p:spPr>
        <p:txBody>
          <a:bodyPr wrap="square" rtlCol="0">
            <a:spAutoFit/>
          </a:bodyPr>
          <a:lstStyle/>
          <a:p>
            <a:r>
              <a:rPr lang="de-DE" sz="1400" dirty="0" smtClean="0"/>
              <a:t>Quellen:</a:t>
            </a:r>
          </a:p>
          <a:p>
            <a:endParaRPr lang="de-DE" sz="1400" dirty="0"/>
          </a:p>
          <a:p>
            <a:r>
              <a:rPr lang="de-DE" sz="1400" dirty="0" smtClean="0"/>
              <a:t>https</a:t>
            </a:r>
            <a:r>
              <a:rPr lang="de-DE" sz="1400" dirty="0"/>
              <a:t>://</a:t>
            </a:r>
            <a:r>
              <a:rPr lang="de-DE" sz="1400" dirty="0" smtClean="0"/>
              <a:t>de.wikipedia.org/wiki/K%C3%BCnstliche_Intelligenz </a:t>
            </a:r>
            <a:r>
              <a:rPr lang="de-DE" sz="1400" dirty="0"/>
              <a:t>09.01.2020</a:t>
            </a:r>
          </a:p>
          <a:p>
            <a:r>
              <a:rPr lang="de-DE" sz="1400" dirty="0"/>
              <a:t>(https://www.informatik.uni-ulm.de/ni/Lehre/SS02/Evosem/OptimierungKNNFolien.pdf) 07.01.2020</a:t>
            </a:r>
          </a:p>
          <a:p>
            <a:r>
              <a:rPr lang="de-DE" sz="1400" dirty="0"/>
              <a:t>(https://de.wikipedia.org/wiki/K%C3%BCnstliches_Neuron) 07.01.2020</a:t>
            </a:r>
          </a:p>
          <a:p>
            <a:r>
              <a:rPr lang="de-DE" sz="1400" dirty="0"/>
              <a:t>(https://imosuisse.ch/smo/maturaarbeiten/knn.pdf) </a:t>
            </a:r>
            <a:r>
              <a:rPr lang="de-DE" sz="1400" dirty="0" smtClean="0"/>
              <a:t>07.01.2020</a:t>
            </a:r>
          </a:p>
          <a:p>
            <a:r>
              <a:rPr lang="de-DE" sz="1400" dirty="0"/>
              <a:t>(https://www.bigdata-insider.de/was-ist-ein-neuronales-netz-a-686185/) 07.01.2020</a:t>
            </a:r>
          </a:p>
          <a:p>
            <a:endParaRPr lang="de-DE" sz="1200" dirty="0"/>
          </a:p>
        </p:txBody>
      </p:sp>
    </p:spTree>
    <p:extLst>
      <p:ext uri="{BB962C8B-B14F-4D97-AF65-F5344CB8AC3E}">
        <p14:creationId xmlns:p14="http://schemas.microsoft.com/office/powerpoint/2010/main" val="47944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6000" dirty="0" smtClean="0"/>
              <a:t>Ende</a:t>
            </a:r>
            <a:endParaRPr lang="de-DE" sz="6000"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60312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de-DE" sz="6000" dirty="0" smtClean="0"/>
              <a:t>Inhalte</a:t>
            </a:r>
            <a:endParaRPr lang="de-DE" sz="6000" dirty="0"/>
          </a:p>
        </p:txBody>
      </p:sp>
      <p:sp>
        <p:nvSpPr>
          <p:cNvPr id="5" name="Inhaltsplatzhalter 4"/>
          <p:cNvSpPr>
            <a:spLocks noGrp="1"/>
          </p:cNvSpPr>
          <p:nvPr>
            <p:ph idx="1"/>
          </p:nvPr>
        </p:nvSpPr>
        <p:spPr/>
        <p:txBody>
          <a:bodyPr/>
          <a:lstStyle/>
          <a:p>
            <a:r>
              <a:rPr lang="de-DE" dirty="0" smtClean="0"/>
              <a:t>Einleitung: KI</a:t>
            </a:r>
          </a:p>
          <a:p>
            <a:r>
              <a:rPr lang="de-DE" dirty="0" smtClean="0"/>
              <a:t>KNN: Aufbau</a:t>
            </a:r>
          </a:p>
          <a:p>
            <a:r>
              <a:rPr lang="de-DE" dirty="0" smtClean="0"/>
              <a:t>KNN: Funktionen</a:t>
            </a:r>
          </a:p>
          <a:p>
            <a:r>
              <a:rPr lang="de-DE" dirty="0" smtClean="0"/>
              <a:t>KNN: Lernmethoden</a:t>
            </a:r>
          </a:p>
          <a:p>
            <a:r>
              <a:rPr lang="de-DE" dirty="0" smtClean="0"/>
              <a:t>KNN: Arten und Unterteilung</a:t>
            </a:r>
          </a:p>
          <a:p>
            <a:r>
              <a:rPr lang="de-DE" dirty="0" smtClean="0"/>
              <a:t>Eignungen von KNN</a:t>
            </a:r>
            <a:endParaRPr lang="de-DE" dirty="0"/>
          </a:p>
        </p:txBody>
      </p:sp>
      <p:sp>
        <p:nvSpPr>
          <p:cNvPr id="2" name="Textplatzhalter 1"/>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3601259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Einleitung: KI</a:t>
            </a:r>
            <a:endParaRPr lang="de-DE" dirty="0"/>
          </a:p>
        </p:txBody>
      </p:sp>
      <p:sp>
        <p:nvSpPr>
          <p:cNvPr id="7" name="Textplatzhalter 6"/>
          <p:cNvSpPr>
            <a:spLocks noGrp="1"/>
          </p:cNvSpPr>
          <p:nvPr>
            <p:ph type="body" idx="1"/>
          </p:nvPr>
        </p:nvSpPr>
        <p:spPr/>
        <p:txBody>
          <a:bodyPr/>
          <a:lstStyle/>
          <a:p>
            <a:endParaRPr lang="de-DE"/>
          </a:p>
        </p:txBody>
      </p:sp>
    </p:spTree>
    <p:extLst>
      <p:ext uri="{BB962C8B-B14F-4D97-AF65-F5344CB8AC3E}">
        <p14:creationId xmlns:p14="http://schemas.microsoft.com/office/powerpoint/2010/main" val="2041924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39788" y="457200"/>
            <a:ext cx="3932237" cy="800100"/>
          </a:xfrm>
        </p:spPr>
        <p:txBody>
          <a:bodyPr>
            <a:normAutofit/>
          </a:bodyPr>
          <a:lstStyle/>
          <a:p>
            <a:r>
              <a:rPr lang="de-DE" sz="3600" dirty="0" smtClean="0"/>
              <a:t>Was ist KI?</a:t>
            </a:r>
            <a:endParaRPr lang="de-DE" sz="3600" dirty="0"/>
          </a:p>
        </p:txBody>
      </p:sp>
      <p:sp>
        <p:nvSpPr>
          <p:cNvPr id="6" name="Textplatzhalter 5"/>
          <p:cNvSpPr>
            <a:spLocks noGrp="1"/>
          </p:cNvSpPr>
          <p:nvPr>
            <p:ph type="body" sz="half" idx="2"/>
          </p:nvPr>
        </p:nvSpPr>
        <p:spPr>
          <a:xfrm>
            <a:off x="839788" y="1257299"/>
            <a:ext cx="4683763" cy="3991709"/>
          </a:xfrm>
        </p:spPr>
        <p:txBody>
          <a:bodyPr>
            <a:noAutofit/>
          </a:bodyPr>
          <a:lstStyle/>
          <a:p>
            <a:r>
              <a:rPr lang="de-DE" sz="1400" dirty="0"/>
              <a:t>KI, auch bekannt als AI, ist ein Teil Gebiet der Informatik, dass </a:t>
            </a:r>
            <a:r>
              <a:rPr lang="de-DE" sz="1400" dirty="0" smtClean="0"/>
              <a:t>sich mit der Erforschung und Automatisierung von „intelligenten“ Problemlösungsverhaltens sowie die Erstellung „intelligenter“ Computersysteme.</a:t>
            </a:r>
          </a:p>
          <a:p>
            <a:r>
              <a:rPr lang="de-DE" sz="1400" dirty="0" smtClean="0"/>
              <a:t>Die KI lässt sich in ihre Anwendungsbereiche und die dazu verwendeten Methoden einteilen. Das Ziel dieser Methoden ist es Computer zum lösen von Aufgaben, die, wenn von Menschen gelöst werden, Intelligenz erfordern, zu befähigen.</a:t>
            </a:r>
          </a:p>
          <a:p>
            <a:r>
              <a:rPr lang="de-DE" sz="1400" dirty="0" smtClean="0"/>
              <a:t>Die Teilgebiete der KI </a:t>
            </a:r>
            <a:r>
              <a:rPr lang="de-DE" sz="1400" dirty="0" smtClean="0"/>
              <a:t>können anhand </a:t>
            </a:r>
            <a:r>
              <a:rPr lang="de-DE" sz="1400" dirty="0" smtClean="0"/>
              <a:t>der Grafik rechts in 4 Richtungen </a:t>
            </a:r>
            <a:r>
              <a:rPr lang="de-DE" sz="1400" dirty="0" smtClean="0"/>
              <a:t>einteilen werden.</a:t>
            </a:r>
            <a:endParaRPr lang="de-DE" sz="1400" dirty="0" smtClean="0"/>
          </a:p>
          <a:p>
            <a:r>
              <a:rPr lang="de-DE" sz="1400" dirty="0" smtClean="0"/>
              <a:t>Symbolische KI geht nach dem Top-down-Ansatz und versucht Intelligenz auf einer begrifflichen Ebene zu bilden.</a:t>
            </a:r>
          </a:p>
          <a:p>
            <a:r>
              <a:rPr lang="de-DE" sz="1400" dirty="0" smtClean="0"/>
              <a:t>Neuronale KI geht nach dem </a:t>
            </a:r>
            <a:r>
              <a:rPr lang="de-DE" sz="1400" dirty="0" smtClean="0"/>
              <a:t>Bottom-</a:t>
            </a:r>
            <a:r>
              <a:rPr lang="de-DE" sz="1400" dirty="0" err="1" smtClean="0"/>
              <a:t>up</a:t>
            </a:r>
            <a:r>
              <a:rPr lang="de-DE" sz="1400" dirty="0" smtClean="0"/>
              <a:t>-Ansatz </a:t>
            </a:r>
            <a:r>
              <a:rPr lang="de-DE" sz="1400" dirty="0" smtClean="0"/>
              <a:t>und versucht Intelligenz durch die Nachbildung des menschlichen Gehirns zu bilden.</a:t>
            </a:r>
          </a:p>
          <a:p>
            <a:r>
              <a:rPr lang="de-DE" sz="1400" dirty="0" smtClean="0"/>
              <a:t>Wir werden uns aber nur mit der neuronalen KI befassen.</a:t>
            </a:r>
            <a:endParaRPr lang="de-DE" sz="1400"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985" y="1257299"/>
            <a:ext cx="4576330" cy="2335637"/>
          </a:xfrm>
          <a:prstGeom prst="rect">
            <a:avLst/>
          </a:prstGeom>
        </p:spPr>
      </p:pic>
      <p:cxnSp>
        <p:nvCxnSpPr>
          <p:cNvPr id="9" name="Gerader Verbinder 8"/>
          <p:cNvCxnSpPr/>
          <p:nvPr/>
        </p:nvCxnSpPr>
        <p:spPr>
          <a:xfrm>
            <a:off x="7455877" y="3516923"/>
            <a:ext cx="9495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4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Aufbau</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175603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39788" y="457199"/>
            <a:ext cx="4547003" cy="2162907"/>
          </a:xfrm>
        </p:spPr>
        <p:txBody>
          <a:bodyPr>
            <a:noAutofit/>
          </a:bodyPr>
          <a:lstStyle/>
          <a:p>
            <a:r>
              <a:rPr lang="de-DE" sz="3600" dirty="0" smtClean="0"/>
              <a:t>Künstliche neuronale Netzwerke und wie sie aufgebaut sind</a:t>
            </a:r>
            <a:endParaRPr lang="de-DE" sz="3600" dirty="0"/>
          </a:p>
        </p:txBody>
      </p:sp>
      <p:pic>
        <p:nvPicPr>
          <p:cNvPr id="17" name="Inhaltsplatzhalter 5"/>
          <p:cNvPicPr>
            <a:picLocks noGrp="1" noChangeAspect="1"/>
          </p:cNvPicPr>
          <p:nvPr>
            <p:ph type="pic" idx="1"/>
          </p:nvPr>
        </p:nvPicPr>
        <p:blipFill>
          <a:blip r:embed="rId2">
            <a:extLst>
              <a:ext uri="{28A0092B-C50C-407E-A947-70E740481C1C}">
                <a14:useLocalDpi xmlns:a14="http://schemas.microsoft.com/office/drawing/2010/main" val="0"/>
              </a:ext>
            </a:extLst>
          </a:blip>
          <a:srcRect t="106" b="106"/>
          <a:stretch>
            <a:fillRect/>
          </a:stretch>
        </p:blipFill>
        <p:spPr>
          <a:xfrm>
            <a:off x="5386791" y="457201"/>
            <a:ext cx="5498085" cy="3429000"/>
          </a:xfrm>
        </p:spPr>
      </p:pic>
      <p:sp>
        <p:nvSpPr>
          <p:cNvPr id="6" name="Textplatzhalter 5"/>
          <p:cNvSpPr>
            <a:spLocks noGrp="1"/>
          </p:cNvSpPr>
          <p:nvPr>
            <p:ph type="body" sz="half" idx="2"/>
          </p:nvPr>
        </p:nvSpPr>
        <p:spPr>
          <a:xfrm>
            <a:off x="839788" y="2716823"/>
            <a:ext cx="4547003" cy="3758834"/>
          </a:xfrm>
        </p:spPr>
        <p:txBody>
          <a:bodyPr>
            <a:normAutofit/>
          </a:bodyPr>
          <a:lstStyle/>
          <a:p>
            <a:pPr marL="285750" indent="-285750">
              <a:buFont typeface="Arial" panose="020B0604020202020204" pitchFamily="34" charset="0"/>
              <a:buChar char="•"/>
            </a:pPr>
            <a:r>
              <a:rPr lang="de-DE" sz="1400" dirty="0" smtClean="0"/>
              <a:t>KNN sind dem menschlichen Gehirn nachempfunden</a:t>
            </a:r>
          </a:p>
          <a:p>
            <a:pPr marL="285750" indent="-285750">
              <a:buFont typeface="Arial" panose="020B0604020202020204" pitchFamily="34" charset="0"/>
              <a:buChar char="•"/>
            </a:pPr>
            <a:r>
              <a:rPr lang="de-DE" sz="1400" dirty="0" smtClean="0"/>
              <a:t>KNN bestehen aus einer Mehrzahl an künstlichen Neuronen</a:t>
            </a:r>
          </a:p>
          <a:p>
            <a:pPr marL="285750" indent="-285750">
              <a:buFont typeface="Arial" panose="020B0604020202020204" pitchFamily="34" charset="0"/>
              <a:buChar char="•"/>
            </a:pPr>
            <a:r>
              <a:rPr lang="de-DE" sz="1400" dirty="0" smtClean="0"/>
              <a:t>Die Neuronen des KNN sind in einer bestimmten Art und Weise angeordnet, die von der Netzwerkarchitektur bestimmt wird</a:t>
            </a:r>
          </a:p>
          <a:p>
            <a:pPr marL="285750" indent="-285750">
              <a:buFont typeface="Arial" panose="020B0604020202020204" pitchFamily="34" charset="0"/>
              <a:buChar char="•"/>
            </a:pPr>
            <a:r>
              <a:rPr lang="de-DE" sz="1400" dirty="0" smtClean="0"/>
              <a:t>Die Verbindungen zwischen den Neuronen dienen zum Austausch von Daten und haben verschiedene Gewichtungen</a:t>
            </a:r>
          </a:p>
          <a:p>
            <a:pPr marL="285750" indent="-285750">
              <a:buFont typeface="Arial" panose="020B0604020202020204" pitchFamily="34" charset="0"/>
              <a:buChar char="•"/>
            </a:pPr>
            <a:r>
              <a:rPr lang="de-DE" sz="1400" dirty="0" smtClean="0"/>
              <a:t>Grundlegend kann man zwischen 3 Arten von Neuronen unterscheiden: Input-Layer, Hidden-Layer und Output-Layer</a:t>
            </a:r>
          </a:p>
        </p:txBody>
      </p:sp>
    </p:spTree>
    <p:extLst>
      <p:ext uri="{BB962C8B-B14F-4D97-AF65-F5344CB8AC3E}">
        <p14:creationId xmlns:p14="http://schemas.microsoft.com/office/powerpoint/2010/main" val="171528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Funktionen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935644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68216" y="457200"/>
            <a:ext cx="4103810" cy="1600200"/>
          </a:xfrm>
        </p:spPr>
        <p:txBody>
          <a:bodyPr>
            <a:normAutofit/>
          </a:bodyPr>
          <a:lstStyle/>
          <a:p>
            <a:r>
              <a:rPr lang="de-DE" sz="3600" dirty="0" smtClean="0"/>
              <a:t>Die verschiedenen Funktionen eines Neurons</a:t>
            </a:r>
            <a:endParaRPr lang="de-DE" sz="3600" dirty="0"/>
          </a:p>
        </p:txBody>
      </p:sp>
      <p:pic>
        <p:nvPicPr>
          <p:cNvPr id="16" name="Bildplatzhalter 15"/>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821" b="821"/>
          <a:stretch>
            <a:fillRect/>
          </a:stretch>
        </p:blipFill>
        <p:spPr>
          <a:xfrm>
            <a:off x="4853353" y="457199"/>
            <a:ext cx="6040315" cy="2860197"/>
          </a:xfrm>
        </p:spPr>
      </p:pic>
      <p:sp>
        <p:nvSpPr>
          <p:cNvPr id="6" name="Textplatzhalter 5"/>
          <p:cNvSpPr>
            <a:spLocks noGrp="1"/>
          </p:cNvSpPr>
          <p:nvPr>
            <p:ph type="body" sz="half" idx="2"/>
          </p:nvPr>
        </p:nvSpPr>
        <p:spPr>
          <a:xfrm>
            <a:off x="668217" y="2057400"/>
            <a:ext cx="4185136" cy="3811588"/>
          </a:xfrm>
        </p:spPr>
        <p:txBody>
          <a:bodyPr>
            <a:normAutofit/>
          </a:bodyPr>
          <a:lstStyle/>
          <a:p>
            <a:pPr marL="285750" indent="-285750">
              <a:buFont typeface="Arial" panose="020B0604020202020204" pitchFamily="34" charset="0"/>
              <a:buChar char="•"/>
            </a:pPr>
            <a:r>
              <a:rPr lang="de-DE" sz="1400" dirty="0" smtClean="0"/>
              <a:t>Neuronen haben ein oder mehrere Eingänge über, die gewichtete Zahlenwerte an das Neuron weitergegeben werden</a:t>
            </a:r>
          </a:p>
          <a:p>
            <a:pPr marL="285750" indent="-285750">
              <a:buFont typeface="Arial" panose="020B0604020202020204" pitchFamily="34" charset="0"/>
              <a:buChar char="•"/>
            </a:pPr>
            <a:r>
              <a:rPr lang="de-DE" sz="1400" dirty="0" smtClean="0"/>
              <a:t>Die Zahlenwerte aller Eingänge werden für die Übertragungsfunktion, auch Aktivierungsfunktion, summiert und in eine Ausgabe umgewandelt</a:t>
            </a:r>
          </a:p>
          <a:p>
            <a:pPr marL="285750" indent="-285750">
              <a:buFont typeface="Arial" panose="020B0604020202020204" pitchFamily="34" charset="0"/>
              <a:buChar char="•"/>
            </a:pPr>
            <a:r>
              <a:rPr lang="de-DE" sz="1400" dirty="0" smtClean="0"/>
              <a:t>Beispiele für eine Aktivierungsfunktion sind:</a:t>
            </a:r>
          </a:p>
          <a:p>
            <a:pPr marL="742950" lvl="1" indent="-285750">
              <a:buFont typeface="Arial" panose="020B0604020202020204" pitchFamily="34" charset="0"/>
              <a:buChar char="•"/>
            </a:pPr>
            <a:r>
              <a:rPr lang="de-DE" dirty="0" smtClean="0"/>
              <a:t>Lineare Funktion</a:t>
            </a:r>
          </a:p>
          <a:p>
            <a:pPr marL="742950" lvl="1" indent="-285750">
              <a:buFont typeface="Arial" panose="020B0604020202020204" pitchFamily="34" charset="0"/>
              <a:buChar char="•"/>
            </a:pPr>
            <a:r>
              <a:rPr lang="de-DE" dirty="0" smtClean="0"/>
              <a:t>Binäre Schwellenwertfunktion</a:t>
            </a:r>
          </a:p>
          <a:p>
            <a:pPr marL="742950" lvl="1" indent="-285750">
              <a:buFont typeface="Arial" panose="020B0604020202020204" pitchFamily="34" charset="0"/>
              <a:buChar char="•"/>
            </a:pPr>
            <a:r>
              <a:rPr lang="de-DE" dirty="0" smtClean="0"/>
              <a:t>Sigmoide Funktion</a:t>
            </a:r>
            <a:endParaRPr lang="de-DE" dirty="0"/>
          </a:p>
        </p:txBody>
      </p:sp>
      <p:sp>
        <p:nvSpPr>
          <p:cNvPr id="17" name="Textfeld 16"/>
          <p:cNvSpPr txBox="1"/>
          <p:nvPr/>
        </p:nvSpPr>
        <p:spPr>
          <a:xfrm>
            <a:off x="4853353" y="3317396"/>
            <a:ext cx="5679831" cy="276999"/>
          </a:xfrm>
          <a:prstGeom prst="rect">
            <a:avLst/>
          </a:prstGeom>
          <a:noFill/>
        </p:spPr>
        <p:txBody>
          <a:bodyPr wrap="square" rtlCol="0">
            <a:spAutoFit/>
          </a:bodyPr>
          <a:lstStyle/>
          <a:p>
            <a:r>
              <a:rPr lang="de-DE" sz="1200" dirty="0" smtClean="0"/>
              <a:t>Beispiel für eine mathematische Darstellung vom Datenverarbeitungsprozess eines Neurons</a:t>
            </a:r>
            <a:endParaRPr lang="de-DE" sz="1200" dirty="0"/>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353" y="3712862"/>
            <a:ext cx="3521320" cy="1760660"/>
          </a:xfrm>
          <a:prstGeom prst="rect">
            <a:avLst/>
          </a:prstGeom>
        </p:spPr>
      </p:pic>
    </p:spTree>
    <p:extLst>
      <p:ext uri="{BB962C8B-B14F-4D97-AF65-F5344CB8AC3E}">
        <p14:creationId xmlns:p14="http://schemas.microsoft.com/office/powerpoint/2010/main" val="108531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KNN: Lernmethoden</a:t>
            </a: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023624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660</Words>
  <Application>Microsoft Office PowerPoint</Application>
  <PresentationFormat>Breitbild</PresentationFormat>
  <Paragraphs>84</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Calibri</vt:lpstr>
      <vt:lpstr>Trebuchet MS</vt:lpstr>
      <vt:lpstr>Tw Cen MT</vt:lpstr>
      <vt:lpstr>Schaltkreis</vt:lpstr>
      <vt:lpstr>Künstliche neuronale Netzwerke</vt:lpstr>
      <vt:lpstr>Inhalte</vt:lpstr>
      <vt:lpstr>Einleitung: KI</vt:lpstr>
      <vt:lpstr>Was ist KI?</vt:lpstr>
      <vt:lpstr>KNN: Aufbau</vt:lpstr>
      <vt:lpstr>Künstliche neuronale Netzwerke und wie sie aufgebaut sind</vt:lpstr>
      <vt:lpstr>KNN: Funktionen</vt:lpstr>
      <vt:lpstr>Die verschiedenen Funktionen eines Neurons</vt:lpstr>
      <vt:lpstr>KNN: Lernmethoden</vt:lpstr>
      <vt:lpstr>So lernen KNN und werden intelligent</vt:lpstr>
      <vt:lpstr>KNN: Arten und Unterteilung</vt:lpstr>
      <vt:lpstr>Grundlegende Unterteilung der Netzwerke</vt:lpstr>
      <vt:lpstr>Eignungen von KNN</vt:lpstr>
      <vt:lpstr>Beispiele:</vt:lpstr>
      <vt:lpstr>PowerPoint-Präsentation</vt:lpstr>
      <vt:lpstr>PowerPoint-Präsentation</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19rose</dc:creator>
  <cp:lastModifiedBy>19rose</cp:lastModifiedBy>
  <cp:revision>73</cp:revision>
  <dcterms:created xsi:type="dcterms:W3CDTF">2019-12-12T11:27:22Z</dcterms:created>
  <dcterms:modified xsi:type="dcterms:W3CDTF">2020-01-16T07:30:11Z</dcterms:modified>
</cp:coreProperties>
</file>