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3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31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60" r:id="rId2"/>
    <p:sldId id="261" r:id="rId3"/>
    <p:sldId id="267" r:id="rId4"/>
    <p:sldId id="266" r:id="rId5"/>
    <p:sldId id="278" r:id="rId6"/>
    <p:sldId id="269" r:id="rId7"/>
    <p:sldId id="270" r:id="rId8"/>
    <p:sldId id="263" r:id="rId9"/>
    <p:sldId id="272" r:id="rId10"/>
    <p:sldId id="273" r:id="rId11"/>
    <p:sldId id="275" r:id="rId12"/>
    <p:sldId id="274" r:id="rId13"/>
    <p:sldId id="276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36" r:id="rId30"/>
    <p:sldId id="326" r:id="rId31"/>
    <p:sldId id="327" r:id="rId32"/>
    <p:sldId id="328" r:id="rId33"/>
    <p:sldId id="279" r:id="rId34"/>
    <p:sldId id="284" r:id="rId35"/>
    <p:sldId id="286" r:id="rId36"/>
    <p:sldId id="287" r:id="rId37"/>
    <p:sldId id="291" r:id="rId38"/>
    <p:sldId id="292" r:id="rId39"/>
    <p:sldId id="293" r:id="rId40"/>
    <p:sldId id="296" r:id="rId41"/>
    <p:sldId id="294" r:id="rId42"/>
    <p:sldId id="300" r:id="rId43"/>
    <p:sldId id="337" r:id="rId44"/>
    <p:sldId id="338" r:id="rId45"/>
    <p:sldId id="280" r:id="rId46"/>
    <p:sldId id="281" r:id="rId47"/>
    <p:sldId id="282" r:id="rId48"/>
    <p:sldId id="333" r:id="rId49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0000FF"/>
    <a:srgbClr val="336699"/>
    <a:srgbClr val="FF6699"/>
    <a:srgbClr val="6600CC"/>
    <a:srgbClr val="008000"/>
    <a:srgbClr val="FF0000"/>
    <a:srgbClr val="A50021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8" autoAdjust="0"/>
    <p:restoredTop sz="91945" autoAdjust="0"/>
  </p:normalViewPr>
  <p:slideViewPr>
    <p:cSldViewPr>
      <p:cViewPr varScale="1">
        <p:scale>
          <a:sx n="104" d="100"/>
          <a:sy n="104" d="100"/>
        </p:scale>
        <p:origin x="6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8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618" y="-90"/>
      </p:cViewPr>
      <p:guideLst>
        <p:guide orient="horz" pos="3225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6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4.wmf"/><Relationship Id="rId4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6.wmf"/><Relationship Id="rId1" Type="http://schemas.openxmlformats.org/officeDocument/2006/relationships/image" Target="../media/image23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21EC3780-6B8A-4C96-B8B2-134CD450A14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2:10:42.64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2825,'0'-50,"0"25,49-24,-49-25,25 24,0 25,-25 0,0 25,0-24,0-1,25 0,-25-24,0 49,24-25,-24-25,25 50,0-49,-25 49,0-25,25-25,-25 50,25-24,-25-1,24 0,1 25,0-50,0 26,-25-1,25-50,24 51,-24-1,-25 0,25 0,24-24,-49-1,25 50,0-49,0 24,-1 0,1-49,0 49,-25 0,50-24,-50 24,24 0,26-49,-25 24,0 1,-1-1,1-24,0 24,-25 25,25 1,24-51,-49 51,25-1,0-25,-25 25,25 1,-25-26,24 25,-24 1,0-1,50 0,-25-25,0 50,-25-24,24-1,1-25,0 50,-25-24,0-26,0 0,49 26,-24-1,0 0,-25-24,74 24,-74-25,0 25,25 1,-25-26,0 50,25-25,-25 25,0-24,25 24,-25-25,0 0,0 25,25 0,-25 25,24 0,-24-1,25-24,-25 25,0-25,25 25,0 0,0-1,-25-24,0 25,0 0,0 0,0 0,0-1,0-24,24 25,-24 25,25-26,0 26,-25-50,0 25,0 24,0-24,25 0,-1 24,-24-24,25 0,-25 0,25 0,0 24,-25-49,25 25,-1 24,1-24,25 25,-25-1,-1-24,-24 0,25 0,0-1,-25 26,25-25,-25 0,0-1,24 1,-24 0,0 0,0-1,0-24,25 50,0-25,-25 0,0-1,25-24,-25 50,0-50,25 25,-25 24,24-49,-24 25,0 0,25 24,-25-49,25 25,-25 0,0 0,0-1,25 1,-25 0,0 25,0-26,25 1,-25 0,24 24,1-24,0 0,0 0,-25-25,0 49,25-49,24 50,-24 0,-25-50,25 24,-25 1,24 0,1-25,0 49,0-49,-25 50,0-50,0 25,0 0,25-1,-1-24,1 50,-25-25,25-25,-25 49,25-24,0 0,-1 24,-24-49,25 25,-25-25,0 25,25 0,-25-25,0 24,0-24,0 0,0 0,0 25,0-25,25 25,-25 0,0 0,24-1,-24-24</inkml:trace>
  <inkml:trace contextRef="#ctx0" brushRef="#br0" timeOffset="6391">694 1635,'25'0,"24"0,50 0,-49 0,49 25,-49 0,24-25,-24 0,24 0,-49 0,49 0,-24 0,-26 0,1 0,-25 0,75 0,-26 0,26 0,-26 0,-24 0,0 0,-1 0,51 0,-26 0,-49 0,25 0,-25 0,25 0,0 0,-25 0,25 0,24 0,-24 0,0 0,-1 0,-24 0,25 0,0 0,-25 0,25 0,-25 0,25 0,-25 0,24 0,1 0,-25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19.6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32.70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531">250 744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32.06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8.28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34.28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0 696</inkml:trace>
  <inkml:trace contextRef="#ctx0" brushRef="#br0" timeOffset="937">52 0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771 396</inkml:trace>
  <inkml:trace contextRef="#ctx0" brushRef="#br0" timeOffset="1688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2:10:56.46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0 894,'25'-25,"-25"1,50-26,-26 25,1 0,0 0,-25 25,25-24,-25-1,24 25,1-25,0 0,-25 0,25 25,0-25,-1 1,1-26,0 50,-25-25,25 0,-25 0,24 1,1-1,0 25,-25-25,50 0,-26 0,1 0,-25 1,25 24,0-50,-25 50,25-25,-25-24,49 49,-49-25,25 0,-25-25,25 50,-25-25,0 25,24 0,-24 25,25 50,0-50,-25-25,25 49,-25-24,25-25,-25 0,0 25,0-25,0 25,0-1,0 1,0 0,24 0,-24 49,0-49,25 0,-25 0,25 25,0-1,-1-24,-24 0,0-25,25 50,0-26,0 1,-25 25,25-50,-25 25,0 0,0-1,0 1,0-25,0 25,0 0,0-25,0 25,0-25,0 25,24-25,-24 0,0 24,0-24,0 0,0 0</inkml:trace>
  <inkml:trace contextRef="#ctx0" brushRef="#br0" timeOffset="3719">397 571,'0'0,"24"0,1 0,25 0,24 0,-24 0,-25 0,24 0,1 0,-50 0,24 0,-24 0,25 0,0 0,0 0,0 0,-1 0,1 0,-25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2:11:09.53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0 546,'0'0,"25"0,25 0,49-25,0-24,50 24,-50 25,-25 0,-24-50,24 50,0-24,75-1,-50 0,-24 25,24 0,0-25,25 0,0 25,-50-25,75-24,-75 49,25-50,50 50,-50-25,-25 25,1-24,-26 24,1-25,49 0,-50 25,1-25,49 25,-74 0,24 0,1 0,-25-25,-25 25,25 0,24 0,-24 0,0 0,-25 0,-25 25,0 0,25 0,0 0,-25-1,1 1,-1 0,0 0,0 24,0-24,1 25,-1 0,-25-1,26-24,-1 49,0-24,0-25,0 24,1-24,-1 0,0 25,25-1,-25-24,-24 25,49 49,-50-25,25-24,1 24,-26 25,0-49,26 0,-26-1,25 1,-24 24,24-49,0 25,0-50,1 49,24-49,0 25,-25-25,0 25,25-25,-25 25,1-25,24 25,-50-1,25 51,25-75,-25 25,25-1,-24-24,-1 25,25 0,-50-25,26 74,-1-24,25-50,-50 25,50 0,-25-1,1-24,24 25,-25-25,0 25,0-25,25 25,0-25,-24 0,24 0,-25 25,25-25,0 24,-25-24,25 25,-25-25,25 0,0 25,-25-25,25 0</inkml:trace>
  <inkml:trace contextRef="#ctx0" brushRef="#br0" timeOffset="5234">1463 348,'0'0,"24"25,26-1,-50 26,25-25,24 0,1-1,-1 26,-24-25,25 0,-50 24,74-24,-74 0,25-25,-25 49,49-24,-24 25,0-50,0 25,-25-25,0 24,24-24,-24 25,0-25,25 25,-25 0,25 0,0-1,24 1,-49 0,25 0,-25-25,25 25,0-25,-1 24,-24-24,25 0,-25 25,0-25,0 0,0 0,0 0,0 0,0 0,0 0,25 0,0 0,-25 0,25 0,-25 0,0 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7.312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0.3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1.29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1.92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2.45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2.95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3.54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4.1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4.7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2:11:24.1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1017 0,'-25'0,"25"25,-25-1,1 1,-26-25,25 50,0-25,0 24,1-24,-1 0,0 49,0-49,0 0,1 24,-26 26,25-26,25-24,-74 50,74-51,-25 26,0-25,25 0,-49-1,24 51,0-26,0-24,-24 0,49 0,-25 0,0 0,0-1,25 1,-25 0,25 0,-24 0,-1-1,0 1,25 0,-25-25,25 25,0-25,-25 49,25-49,0 25,-24-25,24 25,-25 0,25-25,-25 0,25 0,0 25</inkml:trace>
  <inkml:trace contextRef="#ctx0" brushRef="#br0" timeOffset="2469">1067 0,'0'25,"24"-1,1 26,0 0,49 49,-49-50,25 51,24 24,-74-50,25-24,0-1,-25-24,74 74,-49-49,-25-1,0-49,25 50,-25-50,0 25,0-25,0 25,0 0,0-1,25 1,-25 0,0-25,0 25,0-25,0 25,0-1,24-24,-24 25,0-25,0 25,25-25,-25 25,0 0,0 24,25-49,0 25,-25-25,25 0,-25 25,0-25,0 0,0 25,0-25,0 0,0 0,0 0,0 0</inkml:trace>
  <inkml:trace contextRef="#ctx0" brushRef="#br0" timeOffset="5141">521 818,'25'0,"24"0,-49 0,75 0,-51 0,26 0,-25 0,49 0,-49 0,0 0,25 0,-26 0,-24 0,50 0,0 0,-26 0,1 0,0 0,-25 0,50 0,-50 0,24 0,-24 0,50 0,0 0,-1 0,1 0,-25 0,24 0,-49 0</inkml:trace>
  <inkml:trace contextRef="#ctx0" brushRef="#br0" timeOffset="17656">2952 3075,'0'-24,"24"-1,-24 0,0 0,0 25,0-25,0 25,25-49,-25 24,0 0,25 0,-25 1,50-1,-50-25,25 50,-1-49,-24 24,25 0,-25 25,25-25,-25 0,25 1,0 24,-25-25,0 0,0 0,0 25,24-25,-24 25,25-49,-25 49,0-25,25 0,-25 25,25-25,0 1,-25 24,24-50,-24 25,25 0,0 25,0 0</inkml:trace>
  <inkml:trace contextRef="#ctx0" brushRef="#br0" timeOffset="20203">3919 1339,'25'0,"-25"-25,25 1,49-76,1 26,-26-25,1 49,-25 25,-1-24,1-1,0 25,-25 0,25 25,-25-24,0 24,0-25,0 0,25-25,-1 50,1-24,0 24,-25-25,0 0,25 0,0 0,-25 1,0 24,24-25,-24 25,25 0,-25-25,25 0,-25 0,0 25,25-49,-25 49,25 0,-25-25,0 0,0 25,0-25,0 25,0 25,0-25,24 0,-24 25,25-25,-25 25,25-25,0 25,0-1,24 1,-24 0,49 0,-49 0,0-25,0 24,-25 1,49 25,-49-50,25 25,-25-1,25 1,0 0,-25 0,25 0,0-25,-25 24,0 1,24-25,-24 25,0 0,0-25,25 49,0-49,0 75,-25-75,49 25,-49 24,25-24,0 0,-25-25,25 50,-25-26,25-24,-25 25,0 0,24-25,-24 25,0 0,25-25,-25 24,25 1,-25 0,25 0</inkml:trace>
  <inkml:trace contextRef="#ctx0" brushRef="#br0" timeOffset="25141">5730 2207,'0'25,"25"-25,-25 50,49 24,-24-49,0 0,0 0,-25-1,0-24,24 25,-24 0,0 0,0-25,0 0,0 49,25-24,0 25,-25-50,25 49,-25-49,0 0,0 0,0 25,0 0,25-25,-25 50,24-50,-24 0,0 24,25-24,-25 25,50 0,-50 0,25 49,0-74,-25 75,49-51,-49 1,0-25,25 50,0-25,0-25,-25 0,24 25,-24-25,0 24,0-24,0 0,0 0,0 25</inkml:trace>
  <inkml:trace contextRef="#ctx0" brushRef="#br0" timeOffset="27922">4167 1885,'0'0,"25"0,25 0,-1 0,100 49,25-49,-75 0,-50 0,-24 0,-25 0,25 0,25 0,-26 0,1 0,-25-24,25 24,-25 0,25 0,-25 0,25 0,-25-25,0 25,24 0,-24 0,25 0,-25 0,25 0,-25 0,50 0,-50 0,25 0</inkml:trace>
  <inkml:trace contextRef="#ctx0" brushRef="#br0" timeOffset="35563">3944 1389,'0'0,"0"25,0-25,0 24,-25 26,25-25,-25 0,0-25,25 24,-24 26,24-50,-25 25,25-25,-25 0,25 0,0 25,-25-25,0 0,25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5.46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2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8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5158 0,'-25'25,"25"-25,-50 0,50 0,-25 0,25 24,-24-24,24 25,-25-25,25 0,-25 0,25 0,-25 25,1-25,24 25,-25-25,0 25,25-25,-25 24,0 1,1-25,24 0,-25 25,0-25,25 0,0 25,-25 0,-24-1,49-24,-25 0,25 0,-25 0,0 0,25 25,-25-25,1 0,-1 0,25 0,0 0,-25 0,0 0,25 0,-25 0,1 0,-1 0,-25 0,25 0,1 0,-26 0,50 0,-25 0,0 0,25 0,-24 0,-1 0,0 0,25 0,-25 0,0 0,1 0,-26 0,50 0,-49 0,24 0,0 0,0 0,0 0,1 0,-1 0,0 0,0 0,0 0,1 0,-1 0,0 0,25 0,-50 0,26 25,-1-25,-50 25,26 0,49-25,-25 0,0 0,25 24,-25-24,1 0,24 25,-25 0,0-25,0 25,0-25,1 0,24 24,-25-24,0 0,25 0,-25 0,-24 0,49 0,-25 0,25 25,-25-25,0 0,25 25,-25-25,1 50,-1-50,25 0,-25 0,25 24,-49-24,49 25,-50-25,50 50,-25-50,25 25,-25-1,1 1,24-25,-50 50,50-50,0 25,-25-1,25 1,-25-25,1 25,24-25,0 25,0-25,-25 0,0 0,25 25,-25-1,25 26,-25-50,25 50,-24-50,-1 24,25 1,-50 0,50 25,-25-26,25 1,-24 0,24 25,-25-26,25 51,-25-50,-25 49,50-49,-24-1,24 1,0 0,-25 25,25-26,-25-24,25 25,0-25,0 25,-25 25,25-50,0 24,0 1,0-25,0 25,-25 0,25 0,0-1,0-24,0 25,0 0,0 0,0-25,-24 25,24-25,0 24,0-24,0 25,-25 0,25-25,0 25,0-25,0 25,0-25,-25 0,25 24,-25-24,25 25,-25-25,25 25,-24-25,24 0,-25 25,25-25,-25 0,25 0,0 25,-25-25,25 24,-24-24,24 25,-25-25,0 25,25 0,-25-25,25 0,-25 25,25-25,-24 0,-1 0,0 24,25-24,0 25,-25-25,0 25,25-25,-24 0,-1 0,0 0,25 0,-25 0,0 0,25 25,-24-25,24 0,-50 25,50-1,-25 1,25-25,0 0,-25 0,1 0,24 0,-25 0,25 0,-50 0,50 0,-49 25,24-25,-25 0,50 25,-25-25,25 0,-24 0,-1 0,25 0,-25 0,0 0,25 0,-25 0,-24 0,24 0,0 0,-24 0,49 0,-50 0,50 0,-25 0,25 0,-24 0,24 0,-25 0,0 0,25 0,-25 0,0 0,1 0,-1 0,25-25,-25 25,25 0,-50 0,50-25,-24 0,-1 25,0-24,25 24,-25-25,25 25,-25-25,25 25,0-25,-24 25,-1 0,25-25,-50-24,50 49,-25-25,25 25,-24-25,-1 25,0 0,0-25,25 25,-25-24,1 24,24-25,-25 25,25-25,-25 25,0-25,0 25,25-25,-24 25,-1-24,0 24,25-25,-25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8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2404,'0'-50,"25"50,25-24,-26-26,26 50,-25-24,0-1,-1 25,1-25,0 25,0-49,-1 49,1 0,0-25,0 25,-25 0,25-25,-25 25,24 0,-24-24,50 24,-50 0,25 0,0-25,-1 25,26 0,-25 0,24 0,-24 0,0-25,-25 25,50 0,-50 0,24 0,-24 0,25 0,-25 0,25 0,0 0,-25 25,24-25,-24 0,0 25,0-25,0 0,0 24,0-24,0 0,0 0,0 25,0-25,0 25,0-25,0 49,0-49,-24 25,24-25,0 25,0-25,-25 49,25-49,0 25,-25-25,25 24,0-24,0 25,-25 0,25-25,0 25,0-25,-24 24,24-24,0 25,-25-25,25 0,-25 25,25-25,0 25,-25-25,25 0,0 24,-25-24,25 25,-24-25,24 25,0-25,0 24,0 1,0-25,0 25,0-25,0 25,0-25,0 24,0 1,0-25,0 25,0-1,0 1,0-25,0 25,0-25,0 25,0-25,0 24,0 1,0-25,0 25,0-25,0 24,0-24,0 25,0-25,0 25,0 0,0-25,0 24,0-24,24 25,-24 0,0-25,0 24,0-24,0 25,25 0,-25 0,0 24,25-49,-25 25,0-1,0 1,0-25,0 25,0-25,0 25,0-25,0 24,0 1,0-25,0 25,0-1,0-24,25 25,-25-25,0 0,25 0,-25 0,0 0,24 0,-24 0,25 0,-25 0,25 0,-25 0,0-25,0 25,0-24,0-1,0 0,0 25,0 0,0-24,0 24,25-25,-25 0,24 25,1-25,0 25,-25 0,25-24,-25 24,0-25,0 25,0-25,0 25,0-24,0 24,0-25,0 25,0-25,0 25,0-49,25 49,-25-25,24 0,-24 25,25-49,-25 49,0-25,25 25,-25-25,25 25,-25-24,0-1,0 0,25 25,-25-24,24-1,-24 0,50-49,-25 49,-25 25,0-24,0 24,0-50,0 25,25 1,-25 24,24-25,-24 25,25 0,-25 0,25 0,0 0,-1 25,1-25,0 24,-25-24,50 25,-50-25,24 25,-24-25,25 25,-25-1,0-24,0 25,0-25,0 25,0-25,0 24,0 1,0-25,0 25,0-25,0 25,0-25,0 24,0 1,0-25,0 25,0-1,0 1,0-25,25 0,-25 0,25 0,0 0,-25 0,0 0,24 0,-24 0,25 0,-25 0,25 0,-25 0,25 0,0 0,-1 0,1 0,0 0,-25 0,25 0,0 0,-1 0,-24 0,25 0,25 0,-50 25,0-25,24 0,-24 25,0-25,0 24,0-24,0 0,0 0,0 0,25 25,-25-25,0 25,0-25,0 49,0-24,0 0,0-25,0 0,0 24,0 1,0-25,0 49,0-24,0 0,0 24,0-49,0 25,0-25,0 49,0-49,25 25,-25 0,25 0,-25-25,0 24,0-24,25 0,24 25,-49-25,0 0,0 0,25 0,-25 0,25 0,-25 0,25 0,-25 0,49 0,1 0,-50 0,25-25,-1 1,1 24,-25-25,0 0,0 25,0-25,0 1,0 24,0-25,0 0,0 1,0-1,0 25,0-25,0 25,0-25,0 1,0-26,0 26,0-1,0 0,0 0,-25 1,25-1,-24 0,24 1,-25-1,0 25,25-25,-25 0,0 25,25-24,0-1,-24 0,-1 1,25-1,0 0,0 25,0-25,-25-24,25 0,0 49,0-50,0 25,0 1,0-1,0 25,0-25,0 1,0-1,0 25,-25-25,0 0,25 1,-24-1,-1 0,25 0,-25 1,0-1,25 25,-25-49,1 24,-1 0,25 0,-25 1,0 24,25-25,-49-24,49 49,-25 0,0-25,25 25,-25-25,1 0,-1 25,-50-24,51-1,-1 25,25-25,-25 25,25-24,-25-1,25 0,0 25,0-25,0 1,0 0,0 24,0-49,0 24,0 25,0-25,0 0,0 1,0 24,0-25,0 25,0-49,0 49,0 0,25-25,-25 25,25 0,-25 0,25 0,-1 0,1 0,-25 0,25 0,-25 0,0 0,0 0,25 0,-25 0,25 0,-25 0,0 0,24 0,1 25,0-25,-25 24,0 1,50 24,-50-49,24 50,-24-25,25-25,-25 24,0 1,25-25,0 0,-25 24,24-24,26 0,-25 24,0-24,-25 0,24 0,1 0,0 0,-25 0,25 0,-25 0,25 0,-1 0,-24-24,0 24,25 0,0 0,-25-24,0 24,25 0,0-25,-25 1,0 24,0-25,0 0,24 25,-24-25,0 25,0-24,0-1,0 25,0-25,0 25,0-24,0 24,0-25,0 0,0 0,0 1,0-1,0 0,0 25,0-24,0 24,0-50,0 50,0-25,0 25,0-24,0-1,0 0,25 25,-25-49,0 49,0-25,0 25,0-25,0 1,25 24,-25-25,25 25,0-25,-1 25,1-24,0-1,0 25,-1-25,-24 25,25-25,0 25,0 0,0 0,-1 0,1 0,-25 0,25 0,0 0,-25 0,25 0,-25 0,0 0,0 25,24-25,-24 25,0-25,0 0,0 0,0 25,25-25,-25 0,0 24,0-24,25 0,-25 25,0-25,25 0,0 0,-25 0,0 0,0 0,0 0,0 0,24 25,1-25,-25 0,25 0,-25 0,0 0,25 0,-25 0,0 0,0 24,25-24,-25 25,0-25,0 0,0 25,24-25,1 25,-25-1,50 1,-50 0,24-25,1 0,0 0,-25 0,0 0,0 0,0 0,25 0,-25 0,25 24,-25-24,24 0,-24 0,25 25,0-25,-25 0,25 0,-25 0,25 0,-25 0,24 0,1 0,-25 0,25 0,-25 0,50 0,-50 0,24 0,-24-25,0 25,0-24,0-1,0 25,25 0,-25-49,0 49,0-25,0 25,0-25,0 0,0 1,-25 24,25-25,0 0,-24 25,24-24,-25 24,25-25,0 0,-25 25,25-25,0 1,0 24,0-25,0 0,0 1,-25 24,25-25,0 0,-25 25,25-25,0 1,-24 24,24-25,0-24,-25 49,25-25,0 25,0-25,-25 0,25 25,0-24,-25 24,25-25,0 25,0-25,-25 1,25-1,0 25,0-50,-24 50,24-24,0-1,0 25,0-25,0 1,0 24,0-25,0 25,0-25,0 25,0-49,24 49,-24-50,0 50,0 0,0-49,0 49,0-25,25 0,0-24,-25 49,0-25,25 25,-25-25,0 25,25 0,-25 0,24 0,-24 0,25 0,-25 25,25-25,-25 0,0 0,0 0,0 25,0-25,0 0,0 25,0-25,0 24,0-24,0 0,0 25,0 0,0-25,0 24,0 1,0-25,0 25,0-25,0 0,0 25,25-25,-25 0,0 0,0 0,25 0,-1 0,-24 0,0 0,0 0,25 0,-25 0,0 0,25 0,-25 24,25-24,-25 0,24 0,-24 0,0 0,25 0,-25 0,0 25,0-25,0 0,0 25,25-25,-25 25,25-25,-25 0,0 0,0 0,0 24,25 26,-25-50,24 0,-24 0,0 0,25 0,-25 0,25 0,-25 0,25 0,-25 0,25 24,-1-24,-24 0,0 25,0-25,0 0,0 0,0 0,0 25,0-25,0 25,0-25,0 49,0 0,0-24,0-25,0 25,0 0,0-1,0-24,0 0,0 25,0-25,0 0,0 25,0-1,0-24,0 0,0 25,0 0,0-25,0 25,0-25,0 0,0 24,25-24,-25 0,25 0,-25 0,25 0,-25 25</inkml:trace>
  <inkml:trace contextRef="#ctx0" brushRef="#br0" timeOffset="1">3967 922,'25'0,"-25"25,24-1,-24-24,0 0,0 0,0 25,25-25,-25 25,0-25,25 0,-25 25,0-25,25 24,-25-24,0 25,0-25,0 25,0-1,0-24,0 25,0-25,0 0,0 25,0-25,0 0,0 0,0 25,0-25,0 0,0 0,0 24,25-24,-25 0,24 0,-24 0,0 25,0-25,25 0,0 0,-25 0,25 0,-1 0,-24 0,50-25,-25-24,-25 49,25-25,-25 25,24-25,1 1,-25 24,25-25,-25 25,0-25,0 25,0-24,0 24,0-25,0 0,0 25,0-25,0 1,0-1,25 0,-25 25,49-49,-49 24,25 0,-25 25,25-24,0-26,-25 50,0-24,25-1,-25-25,0 50,0-49,0 49,0-25,0 25,0-24,0-1,0 25,24-25,-24 0,25 1,0-1,0 0,0 1,24-1,1 25,-50-25,49 25,1 0,49-25,-25 25,-74 0,25 0,-25 0,50 0,-50 0,0 0,25 0,-25 0,0 25,24-25,-24 0,25 0,-25 0,25 25,0-25,24 25,-49-1,25-24,0 25,-25-25,25 0,-1 25,1-1,-25-24,0 25,25 0,-25 0,0-1,50 26,-50-50,24 24,-24 1,0 0,0-25,0 25,0-1,0 1,0-25,0 25,0-25,0 0,0 24,0 1,0-25,0 50,0-50,0 24,0 1,0 0,0-1,0-24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8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">162 550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89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1">34 0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3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17,'0'-15,"13"15,-13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4:13:47.39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2502,'0'-24,"49"-50,26-1,-50-23,74 73,-74-49,49 0,-24-1,-1-48,50 49,-49 49,0-49,-1 24,-24 26,0-26,24-24,-24 49,0 1,0-75,24 49,-24 1,25 0,-25-26,24 1,-24 25,25-25,-25 24,24-49,-24 75,25-26,-26 1,1-25,25 24,-25 1,-1-1,1-24,-25 49,0 1,0-26,0 26,0 24,-25-50,25 25,0 1,-24-1,-26 25,25-25,-24 1,49-1,-25 25,-25 0,50-25,-25 25,-24 0,49 0,-25 0,-25 0,50 50,-25-50,1 24,-1-24,0 25,0-25,0 49,1-49,24 25,-25-25,25 25,0 0,-25 24,25-24,-25-1,25 1,0 49,-25-49,1 24,24 1,0-1,0 25,-25-24,25 24,0-49,0-1,0 26,0-1,0 1,0-1,0 1,0-1,0 1,0-1,0 0,0-24,0 0,0 49,0-49,0-1,0 26,0-1,0-24,0 24,0 26,0-26,0 25,0-49,0 49,0-25,0-24,0 0,0 0,0-1,0 1,0 49,0-24,25-26,-25 1,0 0,0-1,0 1,24-25,-24 25,0-25,0 25,25-1,50 26,-51-50,1 24,25-24,-25 0,24 0,1 25,0-25,-1 0,-24 0,0 0,-25-25,25 1,-1-1,26-24,24 24,-49 0,0-24,0 24,24-49,1 0,24 0,-74 24,0 50,0-49,0 24,0-49,0 49,0 25,0-49,0-1,0 26,0-1,0 0,-24 0,24 1,0-1,0 0,0 25,0-24,0-1,0 25,0-25,0 0,-25 25,25 0,0 25,0-25,25 25,-1 49,1-74,-25 25,0-25,0 0,25 24,-25-24,25 25,-25-25,49 0,-49 0,50 0,0 0,-1 0,-24 0,-25 0,25 0,-25-49,25 49,-25-50,24 50,-24-24,0-1,25 0,0 25,-25 0,25 0,-25-25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1366 497</inkml:trace>
  <inkml:trace contextRef="#ctx0" brushRef="#br0" timeOffset="1">1017 0</inkml:trace>
  <inkml:trace contextRef="#ctx0" brushRef="#br1" timeOffset="2">0 1234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69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">162 550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1">34 0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17,'0'-15,"13"15,-13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1366 497</inkml:trace>
  <inkml:trace contextRef="#ctx0" brushRef="#br0" timeOffset="1">1017 0</inkml:trace>
  <inkml:trace contextRef="#ctx0" brushRef="#br1" timeOffset="2">0 1234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</inkml:trace>
  <inkml:trace contextRef="#ctx0" brushRef="#br0" timeOffset="1">162 550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1">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4T14:13:36.7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1042,'0'0,"50"-49,-25 25,49-74,-24 74,24-25,-24-48,49 49,-50-25,1 49,-1-25,1 49,0-73,74 49,-25-73,25 24,0 24,0 0,-25 1,0 48,-25-25,1 1,49 0,-50 24,75 0,-1 0,26 0,-100 0,-49 0,0 0,0 0,24 48,-24 25,49 0,-74-48,25-1,-25-24,0 0</inkml:trace>
  <inkml:trace contextRef="#ctx0" brushRef="#br0" timeOffset="2078">1463 69,'-25'0,"0"25,-24-1,-26 0,51 1,-1-25,0 48,-25 1,1-25,49-24,-25 25,0-1,0 25,25-49,-24 0,24 0,-25 24,0 0,25 1,0-1,0-24,0 24,0 25,0-25,0 1,0 23,0-24,25 0,0 25,-25-1,49-23,-49 23,75 1,-26-25,-24 25,25 0,-1-1,26 1,-1 0,-49-25,24 0,1 1,-25-1,-1-24,51 0,49 24,-25 1,0-25,0 0,-24-25,-51 1,1 0,0-1,0-23,24-1,1 0,0 1,-1-1,25 0,-24 1,-25-25,24 0,-24 48,-25 1,0-24,0 24,0 0,0-1,0 25,0-24,-74-49,74 49,0-25,0 0,-25 25,25 0,0-1,0 25,0-48,0 48,0 0,0 24</inkml:trace>
  <inkml:trace contextRef="#ctx0" brushRef="#br0" timeOffset="5531">2727 215,'0'0,"0"0,0 0,0 25,0-25,0 24,0-24,0 24,0-24,0 25,0-1,0 25,0-49,0 24,0-24,0 24,0 1,-25-1,25 0,0 1,0-1,0-24,0 24,0 1,0-1,0-24,0 24,0 0,0 0,0-24,0 24,0-24,0 25,0-1,0 0,0 1,0-25,0 48,0-23,0 23,0-23,0 23,0-48,0 25,0 23,0-23,0-1,0 0,0 1,0-1,25 25,-25-49,0 24,25 25,-25-49,25 0,0 0,-25 0,24 0,1 0,0 0,0 0,0 0,-1 0,-24-25,25 25,-25-24,0 0,25 24,0 0,-1-49,26 0,-50 25,0 0,74-1,-74 1,25 24,-25-24,25-1,-25 1,0 24,25-24,-25-1,0 25,0-48,0 48,25 0,-25-49,0 49,24 0,-24-24,0-1,0 1,0 24,25-24,-25-1,25 25,-25-24,25 24,-25-48,0 48,0-24,0 24,25-24,-25-1,24 25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7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25,'0'-25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0,'25'0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1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17,'0'-15,"13"15,-13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22-06-16T09:15:09.72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1366 497</inkml:trace>
  <inkml:trace contextRef="#ctx0" brushRef="#br0" timeOffset="1">1017 0</inkml:trace>
  <inkml:trace contextRef="#ctx0" brushRef="#br1" timeOffset="2">0 1234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08:49.8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2601,'25'-50,"24"1,51-75,24 25,0-25,0 0,-50 50,0-50,1 50,-26-25,26 25,24-50,-25 25,-24 0,-25 24,25-48,24-51,0 50,-24 25,24 0,1 25,-26 0,1 49,-25-74,0 74,49 0,0-24,-24 24,24 0,100-24,-25-1,-25 25,0 1,-50 24,-49 0,0 0,0 0,0 0,-1 0,1 0,0 24,25 1,-1 0,26 24,-26 1,-24 0,25-1,-1 50,1-49,49 73,-49-48,-25-26,49 50,-24 0,-1-49,1 24,-1 50,26-50,-1 75,-49-75,49 25,26 25,-76-50,51 1,24 49,-49-1,-1-73,-24-1,50 50,-1-24,0-26,-24 26,0-51,24 51,0-51,1 26,-50-25,-1-25,1 25,-25-25,25 24,0-24,0 50,148 24,1 25,49-25,-173-74,-25 25,49 0,-74-25,25 0,-25 0,49 25,-24-25,0 25,-25-25,25 0,49 24,-24 1,-25-25,-1 25,26-25,0 0,-50 0,24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09:20.078"/>
    </inkml:context>
    <inkml:brush xml:id="br0">
      <inkml:brushProperty name="width" value="0.05292" units="cm"/>
      <inkml:brushProperty name="height" value="0.05292" units="cm"/>
      <inkml:brushProperty name="color" value="#0000FF"/>
      <inkml:brushProperty name="fitToCurve" value="1"/>
      <inkml:brushProperty name="ignorePressure" value="1"/>
    </inkml:brush>
  </inkml:definitions>
  <inkml:trace contextRef="#ctx0" brushRef="#br0">0 2482,'24'-24,"26"-26,-25 50,49-25,-24 0,24-24,-24 49,0-25,49-25,-50 50,26-24,-26-76,76 51,-1-1,24-24,-24 24,25-24,-25 0,-24 24,98-49,-49-50,0 75,-50-1,0 1,25-25,-49 24,24 50,-49-24,24-1,50-24,-49 0,-26-1,1 26,24 24,1-50,-1 51,25-76,-49 76,24-51,50 26,-49 24,-1-25,1 1,-26 24,51 0,-1-25,75 26,-1-1,-74 25,-24 0,-50 0,0 0,24 0,26 25,49-1,0 1,-25 25,-74-50,0 0,74 74,-50-49,1 25,0 24,24-24,-49-1,49 26,26-1,-1 25,-25 25,1-50,-1 1,-24-1,49 1,-49-1,-1-24,50 49,1 0,-51-74,1 24,24 26,26-26,24 51,124-1,0 0,-74-50,-1 1,-49-25,0 24,50-24,-100 0,-49 0,25-25,0 0,24 25,0-1,-49-24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07.687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  <inkml:brush xml:id="br1">
      <inkml:brushProperty name="width" value="0.09701" units="cm"/>
      <inkml:brushProperty name="height" value="0.09701" units="cm"/>
      <inkml:brushProperty name="color" value="#FF0000"/>
      <inkml:brushProperty name="fitToCurve" value="1"/>
    </inkml:brush>
  </inkml:definitions>
  <inkml:trace contextRef="#ctx0" brushRef="#br0">0 4810,'50'-25,"173"-49,50-50,99 0,74-25,-198 1,-25-1,0 0,25 25,-99-25,0-49,49 24,-49-98,0-26,-1 100,1-25,-50 24,25 50,99-74,100 75,-125-1,25 0,100-25,-51 100,51 0,-26 49,1-25,247 50,75 0,-322-74,-26 24,-222 26,-25 24</inkml:trace>
  <inkml:trace contextRef="#ctx0" brushRef="#br1" timeOffset="10891">422 4116</inkml:trace>
  <inkml:trace contextRef="#ctx0" brushRef="#br1" timeOffset="19000">3868 1190</inkml:trace>
  <inkml:trace contextRef="#ctx0" brushRef="#br1" timeOffset="19547">3521 248</inkml:trace>
  <inkml:trace contextRef="#ctx0" brushRef="#br1" timeOffset="20469">4488 570</inkml:trace>
  <inkml:trace contextRef="#ctx0" brushRef="#br1" timeOffset="22172">6794 719</inkml:trace>
  <inkml:trace contextRef="#ctx0" brushRef="#br1" timeOffset="22875">5901 0</inkml:trace>
  <inkml:trace contextRef="#ctx0" brushRef="#br1" timeOffset="23813">5058 50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6763"/>
            <a:ext cx="5116513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AF4B9064-13D3-4951-9CB1-0B019DFC9CBC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925-2312(01)00623-3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76058-867C-482B-ADD7-0103BE3348D1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AF3D5-939C-46AA-B8F5-0458BBE176EC}" type="slidenum">
              <a:rPr lang="sl-SI" smtClean="0"/>
              <a:pPr/>
              <a:t>10</a:t>
            </a:fld>
            <a:endParaRPr lang="sl-SI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C071E-B71A-4DBA-BF00-431D55B7E25A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73F87B-CDB2-43FD-80F4-2A2271EB888D}" type="slidenum">
              <a:rPr lang="sl-SI" smtClean="0"/>
              <a:pPr/>
              <a:t>12</a:t>
            </a:fld>
            <a:endParaRPr lang="sl-SI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err="1" smtClean="0"/>
              <a:t>Explain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that</a:t>
            </a:r>
            <a:r>
              <a:rPr lang="sl-SI" baseline="0" dirty="0" smtClean="0"/>
              <a:t> time </a:t>
            </a:r>
            <a:r>
              <a:rPr lang="sl-SI" i="1" dirty="0" smtClean="0"/>
              <a:t>t</a:t>
            </a:r>
            <a:r>
              <a:rPr lang="sl-SI" i="0" baseline="0" dirty="0" smtClean="0"/>
              <a:t> is </a:t>
            </a:r>
            <a:r>
              <a:rPr lang="sl-SI" i="0" baseline="0" dirty="0" err="1" smtClean="0"/>
              <a:t>DISCRETE</a:t>
            </a:r>
            <a:r>
              <a:rPr lang="sl-SI" i="0" baseline="0" dirty="0" smtClean="0"/>
              <a:t> (in </a:t>
            </a:r>
            <a:r>
              <a:rPr lang="sl-SI" i="0" baseline="0" dirty="0" err="1" smtClean="0"/>
              <a:t>steps</a:t>
            </a:r>
            <a:r>
              <a:rPr lang="sl-SI" i="0" baseline="0" dirty="0" smtClean="0"/>
              <a:t>: t, t+1, t+1, …). Step </a:t>
            </a:r>
            <a:r>
              <a:rPr lang="sl-SI" i="0" baseline="0" dirty="0" err="1" smtClean="0"/>
              <a:t>size</a:t>
            </a:r>
            <a:r>
              <a:rPr lang="sl-SI" i="0" baseline="0" dirty="0" smtClean="0"/>
              <a:t> </a:t>
            </a:r>
            <a:r>
              <a:rPr lang="sl-SI" i="0" baseline="0" dirty="0" err="1" smtClean="0"/>
              <a:t>depends</a:t>
            </a:r>
            <a:r>
              <a:rPr lang="sl-SI" i="0" baseline="0" dirty="0" smtClean="0"/>
              <a:t> on </a:t>
            </a:r>
            <a:r>
              <a:rPr lang="sl-SI" i="0" baseline="0" dirty="0" err="1" smtClean="0"/>
              <a:t>the</a:t>
            </a:r>
            <a:r>
              <a:rPr lang="sl-SI" i="0" baseline="0" dirty="0" smtClean="0"/>
              <a:t> </a:t>
            </a:r>
            <a:r>
              <a:rPr lang="sl-SI" i="0" baseline="0" dirty="0" err="1" smtClean="0"/>
              <a:t>application</a:t>
            </a:r>
            <a:r>
              <a:rPr lang="sl-SI" i="0" baseline="0" dirty="0" smtClean="0"/>
              <a:t>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6E7464-52F3-4C33-A409-83AB4D1736E4}" type="slidenum">
              <a:rPr lang="sl-SI" smtClean="0"/>
              <a:pPr/>
              <a:t>13</a:t>
            </a:fld>
            <a:endParaRPr lang="sl-SI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B1B2BB-035E-41C9-AAA4-2B175A2A9A7D}" type="slidenum">
              <a:rPr lang="sl-SI" smtClean="0"/>
              <a:pPr/>
              <a:t>14</a:t>
            </a:fld>
            <a:endParaRPr lang="sl-SI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Haykin p.50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86F381-06A0-47D1-B1F0-E7759DFB7952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http://en.wikipedia.org/wiki/Hebbian_learning</a:t>
            </a:r>
            <a:r>
              <a:rPr lang="sl-SI" smtClean="0"/>
              <a:t> 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21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9238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Kevin Warvick: rat brained robots</a:t>
            </a:r>
          </a:p>
          <a:p>
            <a:r>
              <a:rPr lang="sl-SI" smtClean="0"/>
              <a:t>http://www.youtube.com/watch?v=1-0eZytv6Qk 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22</a:t>
            </a:fld>
            <a:endParaRPr lang="sl-SI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Autoassociation: 	recognize faces</a:t>
            </a:r>
          </a:p>
          <a:p>
            <a:r>
              <a:rPr lang="sl-SI" smtClean="0"/>
              <a:t>Heteroassociation: 	associate</a:t>
            </a:r>
            <a:r>
              <a:rPr lang="sl-SI" baseline="0" smtClean="0"/>
              <a:t> names with faces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24</a:t>
            </a:fld>
            <a:endParaRPr lang="sl-SI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http://en.wikipedia.org/wiki/Adaptive_control 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28</a:t>
            </a:fld>
            <a:endParaRPr lang="sl-S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82FCA9-C336-404C-917B-00E13203CE1B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 smtClean="0"/>
              <a:t>Images</a:t>
            </a:r>
            <a:r>
              <a:rPr lang="sl-SI" dirty="0" smtClean="0"/>
              <a:t>: </a:t>
            </a:r>
            <a:r>
              <a:rPr lang="sl-SI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 tooltip="Persistent link using digital object identifier"/>
              </a:rPr>
              <a:t>https://doi.org/10.1016/S0925-2312(01)00623-3</a:t>
            </a:r>
            <a:r>
              <a:rPr lang="sl-SI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29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8171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DB693-94CB-493B-8CCA-F89F4AAA00A3}" type="slidenum">
              <a:rPr lang="sl-SI" smtClean="0"/>
              <a:pPr/>
              <a:t>33</a:t>
            </a:fld>
            <a:endParaRPr lang="sl-SI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Haykin p.24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DBD6A9-C475-4905-B52E-761EA7E1E685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D08A5-9332-4776-8250-E2B7AB76C74D}" type="slidenum">
              <a:rPr lang="sl-SI" smtClean="0"/>
              <a:pPr/>
              <a:t>35</a:t>
            </a:fld>
            <a:endParaRPr lang="sl-SI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3C99A-6BA6-48F4-8930-F4BA0B35589A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880A3B-87EA-4417-907F-B87FE1E4AEFB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2DF51-83F5-4054-8D63-202F914F9F64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8B94EB-03C6-44C7-A523-9B1D819A4480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1B939-F514-4054-A194-B31CFE6F2729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FE6446-EDBB-43BC-AAAF-C30057F7B09C}" type="slidenum">
              <a:rPr lang="sl-SI" smtClean="0"/>
              <a:pPr/>
              <a:t>41</a:t>
            </a:fld>
            <a:endParaRPr lang="sl-SI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B3B07-266B-49C1-A663-29229EF7951F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3B158-83A2-4784-ACD0-3D727C202563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7CFB-C784-4129-AA59-6E75DC9739D3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5955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Picture: https://towardsdatascience.com/what-is-cross-validation-60c01f9d9e75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B9064-13D3-4951-9CB1-0B019DFC9CBC}" type="slidenum">
              <a:rPr lang="sl-SI" smtClean="0"/>
              <a:pPr>
                <a:defRPr/>
              </a:pPr>
              <a:t>44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71908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EE7CFB-C784-4129-AA59-6E75DC9739D3}" type="slidenum">
              <a:rPr lang="sl-SI" smtClean="0"/>
              <a:pPr/>
              <a:t>45</a:t>
            </a:fld>
            <a:endParaRPr lang="sl-SI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84F28-3C02-4C8A-8CE1-D6AFC9D31D7E}" type="slidenum">
              <a:rPr lang="sl-SI" smtClean="0"/>
              <a:pPr/>
              <a:t>46</a:t>
            </a:fld>
            <a:endParaRPr lang="sl-SI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4D91C2-9B57-4E4A-9142-0E5A003263B6}" type="slidenum">
              <a:rPr lang="sl-SI" smtClean="0"/>
              <a:pPr/>
              <a:t>47</a:t>
            </a:fld>
            <a:endParaRPr lang="sl-SI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0E90E-C775-46CB-817D-07A4F3204DEB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FE2FAE-200D-4AE8-9A6C-2D9DF56EE87B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MATLAB demo:</a:t>
            </a:r>
          </a:p>
          <a:p>
            <a:pPr eaLnBrk="1" hangingPunct="1"/>
            <a:r>
              <a:rPr lang="en-GB" dirty="0" smtClean="0"/>
              <a:t>x=-10:.1:10</a:t>
            </a:r>
            <a:endParaRPr lang="sl-SI" dirty="0" smtClean="0"/>
          </a:p>
          <a:p>
            <a:pPr eaLnBrk="1" hangingPunct="1"/>
            <a:r>
              <a:rPr lang="sl-SI" dirty="0" smtClean="0"/>
              <a:t>y=</a:t>
            </a:r>
            <a:r>
              <a:rPr lang="sl-SI" dirty="0" err="1" smtClean="0"/>
              <a:t>tansig</a:t>
            </a:r>
            <a:r>
              <a:rPr lang="sl-SI" dirty="0" smtClean="0"/>
              <a:t>(x)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y=1./(1+exp(-x))</a:t>
            </a:r>
            <a:endParaRPr lang="sl-SI" dirty="0" smtClean="0"/>
          </a:p>
          <a:p>
            <a:pPr eaLnBrk="1" hangingPunct="1"/>
            <a:r>
              <a:rPr lang="sl-SI" dirty="0" smtClean="0"/>
              <a:t>plot(</a:t>
            </a:r>
            <a:r>
              <a:rPr lang="sl-SI" dirty="0" err="1" smtClean="0"/>
              <a:t>x,y</a:t>
            </a:r>
            <a:r>
              <a:rPr lang="sl-SI" dirty="0" smtClean="0"/>
              <a:t>), </a:t>
            </a:r>
            <a:r>
              <a:rPr lang="sl-SI" dirty="0" err="1" smtClean="0"/>
              <a:t>grid</a:t>
            </a:r>
            <a:r>
              <a:rPr lang="sl-SI" dirty="0" smtClean="0"/>
              <a:t> on</a:t>
            </a:r>
          </a:p>
          <a:p>
            <a:pPr eaLnBrk="1" hangingPunct="1"/>
            <a:endParaRPr lang="sl-SI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1ED972-8FF7-4D99-B549-3D1231E04C2C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FADD68-A5FD-46E1-90EA-C902875AA99A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1B93C4-AF53-404B-94DD-671B5608B9FD}" type="slidenum">
              <a:rPr lang="sl-SI" smtClean="0"/>
              <a:pPr/>
              <a:t>8</a:t>
            </a:fld>
            <a:endParaRPr lang="sl-SI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Haykin p.21</a:t>
            </a:r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264F1-7C22-4ECF-A488-577DF9333953}" type="slidenum">
              <a:rPr lang="sl-SI" smtClean="0"/>
              <a:pPr/>
              <a:t>9</a:t>
            </a:fld>
            <a:endParaRPr lang="sl-SI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54BD2AC7-F72F-458B-B614-A9A6E74F601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A81CF514-DCCE-4D49-A8EB-E7FE7475920E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FFF7D840-E015-495C-B899-EAA0E222A86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113337"/>
          </a:xfrm>
        </p:spPr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21AAFE55-6152-42CE-A117-6559355ABC60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styles</a:t>
            </a:r>
            <a:endParaRPr lang="sl-SI" dirty="0" smtClean="0"/>
          </a:p>
          <a:p>
            <a:pPr lvl="1"/>
            <a:r>
              <a:rPr lang="sl-SI" dirty="0" err="1" smtClean="0"/>
              <a:t>Second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2"/>
            <a:r>
              <a:rPr lang="sl-SI" dirty="0" err="1" smtClean="0"/>
              <a:t>Third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3"/>
            <a:r>
              <a:rPr lang="sl-SI" dirty="0" err="1" smtClean="0"/>
              <a:t>Fourth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4"/>
            <a:r>
              <a:rPr lang="sl-SI" dirty="0" err="1" smtClean="0"/>
              <a:t>Fifth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79613" y="6597650"/>
            <a:ext cx="61928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93259C11-4863-49AB-A709-CFDBAAF1F45F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png"/><Relationship Id="rId11" Type="http://schemas.openxmlformats.org/officeDocument/2006/relationships/image" Target="../media/image44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emf"/><Relationship Id="rId5" Type="http://schemas.openxmlformats.org/officeDocument/2006/relationships/customXml" Target="../ink/ink2.xml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customXml" Target="../ink/ink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58.emf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4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customXml" Target="../ink/ink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2.emf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customXml" Target="../ink/ink17.xml"/><Relationship Id="rId26" Type="http://schemas.openxmlformats.org/officeDocument/2006/relationships/image" Target="../media/image73.emf"/><Relationship Id="rId39" Type="http://schemas.openxmlformats.org/officeDocument/2006/relationships/customXml" Target="../ink/ink31.xml"/><Relationship Id="rId21" Type="http://schemas.openxmlformats.org/officeDocument/2006/relationships/image" Target="../media/image71.emf"/><Relationship Id="rId34" Type="http://schemas.openxmlformats.org/officeDocument/2006/relationships/image" Target="../media/image75.emf"/><Relationship Id="rId42" Type="http://schemas.openxmlformats.org/officeDocument/2006/relationships/customXml" Target="../ink/ink33.xml"/><Relationship Id="rId47" Type="http://schemas.openxmlformats.org/officeDocument/2006/relationships/customXml" Target="../ink/ink36.xml"/><Relationship Id="rId50" Type="http://schemas.openxmlformats.org/officeDocument/2006/relationships/image" Target="../media/image81.emf"/><Relationship Id="rId55" Type="http://schemas.openxmlformats.org/officeDocument/2006/relationships/customXml" Target="../ink/ink41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16.xml"/><Relationship Id="rId29" Type="http://schemas.openxmlformats.org/officeDocument/2006/relationships/image" Target="../media/image74.emf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6.xml"/><Relationship Id="rId37" Type="http://schemas.openxmlformats.org/officeDocument/2006/relationships/customXml" Target="../ink/ink29.xml"/><Relationship Id="rId40" Type="http://schemas.openxmlformats.org/officeDocument/2006/relationships/customXml" Target="../ink/ink32.xml"/><Relationship Id="rId45" Type="http://schemas.openxmlformats.org/officeDocument/2006/relationships/image" Target="../media/image79.emf"/><Relationship Id="rId53" Type="http://schemas.openxmlformats.org/officeDocument/2006/relationships/image" Target="../media/image82.emf"/><Relationship Id="rId5" Type="http://schemas.openxmlformats.org/officeDocument/2006/relationships/customXml" Target="../ink/ink10.xml"/><Relationship Id="rId10" Type="http://schemas.openxmlformats.org/officeDocument/2006/relationships/image" Target="../media/image66.emf"/><Relationship Id="rId19" Type="http://schemas.openxmlformats.org/officeDocument/2006/relationships/image" Target="../media/image70.emf"/><Relationship Id="rId31" Type="http://schemas.openxmlformats.org/officeDocument/2006/relationships/customXml" Target="../ink/ink25.xml"/><Relationship Id="rId44" Type="http://schemas.openxmlformats.org/officeDocument/2006/relationships/customXml" Target="../ink/ink34.xml"/><Relationship Id="rId52" Type="http://schemas.openxmlformats.org/officeDocument/2006/relationships/customXml" Target="../ink/ink39.xml"/><Relationship Id="rId4" Type="http://schemas.openxmlformats.org/officeDocument/2006/relationships/image" Target="../media/image63.emf"/><Relationship Id="rId9" Type="http://schemas.openxmlformats.org/officeDocument/2006/relationships/customXml" Target="../ink/ink12.xml"/><Relationship Id="rId14" Type="http://schemas.openxmlformats.org/officeDocument/2006/relationships/image" Target="../media/image68.emf"/><Relationship Id="rId22" Type="http://schemas.openxmlformats.org/officeDocument/2006/relationships/customXml" Target="../ink/ink19.xml"/><Relationship Id="rId27" Type="http://schemas.openxmlformats.org/officeDocument/2006/relationships/customXml" Target="../ink/ink22.xml"/><Relationship Id="rId30" Type="http://schemas.openxmlformats.org/officeDocument/2006/relationships/customXml" Target="../ink/ink24.xml"/><Relationship Id="rId35" Type="http://schemas.openxmlformats.org/officeDocument/2006/relationships/customXml" Target="../ink/ink28.xml"/><Relationship Id="rId43" Type="http://schemas.openxmlformats.org/officeDocument/2006/relationships/image" Target="../media/image78.emf"/><Relationship Id="rId48" Type="http://schemas.openxmlformats.org/officeDocument/2006/relationships/image" Target="../media/image80.emf"/><Relationship Id="rId8" Type="http://schemas.openxmlformats.org/officeDocument/2006/relationships/image" Target="../media/image65.emf"/><Relationship Id="rId51" Type="http://schemas.openxmlformats.org/officeDocument/2006/relationships/customXml" Target="../ink/ink38.xml"/><Relationship Id="rId3" Type="http://schemas.openxmlformats.org/officeDocument/2006/relationships/customXml" Target="../ink/ink9.xml"/><Relationship Id="rId12" Type="http://schemas.openxmlformats.org/officeDocument/2006/relationships/image" Target="../media/image67.emf"/><Relationship Id="rId17" Type="http://schemas.openxmlformats.org/officeDocument/2006/relationships/image" Target="../media/image69.emf"/><Relationship Id="rId25" Type="http://schemas.openxmlformats.org/officeDocument/2006/relationships/customXml" Target="../ink/ink21.xml"/><Relationship Id="rId33" Type="http://schemas.openxmlformats.org/officeDocument/2006/relationships/customXml" Target="../ink/ink27.xml"/><Relationship Id="rId38" Type="http://schemas.openxmlformats.org/officeDocument/2006/relationships/customXml" Target="../ink/ink30.xml"/><Relationship Id="rId46" Type="http://schemas.openxmlformats.org/officeDocument/2006/relationships/customXml" Target="../ink/ink35.xml"/><Relationship Id="rId20" Type="http://schemas.openxmlformats.org/officeDocument/2006/relationships/customXml" Target="../ink/ink18.xml"/><Relationship Id="rId41" Type="http://schemas.openxmlformats.org/officeDocument/2006/relationships/image" Target="../media/image77.emf"/><Relationship Id="rId54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5" Type="http://schemas.openxmlformats.org/officeDocument/2006/relationships/customXml" Target="../ink/ink15.xml"/><Relationship Id="rId23" Type="http://schemas.openxmlformats.org/officeDocument/2006/relationships/image" Target="../media/image72.emf"/><Relationship Id="rId28" Type="http://schemas.openxmlformats.org/officeDocument/2006/relationships/customXml" Target="../ink/ink23.xml"/><Relationship Id="rId36" Type="http://schemas.openxmlformats.org/officeDocument/2006/relationships/image" Target="../media/image76.emf"/><Relationship Id="rId49" Type="http://schemas.openxmlformats.org/officeDocument/2006/relationships/customXml" Target="../ink/ink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138" Type="http://schemas.openxmlformats.org/officeDocument/2006/relationships/image" Target="../media/image57.emf"/><Relationship Id="rId141" Type="http://schemas.openxmlformats.org/officeDocument/2006/relationships/customXml" Target="../ink/ink45.xml"/><Relationship Id="rId146" Type="http://schemas.openxmlformats.org/officeDocument/2006/relationships/image" Target="../media/image86.emf"/><Relationship Id="rId154" Type="http://schemas.openxmlformats.org/officeDocument/2006/relationships/customXml" Target="../ink/ink52.xml"/><Relationship Id="rId159" Type="http://schemas.openxmlformats.org/officeDocument/2006/relationships/customXml" Target="../ink/ink57.xml"/><Relationship Id="rId137" Type="http://schemas.openxmlformats.org/officeDocument/2006/relationships/customXml" Target="../ink/ink43.xml"/><Relationship Id="rId158" Type="http://schemas.openxmlformats.org/officeDocument/2006/relationships/customXml" Target="../ink/ink56.xml"/><Relationship Id="rId162" Type="http://schemas.openxmlformats.org/officeDocument/2006/relationships/customXml" Target="../ink/ink60.xml"/><Relationship Id="rId2" Type="http://schemas.openxmlformats.org/officeDocument/2006/relationships/notesSlide" Target="../notesSlides/notesSlide31.xml"/><Relationship Id="rId140" Type="http://schemas.openxmlformats.org/officeDocument/2006/relationships/image" Target="../media/image60.emf"/><Relationship Id="rId145" Type="http://schemas.openxmlformats.org/officeDocument/2006/relationships/customXml" Target="../ink/ink47.xml"/><Relationship Id="rId153" Type="http://schemas.openxmlformats.org/officeDocument/2006/relationships/customXml" Target="../ink/ink51.xml"/><Relationship Id="rId161" Type="http://schemas.openxmlformats.org/officeDocument/2006/relationships/customXml" Target="../ink/ink59.xml"/><Relationship Id="rId166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136" Type="http://schemas.openxmlformats.org/officeDocument/2006/relationships/image" Target="../media/image52.emf"/><Relationship Id="rId144" Type="http://schemas.openxmlformats.org/officeDocument/2006/relationships/image" Target="../media/image84.emf"/><Relationship Id="rId149" Type="http://schemas.openxmlformats.org/officeDocument/2006/relationships/customXml" Target="../ink/ink49.xml"/><Relationship Id="rId157" Type="http://schemas.openxmlformats.org/officeDocument/2006/relationships/customXml" Target="../ink/ink55.xml"/><Relationship Id="rId152" Type="http://schemas.openxmlformats.org/officeDocument/2006/relationships/image" Target="../media/image89.emf"/><Relationship Id="rId160" Type="http://schemas.openxmlformats.org/officeDocument/2006/relationships/customXml" Target="../ink/ink58.xml"/><Relationship Id="rId165" Type="http://schemas.openxmlformats.org/officeDocument/2006/relationships/customXml" Target="../ink/ink63.xml"/><Relationship Id="rId143" Type="http://schemas.openxmlformats.org/officeDocument/2006/relationships/customXml" Target="../ink/ink46.xml"/><Relationship Id="rId148" Type="http://schemas.openxmlformats.org/officeDocument/2006/relationships/image" Target="../media/image87.emf"/><Relationship Id="rId151" Type="http://schemas.openxmlformats.org/officeDocument/2006/relationships/customXml" Target="../ink/ink50.xml"/><Relationship Id="rId156" Type="http://schemas.openxmlformats.org/officeDocument/2006/relationships/customXml" Target="../ink/ink54.xml"/><Relationship Id="rId164" Type="http://schemas.openxmlformats.org/officeDocument/2006/relationships/customXml" Target="../ink/ink62.xml"/><Relationship Id="rId139" Type="http://schemas.openxmlformats.org/officeDocument/2006/relationships/customXml" Target="../ink/ink44.xml"/><Relationship Id="rId147" Type="http://schemas.openxmlformats.org/officeDocument/2006/relationships/customXml" Target="../ink/ink48.xml"/><Relationship Id="rId142" Type="http://schemas.openxmlformats.org/officeDocument/2006/relationships/image" Target="../media/image83.emf"/><Relationship Id="rId150" Type="http://schemas.openxmlformats.org/officeDocument/2006/relationships/image" Target="../media/image88.emf"/><Relationship Id="rId155" Type="http://schemas.openxmlformats.org/officeDocument/2006/relationships/customXml" Target="../ink/ink53.xml"/><Relationship Id="rId163" Type="http://schemas.openxmlformats.org/officeDocument/2006/relationships/customXml" Target="../ink/ink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NN2c_Custom_architecture.mlx" TargetMode="External"/><Relationship Id="rId2" Type="http://schemas.openxmlformats.org/officeDocument/2006/relationships/hyperlink" Target="NN2b_Neuron_output.ml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.wmf"/><Relationship Id="rId5" Type="http://schemas.openxmlformats.org/officeDocument/2006/relationships/image" Target="../media/image24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22.bin"/><Relationship Id="rId4" Type="http://schemas.openxmlformats.org/officeDocument/2006/relationships/image" Target="../media/image10.png"/><Relationship Id="rId9" Type="http://schemas.openxmlformats.org/officeDocument/2006/relationships/image" Target="../media/image6.wmf"/><Relationship Id="rId14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2F32926-BEE7-4F5D-86ED-E468C8B7668E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82700"/>
          </a:xfrm>
        </p:spPr>
        <p:txBody>
          <a:bodyPr/>
          <a:lstStyle/>
          <a:p>
            <a:pPr eaLnBrk="1" hangingPunct="1"/>
            <a:r>
              <a:rPr lang="sl-SI" dirty="0" smtClean="0">
                <a:solidFill>
                  <a:srgbClr val="C00000"/>
                </a:solidFill>
              </a:rPr>
              <a:t>2.  </a:t>
            </a:r>
            <a:r>
              <a:rPr lang="en-US" dirty="0" smtClean="0">
                <a:solidFill>
                  <a:srgbClr val="C00000"/>
                </a:solidFill>
              </a:rPr>
              <a:t>Neuron Model</a:t>
            </a:r>
            <a:r>
              <a:rPr lang="sl-SI" dirty="0" smtClean="0">
                <a:solidFill>
                  <a:srgbClr val="C00000"/>
                </a:solidFill>
              </a:rPr>
              <a:t> – </a:t>
            </a:r>
            <a:r>
              <a:rPr lang="en-US" dirty="0" smtClean="0">
                <a:solidFill>
                  <a:srgbClr val="C00000"/>
                </a:solidFill>
              </a:rPr>
              <a:t>Network Architectures</a:t>
            </a:r>
            <a:r>
              <a:rPr lang="sl-SI" dirty="0" smtClean="0">
                <a:solidFill>
                  <a:srgbClr val="C00000"/>
                </a:solidFill>
              </a:rPr>
              <a:t> –</a:t>
            </a:r>
            <a:r>
              <a:rPr lang="sl-SI" dirty="0" err="1" smtClean="0">
                <a:solidFill>
                  <a:srgbClr val="C00000"/>
                </a:solidFill>
              </a:rPr>
              <a:t>Learning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6390" name="Line 4"/>
          <p:cNvSpPr>
            <a:spLocks noChangeShapeType="1"/>
          </p:cNvSpPr>
          <p:nvPr/>
        </p:nvSpPr>
        <p:spPr bwMode="auto">
          <a:xfrm>
            <a:off x="250825" y="17002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2124075" y="1916832"/>
            <a:ext cx="6562725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2.1  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en-US" sz="2400" dirty="0" smtClean="0">
                <a:solidFill>
                  <a:srgbClr val="0033CC"/>
                </a:solidFill>
              </a:rPr>
              <a:t>Neuron </a:t>
            </a:r>
            <a:r>
              <a:rPr lang="en-US" sz="2400" dirty="0">
                <a:solidFill>
                  <a:srgbClr val="0033CC"/>
                </a:solidFill>
              </a:rPr>
              <a:t>model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2.2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Activation</a:t>
            </a:r>
            <a:r>
              <a:rPr lang="en-US" sz="2400" dirty="0">
                <a:solidFill>
                  <a:srgbClr val="0033CC"/>
                </a:solidFill>
              </a:rPr>
              <a:t> functions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2.3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Network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architectures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2.4  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Learning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algorithms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2.5   </a:t>
            </a:r>
            <a:r>
              <a:rPr lang="sl-SI" sz="2400" dirty="0" err="1">
                <a:solidFill>
                  <a:srgbClr val="0033CC"/>
                </a:solidFill>
              </a:rPr>
              <a:t>Learning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paradigms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2.6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Learning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tasks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2.7  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Knowledge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representation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2.8 </a:t>
            </a:r>
            <a:r>
              <a:rPr lang="sl-SI" sz="2400" dirty="0" smtClean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Generalization</a:t>
            </a:r>
            <a:r>
              <a:rPr lang="sl-SI" sz="2400" dirty="0">
                <a:solidFill>
                  <a:srgbClr val="0033CC"/>
                </a:solidFill>
              </a:rPr>
              <a:t> and model </a:t>
            </a:r>
            <a:r>
              <a:rPr lang="sl-SI" sz="2400" dirty="0" err="1">
                <a:solidFill>
                  <a:srgbClr val="0033CC"/>
                </a:solidFill>
              </a:rPr>
              <a:t>complexity</a:t>
            </a:r>
            <a:endParaRPr lang="sl-SI" sz="2400" dirty="0" smtClean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2.9   </a:t>
            </a:r>
            <a:r>
              <a:rPr lang="en-GB" sz="2400" dirty="0" smtClean="0">
                <a:solidFill>
                  <a:srgbClr val="0033CC"/>
                </a:solidFill>
              </a:rPr>
              <a:t>Neural </a:t>
            </a:r>
            <a:r>
              <a:rPr lang="en-GB" sz="2400" dirty="0">
                <a:solidFill>
                  <a:srgbClr val="0033CC"/>
                </a:solidFill>
              </a:rPr>
              <a:t>networks vs. statistical </a:t>
            </a:r>
            <a:r>
              <a:rPr lang="en-GB" sz="2400" dirty="0" smtClean="0">
                <a:solidFill>
                  <a:srgbClr val="0033CC"/>
                </a:solidFill>
              </a:rPr>
              <a:t>methods</a:t>
            </a:r>
            <a:endParaRPr lang="sl-SI" sz="2400" dirty="0" smtClean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2.10 MATLAB Live </a:t>
            </a:r>
            <a:r>
              <a:rPr lang="sl-SI" sz="2400" dirty="0" err="1" smtClean="0">
                <a:solidFill>
                  <a:srgbClr val="0033CC"/>
                </a:solidFill>
              </a:rPr>
              <a:t>Script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DD57223-80C5-4EA3-BF4A-F21683D54B6C}" type="slidenum">
              <a:rPr lang="sl-SI" smtClean="0"/>
              <a:pPr/>
              <a:t>10</a:t>
            </a:fld>
            <a:endParaRPr lang="sl-SI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Multi-layer feedforward networks  </a:t>
            </a:r>
            <a:r>
              <a:rPr lang="sl-SI" sz="2800" smtClean="0"/>
              <a:t>(1/2)</a:t>
            </a:r>
            <a:endParaRPr lang="en-GB" sz="2800" smtClean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557338"/>
            <a:ext cx="6769100" cy="408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4A23B2A-FE4C-4A9C-9802-1B2C17F14082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Multi-layer feedforward networks  </a:t>
            </a:r>
            <a:r>
              <a:rPr lang="sl-SI" sz="2800" smtClean="0"/>
              <a:t>(2/2)</a:t>
            </a:r>
            <a:endParaRPr lang="en-GB" sz="2800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Data flow strictly feedforward:  input </a:t>
            </a:r>
            <a:r>
              <a:rPr lang="sl-SI" smtClean="0">
                <a:sym typeface="Wingdings" pitchFamily="2" charset="2"/>
              </a:rPr>
              <a:t> output</a:t>
            </a:r>
          </a:p>
          <a:p>
            <a:pPr eaLnBrk="1" hangingPunct="1"/>
            <a:r>
              <a:rPr lang="sl-SI" smtClean="0">
                <a:sym typeface="Wingdings" pitchFamily="2" charset="2"/>
              </a:rPr>
              <a:t>No feedback  Static network, easy learning</a:t>
            </a:r>
            <a:endParaRPr lang="en-GB" smtClean="0"/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668338" y="2924175"/>
            <a:ext cx="7864475" cy="2746375"/>
            <a:chOff x="256" y="1655"/>
            <a:chExt cx="4954" cy="1730"/>
          </a:xfrm>
        </p:grpSpPr>
        <p:pic>
          <p:nvPicPr>
            <p:cNvPr id="23560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6" y="1655"/>
              <a:ext cx="4892" cy="1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0" y="2142"/>
              <a:ext cx="70" cy="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F3AC7F0-BADF-4348-9853-4AB2E03BD2FF}" type="slidenum">
              <a:rPr lang="sl-SI" smtClean="0"/>
              <a:pPr/>
              <a:t>12</a:t>
            </a:fld>
            <a:endParaRPr lang="sl-SI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Recurrent networks  </a:t>
            </a:r>
            <a:r>
              <a:rPr lang="sl-SI" sz="2800" smtClean="0"/>
              <a:t>(1/2)</a:t>
            </a:r>
            <a:endParaRPr lang="en-GB" sz="2800" smtClean="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Also called “Dynamic networks”</a:t>
            </a:r>
          </a:p>
          <a:p>
            <a:pPr eaLnBrk="1" hangingPunct="1"/>
            <a:r>
              <a:rPr lang="sl-SI" smtClean="0"/>
              <a:t>Output</a:t>
            </a:r>
            <a:r>
              <a:rPr lang="en-GB" smtClean="0"/>
              <a:t> depends </a:t>
            </a:r>
            <a:r>
              <a:rPr lang="sl-SI" smtClean="0"/>
              <a:t>on</a:t>
            </a:r>
          </a:p>
          <a:p>
            <a:pPr lvl="1" eaLnBrk="1" hangingPunct="1"/>
            <a:r>
              <a:rPr lang="en-GB" smtClean="0"/>
              <a:t>current input to the network</a:t>
            </a:r>
            <a:r>
              <a:rPr lang="sl-SI" smtClean="0"/>
              <a:t>  (as in static networks)</a:t>
            </a:r>
          </a:p>
          <a:p>
            <a:pPr lvl="1" eaLnBrk="1" hangingPunct="1"/>
            <a:r>
              <a:rPr lang="sl-SI" smtClean="0"/>
              <a:t>and also on</a:t>
            </a:r>
            <a:r>
              <a:rPr lang="en-GB" smtClean="0"/>
              <a:t> current or previous inputs, outputs, or states of the network</a:t>
            </a:r>
            <a:endParaRPr lang="sl-SI" smtClean="0"/>
          </a:p>
          <a:p>
            <a:pPr lvl="4" eaLnBrk="1" hangingPunct="1"/>
            <a:endParaRPr lang="sl-SI" smtClean="0"/>
          </a:p>
          <a:p>
            <a:pPr eaLnBrk="1" hangingPunct="1"/>
            <a:r>
              <a:rPr lang="sl-SI" smtClean="0"/>
              <a:t>Simple recurrent network</a:t>
            </a:r>
            <a:endParaRPr lang="en-GB" smtClean="0"/>
          </a:p>
        </p:txBody>
      </p:sp>
      <p:grpSp>
        <p:nvGrpSpPr>
          <p:cNvPr id="24583" name="Group 13"/>
          <p:cNvGrpSpPr>
            <a:grpSpLocks/>
          </p:cNvGrpSpPr>
          <p:nvPr/>
        </p:nvGrpSpPr>
        <p:grpSpPr bwMode="auto">
          <a:xfrm>
            <a:off x="1042988" y="3513138"/>
            <a:ext cx="7405687" cy="2363787"/>
            <a:chOff x="929" y="2160"/>
            <a:chExt cx="4665" cy="1489"/>
          </a:xfrm>
        </p:grpSpPr>
        <p:pic>
          <p:nvPicPr>
            <p:cNvPr id="2458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7" y="2160"/>
              <a:ext cx="1860" cy="14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5" name="Line 6"/>
            <p:cNvSpPr>
              <a:spLocks noChangeShapeType="1"/>
            </p:cNvSpPr>
            <p:nvPr/>
          </p:nvSpPr>
          <p:spPr bwMode="auto">
            <a:xfrm flipV="1">
              <a:off x="2109" y="3059"/>
              <a:ext cx="771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86" name="Text Box 7"/>
            <p:cNvSpPr txBox="1">
              <a:spLocks noChangeArrowheads="1"/>
            </p:cNvSpPr>
            <p:nvPr/>
          </p:nvSpPr>
          <p:spPr bwMode="auto">
            <a:xfrm>
              <a:off x="1640" y="3081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FF0000"/>
                  </a:solidFill>
                </a:rPr>
                <a:t>Delay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4587" name="Text Box 8"/>
            <p:cNvSpPr txBox="1">
              <a:spLocks noChangeArrowheads="1"/>
            </p:cNvSpPr>
            <p:nvPr/>
          </p:nvSpPr>
          <p:spPr bwMode="auto">
            <a:xfrm>
              <a:off x="4534" y="3052"/>
              <a:ext cx="10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>
                  <a:solidFill>
                    <a:srgbClr val="FF0000"/>
                  </a:solidFill>
                </a:rPr>
                <a:t>Feedback loop</a:t>
              </a:r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4588" name="Line 9"/>
            <p:cNvSpPr>
              <a:spLocks noChangeShapeType="1"/>
            </p:cNvSpPr>
            <p:nvPr/>
          </p:nvSpPr>
          <p:spPr bwMode="auto">
            <a:xfrm flipH="1" flipV="1">
              <a:off x="4203" y="3113"/>
              <a:ext cx="355" cy="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4589" name="Picture 1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929" y="2314"/>
              <a:ext cx="780" cy="13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C9A0363-B605-4C8C-A3FC-76FDF82B4684}" type="slidenum">
              <a:rPr lang="sl-SI" smtClean="0"/>
              <a:pPr/>
              <a:t>13</a:t>
            </a:fld>
            <a:endParaRPr lang="sl-SI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Recurrent networks  </a:t>
            </a:r>
            <a:r>
              <a:rPr lang="sl-SI" sz="2800" smtClean="0"/>
              <a:t>(2/2)</a:t>
            </a:r>
            <a:endParaRPr lang="en-GB" sz="2800" smtClean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Layered </a:t>
            </a:r>
            <a:r>
              <a:rPr lang="sl-SI" smtClean="0"/>
              <a:t>Recurrent</a:t>
            </a:r>
            <a:r>
              <a:rPr lang="en-GB" smtClean="0"/>
              <a:t> Dynamic Network</a:t>
            </a:r>
            <a:r>
              <a:rPr lang="sl-SI" smtClean="0"/>
              <a:t> – example </a:t>
            </a:r>
            <a:endParaRPr lang="en-GB" smtClean="0"/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133600"/>
            <a:ext cx="7424737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7FC2625-58B0-4EB7-B3B7-0E7946F65D2D}" type="slidenum">
              <a:rPr lang="sl-SI" smtClean="0"/>
              <a:pPr/>
              <a:t>14</a:t>
            </a:fld>
            <a:endParaRPr lang="sl-SI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2.4  Learning algorithms</a:t>
            </a:r>
            <a:endParaRPr lang="en-GB" dirty="0" smtClean="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ability</a:t>
            </a:r>
            <a:r>
              <a:rPr lang="sl-SI" dirty="0" smtClean="0"/>
              <a:t>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smtClean="0"/>
              <a:t>To </a:t>
            </a:r>
            <a:r>
              <a:rPr lang="sl-SI" dirty="0" err="1" smtClean="0"/>
              <a:t>learn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smtClean="0"/>
              <a:t>To </a:t>
            </a:r>
            <a:r>
              <a:rPr lang="sl-SI" dirty="0" err="1" smtClean="0"/>
              <a:t>improve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</a:t>
            </a:r>
            <a:r>
              <a:rPr lang="sl-SI" dirty="0" err="1" smtClean="0"/>
              <a:t>through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lvl="3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is </a:t>
            </a:r>
            <a:r>
              <a:rPr lang="sl-SI" dirty="0" err="1" smtClean="0">
                <a:solidFill>
                  <a:srgbClr val="FF0000"/>
                </a:solidFill>
              </a:rPr>
              <a:t>stimulated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changes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its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free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parameters</a:t>
            </a:r>
            <a:r>
              <a:rPr lang="sl-SI" dirty="0" smtClean="0"/>
              <a:t> as a </a:t>
            </a:r>
            <a:r>
              <a:rPr lang="sl-SI" dirty="0" err="1" smtClean="0"/>
              <a:t>result</a:t>
            </a:r>
            <a:r>
              <a:rPr lang="sl-SI" dirty="0" smtClean="0"/>
              <a:t> of </a:t>
            </a: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stimulation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responds</a:t>
            </a:r>
            <a:r>
              <a:rPr lang="sl-SI" dirty="0" smtClean="0">
                <a:solidFill>
                  <a:srgbClr val="FF0000"/>
                </a:solidFill>
              </a:rPr>
              <a:t> in a </a:t>
            </a:r>
            <a:r>
              <a:rPr lang="sl-SI" dirty="0" err="1" smtClean="0">
                <a:solidFill>
                  <a:srgbClr val="FF0000"/>
                </a:solidFill>
              </a:rPr>
              <a:t>new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way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r>
              <a:rPr lang="sl-SI" dirty="0" smtClean="0"/>
              <a:t> </a:t>
            </a:r>
            <a:r>
              <a:rPr lang="sl-SI" dirty="0" err="1" smtClean="0"/>
              <a:t>because</a:t>
            </a:r>
            <a:r>
              <a:rPr lang="sl-SI" dirty="0" smtClean="0"/>
              <a:t> of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changed</a:t>
            </a:r>
            <a:r>
              <a:rPr lang="sl-SI" dirty="0" smtClean="0"/>
              <a:t> </a:t>
            </a:r>
            <a:r>
              <a:rPr lang="sl-SI" dirty="0" err="1" smtClean="0"/>
              <a:t>internal</a:t>
            </a:r>
            <a:r>
              <a:rPr lang="sl-SI" dirty="0" smtClean="0"/>
              <a:t> </a:t>
            </a:r>
            <a:r>
              <a:rPr lang="sl-SI" dirty="0" err="1" smtClean="0"/>
              <a:t>structure</a:t>
            </a:r>
            <a:endParaRPr lang="sl-SI" dirty="0" smtClean="0"/>
          </a:p>
          <a:p>
            <a:pPr lvl="3" eaLnBrk="1" hangingPunct="1">
              <a:lnSpc>
                <a:spcPct val="90000"/>
              </a:lnSpc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None/>
            </a:pPr>
            <a:r>
              <a:rPr lang="sl-SI" sz="1800" b="1" dirty="0" err="1" smtClean="0">
                <a:solidFill>
                  <a:srgbClr val="FF0000"/>
                </a:solidFill>
              </a:rPr>
              <a:t>Prescribed</a:t>
            </a:r>
            <a:r>
              <a:rPr lang="sl-SI" sz="1800" b="1" dirty="0" smtClean="0">
                <a:solidFill>
                  <a:srgbClr val="FF0000"/>
                </a:solidFill>
              </a:rPr>
              <a:t> set of </a:t>
            </a:r>
            <a:r>
              <a:rPr lang="sl-SI" sz="1800" b="1" dirty="0" err="1" smtClean="0">
                <a:solidFill>
                  <a:srgbClr val="FF0000"/>
                </a:solidFill>
              </a:rPr>
              <a:t>defined</a:t>
            </a:r>
            <a:r>
              <a:rPr lang="sl-SI" sz="1800" b="1" dirty="0" smtClean="0">
                <a:solidFill>
                  <a:srgbClr val="FF0000"/>
                </a:solidFill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</a:rPr>
              <a:t>rules</a:t>
            </a:r>
            <a:r>
              <a:rPr lang="sl-SI" sz="1800" b="1" dirty="0" smtClean="0">
                <a:solidFill>
                  <a:srgbClr val="FF0000"/>
                </a:solidFill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</a:rPr>
              <a:t>for</a:t>
            </a:r>
            <a:r>
              <a:rPr lang="sl-SI" sz="1800" b="1" dirty="0" smtClean="0">
                <a:solidFill>
                  <a:srgbClr val="FF0000"/>
                </a:solidFill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</a:rPr>
              <a:t>the</a:t>
            </a:r>
            <a:r>
              <a:rPr lang="sl-SI" sz="1800" b="1" dirty="0" smtClean="0">
                <a:solidFill>
                  <a:srgbClr val="FF0000"/>
                </a:solidFill>
              </a:rPr>
              <a:t> </a:t>
            </a:r>
            <a:r>
              <a:rPr lang="sl-SI" sz="1800" b="1" dirty="0" err="1" smtClean="0">
                <a:solidFill>
                  <a:srgbClr val="FF0000"/>
                </a:solidFill>
              </a:rPr>
              <a:t>solution</a:t>
            </a:r>
            <a:r>
              <a:rPr lang="sl-SI" sz="1800" b="1" dirty="0" smtClean="0">
                <a:solidFill>
                  <a:srgbClr val="FF0000"/>
                </a:solidFill>
              </a:rPr>
              <a:t> of a </a:t>
            </a:r>
            <a:r>
              <a:rPr lang="sl-SI" sz="1800" b="1" dirty="0" err="1" smtClean="0">
                <a:solidFill>
                  <a:srgbClr val="FF0000"/>
                </a:solidFill>
              </a:rPr>
              <a:t>learning</a:t>
            </a:r>
            <a:r>
              <a:rPr lang="sl-SI" sz="1800" b="1" dirty="0" smtClean="0">
                <a:solidFill>
                  <a:srgbClr val="FF0000"/>
                </a:solidFill>
              </a:rPr>
              <a:t> problem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dirty="0" err="1" smtClean="0">
                <a:solidFill>
                  <a:srgbClr val="A50021"/>
                </a:solidFill>
              </a:rPr>
              <a:t>Error</a:t>
            </a:r>
            <a:r>
              <a:rPr lang="sl-SI" dirty="0" smtClean="0">
                <a:solidFill>
                  <a:srgbClr val="A50021"/>
                </a:solidFill>
              </a:rPr>
              <a:t> </a:t>
            </a:r>
            <a:r>
              <a:rPr lang="sl-SI" dirty="0" err="1" smtClean="0">
                <a:solidFill>
                  <a:srgbClr val="A50021"/>
                </a:solidFill>
              </a:rPr>
              <a:t>correction</a:t>
            </a:r>
            <a:r>
              <a:rPr lang="sl-SI" dirty="0" smtClean="0">
                <a:solidFill>
                  <a:srgbClr val="A50021"/>
                </a:solidFill>
              </a:rPr>
              <a:t> </a:t>
            </a:r>
            <a:r>
              <a:rPr lang="sl-SI" dirty="0" err="1" smtClean="0">
                <a:solidFill>
                  <a:srgbClr val="A50021"/>
                </a:solidFill>
              </a:rPr>
              <a:t>learning</a:t>
            </a:r>
            <a:endParaRPr lang="sl-SI" dirty="0" smtClean="0">
              <a:solidFill>
                <a:srgbClr val="A50021"/>
              </a:solidFill>
            </a:endParaRP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dirty="0" err="1" smtClean="0">
                <a:solidFill>
                  <a:srgbClr val="A50021"/>
                </a:solidFill>
              </a:rPr>
              <a:t>Memory-based</a:t>
            </a:r>
            <a:r>
              <a:rPr lang="sl-SI" dirty="0" smtClean="0">
                <a:solidFill>
                  <a:srgbClr val="A50021"/>
                </a:solidFill>
              </a:rPr>
              <a:t> </a:t>
            </a:r>
            <a:r>
              <a:rPr lang="sl-SI" dirty="0" err="1" smtClean="0">
                <a:solidFill>
                  <a:srgbClr val="A50021"/>
                </a:solidFill>
              </a:rPr>
              <a:t>learning</a:t>
            </a:r>
            <a:endParaRPr lang="sl-SI" dirty="0" smtClean="0">
              <a:solidFill>
                <a:srgbClr val="A50021"/>
              </a:solidFill>
            </a:endParaRP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dirty="0" err="1" smtClean="0">
                <a:solidFill>
                  <a:srgbClr val="A50021"/>
                </a:solidFill>
              </a:rPr>
              <a:t>Hebbian</a:t>
            </a:r>
            <a:r>
              <a:rPr lang="sl-SI" dirty="0" smtClean="0">
                <a:solidFill>
                  <a:srgbClr val="A50021"/>
                </a:solidFill>
              </a:rPr>
              <a:t> </a:t>
            </a:r>
            <a:r>
              <a:rPr lang="sl-SI" dirty="0" err="1" smtClean="0">
                <a:solidFill>
                  <a:srgbClr val="A50021"/>
                </a:solidFill>
              </a:rPr>
              <a:t>learning</a:t>
            </a:r>
            <a:endParaRPr lang="sl-SI" dirty="0" smtClean="0">
              <a:solidFill>
                <a:srgbClr val="A50021"/>
              </a:solidFill>
            </a:endParaRP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dirty="0" err="1" smtClean="0">
                <a:solidFill>
                  <a:srgbClr val="A50021"/>
                </a:solidFill>
              </a:rPr>
              <a:t>Competitive</a:t>
            </a:r>
            <a:r>
              <a:rPr lang="sl-SI" dirty="0" smtClean="0">
                <a:solidFill>
                  <a:srgbClr val="A50021"/>
                </a:solidFill>
              </a:rPr>
              <a:t> </a:t>
            </a:r>
            <a:r>
              <a:rPr lang="sl-SI" dirty="0" err="1" smtClean="0">
                <a:solidFill>
                  <a:srgbClr val="A50021"/>
                </a:solidFill>
              </a:rPr>
              <a:t>learning</a:t>
            </a:r>
            <a:endParaRPr lang="sl-SI" dirty="0" smtClean="0">
              <a:solidFill>
                <a:srgbClr val="A50021"/>
              </a:solidFill>
            </a:endParaRPr>
          </a:p>
        </p:txBody>
      </p:sp>
      <p:sp>
        <p:nvSpPr>
          <p:cNvPr id="2663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1E0610B-E499-4998-A531-4A471D570F34}" type="slidenum">
              <a:rPr lang="sl-SI" smtClean="0"/>
              <a:pPr/>
              <a:t>15</a:t>
            </a:fld>
            <a:endParaRPr lang="sl-SI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Error-correction learning  </a:t>
            </a:r>
            <a:r>
              <a:rPr lang="sl-SI" sz="2800" smtClean="0"/>
              <a:t>(1/2)</a:t>
            </a:r>
            <a:endParaRPr lang="en-GB" sz="2800" dirty="0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/>
            <a:endParaRPr lang="sl-SI" sz="2000" dirty="0" smtClean="0"/>
          </a:p>
          <a:p>
            <a:pPr marL="457200" indent="-457200" eaLnBrk="1" hangingPunct="1">
              <a:buFontTx/>
              <a:buAutoNum type="arabicPeriod"/>
            </a:pPr>
            <a:endParaRPr lang="sl-SI" sz="2000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/>
              <a:t>Neural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r>
              <a:rPr lang="sl-SI" sz="2000" dirty="0" smtClean="0"/>
              <a:t> is </a:t>
            </a:r>
            <a:r>
              <a:rPr lang="sl-SI" sz="2000" dirty="0" err="1" smtClean="0"/>
              <a:t>driven</a:t>
            </a:r>
            <a:r>
              <a:rPr lang="sl-SI" sz="2000" dirty="0" smtClean="0"/>
              <a:t> </a:t>
            </a:r>
            <a:r>
              <a:rPr lang="sl-SI" sz="2000" dirty="0" err="1" smtClean="0"/>
              <a:t>by</a:t>
            </a:r>
            <a:r>
              <a:rPr lang="sl-SI" sz="2000" dirty="0" smtClean="0"/>
              <a:t> </a:t>
            </a:r>
            <a:r>
              <a:rPr lang="sl-SI" sz="2000" dirty="0" err="1" smtClean="0"/>
              <a:t>input</a:t>
            </a:r>
            <a:r>
              <a:rPr lang="sl-SI" sz="2000" dirty="0" smtClean="0"/>
              <a:t> </a:t>
            </a:r>
            <a:r>
              <a:rPr lang="sl-SI" sz="2000" i="1" dirty="0" smtClean="0">
                <a:solidFill>
                  <a:srgbClr val="0000FF"/>
                </a:solidFill>
              </a:rPr>
              <a:t>x(t)</a:t>
            </a:r>
            <a:r>
              <a:rPr lang="sl-SI" sz="2000" i="1" dirty="0" smtClean="0"/>
              <a:t> </a:t>
            </a:r>
            <a:r>
              <a:rPr lang="sl-SI" sz="2000" dirty="0" smtClean="0"/>
              <a:t>and </a:t>
            </a:r>
            <a:r>
              <a:rPr lang="sl-SI" sz="2000" dirty="0" err="1" smtClean="0"/>
              <a:t>responds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r>
              <a:rPr lang="sl-SI" sz="2000" dirty="0" smtClean="0"/>
              <a:t> </a:t>
            </a:r>
            <a:r>
              <a:rPr lang="sl-SI" sz="2000" i="1" dirty="0" smtClean="0">
                <a:solidFill>
                  <a:srgbClr val="0000FF"/>
                </a:solidFill>
              </a:rPr>
              <a:t>y(t)</a:t>
            </a:r>
          </a:p>
          <a:p>
            <a:pPr marL="1181100" lvl="2" indent="-266700" eaLnBrk="1" hangingPunct="1">
              <a:buFontTx/>
              <a:buAutoNum type="arabicPeriod"/>
            </a:pPr>
            <a:endParaRPr lang="sl-SI" sz="1200" i="1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sz="2000" dirty="0" err="1" smtClean="0"/>
              <a:t>Network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r>
              <a:rPr lang="sl-SI" sz="2000" dirty="0" smtClean="0"/>
              <a:t> </a:t>
            </a:r>
            <a:r>
              <a:rPr lang="sl-SI" sz="2000" i="1" dirty="0" smtClean="0">
                <a:solidFill>
                  <a:srgbClr val="0000FF"/>
                </a:solidFill>
              </a:rPr>
              <a:t>y(t)</a:t>
            </a:r>
            <a:r>
              <a:rPr lang="sl-SI" sz="2000" dirty="0" smtClean="0"/>
              <a:t> is </a:t>
            </a:r>
            <a:r>
              <a:rPr lang="sl-SI" sz="2000" dirty="0" err="1" smtClean="0"/>
              <a:t>compared</a:t>
            </a:r>
            <a:r>
              <a:rPr lang="sl-SI" sz="2000" dirty="0" smtClean="0"/>
              <a:t>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target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r>
              <a:rPr lang="sl-SI" sz="2000" dirty="0" smtClean="0"/>
              <a:t> </a:t>
            </a:r>
            <a:r>
              <a:rPr lang="sl-SI" sz="2000" i="1" dirty="0" smtClean="0">
                <a:solidFill>
                  <a:srgbClr val="0000FF"/>
                </a:solidFill>
              </a:rPr>
              <a:t>d(t)</a:t>
            </a:r>
          </a:p>
          <a:p>
            <a:pPr marL="457200" indent="-457200" eaLnBrk="1" hangingPunct="1">
              <a:buFontTx/>
              <a:buNone/>
            </a:pPr>
            <a:r>
              <a:rPr lang="sl-SI" sz="2000" dirty="0" smtClean="0">
                <a:solidFill>
                  <a:srgbClr val="FF0000"/>
                </a:solidFill>
              </a:rPr>
              <a:t>	</a:t>
            </a:r>
            <a:r>
              <a:rPr lang="sl-SI" sz="2000" dirty="0" err="1" smtClean="0">
                <a:solidFill>
                  <a:srgbClr val="FF0000"/>
                </a:solidFill>
              </a:rPr>
              <a:t>Error</a:t>
            </a:r>
            <a:r>
              <a:rPr lang="sl-SI" sz="2000" dirty="0" smtClean="0">
                <a:solidFill>
                  <a:srgbClr val="FF0000"/>
                </a:solidFill>
              </a:rPr>
              <a:t> signal</a:t>
            </a:r>
            <a:r>
              <a:rPr lang="sl-SI" sz="2000" dirty="0" smtClean="0"/>
              <a:t> = </a:t>
            </a:r>
            <a:r>
              <a:rPr lang="sl-SI" sz="2000" dirty="0" err="1" smtClean="0"/>
              <a:t>difference</a:t>
            </a:r>
            <a:r>
              <a:rPr lang="sl-SI" sz="2000" dirty="0" smtClean="0"/>
              <a:t> </a:t>
            </a:r>
            <a:r>
              <a:rPr lang="sl-SI" sz="2000" dirty="0" err="1" smtClean="0"/>
              <a:t>between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r>
              <a:rPr lang="sl-SI" sz="2000" dirty="0" smtClean="0"/>
              <a:t> and </a:t>
            </a:r>
            <a:r>
              <a:rPr lang="sl-SI" sz="2000" dirty="0" err="1" smtClean="0"/>
              <a:t>target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endParaRPr lang="sl-SI" sz="2000" dirty="0" smtClean="0"/>
          </a:p>
        </p:txBody>
      </p:sp>
      <p:pic>
        <p:nvPicPr>
          <p:cNvPr id="51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6663" y="1492250"/>
            <a:ext cx="3455987" cy="172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192463" y="5373688"/>
          <a:ext cx="18827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4" imgW="1041120" imgH="203040" progId="Equation.3">
                  <p:embed/>
                </p:oleObj>
              </mc:Choice>
              <mc:Fallback>
                <p:oleObj name="Equation" r:id="rId4" imgW="104112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5373688"/>
                        <a:ext cx="1882775" cy="366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6"/>
          <p:cNvSpPr txBox="1">
            <a:spLocks noChangeArrowheads="1"/>
          </p:cNvSpPr>
          <p:nvPr/>
        </p:nvSpPr>
        <p:spPr bwMode="auto">
          <a:xfrm>
            <a:off x="2033588" y="203517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i="1">
                <a:solidFill>
                  <a:srgbClr val="0000FF"/>
                </a:solidFill>
              </a:rPr>
              <a:t>x(t)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5130" name="Text Box 7"/>
          <p:cNvSpPr txBox="1">
            <a:spLocks noChangeArrowheads="1"/>
          </p:cNvSpPr>
          <p:nvPr/>
        </p:nvSpPr>
        <p:spPr bwMode="auto">
          <a:xfrm>
            <a:off x="4718050" y="18653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i="1">
                <a:solidFill>
                  <a:srgbClr val="0000FF"/>
                </a:solidFill>
              </a:rPr>
              <a:t>y(t)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5641975" y="1377950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i="1">
                <a:solidFill>
                  <a:srgbClr val="0000FF"/>
                </a:solidFill>
              </a:rPr>
              <a:t>d(t)</a:t>
            </a:r>
            <a:endParaRPr lang="en-GB" i="1" dirty="0">
              <a:solidFill>
                <a:srgbClr val="0000FF"/>
              </a:solidFill>
            </a:endParaRP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4716463" y="278923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i="1">
                <a:solidFill>
                  <a:srgbClr val="0000FF"/>
                </a:solidFill>
              </a:rPr>
              <a:t>e(t)</a:t>
            </a:r>
            <a:endParaRPr lang="en-GB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1CB32AF-4806-4B92-910F-49507321BB48}" type="slidenum">
              <a:rPr lang="sl-SI" smtClean="0"/>
              <a:pPr/>
              <a:t>16</a:t>
            </a:fld>
            <a:endParaRPr lang="sl-SI" smtClean="0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Error-correction learning  </a:t>
            </a:r>
            <a:r>
              <a:rPr lang="sl-SI" sz="2800" smtClean="0"/>
              <a:t>(2/2)</a:t>
            </a:r>
            <a:endParaRPr lang="en-GB" sz="2800" dirty="0" smtClean="0"/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sz="2000" dirty="0" err="1" smtClean="0"/>
              <a:t>Error</a:t>
            </a:r>
            <a:r>
              <a:rPr lang="sl-SI" sz="2000" dirty="0" smtClean="0"/>
              <a:t> signal </a:t>
            </a:r>
            <a:r>
              <a:rPr lang="sl-SI" sz="2000" dirty="0" smtClean="0">
                <a:sym typeface="Wingdings" pitchFamily="2" charset="2"/>
              </a:rPr>
              <a:t>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control</a:t>
            </a:r>
            <a:r>
              <a:rPr lang="sl-SI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mechanism</a:t>
            </a:r>
            <a:r>
              <a:rPr lang="sl-SI" sz="2000" dirty="0" smtClean="0">
                <a:sym typeface="Wingdings" pitchFamily="2" charset="2"/>
              </a:rPr>
              <a:t> to </a:t>
            </a:r>
            <a:r>
              <a:rPr lang="sl-SI" sz="2000" dirty="0" err="1" smtClean="0">
                <a:sym typeface="Wingdings" pitchFamily="2" charset="2"/>
              </a:rPr>
              <a:t>correct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synaptic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weights</a:t>
            </a:r>
            <a:endParaRPr lang="sl-SI" sz="2000" dirty="0" smtClean="0">
              <a:sym typeface="Wingdings" pitchFamily="2" charset="2"/>
            </a:endParaRPr>
          </a:p>
          <a:p>
            <a:pPr marL="457200" indent="-457200" eaLnBrk="1" hangingPunct="1"/>
            <a:r>
              <a:rPr lang="sl-SI" sz="2000" dirty="0" err="1" smtClean="0">
                <a:sym typeface="Wingdings" pitchFamily="2" charset="2"/>
              </a:rPr>
              <a:t>Corrective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adjustments</a:t>
            </a:r>
            <a:r>
              <a:rPr lang="sl-SI" sz="2000" dirty="0" smtClean="0">
                <a:sym typeface="Wingdings" pitchFamily="2" charset="2"/>
              </a:rPr>
              <a:t>  </a:t>
            </a:r>
            <a:r>
              <a:rPr lang="sl-SI" sz="2000" dirty="0" err="1" smtClean="0">
                <a:sym typeface="Wingdings" pitchFamily="2" charset="2"/>
              </a:rPr>
              <a:t>designed</a:t>
            </a:r>
            <a:r>
              <a:rPr lang="sl-SI" sz="2000" dirty="0" smtClean="0">
                <a:sym typeface="Wingdings" pitchFamily="2" charset="2"/>
              </a:rPr>
              <a:t> to make </a:t>
            </a:r>
            <a:r>
              <a:rPr lang="sl-SI" sz="2000" dirty="0" err="1" smtClean="0">
                <a:sym typeface="Wingdings" pitchFamily="2" charset="2"/>
              </a:rPr>
              <a:t>network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output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i="1" dirty="0" smtClean="0">
                <a:solidFill>
                  <a:srgbClr val="0000FF"/>
                </a:solidFill>
                <a:sym typeface="Wingdings" pitchFamily="2" charset="2"/>
              </a:rPr>
              <a:t>y(t)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closer</a:t>
            </a:r>
            <a:r>
              <a:rPr lang="sl-SI" sz="2000" dirty="0" smtClean="0">
                <a:sym typeface="Wingdings" pitchFamily="2" charset="2"/>
              </a:rPr>
              <a:t> to </a:t>
            </a:r>
            <a:r>
              <a:rPr lang="sl-SI" sz="2000" dirty="0" err="1" smtClean="0">
                <a:sym typeface="Wingdings" pitchFamily="2" charset="2"/>
              </a:rPr>
              <a:t>target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i="1" dirty="0" smtClean="0">
                <a:solidFill>
                  <a:srgbClr val="0000FF"/>
                </a:solidFill>
                <a:sym typeface="Wingdings" pitchFamily="2" charset="2"/>
              </a:rPr>
              <a:t>d(t)</a:t>
            </a:r>
            <a:endParaRPr lang="sl-SI" sz="2000" dirty="0" smtClean="0">
              <a:solidFill>
                <a:srgbClr val="0000FF"/>
              </a:solidFill>
              <a:sym typeface="Wingdings" pitchFamily="2" charset="2"/>
            </a:endParaRPr>
          </a:p>
          <a:p>
            <a:pPr marL="457200" indent="-457200" eaLnBrk="1" hangingPunct="1"/>
            <a:r>
              <a:rPr lang="sl-SI" sz="2000" dirty="0" err="1" smtClean="0">
                <a:sym typeface="Wingdings" pitchFamily="2" charset="2"/>
              </a:rPr>
              <a:t>Learning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achieved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by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ym typeface="Wingdings" pitchFamily="2" charset="2"/>
              </a:rPr>
              <a:t>minimizing</a:t>
            </a:r>
            <a:r>
              <a:rPr lang="sl-SI" sz="2000" dirty="0" smtClean="0"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instantaneous</a:t>
            </a:r>
            <a:r>
              <a:rPr lang="sl-SI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error</a:t>
            </a:r>
            <a:r>
              <a:rPr lang="sl-SI" sz="20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energy</a:t>
            </a:r>
            <a:endParaRPr lang="sl-SI" sz="2000" dirty="0" smtClean="0">
              <a:sym typeface="Wingdings" pitchFamily="2" charset="2"/>
            </a:endParaRPr>
          </a:p>
          <a:p>
            <a:pPr marL="457200" indent="-457200" eaLnBrk="1" hangingPunct="1"/>
            <a:endParaRPr lang="sl-SI" sz="2000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sz="1400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sz="1400" dirty="0" smtClean="0">
              <a:sym typeface="Wingdings" pitchFamily="2" charset="2"/>
            </a:endParaRPr>
          </a:p>
          <a:p>
            <a:pPr marL="457200" indent="-457200" eaLnBrk="1" hangingPunct="1"/>
            <a:r>
              <a:rPr lang="sl-SI" sz="2000" dirty="0" smtClean="0">
                <a:solidFill>
                  <a:srgbClr val="FF0000"/>
                </a:solidFill>
                <a:sym typeface="Wingdings" pitchFamily="2" charset="2"/>
              </a:rPr>
              <a:t>Delta </a:t>
            </a:r>
            <a:r>
              <a:rPr lang="sl-SI" sz="2000" dirty="0" err="1" smtClean="0">
                <a:solidFill>
                  <a:srgbClr val="FF0000"/>
                </a:solidFill>
                <a:sym typeface="Wingdings" pitchFamily="2" charset="2"/>
              </a:rPr>
              <a:t>learning</a:t>
            </a:r>
            <a:r>
              <a:rPr lang="sl-SI" sz="2000" dirty="0" smtClean="0">
                <a:solidFill>
                  <a:srgbClr val="FF0000"/>
                </a:solidFill>
                <a:sym typeface="Wingdings" pitchFamily="2" charset="2"/>
              </a:rPr>
              <a:t> rule</a:t>
            </a:r>
            <a:r>
              <a:rPr lang="sl-SI" sz="2000" dirty="0" smtClean="0">
                <a:sym typeface="Wingdings" pitchFamily="2" charset="2"/>
              </a:rPr>
              <a:t> (</a:t>
            </a:r>
            <a:r>
              <a:rPr lang="sl-SI" sz="2000" dirty="0" err="1" smtClean="0">
                <a:sym typeface="Wingdings" pitchFamily="2" charset="2"/>
              </a:rPr>
              <a:t>Widrow-Hoff</a:t>
            </a:r>
            <a:r>
              <a:rPr lang="sl-SI" sz="2000" dirty="0" smtClean="0">
                <a:sym typeface="Wingdings" pitchFamily="2" charset="2"/>
              </a:rPr>
              <a:t> rule)</a:t>
            </a:r>
          </a:p>
          <a:p>
            <a:pPr marL="762000" lvl="1" indent="-304800" eaLnBrk="1" hangingPunct="1"/>
            <a:r>
              <a:rPr lang="sl-SI" sz="1400" dirty="0" err="1" smtClean="0">
                <a:sym typeface="Wingdings" pitchFamily="2" charset="2"/>
              </a:rPr>
              <a:t>Adjustment</a:t>
            </a:r>
            <a:r>
              <a:rPr lang="sl-SI" sz="1400" dirty="0" smtClean="0">
                <a:sym typeface="Wingdings" pitchFamily="2" charset="2"/>
              </a:rPr>
              <a:t> to a </a:t>
            </a:r>
            <a:r>
              <a:rPr lang="sl-SI" sz="1400" dirty="0" err="1" smtClean="0">
                <a:sym typeface="Wingdings" pitchFamily="2" charset="2"/>
              </a:rPr>
              <a:t>synaptic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weight</a:t>
            </a:r>
            <a:r>
              <a:rPr lang="sl-SI" sz="1400" dirty="0" smtClean="0">
                <a:sym typeface="Wingdings" pitchFamily="2" charset="2"/>
              </a:rPr>
              <a:t> of a </a:t>
            </a:r>
            <a:r>
              <a:rPr lang="sl-SI" sz="1400" dirty="0" err="1" smtClean="0">
                <a:sym typeface="Wingdings" pitchFamily="2" charset="2"/>
              </a:rPr>
              <a:t>neuron</a:t>
            </a:r>
            <a:r>
              <a:rPr lang="sl-SI" sz="1400" dirty="0" smtClean="0">
                <a:sym typeface="Wingdings" pitchFamily="2" charset="2"/>
              </a:rPr>
              <a:t> is </a:t>
            </a:r>
            <a:r>
              <a:rPr lang="sl-SI" sz="1400" dirty="0" err="1" smtClean="0">
                <a:sym typeface="Wingdings" pitchFamily="2" charset="2"/>
              </a:rPr>
              <a:t>proportional</a:t>
            </a:r>
            <a:r>
              <a:rPr lang="sl-SI" sz="1400" dirty="0" smtClean="0">
                <a:sym typeface="Wingdings" pitchFamily="2" charset="2"/>
              </a:rPr>
              <a:t> to </a:t>
            </a:r>
            <a:r>
              <a:rPr lang="sl-SI" sz="1400" dirty="0" err="1" smtClean="0">
                <a:sym typeface="Wingdings" pitchFamily="2" charset="2"/>
              </a:rPr>
              <a:t>the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product</a:t>
            </a:r>
            <a:r>
              <a:rPr lang="sl-SI" sz="1400" dirty="0" smtClean="0">
                <a:sym typeface="Wingdings" pitchFamily="2" charset="2"/>
              </a:rPr>
              <a:t> of </a:t>
            </a:r>
            <a:r>
              <a:rPr lang="sl-SI" sz="1400" dirty="0" err="1" smtClean="0">
                <a:sym typeface="Wingdings" pitchFamily="2" charset="2"/>
              </a:rPr>
              <a:t>the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error</a:t>
            </a:r>
            <a:r>
              <a:rPr lang="sl-SI" sz="1400" dirty="0" smtClean="0">
                <a:sym typeface="Wingdings" pitchFamily="2" charset="2"/>
              </a:rPr>
              <a:t> signal and </a:t>
            </a:r>
            <a:r>
              <a:rPr lang="sl-SI" sz="1400" dirty="0" err="1" smtClean="0">
                <a:sym typeface="Wingdings" pitchFamily="2" charset="2"/>
              </a:rPr>
              <a:t>the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input</a:t>
            </a:r>
            <a:r>
              <a:rPr lang="sl-SI" sz="1400" dirty="0" smtClean="0">
                <a:sym typeface="Wingdings" pitchFamily="2" charset="2"/>
              </a:rPr>
              <a:t> signal of </a:t>
            </a:r>
            <a:r>
              <a:rPr lang="sl-SI" sz="1400" dirty="0" err="1" smtClean="0">
                <a:sym typeface="Wingdings" pitchFamily="2" charset="2"/>
              </a:rPr>
              <a:t>the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synapse</a:t>
            </a:r>
            <a:endParaRPr lang="sl-SI" sz="1400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sz="1400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sz="1400" dirty="0" smtClean="0">
              <a:sym typeface="Wingdings" pitchFamily="2" charset="2"/>
            </a:endParaRPr>
          </a:p>
          <a:p>
            <a:pPr marL="457200" indent="-457200" eaLnBrk="1" hangingPunct="1"/>
            <a:r>
              <a:rPr lang="sl-SI" sz="2000" dirty="0" err="1" smtClean="0">
                <a:sym typeface="Wingdings" pitchFamily="2" charset="2"/>
              </a:rPr>
              <a:t>Comments</a:t>
            </a:r>
            <a:endParaRPr lang="sl-SI" sz="2000" dirty="0" smtClean="0">
              <a:sym typeface="Wingdings" pitchFamily="2" charset="2"/>
            </a:endParaRPr>
          </a:p>
          <a:p>
            <a:pPr marL="762000" lvl="1" indent="-304800" eaLnBrk="1" hangingPunct="1"/>
            <a:r>
              <a:rPr lang="sl-SI" sz="1400" dirty="0" err="1" smtClean="0">
                <a:sym typeface="Wingdings" pitchFamily="2" charset="2"/>
              </a:rPr>
              <a:t>Error</a:t>
            </a:r>
            <a:r>
              <a:rPr lang="sl-SI" sz="1400" dirty="0" smtClean="0">
                <a:sym typeface="Wingdings" pitchFamily="2" charset="2"/>
              </a:rPr>
              <a:t> signal </a:t>
            </a:r>
            <a:r>
              <a:rPr lang="sl-SI" sz="1400" dirty="0" err="1" smtClean="0">
                <a:sym typeface="Wingdings" pitchFamily="2" charset="2"/>
              </a:rPr>
              <a:t>must</a:t>
            </a:r>
            <a:r>
              <a:rPr lang="sl-SI" sz="1400" dirty="0" smtClean="0">
                <a:sym typeface="Wingdings" pitchFamily="2" charset="2"/>
              </a:rPr>
              <a:t> be </a:t>
            </a:r>
            <a:r>
              <a:rPr lang="sl-SI" sz="1400" dirty="0" err="1" smtClean="0">
                <a:sym typeface="Wingdings" pitchFamily="2" charset="2"/>
              </a:rPr>
              <a:t>directly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sl-SI" sz="1400" dirty="0" err="1" smtClean="0">
                <a:sym typeface="Wingdings" pitchFamily="2" charset="2"/>
              </a:rPr>
              <a:t>measurable</a:t>
            </a:r>
            <a:endParaRPr lang="sl-SI" sz="1400" dirty="0" smtClean="0">
              <a:sym typeface="Wingdings" pitchFamily="2" charset="2"/>
            </a:endParaRPr>
          </a:p>
          <a:p>
            <a:pPr marL="762000" lvl="1" indent="-304800" eaLnBrk="1" hangingPunct="1"/>
            <a:r>
              <a:rPr lang="sl-SI" sz="1400" dirty="0" err="1" smtClean="0">
                <a:sym typeface="Wingdings" pitchFamily="2" charset="2"/>
              </a:rPr>
              <a:t>Key</a:t>
            </a:r>
            <a:r>
              <a:rPr lang="sl-SI" sz="1400" dirty="0" smtClean="0">
                <a:sym typeface="Wingdings" pitchFamily="2" charset="2"/>
              </a:rPr>
              <a:t> parameter: </a:t>
            </a:r>
            <a:r>
              <a:rPr lang="sl-SI" sz="1400" dirty="0" err="1" smtClean="0">
                <a:solidFill>
                  <a:srgbClr val="FF0000"/>
                </a:solidFill>
                <a:sym typeface="Wingdings" pitchFamily="2" charset="2"/>
              </a:rPr>
              <a:t>Learning</a:t>
            </a:r>
            <a:r>
              <a:rPr lang="sl-SI" sz="1400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sz="1400" dirty="0" err="1" smtClean="0">
                <a:solidFill>
                  <a:srgbClr val="FF0000"/>
                </a:solidFill>
                <a:sym typeface="Wingdings" pitchFamily="2" charset="2"/>
              </a:rPr>
              <a:t>rate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  <a:sym typeface="Wingdings" pitchFamily="2" charset="2"/>
              </a:rPr>
              <a:t>η</a:t>
            </a:r>
            <a:r>
              <a:rPr lang="sl-SI" sz="1400" i="1" dirty="0" smtClean="0">
                <a:solidFill>
                  <a:srgbClr val="0000FF"/>
                </a:solidFill>
                <a:cs typeface="Arial" charset="0"/>
                <a:sym typeface="Wingdings" pitchFamily="2" charset="2"/>
              </a:rPr>
              <a:t> </a:t>
            </a:r>
            <a:endParaRPr lang="sl-SI" i="1" dirty="0" smtClean="0">
              <a:solidFill>
                <a:srgbClr val="0000FF"/>
              </a:solidFill>
              <a:cs typeface="Arial" charset="0"/>
              <a:sym typeface="Wingdings" pitchFamily="2" charset="2"/>
            </a:endParaRPr>
          </a:p>
          <a:p>
            <a:pPr marL="762000" lvl="1" indent="-304800" eaLnBrk="1" hangingPunct="1"/>
            <a:r>
              <a:rPr lang="en-GB" sz="1400" dirty="0" smtClean="0">
                <a:sym typeface="Wingdings" pitchFamily="2" charset="2"/>
              </a:rPr>
              <a:t>Closed</a:t>
            </a:r>
            <a:r>
              <a:rPr lang="sl-SI" sz="1400" dirty="0" smtClean="0">
                <a:sym typeface="Wingdings" pitchFamily="2" charset="2"/>
              </a:rPr>
              <a:t>-</a:t>
            </a:r>
            <a:r>
              <a:rPr lang="en-GB" sz="1400" dirty="0" smtClean="0">
                <a:sym typeface="Wingdings" pitchFamily="2" charset="2"/>
              </a:rPr>
              <a:t>loop </a:t>
            </a:r>
            <a:r>
              <a:rPr lang="en-GB" sz="1400" dirty="0" err="1" smtClean="0">
                <a:sym typeface="Wingdings" pitchFamily="2" charset="2"/>
              </a:rPr>
              <a:t>feedb</a:t>
            </a:r>
            <a:r>
              <a:rPr lang="sl-SI" sz="1400" dirty="0" smtClean="0">
                <a:sym typeface="Wingdings" pitchFamily="2" charset="2"/>
              </a:rPr>
              <a:t>a</a:t>
            </a:r>
            <a:r>
              <a:rPr lang="en-GB" sz="1400" dirty="0" err="1" smtClean="0">
                <a:sym typeface="Wingdings" pitchFamily="2" charset="2"/>
              </a:rPr>
              <a:t>ck</a:t>
            </a:r>
            <a:r>
              <a:rPr lang="en-GB" sz="1400" dirty="0" smtClean="0">
                <a:sym typeface="Wingdings" pitchFamily="2" charset="2"/>
              </a:rPr>
              <a:t> system  Stability determined by learning rate</a:t>
            </a:r>
            <a:r>
              <a:rPr lang="sl-SI" sz="1400" dirty="0" smtClean="0">
                <a:sym typeface="Wingdings" pitchFamily="2" charset="2"/>
              </a:rPr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  <a:sym typeface="Wingdings" pitchFamily="2" charset="2"/>
              </a:rPr>
              <a:t>η</a:t>
            </a:r>
            <a:r>
              <a:rPr lang="sl-SI" sz="1400" i="1" dirty="0" smtClean="0">
                <a:solidFill>
                  <a:srgbClr val="0000FF"/>
                </a:solidFill>
                <a:cs typeface="Arial" charset="0"/>
                <a:sym typeface="Wingdings" pitchFamily="2" charset="2"/>
              </a:rPr>
              <a:t> </a:t>
            </a:r>
            <a:endParaRPr lang="el-GR" sz="1400" i="1" dirty="0" smtClean="0">
              <a:solidFill>
                <a:srgbClr val="0000FF"/>
              </a:solidFill>
              <a:cs typeface="Arial" charset="0"/>
              <a:sym typeface="Wingdings" pitchFamily="2" charset="2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348038" y="2733675"/>
          <a:ext cx="153352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2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733675"/>
                        <a:ext cx="1533525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132138" y="4543425"/>
          <a:ext cx="19970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5" imgW="1104840" imgH="203040" progId="Equation.3">
                  <p:embed/>
                </p:oleObj>
              </mc:Choice>
              <mc:Fallback>
                <p:oleObj name="Equation" r:id="rId5" imgW="110484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43425"/>
                        <a:ext cx="199707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96F4987-18D0-43D5-BF15-8DABC6DD99F0}" type="slidenum">
              <a:rPr lang="sl-SI" smtClean="0"/>
              <a:pPr/>
              <a:t>17</a:t>
            </a:fld>
            <a:endParaRPr lang="sl-SI" smtClean="0"/>
          </a:p>
        </p:txBody>
      </p: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Memory-based learning</a:t>
            </a:r>
            <a:endParaRPr lang="en-GB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err="1" smtClean="0"/>
              <a:t>All</a:t>
            </a:r>
            <a:r>
              <a:rPr lang="sl-SI" dirty="0" smtClean="0"/>
              <a:t> (</a:t>
            </a:r>
            <a:r>
              <a:rPr lang="sl-SI" dirty="0" err="1" smtClean="0"/>
              <a:t>or</a:t>
            </a:r>
            <a:r>
              <a:rPr lang="sl-SI" dirty="0" smtClean="0"/>
              <a:t> most) past </a:t>
            </a:r>
            <a:r>
              <a:rPr lang="sl-SI" dirty="0" err="1" smtClean="0"/>
              <a:t>experiences</a:t>
            </a:r>
            <a:r>
              <a:rPr lang="sl-SI" dirty="0" smtClean="0"/>
              <a:t> are </a:t>
            </a:r>
            <a:r>
              <a:rPr lang="sl-SI" dirty="0" err="1" smtClean="0"/>
              <a:t>stored</a:t>
            </a:r>
            <a:r>
              <a:rPr lang="sl-SI" dirty="0" smtClean="0"/>
              <a:t> in a </a:t>
            </a:r>
            <a:r>
              <a:rPr lang="sl-SI" dirty="0" err="1" smtClean="0"/>
              <a:t>memory</a:t>
            </a:r>
            <a:r>
              <a:rPr lang="sl-SI" dirty="0" smtClean="0"/>
              <a:t> of </a:t>
            </a:r>
            <a:r>
              <a:rPr lang="sl-SI" dirty="0" err="1" smtClean="0"/>
              <a:t>input-output</a:t>
            </a:r>
            <a:r>
              <a:rPr lang="sl-SI" dirty="0" smtClean="0"/>
              <a:t> </a:t>
            </a:r>
            <a:r>
              <a:rPr lang="sl-SI" dirty="0" err="1" smtClean="0"/>
              <a:t>pairs</a:t>
            </a:r>
            <a:r>
              <a:rPr lang="sl-SI" dirty="0" smtClean="0"/>
              <a:t> (</a:t>
            </a:r>
            <a:r>
              <a:rPr lang="sl-SI" dirty="0" err="1" smtClean="0"/>
              <a:t>inputs</a:t>
            </a:r>
            <a:r>
              <a:rPr lang="sl-SI" dirty="0" smtClean="0"/>
              <a:t> and </a:t>
            </a:r>
            <a:r>
              <a:rPr lang="sl-SI" dirty="0" err="1" smtClean="0"/>
              <a:t>target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r>
              <a:rPr lang="sl-SI" dirty="0" smtClean="0"/>
              <a:t>)</a:t>
            </a:r>
          </a:p>
          <a:p>
            <a:pPr marL="457200" indent="-457200" eaLnBrk="1" hangingPunct="1"/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essential</a:t>
            </a:r>
            <a:r>
              <a:rPr lang="sl-SI" dirty="0" smtClean="0"/>
              <a:t> </a:t>
            </a:r>
            <a:r>
              <a:rPr lang="sl-SI" dirty="0" err="1" smtClean="0"/>
              <a:t>ingredients</a:t>
            </a:r>
            <a:r>
              <a:rPr lang="sl-SI" dirty="0" smtClean="0"/>
              <a:t> of </a:t>
            </a:r>
            <a:r>
              <a:rPr lang="sl-SI" dirty="0" err="1" smtClean="0"/>
              <a:t>memory-based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>
              <a:solidFill>
                <a:srgbClr val="0000FF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Define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local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neighborhood</a:t>
            </a:r>
            <a:r>
              <a:rPr lang="sl-SI" dirty="0" smtClean="0"/>
              <a:t> of a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i="1" dirty="0" err="1" smtClean="0">
                <a:solidFill>
                  <a:srgbClr val="0000FF"/>
                </a:solidFill>
              </a:rPr>
              <a:t>x</a:t>
            </a:r>
            <a:r>
              <a:rPr lang="sl-SI" i="1" baseline="-25000" dirty="0" err="1" smtClean="0">
                <a:solidFill>
                  <a:srgbClr val="0000FF"/>
                </a:solidFill>
              </a:rPr>
              <a:t>new</a:t>
            </a:r>
            <a:r>
              <a:rPr lang="sl-SI" dirty="0" smtClean="0"/>
              <a:t> 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Apply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 to </a:t>
            </a:r>
            <a:r>
              <a:rPr lang="sl-SI" dirty="0" err="1" smtClean="0"/>
              <a:t>adapt</a:t>
            </a:r>
            <a:r>
              <a:rPr lang="sl-SI" dirty="0" smtClean="0"/>
              <a:t> </a:t>
            </a:r>
            <a:r>
              <a:rPr lang="sl-SI" dirty="0" err="1" smtClean="0"/>
              <a:t>stored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neighborhood</a:t>
            </a:r>
            <a:r>
              <a:rPr lang="sl-SI" dirty="0" smtClean="0"/>
              <a:t> of </a:t>
            </a:r>
            <a:r>
              <a:rPr lang="sl-SI" i="1" dirty="0" err="1" smtClean="0">
                <a:solidFill>
                  <a:srgbClr val="0000FF"/>
                </a:solidFill>
              </a:rPr>
              <a:t>x</a:t>
            </a:r>
            <a:r>
              <a:rPr lang="sl-SI" i="1" baseline="-25000" dirty="0" err="1" smtClean="0">
                <a:solidFill>
                  <a:srgbClr val="0000FF"/>
                </a:solidFill>
              </a:rPr>
              <a:t>new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Examples</a:t>
            </a:r>
            <a:r>
              <a:rPr lang="sl-SI" dirty="0" smtClean="0"/>
              <a:t> of </a:t>
            </a:r>
            <a:r>
              <a:rPr lang="sl-SI" dirty="0" err="1" smtClean="0"/>
              <a:t>memory-based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Nearest</a:t>
            </a:r>
            <a:r>
              <a:rPr lang="sl-SI" dirty="0" smtClean="0"/>
              <a:t> </a:t>
            </a:r>
            <a:r>
              <a:rPr lang="sl-SI" dirty="0" err="1" smtClean="0"/>
              <a:t>neighbor</a:t>
            </a:r>
            <a:r>
              <a:rPr lang="sl-SI" dirty="0" smtClean="0"/>
              <a:t> rule</a:t>
            </a:r>
          </a:p>
          <a:p>
            <a:pPr marL="1181100" lvl="2" indent="-266700" eaLnBrk="1" hangingPunct="1"/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neighborhood</a:t>
            </a:r>
            <a:r>
              <a:rPr lang="sl-SI" dirty="0" smtClean="0"/>
              <a:t> </a:t>
            </a:r>
            <a:r>
              <a:rPr lang="sl-SI" dirty="0" err="1" smtClean="0"/>
              <a:t>defined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nearest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(</a:t>
            </a:r>
            <a:r>
              <a:rPr lang="sl-SI" dirty="0" err="1" smtClean="0"/>
              <a:t>Euclidian</a:t>
            </a:r>
            <a:r>
              <a:rPr lang="sl-SI" dirty="0" smtClean="0"/>
              <a:t> distance)</a:t>
            </a:r>
          </a:p>
          <a:p>
            <a:pPr marL="762000" lvl="1" indent="-304800" eaLnBrk="1" hangingPunct="1"/>
            <a:r>
              <a:rPr lang="sl-SI" dirty="0" smtClean="0"/>
              <a:t>K-</a:t>
            </a:r>
            <a:r>
              <a:rPr lang="sl-SI" dirty="0" err="1" smtClean="0"/>
              <a:t>nearest</a:t>
            </a:r>
            <a:r>
              <a:rPr lang="sl-SI" dirty="0" smtClean="0"/>
              <a:t> </a:t>
            </a:r>
            <a:r>
              <a:rPr lang="sl-SI" dirty="0" err="1" smtClean="0"/>
              <a:t>neighbor</a:t>
            </a:r>
            <a:r>
              <a:rPr lang="sl-SI" dirty="0" smtClean="0"/>
              <a:t> </a:t>
            </a:r>
            <a:r>
              <a:rPr lang="sl-SI" dirty="0" err="1" smtClean="0"/>
              <a:t>classifier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neighborhood</a:t>
            </a:r>
            <a:r>
              <a:rPr lang="sl-SI" dirty="0" smtClean="0"/>
              <a:t> </a:t>
            </a:r>
            <a:r>
              <a:rPr lang="sl-SI" dirty="0" err="1" smtClean="0"/>
              <a:t>defined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k-</a:t>
            </a:r>
            <a:r>
              <a:rPr lang="sl-SI" dirty="0" err="1" smtClean="0"/>
              <a:t>nearest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robust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against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outliers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Radial</a:t>
            </a:r>
            <a:r>
              <a:rPr lang="sl-SI" dirty="0" smtClean="0"/>
              <a:t> </a:t>
            </a:r>
            <a:r>
              <a:rPr lang="sl-SI" dirty="0" err="1" smtClean="0"/>
              <a:t>basis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marL="1162050" lvl="2" indent="-304800" eaLnBrk="1" hangingPunct="1"/>
            <a:r>
              <a:rPr lang="sl-SI" dirty="0" err="1" smtClean="0"/>
              <a:t>Selecting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centers</a:t>
            </a:r>
            <a:r>
              <a:rPr lang="sl-SI" dirty="0" smtClean="0"/>
              <a:t> of </a:t>
            </a:r>
            <a:r>
              <a:rPr lang="sl-SI" dirty="0" err="1" smtClean="0"/>
              <a:t>basis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en-GB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296382"/>
              </p:ext>
            </p:extLst>
          </p:nvPr>
        </p:nvGraphicFramePr>
        <p:xfrm>
          <a:off x="3627438" y="2035696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3" imgW="660240" imgH="253800" progId="Equation.3">
                  <p:embed/>
                </p:oleObj>
              </mc:Choice>
              <mc:Fallback>
                <p:oleObj name="Equation" r:id="rId3" imgW="66024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2035696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81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81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8DBFB82-2007-470A-86B8-A079CDB66D1C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82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Hebbian learning</a:t>
            </a:r>
            <a:endParaRPr lang="en-GB" dirty="0" smtClean="0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marL="457200" indent="-457200" eaLnBrk="1" hangingPunct="1"/>
            <a:r>
              <a:rPr lang="sl-SI" dirty="0" smtClean="0"/>
              <a:t>The </a:t>
            </a:r>
            <a:r>
              <a:rPr lang="sl-SI" dirty="0" err="1" smtClean="0"/>
              <a:t>oldest</a:t>
            </a:r>
            <a:r>
              <a:rPr lang="sl-SI" dirty="0" smtClean="0"/>
              <a:t> and most </a:t>
            </a:r>
            <a:r>
              <a:rPr lang="sl-SI" dirty="0" err="1" smtClean="0"/>
              <a:t>famous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 (</a:t>
            </a:r>
            <a:r>
              <a:rPr lang="sl-SI" dirty="0" err="1" smtClean="0"/>
              <a:t>Hebb</a:t>
            </a:r>
            <a:r>
              <a:rPr lang="sl-SI" dirty="0" smtClean="0"/>
              <a:t>, 1949)</a:t>
            </a:r>
          </a:p>
          <a:p>
            <a:pPr marL="762000" lvl="1" indent="-304800" eaLnBrk="1" hangingPunct="1"/>
            <a:r>
              <a:rPr lang="sl-SI" dirty="0" err="1" smtClean="0"/>
              <a:t>Formulated</a:t>
            </a:r>
            <a:r>
              <a:rPr lang="sl-SI" dirty="0" smtClean="0"/>
              <a:t> as </a:t>
            </a:r>
            <a:r>
              <a:rPr lang="sl-SI" dirty="0" err="1" smtClean="0"/>
              <a:t>associative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in a </a:t>
            </a:r>
            <a:r>
              <a:rPr lang="sl-SI" dirty="0" err="1" smtClean="0"/>
              <a:t>neurobiological</a:t>
            </a:r>
            <a:r>
              <a:rPr lang="sl-SI" dirty="0" smtClean="0"/>
              <a:t> </a:t>
            </a:r>
            <a:r>
              <a:rPr lang="sl-SI" dirty="0" err="1" smtClean="0"/>
              <a:t>context</a:t>
            </a:r>
            <a:endParaRPr lang="sl-SI" dirty="0" smtClean="0"/>
          </a:p>
          <a:p>
            <a:pPr marL="1181100" lvl="2" indent="-266700" eaLnBrk="1" hangingPunct="1">
              <a:buFontTx/>
              <a:buNone/>
            </a:pPr>
            <a:r>
              <a:rPr lang="sl-SI" i="1" dirty="0" smtClean="0"/>
              <a:t>	“</a:t>
            </a:r>
            <a:r>
              <a:rPr lang="sl-SI" i="1" dirty="0" err="1" smtClean="0"/>
              <a:t>When</a:t>
            </a:r>
            <a:r>
              <a:rPr lang="sl-SI" i="1" dirty="0" smtClean="0"/>
              <a:t> </a:t>
            </a:r>
            <a:r>
              <a:rPr lang="sl-SI" i="1" dirty="0" err="1" smtClean="0"/>
              <a:t>an</a:t>
            </a:r>
            <a:r>
              <a:rPr lang="sl-SI" i="1" dirty="0" smtClean="0"/>
              <a:t> </a:t>
            </a:r>
            <a:r>
              <a:rPr lang="sl-SI" i="1" dirty="0" err="1" smtClean="0"/>
              <a:t>axon</a:t>
            </a:r>
            <a:r>
              <a:rPr lang="sl-SI" i="1" dirty="0" smtClean="0"/>
              <a:t> of a </a:t>
            </a:r>
            <a:r>
              <a:rPr lang="sl-SI" i="1" dirty="0" err="1" smtClean="0"/>
              <a:t>cell</a:t>
            </a:r>
            <a:r>
              <a:rPr lang="sl-SI" i="1" dirty="0" smtClean="0"/>
              <a:t> A is </a:t>
            </a:r>
            <a:r>
              <a:rPr lang="sl-SI" i="1" dirty="0" err="1" smtClean="0"/>
              <a:t>near</a:t>
            </a:r>
            <a:r>
              <a:rPr lang="sl-SI" i="1" dirty="0" smtClean="0"/>
              <a:t> </a:t>
            </a:r>
            <a:r>
              <a:rPr lang="sl-SI" i="1" dirty="0" err="1" smtClean="0"/>
              <a:t>enough</a:t>
            </a:r>
            <a:r>
              <a:rPr lang="sl-SI" i="1" dirty="0" smtClean="0"/>
              <a:t> to </a:t>
            </a:r>
            <a:r>
              <a:rPr lang="sl-SI" i="1" dirty="0" err="1" smtClean="0"/>
              <a:t>excite</a:t>
            </a:r>
            <a:r>
              <a:rPr lang="sl-SI" i="1" dirty="0" smtClean="0"/>
              <a:t> a </a:t>
            </a:r>
            <a:r>
              <a:rPr lang="sl-SI" i="1" dirty="0" err="1" smtClean="0"/>
              <a:t>cell</a:t>
            </a:r>
            <a:r>
              <a:rPr lang="sl-SI" i="1" dirty="0" smtClean="0"/>
              <a:t> B and </a:t>
            </a:r>
            <a:r>
              <a:rPr lang="sl-SI" i="1" dirty="0" err="1" smtClean="0"/>
              <a:t>repeatedly</a:t>
            </a:r>
            <a:r>
              <a:rPr lang="sl-SI" i="1" dirty="0" smtClean="0"/>
              <a:t> </a:t>
            </a:r>
            <a:r>
              <a:rPr lang="sl-SI" i="1" dirty="0" err="1" smtClean="0"/>
              <a:t>or</a:t>
            </a:r>
            <a:r>
              <a:rPr lang="sl-SI" i="1" dirty="0" smtClean="0"/>
              <a:t> </a:t>
            </a:r>
            <a:r>
              <a:rPr lang="sl-SI" i="1" dirty="0" err="1" smtClean="0"/>
              <a:t>persistently</a:t>
            </a:r>
            <a:r>
              <a:rPr lang="sl-SI" i="1" dirty="0" smtClean="0"/>
              <a:t> </a:t>
            </a:r>
            <a:r>
              <a:rPr lang="sl-SI" i="1" dirty="0" err="1" smtClean="0"/>
              <a:t>takes</a:t>
            </a:r>
            <a:r>
              <a:rPr lang="sl-SI" i="1" dirty="0" smtClean="0"/>
              <a:t> part in </a:t>
            </a:r>
            <a:r>
              <a:rPr lang="sl-SI" i="1" dirty="0" err="1" smtClean="0"/>
              <a:t>firing</a:t>
            </a:r>
            <a:r>
              <a:rPr lang="sl-SI" i="1" dirty="0" smtClean="0"/>
              <a:t> it, some </a:t>
            </a:r>
            <a:r>
              <a:rPr lang="sl-SI" i="1" dirty="0" err="1" smtClean="0"/>
              <a:t>growth</a:t>
            </a:r>
            <a:r>
              <a:rPr lang="sl-SI" i="1" dirty="0" smtClean="0"/>
              <a:t> </a:t>
            </a:r>
            <a:r>
              <a:rPr lang="sl-SI" i="1" dirty="0" err="1" smtClean="0"/>
              <a:t>process</a:t>
            </a:r>
            <a:r>
              <a:rPr lang="sl-SI" i="1" dirty="0" smtClean="0"/>
              <a:t> </a:t>
            </a:r>
            <a:r>
              <a:rPr lang="sl-SI" i="1" dirty="0" err="1" smtClean="0"/>
              <a:t>or</a:t>
            </a:r>
            <a:r>
              <a:rPr lang="sl-SI" i="1" dirty="0" smtClean="0"/>
              <a:t> </a:t>
            </a:r>
            <a:r>
              <a:rPr lang="sl-SI" i="1" dirty="0" err="1" smtClean="0"/>
              <a:t>metabolic</a:t>
            </a:r>
            <a:r>
              <a:rPr lang="sl-SI" i="1" dirty="0" smtClean="0"/>
              <a:t> </a:t>
            </a:r>
            <a:r>
              <a:rPr lang="sl-SI" i="1" dirty="0" err="1" smtClean="0"/>
              <a:t>changes</a:t>
            </a:r>
            <a:r>
              <a:rPr lang="sl-SI" i="1" dirty="0" smtClean="0"/>
              <a:t> take place in one </a:t>
            </a:r>
            <a:r>
              <a:rPr lang="sl-SI" i="1" dirty="0" err="1" smtClean="0"/>
              <a:t>or</a:t>
            </a:r>
            <a:r>
              <a:rPr lang="sl-SI" i="1" dirty="0" smtClean="0"/>
              <a:t> </a:t>
            </a:r>
            <a:r>
              <a:rPr lang="sl-SI" i="1" dirty="0" err="1" smtClean="0"/>
              <a:t>both</a:t>
            </a:r>
            <a:r>
              <a:rPr lang="sl-SI" i="1" dirty="0" smtClean="0"/>
              <a:t> </a:t>
            </a:r>
            <a:r>
              <a:rPr lang="sl-SI" i="1" dirty="0" err="1" smtClean="0"/>
              <a:t>cells</a:t>
            </a:r>
            <a:r>
              <a:rPr lang="sl-SI" i="1" dirty="0" smtClean="0"/>
              <a:t> </a:t>
            </a:r>
            <a:r>
              <a:rPr lang="sl-SI" i="1" dirty="0" err="1" smtClean="0"/>
              <a:t>such</a:t>
            </a:r>
            <a:r>
              <a:rPr lang="sl-SI" i="1" dirty="0" smtClean="0"/>
              <a:t> </a:t>
            </a:r>
            <a:r>
              <a:rPr lang="sl-SI" i="1" dirty="0" err="1" smtClean="0"/>
              <a:t>that</a:t>
            </a:r>
            <a:r>
              <a:rPr lang="sl-SI" i="1" dirty="0" smtClean="0"/>
              <a:t> </a:t>
            </a:r>
            <a:r>
              <a:rPr lang="sl-SI" i="1" dirty="0" err="1" smtClean="0"/>
              <a:t>A’s</a:t>
            </a:r>
            <a:r>
              <a:rPr lang="sl-SI" i="1" dirty="0" smtClean="0"/>
              <a:t> </a:t>
            </a:r>
            <a:r>
              <a:rPr lang="sl-SI" i="1" dirty="0" err="1" smtClean="0"/>
              <a:t>efficiency</a:t>
            </a:r>
            <a:r>
              <a:rPr lang="sl-SI" i="1" dirty="0" smtClean="0"/>
              <a:t> as one of </a:t>
            </a:r>
            <a:r>
              <a:rPr lang="sl-SI" i="1" dirty="0" err="1" smtClean="0"/>
              <a:t>the</a:t>
            </a:r>
            <a:r>
              <a:rPr lang="sl-SI" i="1" dirty="0" smtClean="0"/>
              <a:t> </a:t>
            </a:r>
            <a:r>
              <a:rPr lang="sl-SI" i="1" dirty="0" err="1" smtClean="0"/>
              <a:t>cells</a:t>
            </a:r>
            <a:r>
              <a:rPr lang="sl-SI" i="1" dirty="0" smtClean="0"/>
              <a:t> </a:t>
            </a:r>
            <a:r>
              <a:rPr lang="sl-SI" i="1" dirty="0" err="1" smtClean="0"/>
              <a:t>firing</a:t>
            </a:r>
            <a:r>
              <a:rPr lang="sl-SI" i="1" dirty="0" smtClean="0"/>
              <a:t> B, is </a:t>
            </a:r>
            <a:r>
              <a:rPr lang="sl-SI" i="1" dirty="0" err="1" smtClean="0"/>
              <a:t>increased</a:t>
            </a:r>
            <a:r>
              <a:rPr lang="sl-SI" i="1" dirty="0" smtClean="0"/>
              <a:t>.”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Strong</a:t>
            </a:r>
            <a:r>
              <a:rPr lang="sl-SI" dirty="0" smtClean="0"/>
              <a:t> </a:t>
            </a:r>
            <a:r>
              <a:rPr lang="sl-SI" dirty="0" err="1" smtClean="0"/>
              <a:t>physiological</a:t>
            </a:r>
            <a:r>
              <a:rPr lang="sl-SI" dirty="0" smtClean="0"/>
              <a:t> evidence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Hebbian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i="1" dirty="0" err="1" smtClean="0"/>
              <a:t>hippocampus</a:t>
            </a:r>
            <a:r>
              <a:rPr lang="sl-SI" dirty="0" smtClean="0"/>
              <a:t>, </a:t>
            </a:r>
            <a:br>
              <a:rPr lang="sl-SI" dirty="0" smtClean="0"/>
            </a:br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en-GB" dirty="0" smtClean="0"/>
              <a:t> long</a:t>
            </a:r>
            <a:r>
              <a:rPr lang="sl-SI" dirty="0" smtClean="0"/>
              <a:t>-</a:t>
            </a:r>
            <a:r>
              <a:rPr lang="en-GB" dirty="0" smtClean="0"/>
              <a:t>term memory and spatial navigation</a:t>
            </a:r>
            <a:endParaRPr lang="sl-SI" dirty="0" smtClean="0"/>
          </a:p>
          <a:p>
            <a:pPr lvl="3" eaLnBrk="1" hangingPunct="1"/>
            <a:endParaRPr lang="sl-SI" i="1" dirty="0" smtClean="0"/>
          </a:p>
          <a:p>
            <a:pPr marL="457200" indent="-457200" eaLnBrk="1" hangingPunct="1"/>
            <a:r>
              <a:rPr lang="sl-SI" dirty="0" err="1" smtClean="0"/>
              <a:t>Hebbian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(</a:t>
            </a:r>
            <a:r>
              <a:rPr lang="sl-SI" dirty="0" err="1" smtClean="0"/>
              <a:t>Hebbian</a:t>
            </a:r>
            <a:r>
              <a:rPr lang="sl-SI" dirty="0" smtClean="0"/>
              <a:t> </a:t>
            </a:r>
            <a:r>
              <a:rPr lang="sl-SI" dirty="0" err="1" smtClean="0"/>
              <a:t>synapse</a:t>
            </a:r>
            <a:r>
              <a:rPr lang="sl-SI" dirty="0" smtClean="0"/>
              <a:t>)</a:t>
            </a:r>
          </a:p>
          <a:p>
            <a:pPr marL="762000" lvl="1" indent="-304800" eaLnBrk="1" hangingPunct="1"/>
            <a:r>
              <a:rPr lang="sl-SI" dirty="0" smtClean="0">
                <a:solidFill>
                  <a:srgbClr val="FF0000"/>
                </a:solidFill>
              </a:rPr>
              <a:t>Time-</a:t>
            </a:r>
            <a:r>
              <a:rPr lang="sl-SI" dirty="0" err="1" smtClean="0">
                <a:solidFill>
                  <a:srgbClr val="FF0000"/>
                </a:solidFill>
              </a:rPr>
              <a:t>dependent</a:t>
            </a:r>
            <a:r>
              <a:rPr lang="sl-SI" dirty="0" smtClean="0"/>
              <a:t>, </a:t>
            </a:r>
            <a:r>
              <a:rPr lang="sl-SI" dirty="0" err="1" smtClean="0">
                <a:solidFill>
                  <a:srgbClr val="FF0000"/>
                </a:solidFill>
              </a:rPr>
              <a:t>highly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local</a:t>
            </a:r>
            <a:r>
              <a:rPr lang="sl-SI" dirty="0" smtClean="0"/>
              <a:t>, and </a:t>
            </a:r>
            <a:r>
              <a:rPr lang="sl-SI" dirty="0" err="1" smtClean="0">
                <a:solidFill>
                  <a:srgbClr val="FF0000"/>
                </a:solidFill>
              </a:rPr>
              <a:t>strongly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interactive</a:t>
            </a:r>
            <a:r>
              <a:rPr lang="sl-SI" dirty="0" smtClean="0"/>
              <a:t> </a:t>
            </a:r>
            <a:r>
              <a:rPr lang="sl-SI" dirty="0" err="1" smtClean="0"/>
              <a:t>mechanism</a:t>
            </a:r>
            <a:r>
              <a:rPr lang="sl-SI" dirty="0" smtClean="0"/>
              <a:t> to </a:t>
            </a:r>
            <a:r>
              <a:rPr lang="sl-SI" dirty="0" err="1" smtClean="0"/>
              <a:t>increase</a:t>
            </a:r>
            <a:r>
              <a:rPr lang="sl-SI" dirty="0" smtClean="0"/>
              <a:t> 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efficiency</a:t>
            </a:r>
            <a:r>
              <a:rPr lang="sl-SI" dirty="0" smtClean="0"/>
              <a:t> as a </a:t>
            </a:r>
            <a:r>
              <a:rPr lang="sl-SI" dirty="0" err="1" smtClean="0">
                <a:solidFill>
                  <a:srgbClr val="FF0000"/>
                </a:solidFill>
              </a:rPr>
              <a:t>function</a:t>
            </a:r>
            <a:r>
              <a:rPr lang="sl-SI" dirty="0" smtClean="0">
                <a:solidFill>
                  <a:srgbClr val="FF0000"/>
                </a:solidFill>
              </a:rPr>
              <a:t> of </a:t>
            </a:r>
            <a:r>
              <a:rPr lang="sl-SI" dirty="0" err="1" smtClean="0">
                <a:solidFill>
                  <a:srgbClr val="FF0000"/>
                </a:solidFill>
              </a:rPr>
              <a:t>the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correlation</a:t>
            </a:r>
            <a:r>
              <a:rPr lang="sl-SI" dirty="0" smtClean="0"/>
              <a:t> </a:t>
            </a:r>
            <a:r>
              <a:rPr lang="sl-SI" dirty="0" err="1" smtClean="0"/>
              <a:t>between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presynaptic</a:t>
            </a:r>
            <a:r>
              <a:rPr lang="sl-SI" dirty="0" smtClean="0"/>
              <a:t> and </a:t>
            </a:r>
            <a:r>
              <a:rPr lang="sl-SI" dirty="0" err="1" smtClean="0"/>
              <a:t>postsynaptic</a:t>
            </a:r>
            <a:r>
              <a:rPr lang="sl-SI" dirty="0" smtClean="0"/>
              <a:t> </a:t>
            </a:r>
            <a:r>
              <a:rPr lang="sl-SI" dirty="0" err="1" smtClean="0"/>
              <a:t>activities</a:t>
            </a:r>
            <a:r>
              <a:rPr lang="sl-SI" dirty="0" smtClean="0"/>
              <a:t>.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on </a:t>
            </a:r>
            <a:r>
              <a:rPr lang="sl-SI" dirty="0" err="1" smtClean="0"/>
              <a:t>either</a:t>
            </a:r>
            <a:r>
              <a:rPr lang="sl-SI" dirty="0" smtClean="0"/>
              <a:t> </a:t>
            </a:r>
            <a:r>
              <a:rPr lang="sl-SI" dirty="0" err="1" smtClean="0"/>
              <a:t>side</a:t>
            </a:r>
            <a:r>
              <a:rPr lang="sl-SI" dirty="0" smtClean="0"/>
              <a:t> of a </a:t>
            </a:r>
            <a:r>
              <a:rPr lang="sl-SI" dirty="0" err="1" smtClean="0"/>
              <a:t>synapse</a:t>
            </a:r>
            <a:r>
              <a:rPr lang="sl-SI" dirty="0" smtClean="0"/>
              <a:t> are </a:t>
            </a:r>
            <a:r>
              <a:rPr lang="sl-SI" dirty="0" err="1" smtClean="0"/>
              <a:t>activated</a:t>
            </a:r>
            <a:r>
              <a:rPr lang="sl-SI" dirty="0" smtClean="0"/>
              <a:t> </a:t>
            </a:r>
            <a:r>
              <a:rPr lang="sl-SI" u="sng" dirty="0" err="1" smtClean="0"/>
              <a:t>simultaneously</a:t>
            </a:r>
            <a:r>
              <a:rPr lang="sl-SI" dirty="0" smtClean="0"/>
              <a:t>,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strength</a:t>
            </a:r>
            <a:r>
              <a:rPr lang="sl-SI" dirty="0" smtClean="0"/>
              <a:t> of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synapse</a:t>
            </a:r>
            <a:r>
              <a:rPr lang="sl-SI" dirty="0" smtClean="0"/>
              <a:t> is </a:t>
            </a:r>
            <a:r>
              <a:rPr lang="sl-SI" dirty="0" err="1" smtClean="0"/>
              <a:t>selectively</a:t>
            </a:r>
            <a:r>
              <a:rPr lang="sl-SI" dirty="0" smtClean="0"/>
              <a:t> </a:t>
            </a:r>
            <a:r>
              <a:rPr lang="sl-SI" dirty="0" err="1" smtClean="0"/>
              <a:t>increased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on </a:t>
            </a:r>
            <a:r>
              <a:rPr lang="sl-SI" dirty="0" err="1" smtClean="0"/>
              <a:t>either</a:t>
            </a:r>
            <a:r>
              <a:rPr lang="sl-SI" dirty="0" smtClean="0"/>
              <a:t> </a:t>
            </a:r>
            <a:r>
              <a:rPr lang="sl-SI" dirty="0" err="1" smtClean="0"/>
              <a:t>side</a:t>
            </a:r>
            <a:r>
              <a:rPr lang="sl-SI" dirty="0" smtClean="0"/>
              <a:t> of a </a:t>
            </a:r>
            <a:r>
              <a:rPr lang="sl-SI" dirty="0" err="1" smtClean="0"/>
              <a:t>synapse</a:t>
            </a:r>
            <a:r>
              <a:rPr lang="sl-SI" dirty="0" smtClean="0"/>
              <a:t> are </a:t>
            </a:r>
            <a:r>
              <a:rPr lang="sl-SI" dirty="0" err="1" smtClean="0"/>
              <a:t>activated</a:t>
            </a:r>
            <a:r>
              <a:rPr lang="sl-SI" dirty="0" smtClean="0"/>
              <a:t> </a:t>
            </a:r>
            <a:r>
              <a:rPr lang="sl-SI" u="sng" dirty="0" err="1" smtClean="0"/>
              <a:t>asynchronously</a:t>
            </a:r>
            <a:r>
              <a:rPr lang="sl-SI" dirty="0" smtClean="0"/>
              <a:t>,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synapse</a:t>
            </a:r>
            <a:r>
              <a:rPr lang="sl-SI" dirty="0" smtClean="0"/>
              <a:t> is </a:t>
            </a:r>
            <a:r>
              <a:rPr lang="sl-SI" dirty="0" err="1" smtClean="0"/>
              <a:t>selectively</a:t>
            </a:r>
            <a:r>
              <a:rPr lang="sl-SI" dirty="0" smtClean="0"/>
              <a:t> </a:t>
            </a:r>
            <a:r>
              <a:rPr lang="sl-SI" dirty="0" err="1" smtClean="0"/>
              <a:t>weakened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eliminated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The </a:t>
            </a:r>
            <a:r>
              <a:rPr lang="sl-SI" dirty="0" err="1" smtClean="0"/>
              <a:t>simplest</a:t>
            </a:r>
            <a:r>
              <a:rPr lang="sl-SI" dirty="0" smtClean="0"/>
              <a:t> form of </a:t>
            </a:r>
            <a:r>
              <a:rPr lang="sl-SI" dirty="0" err="1" smtClean="0"/>
              <a:t>Hebbian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en-GB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703388" y="5857875"/>
          <a:ext cx="20447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8" name="Equation" r:id="rId4" imgW="1130040" imgH="203040" progId="Equation.3">
                  <p:embed/>
                </p:oleObj>
              </mc:Choice>
              <mc:Fallback>
                <p:oleObj name="Equation" r:id="rId4" imgW="113004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857875"/>
                        <a:ext cx="2044700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2" name="Picture 5" descr="Hippocampu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5725" y="2578100"/>
            <a:ext cx="80327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19663" y="5772150"/>
            <a:ext cx="202882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4859338" y="5835650"/>
          <a:ext cx="153987" cy="16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59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835650"/>
                        <a:ext cx="153987" cy="16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6616700" y="5797550"/>
          <a:ext cx="16986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0"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5797550"/>
                        <a:ext cx="169863" cy="201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Rectangle 10"/>
          <p:cNvSpPr>
            <a:spLocks noChangeArrowheads="1"/>
          </p:cNvSpPr>
          <p:nvPr/>
        </p:nvSpPr>
        <p:spPr bwMode="auto">
          <a:xfrm>
            <a:off x="5762625" y="5843588"/>
            <a:ext cx="288925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 rot="5400000">
            <a:off x="5859436" y="245689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E2C0E8E-49E8-4AA3-B666-FF8BD1D35D57}" type="slidenum">
              <a:rPr lang="sl-SI" smtClean="0"/>
              <a:pPr/>
              <a:t>19</a:t>
            </a:fld>
            <a:endParaRPr lang="sl-SI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Competitive learning</a:t>
            </a:r>
            <a:endParaRPr lang="en-GB" dirty="0" smtClean="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 smtClean="0"/>
              <a:t>Competitive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architecture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/>
              <a:t>Set of </a:t>
            </a:r>
            <a:r>
              <a:rPr lang="sl-SI" dirty="0" err="1" smtClean="0"/>
              <a:t>inputs</a:t>
            </a:r>
            <a:r>
              <a:rPr lang="sl-SI" dirty="0" smtClean="0"/>
              <a:t>, </a:t>
            </a:r>
            <a:r>
              <a:rPr lang="sl-SI" dirty="0" err="1" smtClean="0"/>
              <a:t>connected</a:t>
            </a:r>
            <a:r>
              <a:rPr lang="sl-SI" dirty="0" smtClean="0"/>
              <a:t> to a </a:t>
            </a:r>
            <a:r>
              <a:rPr lang="sl-SI" dirty="0" err="1" smtClean="0"/>
              <a:t>layer</a:t>
            </a:r>
            <a:r>
              <a:rPr lang="sl-SI" dirty="0" smtClean="0"/>
              <a:t> of </a:t>
            </a:r>
            <a:r>
              <a:rPr lang="sl-SI" dirty="0" err="1" smtClean="0"/>
              <a:t>outputs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receives</a:t>
            </a:r>
            <a:r>
              <a:rPr lang="sl-SI" dirty="0" smtClean="0"/>
              <a:t> </a:t>
            </a:r>
            <a:r>
              <a:rPr lang="sl-SI" dirty="0" err="1" smtClean="0"/>
              <a:t>excitation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all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of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compete</a:t>
            </a:r>
            <a:r>
              <a:rPr lang="sl-SI" dirty="0" smtClean="0"/>
              <a:t> to </a:t>
            </a:r>
            <a:br>
              <a:rPr lang="sl-SI" dirty="0" smtClean="0"/>
            </a:br>
            <a:r>
              <a:rPr lang="sl-SI" dirty="0" err="1" smtClean="0"/>
              <a:t>become</a:t>
            </a:r>
            <a:r>
              <a:rPr lang="sl-SI" dirty="0" smtClean="0"/>
              <a:t> </a:t>
            </a:r>
            <a:r>
              <a:rPr lang="sl-SI" dirty="0" err="1" smtClean="0"/>
              <a:t>active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exchanging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lateral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inhibitory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connections</a:t>
            </a:r>
            <a:endParaRPr lang="sl-SI" dirty="0" smtClean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Only</a:t>
            </a:r>
            <a:r>
              <a:rPr lang="sl-SI" dirty="0" smtClean="0"/>
              <a:t> a </a:t>
            </a:r>
            <a:r>
              <a:rPr lang="sl-SI" dirty="0" err="1" smtClean="0"/>
              <a:t>single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is </a:t>
            </a:r>
            <a:r>
              <a:rPr lang="sl-SI" dirty="0" err="1" smtClean="0"/>
              <a:t>active</a:t>
            </a:r>
            <a:r>
              <a:rPr lang="sl-SI" dirty="0" smtClean="0"/>
              <a:t> at </a:t>
            </a:r>
            <a:r>
              <a:rPr lang="sl-SI" dirty="0" err="1" smtClean="0"/>
              <a:t>any</a:t>
            </a:r>
            <a:r>
              <a:rPr lang="sl-SI" dirty="0" smtClean="0"/>
              <a:t> time</a:t>
            </a:r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Competitive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</a:t>
            </a:r>
            <a:endParaRPr lang="en-GB" dirty="0" smtClean="0"/>
          </a:p>
          <a:p>
            <a:pPr marL="762000" lvl="1" indent="-304800" eaLnBrk="1" hangingPunct="1"/>
            <a:r>
              <a:rPr lang="en-GB" dirty="0" smtClean="0"/>
              <a:t>Neuron with the largest induced local field</a:t>
            </a:r>
            <a:r>
              <a:rPr lang="sl-SI" dirty="0" smtClean="0"/>
              <a:t> </a:t>
            </a:r>
            <a:r>
              <a:rPr lang="en-GB" dirty="0" smtClean="0"/>
              <a:t>becomes a </a:t>
            </a:r>
            <a:r>
              <a:rPr lang="en-GB" dirty="0" smtClean="0">
                <a:solidFill>
                  <a:srgbClr val="FF0000"/>
                </a:solidFill>
              </a:rPr>
              <a:t>winning neuron</a:t>
            </a:r>
            <a:endParaRPr lang="sl-SI" dirty="0" smtClean="0">
              <a:solidFill>
                <a:srgbClr val="FF0000"/>
              </a:solidFill>
            </a:endParaRPr>
          </a:p>
          <a:p>
            <a:pPr marL="762000" lvl="1" indent="-304800" eaLnBrk="1" hangingPunct="1"/>
            <a:r>
              <a:rPr lang="sl-SI" dirty="0" err="1" smtClean="0"/>
              <a:t>Winning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shifts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toward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>
              <a:buFontTx/>
              <a:buNone/>
            </a:pPr>
            <a:r>
              <a:rPr lang="sl-SI" dirty="0" err="1" smtClean="0"/>
              <a:t>Individual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</a:t>
            </a:r>
            <a:r>
              <a:rPr lang="sl-SI" dirty="0" err="1" smtClean="0"/>
              <a:t>specialize</a:t>
            </a:r>
            <a:r>
              <a:rPr lang="sl-SI" dirty="0" smtClean="0"/>
              <a:t> in </a:t>
            </a:r>
            <a:r>
              <a:rPr lang="sl-SI" dirty="0" err="1" smtClean="0"/>
              <a:t>ensembles</a:t>
            </a:r>
            <a:r>
              <a:rPr lang="sl-SI" dirty="0" smtClean="0"/>
              <a:t> of </a:t>
            </a:r>
            <a:r>
              <a:rPr lang="sl-SI" dirty="0" err="1" smtClean="0"/>
              <a:t>similar</a:t>
            </a:r>
            <a:r>
              <a:rPr lang="sl-SI" dirty="0" smtClean="0"/>
              <a:t> </a:t>
            </a:r>
            <a:r>
              <a:rPr lang="sl-SI" dirty="0" err="1" smtClean="0"/>
              <a:t>patterns</a:t>
            </a:r>
            <a:r>
              <a:rPr lang="sl-SI" dirty="0" smtClean="0">
                <a:sym typeface="Wingdings" pitchFamily="2" charset="2"/>
              </a:rPr>
              <a:t/>
            </a:r>
            <a:br>
              <a:rPr lang="sl-SI" dirty="0" smtClean="0">
                <a:sym typeface="Wingdings" pitchFamily="2" charset="2"/>
              </a:rPr>
            </a:b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feature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detectors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different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classes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input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patterns</a:t>
            </a:r>
            <a:endParaRPr lang="en-GB" dirty="0" smtClean="0"/>
          </a:p>
        </p:txBody>
      </p:sp>
      <p:grpSp>
        <p:nvGrpSpPr>
          <p:cNvPr id="27655" name="Group 4"/>
          <p:cNvGrpSpPr>
            <a:grpSpLocks/>
          </p:cNvGrpSpPr>
          <p:nvPr/>
        </p:nvGrpSpPr>
        <p:grpSpPr bwMode="auto">
          <a:xfrm rot="-5400000">
            <a:off x="6804025" y="1773238"/>
            <a:ext cx="2016125" cy="1368425"/>
            <a:chOff x="930" y="3067"/>
            <a:chExt cx="1270" cy="862"/>
          </a:xfrm>
        </p:grpSpPr>
        <p:sp>
          <p:nvSpPr>
            <p:cNvPr id="27657" name="Line 5"/>
            <p:cNvSpPr>
              <a:spLocks noChangeShapeType="1"/>
            </p:cNvSpPr>
            <p:nvPr/>
          </p:nvSpPr>
          <p:spPr bwMode="auto">
            <a:xfrm>
              <a:off x="930" y="3067"/>
              <a:ext cx="114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58" name="Oval 6"/>
            <p:cNvSpPr>
              <a:spLocks noChangeArrowheads="1"/>
            </p:cNvSpPr>
            <p:nvPr/>
          </p:nvSpPr>
          <p:spPr bwMode="auto">
            <a:xfrm>
              <a:off x="1005" y="3475"/>
              <a:ext cx="226" cy="2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59" name="Oval 7"/>
            <p:cNvSpPr>
              <a:spLocks noChangeArrowheads="1"/>
            </p:cNvSpPr>
            <p:nvPr/>
          </p:nvSpPr>
          <p:spPr bwMode="auto">
            <a:xfrm>
              <a:off x="1452" y="3475"/>
              <a:ext cx="226" cy="2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60" name="Oval 8"/>
            <p:cNvSpPr>
              <a:spLocks noChangeArrowheads="1"/>
            </p:cNvSpPr>
            <p:nvPr/>
          </p:nvSpPr>
          <p:spPr bwMode="auto">
            <a:xfrm>
              <a:off x="1906" y="3475"/>
              <a:ext cx="226" cy="22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 flipH="1">
              <a:off x="1132" y="3067"/>
              <a:ext cx="116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2" name="Line 10"/>
            <p:cNvSpPr>
              <a:spLocks noChangeShapeType="1"/>
            </p:cNvSpPr>
            <p:nvPr/>
          </p:nvSpPr>
          <p:spPr bwMode="auto">
            <a:xfrm flipH="1">
              <a:off x="1199" y="3067"/>
              <a:ext cx="366" cy="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 flipH="1">
              <a:off x="1655" y="3067"/>
              <a:ext cx="228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 flipH="1">
              <a:off x="2073" y="3067"/>
              <a:ext cx="127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5" name="Line 13"/>
            <p:cNvSpPr>
              <a:spLocks noChangeShapeType="1"/>
            </p:cNvSpPr>
            <p:nvPr/>
          </p:nvSpPr>
          <p:spPr bwMode="auto">
            <a:xfrm>
              <a:off x="1565" y="3067"/>
              <a:ext cx="36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6" name="Line 14"/>
            <p:cNvSpPr>
              <a:spLocks noChangeShapeType="1"/>
            </p:cNvSpPr>
            <p:nvPr/>
          </p:nvSpPr>
          <p:spPr bwMode="auto">
            <a:xfrm>
              <a:off x="1565" y="3067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7" name="Line 15"/>
            <p:cNvSpPr>
              <a:spLocks noChangeShapeType="1"/>
            </p:cNvSpPr>
            <p:nvPr/>
          </p:nvSpPr>
          <p:spPr bwMode="auto">
            <a:xfrm>
              <a:off x="1247" y="3067"/>
              <a:ext cx="22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8" name="Line 16"/>
            <p:cNvSpPr>
              <a:spLocks noChangeShapeType="1"/>
            </p:cNvSpPr>
            <p:nvPr/>
          </p:nvSpPr>
          <p:spPr bwMode="auto">
            <a:xfrm>
              <a:off x="1882" y="3067"/>
              <a:ext cx="115" cy="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69" name="Line 17"/>
            <p:cNvSpPr>
              <a:spLocks noChangeShapeType="1"/>
            </p:cNvSpPr>
            <p:nvPr/>
          </p:nvSpPr>
          <p:spPr bwMode="auto">
            <a:xfrm>
              <a:off x="1115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70" name="Line 18"/>
            <p:cNvSpPr>
              <a:spLocks noChangeShapeType="1"/>
            </p:cNvSpPr>
            <p:nvPr/>
          </p:nvSpPr>
          <p:spPr bwMode="auto">
            <a:xfrm>
              <a:off x="1565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671" name="Line 19"/>
            <p:cNvSpPr>
              <a:spLocks noChangeShapeType="1"/>
            </p:cNvSpPr>
            <p:nvPr/>
          </p:nvSpPr>
          <p:spPr bwMode="auto">
            <a:xfrm>
              <a:off x="2022" y="370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7672" name="AutoShape 20"/>
            <p:cNvCxnSpPr>
              <a:cxnSpLocks noChangeShapeType="1"/>
              <a:stCxn id="27658" idx="5"/>
              <a:endCxn id="27660" idx="3"/>
            </p:cNvCxnSpPr>
            <p:nvPr/>
          </p:nvCxnSpPr>
          <p:spPr bwMode="auto">
            <a:xfrm rot="16200000" flipH="1">
              <a:off x="1568" y="3299"/>
              <a:ext cx="1" cy="741"/>
            </a:xfrm>
            <a:prstGeom prst="curvedConnector3">
              <a:avLst>
                <a:gd name="adj1" fmla="val 690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73" name="AutoShape 21"/>
            <p:cNvCxnSpPr>
              <a:cxnSpLocks noChangeShapeType="1"/>
            </p:cNvCxnSpPr>
            <p:nvPr/>
          </p:nvCxnSpPr>
          <p:spPr bwMode="auto">
            <a:xfrm rot="5400000">
              <a:off x="1568" y="3288"/>
              <a:ext cx="1" cy="812"/>
            </a:xfrm>
            <a:prstGeom prst="curvedConnector3">
              <a:avLst>
                <a:gd name="adj1" fmla="val 9200005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74" name="AutoShape 22"/>
            <p:cNvCxnSpPr>
              <a:cxnSpLocks noChangeShapeType="1"/>
            </p:cNvCxnSpPr>
            <p:nvPr/>
          </p:nvCxnSpPr>
          <p:spPr bwMode="auto">
            <a:xfrm>
              <a:off x="1231" y="3574"/>
              <a:ext cx="221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75" name="AutoShape 23"/>
            <p:cNvCxnSpPr>
              <a:cxnSpLocks noChangeShapeType="1"/>
            </p:cNvCxnSpPr>
            <p:nvPr/>
          </p:nvCxnSpPr>
          <p:spPr bwMode="auto">
            <a:xfrm>
              <a:off x="1678" y="3574"/>
              <a:ext cx="228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76" name="AutoShape 24"/>
            <p:cNvCxnSpPr>
              <a:cxnSpLocks noChangeShapeType="1"/>
            </p:cNvCxnSpPr>
            <p:nvPr/>
          </p:nvCxnSpPr>
          <p:spPr bwMode="auto">
            <a:xfrm rot="10800000">
              <a:off x="1678" y="3616"/>
              <a:ext cx="228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27677" name="AutoShape 25"/>
            <p:cNvCxnSpPr>
              <a:cxnSpLocks noChangeShapeType="1"/>
            </p:cNvCxnSpPr>
            <p:nvPr/>
          </p:nvCxnSpPr>
          <p:spPr bwMode="auto">
            <a:xfrm rot="10800000">
              <a:off x="1231" y="3616"/>
              <a:ext cx="221" cy="0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7656" name="AutoShape 26"/>
          <p:cNvSpPr>
            <a:spLocks noChangeArrowheads="1"/>
          </p:cNvSpPr>
          <p:nvPr/>
        </p:nvSpPr>
        <p:spPr bwMode="auto">
          <a:xfrm rot="5400000">
            <a:off x="2603500" y="4556125"/>
            <a:ext cx="481013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17896" y="9807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Inputs</a:t>
            </a:r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0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0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EED80F4-9F5F-4DA6-949B-2DF44AE99A78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2.1  </a:t>
            </a:r>
            <a:r>
              <a:rPr lang="en-US" dirty="0" smtClean="0"/>
              <a:t>Neuron model</a:t>
            </a:r>
            <a:endParaRPr lang="en-GB" dirty="0" smtClean="0"/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9850"/>
            <a:ext cx="8229600" cy="5113338"/>
          </a:xfrm>
        </p:spPr>
        <p:txBody>
          <a:bodyPr/>
          <a:lstStyle/>
          <a:p>
            <a:pPr eaLnBrk="1" hangingPunct="1"/>
            <a:r>
              <a:rPr lang="sl-SI" dirty="0" err="1" smtClean="0"/>
              <a:t>Neuron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processing</a:t>
            </a:r>
            <a:r>
              <a:rPr lang="sl-SI" dirty="0" smtClean="0"/>
              <a:t> </a:t>
            </a:r>
            <a:r>
              <a:rPr lang="sl-SI" dirty="0" err="1" smtClean="0"/>
              <a:t>unit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is </a:t>
            </a:r>
            <a:r>
              <a:rPr lang="sl-SI" dirty="0" err="1" smtClean="0"/>
              <a:t>fundamental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operation</a:t>
            </a:r>
            <a:r>
              <a:rPr lang="sl-SI" dirty="0" smtClean="0"/>
              <a:t> of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smtClean="0"/>
              <a:t>network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Single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scalar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x</a:t>
            </a:r>
            <a:endParaRPr lang="sl-SI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endParaRPr lang="sl-SI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sl-SI" dirty="0" err="1" smtClean="0"/>
              <a:t>bias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b</a:t>
            </a:r>
            <a:endParaRPr lang="sl-SI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sl-SI" dirty="0" err="1" smtClean="0"/>
              <a:t>adder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combiner</a:t>
            </a:r>
            <a:r>
              <a:rPr lang="sl-SI" dirty="0" smtClean="0"/>
              <a:t> </a:t>
            </a:r>
            <a:r>
              <a:rPr lang="el-GR" dirty="0" smtClean="0">
                <a:solidFill>
                  <a:srgbClr val="0000FF"/>
                </a:solidFill>
                <a:cs typeface="Arial" charset="0"/>
              </a:rPr>
              <a:t>Σ</a:t>
            </a:r>
            <a:endParaRPr lang="sl-SI" dirty="0" smtClean="0">
              <a:solidFill>
                <a:srgbClr val="0000FF"/>
              </a:solidFill>
              <a:cs typeface="Arial" charset="0"/>
            </a:endParaRPr>
          </a:p>
          <a:p>
            <a:pPr lvl="1" eaLnBrk="1" hangingPunct="1"/>
            <a:r>
              <a:rPr lang="sl-SI" dirty="0" err="1" smtClean="0">
                <a:cs typeface="Arial" charset="0"/>
              </a:rPr>
              <a:t>activation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potential</a:t>
            </a:r>
            <a:r>
              <a:rPr lang="sl-SI" dirty="0" smtClean="0">
                <a:cs typeface="Arial" charset="0"/>
              </a:rPr>
              <a:t> </a:t>
            </a:r>
            <a:r>
              <a:rPr lang="sl-SI" i="1" dirty="0" smtClean="0">
                <a:solidFill>
                  <a:srgbClr val="0000FF"/>
                </a:solidFill>
                <a:cs typeface="Arial" charset="0"/>
              </a:rPr>
              <a:t>v</a:t>
            </a:r>
            <a:endParaRPr lang="sl-SI" dirty="0" smtClean="0">
              <a:solidFill>
                <a:srgbClr val="0000FF"/>
              </a:solidFill>
              <a:cs typeface="Arial" charset="0"/>
            </a:endParaRPr>
          </a:p>
          <a:p>
            <a:pPr lvl="1" eaLnBrk="1" hangingPunct="1"/>
            <a:r>
              <a:rPr lang="sl-SI" dirty="0" err="1" smtClean="0">
                <a:cs typeface="Arial" charset="0"/>
              </a:rPr>
              <a:t>activation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function</a:t>
            </a:r>
            <a:r>
              <a:rPr lang="sl-SI" dirty="0" smtClean="0">
                <a:cs typeface="Arial" charset="0"/>
              </a:rPr>
              <a:t> </a:t>
            </a:r>
            <a:r>
              <a:rPr lang="sl-SI" i="1" dirty="0" smtClean="0">
                <a:solidFill>
                  <a:srgbClr val="0000FF"/>
                </a:solidFill>
                <a:cs typeface="Arial" charset="0"/>
              </a:rPr>
              <a:t>f</a:t>
            </a:r>
          </a:p>
          <a:p>
            <a:pPr lvl="1" eaLnBrk="1" hangingPunct="1"/>
            <a:r>
              <a:rPr lang="sl-SI" dirty="0" err="1" smtClean="0">
                <a:cs typeface="Arial" charset="0"/>
              </a:rPr>
              <a:t>neuron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output</a:t>
            </a:r>
            <a:r>
              <a:rPr lang="sl-SI" i="1" dirty="0" smtClean="0">
                <a:cs typeface="Arial" charset="0"/>
              </a:rPr>
              <a:t> </a:t>
            </a:r>
            <a:r>
              <a:rPr lang="sl-SI" i="1" dirty="0" smtClean="0">
                <a:solidFill>
                  <a:srgbClr val="0000FF"/>
                </a:solidFill>
                <a:cs typeface="Arial" charset="0"/>
              </a:rPr>
              <a:t>y</a:t>
            </a:r>
            <a:endParaRPr lang="sl-SI" dirty="0" smtClean="0">
              <a:solidFill>
                <a:srgbClr val="0000FF"/>
              </a:solidFill>
              <a:cs typeface="Arial" charset="0"/>
            </a:endParaRPr>
          </a:p>
          <a:p>
            <a:pPr lvl="2" eaLnBrk="1" hangingPunct="1"/>
            <a:endParaRPr lang="sl-SI" i="1" dirty="0" smtClean="0">
              <a:solidFill>
                <a:srgbClr val="0000FF"/>
              </a:solidFill>
              <a:cs typeface="Arial" charset="0"/>
            </a:endParaRPr>
          </a:p>
          <a:p>
            <a:pPr eaLnBrk="1" hangingPunct="1"/>
            <a:r>
              <a:rPr lang="sl-SI" dirty="0" err="1" smtClean="0">
                <a:cs typeface="Arial" charset="0"/>
              </a:rPr>
              <a:t>Adjustable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parameters</a:t>
            </a:r>
            <a:endParaRPr lang="sl-SI" dirty="0" smtClean="0">
              <a:cs typeface="Arial" charset="0"/>
            </a:endParaRPr>
          </a:p>
          <a:p>
            <a:pPr lvl="1" eaLnBrk="1" hangingPunct="1"/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FF0000"/>
                </a:solidFill>
              </a:rPr>
              <a:t>w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/>
              <a:t>bias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FF0000"/>
                </a:solidFill>
              </a:rPr>
              <a:t>b</a:t>
            </a:r>
            <a:endParaRPr lang="el-GR" dirty="0" smtClean="0">
              <a:solidFill>
                <a:srgbClr val="FF0000"/>
              </a:solidFill>
              <a:cs typeface="Arial" charset="0"/>
            </a:endParaRPr>
          </a:p>
          <a:p>
            <a:pPr eaLnBrk="1" hangingPunct="1"/>
            <a:endParaRPr lang="en-GB" dirty="0" smtClean="0"/>
          </a:p>
        </p:txBody>
      </p:sp>
      <p:sp>
        <p:nvSpPr>
          <p:cNvPr id="1035" name="Line 8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036" name="Group 14"/>
          <p:cNvGrpSpPr>
            <a:grpSpLocks/>
          </p:cNvGrpSpPr>
          <p:nvPr/>
        </p:nvGrpSpPr>
        <p:grpSpPr bwMode="auto">
          <a:xfrm>
            <a:off x="4600575" y="2779713"/>
            <a:ext cx="3500438" cy="3159125"/>
            <a:chOff x="2898" y="1751"/>
            <a:chExt cx="2205" cy="1990"/>
          </a:xfrm>
        </p:grpSpPr>
        <p:pic>
          <p:nvPicPr>
            <p:cNvPr id="103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8" y="1751"/>
              <a:ext cx="2205" cy="1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2925" y="2638"/>
            <a:ext cx="13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8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638"/>
                          <a:ext cx="136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4082" y="2584"/>
            <a:ext cx="12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9" name="Equation" r:id="rId7" imgW="114120" imgH="139680" progId="Equation.3">
                    <p:embed/>
                  </p:oleObj>
                </mc:Choice>
                <mc:Fallback>
                  <p:oleObj name="Equation" r:id="rId7" imgW="114120" imgH="1396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2584"/>
                          <a:ext cx="122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2"/>
            <p:cNvGraphicFramePr>
              <a:graphicFrameLocks noChangeAspect="1"/>
            </p:cNvGraphicFramePr>
            <p:nvPr/>
          </p:nvGraphicFramePr>
          <p:xfrm>
            <a:off x="4742" y="2555"/>
            <a:ext cx="149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0" name="Equation" r:id="rId9" imgW="139680" imgH="164880" progId="Equation.3">
                    <p:embed/>
                  </p:oleObj>
                </mc:Choice>
                <mc:Fallback>
                  <p:oleObj name="Equation" r:id="rId9" imgW="139680" imgH="1648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2" y="2555"/>
                          <a:ext cx="149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5795963" y="5657850"/>
          <a:ext cx="15795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1" name="Equation" r:id="rId11" imgW="888840" imgH="203040" progId="Equation.3">
                  <p:embed/>
                </p:oleObj>
              </mc:Choice>
              <mc:Fallback>
                <p:oleObj name="Equation" r:id="rId11" imgW="8888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657850"/>
                        <a:ext cx="1579562" cy="363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A9412FE-BB83-46EA-BCE0-5BFD411BC092}" type="slidenum">
              <a:rPr lang="sl-SI" smtClean="0"/>
              <a:pPr/>
              <a:t>20</a:t>
            </a:fld>
            <a:endParaRPr lang="sl-SI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2.5  Learning paradigms</a:t>
            </a:r>
            <a:endParaRPr lang="en-GB" dirty="0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457200" indent="-457200" eaLnBrk="1" hangingPunct="1"/>
            <a:r>
              <a:rPr lang="sl-SI" smtClean="0"/>
              <a:t>Learning algorithm</a:t>
            </a:r>
          </a:p>
          <a:p>
            <a:pPr marL="762000" lvl="1" indent="-304800" eaLnBrk="1" hangingPunct="1"/>
            <a:r>
              <a:rPr lang="sl-SI" sz="1800" smtClean="0"/>
              <a:t>Prescribed set of defined rules for the solution of a learning problem</a:t>
            </a:r>
          </a:p>
          <a:p>
            <a:pPr marL="457200" indent="-457200" eaLnBrk="1" hangingPunct="1"/>
            <a:endParaRPr lang="sl-SI" sz="1800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857250" lvl="1" indent="-457200" eaLnBrk="1" hangingPunct="1"/>
            <a:endParaRPr lang="sl-SI" smtClean="0"/>
          </a:p>
          <a:p>
            <a:pPr marL="457200" indent="-457200" eaLnBrk="1" hangingPunct="1"/>
            <a:r>
              <a:rPr lang="sl-SI" smtClean="0"/>
              <a:t>Learning paradigm</a:t>
            </a:r>
          </a:p>
          <a:p>
            <a:pPr marL="762000" lvl="1" indent="-304800" eaLnBrk="1" hangingPunct="1"/>
            <a:r>
              <a:rPr lang="sl-SI" sz="1800" b="1" smtClean="0">
                <a:solidFill>
                  <a:srgbClr val="FF0000"/>
                </a:solidFill>
              </a:rPr>
              <a:t>Manner in which a neural network relates to its environment</a:t>
            </a:r>
          </a:p>
          <a:p>
            <a:pPr marL="2095500" lvl="4" indent="-266700" eaLnBrk="1" hangingPunct="1"/>
            <a:endParaRPr lang="sl-SI" sz="1400" b="1" smtClean="0">
              <a:solidFill>
                <a:srgbClr val="FF0000"/>
              </a:solidFill>
            </a:endParaRPr>
          </a:p>
          <a:p>
            <a:pPr marL="1181100" lvl="2" indent="-266700" eaLnBrk="1" hangingPunct="1">
              <a:buFontTx/>
              <a:buAutoNum type="arabicPeriod"/>
            </a:pPr>
            <a:r>
              <a:rPr lang="sl-SI" sz="1800" b="1" smtClean="0"/>
              <a:t>Supervised learning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sz="1800" b="1" smtClean="0"/>
              <a:t>Unsupervised learning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sz="1800" b="1" smtClean="0"/>
              <a:t>Reinforcement learning</a:t>
            </a:r>
            <a:endParaRPr lang="en-GB" sz="1800" b="1" dirty="0" smtClean="0"/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1691680" y="2636912"/>
            <a:ext cx="792163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4601" y="2420888"/>
            <a:ext cx="3193503" cy="1255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sz="1600" smtClean="0">
                <a:solidFill>
                  <a:schemeClr val="accent3">
                    <a:lumMod val="50000"/>
                  </a:schemeClr>
                </a:solidFill>
              </a:rPr>
              <a:t>Error correction learning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sz="1600" smtClean="0">
                <a:solidFill>
                  <a:schemeClr val="accent3">
                    <a:lumMod val="50000"/>
                  </a:schemeClr>
                </a:solidFill>
              </a:rPr>
              <a:t>Memory-based learning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sz="1600" smtClean="0">
                <a:solidFill>
                  <a:schemeClr val="accent3">
                    <a:lumMod val="50000"/>
                  </a:schemeClr>
                </a:solidFill>
              </a:rPr>
              <a:t>Hebbian learning</a:t>
            </a:r>
          </a:p>
          <a:p>
            <a:pPr marL="800100" lvl="1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sl-SI" sz="1600" smtClean="0">
                <a:solidFill>
                  <a:schemeClr val="accent3">
                    <a:lumMod val="50000"/>
                  </a:schemeClr>
                </a:solidFill>
              </a:rPr>
              <a:t>Competitive learning</a:t>
            </a:r>
          </a:p>
          <a:p>
            <a:endParaRPr lang="en-US" sz="160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07F5985-9D31-4B87-BD65-7D9D446767A7}" type="slidenum">
              <a:rPr lang="sl-SI" smtClean="0"/>
              <a:pPr/>
              <a:t>21</a:t>
            </a:fld>
            <a:endParaRPr lang="sl-SI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Supervised learning</a:t>
            </a:r>
            <a:endParaRPr lang="en-GB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/>
              <a:t>labeled</a:t>
            </a:r>
            <a:r>
              <a:rPr lang="sl-SI" dirty="0"/>
              <a:t> </a:t>
            </a:r>
            <a:r>
              <a:rPr lang="sl-SI" dirty="0" err="1"/>
              <a:t>training</a:t>
            </a:r>
            <a:r>
              <a:rPr lang="sl-SI" dirty="0"/>
              <a:t> data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Labeled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data </a:t>
            </a:r>
            <a:r>
              <a:rPr lang="sl-SI" dirty="0" err="1" smtClean="0"/>
              <a:t>provide</a:t>
            </a:r>
            <a:r>
              <a:rPr lang="sl-SI" dirty="0" smtClean="0"/>
              <a:t> </a:t>
            </a:r>
            <a:r>
              <a:rPr lang="sl-SI" dirty="0" err="1" smtClean="0"/>
              <a:t>knowledge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lvl="1" eaLnBrk="1" hangingPunct="1"/>
            <a:r>
              <a:rPr lang="sl-SI" dirty="0" smtClean="0"/>
              <a:t>Data are </a:t>
            </a:r>
            <a:r>
              <a:rPr lang="sl-SI" dirty="0" err="1" smtClean="0"/>
              <a:t>represented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set of </a:t>
            </a:r>
            <a:r>
              <a:rPr lang="sl-SI" dirty="0" err="1" smtClean="0">
                <a:solidFill>
                  <a:srgbClr val="FF0000"/>
                </a:solidFill>
              </a:rPr>
              <a:t>input-output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examples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Error-correction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Memory-based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endParaRPr lang="en-GB" dirty="0" smtClean="0"/>
          </a:p>
        </p:txBody>
      </p:sp>
      <p:sp>
        <p:nvSpPr>
          <p:cNvPr id="29706" name="Line 5"/>
          <p:cNvSpPr>
            <a:spLocks noChangeShapeType="1"/>
          </p:cNvSpPr>
          <p:nvPr/>
        </p:nvSpPr>
        <p:spPr bwMode="auto">
          <a:xfrm flipV="1">
            <a:off x="3419475" y="3213100"/>
            <a:ext cx="865187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9707" name="Text Box 6"/>
          <p:cNvSpPr txBox="1">
            <a:spLocks noChangeArrowheads="1"/>
          </p:cNvSpPr>
          <p:nvPr/>
        </p:nvSpPr>
        <p:spPr bwMode="auto">
          <a:xfrm>
            <a:off x="1042988" y="2636838"/>
            <a:ext cx="1512887" cy="3460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l-SI" sz="1600"/>
              <a:t>Environment</a:t>
            </a:r>
            <a:endParaRPr lang="en-GB" sz="1600" dirty="0"/>
          </a:p>
        </p:txBody>
      </p:sp>
      <p:sp>
        <p:nvSpPr>
          <p:cNvPr id="29708" name="Text Box 7"/>
          <p:cNvSpPr txBox="1">
            <a:spLocks noChangeArrowheads="1"/>
          </p:cNvSpPr>
          <p:nvPr/>
        </p:nvSpPr>
        <p:spPr bwMode="auto">
          <a:xfrm>
            <a:off x="3132138" y="2520604"/>
            <a:ext cx="1512887" cy="584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l-SI" sz="1600" dirty="0" err="1" smtClean="0"/>
              <a:t>Labeled</a:t>
            </a:r>
            <a:r>
              <a:rPr lang="sl-SI" sz="1600" dirty="0" smtClean="0"/>
              <a:t> </a:t>
            </a:r>
            <a:r>
              <a:rPr lang="sl-SI" sz="1600" dirty="0" err="1"/>
              <a:t>training</a:t>
            </a:r>
            <a:r>
              <a:rPr lang="sl-SI" sz="1600" dirty="0"/>
              <a:t> data</a:t>
            </a:r>
            <a:endParaRPr lang="en-GB" sz="1600" dirty="0"/>
          </a:p>
        </p:txBody>
      </p:sp>
      <p:sp>
        <p:nvSpPr>
          <p:cNvPr id="29709" name="Text Box 8"/>
          <p:cNvSpPr txBox="1">
            <a:spLocks noChangeArrowheads="1"/>
          </p:cNvSpPr>
          <p:nvPr/>
        </p:nvSpPr>
        <p:spPr bwMode="auto">
          <a:xfrm>
            <a:off x="3132138" y="3357563"/>
            <a:ext cx="1512887" cy="590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l-SI" sz="1600"/>
              <a:t>Learning system</a:t>
            </a:r>
            <a:endParaRPr lang="en-GB" sz="1600" dirty="0"/>
          </a:p>
        </p:txBody>
      </p:sp>
      <p:cxnSp>
        <p:nvCxnSpPr>
          <p:cNvPr id="29710" name="AutoShape 9"/>
          <p:cNvCxnSpPr>
            <a:cxnSpLocks noChangeShapeType="1"/>
            <a:stCxn id="29707" idx="3"/>
            <a:endCxn id="29709" idx="1"/>
          </p:cNvCxnSpPr>
          <p:nvPr/>
        </p:nvCxnSpPr>
        <p:spPr bwMode="auto">
          <a:xfrm>
            <a:off x="2555875" y="2809875"/>
            <a:ext cx="576262" cy="842962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1" name="AutoShape 10"/>
          <p:cNvCxnSpPr>
            <a:cxnSpLocks noChangeShapeType="1"/>
            <a:stCxn id="29707" idx="3"/>
            <a:endCxn id="29708" idx="1"/>
          </p:cNvCxnSpPr>
          <p:nvPr/>
        </p:nvCxnSpPr>
        <p:spPr bwMode="auto">
          <a:xfrm>
            <a:off x="2555875" y="2809876"/>
            <a:ext cx="576263" cy="28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9712" name="Oval 11"/>
          <p:cNvSpPr>
            <a:spLocks noChangeArrowheads="1"/>
          </p:cNvSpPr>
          <p:nvPr/>
        </p:nvSpPr>
        <p:spPr bwMode="auto">
          <a:xfrm>
            <a:off x="5219700" y="3438525"/>
            <a:ext cx="504825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9713" name="AutoShape 12"/>
          <p:cNvCxnSpPr>
            <a:cxnSpLocks noChangeShapeType="1"/>
            <a:stCxn id="29708" idx="3"/>
            <a:endCxn id="29712" idx="0"/>
          </p:cNvCxnSpPr>
          <p:nvPr/>
        </p:nvCxnSpPr>
        <p:spPr bwMode="auto">
          <a:xfrm>
            <a:off x="4645025" y="2812704"/>
            <a:ext cx="827088" cy="62582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4" name="AutoShape 13"/>
          <p:cNvCxnSpPr>
            <a:cxnSpLocks noChangeShapeType="1"/>
            <a:stCxn id="29709" idx="3"/>
            <a:endCxn id="29712" idx="2"/>
          </p:cNvCxnSpPr>
          <p:nvPr/>
        </p:nvCxnSpPr>
        <p:spPr bwMode="auto">
          <a:xfrm>
            <a:off x="4645025" y="3652838"/>
            <a:ext cx="574675" cy="1587"/>
          </a:xfrm>
          <a:prstGeom prst="bentConnector3">
            <a:avLst>
              <a:gd name="adj1" fmla="val 4972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9715" name="AutoShape 14"/>
          <p:cNvCxnSpPr>
            <a:cxnSpLocks noChangeShapeType="1"/>
            <a:stCxn id="29712" idx="4"/>
            <a:endCxn id="29706" idx="0"/>
          </p:cNvCxnSpPr>
          <p:nvPr/>
        </p:nvCxnSpPr>
        <p:spPr bwMode="auto">
          <a:xfrm rot="5400000">
            <a:off x="4343400" y="2946400"/>
            <a:ext cx="206375" cy="2052637"/>
          </a:xfrm>
          <a:prstGeom prst="bentConnector3">
            <a:avLst>
              <a:gd name="adj1" fmla="val 21076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cxnSp>
      <p:sp>
        <p:nvSpPr>
          <p:cNvPr id="29716" name="Text Box 15"/>
          <p:cNvSpPr txBox="1">
            <a:spLocks noChangeArrowheads="1"/>
          </p:cNvSpPr>
          <p:nvPr/>
        </p:nvSpPr>
        <p:spPr bwMode="auto">
          <a:xfrm>
            <a:off x="5468938" y="31607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600"/>
              <a:t>+</a:t>
            </a:r>
            <a:endParaRPr lang="en-GB" sz="1600" dirty="0"/>
          </a:p>
        </p:txBody>
      </p:sp>
      <p:sp>
        <p:nvSpPr>
          <p:cNvPr id="29717" name="Text Box 16"/>
          <p:cNvSpPr txBox="1">
            <a:spLocks noChangeArrowheads="1"/>
          </p:cNvSpPr>
          <p:nvPr/>
        </p:nvSpPr>
        <p:spPr bwMode="auto">
          <a:xfrm>
            <a:off x="5003800" y="3597275"/>
            <a:ext cx="2524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600"/>
              <a:t>-</a:t>
            </a:r>
            <a:endParaRPr lang="en-GB" sz="1600" dirty="0"/>
          </a:p>
        </p:txBody>
      </p:sp>
      <p:sp>
        <p:nvSpPr>
          <p:cNvPr id="29718" name="Text Box 17"/>
          <p:cNvSpPr txBox="1">
            <a:spLocks noChangeArrowheads="1"/>
          </p:cNvSpPr>
          <p:nvPr/>
        </p:nvSpPr>
        <p:spPr bwMode="auto">
          <a:xfrm>
            <a:off x="5302250" y="3465513"/>
            <a:ext cx="325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>
                <a:cs typeface="Arial" charset="0"/>
              </a:rPr>
              <a:t>Σ</a:t>
            </a:r>
          </a:p>
        </p:txBody>
      </p:sp>
      <p:sp>
        <p:nvSpPr>
          <p:cNvPr id="29704" name="Text Box 18"/>
          <p:cNvSpPr txBox="1">
            <a:spLocks noChangeArrowheads="1"/>
          </p:cNvSpPr>
          <p:nvPr/>
        </p:nvSpPr>
        <p:spPr bwMode="auto">
          <a:xfrm>
            <a:off x="3995738" y="4246563"/>
            <a:ext cx="10906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/>
              <a:t>Error signal</a:t>
            </a:r>
            <a:endParaRPr lang="en-GB" sz="1400" dirty="0"/>
          </a:p>
        </p:txBody>
      </p:sp>
      <p:sp>
        <p:nvSpPr>
          <p:cNvPr id="29705" name="Text Box 19"/>
          <p:cNvSpPr txBox="1">
            <a:spLocks noChangeArrowheads="1"/>
          </p:cNvSpPr>
          <p:nvPr/>
        </p:nvSpPr>
        <p:spPr bwMode="auto">
          <a:xfrm>
            <a:off x="5449888" y="2924175"/>
            <a:ext cx="2768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/>
              <a:t>Target response = optimal action</a:t>
            </a: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B55205E-A07B-478B-802F-4B7404B82CE5}" type="slidenum">
              <a:rPr lang="sl-SI" smtClean="0"/>
              <a:pPr/>
              <a:t>22</a:t>
            </a:fld>
            <a:endParaRPr lang="sl-SI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Unsupervised learning</a:t>
            </a:r>
            <a:endParaRPr lang="en-GB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Unsupervised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self-organized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lvl="1" eaLnBrk="1" hangingPunct="1"/>
            <a:r>
              <a:rPr lang="sl-SI" dirty="0" smtClean="0"/>
              <a:t>No </a:t>
            </a:r>
            <a:r>
              <a:rPr lang="sl-SI" dirty="0" err="1" smtClean="0"/>
              <a:t>external</a:t>
            </a:r>
            <a:r>
              <a:rPr lang="sl-SI" dirty="0" smtClean="0"/>
              <a:t> "</a:t>
            </a:r>
            <a:r>
              <a:rPr lang="sl-SI" dirty="0" err="1" smtClean="0"/>
              <a:t>teacher</a:t>
            </a:r>
            <a:r>
              <a:rPr lang="sl-SI" dirty="0" smtClean="0"/>
              <a:t>" to </a:t>
            </a:r>
            <a:r>
              <a:rPr lang="sl-SI" dirty="0" err="1" smtClean="0"/>
              <a:t>oversee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Only</a:t>
            </a:r>
            <a:r>
              <a:rPr lang="sl-SI" dirty="0" smtClean="0"/>
              <a:t> a set of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r>
              <a:rPr lang="sl-SI" dirty="0" smtClean="0"/>
              <a:t> is </a:t>
            </a:r>
            <a:r>
              <a:rPr lang="sl-SI" dirty="0" err="1" smtClean="0"/>
              <a:t>available</a:t>
            </a:r>
            <a:r>
              <a:rPr lang="sl-SI" dirty="0" smtClean="0"/>
              <a:t>, no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en-GB" dirty="0" smtClean="0"/>
              <a:t>Unsupervised NNs usually perform some kind of data compression, such as dimensionality reduction or clustering 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Hebbian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Competitive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dirty="0" smtClean="0"/>
          </a:p>
          <a:p>
            <a:pPr lvl="4" eaLnBrk="1" hangingPunct="1"/>
            <a:endParaRPr lang="en-GB" dirty="0" smtClean="0"/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1908175" y="2636838"/>
            <a:ext cx="3602038" cy="590550"/>
            <a:chOff x="657" y="1578"/>
            <a:chExt cx="2269" cy="372"/>
          </a:xfrm>
        </p:grpSpPr>
        <p:sp>
          <p:nvSpPr>
            <p:cNvPr id="30728" name="Text Box 5"/>
            <p:cNvSpPr txBox="1">
              <a:spLocks noChangeArrowheads="1"/>
            </p:cNvSpPr>
            <p:nvPr/>
          </p:nvSpPr>
          <p:spPr bwMode="auto">
            <a:xfrm>
              <a:off x="657" y="1661"/>
              <a:ext cx="953" cy="2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Environment</a:t>
              </a:r>
              <a:endParaRPr lang="en-GB" sz="1600" dirty="0"/>
            </a:p>
          </p:txBody>
        </p:sp>
        <p:sp>
          <p:nvSpPr>
            <p:cNvPr id="30729" name="Text Box 6"/>
            <p:cNvSpPr txBox="1">
              <a:spLocks noChangeArrowheads="1"/>
            </p:cNvSpPr>
            <p:nvPr/>
          </p:nvSpPr>
          <p:spPr bwMode="auto">
            <a:xfrm>
              <a:off x="1973" y="1578"/>
              <a:ext cx="953" cy="3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Learning system</a:t>
              </a:r>
              <a:endParaRPr lang="en-GB" sz="1600" dirty="0"/>
            </a:p>
          </p:txBody>
        </p:sp>
        <p:cxnSp>
          <p:nvCxnSpPr>
            <p:cNvPr id="30730" name="AutoShape 7"/>
            <p:cNvCxnSpPr>
              <a:cxnSpLocks noChangeShapeType="1"/>
              <a:stCxn id="30728" idx="3"/>
            </p:cNvCxnSpPr>
            <p:nvPr/>
          </p:nvCxnSpPr>
          <p:spPr bwMode="auto">
            <a:xfrm>
              <a:off x="1610" y="1770"/>
              <a:ext cx="3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EB661F9-B58F-441C-A8D7-5886B6E0E812}" type="slidenum">
              <a:rPr lang="sl-SI" smtClean="0"/>
              <a:pPr/>
              <a:t>23</a:t>
            </a:fld>
            <a:endParaRPr lang="sl-SI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Reinforcement learning</a:t>
            </a:r>
            <a:endParaRPr lang="en-GB" dirty="0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80528" y="1268760"/>
            <a:ext cx="8964613" cy="5113337"/>
          </a:xfrm>
        </p:spPr>
        <p:txBody>
          <a:bodyPr/>
          <a:lstStyle/>
          <a:p>
            <a:pPr lvl="1" eaLnBrk="1" hangingPunct="1"/>
            <a:r>
              <a:rPr lang="sl-SI" sz="1800" dirty="0" smtClean="0"/>
              <a:t>No </a:t>
            </a:r>
            <a:r>
              <a:rPr lang="sl-SI" sz="1800" dirty="0" err="1" smtClean="0"/>
              <a:t>teacher</a:t>
            </a:r>
            <a:r>
              <a:rPr lang="sl-SI" sz="1800" dirty="0" smtClean="0"/>
              <a:t>, </a:t>
            </a:r>
            <a:r>
              <a:rPr lang="sl-SI" sz="1800" dirty="0" err="1" smtClean="0"/>
              <a:t>environment</a:t>
            </a:r>
            <a:r>
              <a:rPr lang="sl-SI" sz="1800" dirty="0" smtClean="0"/>
              <a:t> </a:t>
            </a:r>
            <a:r>
              <a:rPr lang="sl-SI" sz="1800" dirty="0" err="1" smtClean="0"/>
              <a:t>only</a:t>
            </a:r>
            <a:r>
              <a:rPr lang="sl-SI" sz="1800" dirty="0" smtClean="0"/>
              <a:t> </a:t>
            </a:r>
            <a:r>
              <a:rPr lang="sl-SI" sz="1800" dirty="0" err="1" smtClean="0"/>
              <a:t>offers</a:t>
            </a:r>
            <a:r>
              <a:rPr lang="sl-SI" sz="1800" dirty="0" smtClean="0"/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primary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reinforcement</a:t>
            </a:r>
            <a:r>
              <a:rPr lang="sl-SI" sz="1800" dirty="0" smtClean="0">
                <a:solidFill>
                  <a:srgbClr val="FF0000"/>
                </a:solidFill>
              </a:rPr>
              <a:t> signal</a:t>
            </a:r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sz="1800" dirty="0" err="1" smtClean="0"/>
              <a:t>System</a:t>
            </a:r>
            <a:r>
              <a:rPr lang="sl-SI" sz="1800" dirty="0" smtClean="0"/>
              <a:t> </a:t>
            </a:r>
            <a:r>
              <a:rPr lang="sl-SI" sz="1800" dirty="0" err="1" smtClean="0"/>
              <a:t>learns</a:t>
            </a:r>
            <a:r>
              <a:rPr lang="sl-SI" sz="1800" dirty="0" smtClean="0"/>
              <a:t> </a:t>
            </a:r>
            <a:r>
              <a:rPr lang="sl-SI" sz="1800" dirty="0" err="1" smtClean="0"/>
              <a:t>under</a:t>
            </a:r>
            <a:r>
              <a:rPr lang="sl-SI" sz="1800" dirty="0" smtClean="0"/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delayed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reinforcement</a:t>
            </a:r>
            <a:endParaRPr lang="sl-SI" sz="1800" dirty="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sl-SI" sz="1600" dirty="0" err="1" smtClean="0"/>
              <a:t>Temporal</a:t>
            </a:r>
            <a:r>
              <a:rPr lang="sl-SI" sz="1600" dirty="0" smtClean="0"/>
              <a:t> </a:t>
            </a:r>
            <a:r>
              <a:rPr lang="sl-SI" sz="1600" dirty="0" err="1" smtClean="0"/>
              <a:t>sequence</a:t>
            </a:r>
            <a:r>
              <a:rPr lang="sl-SI" sz="1600" dirty="0" smtClean="0"/>
              <a:t> of </a:t>
            </a:r>
            <a:r>
              <a:rPr lang="sl-SI" sz="1600" dirty="0" err="1" smtClean="0"/>
              <a:t>inputs</a:t>
            </a:r>
            <a:r>
              <a:rPr lang="sl-SI" sz="1600" dirty="0" smtClean="0"/>
              <a:t> </a:t>
            </a:r>
            <a:r>
              <a:rPr lang="sl-SI" sz="1600" dirty="0" err="1" smtClean="0"/>
              <a:t>which</a:t>
            </a:r>
            <a:r>
              <a:rPr lang="sl-SI" sz="1600" dirty="0" smtClean="0"/>
              <a:t> </a:t>
            </a:r>
            <a:r>
              <a:rPr lang="sl-SI" sz="1600" dirty="0" err="1" smtClean="0"/>
              <a:t>result</a:t>
            </a:r>
            <a:r>
              <a:rPr lang="sl-SI" sz="1600" dirty="0" smtClean="0"/>
              <a:t> in </a:t>
            </a:r>
            <a:r>
              <a:rPr lang="sl-SI" sz="1600" dirty="0" err="1" smtClean="0"/>
              <a:t>the</a:t>
            </a:r>
            <a:r>
              <a:rPr lang="sl-SI" sz="1600" dirty="0" smtClean="0"/>
              <a:t> </a:t>
            </a:r>
            <a:r>
              <a:rPr lang="sl-SI" sz="1600" dirty="0" err="1" smtClean="0"/>
              <a:t>generation</a:t>
            </a:r>
            <a:r>
              <a:rPr lang="sl-SI" sz="1600" dirty="0" smtClean="0"/>
              <a:t> of a </a:t>
            </a:r>
            <a:r>
              <a:rPr lang="sl-SI" sz="1600" dirty="0" err="1" smtClean="0"/>
              <a:t>reinforcement</a:t>
            </a:r>
            <a:r>
              <a:rPr lang="sl-SI" sz="1600" dirty="0" smtClean="0"/>
              <a:t> signal</a:t>
            </a:r>
          </a:p>
          <a:p>
            <a:pPr lvl="2" eaLnBrk="1" hangingPunct="1"/>
            <a:endParaRPr lang="sl-SI" sz="1600" dirty="0" smtClean="0"/>
          </a:p>
          <a:p>
            <a:pPr lvl="1" eaLnBrk="1" hangingPunct="1"/>
            <a:r>
              <a:rPr lang="sl-SI" sz="1800" dirty="0" err="1" smtClean="0"/>
              <a:t>Goal</a:t>
            </a:r>
            <a:r>
              <a:rPr lang="sl-SI" sz="1800" dirty="0" smtClean="0"/>
              <a:t> is to </a:t>
            </a:r>
            <a:r>
              <a:rPr lang="sl-SI" sz="1800" dirty="0" err="1" smtClean="0"/>
              <a:t>minimize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expectation</a:t>
            </a:r>
            <a:r>
              <a:rPr lang="sl-SI" sz="1800" dirty="0" smtClean="0"/>
              <a:t> of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cumulative</a:t>
            </a:r>
            <a:r>
              <a:rPr lang="sl-SI" sz="1800" dirty="0" smtClean="0"/>
              <a:t> </a:t>
            </a:r>
            <a:r>
              <a:rPr lang="sl-SI" sz="1800" dirty="0" err="1" smtClean="0"/>
              <a:t>cost</a:t>
            </a:r>
            <a:r>
              <a:rPr lang="sl-SI" sz="1800" dirty="0" smtClean="0"/>
              <a:t> of </a:t>
            </a:r>
            <a:r>
              <a:rPr lang="sl-SI" sz="1800" dirty="0" err="1" smtClean="0"/>
              <a:t>actions</a:t>
            </a:r>
            <a:r>
              <a:rPr lang="sl-SI" sz="1800" dirty="0" smtClean="0"/>
              <a:t> </a:t>
            </a:r>
            <a:r>
              <a:rPr lang="sl-SI" sz="1800" dirty="0" err="1" smtClean="0"/>
              <a:t>taken</a:t>
            </a:r>
            <a:r>
              <a:rPr lang="sl-SI" sz="1800" dirty="0" smtClean="0"/>
              <a:t> </a:t>
            </a:r>
            <a:r>
              <a:rPr lang="sl-SI" sz="1800" dirty="0" err="1" smtClean="0"/>
              <a:t>over</a:t>
            </a:r>
            <a:r>
              <a:rPr lang="sl-SI" sz="1800" dirty="0" smtClean="0"/>
              <a:t> a </a:t>
            </a:r>
            <a:r>
              <a:rPr lang="sl-SI" sz="1800" dirty="0" err="1" smtClean="0"/>
              <a:t>sequence</a:t>
            </a:r>
            <a:r>
              <a:rPr lang="sl-SI" sz="1800" dirty="0" smtClean="0"/>
              <a:t> of </a:t>
            </a:r>
            <a:r>
              <a:rPr lang="sl-SI" sz="1800" dirty="0" err="1" smtClean="0"/>
              <a:t>steps</a:t>
            </a:r>
            <a:endParaRPr lang="sl-SI" sz="1800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sz="1800" dirty="0" err="1" smtClean="0"/>
              <a:t>RL</a:t>
            </a:r>
            <a:r>
              <a:rPr lang="sl-SI" sz="1800" dirty="0" smtClean="0"/>
              <a:t> is </a:t>
            </a:r>
            <a:r>
              <a:rPr lang="sl-SI" sz="1800" dirty="0" err="1" smtClean="0"/>
              <a:t>realized</a:t>
            </a:r>
            <a:r>
              <a:rPr lang="sl-SI" sz="1800" dirty="0" smtClean="0"/>
              <a:t> </a:t>
            </a:r>
            <a:r>
              <a:rPr lang="sl-SI" sz="1800" dirty="0" err="1" smtClean="0"/>
              <a:t>through</a:t>
            </a:r>
            <a:r>
              <a:rPr lang="sl-SI" sz="1800" dirty="0" smtClean="0"/>
              <a:t> </a:t>
            </a:r>
            <a:r>
              <a:rPr lang="sl-SI" sz="1800" dirty="0" err="1" smtClean="0"/>
              <a:t>two</a:t>
            </a:r>
            <a:r>
              <a:rPr lang="sl-SI" sz="1800" dirty="0" smtClean="0"/>
              <a:t> </a:t>
            </a:r>
            <a:r>
              <a:rPr lang="sl-SI" sz="1800" dirty="0" err="1" smtClean="0"/>
              <a:t>neural</a:t>
            </a:r>
            <a:r>
              <a:rPr lang="sl-SI" sz="1800" dirty="0" smtClean="0"/>
              <a:t> </a:t>
            </a:r>
            <a:r>
              <a:rPr lang="sl-SI" sz="1800" dirty="0" err="1" smtClean="0"/>
              <a:t>networks</a:t>
            </a:r>
            <a:r>
              <a:rPr lang="sl-SI" sz="1800" dirty="0" smtClean="0"/>
              <a:t>: </a:t>
            </a:r>
            <a:br>
              <a:rPr lang="sl-SI" sz="1800" dirty="0" smtClean="0"/>
            </a:br>
            <a:r>
              <a:rPr lang="sl-SI" sz="1800" dirty="0" err="1" smtClean="0">
                <a:solidFill>
                  <a:srgbClr val="FF0000"/>
                </a:solidFill>
              </a:rPr>
              <a:t>Critic</a:t>
            </a:r>
            <a:r>
              <a:rPr lang="sl-SI" sz="1800" dirty="0" smtClean="0"/>
              <a:t> and </a:t>
            </a:r>
            <a:r>
              <a:rPr lang="sl-SI" sz="1800" dirty="0" err="1" smtClean="0">
                <a:solidFill>
                  <a:srgbClr val="FF0000"/>
                </a:solidFill>
              </a:rPr>
              <a:t>Learning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system</a:t>
            </a:r>
            <a:endParaRPr lang="sl-SI" sz="1800" dirty="0" smtClean="0">
              <a:solidFill>
                <a:srgbClr val="FF0000"/>
              </a:solidFill>
            </a:endParaRPr>
          </a:p>
          <a:p>
            <a:pPr lvl="3" eaLnBrk="1" hangingPunct="1"/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sz="1800" dirty="0" err="1" smtClean="0"/>
              <a:t>Critic</a:t>
            </a:r>
            <a:r>
              <a:rPr lang="sl-SI" sz="1800" dirty="0" smtClean="0"/>
              <a:t>  </a:t>
            </a:r>
            <a:r>
              <a:rPr lang="sl-SI" sz="1800" dirty="0" err="1" smtClean="0"/>
              <a:t>network</a:t>
            </a:r>
            <a:r>
              <a:rPr lang="sl-SI" sz="1800" dirty="0" smtClean="0"/>
              <a:t> </a:t>
            </a:r>
            <a:r>
              <a:rPr lang="sl-SI" sz="1800" dirty="0" err="1" smtClean="0"/>
              <a:t>converts</a:t>
            </a:r>
            <a:r>
              <a:rPr lang="sl-SI" sz="1800" dirty="0" smtClean="0"/>
              <a:t> </a:t>
            </a:r>
            <a:r>
              <a:rPr lang="sl-SI" sz="1800" dirty="0" err="1" smtClean="0"/>
              <a:t>primary</a:t>
            </a:r>
            <a:r>
              <a:rPr lang="sl-SI" sz="1800" dirty="0" smtClean="0"/>
              <a:t> </a:t>
            </a:r>
            <a:r>
              <a:rPr lang="sl-SI" sz="1800" dirty="0" err="1" smtClean="0"/>
              <a:t>reinforcement</a:t>
            </a:r>
            <a:r>
              <a:rPr lang="sl-SI" sz="1800" dirty="0" smtClean="0"/>
              <a:t> </a:t>
            </a:r>
            <a:br>
              <a:rPr lang="sl-SI" sz="1800" dirty="0" smtClean="0"/>
            </a:br>
            <a:r>
              <a:rPr lang="sl-SI" sz="1800" dirty="0" smtClean="0"/>
              <a:t>signal (</a:t>
            </a:r>
            <a:r>
              <a:rPr lang="sl-SI" sz="1800" dirty="0" err="1" smtClean="0"/>
              <a:t>obtained</a:t>
            </a:r>
            <a:r>
              <a:rPr lang="sl-SI" sz="1800" dirty="0" smtClean="0"/>
              <a:t> </a:t>
            </a:r>
            <a:r>
              <a:rPr lang="sl-SI" sz="1800" dirty="0" err="1" smtClean="0"/>
              <a:t>directly</a:t>
            </a:r>
            <a:r>
              <a:rPr lang="sl-SI" sz="1800" dirty="0" smtClean="0"/>
              <a:t> </a:t>
            </a:r>
            <a:r>
              <a:rPr lang="sl-SI" sz="1800" dirty="0" err="1" smtClean="0"/>
              <a:t>from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environment</a:t>
            </a:r>
            <a:r>
              <a:rPr lang="sl-SI" sz="1800" dirty="0" smtClean="0"/>
              <a:t>) </a:t>
            </a:r>
            <a:br>
              <a:rPr lang="sl-SI" sz="1800" dirty="0" smtClean="0"/>
            </a:br>
            <a:r>
              <a:rPr lang="sl-SI" sz="1800" dirty="0" err="1" smtClean="0"/>
              <a:t>into</a:t>
            </a:r>
            <a:r>
              <a:rPr lang="sl-SI" sz="1800" dirty="0" smtClean="0"/>
              <a:t> a </a:t>
            </a:r>
            <a:r>
              <a:rPr lang="sl-SI" sz="1800" dirty="0" err="1" smtClean="0"/>
              <a:t>higher</a:t>
            </a:r>
            <a:r>
              <a:rPr lang="sl-SI" sz="1800" dirty="0" smtClean="0"/>
              <a:t> </a:t>
            </a:r>
            <a:r>
              <a:rPr lang="sl-SI" sz="1800" dirty="0" err="1" smtClean="0"/>
              <a:t>quality</a:t>
            </a:r>
            <a:r>
              <a:rPr lang="sl-SI" sz="1800" dirty="0" smtClean="0"/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heuristic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reinforcement</a:t>
            </a:r>
            <a:r>
              <a:rPr lang="sl-SI" sz="1800" dirty="0" smtClean="0">
                <a:solidFill>
                  <a:srgbClr val="FF0000"/>
                </a:solidFill>
              </a:rPr>
              <a:t> signal</a:t>
            </a:r>
            <a:r>
              <a:rPr lang="sl-SI" sz="1800" dirty="0" smtClean="0"/>
              <a:t> </a:t>
            </a:r>
            <a:br>
              <a:rPr lang="sl-SI" sz="1800" dirty="0" smtClean="0"/>
            </a:br>
            <a:r>
              <a:rPr lang="sl-SI" sz="1800" dirty="0" err="1" smtClean="0"/>
              <a:t>which</a:t>
            </a:r>
            <a:r>
              <a:rPr lang="sl-SI" sz="1800" dirty="0" smtClean="0"/>
              <a:t> </a:t>
            </a:r>
            <a:r>
              <a:rPr lang="sl-SI" sz="1800" dirty="0" err="1" smtClean="0"/>
              <a:t>solves</a:t>
            </a:r>
            <a:r>
              <a:rPr lang="sl-SI" sz="1800" dirty="0" smtClean="0"/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temporal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credit</a:t>
            </a:r>
            <a:r>
              <a:rPr lang="sl-SI" sz="1800" dirty="0" smtClean="0">
                <a:solidFill>
                  <a:srgbClr val="FF0000"/>
                </a:solidFill>
              </a:rPr>
              <a:t> </a:t>
            </a:r>
            <a:r>
              <a:rPr lang="sl-SI" sz="1800" dirty="0" err="1" smtClean="0">
                <a:solidFill>
                  <a:srgbClr val="FF0000"/>
                </a:solidFill>
              </a:rPr>
              <a:t>assignment</a:t>
            </a:r>
            <a:r>
              <a:rPr lang="sl-SI" sz="1800" dirty="0" smtClean="0">
                <a:solidFill>
                  <a:srgbClr val="FF0000"/>
                </a:solidFill>
              </a:rPr>
              <a:t> problem</a:t>
            </a:r>
          </a:p>
          <a:p>
            <a:pPr lvl="1" eaLnBrk="1" hangingPunct="1"/>
            <a:endParaRPr lang="sl-SI" sz="1800" dirty="0" smtClean="0"/>
          </a:p>
        </p:txBody>
      </p:sp>
      <p:grpSp>
        <p:nvGrpSpPr>
          <p:cNvPr id="31751" name="Group 4"/>
          <p:cNvGrpSpPr>
            <a:grpSpLocks/>
          </p:cNvGrpSpPr>
          <p:nvPr/>
        </p:nvGrpSpPr>
        <p:grpSpPr bwMode="auto">
          <a:xfrm>
            <a:off x="5330701" y="3501008"/>
            <a:ext cx="3633787" cy="2376488"/>
            <a:chOff x="3431" y="2251"/>
            <a:chExt cx="2289" cy="1497"/>
          </a:xfrm>
        </p:grpSpPr>
        <p:sp>
          <p:nvSpPr>
            <p:cNvPr id="31752" name="Text Box 5"/>
            <p:cNvSpPr txBox="1">
              <a:spLocks noChangeArrowheads="1"/>
            </p:cNvSpPr>
            <p:nvPr/>
          </p:nvSpPr>
          <p:spPr bwMode="auto">
            <a:xfrm>
              <a:off x="3431" y="2574"/>
              <a:ext cx="846" cy="19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Environment</a:t>
              </a:r>
              <a:endParaRPr lang="en-GB" sz="1400" dirty="0"/>
            </a:p>
          </p:txBody>
        </p:sp>
        <p:sp>
          <p:nvSpPr>
            <p:cNvPr id="31753" name="Text Box 6"/>
            <p:cNvSpPr txBox="1">
              <a:spLocks noChangeArrowheads="1"/>
            </p:cNvSpPr>
            <p:nvPr/>
          </p:nvSpPr>
          <p:spPr bwMode="auto">
            <a:xfrm>
              <a:off x="4600" y="2574"/>
              <a:ext cx="846" cy="19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Critic</a:t>
              </a:r>
              <a:endParaRPr lang="en-GB" sz="1400" dirty="0"/>
            </a:p>
          </p:txBody>
        </p:sp>
        <p:sp>
          <p:nvSpPr>
            <p:cNvPr id="31754" name="Text Box 7"/>
            <p:cNvSpPr txBox="1">
              <a:spLocks noChangeArrowheads="1"/>
            </p:cNvSpPr>
            <p:nvPr/>
          </p:nvSpPr>
          <p:spPr bwMode="auto">
            <a:xfrm>
              <a:off x="4600" y="3182"/>
              <a:ext cx="846" cy="3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Learning system</a:t>
              </a:r>
              <a:endParaRPr lang="en-GB" sz="1400" dirty="0"/>
            </a:p>
          </p:txBody>
        </p:sp>
        <p:cxnSp>
          <p:nvCxnSpPr>
            <p:cNvPr id="31755" name="AutoShape 8"/>
            <p:cNvCxnSpPr>
              <a:cxnSpLocks noChangeShapeType="1"/>
              <a:stCxn id="31752" idx="3"/>
              <a:endCxn id="31754" idx="1"/>
            </p:cNvCxnSpPr>
            <p:nvPr/>
          </p:nvCxnSpPr>
          <p:spPr bwMode="auto">
            <a:xfrm>
              <a:off x="4277" y="2673"/>
              <a:ext cx="323" cy="678"/>
            </a:xfrm>
            <a:prstGeom prst="bentConnector3">
              <a:avLst>
                <a:gd name="adj1" fmla="val 498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756" name="AutoShape 9"/>
            <p:cNvCxnSpPr>
              <a:cxnSpLocks noChangeShapeType="1"/>
              <a:stCxn id="31752" idx="3"/>
              <a:endCxn id="31753" idx="1"/>
            </p:cNvCxnSpPr>
            <p:nvPr/>
          </p:nvCxnSpPr>
          <p:spPr bwMode="auto">
            <a:xfrm>
              <a:off x="4277" y="2673"/>
              <a:ext cx="32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757" name="AutoShape 10"/>
            <p:cNvCxnSpPr>
              <a:cxnSpLocks noChangeShapeType="1"/>
              <a:stCxn id="31752" idx="0"/>
              <a:endCxn id="31753" idx="0"/>
            </p:cNvCxnSpPr>
            <p:nvPr/>
          </p:nvCxnSpPr>
          <p:spPr bwMode="auto">
            <a:xfrm rot="5400000" flipV="1">
              <a:off x="4438" y="1991"/>
              <a:ext cx="1" cy="1168"/>
            </a:xfrm>
            <a:prstGeom prst="bentConnector3">
              <a:avLst>
                <a:gd name="adj1" fmla="val -248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3856" y="3575"/>
              <a:ext cx="43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200"/>
                <a:t>Actions</a:t>
              </a:r>
              <a:endParaRPr lang="en-GB" sz="1200" dirty="0"/>
            </a:p>
          </p:txBody>
        </p:sp>
        <p:sp>
          <p:nvSpPr>
            <p:cNvPr id="31759" name="Text Box 12"/>
            <p:cNvSpPr txBox="1">
              <a:spLocks noChangeArrowheads="1"/>
            </p:cNvSpPr>
            <p:nvPr/>
          </p:nvSpPr>
          <p:spPr bwMode="auto">
            <a:xfrm>
              <a:off x="5016" y="2251"/>
              <a:ext cx="7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200"/>
                <a:t>Primary </a:t>
              </a:r>
              <a:br>
                <a:rPr lang="sl-SI" sz="1200"/>
              </a:br>
              <a:r>
                <a:rPr lang="sl-SI" sz="1200"/>
                <a:t>reinforcement</a:t>
              </a:r>
              <a:endParaRPr lang="en-GB" sz="1200" dirty="0"/>
            </a:p>
          </p:txBody>
        </p:sp>
        <p:cxnSp>
          <p:nvCxnSpPr>
            <p:cNvPr id="31760" name="AutoShape 13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 rot="5400000">
              <a:off x="4818" y="2977"/>
              <a:ext cx="41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761" name="Text Box 14"/>
            <p:cNvSpPr txBox="1">
              <a:spLocks noChangeArrowheads="1"/>
            </p:cNvSpPr>
            <p:nvPr/>
          </p:nvSpPr>
          <p:spPr bwMode="auto">
            <a:xfrm>
              <a:off x="5019" y="2826"/>
              <a:ext cx="70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200"/>
                <a:t>Heuristic </a:t>
              </a:r>
              <a:br>
                <a:rPr lang="sl-SI" sz="1200"/>
              </a:br>
              <a:r>
                <a:rPr lang="sl-SI" sz="1200"/>
                <a:t>reinforcement</a:t>
              </a:r>
              <a:endParaRPr lang="en-GB" sz="1200" dirty="0"/>
            </a:p>
          </p:txBody>
        </p:sp>
        <p:cxnSp>
          <p:nvCxnSpPr>
            <p:cNvPr id="31762" name="AutoShape 15"/>
            <p:cNvCxnSpPr>
              <a:cxnSpLocks noChangeShapeType="1"/>
              <a:stCxn id="31754" idx="3"/>
              <a:endCxn id="31752" idx="2"/>
            </p:cNvCxnSpPr>
            <p:nvPr/>
          </p:nvCxnSpPr>
          <p:spPr bwMode="auto">
            <a:xfrm flipH="1" flipV="1">
              <a:off x="3855" y="2772"/>
              <a:ext cx="1591" cy="579"/>
            </a:xfrm>
            <a:prstGeom prst="bentConnector4">
              <a:avLst>
                <a:gd name="adj1" fmla="val -7981"/>
                <a:gd name="adj2" fmla="val -7058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DE81DC9-AD29-47FA-90EC-DF3164EF7432}" type="slidenum">
              <a:rPr lang="sl-SI" smtClean="0"/>
              <a:pPr/>
              <a:t>24</a:t>
            </a:fld>
            <a:endParaRPr lang="sl-SI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2.6  Learning tasks  </a:t>
            </a:r>
            <a:r>
              <a:rPr lang="sl-SI" sz="2800" smtClean="0"/>
              <a:t>(1/7)</a:t>
            </a:r>
            <a:endParaRPr lang="en-GB" sz="2800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Association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>
                <a:solidFill>
                  <a:srgbClr val="0000FF"/>
                </a:solidFill>
              </a:rPr>
              <a:t>Associative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memory</a:t>
            </a:r>
            <a:r>
              <a:rPr lang="sl-SI" dirty="0" smtClean="0"/>
              <a:t> is </a:t>
            </a:r>
            <a:r>
              <a:rPr lang="sl-SI" dirty="0" err="1" smtClean="0"/>
              <a:t>brain</a:t>
            </a:r>
            <a:r>
              <a:rPr lang="sl-SI" dirty="0" smtClean="0"/>
              <a:t>-like </a:t>
            </a:r>
            <a:r>
              <a:rPr lang="sl-SI" dirty="0" err="1" smtClean="0"/>
              <a:t>distributed</a:t>
            </a:r>
            <a:r>
              <a:rPr lang="sl-SI" dirty="0" smtClean="0"/>
              <a:t> </a:t>
            </a:r>
            <a:r>
              <a:rPr lang="sl-SI" dirty="0" err="1" smtClean="0"/>
              <a:t>memory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learns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association</a:t>
            </a:r>
            <a:endParaRPr lang="sl-SI" dirty="0" smtClean="0"/>
          </a:p>
          <a:p>
            <a:pPr marL="2533650" lvl="5" indent="-304800"/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phases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operation</a:t>
            </a:r>
            <a:r>
              <a:rPr lang="sl-SI" dirty="0" smtClean="0"/>
              <a:t> of </a:t>
            </a:r>
            <a:r>
              <a:rPr lang="sl-SI" dirty="0" err="1" smtClean="0"/>
              <a:t>associative</a:t>
            </a:r>
            <a:r>
              <a:rPr lang="sl-SI" dirty="0" smtClean="0"/>
              <a:t> </a:t>
            </a:r>
            <a:r>
              <a:rPr lang="sl-SI" dirty="0" err="1" smtClean="0"/>
              <a:t>memory</a:t>
            </a:r>
            <a:endParaRPr lang="sl-SI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l-SI" dirty="0" err="1" smtClean="0"/>
              <a:t>Storage</a:t>
            </a:r>
            <a:endParaRPr lang="sl-SI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l-SI" dirty="0" err="1" smtClean="0"/>
              <a:t>Recall</a:t>
            </a:r>
            <a:endParaRPr lang="sl-SI" dirty="0" smtClean="0"/>
          </a:p>
          <a:p>
            <a:pPr marL="3009900" lvl="6" indent="-266700"/>
            <a:endParaRPr lang="sl-SI" dirty="0" smtClean="0"/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Autoassociation</a:t>
            </a:r>
            <a:endParaRPr lang="sl-SI" dirty="0" smtClean="0">
              <a:solidFill>
                <a:srgbClr val="FF0000"/>
              </a:solidFill>
            </a:endParaRPr>
          </a:p>
          <a:p>
            <a:pPr marL="1181100" lvl="2" indent="-266700" eaLnBrk="1" hangingPunct="1"/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stores</a:t>
            </a:r>
            <a:r>
              <a:rPr lang="sl-SI" dirty="0" smtClean="0"/>
              <a:t> a set of </a:t>
            </a:r>
            <a:r>
              <a:rPr lang="sl-SI" dirty="0" err="1" smtClean="0"/>
              <a:t>patterns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repeatedly</a:t>
            </a:r>
            <a:r>
              <a:rPr lang="sl-SI" dirty="0" smtClean="0"/>
              <a:t> </a:t>
            </a:r>
            <a:r>
              <a:rPr lang="sl-SI" dirty="0" err="1" smtClean="0"/>
              <a:t>presenting</a:t>
            </a:r>
            <a:r>
              <a:rPr lang="sl-SI" dirty="0" smtClean="0"/>
              <a:t> </a:t>
            </a:r>
            <a:r>
              <a:rPr lang="sl-SI" dirty="0" err="1" smtClean="0"/>
              <a:t>them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Then</a:t>
            </a:r>
            <a:r>
              <a:rPr lang="sl-SI" dirty="0" smtClean="0"/>
              <a:t>, </a:t>
            </a:r>
            <a:r>
              <a:rPr lang="sl-SI" dirty="0" err="1" smtClean="0"/>
              <a:t>when</a:t>
            </a:r>
            <a:r>
              <a:rPr lang="sl-SI" dirty="0" smtClean="0"/>
              <a:t> </a:t>
            </a:r>
            <a:r>
              <a:rPr lang="sl-SI" dirty="0" err="1" smtClean="0"/>
              <a:t>presented</a:t>
            </a:r>
            <a:r>
              <a:rPr lang="sl-SI" dirty="0" smtClean="0"/>
              <a:t> </a:t>
            </a:r>
            <a:r>
              <a:rPr lang="sl-SI" dirty="0" err="1" smtClean="0"/>
              <a:t>distored</a:t>
            </a:r>
            <a:r>
              <a:rPr lang="sl-SI" dirty="0" smtClean="0"/>
              <a:t> </a:t>
            </a:r>
            <a:r>
              <a:rPr lang="sl-SI" dirty="0" err="1" smtClean="0"/>
              <a:t>pattern</a:t>
            </a:r>
            <a:r>
              <a:rPr lang="sl-SI" dirty="0" smtClean="0"/>
              <a:t>,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recall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original </a:t>
            </a:r>
            <a:r>
              <a:rPr lang="sl-SI" dirty="0" err="1" smtClean="0"/>
              <a:t>pattern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Unsupervised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marL="2552700" lvl="5" indent="-266700"/>
            <a:endParaRPr lang="sl-SI" dirty="0" smtClean="0"/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Heteroassociation</a:t>
            </a:r>
            <a:endParaRPr lang="sl-SI" dirty="0" smtClean="0">
              <a:solidFill>
                <a:srgbClr val="FF0000"/>
              </a:solidFill>
            </a:endParaRPr>
          </a:p>
          <a:p>
            <a:pPr marL="1181100" lvl="2" indent="-266700" eaLnBrk="1" hangingPunct="1"/>
            <a:r>
              <a:rPr lang="sl-SI" dirty="0" smtClean="0"/>
              <a:t>Set of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patterns</a:t>
            </a:r>
            <a:r>
              <a:rPr lang="sl-SI" dirty="0" smtClean="0"/>
              <a:t> is </a:t>
            </a:r>
            <a:r>
              <a:rPr lang="sl-SI" dirty="0" err="1" smtClean="0"/>
              <a:t>paired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arbitrary</a:t>
            </a:r>
            <a:r>
              <a:rPr lang="sl-SI" dirty="0" smtClean="0"/>
              <a:t> set of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patterns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Supervised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</p:txBody>
      </p:sp>
      <p:sp>
        <p:nvSpPr>
          <p:cNvPr id="32775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92327A9-AD9E-428A-909D-AD7869C5B509}" type="slidenum">
              <a:rPr lang="sl-SI" smtClean="0"/>
              <a:pPr/>
              <a:t>25</a:t>
            </a:fld>
            <a:endParaRPr lang="sl-SI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2"/>
            </a:pP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In </a:t>
            </a: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r>
              <a:rPr lang="sl-SI" dirty="0" smtClean="0"/>
              <a:t>,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signals</a:t>
            </a:r>
            <a:r>
              <a:rPr lang="sl-SI" dirty="0" smtClean="0"/>
              <a:t> are </a:t>
            </a:r>
            <a:r>
              <a:rPr lang="sl-SI" dirty="0" err="1" smtClean="0"/>
              <a:t>assigned</a:t>
            </a:r>
            <a:r>
              <a:rPr lang="sl-SI" dirty="0" smtClean="0"/>
              <a:t> to </a:t>
            </a:r>
            <a:r>
              <a:rPr lang="sl-SI" dirty="0" err="1" smtClean="0">
                <a:solidFill>
                  <a:srgbClr val="FF0000"/>
                </a:solidFill>
              </a:rPr>
              <a:t>categories</a:t>
            </a:r>
            <a:r>
              <a:rPr lang="sl-SI" dirty="0" smtClean="0"/>
              <a:t> (</a:t>
            </a:r>
            <a:r>
              <a:rPr lang="sl-SI" dirty="0" err="1" smtClean="0"/>
              <a:t>classes</a:t>
            </a:r>
            <a:r>
              <a:rPr lang="sl-SI" dirty="0" smtClean="0"/>
              <a:t>)</a:t>
            </a:r>
          </a:p>
          <a:p>
            <a:pPr marL="2533650" lvl="5" indent="-304800"/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phases</a:t>
            </a:r>
            <a:r>
              <a:rPr lang="sl-SI" dirty="0" smtClean="0"/>
              <a:t> of </a:t>
            </a: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endParaRPr lang="sl-SI" dirty="0" smtClean="0"/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l-SI" dirty="0" err="1" smtClean="0"/>
              <a:t>Learning</a:t>
            </a:r>
            <a:r>
              <a:rPr lang="sl-SI" dirty="0" smtClean="0"/>
              <a:t> (</a:t>
            </a:r>
            <a:r>
              <a:rPr lang="sl-SI" dirty="0" err="1" smtClean="0"/>
              <a:t>supervised</a:t>
            </a:r>
            <a:r>
              <a:rPr lang="sl-SI" dirty="0" smtClean="0"/>
              <a:t>)</a:t>
            </a:r>
          </a:p>
          <a:p>
            <a:pPr marL="1257300" lvl="2" indent="-342900" eaLnBrk="1" hangingPunct="1">
              <a:buFont typeface="+mj-lt"/>
              <a:buAutoNum type="arabicPeriod"/>
            </a:pPr>
            <a:r>
              <a:rPr lang="sl-SI" dirty="0" err="1" smtClean="0"/>
              <a:t>Classification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Statistical</a:t>
            </a:r>
            <a:r>
              <a:rPr lang="sl-SI" dirty="0" smtClean="0"/>
              <a:t> nature of </a:t>
            </a: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Patterns</a:t>
            </a:r>
            <a:r>
              <a:rPr lang="sl-SI" dirty="0" smtClean="0"/>
              <a:t> are </a:t>
            </a:r>
            <a:r>
              <a:rPr lang="sl-SI" dirty="0" err="1" smtClean="0"/>
              <a:t>represented</a:t>
            </a:r>
            <a:r>
              <a:rPr lang="sl-SI" dirty="0" smtClean="0"/>
              <a:t> in </a:t>
            </a:r>
            <a:r>
              <a:rPr lang="sl-SI" dirty="0" err="1" smtClean="0"/>
              <a:t>multi-dimensional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err="1" smtClean="0">
                <a:solidFill>
                  <a:srgbClr val="FF0000"/>
                </a:solidFill>
              </a:rPr>
              <a:t>decision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space</a:t>
            </a:r>
            <a:endParaRPr lang="sl-SI" dirty="0" smtClean="0">
              <a:solidFill>
                <a:srgbClr val="FF0000"/>
              </a:solidFill>
            </a:endParaRPr>
          </a:p>
          <a:p>
            <a:pPr lvl="4" eaLnBrk="1" hangingPunct="1"/>
            <a:endParaRPr lang="sl-SI" dirty="0" smtClean="0">
              <a:solidFill>
                <a:srgbClr val="FF0000"/>
              </a:solidFill>
            </a:endParaRPr>
          </a:p>
          <a:p>
            <a:pPr marL="1181100" lvl="2" indent="-266700" eaLnBrk="1" hangingPunct="1"/>
            <a:r>
              <a:rPr lang="sl-SI" dirty="0" err="1" smtClean="0"/>
              <a:t>Decision</a:t>
            </a:r>
            <a:r>
              <a:rPr lang="sl-SI" dirty="0" smtClean="0"/>
              <a:t> </a:t>
            </a:r>
            <a:r>
              <a:rPr lang="sl-SI" dirty="0" err="1" smtClean="0"/>
              <a:t>space</a:t>
            </a:r>
            <a:r>
              <a:rPr lang="sl-SI" dirty="0" smtClean="0"/>
              <a:t> is </a:t>
            </a:r>
            <a:r>
              <a:rPr lang="sl-SI" dirty="0" err="1" smtClean="0"/>
              <a:t>divided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separate </a:t>
            </a:r>
            <a:br>
              <a:rPr lang="sl-SI" dirty="0" smtClean="0"/>
            </a:br>
            <a:r>
              <a:rPr lang="sl-SI" dirty="0" err="1" smtClean="0">
                <a:solidFill>
                  <a:srgbClr val="FF0000"/>
                </a:solidFill>
              </a:rPr>
              <a:t>regions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class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marL="1181100" lvl="2" indent="-266700" eaLnBrk="1" hangingPunct="1"/>
            <a:r>
              <a:rPr lang="sl-SI" dirty="0" err="1" smtClean="0">
                <a:solidFill>
                  <a:srgbClr val="FF0000"/>
                </a:solidFill>
              </a:rPr>
              <a:t>Decision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boundaries</a:t>
            </a:r>
            <a:r>
              <a:rPr lang="sl-SI" dirty="0" smtClean="0"/>
              <a:t> are </a:t>
            </a:r>
            <a:r>
              <a:rPr lang="sl-SI" dirty="0" err="1" smtClean="0"/>
              <a:t>determined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br>
              <a:rPr lang="sl-SI" dirty="0" smtClean="0"/>
            </a:b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marL="1181100" lvl="2" indent="-266700" eaLnBrk="1" hangingPunct="1"/>
            <a:endParaRPr lang="sl-SI" dirty="0" smtClean="0"/>
          </a:p>
          <a:p>
            <a:pPr marL="1181100" lvl="2" indent="-266700" eaLnBrk="1" hangingPunct="1"/>
            <a:r>
              <a:rPr lang="sl-SI" dirty="0" smtClean="0"/>
              <a:t>Support-</a:t>
            </a:r>
            <a:r>
              <a:rPr lang="sl-SI" dirty="0" err="1" smtClean="0"/>
              <a:t>Vector</a:t>
            </a:r>
            <a:r>
              <a:rPr lang="sl-SI" dirty="0" smtClean="0"/>
              <a:t>-</a:t>
            </a:r>
            <a:r>
              <a:rPr lang="sl-SI" dirty="0" err="1" smtClean="0"/>
              <a:t>Machine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endParaRPr lang="sl-SI" dirty="0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(2/7)</a:t>
            </a:r>
            <a:endParaRPr lang="en-GB" sz="2800" dirty="0" smtClean="0"/>
          </a:p>
        </p:txBody>
      </p:sp>
      <p:pic>
        <p:nvPicPr>
          <p:cNvPr id="3379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100" y="3140968"/>
            <a:ext cx="353695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Line 5"/>
          <p:cNvSpPr>
            <a:spLocks noChangeShapeType="1"/>
          </p:cNvSpPr>
          <p:nvPr/>
        </p:nvSpPr>
        <p:spPr bwMode="auto">
          <a:xfrm>
            <a:off x="4427538" y="5733256"/>
            <a:ext cx="10810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3606F17-6C2C-454C-B359-E465F75467D9}" type="slidenum">
              <a:rPr lang="sl-SI" smtClean="0"/>
              <a:pPr/>
              <a:t>26</a:t>
            </a:fld>
            <a:endParaRPr lang="sl-SI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3"/>
            </a:pPr>
            <a:r>
              <a:rPr lang="sl-SI" smtClean="0"/>
              <a:t>Function Approximation</a:t>
            </a:r>
          </a:p>
          <a:p>
            <a:pPr marL="762000" lvl="1" indent="-304800" eaLnBrk="1" hangingPunct="1"/>
            <a:r>
              <a:rPr lang="sl-SI" smtClean="0"/>
              <a:t>Arbitrary nonlinear input-output mapping</a:t>
            </a:r>
            <a:br>
              <a:rPr lang="sl-SI" smtClean="0"/>
            </a:br>
            <a:r>
              <a:rPr lang="sl-SI" sz="400" smtClean="0"/>
              <a:t/>
            </a:r>
            <a:br>
              <a:rPr lang="sl-SI" sz="400" smtClean="0"/>
            </a:br>
            <a:r>
              <a:rPr lang="sl-SI" smtClean="0"/>
              <a:t>		</a:t>
            </a:r>
            <a:r>
              <a:rPr lang="sl-SI" i="1" smtClean="0">
                <a:solidFill>
                  <a:srgbClr val="0000FF"/>
                </a:solidFill>
              </a:rPr>
              <a:t>y = f(x)</a:t>
            </a:r>
            <a:br>
              <a:rPr lang="sl-SI" i="1" smtClean="0">
                <a:solidFill>
                  <a:srgbClr val="0000FF"/>
                </a:solidFill>
              </a:rPr>
            </a:br>
            <a:r>
              <a:rPr lang="sl-SI" sz="800" smtClean="0"/>
              <a:t/>
            </a:r>
            <a:br>
              <a:rPr lang="sl-SI" sz="800" smtClean="0"/>
            </a:br>
            <a:r>
              <a:rPr lang="sl-SI" smtClean="0"/>
              <a:t>can be approximated by a neural network, given a set of labeled examples</a:t>
            </a:r>
            <a:br>
              <a:rPr lang="sl-SI" smtClean="0"/>
            </a:br>
            <a:r>
              <a:rPr lang="sl-SI" sz="800" smtClean="0"/>
              <a:t/>
            </a:r>
            <a:br>
              <a:rPr lang="sl-SI" sz="800" smtClean="0"/>
            </a:br>
            <a:r>
              <a:rPr lang="sl-SI" smtClean="0"/>
              <a:t>		</a:t>
            </a:r>
            <a:r>
              <a:rPr lang="sl-SI" i="1" smtClean="0">
                <a:solidFill>
                  <a:srgbClr val="0000FF"/>
                </a:solidFill>
              </a:rPr>
              <a:t>{x</a:t>
            </a:r>
            <a:r>
              <a:rPr lang="sl-SI" i="1" baseline="-25000" smtClean="0">
                <a:solidFill>
                  <a:srgbClr val="0000FF"/>
                </a:solidFill>
              </a:rPr>
              <a:t>i</a:t>
            </a:r>
            <a:r>
              <a:rPr lang="sl-SI" i="1" smtClean="0">
                <a:solidFill>
                  <a:srgbClr val="0000FF"/>
                </a:solidFill>
              </a:rPr>
              <a:t>, y</a:t>
            </a:r>
            <a:r>
              <a:rPr lang="sl-SI" i="1" baseline="-25000" smtClean="0">
                <a:solidFill>
                  <a:srgbClr val="0000FF"/>
                </a:solidFill>
              </a:rPr>
              <a:t>i</a:t>
            </a:r>
            <a:r>
              <a:rPr lang="sl-SI" i="1" smtClean="0">
                <a:solidFill>
                  <a:srgbClr val="0000FF"/>
                </a:solidFill>
              </a:rPr>
              <a:t>}, i=1,..,N</a:t>
            </a:r>
          </a:p>
          <a:p>
            <a:pPr lvl="4" eaLnBrk="1" hangingPunct="1"/>
            <a:endParaRPr lang="sl-SI" i="1" smtClean="0">
              <a:solidFill>
                <a:srgbClr val="0000FF"/>
              </a:solidFill>
            </a:endParaRPr>
          </a:p>
          <a:p>
            <a:pPr marL="762000" lvl="1" indent="-304800" eaLnBrk="1" hangingPunct="1"/>
            <a:r>
              <a:rPr lang="sl-SI" smtClean="0"/>
              <a:t>The task is to approximate the mapping </a:t>
            </a:r>
            <a:r>
              <a:rPr lang="sl-SI" i="1" smtClean="0">
                <a:solidFill>
                  <a:srgbClr val="0000FF"/>
                </a:solidFill>
              </a:rPr>
              <a:t>f(x)</a:t>
            </a:r>
            <a:r>
              <a:rPr lang="sl-SI" smtClean="0"/>
              <a:t> by a neural network </a:t>
            </a:r>
            <a:r>
              <a:rPr lang="sl-SI" i="1" smtClean="0">
                <a:solidFill>
                  <a:srgbClr val="0000FF"/>
                </a:solidFill>
              </a:rPr>
              <a:t>F(x)</a:t>
            </a:r>
            <a:r>
              <a:rPr lang="sl-SI" smtClean="0"/>
              <a:t> </a:t>
            </a:r>
            <a:br>
              <a:rPr lang="sl-SI" smtClean="0"/>
            </a:br>
            <a:r>
              <a:rPr lang="sl-SI" smtClean="0"/>
              <a:t>so that </a:t>
            </a:r>
            <a:r>
              <a:rPr lang="sl-SI" i="1" smtClean="0">
                <a:solidFill>
                  <a:srgbClr val="0000FF"/>
                </a:solidFill>
              </a:rPr>
              <a:t>f(x)</a:t>
            </a:r>
            <a:r>
              <a:rPr lang="sl-SI" smtClean="0"/>
              <a:t> and </a:t>
            </a:r>
            <a:r>
              <a:rPr lang="sl-SI" i="1" smtClean="0">
                <a:solidFill>
                  <a:srgbClr val="0000FF"/>
                </a:solidFill>
              </a:rPr>
              <a:t>F(x)</a:t>
            </a:r>
            <a:r>
              <a:rPr lang="sl-SI" smtClean="0"/>
              <a:t> are close enough</a:t>
            </a:r>
          </a:p>
          <a:p>
            <a:pPr lvl="4" eaLnBrk="1" hangingPunct="1"/>
            <a:endParaRPr lang="sl-SI" smtClean="0"/>
          </a:p>
          <a:p>
            <a:pPr marL="762000" lvl="1" indent="-304800" eaLnBrk="1" hangingPunct="1">
              <a:buFontTx/>
              <a:buNone/>
            </a:pPr>
            <a:r>
              <a:rPr lang="sl-SI" smtClean="0"/>
              <a:t>		</a:t>
            </a:r>
            <a:r>
              <a:rPr lang="sl-SI" smtClean="0">
                <a:solidFill>
                  <a:srgbClr val="0000FF"/>
                </a:solidFill>
              </a:rPr>
              <a:t>	||</a:t>
            </a:r>
            <a:r>
              <a:rPr lang="sl-SI" i="1" smtClean="0">
                <a:solidFill>
                  <a:srgbClr val="0000FF"/>
                </a:solidFill>
              </a:rPr>
              <a:t>F(x) – f(x)</a:t>
            </a:r>
            <a:r>
              <a:rPr lang="sl-SI" smtClean="0">
                <a:solidFill>
                  <a:srgbClr val="0000FF"/>
                </a:solidFill>
              </a:rPr>
              <a:t>|| &lt; </a:t>
            </a:r>
            <a:r>
              <a:rPr lang="el-GR" i="1" smtClean="0">
                <a:solidFill>
                  <a:srgbClr val="0000FF"/>
                </a:solidFill>
                <a:cs typeface="Arial" charset="0"/>
              </a:rPr>
              <a:t>ε</a:t>
            </a:r>
            <a:r>
              <a:rPr lang="sl-SI" smtClean="0">
                <a:solidFill>
                  <a:srgbClr val="0000FF"/>
                </a:solidFill>
                <a:cs typeface="Arial" charset="0"/>
              </a:rPr>
              <a:t>    </a:t>
            </a:r>
            <a:r>
              <a:rPr lang="sl-SI" smtClean="0">
                <a:cs typeface="Arial" charset="0"/>
              </a:rPr>
              <a:t>for all</a:t>
            </a:r>
            <a:r>
              <a:rPr lang="sl-SI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i="1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sl-SI" i="1" smtClean="0">
                <a:cs typeface="Arial" charset="0"/>
              </a:rPr>
              <a:t>,  (</a:t>
            </a:r>
            <a:r>
              <a:rPr lang="el-GR" i="1" smtClean="0">
                <a:solidFill>
                  <a:srgbClr val="0000FF"/>
                </a:solidFill>
                <a:cs typeface="Arial" charset="0"/>
              </a:rPr>
              <a:t>ε</a:t>
            </a:r>
            <a:r>
              <a:rPr lang="sl-SI" smtClean="0"/>
              <a:t> is a small positive number)</a:t>
            </a:r>
            <a:endParaRPr lang="el-GR" i="1" smtClean="0">
              <a:solidFill>
                <a:srgbClr val="0000FF"/>
              </a:solidFill>
              <a:cs typeface="Arial" charset="0"/>
            </a:endParaRPr>
          </a:p>
          <a:p>
            <a:pPr marL="762000" lvl="1" indent="-304800" eaLnBrk="1" hangingPunct="1"/>
            <a:endParaRPr lang="sl-SI" smtClean="0">
              <a:solidFill>
                <a:srgbClr val="0000FF"/>
              </a:solidFill>
            </a:endParaRPr>
          </a:p>
          <a:p>
            <a:pPr marL="762000" lvl="1" indent="-304800" eaLnBrk="1" hangingPunct="1"/>
            <a:r>
              <a:rPr lang="sl-SI" smtClean="0"/>
              <a:t>Neural network mapping </a:t>
            </a:r>
            <a:r>
              <a:rPr lang="sl-SI" i="1" smtClean="0">
                <a:solidFill>
                  <a:srgbClr val="0000FF"/>
                </a:solidFill>
              </a:rPr>
              <a:t>F(x)</a:t>
            </a:r>
            <a:r>
              <a:rPr lang="sl-SI" smtClean="0"/>
              <a:t> can be realized by supervised learning </a:t>
            </a:r>
            <a:br>
              <a:rPr lang="sl-SI" smtClean="0"/>
            </a:br>
            <a:r>
              <a:rPr lang="sl-SI" smtClean="0"/>
              <a:t>(</a:t>
            </a:r>
            <a:r>
              <a:rPr lang="sl-SI" i="1" smtClean="0"/>
              <a:t>error-correction learning algorithm</a:t>
            </a:r>
            <a:r>
              <a:rPr lang="sl-SI" smtClean="0"/>
              <a:t>)</a:t>
            </a:r>
          </a:p>
          <a:p>
            <a:pPr marL="762000" lvl="1" indent="-304800" eaLnBrk="1" hangingPunct="1"/>
            <a:endParaRPr lang="sl-SI" smtClean="0"/>
          </a:p>
          <a:p>
            <a:pPr marL="762000" lvl="1" indent="-304800" eaLnBrk="1" hangingPunct="1"/>
            <a:r>
              <a:rPr lang="sl-SI" b="1" smtClean="0"/>
              <a:t>Important function approximation tasks</a:t>
            </a:r>
          </a:p>
          <a:p>
            <a:pPr marL="1181100" lvl="2" indent="-266700" eaLnBrk="1" hangingPunct="1"/>
            <a:r>
              <a:rPr lang="sl-SI" sz="1600" smtClean="0"/>
              <a:t>System identification</a:t>
            </a:r>
          </a:p>
          <a:p>
            <a:pPr marL="1181100" lvl="2" indent="-266700" eaLnBrk="1" hangingPunct="1"/>
            <a:r>
              <a:rPr lang="sl-SI" sz="1600" smtClean="0"/>
              <a:t>Inverse system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(3/7)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A44DFFD-3663-45F5-8527-6E828242AE95}" type="slidenum">
              <a:rPr lang="sl-SI" smtClean="0"/>
              <a:pPr/>
              <a:t>27</a:t>
            </a:fld>
            <a:endParaRPr lang="sl-SI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(4/7)</a:t>
            </a:r>
            <a:endParaRPr lang="en-GB" sz="2800" dirty="0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268413"/>
            <a:ext cx="8229600" cy="5113337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sl-SI" b="1" smtClean="0">
                <a:solidFill>
                  <a:srgbClr val="336699"/>
                </a:solidFill>
              </a:rPr>
              <a:t>System identification</a:t>
            </a: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endParaRPr lang="sl-SI" b="1" smtClean="0">
              <a:solidFill>
                <a:srgbClr val="336699"/>
              </a:solidFill>
            </a:endParaRPr>
          </a:p>
          <a:p>
            <a:pPr lvl="1" eaLnBrk="1" hangingPunct="1">
              <a:buFontTx/>
              <a:buChar char="•"/>
            </a:pPr>
            <a:r>
              <a:rPr lang="sl-SI" b="1" smtClean="0">
                <a:solidFill>
                  <a:srgbClr val="336699"/>
                </a:solidFill>
              </a:rPr>
              <a:t>Inverse system</a:t>
            </a:r>
            <a:endParaRPr lang="en-GB" b="1" dirty="0" smtClean="0">
              <a:solidFill>
                <a:srgbClr val="336699"/>
              </a:solidFill>
            </a:endParaRPr>
          </a:p>
        </p:txBody>
      </p:sp>
      <p:grpSp>
        <p:nvGrpSpPr>
          <p:cNvPr id="35847" name="Group 4"/>
          <p:cNvGrpSpPr>
            <a:grpSpLocks/>
          </p:cNvGrpSpPr>
          <p:nvPr/>
        </p:nvGrpSpPr>
        <p:grpSpPr bwMode="auto">
          <a:xfrm>
            <a:off x="1619250" y="1755775"/>
            <a:ext cx="6719888" cy="2033588"/>
            <a:chOff x="1020" y="1106"/>
            <a:chExt cx="4233" cy="1281"/>
          </a:xfrm>
        </p:grpSpPr>
        <p:sp>
          <p:nvSpPr>
            <p:cNvPr id="35864" name="Line 5"/>
            <p:cNvSpPr>
              <a:spLocks noChangeShapeType="1"/>
            </p:cNvSpPr>
            <p:nvPr/>
          </p:nvSpPr>
          <p:spPr bwMode="auto">
            <a:xfrm flipV="1">
              <a:off x="2517" y="1544"/>
              <a:ext cx="545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65" name="Text Box 6"/>
            <p:cNvSpPr txBox="1">
              <a:spLocks noChangeArrowheads="1"/>
            </p:cNvSpPr>
            <p:nvPr/>
          </p:nvSpPr>
          <p:spPr bwMode="auto">
            <a:xfrm>
              <a:off x="1020" y="1181"/>
              <a:ext cx="953" cy="2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Environment</a:t>
              </a:r>
              <a:endParaRPr lang="en-GB" sz="1600" dirty="0"/>
            </a:p>
          </p:txBody>
        </p:sp>
        <p:sp>
          <p:nvSpPr>
            <p:cNvPr id="35866" name="Text Box 7"/>
            <p:cNvSpPr txBox="1">
              <a:spLocks noChangeArrowheads="1"/>
            </p:cNvSpPr>
            <p:nvPr/>
          </p:nvSpPr>
          <p:spPr bwMode="auto">
            <a:xfrm>
              <a:off x="2336" y="1106"/>
              <a:ext cx="953" cy="3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Unknown System</a:t>
              </a:r>
              <a:endParaRPr lang="en-GB" sz="1600" dirty="0"/>
            </a:p>
          </p:txBody>
        </p:sp>
        <p:sp>
          <p:nvSpPr>
            <p:cNvPr id="35867" name="Text Box 8"/>
            <p:cNvSpPr txBox="1">
              <a:spLocks noChangeArrowheads="1"/>
            </p:cNvSpPr>
            <p:nvPr/>
          </p:nvSpPr>
          <p:spPr bwMode="auto">
            <a:xfrm>
              <a:off x="2336" y="1623"/>
              <a:ext cx="953" cy="3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Neural network</a:t>
              </a:r>
              <a:endParaRPr lang="en-GB" sz="1600" dirty="0"/>
            </a:p>
          </p:txBody>
        </p:sp>
        <p:cxnSp>
          <p:nvCxnSpPr>
            <p:cNvPr id="35868" name="AutoShape 9"/>
            <p:cNvCxnSpPr>
              <a:cxnSpLocks noChangeShapeType="1"/>
              <a:stCxn id="35865" idx="3"/>
              <a:endCxn id="35867" idx="1"/>
            </p:cNvCxnSpPr>
            <p:nvPr/>
          </p:nvCxnSpPr>
          <p:spPr bwMode="auto">
            <a:xfrm>
              <a:off x="1973" y="1290"/>
              <a:ext cx="363" cy="519"/>
            </a:xfrm>
            <a:prstGeom prst="bentConnector3">
              <a:avLst>
                <a:gd name="adj1" fmla="val 498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69" name="AutoShape 10"/>
            <p:cNvCxnSpPr>
              <a:cxnSpLocks noChangeShapeType="1"/>
              <a:stCxn id="35865" idx="3"/>
              <a:endCxn id="35866" idx="1"/>
            </p:cNvCxnSpPr>
            <p:nvPr/>
          </p:nvCxnSpPr>
          <p:spPr bwMode="auto">
            <a:xfrm>
              <a:off x="1973" y="1290"/>
              <a:ext cx="363" cy="2"/>
            </a:xfrm>
            <a:prstGeom prst="bentConnector3">
              <a:avLst>
                <a:gd name="adj1" fmla="val 498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5870" name="Oval 11"/>
            <p:cNvSpPr>
              <a:spLocks noChangeArrowheads="1"/>
            </p:cNvSpPr>
            <p:nvPr/>
          </p:nvSpPr>
          <p:spPr bwMode="auto">
            <a:xfrm>
              <a:off x="3651" y="1674"/>
              <a:ext cx="318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5871" name="AutoShape 12"/>
            <p:cNvCxnSpPr>
              <a:cxnSpLocks noChangeShapeType="1"/>
              <a:stCxn id="35866" idx="3"/>
              <a:endCxn id="35870" idx="0"/>
            </p:cNvCxnSpPr>
            <p:nvPr/>
          </p:nvCxnSpPr>
          <p:spPr bwMode="auto">
            <a:xfrm>
              <a:off x="3289" y="1292"/>
              <a:ext cx="521" cy="382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72" name="AutoShape 13"/>
            <p:cNvCxnSpPr>
              <a:cxnSpLocks noChangeShapeType="1"/>
              <a:stCxn id="35867" idx="3"/>
              <a:endCxn id="35870" idx="2"/>
            </p:cNvCxnSpPr>
            <p:nvPr/>
          </p:nvCxnSpPr>
          <p:spPr bwMode="auto">
            <a:xfrm>
              <a:off x="3289" y="1809"/>
              <a:ext cx="362" cy="1"/>
            </a:xfrm>
            <a:prstGeom prst="bentConnector3">
              <a:avLst>
                <a:gd name="adj1" fmla="val 497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73" name="AutoShape 14"/>
            <p:cNvCxnSpPr>
              <a:cxnSpLocks noChangeShapeType="1"/>
              <a:stCxn id="35870" idx="4"/>
              <a:endCxn id="35864" idx="0"/>
            </p:cNvCxnSpPr>
            <p:nvPr/>
          </p:nvCxnSpPr>
          <p:spPr bwMode="auto">
            <a:xfrm rot="5400000">
              <a:off x="3093" y="1370"/>
              <a:ext cx="142" cy="1293"/>
            </a:xfrm>
            <a:prstGeom prst="bentConnector3">
              <a:avLst>
                <a:gd name="adj1" fmla="val 20140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cxnSp>
        <p:sp>
          <p:nvSpPr>
            <p:cNvPr id="35874" name="Text Box 15"/>
            <p:cNvSpPr txBox="1">
              <a:spLocks noChangeArrowheads="1"/>
            </p:cNvSpPr>
            <p:nvPr/>
          </p:nvSpPr>
          <p:spPr bwMode="auto">
            <a:xfrm>
              <a:off x="3808" y="149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/>
                <a:t>+</a:t>
              </a:r>
              <a:endParaRPr lang="en-GB" sz="1600" dirty="0"/>
            </a:p>
          </p:txBody>
        </p:sp>
        <p:sp>
          <p:nvSpPr>
            <p:cNvPr id="35875" name="Text Box 16"/>
            <p:cNvSpPr txBox="1">
              <a:spLocks noChangeArrowheads="1"/>
            </p:cNvSpPr>
            <p:nvPr/>
          </p:nvSpPr>
          <p:spPr bwMode="auto">
            <a:xfrm>
              <a:off x="3515" y="177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/>
                <a:t>-</a:t>
              </a:r>
              <a:endParaRPr lang="en-GB" sz="1600" dirty="0"/>
            </a:p>
          </p:txBody>
        </p:sp>
        <p:sp>
          <p:nvSpPr>
            <p:cNvPr id="35876" name="Text Box 17"/>
            <p:cNvSpPr txBox="1">
              <a:spLocks noChangeArrowheads="1"/>
            </p:cNvSpPr>
            <p:nvPr/>
          </p:nvSpPr>
          <p:spPr bwMode="auto">
            <a:xfrm>
              <a:off x="3703" y="1691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>
                  <a:cs typeface="Arial" charset="0"/>
                </a:rPr>
                <a:t>Σ</a:t>
              </a:r>
            </a:p>
          </p:txBody>
        </p:sp>
        <p:sp>
          <p:nvSpPr>
            <p:cNvPr id="35877" name="Text Box 18"/>
            <p:cNvSpPr txBox="1">
              <a:spLocks noChangeArrowheads="1"/>
            </p:cNvSpPr>
            <p:nvPr/>
          </p:nvSpPr>
          <p:spPr bwMode="auto">
            <a:xfrm>
              <a:off x="2880" y="2195"/>
              <a:ext cx="6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 signal</a:t>
              </a:r>
              <a:endParaRPr lang="en-GB" sz="1400" dirty="0"/>
            </a:p>
          </p:txBody>
        </p:sp>
        <p:sp>
          <p:nvSpPr>
            <p:cNvPr id="35878" name="Text Box 19"/>
            <p:cNvSpPr txBox="1">
              <a:spLocks noChangeArrowheads="1"/>
            </p:cNvSpPr>
            <p:nvPr/>
          </p:nvSpPr>
          <p:spPr bwMode="auto">
            <a:xfrm>
              <a:off x="3796" y="1362"/>
              <a:ext cx="145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Unknown system response</a:t>
              </a:r>
              <a:endParaRPr lang="en-GB" sz="1400" dirty="0"/>
            </a:p>
          </p:txBody>
        </p:sp>
      </p:grpSp>
      <p:grpSp>
        <p:nvGrpSpPr>
          <p:cNvPr id="35848" name="Group 20"/>
          <p:cNvGrpSpPr>
            <a:grpSpLocks/>
          </p:cNvGrpSpPr>
          <p:nvPr/>
        </p:nvGrpSpPr>
        <p:grpSpPr bwMode="auto">
          <a:xfrm>
            <a:off x="995363" y="4306888"/>
            <a:ext cx="6745287" cy="1871662"/>
            <a:chOff x="0" y="2550"/>
            <a:chExt cx="4249" cy="1179"/>
          </a:xfrm>
        </p:grpSpPr>
        <p:sp>
          <p:nvSpPr>
            <p:cNvPr id="35849" name="Line 21"/>
            <p:cNvSpPr>
              <a:spLocks noChangeShapeType="1"/>
            </p:cNvSpPr>
            <p:nvPr/>
          </p:nvSpPr>
          <p:spPr bwMode="auto">
            <a:xfrm flipV="1">
              <a:off x="2767" y="2886"/>
              <a:ext cx="545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850" name="Text Box 22"/>
            <p:cNvSpPr txBox="1">
              <a:spLocks noChangeArrowheads="1"/>
            </p:cNvSpPr>
            <p:nvPr/>
          </p:nvSpPr>
          <p:spPr bwMode="auto">
            <a:xfrm>
              <a:off x="0" y="3046"/>
              <a:ext cx="953" cy="2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Environment</a:t>
              </a:r>
              <a:endParaRPr lang="en-GB" sz="1600" dirty="0"/>
            </a:p>
          </p:txBody>
        </p:sp>
        <p:sp>
          <p:nvSpPr>
            <p:cNvPr id="35851" name="Text Box 23"/>
            <p:cNvSpPr txBox="1">
              <a:spLocks noChangeArrowheads="1"/>
            </p:cNvSpPr>
            <p:nvPr/>
          </p:nvSpPr>
          <p:spPr bwMode="auto">
            <a:xfrm>
              <a:off x="1315" y="3046"/>
              <a:ext cx="953" cy="21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System</a:t>
              </a:r>
              <a:endParaRPr lang="en-GB" sz="1600" dirty="0"/>
            </a:p>
          </p:txBody>
        </p:sp>
        <p:sp>
          <p:nvSpPr>
            <p:cNvPr id="35852" name="Text Box 24"/>
            <p:cNvSpPr txBox="1">
              <a:spLocks noChangeArrowheads="1"/>
            </p:cNvSpPr>
            <p:nvPr/>
          </p:nvSpPr>
          <p:spPr bwMode="auto">
            <a:xfrm>
              <a:off x="2586" y="2965"/>
              <a:ext cx="953" cy="3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600"/>
                <a:t>Neural network</a:t>
              </a:r>
              <a:endParaRPr lang="en-GB" sz="1600" dirty="0"/>
            </a:p>
          </p:txBody>
        </p:sp>
        <p:sp>
          <p:nvSpPr>
            <p:cNvPr id="35853" name="Oval 25"/>
            <p:cNvSpPr>
              <a:spLocks noChangeArrowheads="1"/>
            </p:cNvSpPr>
            <p:nvPr/>
          </p:nvSpPr>
          <p:spPr bwMode="auto">
            <a:xfrm>
              <a:off x="3901" y="3016"/>
              <a:ext cx="318" cy="2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35854" name="AutoShape 26"/>
            <p:cNvCxnSpPr>
              <a:cxnSpLocks noChangeShapeType="1"/>
              <a:stCxn id="35852" idx="3"/>
              <a:endCxn id="35853" idx="2"/>
            </p:cNvCxnSpPr>
            <p:nvPr/>
          </p:nvCxnSpPr>
          <p:spPr bwMode="auto">
            <a:xfrm>
              <a:off x="3539" y="3151"/>
              <a:ext cx="362" cy="1"/>
            </a:xfrm>
            <a:prstGeom prst="bentConnector3">
              <a:avLst>
                <a:gd name="adj1" fmla="val 4972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5" name="AutoShape 27"/>
            <p:cNvCxnSpPr>
              <a:cxnSpLocks noChangeShapeType="1"/>
              <a:stCxn id="35853" idx="4"/>
              <a:endCxn id="35849" idx="0"/>
            </p:cNvCxnSpPr>
            <p:nvPr/>
          </p:nvCxnSpPr>
          <p:spPr bwMode="auto">
            <a:xfrm rot="5400000">
              <a:off x="3343" y="2712"/>
              <a:ext cx="142" cy="1293"/>
            </a:xfrm>
            <a:prstGeom prst="bentConnector3">
              <a:avLst>
                <a:gd name="adj1" fmla="val 20140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</p:cxnSp>
        <p:sp>
          <p:nvSpPr>
            <p:cNvPr id="35856" name="Text Box 28"/>
            <p:cNvSpPr txBox="1">
              <a:spLocks noChangeArrowheads="1"/>
            </p:cNvSpPr>
            <p:nvPr/>
          </p:nvSpPr>
          <p:spPr bwMode="auto">
            <a:xfrm>
              <a:off x="4058" y="284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/>
                <a:t>+</a:t>
              </a:r>
              <a:endParaRPr lang="en-GB" sz="1600" dirty="0"/>
            </a:p>
          </p:txBody>
        </p:sp>
        <p:sp>
          <p:nvSpPr>
            <p:cNvPr id="35857" name="Text Box 29"/>
            <p:cNvSpPr txBox="1">
              <a:spLocks noChangeArrowheads="1"/>
            </p:cNvSpPr>
            <p:nvPr/>
          </p:nvSpPr>
          <p:spPr bwMode="auto">
            <a:xfrm>
              <a:off x="3765" y="311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/>
                <a:t>-</a:t>
              </a:r>
              <a:endParaRPr lang="en-GB" sz="1600" dirty="0"/>
            </a:p>
          </p:txBody>
        </p:sp>
        <p:sp>
          <p:nvSpPr>
            <p:cNvPr id="35858" name="Text Box 30"/>
            <p:cNvSpPr txBox="1">
              <a:spLocks noChangeArrowheads="1"/>
            </p:cNvSpPr>
            <p:nvPr/>
          </p:nvSpPr>
          <p:spPr bwMode="auto">
            <a:xfrm>
              <a:off x="3953" y="3033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>
                  <a:cs typeface="Arial" charset="0"/>
                </a:rPr>
                <a:t>Σ</a:t>
              </a:r>
            </a:p>
          </p:txBody>
        </p:sp>
        <p:sp>
          <p:nvSpPr>
            <p:cNvPr id="35859" name="Text Box 31"/>
            <p:cNvSpPr txBox="1">
              <a:spLocks noChangeArrowheads="1"/>
            </p:cNvSpPr>
            <p:nvPr/>
          </p:nvSpPr>
          <p:spPr bwMode="auto">
            <a:xfrm>
              <a:off x="3130" y="3537"/>
              <a:ext cx="68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 signal</a:t>
              </a:r>
              <a:endParaRPr lang="en-GB" sz="1400" dirty="0"/>
            </a:p>
          </p:txBody>
        </p:sp>
        <p:sp>
          <p:nvSpPr>
            <p:cNvPr id="35860" name="Text Box 32"/>
            <p:cNvSpPr txBox="1">
              <a:spLocks noChangeArrowheads="1"/>
            </p:cNvSpPr>
            <p:nvPr/>
          </p:nvSpPr>
          <p:spPr bwMode="auto">
            <a:xfrm>
              <a:off x="1837" y="2550"/>
              <a:ext cx="150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Inputs from the environment</a:t>
              </a:r>
              <a:endParaRPr lang="en-GB" sz="1400" dirty="0"/>
            </a:p>
          </p:txBody>
        </p:sp>
        <p:cxnSp>
          <p:nvCxnSpPr>
            <p:cNvPr id="35861" name="AutoShape 33"/>
            <p:cNvCxnSpPr>
              <a:cxnSpLocks noChangeShapeType="1"/>
              <a:stCxn id="35850" idx="3"/>
              <a:endCxn id="35851" idx="1"/>
            </p:cNvCxnSpPr>
            <p:nvPr/>
          </p:nvCxnSpPr>
          <p:spPr bwMode="auto">
            <a:xfrm>
              <a:off x="953" y="3155"/>
              <a:ext cx="3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862" name="AutoShape 34"/>
            <p:cNvCxnSpPr>
              <a:cxnSpLocks noChangeShapeType="1"/>
              <a:stCxn id="35851" idx="3"/>
              <a:endCxn id="35852" idx="1"/>
            </p:cNvCxnSpPr>
            <p:nvPr/>
          </p:nvCxnSpPr>
          <p:spPr bwMode="auto">
            <a:xfrm flipV="1">
              <a:off x="2268" y="3151"/>
              <a:ext cx="318" cy="4"/>
            </a:xfrm>
            <a:prstGeom prst="bentConnector3">
              <a:avLst>
                <a:gd name="adj1" fmla="val 4968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63" name="AutoShape 35"/>
            <p:cNvCxnSpPr>
              <a:cxnSpLocks noChangeShapeType="1"/>
              <a:stCxn id="35850" idx="3"/>
              <a:endCxn id="35858" idx="0"/>
            </p:cNvCxnSpPr>
            <p:nvPr/>
          </p:nvCxnSpPr>
          <p:spPr bwMode="auto">
            <a:xfrm flipV="1">
              <a:off x="953" y="3033"/>
              <a:ext cx="3103" cy="122"/>
            </a:xfrm>
            <a:prstGeom prst="bentConnector4">
              <a:avLst>
                <a:gd name="adj1" fmla="val 6218"/>
                <a:gd name="adj2" fmla="val 34917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9B103A3-02FB-4B49-AAF0-F7402AAB4253}" type="slidenum">
              <a:rPr lang="sl-SI" smtClean="0"/>
              <a:pPr/>
              <a:t>28</a:t>
            </a:fld>
            <a:endParaRPr lang="sl-SI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4"/>
            </a:pPr>
            <a:r>
              <a:rPr lang="sl-SI" dirty="0" err="1" smtClean="0"/>
              <a:t>Control</a:t>
            </a:r>
            <a:endParaRPr lang="sl-SI" dirty="0" smtClean="0"/>
          </a:p>
          <a:p>
            <a:pPr marL="762000" lvl="1" indent="-304800" eaLnBrk="1" hangingPunct="1">
              <a:buFontTx/>
              <a:buChar char="•"/>
            </a:pP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used to </a:t>
            </a:r>
            <a:r>
              <a:rPr lang="sl-SI" dirty="0" err="1" smtClean="0"/>
              <a:t>control</a:t>
            </a:r>
            <a:r>
              <a:rPr lang="sl-SI" dirty="0" smtClean="0"/>
              <a:t> a </a:t>
            </a:r>
            <a:r>
              <a:rPr lang="sl-SI" dirty="0" err="1" smtClean="0">
                <a:solidFill>
                  <a:srgbClr val="FF0000"/>
                </a:solidFill>
              </a:rPr>
              <a:t>plant</a:t>
            </a:r>
            <a:r>
              <a:rPr lang="sl-SI" dirty="0" smtClean="0"/>
              <a:t> (a </a:t>
            </a:r>
            <a:r>
              <a:rPr lang="sl-SI" dirty="0" err="1" smtClean="0"/>
              <a:t>process</a:t>
            </a:r>
            <a:r>
              <a:rPr lang="sl-SI" dirty="0" smtClean="0"/>
              <a:t>)</a:t>
            </a:r>
          </a:p>
          <a:p>
            <a:pPr marL="762000" lvl="1" indent="-304800" eaLnBrk="1" hangingPunct="1">
              <a:buFontTx/>
              <a:buChar char="•"/>
            </a:pPr>
            <a:r>
              <a:rPr lang="sl-SI" dirty="0" err="1" smtClean="0"/>
              <a:t>Brain</a:t>
            </a:r>
            <a:r>
              <a:rPr lang="sl-SI" dirty="0" smtClean="0"/>
              <a:t> is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best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of a </a:t>
            </a:r>
            <a:r>
              <a:rPr lang="sl-SI" dirty="0" err="1" smtClean="0"/>
              <a:t>parallel</a:t>
            </a:r>
            <a:r>
              <a:rPr lang="sl-SI" dirty="0" smtClean="0"/>
              <a:t> </a:t>
            </a:r>
            <a:r>
              <a:rPr lang="sl-SI" dirty="0" err="1" smtClean="0"/>
              <a:t>distributed</a:t>
            </a:r>
            <a:r>
              <a:rPr lang="sl-SI" dirty="0" smtClean="0"/>
              <a:t> </a:t>
            </a:r>
            <a:r>
              <a:rPr lang="sl-SI" dirty="0" err="1" smtClean="0"/>
              <a:t>generalized</a:t>
            </a:r>
            <a:r>
              <a:rPr lang="sl-SI" dirty="0" smtClean="0"/>
              <a:t> </a:t>
            </a:r>
            <a:r>
              <a:rPr lang="sl-SI" dirty="0" err="1" smtClean="0"/>
              <a:t>controller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Operates</a:t>
            </a:r>
            <a:r>
              <a:rPr lang="sl-SI" dirty="0" smtClean="0"/>
              <a:t> </a:t>
            </a:r>
            <a:r>
              <a:rPr lang="sl-SI" dirty="0" err="1" smtClean="0"/>
              <a:t>thousands</a:t>
            </a:r>
            <a:r>
              <a:rPr lang="sl-SI" dirty="0" smtClean="0"/>
              <a:t> of </a:t>
            </a:r>
            <a:r>
              <a:rPr lang="sl-SI" dirty="0" err="1" smtClean="0"/>
              <a:t>actuators</a:t>
            </a:r>
            <a:r>
              <a:rPr lang="sl-SI" dirty="0" smtClean="0"/>
              <a:t> (</a:t>
            </a:r>
            <a:r>
              <a:rPr lang="sl-SI" dirty="0" err="1" smtClean="0"/>
              <a:t>muscles</a:t>
            </a:r>
            <a:r>
              <a:rPr lang="sl-SI" dirty="0" smtClean="0"/>
              <a:t>)</a:t>
            </a:r>
          </a:p>
          <a:p>
            <a:pPr marL="1181100" lvl="2" indent="-266700" eaLnBrk="1" hangingPunct="1"/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handle</a:t>
            </a:r>
            <a:r>
              <a:rPr lang="sl-SI" dirty="0" smtClean="0"/>
              <a:t> </a:t>
            </a:r>
            <a:r>
              <a:rPr lang="sl-SI" dirty="0" err="1" smtClean="0"/>
              <a:t>nonlinearity</a:t>
            </a:r>
            <a:r>
              <a:rPr lang="sl-SI" dirty="0" smtClean="0"/>
              <a:t> and </a:t>
            </a:r>
            <a:r>
              <a:rPr lang="sl-SI" dirty="0" err="1" smtClean="0"/>
              <a:t>noise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handle</a:t>
            </a:r>
            <a:r>
              <a:rPr lang="sl-SI" dirty="0" smtClean="0"/>
              <a:t> </a:t>
            </a:r>
            <a:r>
              <a:rPr lang="sl-SI" dirty="0" err="1" smtClean="0"/>
              <a:t>invariances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optimize</a:t>
            </a:r>
            <a:r>
              <a:rPr lang="sl-SI" dirty="0" smtClean="0"/>
              <a:t> </a:t>
            </a:r>
            <a:r>
              <a:rPr lang="sl-SI" dirty="0" err="1" smtClean="0"/>
              <a:t>over</a:t>
            </a:r>
            <a:r>
              <a:rPr lang="sl-SI" dirty="0" smtClean="0"/>
              <a:t> a </a:t>
            </a:r>
            <a:r>
              <a:rPr lang="sl-SI" dirty="0" err="1" smtClean="0"/>
              <a:t>long</a:t>
            </a:r>
            <a:r>
              <a:rPr lang="sl-SI" dirty="0" smtClean="0"/>
              <a:t>-range </a:t>
            </a:r>
            <a:r>
              <a:rPr lang="sl-SI" dirty="0" err="1" smtClean="0"/>
              <a:t>planning</a:t>
            </a:r>
            <a:r>
              <a:rPr lang="sl-SI" dirty="0" smtClean="0"/>
              <a:t> </a:t>
            </a:r>
            <a:r>
              <a:rPr lang="sl-SI" dirty="0" err="1" smtClean="0"/>
              <a:t>horizon</a:t>
            </a:r>
            <a:endParaRPr lang="sl-SI" dirty="0" smtClean="0"/>
          </a:p>
          <a:p>
            <a:pPr marL="1181100" lvl="2" indent="-266700" eaLnBrk="1" hangingPunct="1"/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Feedback</a:t>
            </a:r>
            <a:r>
              <a:rPr lang="sl-SI" dirty="0" smtClean="0"/>
              <a:t> </a:t>
            </a:r>
            <a:r>
              <a:rPr lang="sl-SI" dirty="0" err="1" smtClean="0"/>
              <a:t>control</a:t>
            </a:r>
            <a:r>
              <a:rPr lang="sl-SI" dirty="0" smtClean="0"/>
              <a:t> </a:t>
            </a:r>
            <a:r>
              <a:rPr lang="sl-SI" dirty="0" err="1" smtClean="0"/>
              <a:t>system</a:t>
            </a:r>
            <a:r>
              <a:rPr lang="sl-SI" dirty="0" smtClean="0"/>
              <a:t> (Model reference </a:t>
            </a:r>
            <a:r>
              <a:rPr lang="sl-SI" dirty="0" err="1" smtClean="0"/>
              <a:t>control</a:t>
            </a:r>
            <a:r>
              <a:rPr lang="sl-SI" dirty="0" smtClean="0"/>
              <a:t>)</a:t>
            </a:r>
          </a:p>
          <a:p>
            <a:pPr marL="1181100" lvl="2" indent="-266700" eaLnBrk="1" hangingPunct="1"/>
            <a:r>
              <a:rPr lang="sl-SI" dirty="0" smtClean="0"/>
              <a:t>NN </a:t>
            </a:r>
            <a:r>
              <a:rPr lang="sl-SI" dirty="0" err="1" smtClean="0"/>
              <a:t>controller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to </a:t>
            </a:r>
            <a:r>
              <a:rPr lang="sl-SI" dirty="0" err="1" smtClean="0"/>
              <a:t>supply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will</a:t>
            </a:r>
            <a:r>
              <a:rPr lang="sl-SI" dirty="0" smtClean="0"/>
              <a:t> </a:t>
            </a:r>
            <a:r>
              <a:rPr lang="sl-SI" dirty="0" err="1" smtClean="0"/>
              <a:t>drive</a:t>
            </a:r>
            <a:r>
              <a:rPr lang="sl-SI" dirty="0" smtClean="0"/>
              <a:t> a </a:t>
            </a:r>
            <a:r>
              <a:rPr lang="sl-SI" dirty="0" err="1" smtClean="0"/>
              <a:t>plant</a:t>
            </a:r>
            <a:r>
              <a:rPr lang="sl-SI" dirty="0" smtClean="0"/>
              <a:t> </a:t>
            </a:r>
            <a:r>
              <a:rPr lang="sl-SI" dirty="0" err="1" smtClean="0"/>
              <a:t>according</a:t>
            </a:r>
            <a:r>
              <a:rPr lang="sl-SI" dirty="0" smtClean="0"/>
              <a:t> to a reference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(5/7)</a:t>
            </a:r>
            <a:endParaRPr lang="en-GB" sz="2800" dirty="0" smtClean="0"/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4221088"/>
            <a:ext cx="5393735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81CF514-DCCE-4D49-A8EB-E7FE7475920E}" type="slidenum">
              <a:rPr lang="sl-SI" smtClean="0"/>
              <a:pPr>
                <a:defRPr/>
              </a:pPr>
              <a:t>29</a:t>
            </a:fld>
            <a:endParaRPr lang="sl-SI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 cstate="print"/>
          <a:srcRect t="8129"/>
          <a:stretch>
            <a:fillRect/>
          </a:stretch>
        </p:blipFill>
        <p:spPr bwMode="auto">
          <a:xfrm>
            <a:off x="1043608" y="732540"/>
            <a:ext cx="6984776" cy="5720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57200" y="116632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62000" marR="0" lvl="1" indent="-3048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sl-SI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Model </a:t>
            </a:r>
            <a:r>
              <a:rPr kumimoji="0" lang="sl-SI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predictive</a:t>
            </a:r>
            <a:r>
              <a:rPr kumimoji="0" lang="sl-SI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control</a:t>
            </a:r>
            <a:endParaRPr kumimoji="0" lang="sl-SI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1181100" marR="0" lvl="2" indent="-2667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NN model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provides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multi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-step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ahead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predictions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for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the</a:t>
            </a:r>
            <a:r>
              <a:rPr kumimoji="0" lang="sl-SI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sl-SI" sz="1400" b="0" i="0" u="none" strike="noStrike" kern="0" cap="none" spc="0" normalizeH="0" noProof="0" dirty="0" err="1" smtClean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+mn-lt"/>
              </a:rPr>
              <a:t>optimizer</a:t>
            </a:r>
            <a:endParaRPr kumimoji="0" lang="sl-SI" sz="1400" b="0" i="0" u="none" strike="noStrike" kern="0" cap="none" spc="0" normalizeH="0" baseline="0" noProof="0" dirty="0" smtClean="0">
              <a:ln>
                <a:noFill/>
              </a:ln>
              <a:solidFill>
                <a:srgbClr val="336699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0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2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09F2307-423F-4529-9814-398229AF3A6A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2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Neuron with vector input</a:t>
            </a:r>
            <a:endParaRPr lang="en-GB" dirty="0" smtClean="0"/>
          </a:p>
        </p:txBody>
      </p:sp>
      <p:sp>
        <p:nvSpPr>
          <p:cNvPr id="2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Input vector</a:t>
            </a:r>
          </a:p>
          <a:p>
            <a:pPr lvl="1" eaLnBrk="1" hangingPunct="1">
              <a:buFontTx/>
              <a:buNone/>
            </a:pPr>
            <a:r>
              <a:rPr lang="sl-SI" i="1" smtClean="0"/>
              <a:t>	x = </a:t>
            </a:r>
            <a:r>
              <a:rPr lang="sl-SI" smtClean="0"/>
              <a:t>[x</a:t>
            </a:r>
            <a:r>
              <a:rPr lang="sl-SI" i="1" baseline="-25000" smtClean="0"/>
              <a:t>1</a:t>
            </a:r>
            <a:r>
              <a:rPr lang="sl-SI" i="1" smtClean="0"/>
              <a:t>, x</a:t>
            </a:r>
            <a:r>
              <a:rPr lang="sl-SI" i="1" baseline="-25000" smtClean="0"/>
              <a:t>2</a:t>
            </a:r>
            <a:r>
              <a:rPr lang="sl-SI" i="1" smtClean="0"/>
              <a:t>, ... x</a:t>
            </a:r>
            <a:r>
              <a:rPr lang="sl-SI" i="1" baseline="-25000" smtClean="0"/>
              <a:t>R</a:t>
            </a:r>
            <a:r>
              <a:rPr lang="sl-SI" smtClean="0"/>
              <a:t> ],          </a:t>
            </a:r>
            <a:r>
              <a:rPr lang="sl-SI" i="1" smtClean="0"/>
              <a:t>R</a:t>
            </a:r>
            <a:r>
              <a:rPr lang="sl-SI" smtClean="0"/>
              <a:t> = number of elements in input vector</a:t>
            </a:r>
          </a:p>
          <a:p>
            <a:pPr lvl="1" eaLnBrk="1" hangingPunct="1">
              <a:buFontTx/>
              <a:buNone/>
            </a:pPr>
            <a:endParaRPr lang="sl-SI" i="1" smtClean="0"/>
          </a:p>
          <a:p>
            <a:pPr eaLnBrk="1" hangingPunct="1"/>
            <a:r>
              <a:rPr lang="sl-SI" smtClean="0"/>
              <a:t>Weight vector</a:t>
            </a:r>
          </a:p>
          <a:p>
            <a:pPr lvl="1" eaLnBrk="1" hangingPunct="1">
              <a:buFontTx/>
              <a:buNone/>
            </a:pPr>
            <a:r>
              <a:rPr lang="sl-SI" i="1" smtClean="0"/>
              <a:t>	w = </a:t>
            </a:r>
            <a:r>
              <a:rPr lang="sl-SI" smtClean="0"/>
              <a:t>[</a:t>
            </a:r>
            <a:r>
              <a:rPr lang="sl-SI" i="1" smtClean="0"/>
              <a:t>w</a:t>
            </a:r>
            <a:r>
              <a:rPr lang="sl-SI" i="1" baseline="-25000" smtClean="0"/>
              <a:t>1</a:t>
            </a:r>
            <a:r>
              <a:rPr lang="sl-SI" i="1" smtClean="0"/>
              <a:t>, w</a:t>
            </a:r>
            <a:r>
              <a:rPr lang="sl-SI" i="1" baseline="-25000" smtClean="0"/>
              <a:t>2</a:t>
            </a:r>
            <a:r>
              <a:rPr lang="sl-SI" i="1" smtClean="0"/>
              <a:t>, ... w</a:t>
            </a:r>
            <a:r>
              <a:rPr lang="sl-SI" i="1" baseline="-25000" smtClean="0"/>
              <a:t>R</a:t>
            </a:r>
            <a:r>
              <a:rPr lang="sl-SI" smtClean="0"/>
              <a:t> ]</a:t>
            </a:r>
          </a:p>
          <a:p>
            <a:pPr lvl="1" eaLnBrk="1" hangingPunct="1">
              <a:buFontTx/>
              <a:buNone/>
            </a:pPr>
            <a:endParaRPr lang="sl-SI" i="1" smtClean="0"/>
          </a:p>
          <a:p>
            <a:pPr eaLnBrk="1" hangingPunct="1"/>
            <a:r>
              <a:rPr lang="sl-SI" smtClean="0"/>
              <a:t>Activation potential</a:t>
            </a:r>
          </a:p>
          <a:p>
            <a:pPr lvl="1" eaLnBrk="1" hangingPunct="1">
              <a:buFontTx/>
              <a:buNone/>
            </a:pPr>
            <a:r>
              <a:rPr lang="sl-SI" i="1" smtClean="0"/>
              <a:t>	v = w x + b</a:t>
            </a:r>
            <a:endParaRPr lang="sl-SI" smtClean="0"/>
          </a:p>
          <a:p>
            <a:pPr lvl="1" eaLnBrk="1" hangingPunct="1">
              <a:buFontTx/>
              <a:buNone/>
            </a:pPr>
            <a:endParaRPr lang="sl-SI" sz="800" smtClean="0"/>
          </a:p>
          <a:p>
            <a:pPr lvl="1" eaLnBrk="1" hangingPunct="1">
              <a:buFontTx/>
              <a:buNone/>
            </a:pPr>
            <a:r>
              <a:rPr lang="sl-SI" smtClean="0"/>
              <a:t>product of input vector and </a:t>
            </a:r>
          </a:p>
          <a:p>
            <a:pPr lvl="1" eaLnBrk="1" hangingPunct="1">
              <a:buFontTx/>
              <a:buNone/>
            </a:pPr>
            <a:r>
              <a:rPr lang="sl-SI" smtClean="0"/>
              <a:t>weight vector</a:t>
            </a:r>
            <a:endParaRPr lang="en-GB" i="1" dirty="0" smtClean="0"/>
          </a:p>
        </p:txBody>
      </p:sp>
      <p:pic>
        <p:nvPicPr>
          <p:cNvPr id="2061" name="Picture 4"/>
          <p:cNvPicPr>
            <a:picLocks noChangeAspect="1" noChangeArrowheads="1"/>
          </p:cNvPicPr>
          <p:nvPr/>
        </p:nvPicPr>
        <p:blipFill>
          <a:blip r:embed="rId4" cstate="print"/>
          <a:srcRect r="31218"/>
          <a:stretch>
            <a:fillRect/>
          </a:stretch>
        </p:blipFill>
        <p:spPr bwMode="auto">
          <a:xfrm>
            <a:off x="4572000" y="2419350"/>
            <a:ext cx="3767138" cy="305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4622800" y="3184525"/>
          <a:ext cx="34448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8" name="Equation" r:id="rId5" imgW="203040" imgH="914400" progId="Equation.3">
                  <p:embed/>
                </p:oleObj>
              </mc:Choice>
              <mc:Fallback>
                <p:oleObj name="Equation" r:id="rId5" imgW="20304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3184525"/>
                        <a:ext cx="344488" cy="1562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6397625" y="3716338"/>
          <a:ext cx="193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" name="Equation" r:id="rId7" imgW="114120" imgH="139680" progId="Equation.3">
                  <p:embed/>
                </p:oleObj>
              </mc:Choice>
              <mc:Fallback>
                <p:oleObj name="Equation" r:id="rId7" imgW="11412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3716338"/>
                        <a:ext cx="193675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7451725" y="3683000"/>
          <a:ext cx="2365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683000"/>
                        <a:ext cx="236538" cy="28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3"/>
          <p:cNvGraphicFramePr>
            <a:graphicFrameLocks noChangeAspect="1"/>
          </p:cNvGraphicFramePr>
          <p:nvPr/>
        </p:nvGraphicFramePr>
        <p:xfrm>
          <a:off x="4643438" y="5165725"/>
          <a:ext cx="367823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" name="Equation" r:id="rId11" imgW="2070000" imgH="431640" progId="Equation.3">
                  <p:embed/>
                </p:oleObj>
              </mc:Choice>
              <mc:Fallback>
                <p:oleObj name="Equation" r:id="rId11" imgW="20700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165725"/>
                        <a:ext cx="3678237" cy="7731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4"/>
          <p:cNvGraphicFramePr>
            <a:graphicFrameLocks noChangeAspect="1"/>
          </p:cNvGraphicFramePr>
          <p:nvPr/>
        </p:nvGraphicFramePr>
        <p:xfrm>
          <a:off x="5426075" y="3354388"/>
          <a:ext cx="3889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Equation" r:id="rId13" imgW="228600" imgH="215640" progId="Equation.3">
                  <p:embed/>
                </p:oleObj>
              </mc:Choice>
              <mc:Fallback>
                <p:oleObj name="Equation" r:id="rId13" imgW="22860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354388"/>
                        <a:ext cx="388938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5"/>
          <p:cNvGraphicFramePr>
            <a:graphicFrameLocks noChangeAspect="1"/>
          </p:cNvGraphicFramePr>
          <p:nvPr/>
        </p:nvGraphicFramePr>
        <p:xfrm>
          <a:off x="5376863" y="4279900"/>
          <a:ext cx="4524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Equation" r:id="rId15" imgW="266400" imgH="215640" progId="Equation.3">
                  <p:embed/>
                </p:oleObj>
              </mc:Choice>
              <mc:Fallback>
                <p:oleObj name="Equation" r:id="rId15" imgW="266400" imgH="215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4279900"/>
                        <a:ext cx="452437" cy="368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Line 16"/>
          <p:cNvSpPr>
            <a:spLocks noChangeShapeType="1"/>
          </p:cNvSpPr>
          <p:nvPr/>
        </p:nvSpPr>
        <p:spPr bwMode="auto">
          <a:xfrm>
            <a:off x="5076825" y="3462338"/>
            <a:ext cx="71913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063" name="Line 17"/>
          <p:cNvSpPr>
            <a:spLocks noChangeShapeType="1"/>
          </p:cNvSpPr>
          <p:nvPr/>
        </p:nvSpPr>
        <p:spPr bwMode="auto">
          <a:xfrm flipV="1">
            <a:off x="5076825" y="4005263"/>
            <a:ext cx="719138" cy="503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D486397-81CB-4114-A7C0-7A8D23981DDE}" type="slidenum">
              <a:rPr lang="sl-SI" smtClean="0"/>
              <a:pPr/>
              <a:t>30</a:t>
            </a:fld>
            <a:endParaRPr lang="sl-SI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sl-SI" smtClean="0"/>
              <a:t>Filtering</a:t>
            </a:r>
          </a:p>
          <a:p>
            <a:pPr marL="762000" lvl="1" indent="-304800" eaLnBrk="1" hangingPunct="1">
              <a:buFontTx/>
              <a:buChar char="•"/>
            </a:pPr>
            <a:r>
              <a:rPr lang="sl-SI" smtClean="0">
                <a:solidFill>
                  <a:srgbClr val="FF0000"/>
                </a:solidFill>
              </a:rPr>
              <a:t>Filter</a:t>
            </a:r>
            <a:r>
              <a:rPr lang="sl-SI" smtClean="0"/>
              <a:t> – device or algorithm used to extract information about a prescribed quantity of interest from a noisy data set</a:t>
            </a:r>
          </a:p>
          <a:p>
            <a:pPr marL="762000" lvl="1" indent="-304800" eaLnBrk="1" hangingPunct="1">
              <a:buFontTx/>
              <a:buChar char="•"/>
            </a:pPr>
            <a:r>
              <a:rPr lang="sl-SI" smtClean="0"/>
              <a:t>Filters can be used for three basic information processing tasks:</a:t>
            </a:r>
          </a:p>
          <a:p>
            <a:pPr lvl="1" eaLnBrk="1" hangingPunct="1"/>
            <a:endParaRPr lang="sl-SI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b="1" smtClean="0">
                <a:solidFill>
                  <a:srgbClr val="FF0000"/>
                </a:solidFill>
              </a:rPr>
              <a:t>Filtering</a:t>
            </a:r>
          </a:p>
          <a:p>
            <a:pPr marL="1181100" lvl="2" indent="-266700" eaLnBrk="1" hangingPunct="1"/>
            <a:r>
              <a:rPr lang="sl-SI" smtClean="0"/>
              <a:t>Extraction of information at discrete time </a:t>
            </a:r>
            <a:r>
              <a:rPr lang="sl-SI" i="1" smtClean="0"/>
              <a:t>n</a:t>
            </a:r>
            <a:r>
              <a:rPr lang="sl-SI" smtClean="0"/>
              <a:t> by using measured data up to and including time </a:t>
            </a:r>
            <a:r>
              <a:rPr lang="sl-SI" i="1" smtClean="0"/>
              <a:t>n</a:t>
            </a:r>
          </a:p>
          <a:p>
            <a:pPr marL="1181100" lvl="2" indent="-266700" eaLnBrk="1" hangingPunct="1"/>
            <a:r>
              <a:rPr lang="sl-SI" smtClean="0"/>
              <a:t>Examples: </a:t>
            </a:r>
            <a:r>
              <a:rPr lang="sl-SI" i="1" smtClean="0"/>
              <a:t>Cocktail party problem, Blind source separation</a:t>
            </a:r>
          </a:p>
          <a:p>
            <a:pPr lvl="4" eaLnBrk="1" hangingPunct="1">
              <a:buFontTx/>
              <a:buChar char="•"/>
            </a:pPr>
            <a:endParaRPr lang="sl-SI" i="1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b="1" smtClean="0">
                <a:solidFill>
                  <a:srgbClr val="FF0000"/>
                </a:solidFill>
              </a:rPr>
              <a:t>Smoothing</a:t>
            </a:r>
          </a:p>
          <a:p>
            <a:pPr marL="1181100" lvl="2" indent="-266700" eaLnBrk="1" hangingPunct="1"/>
            <a:r>
              <a:rPr lang="sl-SI" smtClean="0"/>
              <a:t>Differs from filtering in:</a:t>
            </a:r>
          </a:p>
          <a:p>
            <a:pPr marL="1181100" lvl="2" indent="-266700" eaLnBrk="1" hangingPunct="1">
              <a:buFontTx/>
              <a:buAutoNum type="alphaLcParenR"/>
            </a:pPr>
            <a:r>
              <a:rPr lang="sl-SI" smtClean="0"/>
              <a:t>Data need not be available at time </a:t>
            </a:r>
            <a:r>
              <a:rPr lang="sl-SI" i="1" smtClean="0"/>
              <a:t>n</a:t>
            </a:r>
            <a:endParaRPr lang="sl-SI" smtClean="0"/>
          </a:p>
          <a:p>
            <a:pPr marL="1181100" lvl="2" indent="-266700" eaLnBrk="1" hangingPunct="1">
              <a:buFontTx/>
              <a:buAutoNum type="alphaLcParenR"/>
            </a:pPr>
            <a:r>
              <a:rPr lang="sl-SI" smtClean="0"/>
              <a:t>Data measured later than </a:t>
            </a:r>
            <a:r>
              <a:rPr lang="sl-SI" i="1" smtClean="0"/>
              <a:t>n</a:t>
            </a:r>
            <a:r>
              <a:rPr lang="sl-SI" smtClean="0"/>
              <a:t> can be used to obtain this information</a:t>
            </a:r>
          </a:p>
          <a:p>
            <a:pPr lvl="4" eaLnBrk="1" hangingPunct="1">
              <a:buFontTx/>
              <a:buAutoNum type="alphaLcParenR"/>
            </a:pPr>
            <a:endParaRPr lang="sl-SI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b="1" smtClean="0">
                <a:solidFill>
                  <a:srgbClr val="FF0000"/>
                </a:solidFill>
              </a:rPr>
              <a:t>Prediction</a:t>
            </a:r>
          </a:p>
          <a:p>
            <a:pPr marL="1181100" lvl="2" indent="-266700" eaLnBrk="1" hangingPunct="1"/>
            <a:r>
              <a:rPr lang="sl-SI" smtClean="0"/>
              <a:t>Deriving information about the quantity in the future at time </a:t>
            </a:r>
            <a:r>
              <a:rPr lang="sl-SI" i="1" smtClean="0"/>
              <a:t>n+h</a:t>
            </a:r>
            <a:r>
              <a:rPr lang="sl-SI" smtClean="0"/>
              <a:t>, </a:t>
            </a:r>
            <a:r>
              <a:rPr lang="sl-SI" i="1" smtClean="0"/>
              <a:t>h&gt;0,</a:t>
            </a:r>
            <a:r>
              <a:rPr lang="sl-SI" smtClean="0"/>
              <a:t> by using data measured up to including </a:t>
            </a:r>
            <a:r>
              <a:rPr lang="sl-SI" i="1" smtClean="0"/>
              <a:t>n</a:t>
            </a:r>
            <a:endParaRPr lang="sl-SI" smtClean="0"/>
          </a:p>
          <a:p>
            <a:pPr marL="1181100" lvl="2" indent="-266700" eaLnBrk="1" hangingPunct="1"/>
            <a:r>
              <a:rPr lang="sl-SI" smtClean="0"/>
              <a:t>Example: </a:t>
            </a:r>
            <a:r>
              <a:rPr lang="sl-SI" i="1" smtClean="0"/>
              <a:t>Forecasting of energy consumption, stock market prediction</a:t>
            </a:r>
            <a:endParaRPr lang="sl-SI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(6/7)</a:t>
            </a:r>
            <a:endParaRPr lang="en-GB" sz="28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555776" y="2949625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99792" y="2791961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smtClean="0">
                <a:solidFill>
                  <a:srgbClr val="00B0F0"/>
                </a:solidFill>
              </a:rPr>
              <a:t>o     o     o     o     o     o     o      o     o     o</a:t>
            </a:r>
            <a:endParaRPr lang="en-US" sz="1200">
              <a:solidFill>
                <a:srgbClr val="00B0F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5441036" y="2783253"/>
            <a:ext cx="21602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627784" y="4206646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1800" y="4048982"/>
            <a:ext cx="302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smtClean="0">
                <a:solidFill>
                  <a:srgbClr val="00B0F0"/>
                </a:solidFill>
              </a:rPr>
              <a:t>o     o     o     o     o     o     x      o     o     o</a:t>
            </a:r>
            <a:endParaRPr lang="en-US" sz="120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579914" y="4040274"/>
            <a:ext cx="21602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55776" y="5458872"/>
            <a:ext cx="36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99792" y="5301208"/>
            <a:ext cx="3534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200" smtClean="0">
                <a:solidFill>
                  <a:srgbClr val="00B0F0"/>
                </a:solidFill>
              </a:rPr>
              <a:t>o     o     o     o     o     o     o      o     o     o        x</a:t>
            </a:r>
            <a:endParaRPr lang="en-US" sz="120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876058" y="5292500"/>
            <a:ext cx="216024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72D2044-F4BE-48F4-A42B-50E9AC926D19}" type="slidenum">
              <a:rPr lang="sl-SI" smtClean="0"/>
              <a:pPr/>
              <a:t>31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6"/>
            </a:pPr>
            <a:r>
              <a:rPr lang="sl-SI" smtClean="0"/>
              <a:t>Beamforming</a:t>
            </a:r>
          </a:p>
          <a:p>
            <a:pPr marL="762000" lvl="1" indent="-304800" eaLnBrk="1" hangingPunct="1"/>
            <a:r>
              <a:rPr lang="sl-SI" smtClean="0"/>
              <a:t>Spatial form of filtering, used to distinguish between the </a:t>
            </a:r>
            <a:r>
              <a:rPr lang="sl-SI" smtClean="0">
                <a:solidFill>
                  <a:srgbClr val="FF0000"/>
                </a:solidFill>
              </a:rPr>
              <a:t>spatial properties</a:t>
            </a:r>
            <a:r>
              <a:rPr lang="sl-SI" smtClean="0"/>
              <a:t> of a target signal and background noise</a:t>
            </a:r>
          </a:p>
          <a:p>
            <a:pPr marL="1181100" lvl="2" indent="-266700" eaLnBrk="1" hangingPunct="1"/>
            <a:endParaRPr lang="sl-SI" smtClean="0"/>
          </a:p>
          <a:p>
            <a:pPr marL="762000" lvl="1" indent="-304800" eaLnBrk="1" hangingPunct="1"/>
            <a:r>
              <a:rPr lang="sl-SI" smtClean="0"/>
              <a:t>Device is called a </a:t>
            </a:r>
            <a:r>
              <a:rPr lang="sl-SI" smtClean="0">
                <a:solidFill>
                  <a:srgbClr val="FF0000"/>
                </a:solidFill>
              </a:rPr>
              <a:t>beamformer</a:t>
            </a:r>
          </a:p>
          <a:p>
            <a:pPr marL="1181100" lvl="2" indent="-266700" eaLnBrk="1" hangingPunct="1"/>
            <a:endParaRPr lang="sl-SI" smtClean="0"/>
          </a:p>
          <a:p>
            <a:pPr marL="762000" lvl="1" indent="-304800" eaLnBrk="1" hangingPunct="1"/>
            <a:r>
              <a:rPr lang="sl-SI" smtClean="0"/>
              <a:t>Beamforming is used in human auditory response and echo-locating bats</a:t>
            </a:r>
            <a:br>
              <a:rPr lang="sl-SI" smtClean="0"/>
            </a:br>
            <a:r>
              <a:rPr lang="sl-SI" smtClean="0"/>
              <a:t> </a:t>
            </a:r>
            <a:r>
              <a:rPr lang="sl-SI" smtClean="0">
                <a:sym typeface="Wingdings" pitchFamily="2" charset="2"/>
              </a:rPr>
              <a:t> </a:t>
            </a:r>
            <a:r>
              <a:rPr lang="sl-SI" smtClean="0"/>
              <a:t>the task is suitable for neural network application</a:t>
            </a:r>
          </a:p>
          <a:p>
            <a:pPr marL="1181100" lvl="2" indent="-266700" eaLnBrk="1" hangingPunct="1"/>
            <a:endParaRPr lang="sl-SI" smtClean="0"/>
          </a:p>
          <a:p>
            <a:pPr marL="762000" lvl="1" indent="-304800" eaLnBrk="1" hangingPunct="1"/>
            <a:r>
              <a:rPr lang="sl-SI" smtClean="0"/>
              <a:t>Common beamforming tasks: </a:t>
            </a:r>
            <a:r>
              <a:rPr lang="sl-SI" smtClean="0">
                <a:solidFill>
                  <a:srgbClr val="FF0000"/>
                </a:solidFill>
              </a:rPr>
              <a:t>radar</a:t>
            </a:r>
            <a:r>
              <a:rPr lang="sl-SI" smtClean="0"/>
              <a:t> and </a:t>
            </a:r>
            <a:r>
              <a:rPr lang="sl-SI" smtClean="0">
                <a:solidFill>
                  <a:srgbClr val="FF0000"/>
                </a:solidFill>
              </a:rPr>
              <a:t>sonar</a:t>
            </a:r>
            <a:r>
              <a:rPr lang="sl-SI" smtClean="0"/>
              <a:t> systems</a:t>
            </a:r>
          </a:p>
          <a:p>
            <a:pPr marL="1181100" lvl="2" indent="-266700" eaLnBrk="1" hangingPunct="1"/>
            <a:r>
              <a:rPr lang="sl-SI" smtClean="0"/>
              <a:t>Task is to detect a target in the presence of receiver noise and interfering signals</a:t>
            </a:r>
          </a:p>
          <a:p>
            <a:pPr marL="1181100" lvl="2" indent="-266700" eaLnBrk="1" hangingPunct="1"/>
            <a:r>
              <a:rPr lang="sl-SI" smtClean="0"/>
              <a:t>Target signal originates from an unknown direction</a:t>
            </a:r>
          </a:p>
          <a:p>
            <a:pPr marL="1181100" lvl="2" indent="-266700" eaLnBrk="1" hangingPunct="1"/>
            <a:r>
              <a:rPr lang="sl-SI" smtClean="0"/>
              <a:t>No </a:t>
            </a:r>
            <a:r>
              <a:rPr lang="sl-SI" i="1" smtClean="0"/>
              <a:t>a priori</a:t>
            </a:r>
            <a:r>
              <a:rPr lang="sl-SI" smtClean="0"/>
              <a:t> information available on interfering signals</a:t>
            </a:r>
          </a:p>
          <a:p>
            <a:pPr marL="1181100" lvl="2" indent="-266700" eaLnBrk="1" hangingPunct="1"/>
            <a:endParaRPr lang="sl-SI" smtClean="0"/>
          </a:p>
          <a:p>
            <a:pPr marL="762000" lvl="1" indent="-304800" eaLnBrk="1" hangingPunct="1"/>
            <a:r>
              <a:rPr lang="sl-SI" i="1" smtClean="0"/>
              <a:t>Neural beamformer, neuro-beamformer, attentional neurocomputers</a:t>
            </a:r>
            <a:endParaRPr lang="en-GB" i="1" dirty="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tasks  </a:t>
            </a:r>
            <a:r>
              <a:rPr lang="sl-SI" sz="2800" smtClean="0"/>
              <a:t>(7/7)</a:t>
            </a: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CDE902C-E664-48CD-903A-54852EA64060}" type="slidenum">
              <a:rPr lang="sl-SI" smtClean="0"/>
              <a:pPr/>
              <a:t>32</a:t>
            </a:fld>
            <a:endParaRPr lang="sl-SI" smtClean="0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Adaptation</a:t>
            </a:r>
            <a:endParaRPr lang="en-GB" dirty="0" smtClean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spatio-temporal</a:t>
            </a:r>
            <a:r>
              <a:rPr lang="sl-SI" dirty="0" smtClean="0"/>
              <a:t> nature</a:t>
            </a:r>
          </a:p>
          <a:p>
            <a:pPr marL="762000" lvl="1" indent="-304800" eaLnBrk="1" hangingPunct="1"/>
            <a:r>
              <a:rPr lang="sl-SI" dirty="0" err="1" smtClean="0">
                <a:solidFill>
                  <a:srgbClr val="0070C0"/>
                </a:solidFill>
              </a:rPr>
              <a:t>Space</a:t>
            </a:r>
            <a:r>
              <a:rPr lang="sl-SI" dirty="0" smtClean="0"/>
              <a:t> and </a:t>
            </a:r>
            <a:r>
              <a:rPr lang="sl-SI" dirty="0" smtClean="0">
                <a:solidFill>
                  <a:srgbClr val="0070C0"/>
                </a:solidFill>
              </a:rPr>
              <a:t>time</a:t>
            </a:r>
            <a:r>
              <a:rPr lang="sl-SI" dirty="0" smtClean="0"/>
              <a:t> are </a:t>
            </a:r>
            <a:r>
              <a:rPr lang="sl-SI" dirty="0" err="1" smtClean="0"/>
              <a:t>fundamental</a:t>
            </a:r>
            <a:r>
              <a:rPr lang="sl-SI" dirty="0" smtClean="0"/>
              <a:t> </a:t>
            </a:r>
            <a:r>
              <a:rPr lang="sl-SI" dirty="0" err="1" smtClean="0"/>
              <a:t>dimensions</a:t>
            </a:r>
            <a:r>
              <a:rPr lang="sl-SI" dirty="0" smtClean="0"/>
              <a:t> of </a:t>
            </a:r>
            <a:r>
              <a:rPr lang="sl-SI" dirty="0" err="1" smtClean="0"/>
              <a:t>learning</a:t>
            </a:r>
            <a:r>
              <a:rPr lang="sl-SI" dirty="0" smtClean="0"/>
              <a:t>  (</a:t>
            </a:r>
            <a:r>
              <a:rPr lang="sl-SI" dirty="0" err="1" smtClean="0"/>
              <a:t>control</a:t>
            </a:r>
            <a:r>
              <a:rPr lang="sl-SI" dirty="0" smtClean="0"/>
              <a:t>, </a:t>
            </a:r>
            <a:r>
              <a:rPr lang="sl-SI" dirty="0" err="1" smtClean="0"/>
              <a:t>beamforming</a:t>
            </a:r>
            <a:r>
              <a:rPr lang="sl-SI" dirty="0" smtClean="0"/>
              <a:t>)</a:t>
            </a:r>
          </a:p>
          <a:p>
            <a:pPr lvl="3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Stationary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under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supervision</a:t>
            </a:r>
            <a:r>
              <a:rPr lang="sl-SI" dirty="0" smtClean="0"/>
              <a:t> of a </a:t>
            </a:r>
            <a:r>
              <a:rPr lang="sl-SI" dirty="0" err="1" smtClean="0"/>
              <a:t>teacher</a:t>
            </a:r>
            <a:r>
              <a:rPr lang="sl-SI" dirty="0" smtClean="0"/>
              <a:t>, </a:t>
            </a:r>
            <a:r>
              <a:rPr lang="sl-SI" dirty="0" err="1" smtClean="0"/>
              <a:t>weights</a:t>
            </a:r>
            <a:r>
              <a:rPr lang="sl-SI" dirty="0" smtClean="0"/>
              <a:t> are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frozen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relies</a:t>
            </a:r>
            <a:r>
              <a:rPr lang="sl-SI" dirty="0" smtClean="0"/>
              <a:t> on </a:t>
            </a:r>
            <a:r>
              <a:rPr lang="sl-SI" dirty="0" err="1" smtClean="0"/>
              <a:t>memory</a:t>
            </a:r>
            <a:r>
              <a:rPr lang="sl-SI" dirty="0" smtClean="0"/>
              <a:t> to </a:t>
            </a:r>
            <a:r>
              <a:rPr lang="sl-SI" dirty="0" err="1" smtClean="0"/>
              <a:t>exploit</a:t>
            </a:r>
            <a:r>
              <a:rPr lang="sl-SI" dirty="0" smtClean="0"/>
              <a:t> past </a:t>
            </a:r>
            <a:r>
              <a:rPr lang="sl-SI" dirty="0" err="1" smtClean="0"/>
              <a:t>experiences</a:t>
            </a:r>
            <a:endParaRPr lang="sl-SI" dirty="0" smtClean="0"/>
          </a:p>
          <a:p>
            <a:pPr lvl="3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Nonstationary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Statistical</a:t>
            </a:r>
            <a:r>
              <a:rPr lang="sl-SI" dirty="0" smtClean="0"/>
              <a:t> </a:t>
            </a:r>
            <a:r>
              <a:rPr lang="sl-SI" dirty="0" err="1" smtClean="0"/>
              <a:t>properties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time</a:t>
            </a:r>
          </a:p>
          <a:p>
            <a:pPr marL="762000" lvl="1" indent="-304800" eaLnBrk="1" hangingPunct="1"/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</a:t>
            </a:r>
            <a:r>
              <a:rPr lang="sl-SI" dirty="0" err="1" smtClean="0"/>
              <a:t>continuously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adapt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in real-time</a:t>
            </a:r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Adaptive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system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continuous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learning</a:t>
            </a:r>
            <a:endParaRPr lang="sl-SI" dirty="0" smtClean="0">
              <a:solidFill>
                <a:srgbClr val="FF0000"/>
              </a:solidFill>
            </a:endParaRPr>
          </a:p>
          <a:p>
            <a:pPr lvl="3" eaLnBrk="1" hangingPunct="1"/>
            <a:endParaRPr lang="sl-SI" dirty="0" smtClean="0">
              <a:solidFill>
                <a:srgbClr val="FF0000"/>
              </a:solidFill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Pseudostationary</a:t>
            </a:r>
            <a:r>
              <a:rPr lang="sl-SI" dirty="0" smtClean="0"/>
              <a:t> </a:t>
            </a:r>
            <a:r>
              <a:rPr lang="sl-SI" dirty="0" err="1" smtClean="0"/>
              <a:t>environment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Changes</a:t>
            </a:r>
            <a:r>
              <a:rPr lang="sl-SI" dirty="0" smtClean="0"/>
              <a:t> are </a:t>
            </a:r>
            <a:r>
              <a:rPr lang="sl-SI" dirty="0" err="1" smtClean="0"/>
              <a:t>slow</a:t>
            </a:r>
            <a:r>
              <a:rPr lang="sl-SI" dirty="0" smtClean="0"/>
              <a:t> </a:t>
            </a:r>
            <a:r>
              <a:rPr lang="sl-SI" dirty="0" err="1" smtClean="0"/>
              <a:t>over</a:t>
            </a:r>
            <a:r>
              <a:rPr lang="sl-SI" dirty="0" smtClean="0"/>
              <a:t> a </a:t>
            </a:r>
            <a:r>
              <a:rPr lang="sl-SI" dirty="0" err="1" smtClean="0"/>
              <a:t>short</a:t>
            </a:r>
            <a:r>
              <a:rPr lang="sl-SI" dirty="0" smtClean="0"/>
              <a:t> </a:t>
            </a:r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window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Speech</a:t>
            </a:r>
            <a:r>
              <a:rPr lang="sl-SI" dirty="0" smtClean="0"/>
              <a:t> – </a:t>
            </a:r>
            <a:r>
              <a:rPr lang="sl-SI" dirty="0" err="1" smtClean="0"/>
              <a:t>stationary</a:t>
            </a:r>
            <a:r>
              <a:rPr lang="sl-SI" dirty="0" smtClean="0"/>
              <a:t> in </a:t>
            </a:r>
            <a:r>
              <a:rPr lang="sl-SI" dirty="0" err="1" smtClean="0"/>
              <a:t>an</a:t>
            </a:r>
            <a:r>
              <a:rPr lang="sl-SI" dirty="0" smtClean="0"/>
              <a:t> interval of 10-30 ms</a:t>
            </a:r>
          </a:p>
          <a:p>
            <a:pPr marL="1181100" lvl="2" indent="-266700" eaLnBrk="1" hangingPunct="1"/>
            <a:r>
              <a:rPr lang="sl-SI" dirty="0" smtClean="0"/>
              <a:t>Ocean radar – </a:t>
            </a:r>
            <a:r>
              <a:rPr lang="sl-SI" dirty="0" err="1" smtClean="0"/>
              <a:t>stationary</a:t>
            </a:r>
            <a:r>
              <a:rPr lang="sl-SI" dirty="0" smtClean="0"/>
              <a:t> </a:t>
            </a:r>
            <a:r>
              <a:rPr lang="sl-SI" dirty="0" err="1" smtClean="0"/>
              <a:t>within</a:t>
            </a:r>
            <a:r>
              <a:rPr lang="sl-SI" dirty="0" smtClean="0"/>
              <a:t> of </a:t>
            </a:r>
            <a:r>
              <a:rPr lang="sl-SI" dirty="0" err="1" smtClean="0"/>
              <a:t>several</a:t>
            </a:r>
            <a:r>
              <a:rPr lang="sl-SI" dirty="0" smtClean="0"/>
              <a:t> </a:t>
            </a:r>
            <a:r>
              <a:rPr lang="sl-SI" dirty="0" err="1" smtClean="0"/>
              <a:t>seconds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0B00661-9635-45D3-93BB-27D18C73732D}" type="slidenum">
              <a:rPr lang="sl-SI" smtClean="0"/>
              <a:pPr/>
              <a:t>33</a:t>
            </a:fld>
            <a:endParaRPr lang="sl-SI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2.7  Knowledge representation</a:t>
            </a:r>
            <a:endParaRPr lang="en-GB" dirty="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/>
            <a:r>
              <a:rPr lang="sl-SI" smtClean="0"/>
              <a:t>What is knowledge?</a:t>
            </a:r>
          </a:p>
          <a:p>
            <a:pPr marL="762000" lvl="1" indent="-304800" eaLnBrk="1" hangingPunct="1"/>
            <a:r>
              <a:rPr lang="sl-SI" smtClean="0">
                <a:solidFill>
                  <a:srgbClr val="0000FF"/>
                </a:solidFill>
              </a:rPr>
              <a:t>Stored information or models used by a person or machine to interpret, predict, and appropriately respond to the outside world (Fischler &amp; Firschein, 1987)</a:t>
            </a:r>
          </a:p>
          <a:p>
            <a:pPr marL="762000" lvl="1" indent="-304800" eaLnBrk="1" hangingPunct="1"/>
            <a:endParaRPr lang="sl-SI" smtClean="0">
              <a:solidFill>
                <a:srgbClr val="0000FF"/>
              </a:solidFill>
            </a:endParaRPr>
          </a:p>
          <a:p>
            <a:pPr marL="457200" indent="-457200" eaLnBrk="1" hangingPunct="1"/>
            <a:r>
              <a:rPr lang="sl-SI" smtClean="0"/>
              <a:t>Knowledge representation</a:t>
            </a:r>
          </a:p>
          <a:p>
            <a:pPr marL="762000" lvl="1" indent="-304800" eaLnBrk="1" hangingPunct="1"/>
            <a:r>
              <a:rPr lang="sl-SI" smtClean="0"/>
              <a:t>Good solution depends on a good representation of knowledge</a:t>
            </a:r>
          </a:p>
          <a:p>
            <a:pPr marL="762000" lvl="1" indent="-304800" eaLnBrk="1" hangingPunct="1"/>
            <a:r>
              <a:rPr lang="sl-SI" smtClean="0"/>
              <a:t>Knowledge of the world consists of: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Prior information</a:t>
            </a:r>
            <a:r>
              <a:rPr lang="sl-SI" smtClean="0"/>
              <a:t> – facts about what is and what has been known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Observations of the world</a:t>
            </a:r>
            <a:r>
              <a:rPr lang="sl-SI" smtClean="0"/>
              <a:t> – measurements, obtained through sensors designed to probe the environment</a:t>
            </a:r>
          </a:p>
          <a:p>
            <a:pPr marL="762000" lvl="1" indent="-304800" eaLnBrk="1" hangingPunct="1"/>
            <a:endParaRPr lang="sl-SI" smtClean="0"/>
          </a:p>
          <a:p>
            <a:pPr marL="762000" lvl="1" indent="-304800" eaLnBrk="1" hangingPunct="1">
              <a:buNone/>
            </a:pPr>
            <a:r>
              <a:rPr lang="sl-SI" smtClean="0"/>
              <a:t>Observations can be: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Labeled</a:t>
            </a:r>
            <a:r>
              <a:rPr lang="sl-SI" smtClean="0"/>
              <a:t> – input signals are paired with desired response</a:t>
            </a:r>
            <a:endParaRPr lang="sl-SI" smtClean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Unlabeled</a:t>
            </a:r>
            <a:r>
              <a:rPr lang="sl-SI" smtClean="0"/>
              <a:t> – input signals only</a:t>
            </a:r>
          </a:p>
          <a:p>
            <a:pPr marL="762000" lvl="1" indent="-304800" eaLnBrk="1" hangingPunct="1"/>
            <a:endParaRPr lang="en-GB" dirty="0" smtClean="0"/>
          </a:p>
        </p:txBody>
      </p:sp>
      <p:sp>
        <p:nvSpPr>
          <p:cNvPr id="40967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C2FB67F-500F-4774-8414-BCB9F622ED25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Knowledge representation in NN</a:t>
            </a:r>
            <a:endParaRPr lang="en-GB" dirty="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Design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based</a:t>
            </a:r>
            <a:r>
              <a:rPr lang="sl-SI" dirty="0" smtClean="0"/>
              <a:t> </a:t>
            </a:r>
            <a:r>
              <a:rPr lang="sl-SI" dirty="0" err="1" smtClean="0"/>
              <a:t>directly</a:t>
            </a:r>
            <a:r>
              <a:rPr lang="sl-SI" dirty="0" smtClean="0"/>
              <a:t> on real-</a:t>
            </a:r>
            <a:r>
              <a:rPr lang="sl-SI" dirty="0" err="1" smtClean="0"/>
              <a:t>life</a:t>
            </a:r>
            <a:r>
              <a:rPr lang="sl-SI" dirty="0" smtClean="0"/>
              <a:t> data</a:t>
            </a:r>
          </a:p>
          <a:p>
            <a:pPr lvl="1" eaLnBrk="1" hangingPunct="1"/>
            <a:r>
              <a:rPr lang="sl-SI" dirty="0" err="1" smtClean="0">
                <a:solidFill>
                  <a:srgbClr val="0000FF"/>
                </a:solidFill>
              </a:rPr>
              <a:t>Examples</a:t>
            </a:r>
            <a:r>
              <a:rPr lang="sl-SI" dirty="0" smtClean="0">
                <a:solidFill>
                  <a:srgbClr val="0000FF"/>
                </a:solidFill>
              </a:rPr>
              <a:t> to </a:t>
            </a:r>
            <a:r>
              <a:rPr lang="sl-SI" dirty="0" err="1" smtClean="0">
                <a:solidFill>
                  <a:srgbClr val="0000FF"/>
                </a:solidFill>
              </a:rPr>
              <a:t>train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the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neural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network</a:t>
            </a:r>
            <a:r>
              <a:rPr lang="sl-SI" dirty="0" smtClean="0">
                <a:solidFill>
                  <a:srgbClr val="0000FF"/>
                </a:solidFill>
              </a:rPr>
              <a:t> are </a:t>
            </a:r>
            <a:r>
              <a:rPr lang="sl-SI" dirty="0" err="1" smtClean="0">
                <a:solidFill>
                  <a:srgbClr val="0000FF"/>
                </a:solidFill>
              </a:rPr>
              <a:t>taken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from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observations</a:t>
            </a:r>
            <a:endParaRPr lang="sl-SI" dirty="0" smtClean="0">
              <a:solidFill>
                <a:srgbClr val="0000FF"/>
              </a:solidFill>
            </a:endParaRPr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Examples</a:t>
            </a:r>
            <a:r>
              <a:rPr lang="sl-SI" dirty="0" smtClean="0"/>
              <a:t>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</a:t>
            </a:r>
          </a:p>
          <a:p>
            <a:pPr lvl="1" eaLnBrk="1" hangingPunct="1"/>
            <a:r>
              <a:rPr lang="sl-SI" dirty="0" err="1" smtClean="0">
                <a:solidFill>
                  <a:srgbClr val="0000FF"/>
                </a:solidFill>
              </a:rPr>
              <a:t>Positive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examples</a:t>
            </a:r>
            <a:r>
              <a:rPr lang="sl-SI" dirty="0" smtClean="0"/>
              <a:t> ...  </a:t>
            </a:r>
            <a:r>
              <a:rPr lang="sl-SI" dirty="0" err="1" smtClean="0"/>
              <a:t>input</a:t>
            </a:r>
            <a:r>
              <a:rPr lang="sl-SI" dirty="0" smtClean="0"/>
              <a:t> and </a:t>
            </a:r>
            <a:r>
              <a:rPr lang="sl-SI" dirty="0" err="1" smtClean="0"/>
              <a:t>correct</a:t>
            </a:r>
            <a:r>
              <a:rPr lang="sl-SI" dirty="0" smtClean="0"/>
              <a:t> </a:t>
            </a:r>
            <a:r>
              <a:rPr lang="sl-SI" dirty="0" err="1" smtClean="0"/>
              <a:t>target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e.g</a:t>
            </a:r>
            <a:r>
              <a:rPr lang="sl-SI" dirty="0" smtClean="0"/>
              <a:t>. sonar data + </a:t>
            </a:r>
            <a:r>
              <a:rPr lang="sl-SI" dirty="0" err="1" smtClean="0"/>
              <a:t>echos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submarines</a:t>
            </a:r>
            <a:endParaRPr lang="sl-SI" dirty="0" smtClean="0"/>
          </a:p>
          <a:p>
            <a:pPr lvl="1" eaLnBrk="1" hangingPunct="1"/>
            <a:r>
              <a:rPr lang="sl-SI" dirty="0" smtClean="0">
                <a:solidFill>
                  <a:srgbClr val="0000FF"/>
                </a:solidFill>
              </a:rPr>
              <a:t>Negative </a:t>
            </a:r>
            <a:r>
              <a:rPr lang="sl-SI" dirty="0" err="1" smtClean="0">
                <a:solidFill>
                  <a:srgbClr val="0000FF"/>
                </a:solidFill>
              </a:rPr>
              <a:t>examples</a:t>
            </a:r>
            <a:r>
              <a:rPr lang="sl-SI" dirty="0" smtClean="0">
                <a:solidFill>
                  <a:srgbClr val="0000FF"/>
                </a:solidFill>
              </a:rPr>
              <a:t> ...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and </a:t>
            </a:r>
            <a:r>
              <a:rPr lang="sl-SI" dirty="0" err="1" smtClean="0"/>
              <a:t>false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</a:p>
          <a:p>
            <a:pPr lvl="2" eaLnBrk="1" hangingPunct="1"/>
            <a:r>
              <a:rPr lang="sl-SI" dirty="0" err="1" smtClean="0"/>
              <a:t>e.g</a:t>
            </a:r>
            <a:r>
              <a:rPr lang="sl-SI" dirty="0" smtClean="0"/>
              <a:t>. sonar data + </a:t>
            </a:r>
            <a:r>
              <a:rPr lang="sl-SI" dirty="0" err="1" smtClean="0"/>
              <a:t>echos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marine </a:t>
            </a:r>
            <a:r>
              <a:rPr lang="sl-SI" dirty="0" err="1" smtClean="0"/>
              <a:t>life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Knowledge</a:t>
            </a:r>
            <a:r>
              <a:rPr lang="sl-SI" dirty="0" smtClean="0"/>
              <a:t> </a:t>
            </a:r>
            <a:r>
              <a:rPr lang="sl-SI" dirty="0" err="1" smtClean="0"/>
              <a:t>representation</a:t>
            </a:r>
            <a:r>
              <a:rPr lang="sl-SI" dirty="0" smtClean="0"/>
              <a:t> in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Defined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r>
              <a:rPr lang="sl-SI" dirty="0" smtClean="0"/>
              <a:t> of </a:t>
            </a:r>
            <a:r>
              <a:rPr lang="sl-SI" dirty="0" err="1" smtClean="0"/>
              <a:t>free</a:t>
            </a:r>
            <a:r>
              <a:rPr lang="sl-SI" dirty="0" smtClean="0"/>
              <a:t> </a:t>
            </a:r>
            <a:r>
              <a:rPr lang="sl-SI" dirty="0" err="1" smtClean="0"/>
              <a:t>parameters</a:t>
            </a:r>
            <a:r>
              <a:rPr lang="sl-SI" dirty="0" smtClean="0"/>
              <a:t> (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and </a:t>
            </a:r>
            <a:r>
              <a:rPr lang="sl-SI" dirty="0" err="1" smtClean="0"/>
              <a:t>biases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err="1" smtClean="0"/>
              <a:t>Knowledge</a:t>
            </a:r>
            <a:r>
              <a:rPr lang="sl-SI" dirty="0" smtClean="0"/>
              <a:t> is </a:t>
            </a:r>
            <a:r>
              <a:rPr lang="sl-SI" dirty="0" err="1" smtClean="0"/>
              <a:t>embedded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design of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Interpretation</a:t>
            </a:r>
            <a:r>
              <a:rPr lang="sl-SI" dirty="0" smtClean="0">
                <a:solidFill>
                  <a:srgbClr val="FF0000"/>
                </a:solidFill>
              </a:rPr>
              <a:t> problem</a:t>
            </a:r>
            <a:r>
              <a:rPr lang="sl-SI" dirty="0" smtClean="0"/>
              <a:t> –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suffer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inability</a:t>
            </a:r>
            <a:r>
              <a:rPr lang="sl-SI" dirty="0" smtClean="0"/>
              <a:t> to </a:t>
            </a:r>
            <a:r>
              <a:rPr lang="sl-SI" dirty="0" err="1" smtClean="0"/>
              <a:t>explain</a:t>
            </a:r>
            <a:r>
              <a:rPr lang="sl-SI" dirty="0" smtClean="0"/>
              <a:t> how a </a:t>
            </a:r>
            <a:r>
              <a:rPr lang="sl-SI" dirty="0" err="1" smtClean="0"/>
              <a:t>result</a:t>
            </a:r>
            <a:r>
              <a:rPr lang="sl-SI" dirty="0" smtClean="0"/>
              <a:t> (</a:t>
            </a:r>
            <a:r>
              <a:rPr lang="sl-SI" dirty="0" err="1" smtClean="0"/>
              <a:t>decision</a:t>
            </a:r>
            <a:r>
              <a:rPr lang="sl-SI" dirty="0" smtClean="0"/>
              <a:t> / </a:t>
            </a:r>
            <a:r>
              <a:rPr lang="sl-SI" dirty="0" err="1" smtClean="0"/>
              <a:t>prediction</a:t>
            </a:r>
            <a:r>
              <a:rPr lang="sl-SI" dirty="0" smtClean="0"/>
              <a:t> / </a:t>
            </a:r>
            <a:r>
              <a:rPr lang="sl-SI" dirty="0" err="1" smtClean="0"/>
              <a:t>classification</a:t>
            </a:r>
            <a:r>
              <a:rPr lang="sl-SI" dirty="0" smtClean="0"/>
              <a:t>) </a:t>
            </a:r>
            <a:r>
              <a:rPr lang="sl-SI" dirty="0" err="1" smtClean="0"/>
              <a:t>was</a:t>
            </a:r>
            <a:r>
              <a:rPr lang="sl-SI" dirty="0" smtClean="0"/>
              <a:t> </a:t>
            </a:r>
            <a:r>
              <a:rPr lang="sl-SI" dirty="0" err="1" smtClean="0"/>
              <a:t>obtained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Serious</a:t>
            </a:r>
            <a:r>
              <a:rPr lang="sl-SI" dirty="0" smtClean="0"/>
              <a:t> </a:t>
            </a:r>
            <a:r>
              <a:rPr lang="sl-SI" dirty="0" err="1" smtClean="0"/>
              <a:t>limitation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safety-critical</a:t>
            </a:r>
            <a:r>
              <a:rPr lang="sl-SI" dirty="0" smtClean="0"/>
              <a:t> </a:t>
            </a:r>
            <a:r>
              <a:rPr lang="sl-SI" dirty="0" err="1" smtClean="0"/>
              <a:t>application</a:t>
            </a:r>
            <a:r>
              <a:rPr lang="sl-SI" dirty="0" smtClean="0"/>
              <a:t> (</a:t>
            </a:r>
            <a:r>
              <a:rPr lang="sl-SI" dirty="0" err="1" smtClean="0"/>
              <a:t>medical</a:t>
            </a:r>
            <a:r>
              <a:rPr lang="sl-SI" dirty="0" smtClean="0"/>
              <a:t> </a:t>
            </a:r>
            <a:r>
              <a:rPr lang="sl-SI" dirty="0" err="1" smtClean="0"/>
              <a:t>diagnosis</a:t>
            </a:r>
            <a:r>
              <a:rPr lang="sl-SI" dirty="0" smtClean="0"/>
              <a:t>, </a:t>
            </a:r>
            <a:r>
              <a:rPr lang="sl-SI" dirty="0" err="1" smtClean="0"/>
              <a:t>air</a:t>
            </a:r>
            <a:r>
              <a:rPr lang="sl-SI" dirty="0" smtClean="0"/>
              <a:t> </a:t>
            </a:r>
            <a:r>
              <a:rPr lang="sl-SI" dirty="0" err="1" smtClean="0"/>
              <a:t>traffic</a:t>
            </a:r>
            <a:r>
              <a:rPr lang="sl-SI" dirty="0" smtClean="0"/>
              <a:t>)</a:t>
            </a:r>
          </a:p>
          <a:p>
            <a:pPr lvl="2" eaLnBrk="1" hangingPunct="1"/>
            <a:r>
              <a:rPr lang="sl-SI" dirty="0" err="1" smtClean="0"/>
              <a:t>Explanation</a:t>
            </a:r>
            <a:r>
              <a:rPr lang="sl-SI" dirty="0" smtClean="0"/>
              <a:t> </a:t>
            </a:r>
            <a:r>
              <a:rPr lang="sl-SI" dirty="0" err="1" smtClean="0"/>
              <a:t>capability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integration</a:t>
            </a:r>
            <a:r>
              <a:rPr lang="sl-SI" dirty="0" smtClean="0"/>
              <a:t> of NN and </a:t>
            </a:r>
            <a:r>
              <a:rPr lang="sl-SI" dirty="0" err="1" smtClean="0"/>
              <a:t>other</a:t>
            </a:r>
            <a:r>
              <a:rPr lang="sl-SI" dirty="0" smtClean="0"/>
              <a:t> </a:t>
            </a:r>
            <a:r>
              <a:rPr lang="sl-SI" dirty="0" err="1" smtClean="0"/>
              <a:t>artificial</a:t>
            </a:r>
            <a:r>
              <a:rPr lang="sl-SI" dirty="0" smtClean="0"/>
              <a:t> </a:t>
            </a:r>
            <a:r>
              <a:rPr lang="sl-SI" dirty="0" err="1" smtClean="0"/>
              <a:t>intelligence</a:t>
            </a:r>
            <a:r>
              <a:rPr lang="sl-SI" dirty="0" smtClean="0"/>
              <a:t> </a:t>
            </a:r>
            <a:r>
              <a:rPr lang="sl-SI" dirty="0" err="1" smtClean="0"/>
              <a:t>methods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185E942-5E1A-495B-8FC9-D1BEC5AC9901}" type="slidenum">
              <a:rPr lang="sl-SI" smtClean="0"/>
              <a:pPr/>
              <a:t>35</a:t>
            </a:fld>
            <a:endParaRPr lang="sl-SI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74638"/>
            <a:ext cx="8496300" cy="777875"/>
          </a:xfrm>
        </p:spPr>
        <p:txBody>
          <a:bodyPr/>
          <a:lstStyle/>
          <a:p>
            <a:pPr eaLnBrk="1" hangingPunct="1"/>
            <a:r>
              <a:rPr lang="sl-SI" smtClean="0"/>
              <a:t>Knowledge representation rules for NN</a:t>
            </a:r>
            <a:endParaRPr lang="en-GB" dirty="0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sl-SI" sz="2000" b="1" dirty="0" smtClean="0">
                <a:solidFill>
                  <a:srgbClr val="0000FF"/>
                </a:solidFill>
              </a:rPr>
              <a:t>Rule 1</a:t>
            </a:r>
            <a:r>
              <a:rPr lang="sl-SI" sz="2000" b="1" dirty="0" smtClean="0"/>
              <a:t>  </a:t>
            </a:r>
            <a:br>
              <a:rPr lang="sl-SI" sz="2000" b="1" dirty="0" smtClean="0"/>
            </a:br>
            <a:r>
              <a:rPr lang="sl-SI" sz="2000" dirty="0" err="1" smtClean="0"/>
              <a:t>Similar</a:t>
            </a:r>
            <a:r>
              <a:rPr lang="sl-SI" sz="2000" dirty="0" smtClean="0"/>
              <a:t> </a:t>
            </a:r>
            <a:r>
              <a:rPr lang="sl-SI" sz="2000" dirty="0" err="1" smtClean="0"/>
              <a:t>inputs</a:t>
            </a:r>
            <a:r>
              <a:rPr lang="sl-SI" sz="2000" dirty="0" smtClean="0"/>
              <a:t> </a:t>
            </a:r>
            <a:r>
              <a:rPr lang="sl-SI" sz="2000" dirty="0" err="1" smtClean="0"/>
              <a:t>from</a:t>
            </a:r>
            <a:r>
              <a:rPr lang="sl-SI" sz="2000" dirty="0" smtClean="0"/>
              <a:t> </a:t>
            </a:r>
            <a:r>
              <a:rPr lang="sl-SI" sz="2000" dirty="0" err="1" smtClean="0"/>
              <a:t>similar</a:t>
            </a:r>
            <a:r>
              <a:rPr lang="sl-SI" sz="2000" dirty="0" smtClean="0"/>
              <a:t> </a:t>
            </a:r>
            <a:r>
              <a:rPr lang="sl-SI" sz="2000" dirty="0" err="1" smtClean="0"/>
              <a:t>classes</a:t>
            </a:r>
            <a:r>
              <a:rPr lang="sl-SI" sz="2000" dirty="0" smtClean="0"/>
              <a:t> </a:t>
            </a:r>
            <a:r>
              <a:rPr lang="sl-SI" sz="2000" dirty="0" err="1" smtClean="0"/>
              <a:t>should</a:t>
            </a:r>
            <a:r>
              <a:rPr lang="sl-SI" sz="2000" dirty="0" smtClean="0"/>
              <a:t> </a:t>
            </a:r>
            <a:r>
              <a:rPr lang="sl-SI" sz="2000" dirty="0" err="1" smtClean="0"/>
              <a:t>produce</a:t>
            </a:r>
            <a:r>
              <a:rPr lang="sl-SI" sz="2000" dirty="0" smtClean="0"/>
              <a:t> </a:t>
            </a:r>
            <a:r>
              <a:rPr lang="sl-SI" sz="2000" dirty="0" err="1" smtClean="0"/>
              <a:t>similar</a:t>
            </a:r>
            <a:r>
              <a:rPr lang="sl-SI" sz="2000" dirty="0" smtClean="0"/>
              <a:t> </a:t>
            </a:r>
            <a:r>
              <a:rPr lang="sl-SI" sz="2000" dirty="0" err="1" smtClean="0"/>
              <a:t>representations</a:t>
            </a:r>
            <a:r>
              <a:rPr lang="sl-SI" sz="2000" dirty="0" smtClean="0"/>
              <a:t> </a:t>
            </a:r>
            <a:r>
              <a:rPr lang="sl-SI" sz="2000" dirty="0" err="1" smtClean="0"/>
              <a:t>inside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r>
              <a:rPr lang="sl-SI" sz="2000" dirty="0" smtClean="0"/>
              <a:t> and </a:t>
            </a:r>
            <a:r>
              <a:rPr lang="sl-SI" sz="2000" dirty="0" err="1" smtClean="0"/>
              <a:t>should</a:t>
            </a:r>
            <a:r>
              <a:rPr lang="sl-SI" sz="2000" dirty="0" smtClean="0"/>
              <a:t> be </a:t>
            </a:r>
            <a:r>
              <a:rPr lang="sl-SI" sz="2000" dirty="0" err="1" smtClean="0"/>
              <a:t>classified</a:t>
            </a:r>
            <a:r>
              <a:rPr lang="sl-SI" sz="2000" dirty="0" smtClean="0"/>
              <a:t> </a:t>
            </a:r>
            <a:r>
              <a:rPr lang="sl-SI" sz="2000" dirty="0" err="1" smtClean="0"/>
              <a:t>into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same </a:t>
            </a:r>
            <a:r>
              <a:rPr lang="sl-SI" sz="2000" dirty="0" err="1" smtClean="0"/>
              <a:t>category</a:t>
            </a:r>
            <a:endParaRPr lang="sl-SI" sz="2000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None/>
            </a:pPr>
            <a:endParaRPr lang="sl-SI" sz="1400" dirty="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sl-SI" sz="2000" b="1" dirty="0" smtClean="0">
                <a:solidFill>
                  <a:srgbClr val="0000FF"/>
                </a:solidFill>
              </a:rPr>
              <a:t>Rule 2</a:t>
            </a:r>
            <a:br>
              <a:rPr lang="sl-SI" sz="2000" b="1" dirty="0" smtClean="0">
                <a:solidFill>
                  <a:srgbClr val="0000FF"/>
                </a:solidFill>
              </a:rPr>
            </a:br>
            <a:r>
              <a:rPr lang="sl-SI" sz="2000" dirty="0" err="1" smtClean="0"/>
              <a:t>Items</a:t>
            </a:r>
            <a:r>
              <a:rPr lang="sl-SI" sz="2000" dirty="0" smtClean="0"/>
              <a:t> to be </a:t>
            </a:r>
            <a:r>
              <a:rPr lang="sl-SI" sz="2000" dirty="0" err="1" smtClean="0"/>
              <a:t>categorized</a:t>
            </a:r>
            <a:r>
              <a:rPr lang="sl-SI" sz="2000" dirty="0" smtClean="0"/>
              <a:t> as separate </a:t>
            </a:r>
            <a:r>
              <a:rPr lang="sl-SI" sz="2000" dirty="0" err="1" smtClean="0"/>
              <a:t>classes</a:t>
            </a:r>
            <a:r>
              <a:rPr lang="sl-SI" sz="2000" dirty="0" smtClean="0"/>
              <a:t> </a:t>
            </a:r>
            <a:r>
              <a:rPr lang="sl-SI" sz="2000" dirty="0" err="1" smtClean="0"/>
              <a:t>should</a:t>
            </a:r>
            <a:r>
              <a:rPr lang="sl-SI" sz="2000" dirty="0" smtClean="0"/>
              <a:t> be </a:t>
            </a:r>
            <a:r>
              <a:rPr lang="sl-SI" sz="2000" dirty="0" err="1" smtClean="0"/>
              <a:t>given</a:t>
            </a:r>
            <a:r>
              <a:rPr lang="sl-SI" sz="2000" dirty="0" smtClean="0"/>
              <a:t> </a:t>
            </a:r>
            <a:r>
              <a:rPr lang="sl-SI" sz="2000" dirty="0" err="1" smtClean="0"/>
              <a:t>widely</a:t>
            </a:r>
            <a:r>
              <a:rPr lang="sl-SI" sz="2000" dirty="0" smtClean="0"/>
              <a:t> </a:t>
            </a:r>
            <a:r>
              <a:rPr lang="sl-SI" sz="2000" dirty="0" err="1" smtClean="0"/>
              <a:t>different</a:t>
            </a:r>
            <a:r>
              <a:rPr lang="sl-SI" sz="2000" dirty="0" smtClean="0"/>
              <a:t> </a:t>
            </a:r>
            <a:r>
              <a:rPr lang="sl-SI" sz="2000" dirty="0" err="1" smtClean="0"/>
              <a:t>representations</a:t>
            </a:r>
            <a:r>
              <a:rPr lang="sl-SI" sz="2000" dirty="0" smtClean="0"/>
              <a:t>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endParaRPr lang="sl-SI" sz="2000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None/>
            </a:pPr>
            <a:endParaRPr lang="sl-SI" sz="1400" dirty="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sl-SI" sz="2000" b="1" dirty="0" smtClean="0">
                <a:solidFill>
                  <a:srgbClr val="0000FF"/>
                </a:solidFill>
              </a:rPr>
              <a:t>Rule 3</a:t>
            </a:r>
            <a:br>
              <a:rPr lang="sl-SI" sz="2000" b="1" dirty="0" smtClean="0">
                <a:solidFill>
                  <a:srgbClr val="0000FF"/>
                </a:solidFill>
              </a:rPr>
            </a:br>
            <a:r>
              <a:rPr lang="sl-SI" sz="2000" dirty="0" err="1" smtClean="0"/>
              <a:t>If</a:t>
            </a:r>
            <a:r>
              <a:rPr lang="sl-SI" sz="2000" dirty="0" smtClean="0"/>
              <a:t> a </a:t>
            </a:r>
            <a:r>
              <a:rPr lang="sl-SI" sz="2000" dirty="0" err="1" smtClean="0"/>
              <a:t>particular</a:t>
            </a:r>
            <a:r>
              <a:rPr lang="sl-SI" sz="2000" dirty="0" smtClean="0"/>
              <a:t> </a:t>
            </a:r>
            <a:r>
              <a:rPr lang="sl-SI" sz="2000" dirty="0" err="1" smtClean="0"/>
              <a:t>feature</a:t>
            </a:r>
            <a:r>
              <a:rPr lang="sl-SI" sz="2000" dirty="0" smtClean="0"/>
              <a:t> is </a:t>
            </a:r>
            <a:r>
              <a:rPr lang="sl-SI" sz="2000" dirty="0" err="1" smtClean="0"/>
              <a:t>important</a:t>
            </a:r>
            <a:r>
              <a:rPr lang="sl-SI" sz="2000" dirty="0" smtClean="0"/>
              <a:t>, </a:t>
            </a:r>
            <a:r>
              <a:rPr lang="sl-SI" sz="2000" dirty="0" err="1" smtClean="0"/>
              <a:t>then</a:t>
            </a:r>
            <a:r>
              <a:rPr lang="sl-SI" sz="2000" dirty="0" smtClean="0"/>
              <a:t> </a:t>
            </a:r>
            <a:r>
              <a:rPr lang="sl-SI" sz="2000" dirty="0" err="1" smtClean="0"/>
              <a:t>there</a:t>
            </a:r>
            <a:r>
              <a:rPr lang="sl-SI" sz="2000" dirty="0" smtClean="0"/>
              <a:t> </a:t>
            </a:r>
            <a:r>
              <a:rPr lang="sl-SI" sz="2000" dirty="0" err="1" smtClean="0"/>
              <a:t>should</a:t>
            </a:r>
            <a:r>
              <a:rPr lang="sl-SI" sz="2000" dirty="0" smtClean="0"/>
              <a:t> be a large </a:t>
            </a:r>
            <a:r>
              <a:rPr lang="sl-SI" sz="2000" dirty="0" err="1" smtClean="0"/>
              <a:t>number</a:t>
            </a:r>
            <a:r>
              <a:rPr lang="sl-SI" sz="2000" dirty="0" smtClean="0"/>
              <a:t> of </a:t>
            </a:r>
            <a:r>
              <a:rPr lang="sl-SI" sz="2000" dirty="0" err="1" smtClean="0"/>
              <a:t>neurons</a:t>
            </a:r>
            <a:r>
              <a:rPr lang="sl-SI" sz="2000" dirty="0" smtClean="0"/>
              <a:t> </a:t>
            </a:r>
            <a:r>
              <a:rPr lang="sl-SI" sz="2000" dirty="0" err="1" smtClean="0"/>
              <a:t>involved</a:t>
            </a:r>
            <a:r>
              <a:rPr lang="sl-SI" sz="2000" dirty="0" smtClean="0"/>
              <a:t>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representation</a:t>
            </a:r>
            <a:r>
              <a:rPr lang="sl-SI" sz="2000" dirty="0" smtClean="0"/>
              <a:t> of </a:t>
            </a:r>
            <a:r>
              <a:rPr lang="sl-SI" sz="2000" dirty="0" err="1" smtClean="0"/>
              <a:t>that</a:t>
            </a:r>
            <a:r>
              <a:rPr lang="sl-SI" sz="2000" dirty="0" smtClean="0"/>
              <a:t> </a:t>
            </a:r>
            <a:r>
              <a:rPr lang="sl-SI" sz="2000" dirty="0" err="1" smtClean="0"/>
              <a:t>item</a:t>
            </a:r>
            <a:r>
              <a:rPr lang="sl-SI" sz="2000" dirty="0" smtClean="0"/>
              <a:t> in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endParaRPr lang="sl-SI" sz="2000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None/>
            </a:pPr>
            <a:endParaRPr lang="sl-SI" sz="1400" dirty="0" smtClean="0"/>
          </a:p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sl-SI" sz="2000" b="1" dirty="0" smtClean="0">
                <a:solidFill>
                  <a:srgbClr val="0000FF"/>
                </a:solidFill>
              </a:rPr>
              <a:t>Rule 4</a:t>
            </a:r>
            <a:br>
              <a:rPr lang="sl-SI" sz="2000" b="1" dirty="0" smtClean="0">
                <a:solidFill>
                  <a:srgbClr val="0000FF"/>
                </a:solidFill>
              </a:rPr>
            </a:br>
            <a:r>
              <a:rPr lang="sl-SI" sz="2000" dirty="0" smtClean="0"/>
              <a:t>Prior </a:t>
            </a:r>
            <a:r>
              <a:rPr lang="sl-SI" sz="2000" dirty="0" err="1" smtClean="0"/>
              <a:t>information</a:t>
            </a:r>
            <a:r>
              <a:rPr lang="sl-SI" sz="2000" dirty="0" smtClean="0"/>
              <a:t> and </a:t>
            </a:r>
            <a:r>
              <a:rPr lang="sl-SI" sz="2000" dirty="0" err="1" smtClean="0"/>
              <a:t>invariances</a:t>
            </a:r>
            <a:r>
              <a:rPr lang="sl-SI" sz="2000" dirty="0" smtClean="0"/>
              <a:t> </a:t>
            </a:r>
            <a:r>
              <a:rPr lang="sl-SI" sz="2000" dirty="0" err="1" smtClean="0"/>
              <a:t>should</a:t>
            </a:r>
            <a:r>
              <a:rPr lang="sl-SI" sz="2000" dirty="0" smtClean="0"/>
              <a:t> be </a:t>
            </a:r>
            <a:r>
              <a:rPr lang="sl-SI" sz="2000" dirty="0" err="1" smtClean="0"/>
              <a:t>built</a:t>
            </a:r>
            <a:r>
              <a:rPr lang="sl-SI" sz="2000" dirty="0" smtClean="0"/>
              <a:t> </a:t>
            </a:r>
            <a:r>
              <a:rPr lang="sl-SI" sz="2000" dirty="0" err="1" smtClean="0"/>
              <a:t>into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design of a </a:t>
            </a:r>
            <a:r>
              <a:rPr lang="sl-SI" sz="2000" dirty="0" err="1" smtClean="0"/>
              <a:t>neural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r>
              <a:rPr lang="sl-SI" sz="2000" dirty="0" smtClean="0"/>
              <a:t>, </a:t>
            </a:r>
            <a:r>
              <a:rPr lang="sl-SI" sz="2000" dirty="0" err="1" smtClean="0"/>
              <a:t>thereby</a:t>
            </a:r>
            <a:r>
              <a:rPr lang="sl-SI" sz="2000" dirty="0" smtClean="0"/>
              <a:t> </a:t>
            </a:r>
            <a:r>
              <a:rPr lang="sl-SI" sz="2000" dirty="0" err="1" smtClean="0"/>
              <a:t>simplifying</a:t>
            </a:r>
            <a:r>
              <a:rPr lang="sl-SI" sz="2000" dirty="0" smtClean="0"/>
              <a:t>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sl-SI" sz="2000" dirty="0" err="1" smtClean="0"/>
              <a:t>network</a:t>
            </a:r>
            <a:r>
              <a:rPr lang="sl-SI" sz="2000" dirty="0" smtClean="0"/>
              <a:t> design </a:t>
            </a:r>
            <a:r>
              <a:rPr lang="sl-SI" sz="2000" dirty="0" err="1" smtClean="0"/>
              <a:t>by</a:t>
            </a:r>
            <a:r>
              <a:rPr lang="sl-SI" sz="2000" dirty="0" smtClean="0"/>
              <a:t> not </a:t>
            </a:r>
            <a:r>
              <a:rPr lang="sl-SI" sz="2000" dirty="0" err="1" smtClean="0"/>
              <a:t>having</a:t>
            </a:r>
            <a:r>
              <a:rPr lang="sl-SI" sz="2000" dirty="0" smtClean="0"/>
              <a:t> to </a:t>
            </a:r>
            <a:r>
              <a:rPr lang="sl-SI" sz="2000" dirty="0" err="1" smtClean="0"/>
              <a:t>learn</a:t>
            </a:r>
            <a:r>
              <a:rPr lang="sl-SI" sz="2000" dirty="0" smtClean="0"/>
              <a:t> </a:t>
            </a:r>
            <a:r>
              <a:rPr lang="sl-SI" sz="2000" dirty="0" err="1" smtClean="0"/>
              <a:t>them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E39D8EA-01CB-4F0C-8D4D-8AB792661C6E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Prior information and invariances (Rule 4)</a:t>
            </a:r>
            <a:endParaRPr lang="en-GB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err="1" smtClean="0"/>
              <a:t>Application</a:t>
            </a:r>
            <a:r>
              <a:rPr lang="sl-SI" dirty="0" smtClean="0"/>
              <a:t> of Rule 4 </a:t>
            </a:r>
            <a:r>
              <a:rPr lang="sl-SI" dirty="0" err="1" smtClean="0"/>
              <a:t>results</a:t>
            </a:r>
            <a:r>
              <a:rPr lang="sl-SI" dirty="0" smtClean="0"/>
              <a:t> in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specialized</a:t>
            </a:r>
            <a:r>
              <a:rPr lang="sl-SI" dirty="0" smtClean="0"/>
              <a:t> </a:t>
            </a:r>
            <a:r>
              <a:rPr lang="sl-SI" dirty="0" err="1" smtClean="0"/>
              <a:t>structure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Biological</a:t>
            </a:r>
            <a:r>
              <a:rPr lang="sl-SI" dirty="0" smtClean="0"/>
              <a:t> </a:t>
            </a:r>
            <a:r>
              <a:rPr lang="sl-SI" dirty="0" err="1" smtClean="0"/>
              <a:t>visual</a:t>
            </a:r>
            <a:r>
              <a:rPr lang="sl-SI" dirty="0" smtClean="0"/>
              <a:t> and </a:t>
            </a:r>
            <a:r>
              <a:rPr lang="sl-SI" dirty="0" err="1" smtClean="0"/>
              <a:t>auditory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are </a:t>
            </a:r>
            <a:r>
              <a:rPr lang="sl-SI" dirty="0" err="1" smtClean="0"/>
              <a:t>highly</a:t>
            </a:r>
            <a:r>
              <a:rPr lang="sl-SI" dirty="0" smtClean="0"/>
              <a:t> </a:t>
            </a:r>
            <a:r>
              <a:rPr lang="sl-SI" dirty="0" err="1" smtClean="0"/>
              <a:t>specialized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Specialized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a </a:t>
            </a:r>
            <a:r>
              <a:rPr lang="sl-SI" dirty="0" err="1" smtClean="0"/>
              <a:t>smaller</a:t>
            </a:r>
            <a:r>
              <a:rPr lang="sl-SI" dirty="0" smtClean="0"/>
              <a:t> </a:t>
            </a:r>
            <a:r>
              <a:rPr lang="sl-SI" dirty="0" err="1" smtClean="0"/>
              <a:t>number</a:t>
            </a:r>
            <a:r>
              <a:rPr lang="sl-SI" dirty="0" smtClean="0"/>
              <a:t> of </a:t>
            </a:r>
            <a:r>
              <a:rPr lang="sl-SI" dirty="0" err="1" smtClean="0"/>
              <a:t>parameters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>
                <a:sym typeface="Wingdings" pitchFamily="2" charset="2"/>
              </a:rPr>
              <a:t>needs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less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training</a:t>
            </a:r>
            <a:r>
              <a:rPr lang="sl-SI" dirty="0" smtClean="0">
                <a:sym typeface="Wingdings" pitchFamily="2" charset="2"/>
              </a:rPr>
              <a:t> data</a:t>
            </a:r>
          </a:p>
          <a:p>
            <a:pPr marL="1181100" lvl="2" indent="-266700" eaLnBrk="1" hangingPunct="1"/>
            <a:r>
              <a:rPr lang="sl-SI" dirty="0" err="1" smtClean="0">
                <a:sym typeface="Wingdings" pitchFamily="2" charset="2"/>
              </a:rPr>
              <a:t>faster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learning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 err="1" smtClean="0">
                <a:sym typeface="Wingdings" pitchFamily="2" charset="2"/>
              </a:rPr>
              <a:t>faster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network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throughput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 err="1" smtClean="0">
                <a:sym typeface="Wingdings" pitchFamily="2" charset="2"/>
              </a:rPr>
              <a:t>cheaper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because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its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smaller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size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smtClean="0"/>
              <a:t>How to </a:t>
            </a:r>
            <a:r>
              <a:rPr lang="sl-SI" dirty="0" err="1" smtClean="0"/>
              <a:t>build</a:t>
            </a:r>
            <a:r>
              <a:rPr lang="sl-SI" dirty="0" smtClean="0"/>
              <a:t> prior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design</a:t>
            </a:r>
          </a:p>
          <a:p>
            <a:pPr marL="762000" lvl="1" indent="-304800" eaLnBrk="1" hangingPunct="1"/>
            <a:r>
              <a:rPr lang="sl-SI" dirty="0" err="1" smtClean="0"/>
              <a:t>Currently</a:t>
            </a:r>
            <a:r>
              <a:rPr lang="sl-SI" dirty="0" smtClean="0"/>
              <a:t> no </a:t>
            </a:r>
            <a:r>
              <a:rPr lang="sl-SI" dirty="0" err="1" smtClean="0"/>
              <a:t>well-defined</a:t>
            </a:r>
            <a:r>
              <a:rPr lang="sl-SI" dirty="0" smtClean="0"/>
              <a:t> </a:t>
            </a:r>
            <a:r>
              <a:rPr lang="sl-SI" dirty="0" err="1" smtClean="0"/>
              <a:t>rules</a:t>
            </a:r>
            <a:r>
              <a:rPr lang="sl-SI" dirty="0" smtClean="0"/>
              <a:t>,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useful</a:t>
            </a:r>
            <a:r>
              <a:rPr lang="sl-SI" dirty="0" smtClean="0"/>
              <a:t> </a:t>
            </a:r>
            <a:r>
              <a:rPr lang="sl-SI" i="1" dirty="0" smtClean="0"/>
              <a:t>ad-hoc</a:t>
            </a:r>
            <a:r>
              <a:rPr lang="sl-SI" dirty="0" smtClean="0"/>
              <a:t> </a:t>
            </a:r>
            <a:r>
              <a:rPr lang="sl-SI" dirty="0" err="1" smtClean="0"/>
              <a:t>procedures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may</a:t>
            </a:r>
            <a:r>
              <a:rPr lang="sl-SI" dirty="0" smtClean="0"/>
              <a:t> </a:t>
            </a:r>
            <a:r>
              <a:rPr lang="sl-SI" dirty="0" err="1" smtClean="0"/>
              <a:t>use</a:t>
            </a:r>
            <a:r>
              <a:rPr lang="sl-SI" dirty="0" smtClean="0"/>
              <a:t> a </a:t>
            </a:r>
            <a:r>
              <a:rPr lang="sl-SI" dirty="0" err="1" smtClean="0"/>
              <a:t>combination</a:t>
            </a:r>
            <a:r>
              <a:rPr lang="sl-SI" dirty="0" smtClean="0"/>
              <a:t> of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techniques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Receptive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fields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r</a:t>
            </a:r>
            <a:r>
              <a:rPr lang="sl-SI" dirty="0" err="1" smtClean="0"/>
              <a:t>estricting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architecture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connections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Weight-sharing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several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neurons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share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same </a:t>
            </a:r>
            <a:r>
              <a:rPr lang="sl-SI" dirty="0" err="1" smtClean="0">
                <a:sym typeface="Wingdings" pitchFamily="2" charset="2"/>
              </a:rPr>
              <a:t>synaptic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weights</a:t>
            </a:r>
            <a:endParaRPr lang="en-GB" dirty="0" smtClean="0"/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92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C740A59-5826-4CAB-B0D8-DDC98C3B5B94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9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How to build invariances into NN</a:t>
            </a:r>
            <a:endParaRPr lang="en-GB" dirty="0" smtClean="0"/>
          </a:p>
        </p:txBody>
      </p:sp>
      <p:sp>
        <p:nvSpPr>
          <p:cNvPr id="9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sl-SI" smtClean="0"/>
              <a:t>Character recognition example</a:t>
            </a:r>
          </a:p>
          <a:p>
            <a:pPr marL="762000" lvl="1" indent="-304800" eaLnBrk="1" hangingPunct="1">
              <a:buFontTx/>
              <a:buNone/>
            </a:pPr>
            <a:r>
              <a:rPr lang="sl-SI" smtClean="0">
                <a:solidFill>
                  <a:srgbClr val="FF0000"/>
                </a:solidFill>
              </a:rPr>
              <a:t>Transformations</a:t>
            </a:r>
            <a:r>
              <a:rPr lang="sl-SI" smtClean="0"/>
              <a:t> </a:t>
            </a:r>
            <a:r>
              <a:rPr lang="sl-SI" smtClean="0">
                <a:sym typeface="Wingdings" pitchFamily="2" charset="2"/>
              </a:rPr>
              <a:t> Pattern recognition system should be invariant to them</a:t>
            </a:r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762000" lvl="1" indent="-304800" eaLnBrk="1" hangingPunct="1"/>
            <a:endParaRPr lang="sl-SI" smtClean="0"/>
          </a:p>
          <a:p>
            <a:pPr marL="1181100" lvl="2" indent="-266700" eaLnBrk="1" hangingPunct="1"/>
            <a:endParaRPr lang="sl-SI" smtClean="0"/>
          </a:p>
          <a:p>
            <a:pPr marL="457200" indent="-457200" eaLnBrk="1" hangingPunct="1">
              <a:buFontTx/>
              <a:buNone/>
            </a:pPr>
            <a:r>
              <a:rPr lang="sl-SI" b="1" smtClean="0">
                <a:solidFill>
                  <a:srgbClr val="0033CC"/>
                </a:solidFill>
              </a:rPr>
              <a:t>Techniques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sl-SI" sz="1800" smtClean="0"/>
              <a:t>Invariance by neural network structure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sl-SI" sz="1800" smtClean="0"/>
              <a:t>Invariance by training</a:t>
            </a:r>
          </a:p>
          <a:p>
            <a:pPr marL="857250" lvl="1" indent="-457200" eaLnBrk="1" hangingPunct="1">
              <a:buFontTx/>
              <a:buAutoNum type="arabicPeriod"/>
            </a:pPr>
            <a:r>
              <a:rPr lang="sl-SI" sz="1800" smtClean="0"/>
              <a:t>Invariant feature space</a:t>
            </a:r>
            <a:endParaRPr lang="en-GB" sz="1800" dirty="0" smtClean="0"/>
          </a:p>
        </p:txBody>
      </p:sp>
      <p:grpSp>
        <p:nvGrpSpPr>
          <p:cNvPr id="9227" name="Group 123"/>
          <p:cNvGrpSpPr>
            <a:grpSpLocks/>
          </p:cNvGrpSpPr>
          <p:nvPr/>
        </p:nvGrpSpPr>
        <p:grpSpPr bwMode="auto">
          <a:xfrm>
            <a:off x="395288" y="2276475"/>
            <a:ext cx="8351837" cy="1439863"/>
            <a:chOff x="249" y="1344"/>
            <a:chExt cx="5261" cy="907"/>
          </a:xfrm>
        </p:grpSpPr>
        <p:grpSp>
          <p:nvGrpSpPr>
            <p:cNvPr id="9229" name="Group 8"/>
            <p:cNvGrpSpPr>
              <a:grpSpLocks/>
            </p:cNvGrpSpPr>
            <p:nvPr/>
          </p:nvGrpSpPr>
          <p:grpSpPr bwMode="auto">
            <a:xfrm>
              <a:off x="249" y="1344"/>
              <a:ext cx="907" cy="907"/>
              <a:chOff x="1066" y="1253"/>
              <a:chExt cx="907" cy="907"/>
            </a:xfrm>
          </p:grpSpPr>
          <p:sp>
            <p:nvSpPr>
              <p:cNvPr id="9322" name="Line 9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" name="Line 10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4" name="Line 11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5" name="Line 12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6" name="Line 13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" name="Line 14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8" name="Line 15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9" name="Line 16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0" name="Line 17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1" name="Line 18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2" name="Line 19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3" name="Line 20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4" name="Line 21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5" name="Line 22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6" name="Line 23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7" name="Line 24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8" name="Line 25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39" name="Line 26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0" name="Line 27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1" name="Line 28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2" name="Line 29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3" name="Line 30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230" name="Group 31"/>
            <p:cNvGrpSpPr>
              <a:grpSpLocks/>
            </p:cNvGrpSpPr>
            <p:nvPr/>
          </p:nvGrpSpPr>
          <p:grpSpPr bwMode="auto">
            <a:xfrm>
              <a:off x="1337" y="1344"/>
              <a:ext cx="907" cy="907"/>
              <a:chOff x="1066" y="1253"/>
              <a:chExt cx="907" cy="907"/>
            </a:xfrm>
          </p:grpSpPr>
          <p:sp>
            <p:nvSpPr>
              <p:cNvPr id="9300" name="Line 32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1" name="Line 33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2" name="Line 34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3" name="Line 35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4" name="Line 36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5" name="Line 37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6" name="Line 38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7" name="Line 39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8" name="Line 40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09" name="Line 41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0" name="Line 42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1" name="Line 43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2" name="Line 44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3" name="Line 45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4" name="Line 46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5" name="Line 47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6" name="Line 48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7" name="Line 49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8" name="Line 50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19" name="Line 51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0" name="Line 52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1" name="Line 53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231" name="Group 54"/>
            <p:cNvGrpSpPr>
              <a:grpSpLocks/>
            </p:cNvGrpSpPr>
            <p:nvPr/>
          </p:nvGrpSpPr>
          <p:grpSpPr bwMode="auto">
            <a:xfrm>
              <a:off x="2426" y="1344"/>
              <a:ext cx="907" cy="907"/>
              <a:chOff x="1066" y="1253"/>
              <a:chExt cx="907" cy="907"/>
            </a:xfrm>
          </p:grpSpPr>
          <p:sp>
            <p:nvSpPr>
              <p:cNvPr id="9278" name="Line 55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9" name="Line 56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0" name="Line 57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1" name="Line 58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2" name="Line 59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3" name="Line 60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4" name="Line 61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5" name="Line 62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6" name="Line 63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7" name="Line 64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8" name="Line 65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89" name="Line 66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0" name="Line 67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1" name="Line 68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2" name="Line 69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3" name="Line 70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4" name="Line 71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5" name="Line 72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6" name="Line 73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7" name="Line 74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8" name="Line 75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99" name="Line 76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232" name="Group 77"/>
            <p:cNvGrpSpPr>
              <a:grpSpLocks/>
            </p:cNvGrpSpPr>
            <p:nvPr/>
          </p:nvGrpSpPr>
          <p:grpSpPr bwMode="auto">
            <a:xfrm>
              <a:off x="3514" y="1344"/>
              <a:ext cx="907" cy="907"/>
              <a:chOff x="1066" y="1253"/>
              <a:chExt cx="907" cy="907"/>
            </a:xfrm>
          </p:grpSpPr>
          <p:sp>
            <p:nvSpPr>
              <p:cNvPr id="9256" name="Line 78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7" name="Line 79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8" name="Line 80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9" name="Line 81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0" name="Line 82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1" name="Line 83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2" name="Line 84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3" name="Line 85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4" name="Line 86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5" name="Line 87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6" name="Line 88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7" name="Line 89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8" name="Line 90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69" name="Line 91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0" name="Line 92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1" name="Line 93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2" name="Line 94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3" name="Line 95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4" name="Line 96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5" name="Line 97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6" name="Line 98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77" name="Line 99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233" name="Group 100"/>
            <p:cNvGrpSpPr>
              <a:grpSpLocks/>
            </p:cNvGrpSpPr>
            <p:nvPr/>
          </p:nvGrpSpPr>
          <p:grpSpPr bwMode="auto">
            <a:xfrm>
              <a:off x="4603" y="1344"/>
              <a:ext cx="907" cy="907"/>
              <a:chOff x="1066" y="1253"/>
              <a:chExt cx="907" cy="907"/>
            </a:xfrm>
          </p:grpSpPr>
          <p:sp>
            <p:nvSpPr>
              <p:cNvPr id="9234" name="Line 101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5" name="Line 102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6" name="Line 103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7" name="Line 104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8" name="Line 105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39" name="Line 106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0" name="Line 107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" name="Line 108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2" name="Line 109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" name="Line 110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4" name="Line 111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5" name="Line 112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6" name="Line 113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7" name="Line 114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8" name="Line 115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9" name="Line 116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0" name="Line 117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1" name="Line 118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2" name="Line 119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3" name="Line 120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4" name="Line 121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55" name="Line 122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9228" name="Text Box 124"/>
          <p:cNvSpPr txBox="1">
            <a:spLocks noChangeArrowheads="1"/>
          </p:cNvSpPr>
          <p:nvPr/>
        </p:nvSpPr>
        <p:spPr bwMode="auto">
          <a:xfrm>
            <a:off x="687388" y="3692525"/>
            <a:ext cx="8086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200" b="1"/>
              <a:t>Original		Size	                Rotation	                  Shift	     Incomplete image</a:t>
            </a:r>
            <a:endParaRPr lang="en-GB" sz="12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21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013" y="2473325"/>
              <a:ext cx="1062037" cy="1035050"/>
            </p14:xfrm>
          </p:contentPart>
        </mc:Choice>
        <mc:Fallback xmlns="">
          <p:pic>
            <p:nvPicPr>
              <p:cNvPr id="921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372" y="2455684"/>
                <a:ext cx="1097318" cy="10703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1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98738" y="2865438"/>
              <a:ext cx="401637" cy="366712"/>
            </p14:xfrm>
          </p:contentPart>
        </mc:Choice>
        <mc:Fallback xmlns="">
          <p:pic>
            <p:nvPicPr>
              <p:cNvPr id="921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1103" y="2847804"/>
                <a:ext cx="436906" cy="40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22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6050" y="2633663"/>
              <a:ext cx="1089025" cy="839787"/>
            </p14:xfrm>
          </p:contentPart>
        </mc:Choice>
        <mc:Fallback xmlns="">
          <p:pic>
            <p:nvPicPr>
              <p:cNvPr id="922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8410" y="2616025"/>
                <a:ext cx="1124306" cy="875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2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57938" y="2347913"/>
              <a:ext cx="2268537" cy="1169987"/>
            </p14:xfrm>
          </p:contentPart>
        </mc:Choice>
        <mc:Fallback xmlns="">
          <p:pic>
            <p:nvPicPr>
              <p:cNvPr id="922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0297" y="2330273"/>
                <a:ext cx="2303820" cy="120526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464142D-EFD6-4687-85F7-F867D2E92E91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Invariant feature space</a:t>
            </a:r>
            <a:endParaRPr lang="en-GB" dirty="0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smtClean="0"/>
              <a:t>Neural net classifier with invariant feature extractor</a:t>
            </a:r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r>
              <a:rPr lang="sl-SI" smtClean="0"/>
              <a:t>Features </a:t>
            </a:r>
          </a:p>
          <a:p>
            <a:pPr marL="762000" lvl="1" indent="-304800" eaLnBrk="1" hangingPunct="1"/>
            <a:r>
              <a:rPr lang="sl-SI" smtClean="0"/>
              <a:t>Characterize the essential information content of an input data</a:t>
            </a:r>
          </a:p>
          <a:p>
            <a:pPr marL="762000" lvl="1" indent="-304800" eaLnBrk="1" hangingPunct="1"/>
            <a:r>
              <a:rPr lang="sl-SI" smtClean="0"/>
              <a:t>Should be invariant to transformations of the input</a:t>
            </a:r>
          </a:p>
          <a:p>
            <a:pPr marL="762000" lvl="1" indent="-304800" eaLnBrk="1" hangingPunct="1"/>
            <a:endParaRPr lang="sl-SI" smtClean="0"/>
          </a:p>
          <a:p>
            <a:pPr marL="457200" indent="-457200" eaLnBrk="1" hangingPunct="1"/>
            <a:r>
              <a:rPr lang="sl-SI" smtClean="0"/>
              <a:t>Benefits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Dimensionality reduction</a:t>
            </a:r>
            <a:r>
              <a:rPr lang="sl-SI" smtClean="0"/>
              <a:t> – number of features is small compared to the original input space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Relaxed design requirements</a:t>
            </a:r>
            <a:r>
              <a:rPr lang="sl-SI" smtClean="0"/>
              <a:t> for a neural network</a:t>
            </a:r>
            <a:endParaRPr lang="sl-SI" smtClean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solidFill>
                  <a:srgbClr val="FF0000"/>
                </a:solidFill>
              </a:rPr>
              <a:t>Invariances</a:t>
            </a:r>
            <a:r>
              <a:rPr lang="sl-SI" smtClean="0"/>
              <a:t> for all objects can be assured (for known transformations) </a:t>
            </a:r>
            <a:br>
              <a:rPr lang="sl-SI" smtClean="0"/>
            </a:br>
            <a:r>
              <a:rPr lang="sl-SI" smtClean="0">
                <a:sym typeface="Wingdings" pitchFamily="2" charset="2"/>
              </a:rPr>
              <a:t> </a:t>
            </a:r>
            <a:r>
              <a:rPr lang="sl-SI" smtClean="0">
                <a:solidFill>
                  <a:srgbClr val="0000FF"/>
                </a:solidFill>
                <a:sym typeface="Wingdings" pitchFamily="2" charset="2"/>
              </a:rPr>
              <a:t>Prior knowledge is required!</a:t>
            </a:r>
            <a:endParaRPr lang="en-GB" dirty="0" smtClean="0">
              <a:solidFill>
                <a:srgbClr val="0000FF"/>
              </a:solidFill>
            </a:endParaRPr>
          </a:p>
        </p:txBody>
      </p:sp>
      <p:grpSp>
        <p:nvGrpSpPr>
          <p:cNvPr id="45063" name="Group 19"/>
          <p:cNvGrpSpPr>
            <a:grpSpLocks/>
          </p:cNvGrpSpPr>
          <p:nvPr/>
        </p:nvGrpSpPr>
        <p:grpSpPr bwMode="auto">
          <a:xfrm>
            <a:off x="1233488" y="1916113"/>
            <a:ext cx="5989638" cy="739775"/>
            <a:chOff x="777" y="1616"/>
            <a:chExt cx="3773" cy="466"/>
          </a:xfrm>
        </p:grpSpPr>
        <p:sp>
          <p:nvSpPr>
            <p:cNvPr id="45064" name="Text Box 8"/>
            <p:cNvSpPr txBox="1">
              <a:spLocks noChangeArrowheads="1"/>
            </p:cNvSpPr>
            <p:nvPr/>
          </p:nvSpPr>
          <p:spPr bwMode="auto">
            <a:xfrm>
              <a:off x="777" y="1744"/>
              <a:ext cx="37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sl-SI" sz="1400"/>
                <a:t>Input          		  		                  Class estimate</a:t>
              </a:r>
              <a:endParaRPr lang="en-GB" sz="1400" dirty="0"/>
            </a:p>
          </p:txBody>
        </p:sp>
        <p:sp>
          <p:nvSpPr>
            <p:cNvPr id="45065" name="Line 10"/>
            <p:cNvSpPr>
              <a:spLocks noChangeShapeType="1"/>
            </p:cNvSpPr>
            <p:nvPr/>
          </p:nvSpPr>
          <p:spPr bwMode="auto">
            <a:xfrm>
              <a:off x="1111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6" name="Line 11"/>
            <p:cNvSpPr>
              <a:spLocks noChangeShapeType="1"/>
            </p:cNvSpPr>
            <p:nvPr/>
          </p:nvSpPr>
          <p:spPr bwMode="auto">
            <a:xfrm>
              <a:off x="3288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7" name="Line 13"/>
            <p:cNvSpPr>
              <a:spLocks noChangeShapeType="1"/>
            </p:cNvSpPr>
            <p:nvPr/>
          </p:nvSpPr>
          <p:spPr bwMode="auto">
            <a:xfrm>
              <a:off x="2200" y="184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068" name="Text Box 16"/>
            <p:cNvSpPr txBox="1">
              <a:spLocks noChangeArrowheads="1"/>
            </p:cNvSpPr>
            <p:nvPr/>
          </p:nvSpPr>
          <p:spPr bwMode="auto">
            <a:xfrm>
              <a:off x="1474" y="1616"/>
              <a:ext cx="726" cy="4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Invariant</a:t>
              </a:r>
              <a:br>
                <a:rPr lang="sl-SI" sz="1400"/>
              </a:br>
              <a:r>
                <a:rPr lang="sl-SI" sz="1400"/>
                <a:t>feature</a:t>
              </a:r>
              <a:br>
                <a:rPr lang="sl-SI" sz="1400"/>
              </a:br>
              <a:r>
                <a:rPr lang="sl-SI" sz="1400"/>
                <a:t>extractor</a:t>
              </a:r>
              <a:endParaRPr lang="en-GB" sz="1400" dirty="0"/>
            </a:p>
          </p:txBody>
        </p:sp>
        <p:sp>
          <p:nvSpPr>
            <p:cNvPr id="45069" name="Text Box 18"/>
            <p:cNvSpPr txBox="1">
              <a:spLocks noChangeArrowheads="1"/>
            </p:cNvSpPr>
            <p:nvPr/>
          </p:nvSpPr>
          <p:spPr bwMode="auto">
            <a:xfrm>
              <a:off x="2568" y="1616"/>
              <a:ext cx="726" cy="46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Neural network classifier</a:t>
              </a:r>
              <a:endParaRPr lang="en-GB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056DD10-B066-4629-95B3-72DC4634476C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smtClean="0">
                <a:solidFill>
                  <a:srgbClr val="800080"/>
                </a:solidFill>
              </a:rPr>
              <a:t>Example 2A  </a:t>
            </a:r>
            <a:r>
              <a:rPr lang="sl-SI" sz="2400" smtClean="0">
                <a:solidFill>
                  <a:srgbClr val="800080"/>
                </a:solidFill>
              </a:rPr>
              <a:t>(1/4)</a:t>
            </a:r>
            <a:r>
              <a:rPr lang="sl-SI" sz="2800" smtClean="0">
                <a:solidFill>
                  <a:srgbClr val="800080"/>
                </a:solidFill>
              </a:rPr>
              <a:t/>
            </a:r>
            <a:br>
              <a:rPr lang="sl-SI" sz="2800" smtClean="0">
                <a:solidFill>
                  <a:srgbClr val="800080"/>
                </a:solidFill>
              </a:rPr>
            </a:br>
            <a:r>
              <a:rPr lang="sl-SI" sz="2800" smtClean="0">
                <a:solidFill>
                  <a:srgbClr val="800080"/>
                </a:solidFill>
              </a:rPr>
              <a:t>Invariant character recognition</a:t>
            </a:r>
            <a:endParaRPr lang="en-GB" sz="2800" dirty="0" smtClean="0">
              <a:solidFill>
                <a:srgbClr val="800080"/>
              </a:solidFill>
            </a:endParaRPr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Problem: </a:t>
            </a:r>
            <a:r>
              <a:rPr lang="sl-SI" dirty="0" err="1" smtClean="0"/>
              <a:t>distinguishing</a:t>
            </a:r>
            <a:r>
              <a:rPr lang="sl-SI" dirty="0" smtClean="0"/>
              <a:t> </a:t>
            </a:r>
            <a:r>
              <a:rPr lang="sl-SI" dirty="0" err="1" smtClean="0"/>
              <a:t>handwritten</a:t>
            </a:r>
            <a:r>
              <a:rPr lang="sl-SI" dirty="0" smtClean="0"/>
              <a:t> </a:t>
            </a:r>
            <a:r>
              <a:rPr lang="sl-SI" dirty="0" err="1" smtClean="0"/>
              <a:t>characters</a:t>
            </a:r>
            <a:r>
              <a:rPr lang="sl-SI" dirty="0" smtClean="0"/>
              <a:t> ‘</a:t>
            </a:r>
            <a:r>
              <a:rPr lang="sl-SI" i="1" dirty="0" smtClean="0">
                <a:solidFill>
                  <a:srgbClr val="3333FF"/>
                </a:solidFill>
              </a:rPr>
              <a:t>a</a:t>
            </a:r>
            <a:r>
              <a:rPr lang="sl-SI" dirty="0" smtClean="0"/>
              <a:t>’ and ‘</a:t>
            </a:r>
            <a:r>
              <a:rPr lang="sl-SI" i="1" dirty="0" smtClean="0">
                <a:solidFill>
                  <a:srgbClr val="3333FF"/>
                </a:solidFill>
              </a:rPr>
              <a:t>b</a:t>
            </a:r>
            <a:r>
              <a:rPr lang="sl-SI" dirty="0" smtClean="0"/>
              <a:t>’</a:t>
            </a: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Classifier</a:t>
            </a:r>
            <a:r>
              <a:rPr lang="sl-SI" dirty="0" smtClean="0"/>
              <a:t> design</a:t>
            </a: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smtClean="0"/>
              <a:t>Image </a:t>
            </a:r>
            <a:r>
              <a:rPr lang="sl-SI" dirty="0" err="1" smtClean="0"/>
              <a:t>representation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Grid</a:t>
            </a:r>
            <a:r>
              <a:rPr lang="sl-SI" dirty="0" smtClean="0"/>
              <a:t> of </a:t>
            </a:r>
            <a:r>
              <a:rPr lang="sl-SI" dirty="0" err="1" smtClean="0"/>
              <a:t>pixels</a:t>
            </a:r>
            <a:r>
              <a:rPr lang="sl-SI" dirty="0" smtClean="0"/>
              <a:t> (</a:t>
            </a:r>
            <a:r>
              <a:rPr lang="sl-SI" dirty="0" err="1" smtClean="0"/>
              <a:t>typically</a:t>
            </a:r>
            <a:r>
              <a:rPr lang="sl-SI" dirty="0" smtClean="0"/>
              <a:t> 256x256)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gray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r>
              <a:rPr lang="sl-SI" dirty="0" smtClean="0"/>
              <a:t> [0..1] (</a:t>
            </a:r>
            <a:r>
              <a:rPr lang="sl-SI" dirty="0" err="1" smtClean="0"/>
              <a:t>typically</a:t>
            </a:r>
            <a:r>
              <a:rPr lang="sl-SI" dirty="0" smtClean="0"/>
              <a:t> 8-bit </a:t>
            </a:r>
            <a:r>
              <a:rPr lang="sl-SI" dirty="0" err="1" smtClean="0"/>
              <a:t>coding</a:t>
            </a:r>
            <a:r>
              <a:rPr lang="sl-SI" dirty="0" smtClean="0"/>
              <a:t>)</a:t>
            </a:r>
            <a:endParaRPr lang="en-GB" dirty="0" smtClean="0"/>
          </a:p>
        </p:txBody>
      </p:sp>
      <p:grpSp>
        <p:nvGrpSpPr>
          <p:cNvPr id="10249" name="Group 127"/>
          <p:cNvGrpSpPr>
            <a:grpSpLocks/>
          </p:cNvGrpSpPr>
          <p:nvPr/>
        </p:nvGrpSpPr>
        <p:grpSpPr bwMode="auto">
          <a:xfrm>
            <a:off x="2484438" y="1773238"/>
            <a:ext cx="3167062" cy="1439862"/>
            <a:chOff x="249" y="1434"/>
            <a:chExt cx="1995" cy="907"/>
          </a:xfrm>
        </p:grpSpPr>
        <p:grpSp>
          <p:nvGrpSpPr>
            <p:cNvPr id="10258" name="Group 9"/>
            <p:cNvGrpSpPr>
              <a:grpSpLocks/>
            </p:cNvGrpSpPr>
            <p:nvPr/>
          </p:nvGrpSpPr>
          <p:grpSpPr bwMode="auto">
            <a:xfrm>
              <a:off x="249" y="1434"/>
              <a:ext cx="907" cy="907"/>
              <a:chOff x="1066" y="1253"/>
              <a:chExt cx="907" cy="907"/>
            </a:xfrm>
          </p:grpSpPr>
          <p:sp>
            <p:nvSpPr>
              <p:cNvPr id="10282" name="Line 10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3" name="Line 11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4" name="Line 12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5" name="Line 13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6" name="Line 14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7" name="Line 15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8" name="Line 16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9" name="Line 17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0" name="Line 18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1" name="Line 19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2" name="Line 20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3" name="Line 21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4" name="Line 22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5" name="Line 23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6" name="Line 24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7" name="Line 25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8" name="Line 26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99" name="Line 27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0" name="Line 28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1" name="Line 29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2" name="Line 30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303" name="Line 31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259" name="Group 32"/>
            <p:cNvGrpSpPr>
              <a:grpSpLocks/>
            </p:cNvGrpSpPr>
            <p:nvPr/>
          </p:nvGrpSpPr>
          <p:grpSpPr bwMode="auto">
            <a:xfrm>
              <a:off x="1337" y="1434"/>
              <a:ext cx="907" cy="907"/>
              <a:chOff x="1066" y="1253"/>
              <a:chExt cx="907" cy="907"/>
            </a:xfrm>
          </p:grpSpPr>
          <p:sp>
            <p:nvSpPr>
              <p:cNvPr id="10260" name="Line 33"/>
              <p:cNvSpPr>
                <a:spLocks noChangeShapeType="1"/>
              </p:cNvSpPr>
              <p:nvPr/>
            </p:nvSpPr>
            <p:spPr bwMode="auto">
              <a:xfrm>
                <a:off x="106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1" name="Line 34"/>
              <p:cNvSpPr>
                <a:spLocks noChangeShapeType="1"/>
              </p:cNvSpPr>
              <p:nvPr/>
            </p:nvSpPr>
            <p:spPr bwMode="auto">
              <a:xfrm>
                <a:off x="1156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2" name="Line 35"/>
              <p:cNvSpPr>
                <a:spLocks noChangeShapeType="1"/>
              </p:cNvSpPr>
              <p:nvPr/>
            </p:nvSpPr>
            <p:spPr bwMode="auto">
              <a:xfrm>
                <a:off x="1247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3" name="Line 36"/>
              <p:cNvSpPr>
                <a:spLocks noChangeShapeType="1"/>
              </p:cNvSpPr>
              <p:nvPr/>
            </p:nvSpPr>
            <p:spPr bwMode="auto">
              <a:xfrm>
                <a:off x="1338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4" name="Line 37"/>
              <p:cNvSpPr>
                <a:spLocks noChangeShapeType="1"/>
              </p:cNvSpPr>
              <p:nvPr/>
            </p:nvSpPr>
            <p:spPr bwMode="auto">
              <a:xfrm>
                <a:off x="142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5" name="Line 38"/>
              <p:cNvSpPr>
                <a:spLocks noChangeShapeType="1"/>
              </p:cNvSpPr>
              <p:nvPr/>
            </p:nvSpPr>
            <p:spPr bwMode="auto">
              <a:xfrm>
                <a:off x="1519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6" name="Line 39"/>
              <p:cNvSpPr>
                <a:spLocks noChangeShapeType="1"/>
              </p:cNvSpPr>
              <p:nvPr/>
            </p:nvSpPr>
            <p:spPr bwMode="auto">
              <a:xfrm>
                <a:off x="1610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7" name="Line 40"/>
              <p:cNvSpPr>
                <a:spLocks noChangeShapeType="1"/>
              </p:cNvSpPr>
              <p:nvPr/>
            </p:nvSpPr>
            <p:spPr bwMode="auto">
              <a:xfrm>
                <a:off x="170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8" name="Line 41"/>
              <p:cNvSpPr>
                <a:spLocks noChangeShapeType="1"/>
              </p:cNvSpPr>
              <p:nvPr/>
            </p:nvSpPr>
            <p:spPr bwMode="auto">
              <a:xfrm>
                <a:off x="1791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69" name="Line 42"/>
              <p:cNvSpPr>
                <a:spLocks noChangeShapeType="1"/>
              </p:cNvSpPr>
              <p:nvPr/>
            </p:nvSpPr>
            <p:spPr bwMode="auto">
              <a:xfrm>
                <a:off x="1882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0" name="Line 43"/>
              <p:cNvSpPr>
                <a:spLocks noChangeShapeType="1"/>
              </p:cNvSpPr>
              <p:nvPr/>
            </p:nvSpPr>
            <p:spPr bwMode="auto">
              <a:xfrm>
                <a:off x="1973" y="1253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1" name="Line 44"/>
              <p:cNvSpPr>
                <a:spLocks noChangeShapeType="1"/>
              </p:cNvSpPr>
              <p:nvPr/>
            </p:nvSpPr>
            <p:spPr bwMode="auto">
              <a:xfrm flipH="1">
                <a:off x="1066" y="1253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2" name="Line 45"/>
              <p:cNvSpPr>
                <a:spLocks noChangeShapeType="1"/>
              </p:cNvSpPr>
              <p:nvPr/>
            </p:nvSpPr>
            <p:spPr bwMode="auto">
              <a:xfrm flipH="1">
                <a:off x="1066" y="134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3" name="Line 46"/>
              <p:cNvSpPr>
                <a:spLocks noChangeShapeType="1"/>
              </p:cNvSpPr>
              <p:nvPr/>
            </p:nvSpPr>
            <p:spPr bwMode="auto">
              <a:xfrm flipH="1">
                <a:off x="1066" y="1434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4" name="Line 47"/>
              <p:cNvSpPr>
                <a:spLocks noChangeShapeType="1"/>
              </p:cNvSpPr>
              <p:nvPr/>
            </p:nvSpPr>
            <p:spPr bwMode="auto">
              <a:xfrm flipH="1">
                <a:off x="1066" y="1525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5" name="Line 48"/>
              <p:cNvSpPr>
                <a:spLocks noChangeShapeType="1"/>
              </p:cNvSpPr>
              <p:nvPr/>
            </p:nvSpPr>
            <p:spPr bwMode="auto">
              <a:xfrm flipH="1">
                <a:off x="1066" y="161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6" name="Line 49"/>
              <p:cNvSpPr>
                <a:spLocks noChangeShapeType="1"/>
              </p:cNvSpPr>
              <p:nvPr/>
            </p:nvSpPr>
            <p:spPr bwMode="auto">
              <a:xfrm flipH="1">
                <a:off x="1066" y="1706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7" name="Line 50"/>
              <p:cNvSpPr>
                <a:spLocks noChangeShapeType="1"/>
              </p:cNvSpPr>
              <p:nvPr/>
            </p:nvSpPr>
            <p:spPr bwMode="auto">
              <a:xfrm flipH="1">
                <a:off x="1066" y="1797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8" name="Line 51"/>
              <p:cNvSpPr>
                <a:spLocks noChangeShapeType="1"/>
              </p:cNvSpPr>
              <p:nvPr/>
            </p:nvSpPr>
            <p:spPr bwMode="auto">
              <a:xfrm flipH="1">
                <a:off x="1066" y="1888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79" name="Line 52"/>
              <p:cNvSpPr>
                <a:spLocks noChangeShapeType="1"/>
              </p:cNvSpPr>
              <p:nvPr/>
            </p:nvSpPr>
            <p:spPr bwMode="auto">
              <a:xfrm flipH="1">
                <a:off x="1066" y="197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0" name="Line 53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81" name="Line 54"/>
              <p:cNvSpPr>
                <a:spLocks noChangeShapeType="1"/>
              </p:cNvSpPr>
              <p:nvPr/>
            </p:nvSpPr>
            <p:spPr bwMode="auto">
              <a:xfrm flipH="1">
                <a:off x="1066" y="2160"/>
                <a:ext cx="90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0250" name="Group 136"/>
          <p:cNvGrpSpPr>
            <a:grpSpLocks/>
          </p:cNvGrpSpPr>
          <p:nvPr/>
        </p:nvGrpSpPr>
        <p:grpSpPr bwMode="auto">
          <a:xfrm>
            <a:off x="971550" y="4005263"/>
            <a:ext cx="7491413" cy="927100"/>
            <a:chOff x="277" y="2775"/>
            <a:chExt cx="4719" cy="584"/>
          </a:xfrm>
        </p:grpSpPr>
        <p:pic>
          <p:nvPicPr>
            <p:cNvPr id="10251" name="Picture 135" descr="camer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7" y="2775"/>
              <a:ext cx="866" cy="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2" name="Text Box 129"/>
            <p:cNvSpPr txBox="1">
              <a:spLocks noChangeArrowheads="1"/>
            </p:cNvSpPr>
            <p:nvPr/>
          </p:nvSpPr>
          <p:spPr bwMode="auto">
            <a:xfrm>
              <a:off x="3581" y="2968"/>
              <a:ext cx="141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sl-SI" sz="1400"/>
                <a:t>Class estimate: ‘</a:t>
              </a:r>
              <a:r>
                <a:rPr lang="sl-SI" sz="1400" b="1"/>
                <a:t>A</a:t>
              </a:r>
              <a:r>
                <a:rPr lang="sl-SI" sz="1400"/>
                <a:t>’, ‘</a:t>
              </a:r>
              <a:r>
                <a:rPr lang="sl-SI" sz="1400" b="1"/>
                <a:t>B</a:t>
              </a:r>
              <a:r>
                <a:rPr lang="sl-SI" sz="1400"/>
                <a:t>’</a:t>
              </a:r>
              <a:endParaRPr lang="en-GB" sz="1400" dirty="0"/>
            </a:p>
          </p:txBody>
        </p:sp>
        <p:sp>
          <p:nvSpPr>
            <p:cNvPr id="10253" name="Line 130"/>
            <p:cNvSpPr>
              <a:spLocks noChangeShapeType="1"/>
            </p:cNvSpPr>
            <p:nvPr/>
          </p:nvSpPr>
          <p:spPr bwMode="auto">
            <a:xfrm>
              <a:off x="1074" y="306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4" name="Line 131"/>
            <p:cNvSpPr>
              <a:spLocks noChangeShapeType="1"/>
            </p:cNvSpPr>
            <p:nvPr/>
          </p:nvSpPr>
          <p:spPr bwMode="auto">
            <a:xfrm>
              <a:off x="3251" y="306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5" name="Line 132"/>
            <p:cNvSpPr>
              <a:spLocks noChangeShapeType="1"/>
            </p:cNvSpPr>
            <p:nvPr/>
          </p:nvSpPr>
          <p:spPr bwMode="auto">
            <a:xfrm>
              <a:off x="2163" y="306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56" name="Text Box 133"/>
            <p:cNvSpPr txBox="1">
              <a:spLocks noChangeArrowheads="1"/>
            </p:cNvSpPr>
            <p:nvPr/>
          </p:nvSpPr>
          <p:spPr bwMode="auto">
            <a:xfrm>
              <a:off x="1437" y="2840"/>
              <a:ext cx="726" cy="46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Invariant</a:t>
              </a:r>
              <a:br>
                <a:rPr lang="sl-SI" sz="1400"/>
              </a:br>
              <a:r>
                <a:rPr lang="sl-SI" sz="1400"/>
                <a:t>feature</a:t>
              </a:r>
              <a:br>
                <a:rPr lang="sl-SI" sz="1400"/>
              </a:br>
              <a:r>
                <a:rPr lang="sl-SI" sz="1400"/>
                <a:t>extractor</a:t>
              </a:r>
              <a:endParaRPr lang="en-GB" sz="1400" dirty="0"/>
            </a:p>
          </p:txBody>
        </p:sp>
        <p:sp>
          <p:nvSpPr>
            <p:cNvPr id="10257" name="Text Box 134"/>
            <p:cNvSpPr txBox="1">
              <a:spLocks noChangeArrowheads="1"/>
            </p:cNvSpPr>
            <p:nvPr/>
          </p:nvSpPr>
          <p:spPr bwMode="auto">
            <a:xfrm>
              <a:off x="2531" y="2840"/>
              <a:ext cx="726" cy="46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sl-SI" sz="1400"/>
                <a:t>Neural network classifier</a:t>
              </a:r>
              <a:endParaRPr lang="en-GB" sz="14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42" name="Ink 1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27550" y="2006600"/>
              <a:ext cx="768350" cy="911225"/>
            </p14:xfrm>
          </p:contentPart>
        </mc:Choice>
        <mc:Fallback xmlns="">
          <p:pic>
            <p:nvPicPr>
              <p:cNvPr id="10242" name="Ink 1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9907" y="1988959"/>
                <a:ext cx="803635" cy="9465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43" name="Ink 1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7463" y="2420938"/>
              <a:ext cx="1231900" cy="482600"/>
            </p14:xfrm>
          </p:contentPart>
        </mc:Choice>
        <mc:Fallback xmlns="">
          <p:pic>
            <p:nvPicPr>
              <p:cNvPr id="10243" name="Ink 1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39823" y="2403317"/>
                <a:ext cx="1267179" cy="5178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8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308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6E5E0FF-26D9-4FEA-BA32-A23E95774C13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30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2.2  Activation functions  </a:t>
            </a:r>
            <a:r>
              <a:rPr lang="sl-SI" sz="2800" smtClean="0"/>
              <a:t>(1/2)</a:t>
            </a:r>
            <a:endParaRPr lang="en-GB" sz="2800" dirty="0" smtClean="0"/>
          </a:p>
        </p:txBody>
      </p:sp>
      <p:sp>
        <p:nvSpPr>
          <p:cNvPr id="30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75613" cy="1439863"/>
          </a:xfrm>
        </p:spPr>
        <p:txBody>
          <a:bodyPr/>
          <a:lstStyle/>
          <a:p>
            <a:pPr eaLnBrk="1" hangingPunct="1"/>
            <a:r>
              <a:rPr lang="sl-SI" smtClean="0"/>
              <a:t>Activation function defines the output of a neuron</a:t>
            </a:r>
          </a:p>
          <a:p>
            <a:pPr eaLnBrk="1" hangingPunct="1"/>
            <a:r>
              <a:rPr lang="sl-SI" smtClean="0"/>
              <a:t>Types of activation functions</a:t>
            </a:r>
            <a:endParaRPr lang="en-GB" dirty="0" smtClean="0"/>
          </a:p>
        </p:txBody>
      </p:sp>
      <p:sp>
        <p:nvSpPr>
          <p:cNvPr id="3088" name="Text Box 4"/>
          <p:cNvSpPr txBox="1">
            <a:spLocks noChangeArrowheads="1"/>
          </p:cNvSpPr>
          <p:nvPr/>
        </p:nvSpPr>
        <p:spPr bwMode="auto">
          <a:xfrm>
            <a:off x="950913" y="2557463"/>
            <a:ext cx="735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FF0000"/>
                </a:solidFill>
              </a:rPr>
              <a:t>Threshold function	  Linear function		Sigmoid function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08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3125" y="3933825"/>
            <a:ext cx="2598738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2775" y="3963988"/>
            <a:ext cx="25542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325" y="3938588"/>
            <a:ext cx="2598738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954088" y="3011488"/>
          <a:ext cx="1987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6" name="Equation" r:id="rId7" imgW="1168200" imgH="457200" progId="Equation.3">
                  <p:embed/>
                </p:oleObj>
              </mc:Choice>
              <mc:Fallback>
                <p:oleObj name="Equation" r:id="rId7" imgW="1168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3011488"/>
                        <a:ext cx="19875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ChangeAspect="1"/>
          </p:cNvGraphicFramePr>
          <p:nvPr/>
        </p:nvGraphicFramePr>
        <p:xfrm>
          <a:off x="4025900" y="3228975"/>
          <a:ext cx="908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7" name="Equation" r:id="rId9" imgW="533160" imgH="203040" progId="Equation.3">
                  <p:embed/>
                </p:oleObj>
              </mc:Choice>
              <mc:Fallback>
                <p:oleObj name="Equation" r:id="rId9" imgW="53316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228975"/>
                        <a:ext cx="90805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4"/>
          <p:cNvGraphicFramePr>
            <a:graphicFrameLocks noChangeAspect="1"/>
          </p:cNvGraphicFramePr>
          <p:nvPr/>
        </p:nvGraphicFramePr>
        <p:xfrm>
          <a:off x="6148388" y="2995613"/>
          <a:ext cx="19621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8" name="Equation" r:id="rId11" imgW="1155600" imgH="419040" progId="Equation.3">
                  <p:embed/>
                </p:oleObj>
              </mc:Choice>
              <mc:Fallback>
                <p:oleObj name="Equation" r:id="rId11" imgW="115560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2995613"/>
                        <a:ext cx="196215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Line 1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3077" name="Object 16"/>
          <p:cNvGraphicFramePr>
            <a:graphicFrameLocks noChangeAspect="1"/>
          </p:cNvGraphicFramePr>
          <p:nvPr/>
        </p:nvGraphicFramePr>
        <p:xfrm>
          <a:off x="7235825" y="3940175"/>
          <a:ext cx="2365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9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940175"/>
                        <a:ext cx="236538" cy="28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7"/>
          <p:cNvGraphicFramePr>
            <a:graphicFrameLocks noChangeAspect="1"/>
          </p:cNvGraphicFramePr>
          <p:nvPr/>
        </p:nvGraphicFramePr>
        <p:xfrm>
          <a:off x="4479925" y="3933825"/>
          <a:ext cx="236538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0" name="Equation" r:id="rId15" imgW="139680" imgH="164880" progId="Equation.3">
                  <p:embed/>
                </p:oleObj>
              </mc:Choice>
              <mc:Fallback>
                <p:oleObj name="Equation" r:id="rId15" imgW="139680" imgH="1648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933825"/>
                        <a:ext cx="236538" cy="28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8"/>
          <p:cNvGraphicFramePr>
            <a:graphicFrameLocks noChangeAspect="1"/>
          </p:cNvGraphicFramePr>
          <p:nvPr/>
        </p:nvGraphicFramePr>
        <p:xfrm>
          <a:off x="1671638" y="3933825"/>
          <a:ext cx="23653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1" name="Equation" r:id="rId16" imgW="139680" imgH="164880" progId="Equation.3">
                  <p:embed/>
                </p:oleObj>
              </mc:Choice>
              <mc:Fallback>
                <p:oleObj name="Equation" r:id="rId16" imgW="13968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933825"/>
                        <a:ext cx="236537" cy="280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19"/>
          <p:cNvGraphicFramePr>
            <a:graphicFrameLocks noChangeAspect="1"/>
          </p:cNvGraphicFramePr>
          <p:nvPr/>
        </p:nvGraphicFramePr>
        <p:xfrm>
          <a:off x="5795963" y="4967288"/>
          <a:ext cx="193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2" name="Equation" r:id="rId17" imgW="114120" imgH="139680" progId="Equation.3">
                  <p:embed/>
                </p:oleObj>
              </mc:Choice>
              <mc:Fallback>
                <p:oleObj name="Equation" r:id="rId17" imgW="114120" imgH="1396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67288"/>
                        <a:ext cx="193675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20"/>
          <p:cNvGraphicFramePr>
            <a:graphicFrameLocks noChangeAspect="1"/>
          </p:cNvGraphicFramePr>
          <p:nvPr/>
        </p:nvGraphicFramePr>
        <p:xfrm>
          <a:off x="8542338" y="4967288"/>
          <a:ext cx="193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" name="Equation" r:id="rId19" imgW="114120" imgH="139680" progId="Equation.3">
                  <p:embed/>
                </p:oleObj>
              </mc:Choice>
              <mc:Fallback>
                <p:oleObj name="Equation" r:id="rId19" imgW="114120" imgH="1396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4967288"/>
                        <a:ext cx="193675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21"/>
          <p:cNvGraphicFramePr>
            <a:graphicFrameLocks noChangeAspect="1"/>
          </p:cNvGraphicFramePr>
          <p:nvPr/>
        </p:nvGraphicFramePr>
        <p:xfrm>
          <a:off x="2938463" y="4991100"/>
          <a:ext cx="19367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4" name="Equation" r:id="rId20" imgW="114120" imgH="139680" progId="Equation.3">
                  <p:embed/>
                </p:oleObj>
              </mc:Choice>
              <mc:Fallback>
                <p:oleObj name="Equation" r:id="rId20" imgW="114120" imgH="1396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4991100"/>
                        <a:ext cx="193675" cy="238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402B15F-CEE9-416C-A60F-0968C71BF9EA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smtClean="0">
                <a:solidFill>
                  <a:srgbClr val="800080"/>
                </a:solidFill>
              </a:rPr>
              <a:t>Example 2A  </a:t>
            </a:r>
            <a:r>
              <a:rPr lang="sl-SI" sz="2400" smtClean="0">
                <a:solidFill>
                  <a:srgbClr val="800080"/>
                </a:solidFill>
              </a:rPr>
              <a:t>(2/4)</a:t>
            </a:r>
            <a:r>
              <a:rPr lang="sl-SI" sz="2800" smtClean="0">
                <a:solidFill>
                  <a:srgbClr val="800080"/>
                </a:solidFill>
              </a:rPr>
              <a:t/>
            </a:r>
            <a:br>
              <a:rPr lang="sl-SI" sz="2800" smtClean="0">
                <a:solidFill>
                  <a:srgbClr val="800080"/>
                </a:solidFill>
              </a:rPr>
            </a:br>
            <a:r>
              <a:rPr lang="sl-SI" sz="2800" smtClean="0">
                <a:solidFill>
                  <a:srgbClr val="800080"/>
                </a:solidFill>
              </a:rPr>
              <a:t>Problems with image representation</a:t>
            </a:r>
            <a:endParaRPr lang="en-GB" sz="2800" dirty="0" smtClean="0">
              <a:solidFill>
                <a:srgbClr val="800080"/>
              </a:solidFill>
            </a:endParaRPr>
          </a:p>
        </p:txBody>
      </p:sp>
      <p:sp>
        <p:nvSpPr>
          <p:cNvPr id="112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Invariance</a:t>
            </a:r>
            <a:r>
              <a:rPr lang="sl-SI" dirty="0" smtClean="0"/>
              <a:t> problem (</a:t>
            </a:r>
            <a:r>
              <a:rPr lang="sl-SI" dirty="0" err="1" smtClean="0"/>
              <a:t>various</a:t>
            </a:r>
            <a:r>
              <a:rPr lang="sl-SI" dirty="0" smtClean="0"/>
              <a:t> </a:t>
            </a:r>
            <a:r>
              <a:rPr lang="sl-SI" dirty="0" err="1" smtClean="0"/>
              <a:t>transformations</a:t>
            </a:r>
            <a:r>
              <a:rPr lang="sl-SI" dirty="0" smtClean="0"/>
              <a:t>)</a:t>
            </a:r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High</a:t>
            </a:r>
            <a:r>
              <a:rPr lang="sl-SI" dirty="0" smtClean="0"/>
              <a:t> </a:t>
            </a:r>
            <a:r>
              <a:rPr lang="sl-SI" dirty="0" err="1" smtClean="0"/>
              <a:t>dimensionality</a:t>
            </a:r>
            <a:r>
              <a:rPr lang="sl-SI" dirty="0" smtClean="0"/>
              <a:t> problem</a:t>
            </a:r>
          </a:p>
          <a:p>
            <a:pPr marL="762000" lvl="1" indent="-304800" eaLnBrk="1" hangingPunct="1"/>
            <a:r>
              <a:rPr lang="sl-SI" dirty="0" smtClean="0"/>
              <a:t>Image </a:t>
            </a:r>
            <a:r>
              <a:rPr lang="sl-SI" dirty="0" err="1" smtClean="0"/>
              <a:t>size</a:t>
            </a:r>
            <a:r>
              <a:rPr lang="sl-SI" dirty="0" smtClean="0"/>
              <a:t> 256x256 </a:t>
            </a:r>
            <a:r>
              <a:rPr lang="sl-SI" dirty="0" smtClean="0">
                <a:sym typeface="Wingdings" pitchFamily="2" charset="2"/>
              </a:rPr>
              <a:t> 65536 </a:t>
            </a:r>
            <a:r>
              <a:rPr lang="sl-SI" dirty="0" err="1" smtClean="0">
                <a:sym typeface="Wingdings" pitchFamily="2" charset="2"/>
              </a:rPr>
              <a:t>inputs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/>
            <a:endParaRPr lang="sl-SI" dirty="0" smtClean="0">
              <a:sym typeface="Wingdings" pitchFamily="2" charset="2"/>
            </a:endParaRPr>
          </a:p>
          <a:p>
            <a:pPr marL="1162050" lvl="2" indent="-304800" eaLnBrk="1" hangingPunct="1"/>
            <a:endParaRPr lang="sl-SI" dirty="0" smtClean="0">
              <a:sym typeface="Wingdings" pitchFamily="2" charset="2"/>
            </a:endParaRPr>
          </a:p>
          <a:p>
            <a:pPr marL="1162050" lvl="2" indent="-304800" eaLnBrk="1" hangingPunct="1"/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Curse</a:t>
            </a:r>
            <a:r>
              <a:rPr lang="sl-SI" dirty="0" smtClean="0">
                <a:solidFill>
                  <a:srgbClr val="FF0000"/>
                </a:solidFill>
                <a:sym typeface="Wingdings" pitchFamily="2" charset="2"/>
              </a:rPr>
              <a:t> of </a:t>
            </a:r>
            <a:r>
              <a:rPr lang="sl-SI" dirty="0" err="1" smtClean="0">
                <a:solidFill>
                  <a:srgbClr val="FF0000"/>
                </a:solidFill>
                <a:sym typeface="Wingdings" pitchFamily="2" charset="2"/>
              </a:rPr>
              <a:t>dimensionality</a:t>
            </a:r>
            <a:r>
              <a:rPr lang="sl-SI" dirty="0" smtClean="0">
                <a:sym typeface="Wingdings" pitchFamily="2" charset="2"/>
              </a:rPr>
              <a:t> – </a:t>
            </a:r>
            <a:r>
              <a:rPr lang="sl-SI" dirty="0" err="1" smtClean="0">
                <a:sym typeface="Wingdings" pitchFamily="2" charset="2"/>
              </a:rPr>
              <a:t>increasing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input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dimensionality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leads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sparse</a:t>
            </a:r>
            <a:r>
              <a:rPr lang="sl-SI" dirty="0" smtClean="0">
                <a:sym typeface="Wingdings" pitchFamily="2" charset="2"/>
              </a:rPr>
              <a:t> data and </a:t>
            </a:r>
            <a:r>
              <a:rPr lang="sl-SI" dirty="0" err="1" smtClean="0">
                <a:sym typeface="Wingdings" pitchFamily="2" charset="2"/>
              </a:rPr>
              <a:t>this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provides</a:t>
            </a:r>
            <a:r>
              <a:rPr lang="sl-SI" dirty="0" smtClean="0">
                <a:sym typeface="Wingdings" pitchFamily="2" charset="2"/>
              </a:rPr>
              <a:t> a </a:t>
            </a:r>
            <a:r>
              <a:rPr lang="sl-SI" dirty="0" err="1" smtClean="0">
                <a:sym typeface="Wingdings" pitchFamily="2" charset="2"/>
              </a:rPr>
              <a:t>very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poor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representation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mapping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smtClean="0">
                <a:sym typeface="Wingdings" pitchFamily="2" charset="2"/>
              </a:rPr>
              <a:t>		  </a:t>
            </a:r>
            <a:r>
              <a:rPr lang="sl-SI" dirty="0" err="1" smtClean="0">
                <a:sym typeface="Wingdings" pitchFamily="2" charset="2"/>
              </a:rPr>
              <a:t>problems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with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correct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classification</a:t>
            </a:r>
            <a:r>
              <a:rPr lang="sl-SI" dirty="0" smtClean="0">
                <a:sym typeface="Wingdings" pitchFamily="2" charset="2"/>
              </a:rPr>
              <a:t> and </a:t>
            </a:r>
            <a:r>
              <a:rPr lang="sl-SI" dirty="0" err="1" smtClean="0">
                <a:sym typeface="Wingdings" pitchFamily="2" charset="2"/>
              </a:rPr>
              <a:t>generalization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endParaRPr lang="sl-SI" dirty="0" smtClean="0">
              <a:sym typeface="Wingdings" pitchFamily="2" charset="2"/>
            </a:endParaRPr>
          </a:p>
          <a:p>
            <a:pPr marL="457200" indent="-457200" eaLnBrk="1" hangingPunct="1">
              <a:buFontTx/>
              <a:buNone/>
            </a:pPr>
            <a:r>
              <a:rPr lang="sl-SI" dirty="0" err="1" smtClean="0">
                <a:sym typeface="Wingdings" pitchFamily="2" charset="2"/>
              </a:rPr>
              <a:t>Possible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solution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/>
            <a:r>
              <a:rPr lang="sl-SI" dirty="0" err="1" smtClean="0">
                <a:sym typeface="Wingdings" pitchFamily="2" charset="2"/>
              </a:rPr>
              <a:t>Combining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inputs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into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features</a:t>
            </a:r>
            <a:r>
              <a:rPr lang="sl-SI" dirty="0" smtClean="0">
                <a:sym typeface="Wingdings" pitchFamily="2" charset="2"/>
              </a:rPr>
              <a:t/>
            </a:r>
            <a:br>
              <a:rPr lang="sl-SI" dirty="0" smtClean="0">
                <a:sym typeface="Wingdings" pitchFamily="2" charset="2"/>
              </a:rPr>
            </a:br>
            <a:r>
              <a:rPr lang="sl-SI" dirty="0" smtClean="0">
                <a:sym typeface="Wingdings" pitchFamily="2" charset="2"/>
              </a:rPr>
              <a:t> 	 </a:t>
            </a:r>
            <a:r>
              <a:rPr lang="sl-SI" dirty="0" err="1" smtClean="0">
                <a:sym typeface="Wingdings" pitchFamily="2" charset="2"/>
              </a:rPr>
              <a:t>Goal</a:t>
            </a:r>
            <a:r>
              <a:rPr lang="sl-SI" dirty="0" smtClean="0">
                <a:sym typeface="Wingdings" pitchFamily="2" charset="2"/>
              </a:rPr>
              <a:t> is to </a:t>
            </a:r>
            <a:r>
              <a:rPr lang="sl-SI" dirty="0" err="1" smtClean="0">
                <a:sym typeface="Wingdings" pitchFamily="2" charset="2"/>
              </a:rPr>
              <a:t>obtain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just</a:t>
            </a:r>
            <a:r>
              <a:rPr lang="sl-SI" dirty="0" smtClean="0">
                <a:sym typeface="Wingdings" pitchFamily="2" charset="2"/>
              </a:rPr>
              <a:t> a </a:t>
            </a:r>
            <a:r>
              <a:rPr lang="sl-SI" dirty="0" err="1" smtClean="0">
                <a:sym typeface="Wingdings" pitchFamily="2" charset="2"/>
              </a:rPr>
              <a:t>few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features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instead</a:t>
            </a:r>
            <a:r>
              <a:rPr lang="sl-SI" dirty="0" smtClean="0">
                <a:sym typeface="Wingdings" pitchFamily="2" charset="2"/>
              </a:rPr>
              <a:t> of 65536 </a:t>
            </a:r>
            <a:r>
              <a:rPr lang="sl-SI" dirty="0" err="1" smtClean="0">
                <a:sym typeface="Wingdings" pitchFamily="2" charset="2"/>
              </a:rPr>
              <a:t>inputs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endParaRPr lang="sl-SI" dirty="0" smtClean="0">
              <a:sym typeface="Wingdings" pitchFamily="2" charset="2"/>
            </a:endParaRPr>
          </a:p>
          <a:p>
            <a:pPr marL="457200" indent="-457200" eaLnBrk="1" hangingPunct="1">
              <a:buFontTx/>
              <a:buNone/>
            </a:pPr>
            <a:r>
              <a:rPr lang="sl-SI" dirty="0" err="1" smtClean="0">
                <a:sym typeface="Wingdings" pitchFamily="2" charset="2"/>
              </a:rPr>
              <a:t>Ideas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feature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extraction</a:t>
            </a:r>
            <a:r>
              <a:rPr lang="sl-SI" dirty="0" smtClean="0">
                <a:sym typeface="Wingdings" pitchFamily="2" charset="2"/>
              </a:rPr>
              <a:t> (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character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recognition</a:t>
            </a:r>
            <a:r>
              <a:rPr lang="sl-SI" dirty="0" smtClean="0">
                <a:sym typeface="Wingdings" pitchFamily="2" charset="2"/>
              </a:rPr>
              <a:t>)</a:t>
            </a:r>
          </a:p>
        </p:txBody>
      </p:sp>
      <p:sp>
        <p:nvSpPr>
          <p:cNvPr id="11272" name="AutoShape 4"/>
          <p:cNvSpPr>
            <a:spLocks noChangeArrowheads="1"/>
          </p:cNvSpPr>
          <p:nvPr/>
        </p:nvSpPr>
        <p:spPr bwMode="auto">
          <a:xfrm>
            <a:off x="3203575" y="2468563"/>
            <a:ext cx="792163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258888" y="5805488"/>
          <a:ext cx="18732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Equation" r:id="rId4" imgW="1447560" imgH="393480" progId="Equation.3">
                  <p:embed/>
                </p:oleObj>
              </mc:Choice>
              <mc:Fallback>
                <p:oleObj name="Equation" r:id="rId4" imgW="14475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805488"/>
                        <a:ext cx="18732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22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46451A8-B767-4FD5-B32E-769ADAF8BA4B}" type="slidenum">
              <a:rPr lang="sl-SI" smtClean="0"/>
              <a:pPr/>
              <a:t>41</a:t>
            </a:fld>
            <a:endParaRPr lang="sl-SI" smtClean="0"/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smtClean="0">
                <a:solidFill>
                  <a:srgbClr val="800080"/>
                </a:solidFill>
              </a:rPr>
              <a:t>Example 2A  </a:t>
            </a:r>
            <a:r>
              <a:rPr lang="sl-SI" sz="2400" smtClean="0">
                <a:solidFill>
                  <a:srgbClr val="800080"/>
                </a:solidFill>
              </a:rPr>
              <a:t>(3/4)</a:t>
            </a:r>
            <a:r>
              <a:rPr lang="sl-SI" sz="2800" smtClean="0">
                <a:solidFill>
                  <a:srgbClr val="800080"/>
                </a:solidFill>
              </a:rPr>
              <a:t/>
            </a:r>
            <a:br>
              <a:rPr lang="sl-SI" sz="2800" smtClean="0">
                <a:solidFill>
                  <a:srgbClr val="800080"/>
                </a:solidFill>
              </a:rPr>
            </a:br>
            <a:r>
              <a:rPr lang="sl-SI" sz="2800" smtClean="0">
                <a:solidFill>
                  <a:srgbClr val="800080"/>
                </a:solidFill>
              </a:rPr>
              <a:t>Feature extraction</a:t>
            </a:r>
            <a:endParaRPr lang="en-GB" sz="2800" dirty="0" smtClean="0">
              <a:solidFill>
                <a:srgbClr val="800080"/>
              </a:solidFill>
            </a:endParaRP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Extracted</a:t>
            </a:r>
            <a:r>
              <a:rPr lang="sl-SI" dirty="0" smtClean="0"/>
              <a:t> </a:t>
            </a:r>
            <a:r>
              <a:rPr lang="sl-SI" dirty="0" err="1" smtClean="0"/>
              <a:t>feature</a:t>
            </a:r>
            <a:r>
              <a:rPr lang="sl-SI" dirty="0" smtClean="0"/>
              <a:t>:</a:t>
            </a:r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Distribution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various</a:t>
            </a:r>
            <a:r>
              <a:rPr lang="sl-SI" dirty="0" smtClean="0"/>
              <a:t> </a:t>
            </a:r>
            <a:r>
              <a:rPr lang="sl-SI" dirty="0" err="1" smtClean="0"/>
              <a:t>samples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class</a:t>
            </a:r>
            <a:r>
              <a:rPr lang="sl-SI" dirty="0" smtClean="0"/>
              <a:t> ‘A’ and ‘B’</a:t>
            </a:r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/>
          </a:p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Overlapping</a:t>
            </a:r>
            <a:r>
              <a:rPr lang="sl-SI" dirty="0" smtClean="0"/>
              <a:t> </a:t>
            </a:r>
            <a:r>
              <a:rPr lang="sl-SI" dirty="0" err="1" smtClean="0"/>
              <a:t>distributions</a:t>
            </a:r>
            <a:r>
              <a:rPr lang="sl-SI" dirty="0" smtClean="0"/>
              <a:t>: 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need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additional</a:t>
            </a:r>
            <a:r>
              <a:rPr lang="sl-SI" dirty="0" smtClean="0"/>
              <a:t> </a:t>
            </a:r>
            <a:r>
              <a:rPr lang="sl-SI" dirty="0" err="1" smtClean="0"/>
              <a:t>features</a:t>
            </a: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r>
              <a:rPr lang="sl-SI" i="1" dirty="0" smtClean="0"/>
              <a:t>F</a:t>
            </a:r>
            <a:r>
              <a:rPr lang="sl-SI" i="1" baseline="-25000" dirty="0" smtClean="0"/>
              <a:t>1</a:t>
            </a:r>
            <a:r>
              <a:rPr lang="sl-SI" dirty="0" smtClean="0"/>
              <a:t>, </a:t>
            </a:r>
            <a:r>
              <a:rPr lang="sl-SI" i="1" dirty="0" smtClean="0"/>
              <a:t>F</a:t>
            </a:r>
            <a:r>
              <a:rPr lang="sl-SI" i="1" baseline="-25000" dirty="0" smtClean="0"/>
              <a:t>2</a:t>
            </a:r>
            <a:r>
              <a:rPr lang="sl-SI" dirty="0" smtClean="0"/>
              <a:t>, </a:t>
            </a:r>
            <a:r>
              <a:rPr lang="sl-SI" i="1" dirty="0" smtClean="0"/>
              <a:t>F</a:t>
            </a:r>
            <a:r>
              <a:rPr lang="sl-SI" i="1" baseline="-25000" dirty="0" smtClean="0"/>
              <a:t>3</a:t>
            </a:r>
            <a:r>
              <a:rPr lang="sl-SI" dirty="0" smtClean="0"/>
              <a:t>, ...</a:t>
            </a:r>
            <a:endParaRPr lang="en-GB" dirty="0" smtClean="0"/>
          </a:p>
        </p:txBody>
      </p:sp>
      <p:graphicFrame>
        <p:nvGraphicFramePr>
          <p:cNvPr id="12290" name="Object 32"/>
          <p:cNvGraphicFramePr>
            <a:graphicFrameLocks noChangeAspect="1"/>
          </p:cNvGraphicFramePr>
          <p:nvPr/>
        </p:nvGraphicFramePr>
        <p:xfrm>
          <a:off x="3492500" y="1412875"/>
          <a:ext cx="2232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0" name="Equation" r:id="rId4" imgW="1447560" imgH="393480" progId="Equation.3">
                  <p:embed/>
                </p:oleObj>
              </mc:Choice>
              <mc:Fallback>
                <p:oleObj name="Equation" r:id="rId4" imgW="144756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12875"/>
                        <a:ext cx="22320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8" name="Group 34"/>
          <p:cNvGrpSpPr>
            <a:grpSpLocks/>
          </p:cNvGrpSpPr>
          <p:nvPr/>
        </p:nvGrpSpPr>
        <p:grpSpPr bwMode="auto">
          <a:xfrm>
            <a:off x="1835150" y="2564904"/>
            <a:ext cx="4062413" cy="2749550"/>
            <a:chOff x="1156" y="1888"/>
            <a:chExt cx="2559" cy="1732"/>
          </a:xfrm>
        </p:grpSpPr>
        <p:grpSp>
          <p:nvGrpSpPr>
            <p:cNvPr id="12299" name="Group 4"/>
            <p:cNvGrpSpPr>
              <a:grpSpLocks/>
            </p:cNvGrpSpPr>
            <p:nvPr/>
          </p:nvGrpSpPr>
          <p:grpSpPr bwMode="auto">
            <a:xfrm>
              <a:off x="1156" y="1888"/>
              <a:ext cx="2540" cy="1732"/>
              <a:chOff x="748" y="1344"/>
              <a:chExt cx="2540" cy="1732"/>
            </a:xfrm>
          </p:grpSpPr>
          <p:sp>
            <p:nvSpPr>
              <p:cNvPr id="12301" name="Line 5"/>
              <p:cNvSpPr>
                <a:spLocks noChangeShapeType="1"/>
              </p:cNvSpPr>
              <p:nvPr/>
            </p:nvSpPr>
            <p:spPr bwMode="auto">
              <a:xfrm flipV="1">
                <a:off x="748" y="1525"/>
                <a:ext cx="0" cy="12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02" name="Line 6"/>
              <p:cNvSpPr>
                <a:spLocks noChangeShapeType="1"/>
              </p:cNvSpPr>
              <p:nvPr/>
            </p:nvSpPr>
            <p:spPr bwMode="auto">
              <a:xfrm>
                <a:off x="748" y="2750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03" name="Line 9"/>
              <p:cNvSpPr>
                <a:spLocks noChangeShapeType="1"/>
              </p:cNvSpPr>
              <p:nvPr/>
            </p:nvSpPr>
            <p:spPr bwMode="auto">
              <a:xfrm>
                <a:off x="1746" y="1570"/>
                <a:ext cx="0" cy="10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04" name="Line 10"/>
              <p:cNvSpPr>
                <a:spLocks noChangeShapeType="1"/>
              </p:cNvSpPr>
              <p:nvPr/>
            </p:nvSpPr>
            <p:spPr bwMode="auto">
              <a:xfrm flipH="1">
                <a:off x="1474" y="170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05" name="Line 11"/>
              <p:cNvSpPr>
                <a:spLocks noChangeShapeType="1"/>
              </p:cNvSpPr>
              <p:nvPr/>
            </p:nvSpPr>
            <p:spPr bwMode="auto">
              <a:xfrm>
                <a:off x="1746" y="1706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06" name="Text Box 12"/>
              <p:cNvSpPr txBox="1">
                <a:spLocks noChangeArrowheads="1"/>
              </p:cNvSpPr>
              <p:nvPr/>
            </p:nvSpPr>
            <p:spPr bwMode="auto">
              <a:xfrm>
                <a:off x="884" y="2750"/>
                <a:ext cx="78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sl-SI" sz="1400">
                    <a:solidFill>
                      <a:srgbClr val="FF0000"/>
                    </a:solidFill>
                  </a:rPr>
                  <a:t>samples from</a:t>
                </a:r>
              </a:p>
              <a:p>
                <a:r>
                  <a:rPr lang="sl-SI" sz="1400">
                    <a:solidFill>
                      <a:srgbClr val="FF0000"/>
                    </a:solidFill>
                  </a:rPr>
                  <a:t>class ‘A’</a:t>
                </a:r>
                <a:endParaRPr lang="en-GB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307" name="Text Box 13"/>
              <p:cNvSpPr txBox="1">
                <a:spLocks noChangeArrowheads="1"/>
              </p:cNvSpPr>
              <p:nvPr/>
            </p:nvSpPr>
            <p:spPr bwMode="auto">
              <a:xfrm>
                <a:off x="2018" y="2750"/>
                <a:ext cx="786" cy="3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sl-SI" sz="1400">
                    <a:solidFill>
                      <a:srgbClr val="0000FF"/>
                    </a:solidFill>
                  </a:rPr>
                  <a:t>samples from</a:t>
                </a:r>
              </a:p>
              <a:p>
                <a:r>
                  <a:rPr lang="sl-SI" sz="1400">
                    <a:solidFill>
                      <a:srgbClr val="0000FF"/>
                    </a:solidFill>
                  </a:rPr>
                  <a:t>class ‘B’</a:t>
                </a:r>
                <a:endParaRPr lang="en-GB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308" name="Text Box 14"/>
              <p:cNvSpPr txBox="1">
                <a:spLocks noChangeArrowheads="1"/>
              </p:cNvSpPr>
              <p:nvPr/>
            </p:nvSpPr>
            <p:spPr bwMode="auto">
              <a:xfrm>
                <a:off x="1407" y="1344"/>
                <a:ext cx="6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sl-SI"/>
                  <a:t>Decision</a:t>
                </a:r>
                <a:endParaRPr lang="en-GB" dirty="0"/>
              </a:p>
            </p:txBody>
          </p:sp>
          <p:sp>
            <p:nvSpPr>
              <p:cNvPr id="12309" name="Text Box 15"/>
              <p:cNvSpPr txBox="1">
                <a:spLocks noChangeArrowheads="1"/>
              </p:cNvSpPr>
              <p:nvPr/>
            </p:nvSpPr>
            <p:spPr bwMode="auto">
              <a:xfrm>
                <a:off x="924" y="1601"/>
                <a:ext cx="170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sl-SI" sz="1400"/>
                  <a:t>Class ‘A’		Class ‘B’</a:t>
                </a:r>
                <a:endParaRPr lang="en-GB" sz="1400" dirty="0"/>
              </a:p>
            </p:txBody>
          </p:sp>
        </p:grpSp>
        <p:sp>
          <p:nvSpPr>
            <p:cNvPr id="12300" name="Text Box 33"/>
            <p:cNvSpPr txBox="1">
              <a:spLocks noChangeArrowheads="1"/>
            </p:cNvSpPr>
            <p:nvPr/>
          </p:nvSpPr>
          <p:spPr bwMode="auto">
            <a:xfrm>
              <a:off x="3472" y="3277"/>
              <a:ext cx="2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 i="1"/>
                <a:t>F</a:t>
              </a:r>
              <a:r>
                <a:rPr lang="sl-SI" sz="1600" i="1" baseline="-25000"/>
                <a:t>1</a:t>
              </a:r>
              <a:endParaRPr lang="en-GB" sz="1600" i="1" baseline="-25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29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5325" y="3681413"/>
              <a:ext cx="2214563" cy="1133475"/>
            </p14:xfrm>
          </p:contentPart>
        </mc:Choice>
        <mc:Fallback xmlns="">
          <p:pic>
            <p:nvPicPr>
              <p:cNvPr id="1229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55966" y="3672054"/>
                <a:ext cx="2233282" cy="1152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29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0513" y="3711575"/>
              <a:ext cx="3036887" cy="893763"/>
            </p14:xfrm>
          </p:contentPart>
        </mc:Choice>
        <mc:Fallback xmlns="">
          <p:pic>
            <p:nvPicPr>
              <p:cNvPr id="1229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1153" y="3702216"/>
                <a:ext cx="3055607" cy="91248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33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33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3835C0A-A580-40AB-BC71-8C5B23CC0856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133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dirty="0" err="1" smtClean="0">
                <a:solidFill>
                  <a:srgbClr val="800080"/>
                </a:solidFill>
              </a:rPr>
              <a:t>Example</a:t>
            </a:r>
            <a:r>
              <a:rPr lang="sl-SI" sz="2800" dirty="0" smtClean="0">
                <a:solidFill>
                  <a:srgbClr val="800080"/>
                </a:solidFill>
              </a:rPr>
              <a:t> 2A  </a:t>
            </a:r>
            <a:r>
              <a:rPr lang="sl-SI" sz="2400" dirty="0" smtClean="0">
                <a:solidFill>
                  <a:srgbClr val="800080"/>
                </a:solidFill>
              </a:rPr>
              <a:t>(4/4)</a:t>
            </a:r>
            <a:r>
              <a:rPr lang="sl-SI" sz="2800" dirty="0" smtClean="0">
                <a:solidFill>
                  <a:srgbClr val="800080"/>
                </a:solidFill>
              </a:rPr>
              <a:t/>
            </a:r>
            <a:br>
              <a:rPr lang="sl-SI" sz="2800" dirty="0" smtClean="0">
                <a:solidFill>
                  <a:srgbClr val="800080"/>
                </a:solidFill>
              </a:rPr>
            </a:br>
            <a:r>
              <a:rPr lang="sl-SI" sz="2800" dirty="0" err="1" smtClean="0">
                <a:solidFill>
                  <a:srgbClr val="800080"/>
                </a:solidFill>
              </a:rPr>
              <a:t>Classification</a:t>
            </a:r>
            <a:r>
              <a:rPr lang="sl-SI" sz="2800" dirty="0" smtClean="0">
                <a:solidFill>
                  <a:srgbClr val="800080"/>
                </a:solidFill>
              </a:rPr>
              <a:t> in </a:t>
            </a:r>
            <a:r>
              <a:rPr lang="sl-SI" sz="2800" dirty="0" err="1" smtClean="0">
                <a:solidFill>
                  <a:srgbClr val="800080"/>
                </a:solidFill>
              </a:rPr>
              <a:t>multi-feature</a:t>
            </a:r>
            <a:r>
              <a:rPr lang="sl-SI" sz="2800" dirty="0" smtClean="0">
                <a:solidFill>
                  <a:srgbClr val="800080"/>
                </a:solidFill>
              </a:rPr>
              <a:t> </a:t>
            </a:r>
            <a:r>
              <a:rPr lang="sl-SI" sz="2800" dirty="0" err="1" smtClean="0">
                <a:solidFill>
                  <a:srgbClr val="800080"/>
                </a:solidFill>
              </a:rPr>
              <a:t>space</a:t>
            </a:r>
            <a:endParaRPr lang="en-GB" sz="2800" dirty="0" smtClean="0">
              <a:solidFill>
                <a:srgbClr val="800080"/>
              </a:solidFill>
            </a:endParaRPr>
          </a:p>
        </p:txBody>
      </p:sp>
      <p:sp>
        <p:nvSpPr>
          <p:cNvPr id="133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Classification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space</a:t>
            </a:r>
            <a:r>
              <a:rPr lang="sl-SI" dirty="0" smtClean="0"/>
              <a:t> of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features</a:t>
            </a:r>
            <a:r>
              <a:rPr lang="sl-SI" dirty="0" smtClean="0"/>
              <a:t> (</a:t>
            </a:r>
            <a:r>
              <a:rPr lang="sl-SI" i="1" dirty="0" smtClean="0"/>
              <a:t>F</a:t>
            </a:r>
            <a:r>
              <a:rPr lang="sl-SI" i="1" baseline="-25000" dirty="0" smtClean="0"/>
              <a:t>1</a:t>
            </a:r>
            <a:r>
              <a:rPr lang="sl-SI" dirty="0" smtClean="0"/>
              <a:t>, </a:t>
            </a:r>
            <a:r>
              <a:rPr lang="sl-SI" i="1" dirty="0" smtClean="0"/>
              <a:t>F</a:t>
            </a:r>
            <a:r>
              <a:rPr lang="sl-SI" i="1" baseline="-25000" dirty="0" smtClean="0"/>
              <a:t>2</a:t>
            </a:r>
            <a:r>
              <a:rPr lang="sl-SI" dirty="0" smtClean="0"/>
              <a:t>)</a:t>
            </a: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classification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feature</a:t>
            </a:r>
            <a:r>
              <a:rPr lang="sl-SI" dirty="0" smtClean="0"/>
              <a:t> </a:t>
            </a:r>
            <a:r>
              <a:rPr lang="sl-SI" dirty="0" err="1" smtClean="0"/>
              <a:t>space</a:t>
            </a:r>
            <a:r>
              <a:rPr lang="sl-SI" dirty="0" smtClean="0"/>
              <a:t> (</a:t>
            </a:r>
            <a:r>
              <a:rPr lang="sl-SI" i="1" dirty="0" smtClean="0"/>
              <a:t>F</a:t>
            </a:r>
            <a:r>
              <a:rPr lang="sl-SI" i="1" baseline="-25000" dirty="0" smtClean="0"/>
              <a:t>1</a:t>
            </a:r>
            <a:r>
              <a:rPr lang="sl-SI" dirty="0" smtClean="0"/>
              <a:t>, </a:t>
            </a:r>
            <a:r>
              <a:rPr lang="sl-SI" i="1" dirty="0" smtClean="0"/>
              <a:t>F</a:t>
            </a:r>
            <a:r>
              <a:rPr lang="sl-SI" i="1" baseline="-25000" dirty="0" smtClean="0"/>
              <a:t>2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smtClean="0"/>
              <a:t>2 </a:t>
            </a:r>
            <a:r>
              <a:rPr lang="sl-SI" dirty="0" err="1" smtClean="0"/>
              <a:t>inputs</a:t>
            </a:r>
            <a:r>
              <a:rPr lang="sl-SI" dirty="0" smtClean="0"/>
              <a:t> </a:t>
            </a:r>
            <a:r>
              <a:rPr lang="sl-SI" dirty="0" err="1" smtClean="0"/>
              <a:t>instead</a:t>
            </a:r>
            <a:r>
              <a:rPr lang="sl-SI" dirty="0" smtClean="0"/>
              <a:t> of </a:t>
            </a:r>
            <a:r>
              <a:rPr lang="sl-SI" dirty="0" smtClean="0">
                <a:sym typeface="Wingdings" pitchFamily="2" charset="2"/>
              </a:rPr>
              <a:t>65536 original </a:t>
            </a:r>
            <a:r>
              <a:rPr lang="sl-SI" dirty="0" err="1" smtClean="0">
                <a:sym typeface="Wingdings" pitchFamily="2" charset="2"/>
              </a:rPr>
              <a:t>inputs</a:t>
            </a:r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err="1" smtClean="0">
                <a:sym typeface="Wingdings" pitchFamily="2" charset="2"/>
              </a:rPr>
              <a:t>Improved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generalization</a:t>
            </a:r>
            <a:r>
              <a:rPr lang="sl-SI" dirty="0" smtClean="0">
                <a:sym typeface="Wingdings" pitchFamily="2" charset="2"/>
              </a:rPr>
              <a:t> and </a:t>
            </a:r>
            <a:r>
              <a:rPr lang="sl-SI" dirty="0" err="1" smtClean="0">
                <a:sym typeface="Wingdings" pitchFamily="2" charset="2"/>
              </a:rPr>
              <a:t>classification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ability</a:t>
            </a:r>
            <a:endParaRPr lang="en-GB" dirty="0" smtClean="0">
              <a:sym typeface="Wingdings" pitchFamily="2" charset="2"/>
            </a:endParaRPr>
          </a:p>
        </p:txBody>
      </p:sp>
      <p:grpSp>
        <p:nvGrpSpPr>
          <p:cNvPr id="13352" name="Group 72"/>
          <p:cNvGrpSpPr>
            <a:grpSpLocks/>
          </p:cNvGrpSpPr>
          <p:nvPr/>
        </p:nvGrpSpPr>
        <p:grpSpPr bwMode="auto">
          <a:xfrm>
            <a:off x="1260475" y="1989138"/>
            <a:ext cx="5616575" cy="2566987"/>
            <a:chOff x="728" y="1162"/>
            <a:chExt cx="3538" cy="1617"/>
          </a:xfrm>
        </p:grpSpPr>
        <p:sp>
          <p:nvSpPr>
            <p:cNvPr id="13353" name="Line 19"/>
            <p:cNvSpPr>
              <a:spLocks noChangeShapeType="1"/>
            </p:cNvSpPr>
            <p:nvPr/>
          </p:nvSpPr>
          <p:spPr bwMode="auto">
            <a:xfrm flipV="1">
              <a:off x="975" y="1162"/>
              <a:ext cx="0" cy="1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4" name="Line 20"/>
            <p:cNvSpPr>
              <a:spLocks noChangeShapeType="1"/>
            </p:cNvSpPr>
            <p:nvPr/>
          </p:nvSpPr>
          <p:spPr bwMode="auto">
            <a:xfrm>
              <a:off x="975" y="2568"/>
              <a:ext cx="2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355" name="Rectangle 55"/>
            <p:cNvSpPr>
              <a:spLocks noChangeArrowheads="1"/>
            </p:cNvSpPr>
            <p:nvPr/>
          </p:nvSpPr>
          <p:spPr bwMode="auto">
            <a:xfrm>
              <a:off x="728" y="1162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i="1"/>
                <a:t>F</a:t>
              </a:r>
              <a:r>
                <a:rPr lang="sl-SI" i="1" baseline="-25000"/>
                <a:t>2</a:t>
              </a:r>
              <a:endParaRPr lang="en-GB" i="1" baseline="-25000" dirty="0"/>
            </a:p>
          </p:txBody>
        </p:sp>
        <p:sp>
          <p:nvSpPr>
            <p:cNvPr id="13356" name="Rectangle 56"/>
            <p:cNvSpPr>
              <a:spLocks noChangeArrowheads="1"/>
            </p:cNvSpPr>
            <p:nvPr/>
          </p:nvSpPr>
          <p:spPr bwMode="auto">
            <a:xfrm>
              <a:off x="2963" y="2548"/>
              <a:ext cx="25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i="1"/>
                <a:t>F</a:t>
              </a:r>
              <a:r>
                <a:rPr lang="sl-SI" i="1" baseline="-25000"/>
                <a:t>1</a:t>
              </a:r>
              <a:endParaRPr lang="en-GB" i="1" baseline="-25000" dirty="0"/>
            </a:p>
          </p:txBody>
        </p:sp>
        <p:sp>
          <p:nvSpPr>
            <p:cNvPr id="13357" name="Text Box 57"/>
            <p:cNvSpPr txBox="1">
              <a:spLocks noChangeArrowheads="1"/>
            </p:cNvSpPr>
            <p:nvPr/>
          </p:nvSpPr>
          <p:spPr bwMode="auto">
            <a:xfrm>
              <a:off x="2958" y="1356"/>
              <a:ext cx="1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/>
                <a:t>Decision boundary</a:t>
              </a:r>
              <a:endParaRPr lang="en-GB" dirty="0"/>
            </a:p>
          </p:txBody>
        </p:sp>
        <p:sp>
          <p:nvSpPr>
            <p:cNvPr id="13358" name="Text Box 67"/>
            <p:cNvSpPr txBox="1">
              <a:spLocks noChangeArrowheads="1"/>
            </p:cNvSpPr>
            <p:nvPr/>
          </p:nvSpPr>
          <p:spPr bwMode="auto">
            <a:xfrm>
              <a:off x="1368" y="1199"/>
              <a:ext cx="786" cy="3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samples from</a:t>
              </a:r>
            </a:p>
            <a:p>
              <a:r>
                <a:rPr lang="sl-SI" sz="1400">
                  <a:solidFill>
                    <a:srgbClr val="FF0000"/>
                  </a:solidFill>
                </a:rPr>
                <a:t>class ‘A’</a:t>
              </a:r>
              <a:endParaRPr lang="en-GB" sz="1400" dirty="0">
                <a:solidFill>
                  <a:srgbClr val="FF0000"/>
                </a:solidFill>
              </a:endParaRPr>
            </a:p>
          </p:txBody>
        </p:sp>
        <p:sp>
          <p:nvSpPr>
            <p:cNvPr id="13359" name="Text Box 68"/>
            <p:cNvSpPr txBox="1">
              <a:spLocks noChangeArrowheads="1"/>
            </p:cNvSpPr>
            <p:nvPr/>
          </p:nvSpPr>
          <p:spPr bwMode="auto">
            <a:xfrm>
              <a:off x="2426" y="2069"/>
              <a:ext cx="786" cy="32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0000FF"/>
                  </a:solidFill>
                </a:rPr>
                <a:t>samples from</a:t>
              </a:r>
            </a:p>
            <a:p>
              <a:r>
                <a:rPr lang="sl-SI" sz="1400">
                  <a:solidFill>
                    <a:srgbClr val="0000FF"/>
                  </a:solidFill>
                </a:rPr>
                <a:t>class ‘B’</a:t>
              </a:r>
              <a:endParaRPr lang="en-GB" sz="14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3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71675" y="2287588"/>
              <a:ext cx="2847975" cy="1731962"/>
            </p14:xfrm>
          </p:contentPart>
        </mc:Choice>
        <mc:Fallback xmlns="">
          <p:pic>
            <p:nvPicPr>
              <p:cNvPr id="133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2315" y="2269948"/>
                <a:ext cx="2866695" cy="1758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3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98238" y="133434138"/>
              <a:ext cx="0" cy="0"/>
            </p14:xfrm>
          </p:contentPart>
        </mc:Choice>
        <mc:Fallback xmlns="">
          <p:pic>
            <p:nvPicPr>
              <p:cNvPr id="133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98238" y="1334341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3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8038" y="2225675"/>
              <a:ext cx="90487" cy="268288"/>
            </p14:xfrm>
          </p:contentPart>
        </mc:Choice>
        <mc:Fallback xmlns="">
          <p:pic>
            <p:nvPicPr>
              <p:cNvPr id="133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0373" y="2208029"/>
                <a:ext cx="125817" cy="303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3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354013" y="91563825"/>
              <a:ext cx="0" cy="0"/>
            </p14:xfrm>
          </p:contentPart>
        </mc:Choice>
        <mc:Fallback xmlns="">
          <p:pic>
            <p:nvPicPr>
              <p:cNvPr id="133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354013" y="915638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3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459200" y="144311688"/>
              <a:ext cx="0" cy="0"/>
            </p14:xfrm>
          </p:contentPart>
        </mc:Choice>
        <mc:Fallback xmlns="">
          <p:pic>
            <p:nvPicPr>
              <p:cNvPr id="133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459200" y="144311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3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659550" y="116533613"/>
              <a:ext cx="0" cy="0"/>
            </p14:xfrm>
          </p:contentPart>
        </mc:Choice>
        <mc:Fallback xmlns="">
          <p:pic>
            <p:nvPicPr>
              <p:cNvPr id="133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1659550" y="1165336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3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4088" y="101223763"/>
              <a:ext cx="0" cy="0"/>
            </p14:xfrm>
          </p:contentPart>
        </mc:Choice>
        <mc:Fallback xmlns="">
          <p:pic>
            <p:nvPicPr>
              <p:cNvPr id="133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184088" y="101223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818113" y="170888025"/>
              <a:ext cx="0" cy="0"/>
            </p14:xfrm>
          </p:contentPart>
        </mc:Choice>
        <mc:Fallback xmlns="">
          <p:pic>
            <p:nvPicPr>
              <p:cNvPr id="133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818113" y="1708880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3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36863" y="3814763"/>
              <a:ext cx="19050" cy="250825"/>
            </p14:xfrm>
          </p:contentPart>
        </mc:Choice>
        <mc:Fallback xmlns="">
          <p:pic>
            <p:nvPicPr>
              <p:cNvPr id="133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19251" y="3797130"/>
                <a:ext cx="54275" cy="286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3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717250" y="173712188"/>
              <a:ext cx="0" cy="0"/>
            </p14:xfrm>
          </p:contentPart>
        </mc:Choice>
        <mc:Fallback xmlns="">
          <p:pic>
            <p:nvPicPr>
              <p:cNvPr id="133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717250" y="173712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2475" y="3590925"/>
              <a:ext cx="277813" cy="142875"/>
            </p14:xfrm>
          </p:contentPart>
        </mc:Choice>
        <mc:Fallback xmlns="">
          <p:pic>
            <p:nvPicPr>
              <p:cNvPr id="133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4842" y="3573291"/>
                <a:ext cx="313079" cy="178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3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9970788" y="150350538"/>
              <a:ext cx="0" cy="0"/>
            </p14:xfrm>
          </p:contentPart>
        </mc:Choice>
        <mc:Fallback xmlns="">
          <p:pic>
            <p:nvPicPr>
              <p:cNvPr id="133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970788" y="1503505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3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1594800" y="130219450"/>
              <a:ext cx="0" cy="0"/>
            </p14:xfrm>
          </p:contentPart>
        </mc:Choice>
        <mc:Fallback xmlns="">
          <p:pic>
            <p:nvPicPr>
              <p:cNvPr id="133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1594800" y="1302194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3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482375" y="127393700"/>
              <a:ext cx="0" cy="0"/>
            </p14:xfrm>
          </p:contentPart>
        </mc:Choice>
        <mc:Fallback xmlns="">
          <p:pic>
            <p:nvPicPr>
              <p:cNvPr id="133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82375" y="1273937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3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254738" y="145918238"/>
              <a:ext cx="0" cy="0"/>
            </p14:xfrm>
          </p:contentPart>
        </mc:Choice>
        <mc:Fallback xmlns="">
          <p:pic>
            <p:nvPicPr>
              <p:cNvPr id="133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1254738" y="1459182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32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927625" y="160010475"/>
              <a:ext cx="0" cy="0"/>
            </p14:xfrm>
          </p:contentPart>
        </mc:Choice>
        <mc:Fallback xmlns="">
          <p:pic>
            <p:nvPicPr>
              <p:cNvPr id="1332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2927625" y="1600104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33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738838" y="176522063"/>
              <a:ext cx="0" cy="0"/>
            </p14:xfrm>
          </p:contentPart>
        </mc:Choice>
        <mc:Fallback xmlns="">
          <p:pic>
            <p:nvPicPr>
              <p:cNvPr id="1333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3738838" y="176522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3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0250425" y="154782838"/>
              <a:ext cx="0" cy="0"/>
            </p14:xfrm>
          </p:contentPart>
        </mc:Choice>
        <mc:Fallback xmlns="">
          <p:pic>
            <p:nvPicPr>
              <p:cNvPr id="1333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0250425" y="154782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33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9372875" y="143109950"/>
              <a:ext cx="0" cy="0"/>
            </p14:xfrm>
          </p:contentPart>
        </mc:Choice>
        <mc:Fallback xmlns="">
          <p:pic>
            <p:nvPicPr>
              <p:cNvPr id="1333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9372875" y="1431099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33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642288" y="131421188"/>
              <a:ext cx="0" cy="0"/>
            </p14:xfrm>
          </p:contentPart>
        </mc:Choice>
        <mc:Fallback xmlns="">
          <p:pic>
            <p:nvPicPr>
              <p:cNvPr id="1333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8642288" y="131421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33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979425" y="124975938"/>
              <a:ext cx="0" cy="0"/>
            </p14:xfrm>
          </p:contentPart>
        </mc:Choice>
        <mc:Fallback xmlns="">
          <p:pic>
            <p:nvPicPr>
              <p:cNvPr id="1333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979425" y="1249759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33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7895825" y="114909600"/>
              <a:ext cx="0" cy="0"/>
            </p14:xfrm>
          </p:contentPart>
        </mc:Choice>
        <mc:Fallback xmlns="">
          <p:pic>
            <p:nvPicPr>
              <p:cNvPr id="1333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895825" y="114909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333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8237475" y="168468675"/>
              <a:ext cx="0" cy="0"/>
            </p14:xfrm>
          </p:contentPart>
        </mc:Choice>
        <mc:Fallback xmlns="">
          <p:pic>
            <p:nvPicPr>
              <p:cNvPr id="1333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8237475" y="1684686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33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6325" y="2608263"/>
              <a:ext cx="1588" cy="9525"/>
            </p14:xfrm>
          </p:contentPart>
        </mc:Choice>
        <mc:Fallback xmlns="">
          <p:pic>
            <p:nvPicPr>
              <p:cNvPr id="1333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68513" y="2590312"/>
                <a:ext cx="157212" cy="45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3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75938" y="132232400"/>
              <a:ext cx="0" cy="0"/>
            </p14:xfrm>
          </p:contentPart>
        </mc:Choice>
        <mc:Fallback xmlns="">
          <p:pic>
            <p:nvPicPr>
              <p:cNvPr id="1333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575938" y="132232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33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0" y="3448050"/>
              <a:ext cx="9525" cy="1588"/>
            </p14:xfrm>
          </p:contentPart>
        </mc:Choice>
        <mc:Fallback xmlns="">
          <p:pic>
            <p:nvPicPr>
              <p:cNvPr id="1333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26799" y="3370238"/>
                <a:ext cx="45427" cy="1572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34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302213" y="145122900"/>
              <a:ext cx="0" cy="0"/>
            </p14:xfrm>
          </p:contentPart>
        </mc:Choice>
        <mc:Fallback xmlns="">
          <p:pic>
            <p:nvPicPr>
              <p:cNvPr id="1334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9302213" y="1451229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341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235875" y="130625850"/>
              <a:ext cx="0" cy="0"/>
            </p14:xfrm>
          </p:contentPart>
        </mc:Choice>
        <mc:Fallback xmlns="">
          <p:pic>
            <p:nvPicPr>
              <p:cNvPr id="13341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9235875" y="130625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342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235875" y="118935500"/>
              <a:ext cx="0" cy="0"/>
            </p14:xfrm>
          </p:contentPart>
        </mc:Choice>
        <mc:Fallback xmlns="">
          <p:pic>
            <p:nvPicPr>
              <p:cNvPr id="13342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235875" y="118935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343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126375" y="108464350"/>
              <a:ext cx="0" cy="0"/>
            </p14:xfrm>
          </p:contentPart>
        </mc:Choice>
        <mc:Fallback xmlns="">
          <p:pic>
            <p:nvPicPr>
              <p:cNvPr id="13343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126375" y="108464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344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831063" y="100817363"/>
              <a:ext cx="0" cy="0"/>
            </p14:xfrm>
          </p:contentPart>
        </mc:Choice>
        <mc:Fallback xmlns="">
          <p:pic>
            <p:nvPicPr>
              <p:cNvPr id="13344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31063" y="1008173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345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192713" y="130625850"/>
              <a:ext cx="0" cy="0"/>
            </p14:xfrm>
          </p:contentPart>
        </mc:Choice>
        <mc:Fallback xmlns="">
          <p:pic>
            <p:nvPicPr>
              <p:cNvPr id="13345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2192713" y="130625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3346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747463" y="121761250"/>
              <a:ext cx="0" cy="0"/>
            </p14:xfrm>
          </p:contentPart>
        </mc:Choice>
        <mc:Fallback xmlns="">
          <p:pic>
            <p:nvPicPr>
              <p:cNvPr id="13346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25747463" y="121761250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77FA262-2634-4EAA-8379-4F0E3B0DFE90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2.8  </a:t>
            </a:r>
            <a:r>
              <a:rPr lang="sl-SI" dirty="0" err="1"/>
              <a:t>Generalization</a:t>
            </a:r>
            <a:r>
              <a:rPr lang="sl-SI" dirty="0"/>
              <a:t> and model </a:t>
            </a:r>
            <a:r>
              <a:rPr lang="sl-SI" dirty="0" err="1"/>
              <a:t>complexity</a:t>
            </a:r>
            <a:endParaRPr lang="en-GB" sz="2800" dirty="0" smtClean="0"/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12776"/>
            <a:ext cx="814705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3366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rgbClr val="33669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l-SI" kern="0" dirty="0" err="1" smtClean="0"/>
              <a:t>What</a:t>
            </a:r>
            <a:r>
              <a:rPr lang="sl-SI" kern="0" dirty="0" smtClean="0"/>
              <a:t> is </a:t>
            </a:r>
            <a:r>
              <a:rPr lang="sl-SI" kern="0" dirty="0" err="1" smtClean="0"/>
              <a:t>the</a:t>
            </a:r>
            <a:r>
              <a:rPr lang="sl-SI" kern="0" dirty="0" smtClean="0"/>
              <a:t> </a:t>
            </a:r>
            <a:r>
              <a:rPr lang="sl-SI" kern="0" dirty="0" err="1" smtClean="0"/>
              <a:t>optimal</a:t>
            </a:r>
            <a:r>
              <a:rPr lang="sl-SI" kern="0" dirty="0" smtClean="0"/>
              <a:t> </a:t>
            </a:r>
            <a:r>
              <a:rPr lang="sl-SI" kern="0" dirty="0" err="1" smtClean="0"/>
              <a:t>decision</a:t>
            </a:r>
            <a:r>
              <a:rPr lang="sl-SI" kern="0" dirty="0" smtClean="0"/>
              <a:t> </a:t>
            </a:r>
            <a:r>
              <a:rPr lang="sl-SI" kern="0" dirty="0" err="1" smtClean="0"/>
              <a:t>boundary</a:t>
            </a:r>
            <a:r>
              <a:rPr lang="sl-SI" kern="0" dirty="0" smtClean="0"/>
              <a:t>?</a:t>
            </a:r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eaLnBrk="1" hangingPunct="1"/>
            <a:endParaRPr lang="sl-SI" kern="0" dirty="0" smtClean="0"/>
          </a:p>
          <a:p>
            <a:pPr lvl="1" eaLnBrk="1" hangingPunct="1"/>
            <a:endParaRPr lang="sl-SI" kern="0" dirty="0" smtClean="0"/>
          </a:p>
          <a:p>
            <a:pPr lvl="1" eaLnBrk="1" hangingPunct="1"/>
            <a:r>
              <a:rPr lang="sl-SI" kern="0" dirty="0" err="1" smtClean="0"/>
              <a:t>Best</a:t>
            </a:r>
            <a:r>
              <a:rPr lang="sl-SI" kern="0" dirty="0" smtClean="0"/>
              <a:t> </a:t>
            </a:r>
            <a:r>
              <a:rPr lang="sl-SI" kern="0" dirty="0" err="1" smtClean="0">
                <a:solidFill>
                  <a:srgbClr val="FF0000"/>
                </a:solidFill>
              </a:rPr>
              <a:t>generalization</a:t>
            </a:r>
            <a:r>
              <a:rPr lang="sl-SI" kern="0" dirty="0" smtClean="0"/>
              <a:t> is </a:t>
            </a:r>
            <a:r>
              <a:rPr lang="sl-SI" kern="0" dirty="0" err="1" smtClean="0"/>
              <a:t>achieved</a:t>
            </a:r>
            <a:r>
              <a:rPr lang="sl-SI" kern="0" dirty="0" smtClean="0"/>
              <a:t> </a:t>
            </a:r>
            <a:r>
              <a:rPr lang="sl-SI" kern="0" dirty="0" err="1" smtClean="0"/>
              <a:t>by</a:t>
            </a:r>
            <a:r>
              <a:rPr lang="sl-SI" kern="0" dirty="0" smtClean="0"/>
              <a:t> a model </a:t>
            </a:r>
            <a:r>
              <a:rPr lang="sl-SI" kern="0" dirty="0" err="1" smtClean="0"/>
              <a:t>whose</a:t>
            </a:r>
            <a:r>
              <a:rPr lang="sl-SI" kern="0" dirty="0" smtClean="0"/>
              <a:t> </a:t>
            </a:r>
            <a:r>
              <a:rPr lang="sl-SI" kern="0" dirty="0" err="1" smtClean="0"/>
              <a:t>complexity</a:t>
            </a:r>
            <a:r>
              <a:rPr lang="sl-SI" kern="0" dirty="0" smtClean="0"/>
              <a:t> is </a:t>
            </a:r>
            <a:r>
              <a:rPr lang="sl-SI" kern="0" dirty="0" err="1" smtClean="0"/>
              <a:t>neither</a:t>
            </a:r>
            <a:r>
              <a:rPr lang="sl-SI" kern="0" dirty="0" smtClean="0"/>
              <a:t> </a:t>
            </a:r>
            <a:r>
              <a:rPr lang="sl-SI" kern="0" dirty="0" err="1" smtClean="0"/>
              <a:t>too</a:t>
            </a:r>
            <a:r>
              <a:rPr lang="sl-SI" kern="0" dirty="0" smtClean="0"/>
              <a:t> </a:t>
            </a:r>
            <a:r>
              <a:rPr lang="sl-SI" kern="0" dirty="0" err="1" smtClean="0"/>
              <a:t>small</a:t>
            </a:r>
            <a:r>
              <a:rPr lang="sl-SI" kern="0" dirty="0" smtClean="0"/>
              <a:t> nor </a:t>
            </a:r>
            <a:r>
              <a:rPr lang="sl-SI" kern="0" dirty="0" err="1" smtClean="0"/>
              <a:t>too</a:t>
            </a:r>
            <a:r>
              <a:rPr lang="sl-SI" kern="0" dirty="0" smtClean="0"/>
              <a:t> large</a:t>
            </a:r>
          </a:p>
          <a:p>
            <a:pPr lvl="1" eaLnBrk="1" hangingPunct="1"/>
            <a:r>
              <a:rPr lang="sl-SI" kern="0" dirty="0" err="1" smtClean="0">
                <a:solidFill>
                  <a:srgbClr val="FF0000"/>
                </a:solidFill>
              </a:rPr>
              <a:t>Occam’s</a:t>
            </a:r>
            <a:r>
              <a:rPr lang="sl-SI" kern="0" dirty="0" smtClean="0">
                <a:solidFill>
                  <a:srgbClr val="FF0000"/>
                </a:solidFill>
              </a:rPr>
              <a:t> razor </a:t>
            </a:r>
            <a:r>
              <a:rPr lang="sl-SI" kern="0" dirty="0" err="1" smtClean="0">
                <a:solidFill>
                  <a:srgbClr val="FF0000"/>
                </a:solidFill>
              </a:rPr>
              <a:t>principle</a:t>
            </a:r>
            <a:r>
              <a:rPr lang="sl-SI" kern="0" dirty="0" smtClean="0"/>
              <a:t>:  </a:t>
            </a:r>
            <a:r>
              <a:rPr lang="sl-SI" kern="0" dirty="0" err="1" smtClean="0"/>
              <a:t>we</a:t>
            </a:r>
            <a:r>
              <a:rPr lang="sl-SI" kern="0" dirty="0" smtClean="0"/>
              <a:t> </a:t>
            </a:r>
            <a:r>
              <a:rPr lang="sl-SI" kern="0" dirty="0" err="1" smtClean="0"/>
              <a:t>should</a:t>
            </a:r>
            <a:r>
              <a:rPr lang="sl-SI" kern="0" dirty="0" smtClean="0"/>
              <a:t> </a:t>
            </a:r>
            <a:r>
              <a:rPr lang="sl-SI" kern="0" dirty="0" err="1" smtClean="0"/>
              <a:t>prefer</a:t>
            </a:r>
            <a:r>
              <a:rPr lang="sl-SI" kern="0" dirty="0" smtClean="0"/>
              <a:t> </a:t>
            </a:r>
            <a:r>
              <a:rPr lang="sl-SI" kern="0" dirty="0" err="1" smtClean="0"/>
              <a:t>simpler</a:t>
            </a:r>
            <a:r>
              <a:rPr lang="sl-SI" kern="0" dirty="0" smtClean="0"/>
              <a:t> </a:t>
            </a:r>
            <a:r>
              <a:rPr lang="sl-SI" kern="0" dirty="0" err="1" smtClean="0"/>
              <a:t>models</a:t>
            </a:r>
            <a:r>
              <a:rPr lang="sl-SI" kern="0" dirty="0" smtClean="0"/>
              <a:t> to more </a:t>
            </a:r>
            <a:r>
              <a:rPr lang="sl-SI" kern="0" dirty="0" err="1" smtClean="0"/>
              <a:t>complex</a:t>
            </a:r>
            <a:r>
              <a:rPr lang="sl-SI" kern="0" dirty="0" smtClean="0"/>
              <a:t> </a:t>
            </a:r>
            <a:r>
              <a:rPr lang="sl-SI" kern="0" dirty="0" err="1" smtClean="0"/>
              <a:t>models</a:t>
            </a:r>
            <a:endParaRPr lang="sl-SI" kern="0" dirty="0" smtClean="0"/>
          </a:p>
          <a:p>
            <a:pPr lvl="1" eaLnBrk="1" hangingPunct="1"/>
            <a:r>
              <a:rPr lang="sl-SI" kern="0" dirty="0" err="1" smtClean="0"/>
              <a:t>Tradeoff</a:t>
            </a:r>
            <a:r>
              <a:rPr lang="sl-SI" kern="0" dirty="0" smtClean="0"/>
              <a:t>:  </a:t>
            </a:r>
            <a:r>
              <a:rPr lang="sl-SI" kern="0" dirty="0" err="1" smtClean="0">
                <a:solidFill>
                  <a:srgbClr val="0000FF"/>
                </a:solidFill>
              </a:rPr>
              <a:t>modeling</a:t>
            </a:r>
            <a:r>
              <a:rPr lang="sl-SI" kern="0" dirty="0" smtClean="0">
                <a:solidFill>
                  <a:srgbClr val="0000FF"/>
                </a:solidFill>
              </a:rPr>
              <a:t> </a:t>
            </a:r>
            <a:r>
              <a:rPr lang="sl-SI" kern="0" dirty="0" err="1" smtClean="0">
                <a:solidFill>
                  <a:srgbClr val="0000FF"/>
                </a:solidFill>
              </a:rPr>
              <a:t>simplicity</a:t>
            </a:r>
            <a:r>
              <a:rPr lang="sl-SI" kern="0" dirty="0" smtClean="0"/>
              <a:t> </a:t>
            </a:r>
            <a:r>
              <a:rPr lang="sl-SI" kern="0" dirty="0" err="1" smtClean="0"/>
              <a:t>vs</a:t>
            </a:r>
            <a:r>
              <a:rPr lang="sl-SI" kern="0" dirty="0" smtClean="0"/>
              <a:t>. </a:t>
            </a:r>
            <a:r>
              <a:rPr lang="sl-SI" kern="0" dirty="0" err="1" smtClean="0">
                <a:solidFill>
                  <a:srgbClr val="0000FF"/>
                </a:solidFill>
              </a:rPr>
              <a:t>modeling</a:t>
            </a:r>
            <a:r>
              <a:rPr lang="sl-SI" kern="0" dirty="0" smtClean="0">
                <a:solidFill>
                  <a:srgbClr val="0000FF"/>
                </a:solidFill>
              </a:rPr>
              <a:t> </a:t>
            </a:r>
            <a:r>
              <a:rPr lang="sl-SI" kern="0" dirty="0" err="1" smtClean="0">
                <a:solidFill>
                  <a:srgbClr val="0000FF"/>
                </a:solidFill>
              </a:rPr>
              <a:t>capacity</a:t>
            </a:r>
            <a:endParaRPr lang="en-GB" kern="0" dirty="0" smtClean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9750" y="2060848"/>
            <a:ext cx="8496300" cy="2246312"/>
            <a:chOff x="539750" y="1988840"/>
            <a:chExt cx="8496300" cy="2246312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684213" y="1988840"/>
              <a:ext cx="2303462" cy="1655762"/>
              <a:chOff x="1041" y="1253"/>
              <a:chExt cx="2268" cy="1406"/>
            </a:xfrm>
          </p:grpSpPr>
          <p:grpSp>
            <p:nvGrpSpPr>
              <p:cNvPr id="47" name="Group 5"/>
              <p:cNvGrpSpPr>
                <a:grpSpLocks/>
              </p:cNvGrpSpPr>
              <p:nvPr/>
            </p:nvGrpSpPr>
            <p:grpSpPr bwMode="auto">
              <a:xfrm>
                <a:off x="1041" y="1253"/>
                <a:ext cx="2268" cy="1406"/>
                <a:chOff x="1041" y="1253"/>
                <a:chExt cx="2268" cy="1406"/>
              </a:xfrm>
            </p:grpSpPr>
            <p:sp>
              <p:nvSpPr>
                <p:cNvPr id="4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1041" y="1253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9" name="Line 7"/>
                <p:cNvSpPr>
                  <a:spLocks noChangeShapeType="1"/>
                </p:cNvSpPr>
                <p:nvPr/>
              </p:nvSpPr>
              <p:spPr bwMode="auto">
                <a:xfrm>
                  <a:off x="1041" y="2659"/>
                  <a:ext cx="22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2" name="Group 49"/>
            <p:cNvGrpSpPr>
              <a:grpSpLocks/>
            </p:cNvGrpSpPr>
            <p:nvPr/>
          </p:nvGrpSpPr>
          <p:grpSpPr bwMode="auto">
            <a:xfrm>
              <a:off x="3492500" y="1988840"/>
              <a:ext cx="2303463" cy="1655762"/>
              <a:chOff x="1041" y="1253"/>
              <a:chExt cx="2268" cy="1406"/>
            </a:xfrm>
          </p:grpSpPr>
          <p:grpSp>
            <p:nvGrpSpPr>
              <p:cNvPr id="44" name="Group 50"/>
              <p:cNvGrpSpPr>
                <a:grpSpLocks/>
              </p:cNvGrpSpPr>
              <p:nvPr/>
            </p:nvGrpSpPr>
            <p:grpSpPr bwMode="auto">
              <a:xfrm>
                <a:off x="1041" y="1253"/>
                <a:ext cx="2268" cy="1406"/>
                <a:chOff x="1041" y="1253"/>
                <a:chExt cx="2268" cy="1406"/>
              </a:xfrm>
            </p:grpSpPr>
            <p:sp>
              <p:nvSpPr>
                <p:cNvPr id="4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041" y="1253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" name="Line 52"/>
                <p:cNvSpPr>
                  <a:spLocks noChangeShapeType="1"/>
                </p:cNvSpPr>
                <p:nvPr/>
              </p:nvSpPr>
              <p:spPr bwMode="auto">
                <a:xfrm>
                  <a:off x="1041" y="2659"/>
                  <a:ext cx="22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94"/>
            <p:cNvGrpSpPr>
              <a:grpSpLocks/>
            </p:cNvGrpSpPr>
            <p:nvPr/>
          </p:nvGrpSpPr>
          <p:grpSpPr bwMode="auto">
            <a:xfrm>
              <a:off x="6300788" y="1988840"/>
              <a:ext cx="2303462" cy="1655762"/>
              <a:chOff x="1041" y="1253"/>
              <a:chExt cx="2268" cy="1406"/>
            </a:xfrm>
          </p:grpSpPr>
          <p:grpSp>
            <p:nvGrpSpPr>
              <p:cNvPr id="41" name="Group 95"/>
              <p:cNvGrpSpPr>
                <a:grpSpLocks/>
              </p:cNvGrpSpPr>
              <p:nvPr/>
            </p:nvGrpSpPr>
            <p:grpSpPr bwMode="auto">
              <a:xfrm>
                <a:off x="1041" y="1253"/>
                <a:ext cx="2268" cy="1406"/>
                <a:chOff x="1041" y="1253"/>
                <a:chExt cx="2268" cy="1406"/>
              </a:xfrm>
            </p:grpSpPr>
            <p:sp>
              <p:nvSpPr>
                <p:cNvPr id="42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1041" y="1253"/>
                  <a:ext cx="0" cy="140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3" name="Line 97"/>
                <p:cNvSpPr>
                  <a:spLocks noChangeShapeType="1"/>
                </p:cNvSpPr>
                <p:nvPr/>
              </p:nvSpPr>
              <p:spPr bwMode="auto">
                <a:xfrm>
                  <a:off x="1041" y="2659"/>
                  <a:ext cx="22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4" name="Line 139"/>
            <p:cNvSpPr>
              <a:spLocks noChangeShapeType="1"/>
            </p:cNvSpPr>
            <p:nvPr/>
          </p:nvSpPr>
          <p:spPr bwMode="auto">
            <a:xfrm flipH="1">
              <a:off x="755650" y="2204740"/>
              <a:ext cx="1944688" cy="1295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Text Box 142"/>
            <p:cNvSpPr txBox="1">
              <a:spLocks noChangeArrowheads="1"/>
            </p:cNvSpPr>
            <p:nvPr/>
          </p:nvSpPr>
          <p:spPr bwMode="auto">
            <a:xfrm>
              <a:off x="539750" y="3717627"/>
              <a:ext cx="2530475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l-SI" sz="1400"/>
                <a:t>Linear classifier is insufficient,</a:t>
              </a:r>
              <a:br>
                <a:rPr lang="sl-SI" sz="1400"/>
              </a:br>
              <a:r>
                <a:rPr lang="sl-SI" sz="1400"/>
                <a:t>false classifications</a:t>
              </a:r>
              <a:endParaRPr lang="en-GB" sz="1400" dirty="0"/>
            </a:p>
          </p:txBody>
        </p:sp>
        <p:sp>
          <p:nvSpPr>
            <p:cNvPr id="16" name="Text Box 143"/>
            <p:cNvSpPr txBox="1">
              <a:spLocks noChangeArrowheads="1"/>
            </p:cNvSpPr>
            <p:nvPr/>
          </p:nvSpPr>
          <p:spPr bwMode="auto">
            <a:xfrm>
              <a:off x="3757613" y="3717627"/>
              <a:ext cx="15488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l-SI" sz="1400" dirty="0" err="1"/>
                <a:t>Optimal</a:t>
              </a:r>
              <a:r>
                <a:rPr lang="sl-SI" sz="1400" dirty="0"/>
                <a:t> </a:t>
              </a:r>
              <a:r>
                <a:rPr lang="sl-SI" sz="1400" dirty="0" err="1" smtClean="0"/>
                <a:t>classifier</a:t>
              </a:r>
              <a:endParaRPr lang="en-GB" sz="1400" dirty="0"/>
            </a:p>
          </p:txBody>
        </p:sp>
        <p:sp>
          <p:nvSpPr>
            <p:cNvPr id="17" name="Text Box 144"/>
            <p:cNvSpPr txBox="1">
              <a:spLocks noChangeArrowheads="1"/>
            </p:cNvSpPr>
            <p:nvPr/>
          </p:nvSpPr>
          <p:spPr bwMode="auto">
            <a:xfrm>
              <a:off x="6240463" y="3717627"/>
              <a:ext cx="2795587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l-SI" sz="1400"/>
                <a:t>Over-fitting, correct classification </a:t>
              </a:r>
              <a:br>
                <a:rPr lang="sl-SI" sz="1400"/>
              </a:br>
              <a:r>
                <a:rPr lang="sl-SI" sz="1400"/>
                <a:t>but poor generalization</a:t>
              </a:r>
              <a:endParaRPr lang="en-GB" sz="1400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598863" y="2369840"/>
                <a:ext cx="1857375" cy="965200"/>
              </p14:xfrm>
            </p:contentPart>
          </mc:Choice>
          <mc:Fallback xmlns="">
            <p:pic>
              <p:nvPicPr>
                <p:cNvPr id="14338" name="Ink 1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89502" y="2360480"/>
                  <a:ext cx="1876096" cy="983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" name="Ink 1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438900" y="2199977"/>
                <a:ext cx="2000250" cy="1303338"/>
              </p14:xfrm>
            </p:contentPart>
          </mc:Choice>
          <mc:Fallback xmlns="">
            <p:pic>
              <p:nvPicPr>
                <p:cNvPr id="14339" name="Ink 1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29540" y="2190616"/>
                  <a:ext cx="2018971" cy="1322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0" name="Ink 9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572250" y="2165052"/>
                <a:ext cx="58738" cy="198438"/>
              </p14:xfrm>
            </p:contentPart>
          </mc:Choice>
          <mc:Fallback xmlns="">
            <p:pic>
              <p:nvPicPr>
                <p:cNvPr id="14343" name="Ink 9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54593" y="2147405"/>
                  <a:ext cx="94053" cy="233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" name="Ink 10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058025" y="3342977"/>
                <a:ext cx="12700" cy="185738"/>
              </p14:xfrm>
            </p:contentPart>
          </mc:Choice>
          <mc:Fallback xmlns="">
            <p:pic>
              <p:nvPicPr>
                <p:cNvPr id="14349" name="Ink 10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40245" y="3325339"/>
                  <a:ext cx="48260" cy="221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2" name="Ink 10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350125" y="3176290"/>
                <a:ext cx="177800" cy="106362"/>
              </p14:xfrm>
            </p:contentPart>
          </mc:Choice>
          <mc:Fallback xmlns="">
            <p:pic>
              <p:nvPicPr>
                <p:cNvPr id="14351" name="Ink 10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332489" y="3158623"/>
                  <a:ext cx="213072" cy="141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" name="Ink 12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745288" y="2447627"/>
                <a:ext cx="0" cy="7938"/>
              </p14:xfrm>
            </p:contentPart>
          </mc:Choice>
          <mc:Fallback xmlns="">
            <p:pic>
              <p:nvPicPr>
                <p:cNvPr id="14364" name="Ink 12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745288" y="2432667"/>
                  <a:ext cx="0" cy="3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4" name="Ink 12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807200" y="3071515"/>
                <a:ext cx="6350" cy="0"/>
              </p14:xfrm>
            </p:contentPart>
          </mc:Choice>
          <mc:Fallback xmlns="">
            <p:pic>
              <p:nvPicPr>
                <p:cNvPr id="14366" name="Ink 12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5233" y="3071515"/>
                  <a:ext cx="30285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5" name="Ink 1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272338" y="2474615"/>
                <a:ext cx="4762" cy="6350"/>
              </p14:xfrm>
            </p:contentPart>
          </mc:Choice>
          <mc:Fallback xmlns="">
            <p:pic>
              <p:nvPicPr>
                <p:cNvPr id="14374" name="Ink 1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55671" y="2457329"/>
                  <a:ext cx="38096" cy="4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" name="Ink 13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7448550" y="2255540"/>
                <a:ext cx="492125" cy="444500"/>
              </p14:xfrm>
            </p:contentPart>
          </mc:Choice>
          <mc:Fallback xmlns="">
            <p:pic>
              <p:nvPicPr>
                <p:cNvPr id="14378" name="Ink 13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30910" y="2237904"/>
                  <a:ext cx="527405" cy="479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7" name="Ink 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763963" y="2165052"/>
                <a:ext cx="58737" cy="198438"/>
              </p14:xfrm>
            </p:contentPart>
          </mc:Choice>
          <mc:Fallback xmlns="">
            <p:pic>
              <p:nvPicPr>
                <p:cNvPr id="14384" name="Ink 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46306" y="2147405"/>
                  <a:ext cx="94051" cy="233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8" name="Ink 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49738" y="3342977"/>
                <a:ext cx="12700" cy="185738"/>
              </p14:xfrm>
            </p:contentPart>
          </mc:Choice>
          <mc:Fallback xmlns="">
            <p:pic>
              <p:nvPicPr>
                <p:cNvPr id="14390" name="Ink 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231958" y="3325339"/>
                  <a:ext cx="48260" cy="221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9" name="Ink 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541838" y="3176290"/>
                <a:ext cx="177800" cy="106362"/>
              </p14:xfrm>
            </p:contentPart>
          </mc:Choice>
          <mc:Fallback xmlns="">
            <p:pic>
              <p:nvPicPr>
                <p:cNvPr id="14392" name="Ink 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524202" y="3158623"/>
                  <a:ext cx="213072" cy="141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0" name="Ink 7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37000" y="2447627"/>
                <a:ext cx="0" cy="7938"/>
              </p14:xfrm>
            </p:contentPart>
          </mc:Choice>
          <mc:Fallback xmlns="">
            <p:pic>
              <p:nvPicPr>
                <p:cNvPr id="14405" name="Ink 7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37000" y="2432667"/>
                  <a:ext cx="0" cy="3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" name="Ink 7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998913" y="3071515"/>
                <a:ext cx="6350" cy="0"/>
              </p14:xfrm>
            </p:contentPart>
          </mc:Choice>
          <mc:Fallback xmlns="">
            <p:pic>
              <p:nvPicPr>
                <p:cNvPr id="14407" name="Ink 7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986946" y="3071515"/>
                  <a:ext cx="30285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2" name="Ink 8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464050" y="2474615"/>
                <a:ext cx="4763" cy="6350"/>
              </p14:xfrm>
            </p:contentPart>
          </mc:Choice>
          <mc:Fallback xmlns="">
            <p:pic>
              <p:nvPicPr>
                <p:cNvPr id="14415" name="Ink 8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47379" y="2457329"/>
                  <a:ext cx="38104" cy="4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3" name="Ink 8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40263" y="2255540"/>
                <a:ext cx="492125" cy="444500"/>
              </p14:xfrm>
            </p:contentPart>
          </mc:Choice>
          <mc:Fallback xmlns="">
            <p:pic>
              <p:nvPicPr>
                <p:cNvPr id="14419" name="Ink 8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22623" y="2237904"/>
                  <a:ext cx="527405" cy="479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55675" y="2165052"/>
                <a:ext cx="58738" cy="198438"/>
              </p14:xfrm>
            </p:contentPart>
          </mc:Choice>
          <mc:Fallback xmlns="">
            <p:pic>
              <p:nvPicPr>
                <p:cNvPr id="14425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8018" y="2147405"/>
                  <a:ext cx="94053" cy="233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5" name="Ink 1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441450" y="3342977"/>
                <a:ext cx="12700" cy="185738"/>
              </p14:xfrm>
            </p:contentPart>
          </mc:Choice>
          <mc:Fallback xmlns="">
            <p:pic>
              <p:nvPicPr>
                <p:cNvPr id="14431" name="Ink 1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23670" y="3325339"/>
                  <a:ext cx="48260" cy="2210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6" name="Ink 1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733550" y="3176290"/>
                <a:ext cx="177800" cy="106362"/>
              </p14:xfrm>
            </p:contentPart>
          </mc:Choice>
          <mc:Fallback xmlns="">
            <p:pic>
              <p:nvPicPr>
                <p:cNvPr id="14433" name="Ink 1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15914" y="3158623"/>
                  <a:ext cx="213072" cy="141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7" name="Ink 3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28713" y="2447627"/>
                <a:ext cx="0" cy="7938"/>
              </p14:xfrm>
            </p:contentPart>
          </mc:Choice>
          <mc:Fallback xmlns="">
            <p:pic>
              <p:nvPicPr>
                <p:cNvPr id="14446" name="Ink 3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28713" y="2432667"/>
                  <a:ext cx="0" cy="3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8" name="Ink 3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90625" y="3071515"/>
                <a:ext cx="6350" cy="0"/>
              </p14:xfrm>
            </p:contentPart>
          </mc:Choice>
          <mc:Fallback xmlns="">
            <p:pic>
              <p:nvPicPr>
                <p:cNvPr id="14448" name="Ink 3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78658" y="3071515"/>
                  <a:ext cx="30285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9" name="Ink 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55763" y="2474615"/>
                <a:ext cx="4762" cy="6350"/>
              </p14:xfrm>
            </p:contentPart>
          </mc:Choice>
          <mc:Fallback xmlns="">
            <p:pic>
              <p:nvPicPr>
                <p:cNvPr id="14456" name="Ink 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9096" y="2457329"/>
                  <a:ext cx="38096" cy="409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0" name="Ink 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831975" y="2255540"/>
                <a:ext cx="492125" cy="444500"/>
              </p14:xfrm>
            </p:contentPart>
          </mc:Choice>
          <mc:Fallback xmlns="">
            <p:pic>
              <p:nvPicPr>
                <p:cNvPr id="14460" name="Ink 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14335" y="2237904"/>
                  <a:ext cx="527405" cy="47977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679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Cross-Validation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dirty="0" err="1" smtClean="0"/>
              <a:t>Cross-Validation</a:t>
            </a:r>
            <a:r>
              <a:rPr lang="sl-SI" sz="1800" dirty="0" smtClean="0"/>
              <a:t> (CV) </a:t>
            </a:r>
            <a:r>
              <a:rPr lang="sl-SI" sz="1800" dirty="0" err="1" smtClean="0"/>
              <a:t>approach</a:t>
            </a:r>
            <a:r>
              <a:rPr lang="sl-SI" sz="1800" dirty="0" smtClean="0"/>
              <a:t> is most </a:t>
            </a:r>
            <a:r>
              <a:rPr lang="sl-SI" sz="1800" dirty="0" err="1" smtClean="0"/>
              <a:t>often</a:t>
            </a:r>
            <a:r>
              <a:rPr lang="sl-SI" sz="1800" dirty="0" smtClean="0"/>
              <a:t> used to </a:t>
            </a:r>
            <a:r>
              <a:rPr lang="sl-SI" sz="1800" dirty="0" err="1" smtClean="0"/>
              <a:t>estimate</a:t>
            </a:r>
            <a:r>
              <a:rPr lang="sl-SI" sz="1800" dirty="0" smtClean="0"/>
              <a:t> </a:t>
            </a:r>
            <a:r>
              <a:rPr lang="sl-SI" sz="1800" dirty="0" err="1" smtClean="0"/>
              <a:t>the</a:t>
            </a:r>
            <a:r>
              <a:rPr lang="sl-SI" sz="1800" dirty="0" smtClean="0"/>
              <a:t> </a:t>
            </a:r>
            <a:r>
              <a:rPr lang="sl-SI" sz="1800" dirty="0" err="1" smtClean="0"/>
              <a:t>model‘s</a:t>
            </a:r>
            <a:r>
              <a:rPr lang="sl-SI" sz="1800" dirty="0" smtClean="0"/>
              <a:t> </a:t>
            </a:r>
            <a:r>
              <a:rPr lang="sl-SI" sz="1800" dirty="0" err="1" smtClean="0"/>
              <a:t>generalization</a:t>
            </a:r>
            <a:r>
              <a:rPr lang="sl-SI" sz="1800" dirty="0" smtClean="0"/>
              <a:t> </a:t>
            </a:r>
            <a:r>
              <a:rPr lang="sl-SI" sz="1800" dirty="0" err="1" smtClean="0"/>
              <a:t>performance</a:t>
            </a:r>
            <a:r>
              <a:rPr lang="sl-SI" sz="1800" dirty="0" smtClean="0"/>
              <a:t>:</a:t>
            </a:r>
          </a:p>
          <a:p>
            <a:pPr lvl="1"/>
            <a:r>
              <a:rPr lang="sl-SI" dirty="0" smtClean="0"/>
              <a:t>Data are </a:t>
            </a:r>
            <a:r>
              <a:rPr lang="sl-SI" dirty="0" err="1" smtClean="0"/>
              <a:t>split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2 </a:t>
            </a:r>
            <a:r>
              <a:rPr lang="sl-SI" dirty="0" err="1" smtClean="0"/>
              <a:t>subsets</a:t>
            </a:r>
            <a:endParaRPr lang="sl-SI" dirty="0" smtClean="0"/>
          </a:p>
          <a:p>
            <a:pPr lvl="2"/>
            <a:r>
              <a:rPr lang="sl-SI" dirty="0" err="1" smtClean="0">
                <a:solidFill>
                  <a:srgbClr val="0000FF"/>
                </a:solidFill>
              </a:rPr>
              <a:t>Training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subset</a:t>
            </a:r>
            <a:r>
              <a:rPr lang="sl-SI" dirty="0" smtClean="0">
                <a:solidFill>
                  <a:srgbClr val="0000FF"/>
                </a:solidFill>
              </a:rPr>
              <a:t> ….. 	(</a:t>
            </a:r>
            <a:r>
              <a:rPr lang="sl-SI" dirty="0" err="1" smtClean="0">
                <a:solidFill>
                  <a:srgbClr val="0000FF"/>
                </a:solidFill>
              </a:rPr>
              <a:t>e.g</a:t>
            </a:r>
            <a:r>
              <a:rPr lang="sl-SI" dirty="0" smtClean="0">
                <a:solidFill>
                  <a:srgbClr val="0000FF"/>
                </a:solidFill>
              </a:rPr>
              <a:t>. 80% of data)</a:t>
            </a:r>
          </a:p>
          <a:p>
            <a:pPr lvl="2"/>
            <a:r>
              <a:rPr lang="sl-SI" dirty="0" err="1" smtClean="0">
                <a:solidFill>
                  <a:srgbClr val="FF0000"/>
                </a:solidFill>
              </a:rPr>
              <a:t>Testing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subset</a:t>
            </a:r>
            <a:r>
              <a:rPr lang="sl-SI" dirty="0" smtClean="0">
                <a:solidFill>
                  <a:srgbClr val="FF0000"/>
                </a:solidFill>
              </a:rPr>
              <a:t> ……	(</a:t>
            </a:r>
            <a:r>
              <a:rPr lang="sl-SI" dirty="0" err="1" smtClean="0">
                <a:solidFill>
                  <a:srgbClr val="FF0000"/>
                </a:solidFill>
              </a:rPr>
              <a:t>e.g</a:t>
            </a:r>
            <a:r>
              <a:rPr lang="sl-SI" dirty="0" smtClean="0">
                <a:solidFill>
                  <a:srgbClr val="FF0000"/>
                </a:solidFill>
              </a:rPr>
              <a:t>. 20% of data)</a:t>
            </a:r>
          </a:p>
          <a:p>
            <a:pPr lvl="1"/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subset</a:t>
            </a:r>
            <a:r>
              <a:rPr lang="sl-SI" dirty="0" smtClean="0"/>
              <a:t> is </a:t>
            </a:r>
            <a:r>
              <a:rPr lang="sl-SI" dirty="0" err="1" smtClean="0"/>
              <a:t>further</a:t>
            </a:r>
            <a:r>
              <a:rPr lang="sl-SI" dirty="0" smtClean="0"/>
              <a:t> </a:t>
            </a:r>
            <a:r>
              <a:rPr lang="sl-SI" dirty="0" err="1" smtClean="0"/>
              <a:t>divided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endParaRPr lang="sl-SI" dirty="0" smtClean="0"/>
          </a:p>
          <a:p>
            <a:pPr lvl="2"/>
            <a:r>
              <a:rPr lang="sl-SI" dirty="0" err="1" smtClean="0">
                <a:solidFill>
                  <a:srgbClr val="6699FF"/>
                </a:solidFill>
              </a:rPr>
              <a:t>Learning</a:t>
            </a:r>
            <a:r>
              <a:rPr lang="sl-SI" dirty="0" smtClean="0">
                <a:solidFill>
                  <a:srgbClr val="6699FF"/>
                </a:solidFill>
              </a:rPr>
              <a:t> </a:t>
            </a:r>
            <a:r>
              <a:rPr lang="sl-SI" dirty="0" err="1" smtClean="0">
                <a:solidFill>
                  <a:srgbClr val="6699FF"/>
                </a:solidFill>
              </a:rPr>
              <a:t>subset</a:t>
            </a:r>
            <a:r>
              <a:rPr lang="sl-SI" dirty="0" smtClean="0">
                <a:solidFill>
                  <a:srgbClr val="6699FF"/>
                </a:solidFill>
              </a:rPr>
              <a:t> ….</a:t>
            </a:r>
            <a:r>
              <a:rPr lang="sl-SI" dirty="0">
                <a:solidFill>
                  <a:srgbClr val="6699FF"/>
                </a:solidFill>
              </a:rPr>
              <a:t>	</a:t>
            </a:r>
            <a:r>
              <a:rPr lang="sl-SI" dirty="0" smtClean="0">
                <a:solidFill>
                  <a:srgbClr val="6699FF"/>
                </a:solidFill>
              </a:rPr>
              <a:t>(</a:t>
            </a:r>
            <a:r>
              <a:rPr lang="sl-SI" dirty="0" err="1">
                <a:solidFill>
                  <a:srgbClr val="6699FF"/>
                </a:solidFill>
              </a:rPr>
              <a:t>e.g</a:t>
            </a:r>
            <a:r>
              <a:rPr lang="sl-SI" dirty="0">
                <a:solidFill>
                  <a:srgbClr val="6699FF"/>
                </a:solidFill>
              </a:rPr>
              <a:t>. </a:t>
            </a:r>
            <a:r>
              <a:rPr lang="sl-SI" dirty="0" smtClean="0">
                <a:solidFill>
                  <a:srgbClr val="6699FF"/>
                </a:solidFill>
              </a:rPr>
              <a:t>60</a:t>
            </a:r>
            <a:r>
              <a:rPr lang="sl-SI" dirty="0">
                <a:solidFill>
                  <a:srgbClr val="6699FF"/>
                </a:solidFill>
              </a:rPr>
              <a:t>% of data)</a:t>
            </a:r>
            <a:endParaRPr lang="sl-SI" dirty="0" smtClean="0">
              <a:solidFill>
                <a:srgbClr val="6699FF"/>
              </a:solidFill>
            </a:endParaRPr>
          </a:p>
          <a:p>
            <a:pPr lvl="2"/>
            <a:r>
              <a:rPr lang="sl-SI" dirty="0" err="1" smtClean="0">
                <a:solidFill>
                  <a:srgbClr val="6699FF"/>
                </a:solidFill>
              </a:rPr>
              <a:t>Validation</a:t>
            </a:r>
            <a:r>
              <a:rPr lang="sl-SI" dirty="0" smtClean="0">
                <a:solidFill>
                  <a:srgbClr val="6699FF"/>
                </a:solidFill>
              </a:rPr>
              <a:t> </a:t>
            </a:r>
            <a:r>
              <a:rPr lang="sl-SI" dirty="0" err="1" smtClean="0">
                <a:solidFill>
                  <a:srgbClr val="6699FF"/>
                </a:solidFill>
              </a:rPr>
              <a:t>subset</a:t>
            </a:r>
            <a:r>
              <a:rPr lang="sl-SI" dirty="0" smtClean="0">
                <a:solidFill>
                  <a:srgbClr val="6699FF"/>
                </a:solidFill>
              </a:rPr>
              <a:t> …	(</a:t>
            </a:r>
            <a:r>
              <a:rPr lang="sl-SI" dirty="0" err="1">
                <a:solidFill>
                  <a:srgbClr val="6699FF"/>
                </a:solidFill>
              </a:rPr>
              <a:t>e.g</a:t>
            </a:r>
            <a:r>
              <a:rPr lang="sl-SI" dirty="0">
                <a:solidFill>
                  <a:srgbClr val="6699FF"/>
                </a:solidFill>
              </a:rPr>
              <a:t>. 20% of data</a:t>
            </a:r>
            <a:r>
              <a:rPr lang="sl-SI" dirty="0" smtClean="0">
                <a:solidFill>
                  <a:srgbClr val="6699FF"/>
                </a:solidFill>
              </a:rPr>
              <a:t>)</a:t>
            </a:r>
          </a:p>
          <a:p>
            <a:pPr lvl="5"/>
            <a:endParaRPr lang="sl-SI" dirty="0" smtClean="0">
              <a:solidFill>
                <a:srgbClr val="0000FF"/>
              </a:solidFill>
            </a:endParaRPr>
          </a:p>
          <a:p>
            <a:pPr lvl="1"/>
            <a:r>
              <a:rPr lang="sl-SI" dirty="0" err="1" smtClean="0">
                <a:solidFill>
                  <a:srgbClr val="6699FF"/>
                </a:solidFill>
              </a:rPr>
              <a:t>Learning</a:t>
            </a:r>
            <a:r>
              <a:rPr lang="sl-SI" dirty="0" smtClean="0"/>
              <a:t> and </a:t>
            </a:r>
            <a:r>
              <a:rPr lang="sl-SI" dirty="0" err="1" smtClean="0">
                <a:solidFill>
                  <a:srgbClr val="6699FF"/>
                </a:solidFill>
              </a:rPr>
              <a:t>Validation</a:t>
            </a:r>
            <a:r>
              <a:rPr lang="sl-SI" dirty="0" smtClean="0"/>
              <a:t> </a:t>
            </a:r>
            <a:r>
              <a:rPr lang="sl-SI" dirty="0" err="1" smtClean="0"/>
              <a:t>subsets</a:t>
            </a:r>
            <a:r>
              <a:rPr lang="sl-SI" dirty="0" smtClean="0"/>
              <a:t> are used to </a:t>
            </a:r>
            <a:r>
              <a:rPr lang="sl-SI" dirty="0" err="1" smtClean="0"/>
              <a:t>train</a:t>
            </a:r>
            <a:r>
              <a:rPr lang="sl-SI" dirty="0" smtClean="0"/>
              <a:t> and </a:t>
            </a:r>
            <a:r>
              <a:rPr lang="sl-SI" dirty="0" err="1" smtClean="0"/>
              <a:t>validate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model</a:t>
            </a:r>
          </a:p>
          <a:p>
            <a:pPr lvl="2"/>
            <a:r>
              <a:rPr lang="sl-SI" dirty="0" err="1"/>
              <a:t>Learning</a:t>
            </a:r>
            <a:r>
              <a:rPr lang="sl-SI" dirty="0"/>
              <a:t> &amp; </a:t>
            </a:r>
            <a:r>
              <a:rPr lang="sl-SI" dirty="0" err="1"/>
              <a:t>validation</a:t>
            </a:r>
            <a:r>
              <a:rPr lang="sl-SI" dirty="0"/>
              <a:t> </a:t>
            </a:r>
            <a:r>
              <a:rPr lang="sl-SI" dirty="0" err="1"/>
              <a:t>can</a:t>
            </a:r>
            <a:r>
              <a:rPr lang="sl-SI" dirty="0"/>
              <a:t> be </a:t>
            </a:r>
            <a:r>
              <a:rPr lang="sl-SI" dirty="0" err="1"/>
              <a:t>repeated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various</a:t>
            </a:r>
            <a:r>
              <a:rPr lang="sl-SI" dirty="0"/>
              <a:t> model </a:t>
            </a:r>
            <a:r>
              <a:rPr lang="sl-SI" dirty="0" err="1" smtClean="0"/>
              <a:t>hyperparameters</a:t>
            </a:r>
            <a:r>
              <a:rPr lang="sl-SI" dirty="0" smtClean="0"/>
              <a:t> </a:t>
            </a:r>
            <a:r>
              <a:rPr lang="sl-SI" dirty="0" err="1"/>
              <a:t>until</a:t>
            </a:r>
            <a:r>
              <a:rPr lang="sl-SI" dirty="0"/>
              <a:t> </a:t>
            </a:r>
            <a:r>
              <a:rPr lang="sl-SI" dirty="0" smtClean="0"/>
              <a:t>a </a:t>
            </a:r>
            <a:r>
              <a:rPr lang="sl-SI" dirty="0" err="1" smtClean="0"/>
              <a:t>good</a:t>
            </a:r>
            <a:r>
              <a:rPr lang="sl-SI" dirty="0" smtClean="0"/>
              <a:t> </a:t>
            </a:r>
            <a:r>
              <a:rPr lang="sl-SI" dirty="0" err="1"/>
              <a:t>validation</a:t>
            </a:r>
            <a:r>
              <a:rPr lang="sl-SI" dirty="0"/>
              <a:t> </a:t>
            </a:r>
            <a:r>
              <a:rPr lang="sl-SI" dirty="0" err="1"/>
              <a:t>result</a:t>
            </a:r>
            <a:r>
              <a:rPr lang="sl-SI" dirty="0"/>
              <a:t> is </a:t>
            </a:r>
            <a:r>
              <a:rPr lang="sl-SI" dirty="0" err="1" smtClean="0"/>
              <a:t>obtained</a:t>
            </a:r>
            <a:endParaRPr lang="sl-SI" dirty="0"/>
          </a:p>
          <a:p>
            <a:pPr lvl="5"/>
            <a:endParaRPr lang="sl-SI" dirty="0" smtClean="0"/>
          </a:p>
          <a:p>
            <a:pPr lvl="1"/>
            <a:r>
              <a:rPr lang="sl-SI" dirty="0" err="1" smtClean="0"/>
              <a:t>Finally</a:t>
            </a:r>
            <a:r>
              <a:rPr lang="sl-SI" dirty="0" smtClean="0"/>
              <a:t>, </a:t>
            </a:r>
            <a:r>
              <a:rPr lang="sl-SI" dirty="0" err="1" smtClean="0">
                <a:solidFill>
                  <a:srgbClr val="FF0000"/>
                </a:solidFill>
              </a:rPr>
              <a:t>testing</a:t>
            </a:r>
            <a:r>
              <a:rPr lang="sl-SI" dirty="0" smtClean="0"/>
              <a:t> </a:t>
            </a:r>
            <a:r>
              <a:rPr lang="sl-SI" dirty="0" err="1" smtClean="0"/>
              <a:t>subset</a:t>
            </a:r>
            <a:r>
              <a:rPr lang="sl-SI" dirty="0" smtClean="0"/>
              <a:t> is used to </a:t>
            </a:r>
            <a:r>
              <a:rPr lang="sl-SI" dirty="0" err="1" smtClean="0"/>
              <a:t>estimate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on </a:t>
            </a:r>
            <a:r>
              <a:rPr lang="sl-SI" dirty="0" err="1" smtClean="0"/>
              <a:t>new</a:t>
            </a:r>
            <a:r>
              <a:rPr lang="sl-SI" dirty="0" smtClean="0"/>
              <a:t> data (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were</a:t>
            </a:r>
            <a:r>
              <a:rPr lang="sl-SI" dirty="0" smtClean="0"/>
              <a:t> not used </a:t>
            </a:r>
            <a:r>
              <a:rPr lang="sl-SI" dirty="0" err="1" smtClean="0"/>
              <a:t>during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)</a:t>
            </a:r>
          </a:p>
          <a:p>
            <a:pPr lvl="4"/>
            <a:endParaRPr lang="sl-SI" dirty="0" smtClean="0"/>
          </a:p>
          <a:p>
            <a:pPr lvl="1"/>
            <a:r>
              <a:rPr lang="sl-SI" dirty="0" smtClean="0"/>
              <a:t>The </a:t>
            </a:r>
            <a:r>
              <a:rPr lang="sl-SI" dirty="0" err="1" smtClean="0"/>
              <a:t>final</a:t>
            </a:r>
            <a:r>
              <a:rPr lang="sl-SI" dirty="0" smtClean="0"/>
              <a:t> data </a:t>
            </a:r>
            <a:r>
              <a:rPr lang="sl-SI" dirty="0" err="1" smtClean="0"/>
              <a:t>splitting</a:t>
            </a:r>
            <a:r>
              <a:rPr lang="sl-SI" dirty="0" smtClean="0"/>
              <a:t> is </a:t>
            </a:r>
            <a:r>
              <a:rPr lang="sl-SI" dirty="0" err="1" smtClean="0"/>
              <a:t>thus</a:t>
            </a:r>
            <a:endParaRPr lang="sl-SI" dirty="0"/>
          </a:p>
          <a:p>
            <a:pPr lvl="2"/>
            <a:r>
              <a:rPr lang="sl-SI" dirty="0" err="1">
                <a:solidFill>
                  <a:srgbClr val="6699FF"/>
                </a:solidFill>
              </a:rPr>
              <a:t>Learning</a:t>
            </a:r>
            <a:r>
              <a:rPr lang="sl-SI" dirty="0">
                <a:solidFill>
                  <a:srgbClr val="6699FF"/>
                </a:solidFill>
              </a:rPr>
              <a:t> </a:t>
            </a:r>
            <a:r>
              <a:rPr lang="sl-SI" dirty="0" err="1">
                <a:solidFill>
                  <a:srgbClr val="6699FF"/>
                </a:solidFill>
              </a:rPr>
              <a:t>subset</a:t>
            </a:r>
            <a:r>
              <a:rPr lang="sl-SI" dirty="0">
                <a:solidFill>
                  <a:srgbClr val="6699FF"/>
                </a:solidFill>
              </a:rPr>
              <a:t> ….	(</a:t>
            </a:r>
            <a:r>
              <a:rPr lang="sl-SI" dirty="0" err="1">
                <a:solidFill>
                  <a:srgbClr val="6699FF"/>
                </a:solidFill>
              </a:rPr>
              <a:t>e.g</a:t>
            </a:r>
            <a:r>
              <a:rPr lang="sl-SI" dirty="0">
                <a:solidFill>
                  <a:srgbClr val="6699FF"/>
                </a:solidFill>
              </a:rPr>
              <a:t>. 60% of data)</a:t>
            </a:r>
          </a:p>
          <a:p>
            <a:pPr lvl="2"/>
            <a:r>
              <a:rPr lang="sl-SI" dirty="0" err="1">
                <a:solidFill>
                  <a:srgbClr val="6699FF"/>
                </a:solidFill>
              </a:rPr>
              <a:t>Validation</a:t>
            </a:r>
            <a:r>
              <a:rPr lang="sl-SI" dirty="0">
                <a:solidFill>
                  <a:srgbClr val="6699FF"/>
                </a:solidFill>
              </a:rPr>
              <a:t> </a:t>
            </a:r>
            <a:r>
              <a:rPr lang="sl-SI" dirty="0" err="1">
                <a:solidFill>
                  <a:srgbClr val="6699FF"/>
                </a:solidFill>
              </a:rPr>
              <a:t>subset</a:t>
            </a:r>
            <a:r>
              <a:rPr lang="sl-SI" dirty="0">
                <a:solidFill>
                  <a:srgbClr val="6699FF"/>
                </a:solidFill>
              </a:rPr>
              <a:t> …	(</a:t>
            </a:r>
            <a:r>
              <a:rPr lang="sl-SI" dirty="0" err="1">
                <a:solidFill>
                  <a:srgbClr val="6699FF"/>
                </a:solidFill>
              </a:rPr>
              <a:t>e.g</a:t>
            </a:r>
            <a:r>
              <a:rPr lang="sl-SI" dirty="0">
                <a:solidFill>
                  <a:srgbClr val="6699FF"/>
                </a:solidFill>
              </a:rPr>
              <a:t>. 20% of data)</a:t>
            </a:r>
          </a:p>
          <a:p>
            <a:pPr lvl="2"/>
            <a:r>
              <a:rPr lang="sl-SI" dirty="0" err="1">
                <a:solidFill>
                  <a:srgbClr val="FF0000"/>
                </a:solidFill>
              </a:rPr>
              <a:t>Testing</a:t>
            </a:r>
            <a:r>
              <a:rPr lang="sl-SI" dirty="0">
                <a:solidFill>
                  <a:srgbClr val="FF0000"/>
                </a:solidFill>
              </a:rPr>
              <a:t> </a:t>
            </a:r>
            <a:r>
              <a:rPr lang="sl-SI" dirty="0" err="1">
                <a:solidFill>
                  <a:srgbClr val="FF0000"/>
                </a:solidFill>
              </a:rPr>
              <a:t>subset</a:t>
            </a:r>
            <a:r>
              <a:rPr lang="sl-SI" dirty="0">
                <a:solidFill>
                  <a:srgbClr val="FF0000"/>
                </a:solidFill>
              </a:rPr>
              <a:t> ……	(</a:t>
            </a:r>
            <a:r>
              <a:rPr lang="sl-SI" dirty="0" err="1">
                <a:solidFill>
                  <a:srgbClr val="FF0000"/>
                </a:solidFill>
              </a:rPr>
              <a:t>e.g</a:t>
            </a:r>
            <a:r>
              <a:rPr lang="sl-SI" dirty="0">
                <a:solidFill>
                  <a:srgbClr val="FF0000"/>
                </a:solidFill>
              </a:rPr>
              <a:t>. 20% of </a:t>
            </a:r>
            <a:r>
              <a:rPr lang="sl-SI" dirty="0" smtClean="0">
                <a:solidFill>
                  <a:srgbClr val="FF0000"/>
                </a:solidFill>
              </a:rPr>
              <a:t>data)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(2) Neuron Model, Network Architectures and Learning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81CF514-DCCE-4D49-A8EB-E7FE7475920E}" type="slidenum">
              <a:rPr lang="sl-SI" smtClean="0"/>
              <a:pPr>
                <a:defRPr/>
              </a:pPr>
              <a:t>44</a:t>
            </a:fld>
            <a:endParaRPr lang="sl-S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1844824"/>
            <a:ext cx="3045320" cy="16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77FA262-2634-4EAA-8379-4F0E3B0DFE90}" type="slidenum">
              <a:rPr lang="sl-SI" smtClean="0"/>
              <a:pPr/>
              <a:t>45</a:t>
            </a:fld>
            <a:endParaRPr lang="sl-SI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2.9 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stat. </a:t>
            </a:r>
            <a:r>
              <a:rPr lang="sl-SI" dirty="0" err="1" smtClean="0"/>
              <a:t>methods</a:t>
            </a:r>
            <a:r>
              <a:rPr lang="sl-SI" dirty="0" smtClean="0"/>
              <a:t>  </a:t>
            </a:r>
            <a:r>
              <a:rPr lang="sl-SI" sz="2800" dirty="0" smtClean="0"/>
              <a:t>(1/3)</a:t>
            </a:r>
            <a:endParaRPr lang="en-GB" sz="2800" dirty="0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362950" cy="4968875"/>
          </a:xfrm>
        </p:spPr>
        <p:txBody>
          <a:bodyPr/>
          <a:lstStyle/>
          <a:p>
            <a:pPr eaLnBrk="1" hangingPunct="1"/>
            <a:r>
              <a:rPr lang="sl-SI" dirty="0" smtClean="0"/>
              <a:t>C</a:t>
            </a:r>
            <a:r>
              <a:rPr lang="en-GB" dirty="0" smtClean="0"/>
              <a:t>onsiderable overlap between neural nets and stat</a:t>
            </a:r>
            <a:r>
              <a:rPr lang="sl-SI" dirty="0" err="1" smtClean="0"/>
              <a:t>istics</a:t>
            </a:r>
            <a:endParaRPr lang="sl-SI" dirty="0" smtClean="0"/>
          </a:p>
          <a:p>
            <a:pPr lvl="1" eaLnBrk="1" hangingPunct="1"/>
            <a:r>
              <a:rPr lang="sl-SI" sz="1400" dirty="0" smtClean="0">
                <a:solidFill>
                  <a:srgbClr val="0000FF"/>
                </a:solidFill>
              </a:rPr>
              <a:t>S</a:t>
            </a:r>
            <a:r>
              <a:rPr lang="en-GB" sz="1400" dirty="0" smtClean="0">
                <a:solidFill>
                  <a:srgbClr val="0000FF"/>
                </a:solidFill>
              </a:rPr>
              <a:t>tatistical inference</a:t>
            </a:r>
            <a:r>
              <a:rPr lang="en-GB" sz="1400" dirty="0" smtClean="0"/>
              <a:t> means learning to generalize from noisy data</a:t>
            </a:r>
            <a:endParaRPr lang="sl-SI" sz="1400" dirty="0" smtClean="0"/>
          </a:p>
          <a:p>
            <a:pPr lvl="1" eaLnBrk="1" hangingPunct="1"/>
            <a:r>
              <a:rPr lang="en-GB" sz="1400" dirty="0" smtClean="0"/>
              <a:t>Feedforward nets are a subset of the class of nonlinear regression and discrimination models</a:t>
            </a:r>
            <a:endParaRPr lang="sl-SI" sz="1400" dirty="0" smtClean="0"/>
          </a:p>
          <a:p>
            <a:pPr lvl="1" eaLnBrk="1" hangingPunct="1"/>
            <a:r>
              <a:rPr lang="sl-SI" sz="1400" dirty="0" smtClean="0"/>
              <a:t>A</a:t>
            </a:r>
            <a:r>
              <a:rPr lang="en-GB" sz="1400" dirty="0" smtClean="0"/>
              <a:t>pplication of statistical theory to neural network</a:t>
            </a:r>
            <a:r>
              <a:rPr lang="sl-SI" sz="1400" dirty="0" smtClean="0"/>
              <a:t>s: </a:t>
            </a:r>
            <a:r>
              <a:rPr lang="en-GB" sz="1400" dirty="0" smtClean="0"/>
              <a:t>Bishop (1995)</a:t>
            </a:r>
            <a:r>
              <a:rPr lang="sl-SI" sz="1400" dirty="0" smtClean="0"/>
              <a:t>, </a:t>
            </a:r>
            <a:r>
              <a:rPr lang="en-GB" sz="1400" dirty="0" smtClean="0"/>
              <a:t>Ripley (1996)</a:t>
            </a:r>
            <a:endParaRPr lang="sl-SI" sz="1400" dirty="0" smtClean="0"/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sl-SI" dirty="0" smtClean="0"/>
              <a:t>M</a:t>
            </a:r>
            <a:r>
              <a:rPr lang="en-GB" dirty="0" smtClean="0"/>
              <a:t>ost </a:t>
            </a:r>
            <a:r>
              <a:rPr lang="sl-SI" dirty="0" smtClean="0"/>
              <a:t>NN </a:t>
            </a:r>
            <a:r>
              <a:rPr lang="en-GB" dirty="0" smtClean="0"/>
              <a:t>that can learn to generalize effectively from noisy data are similar or identical to statistical methods</a:t>
            </a:r>
          </a:p>
          <a:p>
            <a:pPr lvl="1" eaLnBrk="1" hangingPunct="1"/>
            <a:r>
              <a:rPr lang="sl-SI" sz="1400" dirty="0" err="1" smtClean="0">
                <a:solidFill>
                  <a:srgbClr val="0000FF"/>
                </a:solidFill>
              </a:rPr>
              <a:t>Single-layered</a:t>
            </a:r>
            <a:r>
              <a:rPr lang="sl-SI" sz="1400" dirty="0" smtClean="0">
                <a:solidFill>
                  <a:srgbClr val="0000FF"/>
                </a:solidFill>
              </a:rPr>
              <a:t> f</a:t>
            </a:r>
            <a:r>
              <a:rPr lang="en-GB" sz="1400" dirty="0" smtClean="0">
                <a:solidFill>
                  <a:srgbClr val="0000FF"/>
                </a:solidFill>
              </a:rPr>
              <a:t>eedforward nets</a:t>
            </a:r>
            <a:r>
              <a:rPr lang="en-GB" sz="1400" dirty="0" smtClean="0"/>
              <a:t> are </a:t>
            </a:r>
            <a:r>
              <a:rPr lang="en-GB" sz="1400" dirty="0" smtClean="0">
                <a:solidFill>
                  <a:srgbClr val="0000FF"/>
                </a:solidFill>
              </a:rPr>
              <a:t>generalized linear models</a:t>
            </a:r>
          </a:p>
          <a:p>
            <a:pPr lvl="1" eaLnBrk="1" hangingPunct="1"/>
            <a:r>
              <a:rPr lang="sl-SI" sz="1400" dirty="0" err="1" smtClean="0">
                <a:solidFill>
                  <a:srgbClr val="0000FF"/>
                </a:solidFill>
              </a:rPr>
              <a:t>Two-layer</a:t>
            </a:r>
            <a:r>
              <a:rPr lang="sl-SI" sz="1400" dirty="0" smtClean="0">
                <a:solidFill>
                  <a:srgbClr val="0000FF"/>
                </a:solidFill>
              </a:rPr>
              <a:t> f</a:t>
            </a:r>
            <a:r>
              <a:rPr lang="en-GB" sz="1400" dirty="0" smtClean="0">
                <a:solidFill>
                  <a:srgbClr val="0000FF"/>
                </a:solidFill>
              </a:rPr>
              <a:t>eedforward nets</a:t>
            </a:r>
            <a:r>
              <a:rPr lang="en-GB" sz="1400" dirty="0" smtClean="0"/>
              <a:t> are closely related to </a:t>
            </a:r>
            <a:r>
              <a:rPr lang="en-GB" sz="1400" dirty="0" smtClean="0">
                <a:solidFill>
                  <a:srgbClr val="0000FF"/>
                </a:solidFill>
              </a:rPr>
              <a:t>projection pursuit regression</a:t>
            </a:r>
          </a:p>
          <a:p>
            <a:pPr lvl="1" eaLnBrk="1" hangingPunct="1"/>
            <a:r>
              <a:rPr lang="en-GB" sz="1400" dirty="0" smtClean="0">
                <a:solidFill>
                  <a:srgbClr val="0000FF"/>
                </a:solidFill>
              </a:rPr>
              <a:t>Probabilistic neural nets</a:t>
            </a:r>
            <a:r>
              <a:rPr lang="en-GB" sz="1400" dirty="0" smtClean="0"/>
              <a:t> are identical to </a:t>
            </a:r>
            <a:r>
              <a:rPr lang="en-GB" sz="1400" dirty="0" smtClean="0">
                <a:solidFill>
                  <a:srgbClr val="0000FF"/>
                </a:solidFill>
              </a:rPr>
              <a:t>kernel discriminant analysis</a:t>
            </a:r>
          </a:p>
          <a:p>
            <a:pPr lvl="1" eaLnBrk="1" hangingPunct="1"/>
            <a:r>
              <a:rPr lang="en-GB" sz="1400" dirty="0" smtClean="0">
                <a:solidFill>
                  <a:srgbClr val="0000FF"/>
                </a:solidFill>
              </a:rPr>
              <a:t>Kohonen nets</a:t>
            </a:r>
            <a:r>
              <a:rPr lang="en-GB" sz="1400" dirty="0" smtClean="0"/>
              <a:t> </a:t>
            </a:r>
            <a:r>
              <a:rPr lang="en-GB" sz="1400" dirty="0" smtClean="0">
                <a:solidFill>
                  <a:srgbClr val="0000FF"/>
                </a:solidFill>
              </a:rPr>
              <a:t>for adaptive vector quantization </a:t>
            </a:r>
            <a:r>
              <a:rPr lang="en-GB" sz="1400" dirty="0" smtClean="0"/>
              <a:t>are similar to </a:t>
            </a:r>
            <a:r>
              <a:rPr lang="en-GB" sz="1400" dirty="0" smtClean="0">
                <a:solidFill>
                  <a:srgbClr val="0000FF"/>
                </a:solidFill>
              </a:rPr>
              <a:t>k-means cluster analysis</a:t>
            </a:r>
          </a:p>
          <a:p>
            <a:pPr lvl="1" eaLnBrk="1" hangingPunct="1"/>
            <a:r>
              <a:rPr lang="en-GB" sz="1400" dirty="0" smtClean="0">
                <a:solidFill>
                  <a:srgbClr val="0000FF"/>
                </a:solidFill>
              </a:rPr>
              <a:t>Kohonen self-organizing maps</a:t>
            </a:r>
            <a:r>
              <a:rPr lang="en-GB" sz="1400" dirty="0" smtClean="0"/>
              <a:t> are discrete approximations </a:t>
            </a:r>
            <a:r>
              <a:rPr lang="sl-SI" sz="1400" smtClean="0"/>
              <a:t>of</a:t>
            </a:r>
            <a:r>
              <a:rPr lang="en-GB" sz="1400" smtClean="0"/>
              <a:t> </a:t>
            </a:r>
            <a:r>
              <a:rPr lang="en-GB" sz="1400" dirty="0" smtClean="0">
                <a:solidFill>
                  <a:srgbClr val="0000FF"/>
                </a:solidFill>
              </a:rPr>
              <a:t>principal curves and surfaces</a:t>
            </a:r>
          </a:p>
          <a:p>
            <a:pPr lvl="1" eaLnBrk="1" hangingPunct="1"/>
            <a:r>
              <a:rPr lang="en-GB" sz="1400" dirty="0" smtClean="0">
                <a:solidFill>
                  <a:srgbClr val="0000FF"/>
                </a:solidFill>
              </a:rPr>
              <a:t>Hebbian learning</a:t>
            </a:r>
            <a:r>
              <a:rPr lang="en-GB" sz="1400" dirty="0" smtClean="0"/>
              <a:t> is closely related to </a:t>
            </a:r>
            <a:r>
              <a:rPr lang="en-GB" sz="1400" dirty="0" smtClean="0">
                <a:solidFill>
                  <a:srgbClr val="0000FF"/>
                </a:solidFill>
              </a:rPr>
              <a:t>principal component analysis</a:t>
            </a:r>
            <a:endParaRPr lang="sl-SI" sz="1400" dirty="0" smtClean="0">
              <a:solidFill>
                <a:srgbClr val="0000FF"/>
              </a:solidFill>
            </a:endParaRPr>
          </a:p>
          <a:p>
            <a:pPr lvl="2" eaLnBrk="1" hangingPunct="1"/>
            <a:endParaRPr lang="sl-SI" sz="1200" dirty="0" smtClean="0"/>
          </a:p>
          <a:p>
            <a:pPr eaLnBrk="1" hangingPunct="1"/>
            <a:r>
              <a:rPr lang="en-GB" dirty="0" smtClean="0"/>
              <a:t>Some neural network areas </a:t>
            </a:r>
            <a:r>
              <a:rPr lang="sl-SI" dirty="0" err="1" smtClean="0"/>
              <a:t>have</a:t>
            </a:r>
            <a:r>
              <a:rPr lang="sl-SI" dirty="0" smtClean="0"/>
              <a:t> no </a:t>
            </a:r>
            <a:r>
              <a:rPr lang="sl-SI" dirty="0" err="1" smtClean="0"/>
              <a:t>relation</a:t>
            </a:r>
            <a:r>
              <a:rPr lang="sl-SI" dirty="0" smtClean="0"/>
              <a:t> to </a:t>
            </a:r>
            <a:r>
              <a:rPr lang="sl-SI" dirty="0" err="1" smtClean="0"/>
              <a:t>statistics</a:t>
            </a:r>
            <a:endParaRPr lang="en-GB" dirty="0" smtClean="0"/>
          </a:p>
          <a:p>
            <a:pPr lvl="1" eaLnBrk="1" hangingPunct="1"/>
            <a:r>
              <a:rPr lang="en-GB" sz="1400" dirty="0" smtClean="0">
                <a:solidFill>
                  <a:srgbClr val="A50021"/>
                </a:solidFill>
              </a:rPr>
              <a:t>Reinforcement learning</a:t>
            </a:r>
          </a:p>
          <a:p>
            <a:pPr lvl="1" eaLnBrk="1" hangingPunct="1"/>
            <a:r>
              <a:rPr lang="en-GB" sz="1400" dirty="0" smtClean="0">
                <a:solidFill>
                  <a:srgbClr val="A50021"/>
                </a:solidFill>
              </a:rPr>
              <a:t>Stopped training</a:t>
            </a:r>
            <a:r>
              <a:rPr lang="en-GB" sz="1400" dirty="0" smtClean="0"/>
              <a:t> (similar to shrinkage estimation, but the method is quite different)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4C7CE2A-1ADB-4391-A07B-8BAF8ABFFC5B}" type="slidenum">
              <a:rPr lang="sl-SI" smtClean="0"/>
              <a:pPr/>
              <a:t>46</a:t>
            </a:fld>
            <a:endParaRPr lang="sl-SI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Neural networks vs. statistical methods  </a:t>
            </a:r>
            <a:r>
              <a:rPr lang="sl-SI" sz="2800" smtClean="0"/>
              <a:t>(2/3)</a:t>
            </a:r>
            <a:endParaRPr lang="en-GB" sz="2800" dirty="0" smtClean="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l-SI" smtClean="0"/>
              <a:t>Many </a:t>
            </a:r>
            <a:r>
              <a:rPr lang="en-GB" dirty="0" smtClean="0"/>
              <a:t>statistical </a:t>
            </a:r>
            <a:r>
              <a:rPr lang="sl-SI" smtClean="0"/>
              <a:t>methods</a:t>
            </a:r>
            <a:r>
              <a:rPr lang="en-GB" dirty="0" smtClean="0"/>
              <a:t> can be used for flexible</a:t>
            </a:r>
            <a:r>
              <a:rPr lang="sl-SI" smtClean="0"/>
              <a:t> </a:t>
            </a:r>
            <a:r>
              <a:rPr lang="en-GB" dirty="0" smtClean="0"/>
              <a:t>nonlinear modeling</a:t>
            </a:r>
          </a:p>
          <a:p>
            <a:pPr lvl="2" eaLnBrk="1" hangingPunct="1">
              <a:lnSpc>
                <a:spcPct val="80000"/>
              </a:lnSpc>
            </a:pPr>
            <a:r>
              <a:rPr lang="en-GB" dirty="0" smtClean="0"/>
              <a:t>Polynomial regression</a:t>
            </a:r>
            <a:r>
              <a:rPr lang="sl-SI" smtClean="0"/>
              <a:t>,  </a:t>
            </a:r>
            <a:r>
              <a:rPr lang="en-GB" dirty="0" smtClean="0"/>
              <a:t>Fourier series regression</a:t>
            </a:r>
            <a:endParaRPr lang="sl-SI" smtClean="0"/>
          </a:p>
          <a:p>
            <a:pPr lvl="2" eaLnBrk="1" hangingPunct="1">
              <a:lnSpc>
                <a:spcPct val="80000"/>
              </a:lnSpc>
            </a:pPr>
            <a:r>
              <a:rPr lang="en-GB" dirty="0" smtClean="0"/>
              <a:t>K-nearest neighbor regression and discriminant analysis</a:t>
            </a:r>
          </a:p>
          <a:p>
            <a:pPr lvl="2" eaLnBrk="1" hangingPunct="1">
              <a:lnSpc>
                <a:spcPct val="80000"/>
              </a:lnSpc>
            </a:pPr>
            <a:r>
              <a:rPr lang="en-GB" dirty="0" smtClean="0"/>
              <a:t>Kernel regression and discriminant analysis</a:t>
            </a:r>
          </a:p>
          <a:p>
            <a:pPr lvl="2" eaLnBrk="1" hangingPunct="1">
              <a:lnSpc>
                <a:spcPct val="80000"/>
              </a:lnSpc>
            </a:pPr>
            <a:r>
              <a:rPr lang="en-GB" dirty="0" smtClean="0"/>
              <a:t>Wavelet smoothing</a:t>
            </a:r>
            <a:r>
              <a:rPr lang="sl-SI" smtClean="0"/>
              <a:t>,  </a:t>
            </a:r>
            <a:r>
              <a:rPr lang="en-GB" dirty="0" smtClean="0"/>
              <a:t>Local </a:t>
            </a:r>
            <a:r>
              <a:rPr lang="en-GB" smtClean="0"/>
              <a:t>polynomial smoothing</a:t>
            </a:r>
            <a:endParaRPr lang="en-GB" dirty="0" smtClean="0"/>
          </a:p>
          <a:p>
            <a:pPr lvl="2" eaLnBrk="1" hangingPunct="1">
              <a:lnSpc>
                <a:spcPct val="80000"/>
              </a:lnSpc>
            </a:pPr>
            <a:r>
              <a:rPr lang="en-GB" dirty="0" smtClean="0"/>
              <a:t>Smoothing </a:t>
            </a:r>
            <a:r>
              <a:rPr lang="en-GB" dirty="0" err="1" smtClean="0"/>
              <a:t>splines</a:t>
            </a:r>
            <a:r>
              <a:rPr lang="sl-SI" smtClean="0"/>
              <a:t>,  </a:t>
            </a:r>
            <a:r>
              <a:rPr lang="en-GB" smtClean="0"/>
              <a:t>B-splines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Tree-based models (CART, AID, etc.)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Multivariate adaptive regression splines (MARS)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Projection pursuit</a:t>
            </a:r>
            <a:r>
              <a:rPr lang="sl-SI" smtClean="0"/>
              <a:t> regression, v</a:t>
            </a:r>
            <a:r>
              <a:rPr lang="en-GB" smtClean="0"/>
              <a:t>arious Bayesian methods</a:t>
            </a:r>
            <a:endParaRPr lang="sl-SI" smtClean="0"/>
          </a:p>
          <a:p>
            <a:pPr lvl="5">
              <a:lnSpc>
                <a:spcPct val="80000"/>
              </a:lnSpc>
            </a:pPr>
            <a:endParaRPr lang="sl-SI" smtClean="0"/>
          </a:p>
          <a:p>
            <a:pPr eaLnBrk="1" hangingPunct="1">
              <a:lnSpc>
                <a:spcPct val="80000"/>
              </a:lnSpc>
            </a:pPr>
            <a:r>
              <a:rPr lang="en-GB" smtClean="0"/>
              <a:t>Why use neural nets rather than </a:t>
            </a:r>
            <a:r>
              <a:rPr lang="sl-SI" smtClean="0"/>
              <a:t>statistical methods</a:t>
            </a:r>
            <a:r>
              <a:rPr lang="en-GB" smtClean="0"/>
              <a:t>? </a:t>
            </a:r>
            <a:endParaRPr lang="sl-SI" smtClean="0"/>
          </a:p>
          <a:p>
            <a:pPr lvl="6">
              <a:lnSpc>
                <a:spcPct val="80000"/>
              </a:lnSpc>
            </a:pPr>
            <a:endParaRPr lang="sl-SI" sz="800" smtClean="0"/>
          </a:p>
          <a:p>
            <a:pPr lvl="1" eaLnBrk="1" hangingPunct="1">
              <a:lnSpc>
                <a:spcPct val="80000"/>
              </a:lnSpc>
            </a:pPr>
            <a:r>
              <a:rPr lang="sl-SI" sz="1400" smtClean="0"/>
              <a:t>Multilayer perceptron (MLP) </a:t>
            </a:r>
            <a:r>
              <a:rPr lang="en-GB" sz="1400" smtClean="0"/>
              <a:t>tends to be useful in </a:t>
            </a:r>
            <a:r>
              <a:rPr lang="sl-SI" sz="1400" smtClean="0"/>
              <a:t>similar</a:t>
            </a:r>
            <a:r>
              <a:rPr lang="en-GB" sz="1400" smtClean="0"/>
              <a:t> situations as projection pursuit regression, i.e.: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the number of inputs is fairly large,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many of the inputs are relevant, but </a:t>
            </a:r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most of the predictive information lies in a low-dimensional subspace</a:t>
            </a:r>
            <a:endParaRPr lang="sl-SI" smtClean="0"/>
          </a:p>
          <a:p>
            <a:pPr lvl="5">
              <a:lnSpc>
                <a:spcPct val="80000"/>
              </a:lnSpc>
            </a:pPr>
            <a:endParaRPr lang="en-GB" smtClean="0"/>
          </a:p>
          <a:p>
            <a:pPr lvl="1" eaLnBrk="1" hangingPunct="1">
              <a:lnSpc>
                <a:spcPct val="80000"/>
              </a:lnSpc>
            </a:pPr>
            <a:r>
              <a:rPr lang="sl-SI" smtClean="0"/>
              <a:t>Some </a:t>
            </a:r>
            <a:r>
              <a:rPr lang="en-GB" smtClean="0"/>
              <a:t>advantage</a:t>
            </a:r>
            <a:r>
              <a:rPr lang="sl-SI" smtClean="0"/>
              <a:t>s</a:t>
            </a:r>
            <a:r>
              <a:rPr lang="en-GB" smtClean="0"/>
              <a:t> of MLPs over projection pursuit regression</a:t>
            </a:r>
            <a:endParaRPr lang="sl-SI" smtClean="0"/>
          </a:p>
          <a:p>
            <a:pPr lvl="2" eaLnBrk="1" hangingPunct="1">
              <a:lnSpc>
                <a:spcPct val="80000"/>
              </a:lnSpc>
            </a:pPr>
            <a:r>
              <a:rPr lang="sl-SI" smtClean="0"/>
              <a:t>c</a:t>
            </a:r>
            <a:r>
              <a:rPr lang="en-GB" smtClean="0"/>
              <a:t>omputing predicted values from MLPs is simpler and faster</a:t>
            </a:r>
            <a:endParaRPr lang="sl-SI" smtClean="0"/>
          </a:p>
          <a:p>
            <a:pPr lvl="2" eaLnBrk="1" hangingPunct="1">
              <a:lnSpc>
                <a:spcPct val="80000"/>
              </a:lnSpc>
            </a:pPr>
            <a:r>
              <a:rPr lang="en-GB" smtClean="0"/>
              <a:t>MLPs are better at learning moderately pathological functions than are many other methods with stronger smoothness assumptions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81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3E83C68-AE8E-4886-9C9D-788FF7435FA7}" type="slidenum">
              <a:rPr lang="sl-SI" smtClean="0"/>
              <a:pPr/>
              <a:t>47</a:t>
            </a:fld>
            <a:endParaRPr lang="sl-SI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Neural networks vs. statistical methods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5003800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z="2400" smtClean="0"/>
              <a:t>	</a:t>
            </a:r>
            <a:r>
              <a:rPr lang="en-GB" sz="2400" smtClean="0"/>
              <a:t>Neural Network </a:t>
            </a:r>
            <a:r>
              <a:rPr lang="sl-SI" sz="2400" smtClean="0"/>
              <a:t>Jargon</a:t>
            </a:r>
          </a:p>
          <a:p>
            <a:pPr lvl="1" eaLnBrk="1" hangingPunct="1"/>
            <a:r>
              <a:rPr lang="sl-SI" sz="1400" smtClean="0"/>
              <a:t>G</a:t>
            </a:r>
            <a:r>
              <a:rPr lang="en-GB" sz="1400" smtClean="0"/>
              <a:t>eneralizing from noisy data</a:t>
            </a:r>
            <a:r>
              <a:rPr lang="sl-SI" sz="1400" smtClean="0"/>
              <a:t> ....................................</a:t>
            </a:r>
          </a:p>
          <a:p>
            <a:pPr lvl="1" eaLnBrk="1" hangingPunct="1"/>
            <a:r>
              <a:rPr lang="en-GB" sz="1400" smtClean="0"/>
              <a:t>Neuron, unit, </a:t>
            </a:r>
            <a:r>
              <a:rPr lang="sl-SI" sz="1400" smtClean="0"/>
              <a:t>node ....................................................</a:t>
            </a:r>
            <a:br>
              <a:rPr lang="sl-SI" sz="1400" smtClean="0"/>
            </a:br>
            <a:r>
              <a:rPr lang="sl-SI" sz="1400" smtClean="0"/>
              <a:t/>
            </a:r>
            <a:br>
              <a:rPr lang="sl-SI" sz="1400" smtClean="0"/>
            </a:br>
            <a:endParaRPr lang="sl-SI" sz="1400" smtClean="0"/>
          </a:p>
          <a:p>
            <a:pPr lvl="1" eaLnBrk="1" hangingPunct="1"/>
            <a:r>
              <a:rPr lang="en-GB" sz="1400" smtClean="0"/>
              <a:t>Neural networks</a:t>
            </a:r>
            <a:r>
              <a:rPr lang="sl-SI" sz="1400" smtClean="0"/>
              <a:t> .......................................................</a:t>
            </a:r>
            <a:br>
              <a:rPr lang="sl-SI" sz="1400" smtClean="0"/>
            </a:br>
            <a:r>
              <a:rPr lang="sl-SI" sz="1400" smtClean="0"/>
              <a:t/>
            </a:r>
            <a:br>
              <a:rPr lang="sl-SI" sz="1400" smtClean="0"/>
            </a:br>
            <a:endParaRPr lang="sl-SI" sz="1400" smtClean="0"/>
          </a:p>
          <a:p>
            <a:pPr lvl="1" eaLnBrk="1" hangingPunct="1"/>
            <a:r>
              <a:rPr lang="en-GB" sz="1400" smtClean="0"/>
              <a:t>Architecture</a:t>
            </a:r>
            <a:r>
              <a:rPr lang="sl-SI" sz="1400" smtClean="0"/>
              <a:t> ..............................................................</a:t>
            </a:r>
            <a:r>
              <a:rPr lang="en-GB" sz="1400" smtClean="0"/>
              <a:t> </a:t>
            </a:r>
            <a:endParaRPr lang="sl-SI" sz="1400" smtClean="0"/>
          </a:p>
          <a:p>
            <a:pPr lvl="1" eaLnBrk="1" hangingPunct="1"/>
            <a:r>
              <a:rPr lang="en-GB" sz="1400" smtClean="0"/>
              <a:t>Training, Learning, Adaptation </a:t>
            </a:r>
            <a:r>
              <a:rPr lang="sl-SI" sz="1400" smtClean="0"/>
              <a:t>.................................</a:t>
            </a:r>
          </a:p>
          <a:p>
            <a:pPr lvl="1" eaLnBrk="1" hangingPunct="1"/>
            <a:r>
              <a:rPr lang="en-GB" sz="1400" smtClean="0"/>
              <a:t>Classification </a:t>
            </a:r>
            <a:r>
              <a:rPr lang="sl-SI" sz="1400" smtClean="0"/>
              <a:t>............................................................</a:t>
            </a:r>
          </a:p>
          <a:p>
            <a:pPr lvl="1" eaLnBrk="1" hangingPunct="1"/>
            <a:r>
              <a:rPr lang="en-GB" sz="1400" smtClean="0"/>
              <a:t>Mapping, Function approximation </a:t>
            </a:r>
            <a:r>
              <a:rPr lang="sl-SI" sz="1400" smtClean="0"/>
              <a:t>............................</a:t>
            </a:r>
          </a:p>
          <a:p>
            <a:pPr lvl="1" eaLnBrk="1" hangingPunct="1"/>
            <a:r>
              <a:rPr lang="en-GB" sz="1400" smtClean="0"/>
              <a:t>Competitive learning </a:t>
            </a:r>
            <a:r>
              <a:rPr lang="sl-SI" sz="1400" smtClean="0"/>
              <a:t>.................................................</a:t>
            </a:r>
          </a:p>
          <a:p>
            <a:pPr lvl="1" eaLnBrk="1" hangingPunct="1"/>
            <a:r>
              <a:rPr lang="en-GB" sz="1400" smtClean="0"/>
              <a:t>Hebbian learning </a:t>
            </a:r>
            <a:r>
              <a:rPr lang="sl-SI" sz="1400" smtClean="0"/>
              <a:t>......................................................</a:t>
            </a:r>
          </a:p>
          <a:p>
            <a:pPr lvl="1" eaLnBrk="1" hangingPunct="1"/>
            <a:r>
              <a:rPr lang="en-GB" sz="1400" smtClean="0"/>
              <a:t>Training set </a:t>
            </a:r>
            <a:r>
              <a:rPr lang="sl-SI" sz="1400" smtClean="0"/>
              <a:t>...............................................................</a:t>
            </a:r>
          </a:p>
          <a:p>
            <a:pPr lvl="1" eaLnBrk="1" hangingPunct="1"/>
            <a:r>
              <a:rPr lang="en-GB" sz="1400" smtClean="0"/>
              <a:t>Input </a:t>
            </a:r>
            <a:r>
              <a:rPr lang="sl-SI" sz="1400" smtClean="0"/>
              <a:t>.........................................................................</a:t>
            </a:r>
            <a:br>
              <a:rPr lang="sl-SI" sz="1400" smtClean="0"/>
            </a:br>
            <a:endParaRPr lang="sl-SI" sz="1400" smtClean="0"/>
          </a:p>
          <a:p>
            <a:pPr lvl="1" eaLnBrk="1" hangingPunct="1"/>
            <a:r>
              <a:rPr lang="en-GB" sz="1400" smtClean="0"/>
              <a:t>Output </a:t>
            </a:r>
            <a:r>
              <a:rPr lang="sl-SI" sz="1400" smtClean="0"/>
              <a:t>.......................................................................</a:t>
            </a:r>
          </a:p>
          <a:p>
            <a:pPr lvl="1" eaLnBrk="1" hangingPunct="1"/>
            <a:r>
              <a:rPr lang="en-GB" sz="1400" smtClean="0"/>
              <a:t>Generalization </a:t>
            </a:r>
            <a:r>
              <a:rPr lang="sl-SI" sz="1400" smtClean="0"/>
              <a:t>..........................................................</a:t>
            </a:r>
          </a:p>
          <a:p>
            <a:pPr lvl="1" eaLnBrk="1" hangingPunct="1"/>
            <a:r>
              <a:rPr lang="en-GB" sz="1400" smtClean="0"/>
              <a:t>Prediction </a:t>
            </a:r>
            <a:r>
              <a:rPr lang="sl-SI" sz="1400" smtClean="0"/>
              <a:t>.................................................................</a:t>
            </a:r>
            <a:endParaRPr lang="en-GB" sz="1400" smtClean="0"/>
          </a:p>
        </p:txBody>
      </p:sp>
      <p:sp>
        <p:nvSpPr>
          <p:cNvPr id="48135" name="Rectangle 35"/>
          <p:cNvSpPr>
            <a:spLocks noGrp="1" noChangeArrowheads="1"/>
          </p:cNvSpPr>
          <p:nvPr>
            <p:ph type="body" sz="half" idx="2"/>
          </p:nvPr>
        </p:nvSpPr>
        <p:spPr>
          <a:xfrm>
            <a:off x="4376738" y="1281113"/>
            <a:ext cx="4716462" cy="51133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z="2400" smtClean="0"/>
              <a:t>	Statistical Jargon</a:t>
            </a:r>
          </a:p>
          <a:p>
            <a:pPr lvl="1" eaLnBrk="1" hangingPunct="1">
              <a:buFontTx/>
              <a:buNone/>
            </a:pPr>
            <a:r>
              <a:rPr lang="en-GB" sz="1400" smtClean="0"/>
              <a:t>Statistical inference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sl-SI" sz="1400" smtClean="0"/>
              <a:t>A</a:t>
            </a:r>
            <a:r>
              <a:rPr lang="en-GB" sz="1400" smtClean="0"/>
              <a:t> simple linear or nonlinear computing</a:t>
            </a:r>
            <a:r>
              <a:rPr lang="sl-SI" sz="1400" smtClean="0"/>
              <a:t> </a:t>
            </a:r>
            <a:r>
              <a:rPr lang="en-GB" sz="1400" smtClean="0"/>
              <a:t>element that accepts one or more inputs</a:t>
            </a:r>
            <a:r>
              <a:rPr lang="sl-SI" sz="1400" smtClean="0"/>
              <a:t> and</a:t>
            </a:r>
            <a:r>
              <a:rPr lang="en-GB" sz="1400" smtClean="0"/>
              <a:t> computes a function thereof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sl-SI" sz="1400" smtClean="0"/>
              <a:t>A</a:t>
            </a:r>
            <a:r>
              <a:rPr lang="en-GB" sz="1400" smtClean="0"/>
              <a:t> class of flexible nonlinear regression and discriminant models, data reduction models, and nonlinear dynamical systems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Model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Estimation, Model fitting, Optimization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Discriminant analysis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Regression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Cluster analysis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Principal components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Sample, Construction sample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Independent variables, Predictors, Regressors, Explanatory variables, Carriers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Predicted values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Interpolation, Extrapolation, Prediction </a:t>
            </a:r>
            <a:endParaRPr lang="sl-SI" sz="1400" smtClean="0"/>
          </a:p>
          <a:p>
            <a:pPr lvl="1" eaLnBrk="1" hangingPunct="1">
              <a:buFontTx/>
              <a:buNone/>
            </a:pPr>
            <a:r>
              <a:rPr lang="en-GB" sz="1400" smtClean="0"/>
              <a:t>Forecasting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2.10  </a:t>
            </a:r>
            <a:r>
              <a:rPr lang="en-US" dirty="0" smtClean="0"/>
              <a:t>MATLAB </a:t>
            </a:r>
            <a:r>
              <a:rPr lang="sl-SI" dirty="0" smtClean="0"/>
              <a:t>Live </a:t>
            </a:r>
            <a:r>
              <a:rPr lang="sl-SI" dirty="0" err="1" smtClean="0"/>
              <a:t>Script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97436"/>
          </a:xfrm>
        </p:spPr>
        <p:txBody>
          <a:bodyPr/>
          <a:lstStyle/>
          <a:p>
            <a:r>
              <a:rPr lang="sl-SI" dirty="0" smtClean="0">
                <a:hlinkClick r:id="rId2" action="ppaction://hlinkfile"/>
              </a:rPr>
              <a:t>NN2b_Neuron_output.mlx</a:t>
            </a:r>
            <a:endParaRPr lang="sl-SI" dirty="0" smtClean="0"/>
          </a:p>
          <a:p>
            <a:pPr lvl="1"/>
            <a:r>
              <a:rPr lang="en-US" dirty="0"/>
              <a:t>Simulation of a single neuron </a:t>
            </a:r>
            <a:r>
              <a:rPr lang="en-US" dirty="0" smtClean="0"/>
              <a:t>output</a:t>
            </a:r>
            <a:endParaRPr lang="en-US" dirty="0"/>
          </a:p>
          <a:p>
            <a:pPr lvl="1"/>
            <a:endParaRPr lang="sl-SI" dirty="0" smtClean="0"/>
          </a:p>
          <a:p>
            <a:r>
              <a:rPr lang="sl-SI" dirty="0">
                <a:hlinkClick r:id="rId3" action="ppaction://hlinkfile"/>
              </a:rPr>
              <a:t>NN2c_Custom_architecture.mlx</a:t>
            </a:r>
            <a:endParaRPr lang="sl-SI" dirty="0" smtClean="0"/>
          </a:p>
          <a:p>
            <a:pPr lvl="1"/>
            <a:r>
              <a:rPr lang="en-US" dirty="0"/>
              <a:t>Create and view custom neural network </a:t>
            </a:r>
            <a:r>
              <a:rPr lang="en-US" dirty="0" smtClean="0"/>
              <a:t>architecture</a:t>
            </a:r>
            <a:endParaRPr lang="sl-SI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4D6C31-95DA-4DAE-B735-363C97B8FBE0}" type="slidenum">
              <a:rPr lang="sl-SI" smtClean="0"/>
              <a:pPr/>
              <a:t>48</a:t>
            </a:fld>
            <a:endParaRPr lang="sl-SI" smtClean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DD28EC2-F5EB-40BE-B8A5-956F62E1594C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Activation functions  </a:t>
            </a:r>
            <a:r>
              <a:rPr lang="sl-SI" sz="2800" smtClean="0"/>
              <a:t>(2/2)</a:t>
            </a:r>
            <a:endParaRPr lang="en-GB" sz="2800" dirty="0" smtClean="0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328738"/>
            <a:ext cx="26701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76675" y="1306513"/>
            <a:ext cx="2424113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6"/>
          <p:cNvPicPr>
            <a:picLocks noChangeAspect="1" noChangeArrowheads="1"/>
          </p:cNvPicPr>
          <p:nvPr/>
        </p:nvPicPr>
        <p:blipFill>
          <a:blip r:embed="rId5" cstate="print"/>
          <a:srcRect b="20753"/>
          <a:stretch>
            <a:fillRect/>
          </a:stretch>
        </p:blipFill>
        <p:spPr bwMode="auto">
          <a:xfrm>
            <a:off x="6518275" y="1281113"/>
            <a:ext cx="25908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11188" y="4911725"/>
            <a:ext cx="2592387" cy="1298575"/>
          </a:xfrm>
          <a:noFill/>
        </p:spPr>
      </p:pic>
      <p:sp>
        <p:nvSpPr>
          <p:cNvPr id="17418" name="AutoShape 11" descr="tansig"/>
          <p:cNvSpPr>
            <a:spLocks noChangeAspect="1" noChangeArrowheads="1"/>
          </p:cNvSpPr>
          <p:nvPr/>
        </p:nvSpPr>
        <p:spPr bwMode="auto">
          <a:xfrm>
            <a:off x="8966200" y="2463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419" name="AutoShape 13" descr="tansig"/>
          <p:cNvSpPr>
            <a:spLocks noChangeAspect="1" noChangeArrowheads="1"/>
          </p:cNvSpPr>
          <p:nvPr/>
        </p:nvSpPr>
        <p:spPr bwMode="auto">
          <a:xfrm>
            <a:off x="8204200" y="10541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7420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22713" y="2970213"/>
            <a:ext cx="2089150" cy="147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1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dirty="0" smtClean="0">
              <a:cs typeface="Arial" charset="0"/>
            </a:endParaRPr>
          </a:p>
        </p:txBody>
      </p:sp>
      <p:sp>
        <p:nvSpPr>
          <p:cNvPr id="41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4261CE8-E2E9-4A08-A292-0F365862BA2A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4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McCulloch-Pitts Neuron</a:t>
            </a:r>
            <a:r>
              <a:rPr lang="sl-SI" smtClean="0"/>
              <a:t> (1943)</a:t>
            </a:r>
            <a:endParaRPr lang="en-GB" dirty="0" smtClean="0"/>
          </a:p>
        </p:txBody>
      </p:sp>
      <p:sp>
        <p:nvSpPr>
          <p:cNvPr id="4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 smtClean="0"/>
              <a:t>Vector</a:t>
            </a:r>
            <a:r>
              <a:rPr lang="sl-SI" sz="2000" dirty="0" smtClean="0"/>
              <a:t> </a:t>
            </a:r>
            <a:r>
              <a:rPr lang="sl-SI" sz="2000" dirty="0" err="1" smtClean="0"/>
              <a:t>input</a:t>
            </a:r>
            <a:r>
              <a:rPr lang="sl-SI" sz="2000" dirty="0" smtClean="0"/>
              <a:t>,  </a:t>
            </a:r>
            <a:r>
              <a:rPr lang="sl-SI" sz="2000" dirty="0" err="1" smtClean="0"/>
              <a:t>threshold</a:t>
            </a:r>
            <a:r>
              <a:rPr lang="sl-SI" sz="2000" dirty="0" smtClean="0"/>
              <a:t> </a:t>
            </a:r>
            <a:r>
              <a:rPr lang="sl-SI" sz="2000" dirty="0" err="1" smtClean="0"/>
              <a:t>activation</a:t>
            </a:r>
            <a:r>
              <a:rPr lang="sl-SI" sz="2000" dirty="0" smtClean="0"/>
              <a:t> </a:t>
            </a:r>
            <a:r>
              <a:rPr lang="sl-SI" sz="2000" dirty="0" err="1" smtClean="0"/>
              <a:t>function</a:t>
            </a:r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endParaRPr lang="sl-SI" sz="2000" dirty="0" smtClean="0"/>
          </a:p>
          <a:p>
            <a:pPr eaLnBrk="1" hangingPunct="1"/>
            <a:r>
              <a:rPr lang="sl-SI" sz="2000" dirty="0" smtClean="0"/>
              <a:t>E</a:t>
            </a:r>
            <a:r>
              <a:rPr lang="en-GB" sz="2000" dirty="0" err="1" smtClean="0"/>
              <a:t>xtrem</a:t>
            </a:r>
            <a:r>
              <a:rPr lang="sl-SI" sz="2000" dirty="0" smtClean="0"/>
              <a:t>e</a:t>
            </a:r>
            <a:r>
              <a:rPr lang="en-GB" sz="2000" dirty="0" err="1" smtClean="0"/>
              <a:t>ly</a:t>
            </a:r>
            <a:r>
              <a:rPr lang="en-GB" sz="2000" dirty="0" smtClean="0"/>
              <a:t> simplified model of real</a:t>
            </a:r>
            <a:r>
              <a:rPr lang="sl-SI" sz="2000" dirty="0" smtClean="0"/>
              <a:t> </a:t>
            </a:r>
            <a:r>
              <a:rPr lang="en-GB" sz="2000" dirty="0" smtClean="0"/>
              <a:t>biological neurons</a:t>
            </a:r>
            <a:endParaRPr lang="sl-SI" sz="2000" dirty="0" smtClean="0"/>
          </a:p>
          <a:p>
            <a:pPr lvl="1" eaLnBrk="1" hangingPunct="1"/>
            <a:r>
              <a:rPr lang="sl-SI" sz="1400" dirty="0" smtClean="0"/>
              <a:t>M</a:t>
            </a:r>
            <a:r>
              <a:rPr lang="en-GB" sz="1400" dirty="0" err="1" smtClean="0"/>
              <a:t>issing</a:t>
            </a:r>
            <a:r>
              <a:rPr lang="en-GB" sz="1400" dirty="0" smtClean="0"/>
              <a:t> features: </a:t>
            </a:r>
            <a:r>
              <a:rPr lang="en-GB" sz="1400" dirty="0" smtClean="0">
                <a:solidFill>
                  <a:srgbClr val="0070C0"/>
                </a:solidFill>
              </a:rPr>
              <a:t>non-binary </a:t>
            </a:r>
            <a:r>
              <a:rPr lang="sl-SI" sz="1400" dirty="0" smtClean="0">
                <a:solidFill>
                  <a:srgbClr val="0070C0"/>
                </a:solidFill>
              </a:rPr>
              <a:t>o</a:t>
            </a:r>
            <a:r>
              <a:rPr lang="en-GB" sz="1400" dirty="0" err="1" smtClean="0">
                <a:solidFill>
                  <a:srgbClr val="0070C0"/>
                </a:solidFill>
              </a:rPr>
              <a:t>utputs</a:t>
            </a:r>
            <a:r>
              <a:rPr lang="en-GB" sz="1400" dirty="0" smtClean="0">
                <a:solidFill>
                  <a:srgbClr val="0070C0"/>
                </a:solidFill>
              </a:rPr>
              <a:t>, non-linear summation, smooth </a:t>
            </a:r>
            <a:r>
              <a:rPr lang="en-GB" sz="1400" dirty="0" err="1" smtClean="0">
                <a:solidFill>
                  <a:srgbClr val="0070C0"/>
                </a:solidFill>
              </a:rPr>
              <a:t>thresholding</a:t>
            </a:r>
            <a:r>
              <a:rPr lang="en-GB" sz="1400" dirty="0" smtClean="0">
                <a:solidFill>
                  <a:srgbClr val="0070C0"/>
                </a:solidFill>
              </a:rPr>
              <a:t>, </a:t>
            </a:r>
            <a:r>
              <a:rPr lang="en-GB" sz="1400" dirty="0" err="1" smtClean="0">
                <a:solidFill>
                  <a:srgbClr val="0070C0"/>
                </a:solidFill>
              </a:rPr>
              <a:t>stochasticity</a:t>
            </a:r>
            <a:r>
              <a:rPr lang="en-GB" sz="1400" dirty="0" smtClean="0">
                <a:solidFill>
                  <a:srgbClr val="0070C0"/>
                </a:solidFill>
              </a:rPr>
              <a:t>, temporal</a:t>
            </a:r>
            <a:r>
              <a:rPr lang="sl-SI" sz="1400" dirty="0" smtClean="0">
                <a:solidFill>
                  <a:srgbClr val="0070C0"/>
                </a:solidFill>
              </a:rPr>
              <a:t> </a:t>
            </a:r>
            <a:r>
              <a:rPr lang="en-GB" sz="1400" dirty="0" smtClean="0">
                <a:solidFill>
                  <a:srgbClr val="0070C0"/>
                </a:solidFill>
              </a:rPr>
              <a:t>information processing</a:t>
            </a:r>
            <a:endParaRPr lang="sl-SI" sz="1400" dirty="0" smtClean="0">
              <a:solidFill>
                <a:srgbClr val="0070C0"/>
              </a:solidFill>
            </a:endParaRPr>
          </a:p>
          <a:p>
            <a:pPr lvl="3" eaLnBrk="1" hangingPunct="1"/>
            <a:endParaRPr lang="en-GB" sz="1000" dirty="0" smtClean="0"/>
          </a:p>
          <a:p>
            <a:pPr eaLnBrk="1" hangingPunct="1"/>
            <a:r>
              <a:rPr lang="en-GB" sz="2000" dirty="0" smtClean="0"/>
              <a:t>Nevertheless, computationally very powerful</a:t>
            </a:r>
            <a:endParaRPr lang="sl-SI" sz="2000" dirty="0" smtClean="0"/>
          </a:p>
          <a:p>
            <a:pPr lvl="1" eaLnBrk="1" hangingPunct="1"/>
            <a:r>
              <a:rPr lang="sl-SI" sz="1400" dirty="0" err="1" smtClean="0"/>
              <a:t>Network</a:t>
            </a:r>
            <a:r>
              <a:rPr lang="sl-SI" sz="1400" dirty="0" smtClean="0"/>
              <a:t> of </a:t>
            </a:r>
            <a:r>
              <a:rPr lang="sl-SI" sz="1400" dirty="0" err="1" smtClean="0"/>
              <a:t>McCulloch-Pits</a:t>
            </a:r>
            <a:r>
              <a:rPr lang="sl-SI" sz="1400" dirty="0" smtClean="0"/>
              <a:t> </a:t>
            </a:r>
            <a:r>
              <a:rPr lang="sl-SI" sz="1400" dirty="0" err="1" smtClean="0"/>
              <a:t>neurons</a:t>
            </a:r>
            <a:r>
              <a:rPr lang="sl-SI" sz="1400" dirty="0" smtClean="0"/>
              <a:t> is </a:t>
            </a:r>
            <a:r>
              <a:rPr lang="sl-SI" sz="1400" dirty="0" err="1" smtClean="0"/>
              <a:t>capable</a:t>
            </a:r>
            <a:r>
              <a:rPr lang="sl-SI" sz="1400" dirty="0" smtClean="0"/>
              <a:t> of </a:t>
            </a:r>
            <a:r>
              <a:rPr lang="sl-SI" sz="1400" dirty="0" err="1" smtClean="0"/>
              <a:t>universal</a:t>
            </a:r>
            <a:r>
              <a:rPr lang="sl-SI" sz="1400" dirty="0" smtClean="0"/>
              <a:t> </a:t>
            </a:r>
            <a:r>
              <a:rPr lang="sl-SI" sz="1400" dirty="0" err="1" smtClean="0"/>
              <a:t>computation</a:t>
            </a:r>
            <a:endParaRPr lang="en-GB" sz="1400" dirty="0" smtClean="0"/>
          </a:p>
        </p:txBody>
      </p:sp>
      <p:grpSp>
        <p:nvGrpSpPr>
          <p:cNvPr id="4108" name="Group 9"/>
          <p:cNvGrpSpPr>
            <a:grpSpLocks/>
          </p:cNvGrpSpPr>
          <p:nvPr/>
        </p:nvGrpSpPr>
        <p:grpSpPr bwMode="auto">
          <a:xfrm>
            <a:off x="1776413" y="1773238"/>
            <a:ext cx="3227387" cy="2603500"/>
            <a:chOff x="1071" y="1162"/>
            <a:chExt cx="2373" cy="1923"/>
          </a:xfrm>
        </p:grpSpPr>
        <p:pic>
          <p:nvPicPr>
            <p:cNvPr id="4109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31218"/>
            <a:stretch>
              <a:fillRect/>
            </a:stretch>
          </p:blipFill>
          <p:spPr bwMode="auto">
            <a:xfrm>
              <a:off x="1071" y="1162"/>
              <a:ext cx="2373" cy="1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10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36" y="2036"/>
              <a:ext cx="24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5303838" y="2071688"/>
          <a:ext cx="2097087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" name="Equation" r:id="rId6" imgW="1168200" imgH="1117440" progId="Equation.3">
                  <p:embed/>
                </p:oleObj>
              </mc:Choice>
              <mc:Fallback>
                <p:oleObj name="Equation" r:id="rId6" imgW="1168200" imgH="11174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2071688"/>
                        <a:ext cx="2097087" cy="200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"/>
          <p:cNvGraphicFramePr>
            <a:graphicFrameLocks noChangeAspect="1"/>
          </p:cNvGraphicFramePr>
          <p:nvPr/>
        </p:nvGraphicFramePr>
        <p:xfrm>
          <a:off x="1831975" y="2451100"/>
          <a:ext cx="2936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9" name="Equation" r:id="rId8" imgW="203040" imgH="914400" progId="Equation.3">
                  <p:embed/>
                </p:oleObj>
              </mc:Choice>
              <mc:Fallback>
                <p:oleObj name="Equation" r:id="rId8" imgW="20304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2451100"/>
                        <a:ext cx="293688" cy="1333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1"/>
          <p:cNvGraphicFramePr>
            <a:graphicFrameLocks noChangeAspect="1"/>
          </p:cNvGraphicFramePr>
          <p:nvPr/>
        </p:nvGraphicFramePr>
        <p:xfrm>
          <a:off x="3352800" y="2900363"/>
          <a:ext cx="144463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0" name="Equation" r:id="rId10" imgW="114120" imgH="139680" progId="Equation.3">
                  <p:embed/>
                </p:oleObj>
              </mc:Choice>
              <mc:Fallback>
                <p:oleObj name="Equation" r:id="rId10" imgW="114120" imgH="139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00363"/>
                        <a:ext cx="144463" cy="17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2"/>
          <p:cNvGraphicFramePr>
            <a:graphicFrameLocks noChangeAspect="1"/>
          </p:cNvGraphicFramePr>
          <p:nvPr/>
        </p:nvGraphicFramePr>
        <p:xfrm>
          <a:off x="4267200" y="2878138"/>
          <a:ext cx="176213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1" name="Equation" r:id="rId12" imgW="139680" imgH="164880" progId="Equation.3">
                  <p:embed/>
                </p:oleObj>
              </mc:Choice>
              <mc:Fallback>
                <p:oleObj name="Equation" r:id="rId12" imgW="1396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78138"/>
                        <a:ext cx="176213" cy="209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3"/>
          <p:cNvGraphicFramePr>
            <a:graphicFrameLocks noChangeAspect="1"/>
          </p:cNvGraphicFramePr>
          <p:nvPr/>
        </p:nvGraphicFramePr>
        <p:xfrm>
          <a:off x="2700338" y="4076700"/>
          <a:ext cx="13811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2" name="Equation" r:id="rId14" imgW="888840" imgH="203040" progId="Equation.3">
                  <p:embed/>
                </p:oleObj>
              </mc:Choice>
              <mc:Fallback>
                <p:oleObj name="Equation" r:id="rId14" imgW="888840" imgH="203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76700"/>
                        <a:ext cx="1381125" cy="317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5220072" y="2708920"/>
            <a:ext cx="3851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>
                <a:solidFill>
                  <a:srgbClr val="0070C0"/>
                </a:solidFill>
              </a:rPr>
              <a:t>The output is binary, depending on whether </a:t>
            </a:r>
            <a:endParaRPr lang="sl-SI" sz="1400" smtClean="0">
              <a:solidFill>
                <a:srgbClr val="0070C0"/>
              </a:solidFill>
            </a:endParaRPr>
          </a:p>
          <a:p>
            <a:r>
              <a:rPr lang="en-US" sz="1400" smtClean="0">
                <a:solidFill>
                  <a:srgbClr val="0070C0"/>
                </a:solidFill>
              </a:rPr>
              <a:t>the input meets a specified threshold</a:t>
            </a:r>
            <a:endParaRPr lang="en-US" sz="1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4E10F9F-DE86-4F02-9DAE-5FAACC1E132F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</a:t>
            </a:r>
            <a:r>
              <a:rPr lang="sl-SI" dirty="0" err="1" smtClean="0"/>
              <a:t>notation</a:t>
            </a:r>
            <a:endParaRPr lang="en-GB" dirty="0" smtClean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Presentation of more complex neurons and networks</a:t>
            </a:r>
          </a:p>
          <a:p>
            <a:pPr lvl="1" eaLnBrk="1" hangingPunct="1"/>
            <a:r>
              <a:rPr lang="sl-SI" smtClean="0"/>
              <a:t>I</a:t>
            </a:r>
            <a:r>
              <a:rPr lang="en-GB" smtClean="0"/>
              <a:t>nput vector </a:t>
            </a:r>
            <a:r>
              <a:rPr lang="en-GB" b="1" i="1" smtClean="0"/>
              <a:t>p</a:t>
            </a:r>
            <a:r>
              <a:rPr lang="en-GB" b="1" smtClean="0"/>
              <a:t> </a:t>
            </a:r>
            <a:r>
              <a:rPr lang="en-GB" smtClean="0"/>
              <a:t>is represented by the solid dark vertical bar</a:t>
            </a:r>
            <a:r>
              <a:rPr lang="sl-SI" smtClean="0"/>
              <a:t>	[</a:t>
            </a:r>
            <a:r>
              <a:rPr lang="sl-SI" i="1" smtClean="0"/>
              <a:t>R </a:t>
            </a:r>
            <a:r>
              <a:rPr lang="sl-SI" smtClean="0"/>
              <a:t>x 1]</a:t>
            </a:r>
          </a:p>
          <a:p>
            <a:pPr lvl="1" eaLnBrk="1" hangingPunct="1"/>
            <a:r>
              <a:rPr lang="sl-SI" smtClean="0"/>
              <a:t>Weight vector is shown as </a:t>
            </a:r>
            <a:r>
              <a:rPr lang="en-GB" smtClean="0"/>
              <a:t>single-row, </a:t>
            </a:r>
            <a:r>
              <a:rPr lang="en-GB" i="1" smtClean="0"/>
              <a:t>R</a:t>
            </a:r>
            <a:r>
              <a:rPr lang="en-GB" smtClean="0"/>
              <a:t>-column matrix </a:t>
            </a:r>
            <a:r>
              <a:rPr lang="sl-SI" b="1" i="1" smtClean="0"/>
              <a:t>W</a:t>
            </a:r>
            <a:r>
              <a:rPr lang="sl-SI" smtClean="0"/>
              <a:t>	[1 x </a:t>
            </a:r>
            <a:r>
              <a:rPr lang="sl-SI" i="1" smtClean="0"/>
              <a:t>R</a:t>
            </a:r>
            <a:r>
              <a:rPr lang="sl-SI" smtClean="0"/>
              <a:t>]</a:t>
            </a:r>
          </a:p>
          <a:p>
            <a:pPr lvl="1" eaLnBrk="1" hangingPunct="1"/>
            <a:r>
              <a:rPr lang="sl-SI" smtClean="0"/>
              <a:t>p and W multiply into scalar </a:t>
            </a:r>
            <a:r>
              <a:rPr lang="sl-SI" b="1" i="1" smtClean="0"/>
              <a:t>Wp</a:t>
            </a:r>
            <a:endParaRPr lang="en-GB" smtClean="0"/>
          </a:p>
        </p:txBody>
      </p:sp>
      <p:pic>
        <p:nvPicPr>
          <p:cNvPr id="1843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3098800"/>
            <a:ext cx="3008312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9338" y="3103563"/>
            <a:ext cx="3960812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1" name="AutoShape 9"/>
          <p:cNvSpPr>
            <a:spLocks noChangeArrowheads="1"/>
          </p:cNvSpPr>
          <p:nvPr/>
        </p:nvSpPr>
        <p:spPr bwMode="auto">
          <a:xfrm>
            <a:off x="3902075" y="4162425"/>
            <a:ext cx="669925" cy="576263"/>
          </a:xfrm>
          <a:prstGeom prst="rightArrow">
            <a:avLst>
              <a:gd name="adj1" fmla="val 50000"/>
              <a:gd name="adj2" fmla="val 29063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759F168-ED6C-46D4-929A-5B86F50BEDD0}" type="slidenum">
              <a:rPr lang="sl-SI" smtClean="0"/>
              <a:pPr/>
              <a:t>8</a:t>
            </a:fld>
            <a:endParaRPr lang="sl-SI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2.3  Network architectures</a:t>
            </a:r>
            <a:endParaRPr lang="en-GB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</a:pPr>
            <a:r>
              <a:rPr lang="sl-SI" dirty="0" err="1" smtClean="0"/>
              <a:t>About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architectures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en-GB" dirty="0" smtClean="0"/>
              <a:t>Two or more of the neurons can be combined in a layer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Neural</a:t>
            </a:r>
            <a:r>
              <a:rPr lang="en-GB" dirty="0" smtClean="0"/>
              <a:t> network c</a:t>
            </a:r>
            <a:r>
              <a:rPr lang="sl-SI" dirty="0" err="1" smtClean="0"/>
              <a:t>an</a:t>
            </a:r>
            <a:r>
              <a:rPr lang="en-GB" dirty="0" smtClean="0"/>
              <a:t> contain one or more layers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Strong</a:t>
            </a:r>
            <a:r>
              <a:rPr lang="sl-SI" dirty="0" smtClean="0"/>
              <a:t> link </a:t>
            </a:r>
            <a:r>
              <a:rPr lang="sl-SI" dirty="0" err="1" smtClean="0"/>
              <a:t>between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architecture</a:t>
            </a:r>
            <a:r>
              <a:rPr lang="sl-SI" dirty="0" smtClean="0"/>
              <a:t> and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Single-layer</a:t>
            </a:r>
            <a:r>
              <a:rPr lang="sl-SI" dirty="0" smtClean="0"/>
              <a:t> </a:t>
            </a:r>
            <a:r>
              <a:rPr lang="sl-SI" dirty="0" err="1" smtClean="0"/>
              <a:t>feedforward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of </a:t>
            </a:r>
            <a:r>
              <a:rPr lang="sl-SI" dirty="0" err="1" smtClean="0"/>
              <a:t>source</a:t>
            </a:r>
            <a:r>
              <a:rPr lang="sl-SI" dirty="0" smtClean="0"/>
              <a:t> </a:t>
            </a:r>
            <a:r>
              <a:rPr lang="sl-SI" dirty="0" err="1" smtClean="0"/>
              <a:t>nodes</a:t>
            </a:r>
            <a:r>
              <a:rPr lang="sl-SI" dirty="0" smtClean="0"/>
              <a:t> </a:t>
            </a:r>
            <a:r>
              <a:rPr lang="sl-SI" dirty="0" err="1" smtClean="0"/>
              <a:t>projects</a:t>
            </a:r>
            <a:r>
              <a:rPr lang="sl-SI" dirty="0" smtClean="0"/>
              <a:t> </a:t>
            </a:r>
            <a:r>
              <a:rPr lang="sl-SI" dirty="0" err="1" smtClean="0"/>
              <a:t>onto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of </a:t>
            </a:r>
            <a:r>
              <a:rPr lang="sl-SI" dirty="0" err="1" smtClean="0"/>
              <a:t>neurons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err="1" smtClean="0"/>
              <a:t>Single-layer</a:t>
            </a:r>
            <a:r>
              <a:rPr lang="sl-SI" dirty="0" smtClean="0"/>
              <a:t> </a:t>
            </a:r>
            <a:r>
              <a:rPr lang="sl-SI" dirty="0" err="1" smtClean="0"/>
              <a:t>refers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(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computation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)</a:t>
            </a:r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Multi-layer</a:t>
            </a:r>
            <a:r>
              <a:rPr lang="sl-SI" dirty="0" smtClean="0"/>
              <a:t> </a:t>
            </a:r>
            <a:r>
              <a:rPr lang="sl-SI" dirty="0" err="1" smtClean="0"/>
              <a:t>feedforward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smtClean="0"/>
              <a:t>One </a:t>
            </a:r>
            <a:r>
              <a:rPr lang="sl-SI" dirty="0" err="1" smtClean="0"/>
              <a:t>or</a:t>
            </a:r>
            <a:r>
              <a:rPr lang="sl-SI" dirty="0" smtClean="0"/>
              <a:t> more </a:t>
            </a:r>
            <a:r>
              <a:rPr lang="sl-SI" dirty="0" err="1" smtClean="0">
                <a:solidFill>
                  <a:srgbClr val="0000FF"/>
                </a:solidFill>
              </a:rPr>
              <a:t>hidden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layers</a:t>
            </a:r>
            <a:endParaRPr lang="sl-SI" dirty="0" smtClean="0">
              <a:solidFill>
                <a:srgbClr val="0000FF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extract</a:t>
            </a:r>
            <a:r>
              <a:rPr lang="sl-SI" dirty="0" smtClean="0"/>
              <a:t> </a:t>
            </a:r>
            <a:r>
              <a:rPr lang="sl-SI" dirty="0" err="1" smtClean="0"/>
              <a:t>higher-order</a:t>
            </a:r>
            <a:r>
              <a:rPr lang="sl-SI" dirty="0" smtClean="0"/>
              <a:t> </a:t>
            </a:r>
            <a:r>
              <a:rPr lang="sl-SI" dirty="0" err="1" smtClean="0"/>
              <a:t>statistics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Recurrent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err="1" smtClean="0"/>
              <a:t>Contains</a:t>
            </a:r>
            <a:r>
              <a:rPr lang="sl-SI" dirty="0" smtClean="0"/>
              <a:t> at </a:t>
            </a:r>
            <a:r>
              <a:rPr lang="sl-SI" dirty="0" err="1" smtClean="0"/>
              <a:t>least</a:t>
            </a:r>
            <a:r>
              <a:rPr lang="sl-SI" dirty="0" smtClean="0"/>
              <a:t> one </a:t>
            </a:r>
            <a:r>
              <a:rPr lang="sl-SI" dirty="0" err="1" smtClean="0">
                <a:solidFill>
                  <a:srgbClr val="0000FF"/>
                </a:solidFill>
              </a:rPr>
              <a:t>feedback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loop</a:t>
            </a:r>
            <a:endParaRPr lang="sl-SI" dirty="0" smtClean="0">
              <a:solidFill>
                <a:srgbClr val="0000FF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  <a:buFontTx/>
              <a:buChar char="•"/>
            </a:pPr>
            <a:r>
              <a:rPr lang="sl-SI" dirty="0" err="1" smtClean="0"/>
              <a:t>Powerfull</a:t>
            </a:r>
            <a:r>
              <a:rPr lang="sl-SI" dirty="0" smtClean="0"/>
              <a:t> </a:t>
            </a:r>
            <a:r>
              <a:rPr lang="sl-SI" dirty="0" err="1" smtClean="0"/>
              <a:t>temporal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capabilities</a:t>
            </a:r>
            <a:endParaRPr lang="en-GB" dirty="0" smtClean="0"/>
          </a:p>
          <a:p>
            <a:pPr marL="762000" lvl="1" indent="-304800" eaLnBrk="1" hangingPunct="1"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(2) Neuron Model, Network Architectures and Learning</a:t>
            </a:r>
            <a:endParaRPr lang="en-US" smtClean="0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8B4742D-A0D9-4E83-8D8E-237BBA0A89AA}" type="slidenum">
              <a:rPr lang="sl-SI" smtClean="0"/>
              <a:pPr/>
              <a:t>9</a:t>
            </a:fld>
            <a:endParaRPr lang="sl-SI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Single-layer feedforward networks</a:t>
            </a:r>
            <a:endParaRPr lang="en-GB" smtClean="0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1025" y="1196975"/>
            <a:ext cx="2360613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70438" y="1619250"/>
            <a:ext cx="3041650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35125" y="4946650"/>
            <a:ext cx="2255838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29138" y="4930775"/>
            <a:ext cx="2954337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4496</Words>
  <Application>Microsoft Office PowerPoint</Application>
  <PresentationFormat>On-screen Show (4:3)</PresentationFormat>
  <Paragraphs>853</Paragraphs>
  <Slides>48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Wingdings</vt:lpstr>
      <vt:lpstr>Default Design</vt:lpstr>
      <vt:lpstr>Equation</vt:lpstr>
      <vt:lpstr>2.  Neuron Model – Network Architectures –Learning</vt:lpstr>
      <vt:lpstr>2.1  Neuron model</vt:lpstr>
      <vt:lpstr>Neuron with vector input</vt:lpstr>
      <vt:lpstr>2.2  Activation functions  (1/2)</vt:lpstr>
      <vt:lpstr>Activation functions  (2/2)</vt:lpstr>
      <vt:lpstr>McCulloch-Pitts Neuron (1943)</vt:lpstr>
      <vt:lpstr>MATLAB notation</vt:lpstr>
      <vt:lpstr>2.3  Network architectures</vt:lpstr>
      <vt:lpstr>Single-layer feedforward networks</vt:lpstr>
      <vt:lpstr>Multi-layer feedforward networks  (1/2)</vt:lpstr>
      <vt:lpstr>Multi-layer feedforward networks  (2/2)</vt:lpstr>
      <vt:lpstr>Recurrent networks  (1/2)</vt:lpstr>
      <vt:lpstr>Recurrent networks  (2/2)</vt:lpstr>
      <vt:lpstr>2.4  Learning algorithms</vt:lpstr>
      <vt:lpstr>Error-correction learning  (1/2)</vt:lpstr>
      <vt:lpstr>Error-correction learning  (2/2)</vt:lpstr>
      <vt:lpstr>Memory-based learning</vt:lpstr>
      <vt:lpstr>Hebbian learning</vt:lpstr>
      <vt:lpstr>Competitive learning</vt:lpstr>
      <vt:lpstr>2.5  Learning paradigms</vt:lpstr>
      <vt:lpstr>Supervised learning</vt:lpstr>
      <vt:lpstr>Unsupervised learning</vt:lpstr>
      <vt:lpstr>Reinforcement learning</vt:lpstr>
      <vt:lpstr>2.6  Learning tasks  (1/7)</vt:lpstr>
      <vt:lpstr>Learning tasks  (2/7)</vt:lpstr>
      <vt:lpstr>Learning tasks  (3/7)</vt:lpstr>
      <vt:lpstr>Learning tasks  (4/7)</vt:lpstr>
      <vt:lpstr>Learning tasks  (5/7)</vt:lpstr>
      <vt:lpstr>PowerPoint Presentation</vt:lpstr>
      <vt:lpstr>Learning tasks  (6/7)</vt:lpstr>
      <vt:lpstr>Learning tasks  (7/7)</vt:lpstr>
      <vt:lpstr>Adaptation</vt:lpstr>
      <vt:lpstr>2.7  Knowledge representation</vt:lpstr>
      <vt:lpstr>Knowledge representation in NN</vt:lpstr>
      <vt:lpstr>Knowledge representation rules for NN</vt:lpstr>
      <vt:lpstr>Prior information and invariances (Rule 4)</vt:lpstr>
      <vt:lpstr>How to build invariances into NN</vt:lpstr>
      <vt:lpstr>Invariant feature space</vt:lpstr>
      <vt:lpstr>Example 2A  (1/4) Invariant character recognition</vt:lpstr>
      <vt:lpstr>Example 2A  (2/4) Problems with image representation</vt:lpstr>
      <vt:lpstr>Example 2A  (3/4) Feature extraction</vt:lpstr>
      <vt:lpstr>Example 2A  (4/4) Classification in multi-feature space</vt:lpstr>
      <vt:lpstr>2.8  Generalization and model complexity</vt:lpstr>
      <vt:lpstr>Cross-Validation</vt:lpstr>
      <vt:lpstr>2.9  Neural networks vs. stat. methods  (1/3)</vt:lpstr>
      <vt:lpstr>Neural networks vs. statistical methods  (2/3)</vt:lpstr>
      <vt:lpstr>Neural networks vs. statistical methods  (2/3)</vt:lpstr>
      <vt:lpstr>2.10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508</cp:revision>
  <dcterms:created xsi:type="dcterms:W3CDTF">2008-02-18T11:24:09Z</dcterms:created>
  <dcterms:modified xsi:type="dcterms:W3CDTF">2022-08-31T07:34:58Z</dcterms:modified>
</cp:coreProperties>
</file>