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60" r:id="rId2"/>
    <p:sldId id="304" r:id="rId3"/>
    <p:sldId id="277" r:id="rId4"/>
    <p:sldId id="305" r:id="rId5"/>
    <p:sldId id="307" r:id="rId6"/>
    <p:sldId id="308" r:id="rId7"/>
    <p:sldId id="317" r:id="rId8"/>
    <p:sldId id="318" r:id="rId9"/>
    <p:sldId id="319" r:id="rId10"/>
    <p:sldId id="320" r:id="rId11"/>
    <p:sldId id="309" r:id="rId12"/>
    <p:sldId id="355" r:id="rId13"/>
    <p:sldId id="356" r:id="rId14"/>
    <p:sldId id="352" r:id="rId15"/>
    <p:sldId id="306" r:id="rId16"/>
    <p:sldId id="357" r:id="rId17"/>
    <p:sldId id="313" r:id="rId18"/>
    <p:sldId id="315" r:id="rId19"/>
    <p:sldId id="326" r:id="rId20"/>
    <p:sldId id="327" r:id="rId21"/>
    <p:sldId id="329" r:id="rId22"/>
    <p:sldId id="331" r:id="rId23"/>
    <p:sldId id="332" r:id="rId24"/>
    <p:sldId id="325" r:id="rId25"/>
    <p:sldId id="328" r:id="rId26"/>
    <p:sldId id="335" r:id="rId27"/>
    <p:sldId id="333" r:id="rId28"/>
    <p:sldId id="336" r:id="rId29"/>
    <p:sldId id="337" r:id="rId30"/>
    <p:sldId id="338" r:id="rId31"/>
    <p:sldId id="347" r:id="rId32"/>
    <p:sldId id="341" r:id="rId33"/>
    <p:sldId id="339" r:id="rId34"/>
    <p:sldId id="359" r:id="rId35"/>
    <p:sldId id="358" r:id="rId36"/>
    <p:sldId id="343" r:id="rId37"/>
    <p:sldId id="342" r:id="rId38"/>
    <p:sldId id="353" r:id="rId39"/>
    <p:sldId id="354" r:id="rId40"/>
  </p:sldIdLst>
  <p:sldSz cx="9144000" cy="6858000" type="screen4x3"/>
  <p:notesSz cx="5840413" cy="8451850"/>
  <p:defaultTextStyle>
    <a:defPPr>
      <a:defRPr lang="sl-SI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63">
          <p15:clr>
            <a:srgbClr val="A4A3A4"/>
          </p15:clr>
        </p15:guide>
        <p15:guide id="2" pos="18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336699"/>
    <a:srgbClr val="FFCC00"/>
    <a:srgbClr val="0000FF"/>
    <a:srgbClr val="FFFFCC"/>
    <a:srgbClr val="009999"/>
    <a:srgbClr val="00CC66"/>
    <a:srgbClr val="FF00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2" autoAdjust="0"/>
    <p:restoredTop sz="85748" autoAdjust="0"/>
  </p:normalViewPr>
  <p:slideViewPr>
    <p:cSldViewPr>
      <p:cViewPr varScale="1">
        <p:scale>
          <a:sx n="97" d="100"/>
          <a:sy n="97" d="100"/>
        </p:scale>
        <p:origin x="77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618" y="-90"/>
      </p:cViewPr>
      <p:guideLst>
        <p:guide orient="horz" pos="2663"/>
        <p:guide pos="18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4" Type="http://schemas.openxmlformats.org/officeDocument/2006/relationships/image" Target="../media/image48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5.wmf"/><Relationship Id="rId4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69.wmf"/><Relationship Id="rId7" Type="http://schemas.openxmlformats.org/officeDocument/2006/relationships/image" Target="../media/image3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6" Type="http://schemas.openxmlformats.org/officeDocument/2006/relationships/image" Target="../media/image72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11.wmf"/><Relationship Id="rId7" Type="http://schemas.openxmlformats.org/officeDocument/2006/relationships/image" Target="../media/image3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3.wmf"/><Relationship Id="rId1" Type="http://schemas.openxmlformats.org/officeDocument/2006/relationships/image" Target="../media/image18.wmf"/><Relationship Id="rId6" Type="http://schemas.openxmlformats.org/officeDocument/2006/relationships/image" Target="../media/image5.wmf"/><Relationship Id="rId5" Type="http://schemas.openxmlformats.org/officeDocument/2006/relationships/image" Target="../media/image3.wmf"/><Relationship Id="rId4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3.wmf"/><Relationship Id="rId1" Type="http://schemas.openxmlformats.org/officeDocument/2006/relationships/image" Target="../media/image23.wmf"/><Relationship Id="rId5" Type="http://schemas.openxmlformats.org/officeDocument/2006/relationships/image" Target="../media/image5.wmf"/><Relationship Id="rId4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33.wmf"/><Relationship Id="rId5" Type="http://schemas.openxmlformats.org/officeDocument/2006/relationships/image" Target="../media/image34.wmf"/><Relationship Id="rId4" Type="http://schemas.openxmlformats.org/officeDocument/2006/relationships/image" Target="../media/image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37.wmf"/><Relationship Id="rId6" Type="http://schemas.openxmlformats.org/officeDocument/2006/relationships/image" Target="../media/image10.wmf"/><Relationship Id="rId5" Type="http://schemas.openxmlformats.org/officeDocument/2006/relationships/image" Target="../media/image5.wmf"/><Relationship Id="rId4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5304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61" tIns="40831" rIns="81661" bIns="40831" numCol="1" anchor="t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308350" y="0"/>
            <a:ext cx="25304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61" tIns="40831" rIns="81661" bIns="40831" numCol="1" anchor="t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026400"/>
            <a:ext cx="253047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61" tIns="40831" rIns="81661" bIns="40831" numCol="1" anchor="b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308350" y="8026400"/>
            <a:ext cx="253047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61" tIns="40831" rIns="81661" bIns="40831" numCol="1" anchor="b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fld id="{BD09FE29-3082-4845-9B61-F8A4EC9ED3B7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5304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61" tIns="40831" rIns="81661" bIns="40831" numCol="1" anchor="t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308350" y="0"/>
            <a:ext cx="25304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61" tIns="40831" rIns="81661" bIns="40831" numCol="1" anchor="t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09625" y="633413"/>
            <a:ext cx="4224338" cy="31686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84200" y="4013200"/>
            <a:ext cx="4672013" cy="380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61" tIns="40831" rIns="81661" bIns="408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noProof="0" smtClean="0"/>
              <a:t>Click to edit Master text styles</a:t>
            </a:r>
          </a:p>
          <a:p>
            <a:pPr lvl="1"/>
            <a:r>
              <a:rPr lang="sl-SI" noProof="0" smtClean="0"/>
              <a:t>Second level</a:t>
            </a:r>
          </a:p>
          <a:p>
            <a:pPr lvl="2"/>
            <a:r>
              <a:rPr lang="sl-SI" noProof="0" smtClean="0"/>
              <a:t>Third level</a:t>
            </a:r>
          </a:p>
          <a:p>
            <a:pPr lvl="3"/>
            <a:r>
              <a:rPr lang="sl-SI" noProof="0" smtClean="0"/>
              <a:t>Fourth level</a:t>
            </a:r>
          </a:p>
          <a:p>
            <a:pPr lvl="4"/>
            <a:r>
              <a:rPr lang="sl-SI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026400"/>
            <a:ext cx="253047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61" tIns="40831" rIns="81661" bIns="40831" numCol="1" anchor="b" anchorCtr="0" compatLnSpc="1">
            <a:prstTxWarp prst="textNoShape">
              <a:avLst/>
            </a:prstTxWarp>
          </a:bodyPr>
          <a:lstStyle>
            <a:lvl1pPr defTabSz="815975">
              <a:defRPr sz="1100"/>
            </a:lvl1pPr>
          </a:lstStyle>
          <a:p>
            <a:pPr>
              <a:defRPr/>
            </a:pPr>
            <a:endParaRPr lang="sl-SI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308350" y="8026400"/>
            <a:ext cx="2530475" cy="423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1661" tIns="40831" rIns="81661" bIns="40831" numCol="1" anchor="b" anchorCtr="0" compatLnSpc="1">
            <a:prstTxWarp prst="textNoShape">
              <a:avLst/>
            </a:prstTxWarp>
          </a:bodyPr>
          <a:lstStyle>
            <a:lvl1pPr algn="r" defTabSz="815975">
              <a:defRPr sz="1100"/>
            </a:lvl1pPr>
          </a:lstStyle>
          <a:p>
            <a:pPr>
              <a:defRPr/>
            </a:pPr>
            <a:fld id="{6F0B82F5-1CDB-4AA7-A359-FF9BEE00F9FA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deeplearning/ug/adaptive-neural-network-filters.html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ADALINE#MADALINE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89E435-5056-4D96-8557-AD03A64FB9F8}" type="slidenum">
              <a:rPr lang="sl-SI" smtClean="0"/>
              <a:pPr/>
              <a:t>1</a:t>
            </a:fld>
            <a:endParaRPr lang="sl-SI" smtClean="0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9E81BD-8DCF-43E8-83D1-9076BFA78013}" type="slidenum">
              <a:rPr lang="sl-SI" smtClean="0"/>
              <a:pPr/>
              <a:t>3</a:t>
            </a:fld>
            <a:endParaRPr lang="sl-SI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 dirty="0" smtClean="0"/>
              <a:t>van der </a:t>
            </a:r>
            <a:r>
              <a:rPr lang="sl-SI" dirty="0" err="1" smtClean="0"/>
              <a:t>Smagt</a:t>
            </a:r>
            <a:r>
              <a:rPr lang="sl-SI" dirty="0" smtClean="0"/>
              <a:t>, p.23</a:t>
            </a:r>
          </a:p>
          <a:p>
            <a:pPr eaLnBrk="1" hangingPunct="1"/>
            <a:r>
              <a:rPr lang="sl-SI" dirty="0" err="1" smtClean="0"/>
              <a:t>Explain</a:t>
            </a:r>
            <a:r>
              <a:rPr lang="sl-SI" dirty="0" smtClean="0"/>
              <a:t>: </a:t>
            </a:r>
            <a:r>
              <a:rPr lang="sl-SI" dirty="0" err="1" smtClean="0"/>
              <a:t>perceptron</a:t>
            </a:r>
            <a:r>
              <a:rPr lang="sl-SI" dirty="0" smtClean="0"/>
              <a:t> </a:t>
            </a:r>
            <a:r>
              <a:rPr lang="sl-SI" dirty="0" err="1" smtClean="0"/>
              <a:t>neuron</a:t>
            </a:r>
            <a:r>
              <a:rPr lang="sl-SI" dirty="0" smtClean="0"/>
              <a:t> is</a:t>
            </a:r>
            <a:r>
              <a:rPr lang="sl-SI" baseline="0" dirty="0" smtClean="0"/>
              <a:t> a </a:t>
            </a:r>
            <a:r>
              <a:rPr lang="sl-SI" baseline="0" dirty="0" err="1" smtClean="0"/>
              <a:t>neuron</a:t>
            </a:r>
            <a:r>
              <a:rPr lang="sl-SI" baseline="0" dirty="0" smtClean="0"/>
              <a:t> </a:t>
            </a:r>
            <a:r>
              <a:rPr lang="sl-SI" baseline="0" dirty="0" err="1" smtClean="0"/>
              <a:t>with</a:t>
            </a:r>
            <a:r>
              <a:rPr lang="sl-SI" baseline="0" dirty="0" smtClean="0"/>
              <a:t> </a:t>
            </a:r>
            <a:r>
              <a:rPr lang="sl-SI" baseline="0" dirty="0" err="1" smtClean="0"/>
              <a:t>hard</a:t>
            </a:r>
            <a:r>
              <a:rPr lang="sl-SI" baseline="0" dirty="0" smtClean="0"/>
              <a:t>-limit </a:t>
            </a:r>
            <a:r>
              <a:rPr lang="sl-SI" baseline="0" dirty="0" err="1" smtClean="0"/>
              <a:t>activation</a:t>
            </a:r>
            <a:r>
              <a:rPr lang="sl-SI" baseline="0" dirty="0" smtClean="0"/>
              <a:t> </a:t>
            </a:r>
            <a:r>
              <a:rPr lang="sl-SI" baseline="0" dirty="0" err="1" smtClean="0"/>
              <a:t>function</a:t>
            </a:r>
            <a:r>
              <a:rPr lang="sl-SI" baseline="0" dirty="0" smtClean="0"/>
              <a:t>.</a:t>
            </a:r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D18AAF9-0863-4FD4-A413-3E1646123171}" type="slidenum">
              <a:rPr lang="sl-SI" smtClean="0"/>
              <a:pPr/>
              <a:t>7</a:t>
            </a:fld>
            <a:endParaRPr lang="sl-SI" smtClean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sl-SI" smtClean="0"/>
              <a:t>Inputs are real numbers, outputs are binary</a:t>
            </a:r>
            <a:endParaRPr lang="en-GB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dirty="0" err="1" smtClean="0"/>
              <a:t>Demonstrate</a:t>
            </a:r>
            <a:r>
              <a:rPr lang="sl-SI" baseline="0" dirty="0" smtClean="0"/>
              <a:t> </a:t>
            </a:r>
            <a:r>
              <a:rPr lang="sl-SI" baseline="0" dirty="0" err="1" smtClean="0"/>
              <a:t>the</a:t>
            </a:r>
            <a:r>
              <a:rPr lang="sl-SI" baseline="0" dirty="0" smtClean="0"/>
              <a:t> </a:t>
            </a:r>
            <a:r>
              <a:rPr lang="sl-SI" baseline="0" dirty="0" err="1" smtClean="0"/>
              <a:t>perceptron</a:t>
            </a:r>
            <a:r>
              <a:rPr lang="sl-SI" baseline="0" dirty="0" smtClean="0"/>
              <a:t> </a:t>
            </a:r>
            <a:r>
              <a:rPr lang="sl-SI" baseline="0" dirty="0" err="1" smtClean="0"/>
              <a:t>learning</a:t>
            </a:r>
            <a:r>
              <a:rPr lang="sl-SI" baseline="0" dirty="0" smtClean="0"/>
              <a:t> rule </a:t>
            </a:r>
            <a:r>
              <a:rPr lang="sl-SI" baseline="0" dirty="0" err="1" smtClean="0"/>
              <a:t>with</a:t>
            </a:r>
            <a:r>
              <a:rPr lang="sl-SI" baseline="0" dirty="0" smtClean="0"/>
              <a:t> MATLAB </a:t>
            </a:r>
            <a:r>
              <a:rPr lang="sl-SI" dirty="0" err="1" smtClean="0">
                <a:solidFill>
                  <a:srgbClr val="0070C0"/>
                </a:solidFill>
              </a:rPr>
              <a:t>built</a:t>
            </a:r>
            <a:r>
              <a:rPr lang="sl-SI" dirty="0" smtClean="0">
                <a:solidFill>
                  <a:srgbClr val="0070C0"/>
                </a:solidFill>
              </a:rPr>
              <a:t>-in demos</a:t>
            </a:r>
            <a:r>
              <a:rPr lang="sl-SI" baseline="0" dirty="0" smtClean="0">
                <a:solidFill>
                  <a:srgbClr val="0070C0"/>
                </a:solidFill>
              </a:rPr>
              <a:t> (</a:t>
            </a:r>
            <a:r>
              <a:rPr lang="sl-SI" baseline="0" dirty="0" err="1" smtClean="0">
                <a:solidFill>
                  <a:srgbClr val="0070C0"/>
                </a:solidFill>
              </a:rPr>
              <a:t>next</a:t>
            </a:r>
            <a:r>
              <a:rPr lang="sl-SI" baseline="0" dirty="0" smtClean="0">
                <a:solidFill>
                  <a:srgbClr val="0070C0"/>
                </a:solidFill>
              </a:rPr>
              <a:t> </a:t>
            </a:r>
            <a:r>
              <a:rPr lang="sl-SI" baseline="0" dirty="0" err="1" smtClean="0">
                <a:solidFill>
                  <a:srgbClr val="0070C0"/>
                </a:solidFill>
              </a:rPr>
              <a:t>slide</a:t>
            </a:r>
            <a:r>
              <a:rPr lang="sl-SI" baseline="0" dirty="0" smtClean="0">
                <a:solidFill>
                  <a:srgbClr val="0070C0"/>
                </a:solidFill>
              </a:rPr>
              <a:t>).</a:t>
            </a:r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B82F5-1CDB-4AA7-A359-FF9BEE00F9FA}" type="slidenum">
              <a:rPr lang="sl-SI" smtClean="0"/>
              <a:pPr>
                <a:defRPr/>
              </a:pPr>
              <a:t>11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659793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l-SI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Explain</a:t>
            </a:r>
            <a:r>
              <a:rPr lang="sl-SI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: M </a:t>
            </a:r>
            <a:r>
              <a:rPr lang="sl-SI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stands</a:t>
            </a:r>
            <a:r>
              <a:rPr lang="sl-SI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sl-SI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for</a:t>
            </a:r>
            <a:r>
              <a:rPr lang="sl-SI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„</a:t>
            </a:r>
            <a:r>
              <a:rPr lang="sl-SI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multi</a:t>
            </a:r>
            <a:r>
              <a:rPr lang="sl-SI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“ and </a:t>
            </a:r>
            <a:r>
              <a:rPr lang="sl-SI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refers</a:t>
            </a:r>
            <a:r>
              <a:rPr lang="sl-SI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to </a:t>
            </a:r>
            <a:r>
              <a:rPr lang="sl-SI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the</a:t>
            </a:r>
            <a:r>
              <a:rPr lang="sl-SI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sl-SI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multi-dimensional</a:t>
            </a:r>
            <a:r>
              <a:rPr lang="sl-SI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sl-SI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output</a:t>
            </a:r>
            <a:r>
              <a:rPr lang="sl-SI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of a </a:t>
            </a:r>
            <a:r>
              <a:rPr lang="sl-SI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single</a:t>
            </a:r>
            <a:r>
              <a:rPr lang="sl-SI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sl-SI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layer</a:t>
            </a:r>
            <a:r>
              <a:rPr lang="sl-SI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of </a:t>
            </a:r>
            <a:r>
              <a:rPr lang="sl-SI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ADALINE</a:t>
            </a:r>
            <a:r>
              <a:rPr lang="sl-SI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</a:t>
            </a:r>
            <a:r>
              <a:rPr lang="sl-SI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neurons</a:t>
            </a:r>
            <a:r>
              <a:rPr lang="sl-SI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. </a:t>
            </a:r>
          </a:p>
          <a:p>
            <a:r>
              <a:rPr lang="en-GB" sz="1200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3"/>
              </a:rPr>
              <a:t>https://uk.mathworks.com/help/deeplearning/ug/adaptive-neural-network-filters.html</a:t>
            </a:r>
            <a:endParaRPr lang="sl-SI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endParaRPr lang="sl-SI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Notice that </a:t>
            </a:r>
            <a:r>
              <a:rPr lang="en-GB" sz="1200" kern="1200" dirty="0" err="1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MADALINE</a:t>
            </a:r>
            <a:r>
              <a:rPr lang="en-GB" sz="1200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</a:rPr>
              <a:t> can also refer to a multilayer network which is a more advanced case: </a:t>
            </a:r>
            <a:endParaRPr lang="sl-SI" sz="1200" kern="1200" dirty="0" smtClean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r>
              <a:rPr lang="sl-SI" sz="1200" u="sng" kern="1200" dirty="0" smtClean="0">
                <a:solidFill>
                  <a:schemeClr val="tx1"/>
                </a:solidFill>
                <a:effectLst/>
                <a:latin typeface="Arial" charset="0"/>
                <a:ea typeface="+mn-ea"/>
                <a:cs typeface="+mn-cs"/>
                <a:hlinkClick r:id="rId4"/>
              </a:rPr>
              <a:t>https://en.wikipedia.org/wiki/ADALINE#MADALINE</a:t>
            </a:r>
            <a:endParaRPr lang="sl-SI" sz="120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B82F5-1CDB-4AA7-A359-FF9BEE00F9FA}" type="slidenum">
              <a:rPr lang="sl-SI" smtClean="0"/>
              <a:pPr>
                <a:defRPr/>
              </a:pPr>
              <a:t>24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40416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B82F5-1CDB-4AA7-A359-FF9BEE00F9FA}" type="slidenum">
              <a:rPr lang="sl-SI" smtClean="0"/>
              <a:pPr>
                <a:defRPr/>
              </a:pPr>
              <a:t>34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075499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Suggestions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solution</a:t>
            </a:r>
            <a:r>
              <a:rPr lang="sl-SI" dirty="0" smtClean="0"/>
              <a:t>:</a:t>
            </a:r>
          </a:p>
          <a:p>
            <a:pPr marL="171450" indent="-171450">
              <a:buFontTx/>
              <a:buChar char="-"/>
            </a:pPr>
            <a:r>
              <a:rPr lang="sl-SI" dirty="0" err="1" smtClean="0"/>
              <a:t>Create</a:t>
            </a:r>
            <a:r>
              <a:rPr lang="sl-SI" dirty="0" smtClean="0"/>
              <a:t> </a:t>
            </a:r>
            <a:r>
              <a:rPr lang="sl-SI" dirty="0" err="1" smtClean="0"/>
              <a:t>two</a:t>
            </a:r>
            <a:r>
              <a:rPr lang="sl-SI" dirty="0" smtClean="0"/>
              <a:t> </a:t>
            </a:r>
            <a:r>
              <a:rPr lang="sl-SI" dirty="0" err="1" smtClean="0"/>
              <a:t>perceptrons</a:t>
            </a:r>
            <a:r>
              <a:rPr lang="sl-SI" dirty="0" smtClean="0"/>
              <a:t>, </a:t>
            </a:r>
            <a:r>
              <a:rPr lang="sl-SI" dirty="0" err="1" smtClean="0"/>
              <a:t>each</a:t>
            </a:r>
            <a:r>
              <a:rPr lang="sl-SI" dirty="0" smtClean="0"/>
              <a:t> </a:t>
            </a:r>
            <a:r>
              <a:rPr lang="sl-SI" dirty="0" err="1" smtClean="0"/>
              <a:t>dividing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space</a:t>
            </a:r>
            <a:r>
              <a:rPr lang="sl-SI" dirty="0" smtClean="0"/>
              <a:t> in </a:t>
            </a:r>
            <a:r>
              <a:rPr lang="sl-SI" dirty="0" err="1" smtClean="0"/>
              <a:t>either</a:t>
            </a:r>
            <a:r>
              <a:rPr lang="sl-SI" baseline="0" dirty="0" smtClean="0"/>
              <a:t> x1 </a:t>
            </a:r>
            <a:r>
              <a:rPr lang="sl-SI" baseline="0" dirty="0" err="1" smtClean="0"/>
              <a:t>or</a:t>
            </a:r>
            <a:r>
              <a:rPr lang="sl-SI" baseline="0" dirty="0" smtClean="0"/>
              <a:t> x2 </a:t>
            </a:r>
            <a:r>
              <a:rPr lang="sl-SI" baseline="0" dirty="0" err="1" smtClean="0"/>
              <a:t>axis</a:t>
            </a:r>
            <a:endParaRPr lang="sl-SI" baseline="0" dirty="0" smtClean="0"/>
          </a:p>
          <a:p>
            <a:pPr marL="171450" indent="-171450">
              <a:buFontTx/>
              <a:buChar char="-"/>
            </a:pPr>
            <a:r>
              <a:rPr lang="sl-SI" dirty="0" err="1" smtClean="0"/>
              <a:t>Encode</a:t>
            </a:r>
            <a:r>
              <a:rPr lang="sl-SI" dirty="0" smtClean="0"/>
              <a:t> </a:t>
            </a:r>
            <a:r>
              <a:rPr lang="sl-SI" dirty="0" err="1" smtClean="0"/>
              <a:t>outputs</a:t>
            </a:r>
            <a:r>
              <a:rPr lang="sl-SI" dirty="0" smtClean="0"/>
              <a:t> of </a:t>
            </a:r>
            <a:r>
              <a:rPr lang="sl-SI" dirty="0" err="1" smtClean="0"/>
              <a:t>perceptrons</a:t>
            </a:r>
            <a:r>
              <a:rPr lang="sl-SI" dirty="0" smtClean="0"/>
              <a:t> as 0 | 1, </a:t>
            </a:r>
            <a:r>
              <a:rPr lang="sl-SI" dirty="0" err="1" smtClean="0"/>
              <a:t>then</a:t>
            </a:r>
            <a:r>
              <a:rPr lang="sl-SI" dirty="0" smtClean="0"/>
              <a:t> </a:t>
            </a:r>
            <a:r>
              <a:rPr lang="sl-SI" dirty="0" err="1" smtClean="0"/>
              <a:t>combine</a:t>
            </a:r>
            <a:r>
              <a:rPr lang="sl-SI" dirty="0" smtClean="0"/>
              <a:t> </a:t>
            </a:r>
            <a:r>
              <a:rPr lang="sl-SI" dirty="0" err="1" smtClean="0"/>
              <a:t>outputs</a:t>
            </a:r>
            <a:r>
              <a:rPr lang="sl-SI" dirty="0" smtClean="0"/>
              <a:t> </a:t>
            </a:r>
            <a:r>
              <a:rPr lang="sl-SI" dirty="0" err="1" smtClean="0"/>
              <a:t>into</a:t>
            </a:r>
            <a:r>
              <a:rPr lang="sl-SI" dirty="0" smtClean="0"/>
              <a:t> [ 0,0;</a:t>
            </a:r>
            <a:r>
              <a:rPr lang="sl-SI" baseline="0" dirty="0" smtClean="0"/>
              <a:t>  0,1;  1,0;  1,1</a:t>
            </a:r>
            <a:r>
              <a:rPr lang="sl-SI" dirty="0" smtClean="0"/>
              <a:t>]</a:t>
            </a:r>
          </a:p>
          <a:p>
            <a:pPr marL="171450" indent="-171450">
              <a:buFontTx/>
              <a:buChar char="-"/>
            </a:pPr>
            <a:r>
              <a:rPr lang="sl-SI" dirty="0" err="1" smtClean="0"/>
              <a:t>Solutions</a:t>
            </a:r>
            <a:r>
              <a:rPr lang="sl-SI" dirty="0" smtClean="0"/>
              <a:t> [0,0] and [1,1] </a:t>
            </a:r>
            <a:r>
              <a:rPr lang="sl-SI" dirty="0" err="1" smtClean="0"/>
              <a:t>correspond</a:t>
            </a:r>
            <a:r>
              <a:rPr lang="sl-SI" dirty="0" smtClean="0"/>
              <a:t> to </a:t>
            </a:r>
            <a:r>
              <a:rPr lang="sl-SI" dirty="0" err="1" smtClean="0"/>
              <a:t>class</a:t>
            </a:r>
            <a:r>
              <a:rPr lang="sl-SI" dirty="0" smtClean="0"/>
              <a:t> B, and </a:t>
            </a:r>
            <a:r>
              <a:rPr lang="sl-SI" dirty="0" err="1" smtClean="0"/>
              <a:t>solutions</a:t>
            </a:r>
            <a:r>
              <a:rPr lang="sl-SI" dirty="0" smtClean="0"/>
              <a:t> [</a:t>
            </a:r>
            <a:r>
              <a:rPr lang="sl-SI" baseline="0" dirty="0" smtClean="0"/>
              <a:t>0,1</a:t>
            </a:r>
            <a:r>
              <a:rPr lang="sl-SI" dirty="0" smtClean="0"/>
              <a:t>] and [</a:t>
            </a:r>
            <a:r>
              <a:rPr lang="sl-SI" baseline="0" dirty="0" smtClean="0"/>
              <a:t>1,0</a:t>
            </a:r>
            <a:r>
              <a:rPr lang="sl-SI" dirty="0" smtClean="0"/>
              <a:t>] </a:t>
            </a:r>
            <a:r>
              <a:rPr lang="sl-SI" dirty="0" err="1" smtClean="0"/>
              <a:t>correspond</a:t>
            </a:r>
            <a:r>
              <a:rPr lang="sl-SI" dirty="0" smtClean="0"/>
              <a:t> to </a:t>
            </a:r>
            <a:r>
              <a:rPr lang="sl-SI" dirty="0" err="1" smtClean="0"/>
              <a:t>class</a:t>
            </a:r>
            <a:r>
              <a:rPr lang="sl-SI" dirty="0" smtClean="0"/>
              <a:t> 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0B82F5-1CDB-4AA7-A359-FF9BEE00F9FA}" type="slidenum">
              <a:rPr lang="sl-SI" smtClean="0"/>
              <a:pPr>
                <a:defRPr/>
              </a:pPr>
              <a:t>38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8199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NEURAL NETWORKS  (3) Perceptrons and Linear Filters</a:t>
            </a:r>
            <a:endParaRPr lang="en-US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#</a:t>
            </a:r>
            <a:fld id="{5F742917-8392-4399-8E56-3802C84B3C38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NEURAL NETWORKS  (3) Perceptrons and Linear Filters</a:t>
            </a:r>
            <a:endParaRPr lang="en-US">
              <a:cs typeface="Arial" charset="0"/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sl-SI"/>
              <a:t>#</a:t>
            </a:r>
            <a:fld id="{AFA5CF33-5821-415D-B3D3-A3BE9CC92D2B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l-SI" dirty="0" err="1" smtClean="0"/>
              <a:t>Click</a:t>
            </a:r>
            <a:r>
              <a:rPr lang="sl-SI" dirty="0" smtClean="0"/>
              <a:t> to </a:t>
            </a:r>
            <a:r>
              <a:rPr lang="sl-SI" dirty="0" err="1" smtClean="0"/>
              <a:t>edit</a:t>
            </a:r>
            <a:r>
              <a:rPr lang="sl-SI" dirty="0" smtClean="0"/>
              <a:t> </a:t>
            </a:r>
            <a:r>
              <a:rPr lang="sl-SI" dirty="0" err="1" smtClean="0"/>
              <a:t>Master</a:t>
            </a:r>
            <a:r>
              <a:rPr lang="sl-SI" dirty="0" smtClean="0"/>
              <a:t> title </a:t>
            </a:r>
            <a:r>
              <a:rPr lang="sl-SI" dirty="0" err="1" smtClean="0"/>
              <a:t>style</a:t>
            </a:r>
            <a:endParaRPr lang="sl-SI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l-SI" dirty="0" err="1" smtClean="0"/>
              <a:t>Click</a:t>
            </a:r>
            <a:r>
              <a:rPr lang="sl-SI" dirty="0" smtClean="0"/>
              <a:t> to </a:t>
            </a:r>
            <a:r>
              <a:rPr lang="sl-SI" dirty="0" err="1" smtClean="0"/>
              <a:t>edit</a:t>
            </a:r>
            <a:r>
              <a:rPr lang="sl-SI" dirty="0" smtClean="0"/>
              <a:t> </a:t>
            </a:r>
            <a:r>
              <a:rPr lang="sl-SI" dirty="0" err="1" smtClean="0"/>
              <a:t>Master</a:t>
            </a:r>
            <a:r>
              <a:rPr lang="sl-SI" dirty="0" smtClean="0"/>
              <a:t> </a:t>
            </a:r>
            <a:r>
              <a:rPr lang="sl-SI" dirty="0" err="1" smtClean="0"/>
              <a:t>text</a:t>
            </a:r>
            <a:r>
              <a:rPr lang="sl-SI" dirty="0" smtClean="0"/>
              <a:t> </a:t>
            </a:r>
            <a:r>
              <a:rPr lang="sl-SI" dirty="0" err="1" smtClean="0"/>
              <a:t>styles</a:t>
            </a:r>
            <a:endParaRPr lang="sl-SI" dirty="0" smtClean="0"/>
          </a:p>
          <a:p>
            <a:pPr lvl="1"/>
            <a:r>
              <a:rPr lang="sl-SI" dirty="0" err="1" smtClean="0"/>
              <a:t>Second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endParaRPr lang="sl-SI" dirty="0" smtClean="0"/>
          </a:p>
          <a:p>
            <a:pPr lvl="2"/>
            <a:r>
              <a:rPr lang="sl-SI" dirty="0" err="1" smtClean="0"/>
              <a:t>Third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endParaRPr lang="sl-SI" dirty="0" smtClean="0"/>
          </a:p>
          <a:p>
            <a:pPr lvl="3"/>
            <a:r>
              <a:rPr lang="sl-SI" dirty="0" err="1" smtClean="0"/>
              <a:t>Fourth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endParaRPr lang="sl-SI" dirty="0" smtClean="0"/>
          </a:p>
          <a:p>
            <a:pPr lvl="4"/>
            <a:r>
              <a:rPr lang="sl-SI" dirty="0" err="1" smtClean="0"/>
              <a:t>Fifth</a:t>
            </a:r>
            <a:r>
              <a:rPr lang="sl-SI" dirty="0" smtClean="0"/>
              <a:t> </a:t>
            </a:r>
            <a:r>
              <a:rPr lang="sl-SI" dirty="0" err="1" smtClean="0"/>
              <a:t>level</a:t>
            </a:r>
            <a:endParaRPr lang="sl-SI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7950" y="6597650"/>
            <a:ext cx="24590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66950" y="6597650"/>
            <a:ext cx="50419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/>
              <a:t>NEURAL NETWORKS  (3) Perceptrons and Linear Filters</a:t>
            </a:r>
            <a:endParaRPr lang="en-US"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8125" y="6597650"/>
            <a:ext cx="2386013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336699"/>
                </a:solidFill>
              </a:defRPr>
            </a:lvl1pPr>
          </a:lstStyle>
          <a:p>
            <a:pPr>
              <a:defRPr/>
            </a:pPr>
            <a:r>
              <a:rPr lang="sl-SI"/>
              <a:t>#</a:t>
            </a:r>
            <a:fld id="{BEA76A95-3902-4CAF-AD3A-5709ADC1CE9B}" type="slidenum">
              <a:rPr lang="sl-SI"/>
              <a:pPr>
                <a:defRPr/>
              </a:pPr>
              <a:t>‹#›</a:t>
            </a:fld>
            <a:endParaRPr lang="sl-SI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70C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3366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rgbClr val="3366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NN3b_Perceptron.ml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NN3c_Perceptron_network.ml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oleObject" Target="../embeddings/oleObject34.bin"/><Relationship Id="rId3" Type="http://schemas.openxmlformats.org/officeDocument/2006/relationships/image" Target="../media/image35.wmf"/><Relationship Id="rId7" Type="http://schemas.openxmlformats.org/officeDocument/2006/relationships/image" Target="../media/image2.wmf"/><Relationship Id="rId12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.wmf"/><Relationship Id="rId5" Type="http://schemas.openxmlformats.org/officeDocument/2006/relationships/image" Target="../media/image33.wmf"/><Relationship Id="rId15" Type="http://schemas.openxmlformats.org/officeDocument/2006/relationships/oleObject" Target="../embeddings/oleObject36.bin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.wmf"/><Relationship Id="rId14" Type="http://schemas.openxmlformats.org/officeDocument/2006/relationships/oleObject" Target="../embeddings/oleObject3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3.wmf"/><Relationship Id="rId3" Type="http://schemas.openxmlformats.org/officeDocument/2006/relationships/slide" Target="slide4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39.wmf"/><Relationship Id="rId5" Type="http://schemas.openxmlformats.org/officeDocument/2006/relationships/image" Target="../media/image37.wmf"/><Relationship Id="rId15" Type="http://schemas.openxmlformats.org/officeDocument/2006/relationships/image" Target="../media/image5.wmf"/><Relationship Id="rId10" Type="http://schemas.openxmlformats.org/officeDocument/2006/relationships/image" Target="../media/image38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41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0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51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4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57.bin"/><Relationship Id="rId3" Type="http://schemas.openxmlformats.org/officeDocument/2006/relationships/oleObject" Target="../embeddings/oleObject53.bin"/><Relationship Id="rId7" Type="http://schemas.openxmlformats.org/officeDocument/2006/relationships/image" Target="../media/image35.wmf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4.bin"/><Relationship Id="rId10" Type="http://schemas.openxmlformats.org/officeDocument/2006/relationships/image" Target="../media/image3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5.bin"/><Relationship Id="rId14" Type="http://schemas.openxmlformats.org/officeDocument/2006/relationships/oleObject" Target="../embeddings/oleObject58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9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6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1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image" Target="../media/image5.wmf"/><Relationship Id="rId10" Type="http://schemas.openxmlformats.org/officeDocument/2006/relationships/image" Target="../media/image3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3.bin"/><Relationship Id="rId14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hyperlink" Target="NN3d_Adaline.ml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1.bin"/><Relationship Id="rId7" Type="http://schemas.openxmlformats.org/officeDocument/2006/relationships/image" Target="../media/image15.wmf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8.png"/><Relationship Id="rId4" Type="http://schemas.openxmlformats.org/officeDocument/2006/relationships/image" Target="../media/image13.wmf"/><Relationship Id="rId9" Type="http://schemas.openxmlformats.org/officeDocument/2006/relationships/image" Target="../media/image67.wmf"/><Relationship Id="rId14" Type="http://schemas.openxmlformats.org/officeDocument/2006/relationships/image" Target="../media/image5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image" Target="../media/image71.wmf"/><Relationship Id="rId18" Type="http://schemas.openxmlformats.org/officeDocument/2006/relationships/oleObject" Target="../embeddings/oleObject73.bin"/><Relationship Id="rId3" Type="http://schemas.openxmlformats.org/officeDocument/2006/relationships/image" Target="../media/image15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70.bin"/><Relationship Id="rId1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72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7.bin"/><Relationship Id="rId11" Type="http://schemas.openxmlformats.org/officeDocument/2006/relationships/image" Target="../media/image70.wmf"/><Relationship Id="rId5" Type="http://schemas.openxmlformats.org/officeDocument/2006/relationships/image" Target="../media/image13.wmf"/><Relationship Id="rId15" Type="http://schemas.openxmlformats.org/officeDocument/2006/relationships/image" Target="../media/image72.wmf"/><Relationship Id="rId10" Type="http://schemas.openxmlformats.org/officeDocument/2006/relationships/oleObject" Target="../embeddings/oleObject69.bin"/><Relationship Id="rId19" Type="http://schemas.openxmlformats.org/officeDocument/2006/relationships/image" Target="../media/image5.wmf"/><Relationship Id="rId4" Type="http://schemas.openxmlformats.org/officeDocument/2006/relationships/oleObject" Target="../embeddings/oleObject66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71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NN3c_Perceptron_network.mlx" TargetMode="External"/><Relationship Id="rId2" Type="http://schemas.openxmlformats.org/officeDocument/2006/relationships/hyperlink" Target="NN3b_Perceptron.ml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NN3d_Adaline.mlx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.wmf"/><Relationship Id="rId20" Type="http://schemas.openxmlformats.org/officeDocument/2006/relationships/image" Target="../media/image5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4.wmf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9.wmf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.wmf"/><Relationship Id="rId3" Type="http://schemas.openxmlformats.org/officeDocument/2006/relationships/oleObject" Target="../embeddings/oleObject16.bin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21.png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19.bin"/><Relationship Id="rId4" Type="http://schemas.openxmlformats.org/officeDocument/2006/relationships/image" Target="../media/image18.wmf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oleObject" Target="../embeddings/oleObject28.bin"/><Relationship Id="rId3" Type="http://schemas.openxmlformats.org/officeDocument/2006/relationships/oleObject" Target="../embeddings/oleObject23.bin"/><Relationship Id="rId7" Type="http://schemas.openxmlformats.org/officeDocument/2006/relationships/image" Target="../media/image13.wmf"/><Relationship Id="rId12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7.bin"/><Relationship Id="rId5" Type="http://schemas.openxmlformats.org/officeDocument/2006/relationships/image" Target="../media/image21.png"/><Relationship Id="rId10" Type="http://schemas.openxmlformats.org/officeDocument/2006/relationships/image" Target="../media/image20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22515E24-C24F-41B9-A7B1-9BCBB37D8A13}" type="slidenum">
              <a:rPr lang="sl-SI" smtClean="0"/>
              <a:pPr/>
              <a:t>1</a:t>
            </a:fld>
            <a:endParaRPr lang="sl-SI" smtClean="0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>
                <a:solidFill>
                  <a:srgbClr val="C00000"/>
                </a:solidFill>
              </a:rPr>
              <a:t>3.  </a:t>
            </a:r>
            <a:r>
              <a:rPr lang="sl-SI" dirty="0" err="1" smtClean="0">
                <a:solidFill>
                  <a:srgbClr val="C00000"/>
                </a:solidFill>
              </a:rPr>
              <a:t>Perceptron</a:t>
            </a:r>
            <a:r>
              <a:rPr lang="sl-SI" dirty="0" smtClean="0">
                <a:solidFill>
                  <a:srgbClr val="C00000"/>
                </a:solidFill>
              </a:rPr>
              <a:t> and </a:t>
            </a:r>
            <a:r>
              <a:rPr lang="sl-SI" dirty="0" err="1" smtClean="0">
                <a:solidFill>
                  <a:srgbClr val="C00000"/>
                </a:solidFill>
              </a:rPr>
              <a:t>ADALINE</a:t>
            </a:r>
            <a:endParaRPr lang="en-GB" dirty="0" smtClean="0">
              <a:solidFill>
                <a:srgbClr val="C00000"/>
              </a:solidFill>
            </a:endParaRPr>
          </a:p>
        </p:txBody>
      </p:sp>
      <p:sp>
        <p:nvSpPr>
          <p:cNvPr id="19462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63" name="Rectangle 6"/>
          <p:cNvSpPr>
            <a:spLocks noChangeArrowheads="1"/>
          </p:cNvSpPr>
          <p:nvPr/>
        </p:nvSpPr>
        <p:spPr bwMode="auto">
          <a:xfrm>
            <a:off x="1908175" y="1708150"/>
            <a:ext cx="6778625" cy="467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3</a:t>
            </a:r>
            <a:r>
              <a:rPr lang="en-US" sz="2400" dirty="0">
                <a:solidFill>
                  <a:srgbClr val="0033CC"/>
                </a:solidFill>
              </a:rPr>
              <a:t>.1</a:t>
            </a:r>
            <a:r>
              <a:rPr lang="sl-SI" sz="2400" dirty="0">
                <a:solidFill>
                  <a:srgbClr val="0033CC"/>
                </a:solidFill>
              </a:rPr>
              <a:t>  </a:t>
            </a:r>
            <a:r>
              <a:rPr lang="sl-SI" sz="2400" dirty="0" err="1">
                <a:solidFill>
                  <a:srgbClr val="0033CC"/>
                </a:solidFill>
              </a:rPr>
              <a:t>Perceptron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neuron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3</a:t>
            </a:r>
            <a:r>
              <a:rPr lang="en-US" sz="2400" dirty="0">
                <a:solidFill>
                  <a:srgbClr val="0033CC"/>
                </a:solidFill>
              </a:rPr>
              <a:t>.2</a:t>
            </a:r>
            <a:r>
              <a:rPr lang="sl-SI" sz="2400" dirty="0">
                <a:solidFill>
                  <a:srgbClr val="0033CC"/>
                </a:solidFill>
              </a:rPr>
              <a:t>  </a:t>
            </a:r>
            <a:r>
              <a:rPr lang="sl-SI" sz="2400" dirty="0" err="1">
                <a:solidFill>
                  <a:srgbClr val="0033CC"/>
                </a:solidFill>
              </a:rPr>
              <a:t>Perceptron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learning</a:t>
            </a:r>
            <a:r>
              <a:rPr lang="sl-SI" sz="2400" dirty="0">
                <a:solidFill>
                  <a:srgbClr val="0033CC"/>
                </a:solidFill>
              </a:rPr>
              <a:t> rule</a:t>
            </a: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3.3  </a:t>
            </a:r>
            <a:r>
              <a:rPr lang="sl-SI" sz="2400" dirty="0" err="1">
                <a:solidFill>
                  <a:srgbClr val="0033CC"/>
                </a:solidFill>
              </a:rPr>
              <a:t>Perceptron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network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3.4  </a:t>
            </a:r>
            <a:r>
              <a:rPr lang="sl-SI" sz="2400" dirty="0" err="1" smtClean="0">
                <a:solidFill>
                  <a:srgbClr val="0033CC"/>
                </a:solidFill>
              </a:rPr>
              <a:t>ADALINE</a:t>
            </a:r>
            <a:endParaRPr lang="en-US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3</a:t>
            </a:r>
            <a:r>
              <a:rPr lang="en-US" sz="2400" dirty="0">
                <a:solidFill>
                  <a:srgbClr val="0033CC"/>
                </a:solidFill>
              </a:rPr>
              <a:t>.</a:t>
            </a:r>
            <a:r>
              <a:rPr lang="sl-SI" sz="2400" dirty="0">
                <a:solidFill>
                  <a:srgbClr val="0033CC"/>
                </a:solidFill>
              </a:rPr>
              <a:t>5  LMS </a:t>
            </a:r>
            <a:r>
              <a:rPr lang="sl-SI" sz="2400" dirty="0" err="1">
                <a:solidFill>
                  <a:srgbClr val="0033CC"/>
                </a:solidFill>
              </a:rPr>
              <a:t>learning</a:t>
            </a:r>
            <a:r>
              <a:rPr lang="sl-SI" sz="2400" dirty="0">
                <a:solidFill>
                  <a:srgbClr val="0033CC"/>
                </a:solidFill>
              </a:rPr>
              <a:t> rule</a:t>
            </a: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3.6  </a:t>
            </a:r>
            <a:r>
              <a:rPr lang="sl-SI" sz="2400" dirty="0" err="1" smtClean="0">
                <a:solidFill>
                  <a:srgbClr val="0033CC"/>
                </a:solidFill>
              </a:rPr>
              <a:t>ADALINE</a:t>
            </a:r>
            <a:r>
              <a:rPr lang="sl-SI" sz="2400" dirty="0" smtClean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network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3.7  </a:t>
            </a:r>
            <a:r>
              <a:rPr lang="sl-SI" sz="2400" dirty="0" err="1">
                <a:solidFill>
                  <a:srgbClr val="0033CC"/>
                </a:solidFill>
              </a:rPr>
              <a:t>ADALINE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vs</a:t>
            </a:r>
            <a:r>
              <a:rPr lang="sl-SI" sz="2400" dirty="0">
                <a:solidFill>
                  <a:srgbClr val="0033CC"/>
                </a:solidFill>
              </a:rPr>
              <a:t>. </a:t>
            </a:r>
            <a:r>
              <a:rPr lang="sl-SI" sz="2400" dirty="0" err="1">
                <a:solidFill>
                  <a:srgbClr val="0033CC"/>
                </a:solidFill>
              </a:rPr>
              <a:t>Perceptron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3.8  </a:t>
            </a:r>
            <a:r>
              <a:rPr lang="sl-SI" sz="2400" dirty="0" err="1">
                <a:solidFill>
                  <a:srgbClr val="0033CC"/>
                </a:solidFill>
              </a:rPr>
              <a:t>Adaptive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>
                <a:solidFill>
                  <a:srgbClr val="0033CC"/>
                </a:solidFill>
              </a:rPr>
              <a:t>filtering</a:t>
            </a:r>
            <a:endParaRPr lang="sl-SI" sz="2400" dirty="0">
              <a:solidFill>
                <a:srgbClr val="0033CC"/>
              </a:solidFill>
            </a:endParaRPr>
          </a:p>
          <a:p>
            <a:pPr marL="457200" indent="-457200">
              <a:spcBef>
                <a:spcPct val="20000"/>
              </a:spcBef>
            </a:pPr>
            <a:r>
              <a:rPr lang="sl-SI" sz="2400" dirty="0">
                <a:solidFill>
                  <a:srgbClr val="0033CC"/>
                </a:solidFill>
              </a:rPr>
              <a:t>3.9  </a:t>
            </a:r>
            <a:r>
              <a:rPr lang="sl-SI" sz="2400" dirty="0" err="1">
                <a:solidFill>
                  <a:srgbClr val="0033CC"/>
                </a:solidFill>
              </a:rPr>
              <a:t>XOR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smtClean="0">
                <a:solidFill>
                  <a:srgbClr val="0033CC"/>
                </a:solidFill>
              </a:rPr>
              <a:t>problem</a:t>
            </a:r>
          </a:p>
          <a:p>
            <a:pPr marL="457200" indent="-457200">
              <a:spcBef>
                <a:spcPct val="20000"/>
              </a:spcBef>
            </a:pPr>
            <a:r>
              <a:rPr lang="sl-SI" sz="2400" dirty="0" smtClean="0">
                <a:solidFill>
                  <a:srgbClr val="0033CC"/>
                </a:solidFill>
              </a:rPr>
              <a:t>3.10 MATLAB </a:t>
            </a:r>
            <a:r>
              <a:rPr lang="sl-SI" sz="2400" dirty="0">
                <a:solidFill>
                  <a:srgbClr val="0033CC"/>
                </a:solidFill>
              </a:rPr>
              <a:t>Live </a:t>
            </a:r>
            <a:r>
              <a:rPr lang="sl-SI" sz="2400" dirty="0" err="1">
                <a:solidFill>
                  <a:srgbClr val="0033CC"/>
                </a:solidFill>
              </a:rPr>
              <a:t>Script</a:t>
            </a:r>
            <a:r>
              <a:rPr lang="sl-SI" sz="2400" dirty="0">
                <a:solidFill>
                  <a:srgbClr val="0033CC"/>
                </a:solidFill>
              </a:rPr>
              <a:t> </a:t>
            </a:r>
            <a:r>
              <a:rPr lang="sl-SI" sz="2400" dirty="0" err="1" smtClean="0">
                <a:solidFill>
                  <a:srgbClr val="0033CC"/>
                </a:solidFill>
              </a:rPr>
              <a:t>examples</a:t>
            </a:r>
            <a:endParaRPr lang="sl-SI" sz="2400" dirty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275896F6-73F8-4E16-93E6-F895B22498F0}" type="slidenum">
              <a:rPr lang="sl-SI" smtClean="0"/>
              <a:pPr/>
              <a:t>10</a:t>
            </a:fld>
            <a:endParaRPr lang="sl-SI" smtClean="0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Convergence theorem</a:t>
            </a:r>
            <a:endParaRPr lang="en-GB" smtClean="0"/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perceptron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rule </a:t>
            </a:r>
            <a:r>
              <a:rPr lang="sl-SI" dirty="0" err="1" smtClean="0"/>
              <a:t>there</a:t>
            </a:r>
            <a:r>
              <a:rPr lang="sl-SI" dirty="0" smtClean="0"/>
              <a:t> </a:t>
            </a:r>
            <a:r>
              <a:rPr lang="sl-SI" dirty="0" err="1" smtClean="0"/>
              <a:t>exists</a:t>
            </a:r>
            <a:r>
              <a:rPr lang="sl-SI" dirty="0" smtClean="0"/>
              <a:t> a </a:t>
            </a:r>
            <a:r>
              <a:rPr lang="sl-SI" dirty="0" err="1" smtClean="0"/>
              <a:t>convergence</a:t>
            </a:r>
            <a:r>
              <a:rPr lang="sl-SI" dirty="0" smtClean="0"/>
              <a:t> </a:t>
            </a:r>
            <a:r>
              <a:rPr lang="sl-SI" dirty="0" err="1" smtClean="0"/>
              <a:t>theorem</a:t>
            </a:r>
            <a:r>
              <a:rPr lang="sl-SI" dirty="0" smtClean="0"/>
              <a:t>:</a:t>
            </a:r>
          </a:p>
          <a:p>
            <a:pPr lvl="1" eaLnBrk="1" hangingPunct="1">
              <a:buFontTx/>
              <a:buNone/>
            </a:pPr>
            <a:endParaRPr lang="sl-SI" b="1" dirty="0" smtClean="0"/>
          </a:p>
          <a:p>
            <a:pPr lvl="1" eaLnBrk="1" hangingPunct="1">
              <a:buFontTx/>
              <a:buNone/>
            </a:pPr>
            <a:r>
              <a:rPr lang="sl-SI" b="1" dirty="0" err="1" smtClean="0"/>
              <a:t>Theorem</a:t>
            </a:r>
            <a:r>
              <a:rPr lang="sl-SI" b="1" dirty="0" smtClean="0"/>
              <a:t> 1</a:t>
            </a:r>
            <a:r>
              <a:rPr lang="sl-SI" dirty="0" smtClean="0"/>
              <a:t>  </a:t>
            </a:r>
            <a:r>
              <a:rPr lang="sl-SI" i="1" dirty="0" err="1" smtClean="0"/>
              <a:t>If</a:t>
            </a:r>
            <a:r>
              <a:rPr lang="sl-SI" i="1" dirty="0" smtClean="0"/>
              <a:t> </a:t>
            </a:r>
            <a:r>
              <a:rPr lang="sl-SI" i="1" dirty="0" err="1" smtClean="0"/>
              <a:t>there</a:t>
            </a:r>
            <a:r>
              <a:rPr lang="sl-SI" i="1" dirty="0" smtClean="0"/>
              <a:t> </a:t>
            </a:r>
            <a:r>
              <a:rPr lang="sl-SI" i="1" dirty="0" err="1" smtClean="0"/>
              <a:t>exists</a:t>
            </a:r>
            <a:r>
              <a:rPr lang="sl-SI" i="1" dirty="0" smtClean="0"/>
              <a:t> a set of </a:t>
            </a:r>
            <a:r>
              <a:rPr lang="sl-SI" i="1" dirty="0" err="1" smtClean="0"/>
              <a:t>connection</a:t>
            </a:r>
            <a:r>
              <a:rPr lang="sl-SI" i="1" dirty="0" smtClean="0"/>
              <a:t> </a:t>
            </a:r>
            <a:r>
              <a:rPr lang="sl-SI" i="1" dirty="0" err="1" smtClean="0"/>
              <a:t>weights</a:t>
            </a:r>
            <a:r>
              <a:rPr lang="sl-SI" i="1" dirty="0" smtClean="0"/>
              <a:t> </a:t>
            </a:r>
            <a:r>
              <a:rPr lang="sl-SI" i="1" dirty="0" smtClean="0">
                <a:solidFill>
                  <a:srgbClr val="0000FF"/>
                </a:solidFill>
              </a:rPr>
              <a:t>w</a:t>
            </a:r>
            <a:r>
              <a:rPr lang="sl-SI" i="1" dirty="0" smtClean="0"/>
              <a:t> </a:t>
            </a:r>
            <a:r>
              <a:rPr lang="sl-SI" i="1" dirty="0" err="1" smtClean="0"/>
              <a:t>which</a:t>
            </a:r>
            <a:r>
              <a:rPr lang="sl-SI" i="1" dirty="0" smtClean="0"/>
              <a:t> is </a:t>
            </a:r>
            <a:r>
              <a:rPr lang="sl-SI" i="1" dirty="0" err="1" smtClean="0"/>
              <a:t>able</a:t>
            </a:r>
            <a:r>
              <a:rPr lang="sl-SI" i="1" dirty="0" smtClean="0"/>
              <a:t> to </a:t>
            </a:r>
            <a:r>
              <a:rPr lang="sl-SI" i="1" dirty="0" err="1" smtClean="0"/>
              <a:t>perform</a:t>
            </a:r>
            <a:r>
              <a:rPr lang="sl-SI" i="1" dirty="0" smtClean="0"/>
              <a:t> </a:t>
            </a:r>
            <a:r>
              <a:rPr lang="sl-SI" i="1" dirty="0" err="1" smtClean="0"/>
              <a:t>the</a:t>
            </a:r>
            <a:r>
              <a:rPr lang="sl-SI" i="1" dirty="0" smtClean="0"/>
              <a:t> </a:t>
            </a:r>
            <a:r>
              <a:rPr lang="sl-SI" i="1" dirty="0" err="1" smtClean="0"/>
              <a:t>transformation</a:t>
            </a:r>
            <a:r>
              <a:rPr lang="sl-SI" i="1" dirty="0" smtClean="0"/>
              <a:t> </a:t>
            </a:r>
            <a:r>
              <a:rPr lang="sl-SI" i="1" dirty="0" smtClean="0">
                <a:solidFill>
                  <a:srgbClr val="0000FF"/>
                </a:solidFill>
              </a:rPr>
              <a:t>d=y(x)</a:t>
            </a:r>
            <a:r>
              <a:rPr lang="sl-SI" i="1" dirty="0" smtClean="0"/>
              <a:t>, </a:t>
            </a:r>
            <a:r>
              <a:rPr lang="sl-SI" i="1" dirty="0" err="1" smtClean="0"/>
              <a:t>the</a:t>
            </a:r>
            <a:r>
              <a:rPr lang="sl-SI" i="1" dirty="0" smtClean="0"/>
              <a:t> </a:t>
            </a:r>
            <a:r>
              <a:rPr lang="sl-SI" i="1" dirty="0" err="1" smtClean="0"/>
              <a:t>perceptron</a:t>
            </a:r>
            <a:r>
              <a:rPr lang="sl-SI" i="1" dirty="0" smtClean="0"/>
              <a:t> </a:t>
            </a:r>
            <a:r>
              <a:rPr lang="sl-SI" i="1" dirty="0" err="1" smtClean="0"/>
              <a:t>learning</a:t>
            </a:r>
            <a:r>
              <a:rPr lang="sl-SI" i="1" dirty="0" smtClean="0"/>
              <a:t> rule </a:t>
            </a:r>
            <a:r>
              <a:rPr lang="sl-SI" i="1" dirty="0" err="1" smtClean="0"/>
              <a:t>will</a:t>
            </a:r>
            <a:r>
              <a:rPr lang="sl-SI" i="1" dirty="0" smtClean="0"/>
              <a:t> </a:t>
            </a:r>
            <a:r>
              <a:rPr lang="sl-SI" i="1" dirty="0" err="1" smtClean="0"/>
              <a:t>converge</a:t>
            </a:r>
            <a:r>
              <a:rPr lang="sl-SI" i="1" dirty="0" smtClean="0"/>
              <a:t> to some </a:t>
            </a:r>
            <a:r>
              <a:rPr lang="sl-SI" i="1" dirty="0" err="1" smtClean="0"/>
              <a:t>solution</a:t>
            </a:r>
            <a:r>
              <a:rPr lang="sl-SI" i="1" dirty="0" smtClean="0"/>
              <a:t> in a </a:t>
            </a:r>
            <a:r>
              <a:rPr lang="sl-SI" i="1" dirty="0" err="1" smtClean="0"/>
              <a:t>finite</a:t>
            </a:r>
            <a:r>
              <a:rPr lang="sl-SI" i="1" dirty="0" smtClean="0"/>
              <a:t> </a:t>
            </a:r>
            <a:r>
              <a:rPr lang="sl-SI" i="1" dirty="0" err="1" smtClean="0"/>
              <a:t>number</a:t>
            </a:r>
            <a:r>
              <a:rPr lang="sl-SI" i="1" dirty="0" smtClean="0"/>
              <a:t> of </a:t>
            </a:r>
            <a:r>
              <a:rPr lang="sl-SI" i="1" dirty="0" err="1" smtClean="0"/>
              <a:t>steps</a:t>
            </a:r>
            <a:r>
              <a:rPr lang="sl-SI" i="1" dirty="0" smtClean="0"/>
              <a:t> </a:t>
            </a:r>
            <a:r>
              <a:rPr lang="sl-SI" i="1" dirty="0" err="1" smtClean="0"/>
              <a:t>for</a:t>
            </a:r>
            <a:r>
              <a:rPr lang="sl-SI" i="1" dirty="0" smtClean="0"/>
              <a:t> </a:t>
            </a:r>
            <a:r>
              <a:rPr lang="sl-SI" i="1" dirty="0" err="1" smtClean="0"/>
              <a:t>any</a:t>
            </a:r>
            <a:r>
              <a:rPr lang="sl-SI" i="1" dirty="0" smtClean="0"/>
              <a:t> </a:t>
            </a:r>
            <a:r>
              <a:rPr lang="sl-SI" i="1" dirty="0" err="1" smtClean="0"/>
              <a:t>initial</a:t>
            </a:r>
            <a:r>
              <a:rPr lang="sl-SI" i="1" dirty="0" smtClean="0"/>
              <a:t> </a:t>
            </a:r>
            <a:r>
              <a:rPr lang="sl-SI" i="1" dirty="0" err="1" smtClean="0"/>
              <a:t>choice</a:t>
            </a:r>
            <a:r>
              <a:rPr lang="sl-SI" i="1" dirty="0" smtClean="0"/>
              <a:t> of </a:t>
            </a:r>
            <a:r>
              <a:rPr lang="sl-SI" i="1" dirty="0" err="1" smtClean="0"/>
              <a:t>the</a:t>
            </a:r>
            <a:r>
              <a:rPr lang="sl-SI" i="1" dirty="0" smtClean="0"/>
              <a:t> </a:t>
            </a:r>
            <a:r>
              <a:rPr lang="sl-SI" i="1" dirty="0" err="1" smtClean="0"/>
              <a:t>weights</a:t>
            </a:r>
            <a:r>
              <a:rPr lang="sl-SI" i="1" dirty="0" smtClean="0"/>
              <a:t>.</a:t>
            </a:r>
          </a:p>
          <a:p>
            <a:pPr lvl="1" eaLnBrk="1" hangingPunct="1">
              <a:buFontTx/>
              <a:buNone/>
            </a:pPr>
            <a:endParaRPr lang="sl-SI" dirty="0" smtClean="0"/>
          </a:p>
          <a:p>
            <a:pPr lvl="1" eaLnBrk="1" hangingPunct="1">
              <a:buFontTx/>
              <a:buNone/>
            </a:pPr>
            <a:endParaRPr lang="sl-SI" dirty="0" smtClean="0"/>
          </a:p>
          <a:p>
            <a:pPr eaLnBrk="1" hangingPunct="1"/>
            <a:r>
              <a:rPr lang="sl-SI" dirty="0" err="1" smtClean="0"/>
              <a:t>Limitations</a:t>
            </a:r>
            <a:r>
              <a:rPr lang="sl-SI" dirty="0" smtClean="0"/>
              <a:t> and </a:t>
            </a:r>
            <a:r>
              <a:rPr lang="sl-SI" dirty="0" err="1" smtClean="0"/>
              <a:t>comments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Theorem</a:t>
            </a:r>
            <a:r>
              <a:rPr lang="sl-SI" dirty="0" smtClean="0"/>
              <a:t> is </a:t>
            </a:r>
            <a:r>
              <a:rPr lang="sl-SI" dirty="0" err="1" smtClean="0"/>
              <a:t>only</a:t>
            </a:r>
            <a:r>
              <a:rPr lang="sl-SI" dirty="0" smtClean="0"/>
              <a:t> </a:t>
            </a:r>
            <a:r>
              <a:rPr lang="sl-SI" dirty="0" err="1" smtClean="0"/>
              <a:t>valid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linearly</a:t>
            </a:r>
            <a:r>
              <a:rPr lang="sl-SI" dirty="0" smtClean="0"/>
              <a:t> </a:t>
            </a:r>
            <a:r>
              <a:rPr lang="sl-SI" dirty="0" err="1" smtClean="0"/>
              <a:t>separable</a:t>
            </a:r>
            <a:r>
              <a:rPr lang="sl-SI" dirty="0" smtClean="0"/>
              <a:t> </a:t>
            </a:r>
            <a:r>
              <a:rPr lang="sl-SI" dirty="0" err="1" smtClean="0"/>
              <a:t>classes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Outliers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</a:t>
            </a:r>
            <a:r>
              <a:rPr lang="sl-SI" dirty="0" err="1" smtClean="0"/>
              <a:t>cause</a:t>
            </a:r>
            <a:r>
              <a:rPr lang="sl-SI" dirty="0" smtClean="0"/>
              <a:t> </a:t>
            </a:r>
            <a:r>
              <a:rPr lang="sl-SI" dirty="0" err="1" smtClean="0"/>
              <a:t>long</a:t>
            </a:r>
            <a:r>
              <a:rPr lang="sl-SI" dirty="0" smtClean="0"/>
              <a:t> </a:t>
            </a:r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sl-SI" dirty="0" err="1" smtClean="0"/>
              <a:t>times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If</a:t>
            </a:r>
            <a:r>
              <a:rPr lang="sl-SI" dirty="0" smtClean="0"/>
              <a:t> </a:t>
            </a:r>
            <a:r>
              <a:rPr lang="sl-SI" dirty="0" err="1" smtClean="0"/>
              <a:t>classes</a:t>
            </a:r>
            <a:r>
              <a:rPr lang="sl-SI" dirty="0" smtClean="0"/>
              <a:t> are </a:t>
            </a:r>
            <a:r>
              <a:rPr lang="sl-SI" dirty="0" err="1" smtClean="0"/>
              <a:t>linearly</a:t>
            </a:r>
            <a:r>
              <a:rPr lang="sl-SI" dirty="0" smtClean="0"/>
              <a:t> </a:t>
            </a:r>
            <a:r>
              <a:rPr lang="sl-SI" dirty="0" err="1" smtClean="0"/>
              <a:t>separable</a:t>
            </a:r>
            <a:r>
              <a:rPr lang="sl-SI" dirty="0" smtClean="0"/>
              <a:t>, </a:t>
            </a:r>
            <a:r>
              <a:rPr lang="sl-SI" dirty="0" err="1" smtClean="0"/>
              <a:t>perceptron</a:t>
            </a:r>
            <a:r>
              <a:rPr lang="sl-SI" dirty="0" smtClean="0"/>
              <a:t> </a:t>
            </a:r>
            <a:r>
              <a:rPr lang="sl-SI" dirty="0" err="1" smtClean="0"/>
              <a:t>offers</a:t>
            </a:r>
            <a:r>
              <a:rPr lang="sl-SI" dirty="0" smtClean="0"/>
              <a:t> a </a:t>
            </a:r>
            <a:r>
              <a:rPr lang="sl-SI" dirty="0" err="1" smtClean="0"/>
              <a:t>powerful</a:t>
            </a:r>
            <a:r>
              <a:rPr lang="sl-SI" dirty="0" smtClean="0"/>
              <a:t> </a:t>
            </a:r>
            <a:r>
              <a:rPr lang="sl-SI" dirty="0" err="1" smtClean="0"/>
              <a:t>pattern</a:t>
            </a:r>
            <a:r>
              <a:rPr lang="sl-SI" dirty="0" smtClean="0"/>
              <a:t> </a:t>
            </a:r>
            <a:r>
              <a:rPr lang="sl-SI" dirty="0" err="1" smtClean="0"/>
              <a:t>recognition</a:t>
            </a:r>
            <a:r>
              <a:rPr lang="sl-SI" dirty="0" smtClean="0"/>
              <a:t> </a:t>
            </a:r>
            <a:r>
              <a:rPr lang="sl-SI" dirty="0" err="1" smtClean="0"/>
              <a:t>tool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614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22BEB840-C65F-4D53-94C2-A188B28C202D}" type="slidenum">
              <a:rPr lang="sl-SI" smtClean="0"/>
              <a:pPr/>
              <a:t>11</a:t>
            </a:fld>
            <a:endParaRPr lang="sl-SI" smtClean="0"/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Perceptron learning rule summary</a:t>
            </a:r>
            <a:endParaRPr lang="en-GB" smtClean="0"/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 marL="457200" indent="-457200" eaLnBrk="1" hangingPunct="1">
              <a:buFontTx/>
              <a:buAutoNum type="arabicPeriod"/>
            </a:pPr>
            <a:r>
              <a:rPr lang="sl-SI" dirty="0" smtClean="0"/>
              <a:t>Start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random</a:t>
            </a:r>
            <a:r>
              <a:rPr lang="sl-SI" dirty="0" smtClean="0"/>
              <a:t> </a:t>
            </a:r>
            <a:r>
              <a:rPr lang="sl-SI" dirty="0" err="1" smtClean="0"/>
              <a:t>weights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connections</a:t>
            </a:r>
            <a:r>
              <a:rPr lang="sl-SI" dirty="0" smtClean="0"/>
              <a:t> </a:t>
            </a:r>
            <a:r>
              <a:rPr lang="sl-SI" i="1" dirty="0" smtClean="0">
                <a:solidFill>
                  <a:srgbClr val="0000FF"/>
                </a:solidFill>
              </a:rPr>
              <a:t>w</a:t>
            </a:r>
            <a:endParaRPr lang="sl-SI" baseline="-25000" dirty="0" smtClean="0"/>
          </a:p>
          <a:p>
            <a:pPr marL="762000" lvl="1" indent="-304800" eaLnBrk="1" hangingPunct="1">
              <a:buFontTx/>
              <a:buAutoNum type="arabicPeriod"/>
            </a:pPr>
            <a:endParaRPr lang="sl-SI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sl-SI" dirty="0" err="1" smtClean="0"/>
              <a:t>Select</a:t>
            </a:r>
            <a:r>
              <a:rPr lang="sl-SI" dirty="0" smtClean="0"/>
              <a:t> </a:t>
            </a:r>
            <a:r>
              <a:rPr lang="sl-SI" dirty="0" err="1" smtClean="0"/>
              <a:t>an</a:t>
            </a:r>
            <a:r>
              <a:rPr lang="sl-SI" dirty="0" smtClean="0"/>
              <a:t> </a:t>
            </a:r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dirty="0" err="1" smtClean="0"/>
              <a:t>vector</a:t>
            </a:r>
            <a:r>
              <a:rPr lang="sl-SI" dirty="0" smtClean="0"/>
              <a:t> </a:t>
            </a:r>
            <a:r>
              <a:rPr lang="sl-SI" i="1" dirty="0" smtClean="0">
                <a:solidFill>
                  <a:srgbClr val="0000FF"/>
                </a:solidFill>
              </a:rPr>
              <a:t>x</a:t>
            </a:r>
            <a:r>
              <a:rPr lang="sl-SI" dirty="0" smtClean="0"/>
              <a:t> </a:t>
            </a:r>
            <a:r>
              <a:rPr lang="sl-SI" dirty="0" err="1" smtClean="0"/>
              <a:t>from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set of </a:t>
            </a:r>
            <a:r>
              <a:rPr lang="sl-SI" dirty="0" err="1" smtClean="0"/>
              <a:t>training</a:t>
            </a:r>
            <a:r>
              <a:rPr lang="sl-SI" dirty="0" smtClean="0"/>
              <a:t> </a:t>
            </a:r>
            <a:r>
              <a:rPr lang="sl-SI" dirty="0" err="1" smtClean="0"/>
              <a:t>samples</a:t>
            </a:r>
            <a:endParaRPr lang="sl-SI" dirty="0" smtClean="0"/>
          </a:p>
          <a:p>
            <a:pPr marL="762000" lvl="1" indent="-304800" eaLnBrk="1" hangingPunct="1">
              <a:buFontTx/>
              <a:buAutoNum type="arabicPeriod"/>
            </a:pPr>
            <a:endParaRPr lang="sl-SI" dirty="0" smtClean="0"/>
          </a:p>
          <a:p>
            <a:pPr marL="457200" indent="-457200" eaLnBrk="1" hangingPunct="1">
              <a:buFontTx/>
              <a:buAutoNum type="arabicPeriod"/>
            </a:pPr>
            <a:r>
              <a:rPr lang="sl-SI" dirty="0" err="1" smtClean="0"/>
              <a:t>If</a:t>
            </a:r>
            <a:r>
              <a:rPr lang="sl-SI" dirty="0" smtClean="0"/>
              <a:t> </a:t>
            </a:r>
            <a:r>
              <a:rPr lang="sl-SI" dirty="0" err="1" smtClean="0"/>
              <a:t>perceptron</a:t>
            </a:r>
            <a:r>
              <a:rPr lang="sl-SI" dirty="0" smtClean="0"/>
              <a:t> </a:t>
            </a:r>
            <a:r>
              <a:rPr lang="sl-SI" dirty="0" err="1" smtClean="0"/>
              <a:t>response</a:t>
            </a:r>
            <a:r>
              <a:rPr lang="sl-SI" dirty="0" smtClean="0"/>
              <a:t> is </a:t>
            </a:r>
            <a:r>
              <a:rPr lang="sl-SI" dirty="0" err="1" smtClean="0"/>
              <a:t>wrong</a:t>
            </a:r>
            <a:r>
              <a:rPr lang="sl-SI" dirty="0" smtClean="0"/>
              <a:t>: </a:t>
            </a:r>
            <a:r>
              <a:rPr lang="sl-SI" i="1" dirty="0" err="1" smtClean="0">
                <a:solidFill>
                  <a:srgbClr val="3333FF"/>
                </a:solidFill>
              </a:rPr>
              <a:t>y</a:t>
            </a:r>
            <a:r>
              <a:rPr lang="sl-SI" i="1" dirty="0" err="1" smtClean="0">
                <a:solidFill>
                  <a:srgbClr val="3333FF"/>
                </a:solidFill>
                <a:cs typeface="Arial" charset="0"/>
              </a:rPr>
              <a:t>≠d</a:t>
            </a:r>
            <a:r>
              <a:rPr lang="sl-SI" dirty="0" smtClean="0">
                <a:cs typeface="Arial" charset="0"/>
              </a:rPr>
              <a:t>, </a:t>
            </a:r>
            <a:r>
              <a:rPr lang="sl-SI" dirty="0" err="1" smtClean="0">
                <a:cs typeface="Arial" charset="0"/>
              </a:rPr>
              <a:t>modify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all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connections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according</a:t>
            </a:r>
            <a:r>
              <a:rPr lang="sl-SI" dirty="0" smtClean="0">
                <a:cs typeface="Arial" charset="0"/>
              </a:rPr>
              <a:t> to </a:t>
            </a:r>
            <a:r>
              <a:rPr lang="sl-SI" dirty="0" err="1" smtClean="0">
                <a:cs typeface="Arial" charset="0"/>
              </a:rPr>
              <a:t>the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learning</a:t>
            </a:r>
            <a:r>
              <a:rPr lang="sl-SI" dirty="0" smtClean="0">
                <a:cs typeface="Arial" charset="0"/>
              </a:rPr>
              <a:t> rule:</a:t>
            </a:r>
          </a:p>
          <a:p>
            <a:pPr marL="457200" indent="-457200" eaLnBrk="1" hangingPunct="1">
              <a:buFontTx/>
              <a:buAutoNum type="arabicPeriod"/>
            </a:pPr>
            <a:endParaRPr lang="sl-SI" dirty="0" smtClean="0">
              <a:cs typeface="Arial" charset="0"/>
            </a:endParaRPr>
          </a:p>
          <a:p>
            <a:pPr marL="457200" indent="-457200" eaLnBrk="1" hangingPunct="1">
              <a:buFontTx/>
              <a:buAutoNum type="arabicPeriod"/>
            </a:pPr>
            <a:endParaRPr lang="sl-SI" sz="3600" dirty="0" smtClean="0">
              <a:cs typeface="Arial" charset="0"/>
            </a:endParaRPr>
          </a:p>
          <a:p>
            <a:pPr marL="762000" lvl="1" indent="-304800" eaLnBrk="1" hangingPunct="1">
              <a:buFontTx/>
              <a:buAutoNum type="arabicPeriod"/>
            </a:pPr>
            <a:endParaRPr lang="sl-SI" sz="2400" dirty="0" smtClean="0">
              <a:cs typeface="Arial" charset="0"/>
            </a:endParaRPr>
          </a:p>
          <a:p>
            <a:pPr marL="457200" indent="-457200" eaLnBrk="1" hangingPunct="1">
              <a:buFontTx/>
              <a:buAutoNum type="arabicPeriod"/>
            </a:pPr>
            <a:r>
              <a:rPr lang="sl-SI" dirty="0" smtClean="0">
                <a:cs typeface="Arial" charset="0"/>
              </a:rPr>
              <a:t>Go back to 2   </a:t>
            </a:r>
            <a:r>
              <a:rPr lang="sl-SI" sz="2000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</a:t>
            </a:r>
            <a:r>
              <a:rPr lang="sl-SI" sz="2000" dirty="0" err="1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until</a:t>
            </a:r>
            <a:r>
              <a:rPr lang="sl-SI" sz="2000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 </a:t>
            </a:r>
            <a:r>
              <a:rPr lang="sl-SI" sz="2000" dirty="0" err="1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all</a:t>
            </a:r>
            <a:r>
              <a:rPr lang="sl-SI" sz="2000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 </a:t>
            </a:r>
            <a:r>
              <a:rPr lang="sl-SI" sz="2000" dirty="0" err="1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input</a:t>
            </a:r>
            <a:r>
              <a:rPr lang="sl-SI" sz="2000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 </a:t>
            </a:r>
            <a:r>
              <a:rPr lang="sl-SI" sz="2000" dirty="0" err="1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vectors</a:t>
            </a:r>
            <a:r>
              <a:rPr lang="sl-SI" sz="2000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 are </a:t>
            </a:r>
            <a:r>
              <a:rPr lang="sl-SI" sz="2000" dirty="0" err="1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correctly</a:t>
            </a:r>
            <a:r>
              <a:rPr lang="sl-SI" sz="2000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 </a:t>
            </a:r>
            <a:r>
              <a:rPr lang="sl-SI" sz="2000" dirty="0" err="1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classified</a:t>
            </a:r>
            <a:r>
              <a:rPr lang="sl-SI" sz="2000" dirty="0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)</a:t>
            </a:r>
            <a:endParaRPr lang="sl-SI" dirty="0" smtClean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/>
        </p:nvGraphicFramePr>
        <p:xfrm>
          <a:off x="1676400" y="3854450"/>
          <a:ext cx="10017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8" name="Equation" r:id="rId4" imgW="558720" imgH="431640" progId="Equation.3">
                  <p:embed/>
                </p:oleObj>
              </mc:Choice>
              <mc:Fallback>
                <p:oleObj name="Equation" r:id="rId4" imgW="55872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854450"/>
                        <a:ext cx="1001713" cy="7747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5488D4E-DFCB-4E08-BEC4-7DE5DCF12243}" type="slidenum">
              <a:rPr lang="sl-SI" smtClean="0"/>
              <a:pPr/>
              <a:t>12</a:t>
            </a:fld>
            <a:endParaRPr lang="sl-SI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MATLAB </a:t>
            </a:r>
            <a:r>
              <a:rPr lang="en-GB" dirty="0" smtClean="0"/>
              <a:t>d</a:t>
            </a:r>
            <a:r>
              <a:rPr lang="sl-SI" dirty="0" err="1" smtClean="0"/>
              <a:t>emos</a:t>
            </a:r>
            <a:r>
              <a:rPr lang="sl-SI" dirty="0" smtClean="0"/>
              <a:t> (</a:t>
            </a:r>
            <a:r>
              <a:rPr lang="sl-SI" dirty="0" err="1" smtClean="0"/>
              <a:t>Perceptron</a:t>
            </a:r>
            <a:r>
              <a:rPr lang="sl-SI" dirty="0" smtClean="0"/>
              <a:t>)</a:t>
            </a:r>
            <a:endParaRPr lang="en-GB" dirty="0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l-SI" dirty="0">
                <a:solidFill>
                  <a:srgbClr val="0070C0"/>
                </a:solidFill>
              </a:rPr>
              <a:t>Run </a:t>
            </a:r>
            <a:r>
              <a:rPr lang="sl-SI" dirty="0" err="1">
                <a:solidFill>
                  <a:srgbClr val="0070C0"/>
                </a:solidFill>
              </a:rPr>
              <a:t>built</a:t>
            </a:r>
            <a:r>
              <a:rPr lang="sl-SI" dirty="0">
                <a:solidFill>
                  <a:srgbClr val="0070C0"/>
                </a:solidFill>
              </a:rPr>
              <a:t>-in </a:t>
            </a:r>
            <a:r>
              <a:rPr lang="sl-SI" dirty="0" err="1">
                <a:solidFill>
                  <a:srgbClr val="0070C0"/>
                </a:solidFill>
              </a:rPr>
              <a:t>commands</a:t>
            </a:r>
            <a:r>
              <a:rPr lang="sl-SI" dirty="0">
                <a:solidFill>
                  <a:srgbClr val="0070C0"/>
                </a:solidFill>
              </a:rPr>
              <a:t> in MATLAB:</a:t>
            </a:r>
          </a:p>
          <a:p>
            <a:pPr marL="0" indent="0" eaLnBrk="1" hangingPunct="1">
              <a:buNone/>
            </a:pPr>
            <a:r>
              <a:rPr lang="sl-SI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 </a:t>
            </a:r>
            <a:r>
              <a:rPr lang="en-GB" sz="1600" dirty="0" err="1" smtClean="0">
                <a:solidFill>
                  <a:schemeClr val="tx1"/>
                </a:solidFill>
                <a:latin typeface="Consolas" panose="020B0609020204030204" pitchFamily="49" charset="0"/>
              </a:rPr>
              <a:t>nnd</a:t>
            </a:r>
            <a:r>
              <a:rPr lang="sl-SI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4db  </a:t>
            </a:r>
            <a:r>
              <a:rPr lang="sl-SI" sz="1600" dirty="0" smtClean="0">
                <a:solidFill>
                  <a:srgbClr val="00CC99"/>
                </a:solidFill>
                <a:latin typeface="Consolas" panose="020B0609020204030204" pitchFamily="49" charset="0"/>
              </a:rPr>
              <a:t>% </a:t>
            </a:r>
            <a:r>
              <a:rPr lang="sl-SI" sz="1600" dirty="0" err="1" smtClean="0">
                <a:solidFill>
                  <a:srgbClr val="00CC99"/>
                </a:solidFill>
                <a:latin typeface="Consolas" panose="020B0609020204030204" pitchFamily="49" charset="0"/>
              </a:rPr>
              <a:t>Decision</a:t>
            </a:r>
            <a:r>
              <a:rPr lang="sl-SI" sz="1600" dirty="0" smtClean="0">
                <a:solidFill>
                  <a:srgbClr val="00CC99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 smtClean="0">
                <a:solidFill>
                  <a:srgbClr val="00CC99"/>
                </a:solidFill>
                <a:latin typeface="Consolas" panose="020B0609020204030204" pitchFamily="49" charset="0"/>
              </a:rPr>
              <a:t>boundaries</a:t>
            </a:r>
            <a:endParaRPr lang="sl-SI" sz="1600" dirty="0" smtClean="0">
              <a:solidFill>
                <a:srgbClr val="00CC99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None/>
            </a:pPr>
            <a:r>
              <a:rPr lang="sl-SI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 nnd4pr  </a:t>
            </a:r>
            <a:r>
              <a:rPr lang="sl-SI" sz="1600" dirty="0" smtClean="0">
                <a:solidFill>
                  <a:srgbClr val="00CC99"/>
                </a:solidFill>
                <a:latin typeface="Consolas" panose="020B0609020204030204" pitchFamily="49" charset="0"/>
              </a:rPr>
              <a:t>% </a:t>
            </a:r>
            <a:r>
              <a:rPr lang="sl-SI" sz="1600" dirty="0" err="1" smtClean="0">
                <a:solidFill>
                  <a:srgbClr val="00CC99"/>
                </a:solidFill>
                <a:latin typeface="Consolas" panose="020B0609020204030204" pitchFamily="49" charset="0"/>
              </a:rPr>
              <a:t>Perceptron</a:t>
            </a:r>
            <a:r>
              <a:rPr lang="sl-SI" sz="1600" dirty="0" smtClean="0">
                <a:solidFill>
                  <a:srgbClr val="00CC99"/>
                </a:solidFill>
                <a:latin typeface="Consolas" panose="020B0609020204030204" pitchFamily="49" charset="0"/>
              </a:rPr>
              <a:t> rule</a:t>
            </a:r>
            <a:endParaRPr lang="sl-SI" sz="1600" dirty="0">
              <a:solidFill>
                <a:srgbClr val="00CC99"/>
              </a:solidFill>
              <a:latin typeface="Consolas" panose="020B0609020204030204" pitchFamily="49" charset="0"/>
            </a:endParaRPr>
          </a:p>
          <a:p>
            <a:pPr eaLnBrk="1" hangingPunct="1"/>
            <a:endParaRPr lang="en-GB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45304"/>
            <a:ext cx="3852546" cy="3420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2745304"/>
            <a:ext cx="3852546" cy="34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8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</a:t>
            </a:r>
            <a:r>
              <a:rPr lang="sl-SI" dirty="0"/>
              <a:t>Live </a:t>
            </a:r>
            <a:r>
              <a:rPr lang="sl-SI" dirty="0" err="1"/>
              <a:t>Script</a:t>
            </a:r>
            <a:r>
              <a:rPr lang="sl-SI" dirty="0"/>
              <a:t> </a:t>
            </a:r>
            <a:r>
              <a:rPr lang="sl-SI" dirty="0" err="1" smtClean="0"/>
              <a:t>example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smtClean="0">
                <a:hlinkClick r:id="rId2" action="ppaction://hlinkfile"/>
              </a:rPr>
              <a:t>NN3b_Perceptron.mlx</a:t>
            </a:r>
            <a:endParaRPr lang="sl-SI" dirty="0" smtClean="0"/>
          </a:p>
          <a:p>
            <a:pPr lvl="1"/>
            <a:r>
              <a:rPr lang="en-US" dirty="0"/>
              <a:t>Classification of linearly separable data with a </a:t>
            </a:r>
            <a:r>
              <a:rPr lang="en-US" dirty="0" smtClean="0"/>
              <a:t>perceptron</a:t>
            </a:r>
            <a:endParaRPr lang="sl-SI" dirty="0" smtClean="0"/>
          </a:p>
          <a:p>
            <a:pPr lvl="1"/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© 2022</a:t>
            </a:r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NEURAL NETWORKS  (3) Perceptrons and Linear Filters</a:t>
            </a: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#</a:t>
            </a:r>
            <a:fld id="{AFA5CF33-5821-415D-B3D3-A3BE9CC92D2B}" type="slidenum">
              <a:rPr lang="sl-SI" smtClean="0"/>
              <a:pPr>
                <a:defRPr/>
              </a:pPr>
              <a:t>13</a:t>
            </a:fld>
            <a:endParaRPr lang="sl-S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6404" t="3022" r="15725" b="2728"/>
          <a:stretch/>
        </p:blipFill>
        <p:spPr>
          <a:xfrm>
            <a:off x="899592" y="2180031"/>
            <a:ext cx="1813629" cy="36724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864" y="2328189"/>
            <a:ext cx="4152900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29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1EB529CD-E7E4-4CB8-B1BE-91FBAED9B3AF}" type="slidenum">
              <a:rPr lang="sl-SI" smtClean="0"/>
              <a:pPr/>
              <a:t>14</a:t>
            </a:fld>
            <a:endParaRPr lang="sl-SI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MATLAB demo (</a:t>
            </a:r>
            <a:r>
              <a:rPr lang="sl-SI" dirty="0" err="1" smtClean="0"/>
              <a:t>Classification</a:t>
            </a:r>
            <a:r>
              <a:rPr lang="sl-SI" dirty="0" smtClean="0"/>
              <a:t> </a:t>
            </a:r>
            <a:r>
              <a:rPr lang="sl-SI" dirty="0" err="1" smtClean="0"/>
              <a:t>application</a:t>
            </a:r>
            <a:r>
              <a:rPr lang="sl-SI" dirty="0" smtClean="0"/>
              <a:t>)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l-SI" dirty="0">
                <a:solidFill>
                  <a:srgbClr val="0070C0"/>
                </a:solidFill>
              </a:rPr>
              <a:t>Run </a:t>
            </a:r>
            <a:r>
              <a:rPr lang="sl-SI" dirty="0" err="1">
                <a:solidFill>
                  <a:srgbClr val="0070C0"/>
                </a:solidFill>
              </a:rPr>
              <a:t>built</a:t>
            </a:r>
            <a:r>
              <a:rPr lang="sl-SI" dirty="0">
                <a:solidFill>
                  <a:srgbClr val="0070C0"/>
                </a:solidFill>
              </a:rPr>
              <a:t>-in </a:t>
            </a:r>
            <a:r>
              <a:rPr lang="sl-SI" dirty="0" err="1" smtClean="0">
                <a:solidFill>
                  <a:srgbClr val="0070C0"/>
                </a:solidFill>
              </a:rPr>
              <a:t>command</a:t>
            </a:r>
            <a:r>
              <a:rPr lang="sl-SI" dirty="0" smtClean="0">
                <a:solidFill>
                  <a:srgbClr val="0070C0"/>
                </a:solidFill>
              </a:rPr>
              <a:t> </a:t>
            </a:r>
            <a:r>
              <a:rPr lang="sl-SI" dirty="0">
                <a:solidFill>
                  <a:srgbClr val="0070C0"/>
                </a:solidFill>
              </a:rPr>
              <a:t>in MATLAB:</a:t>
            </a:r>
          </a:p>
          <a:p>
            <a:pPr marL="0" indent="0" eaLnBrk="1" hangingPunct="1">
              <a:buNone/>
            </a:pPr>
            <a:r>
              <a:rPr lang="sl-SI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 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nnd3pc</a:t>
            </a:r>
            <a:r>
              <a:rPr lang="sl-SI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sl-SI" sz="1600" dirty="0">
                <a:solidFill>
                  <a:srgbClr val="00CC99"/>
                </a:solidFill>
                <a:latin typeface="Consolas" panose="020B0609020204030204" pitchFamily="49" charset="0"/>
              </a:rPr>
              <a:t>% </a:t>
            </a:r>
            <a:r>
              <a:rPr lang="sl-SI" sz="1600" dirty="0" err="1">
                <a:solidFill>
                  <a:srgbClr val="00CC99"/>
                </a:solidFill>
                <a:latin typeface="Consolas" panose="020B0609020204030204" pitchFamily="49" charset="0"/>
              </a:rPr>
              <a:t>Perceptron</a:t>
            </a:r>
            <a:r>
              <a:rPr lang="sl-SI" sz="1600" dirty="0">
                <a:solidFill>
                  <a:srgbClr val="00CC99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>
                <a:solidFill>
                  <a:srgbClr val="00CC99"/>
                </a:solidFill>
                <a:latin typeface="Consolas" panose="020B0609020204030204" pitchFamily="49" charset="0"/>
              </a:rPr>
              <a:t>classification</a:t>
            </a:r>
            <a:r>
              <a:rPr lang="sl-SI" sz="1600" dirty="0">
                <a:solidFill>
                  <a:srgbClr val="00CC99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>
                <a:solidFill>
                  <a:srgbClr val="00CC99"/>
                </a:solidFill>
                <a:latin typeface="Consolas" panose="020B0609020204030204" pitchFamily="49" charset="0"/>
              </a:rPr>
              <a:t>fruit</a:t>
            </a:r>
            <a:r>
              <a:rPr lang="sl-SI" sz="1600" dirty="0">
                <a:solidFill>
                  <a:srgbClr val="00CC99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>
                <a:solidFill>
                  <a:srgbClr val="00CC99"/>
                </a:solidFill>
                <a:latin typeface="Consolas" panose="020B0609020204030204" pitchFamily="49" charset="0"/>
              </a:rPr>
              <a:t>example</a:t>
            </a:r>
            <a:r>
              <a:rPr lang="sl-SI" sz="1600" dirty="0">
                <a:solidFill>
                  <a:srgbClr val="00CC99"/>
                </a:solidFill>
                <a:latin typeface="Consolas" panose="020B0609020204030204" pitchFamily="49" charset="0"/>
              </a:rPr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758" y="2357616"/>
            <a:ext cx="4451498" cy="39517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2867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4ECFACE-A491-4977-90DC-7CCABB83C072}" type="slidenum">
              <a:rPr lang="sl-SI" smtClean="0"/>
              <a:pPr/>
              <a:t>15</a:t>
            </a:fld>
            <a:endParaRPr lang="sl-SI" smtClean="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3.3  Perceptron network</a:t>
            </a:r>
            <a:endParaRPr lang="en-GB" smtClean="0"/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1288"/>
            <a:ext cx="8229600" cy="5113337"/>
          </a:xfrm>
        </p:spPr>
        <p:txBody>
          <a:bodyPr/>
          <a:lstStyle/>
          <a:p>
            <a:pPr eaLnBrk="1" hangingPunct="1"/>
            <a:r>
              <a:rPr lang="sl-SI" dirty="0" err="1" smtClean="0"/>
              <a:t>Single</a:t>
            </a:r>
            <a:r>
              <a:rPr lang="sl-SI" dirty="0" smtClean="0"/>
              <a:t> </a:t>
            </a:r>
            <a:r>
              <a:rPr lang="sl-SI" dirty="0" err="1" smtClean="0"/>
              <a:t>layer</a:t>
            </a:r>
            <a:r>
              <a:rPr lang="sl-SI" dirty="0" smtClean="0"/>
              <a:t> of </a:t>
            </a:r>
            <a:r>
              <a:rPr lang="sl-SI" dirty="0" err="1" smtClean="0"/>
              <a:t>perceptron</a:t>
            </a:r>
            <a:r>
              <a:rPr lang="sl-SI" dirty="0" smtClean="0"/>
              <a:t> </a:t>
            </a:r>
            <a:r>
              <a:rPr lang="sl-SI" dirty="0" err="1" smtClean="0"/>
              <a:t>neurons</a:t>
            </a:r>
            <a:endParaRPr lang="sl-SI" dirty="0" smtClean="0"/>
          </a:p>
          <a:p>
            <a:pPr eaLnBrk="1" hangingPunct="1"/>
            <a:endParaRPr lang="sl-SI" dirty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Classification</a:t>
            </a:r>
            <a:r>
              <a:rPr lang="sl-SI" dirty="0" smtClean="0"/>
              <a:t> in more </a:t>
            </a:r>
            <a:r>
              <a:rPr lang="sl-SI" dirty="0" err="1" smtClean="0"/>
              <a:t>than</a:t>
            </a:r>
            <a:r>
              <a:rPr lang="sl-SI" dirty="0" smtClean="0"/>
              <a:t> </a:t>
            </a:r>
            <a:r>
              <a:rPr lang="sl-SI" dirty="0" err="1" smtClean="0"/>
              <a:t>two</a:t>
            </a:r>
            <a:r>
              <a:rPr lang="sl-SI" dirty="0" smtClean="0"/>
              <a:t> </a:t>
            </a:r>
            <a:r>
              <a:rPr lang="sl-SI" dirty="0" err="1" smtClean="0"/>
              <a:t>linearly</a:t>
            </a:r>
            <a:r>
              <a:rPr lang="sl-SI" dirty="0" smtClean="0"/>
              <a:t> </a:t>
            </a:r>
            <a:r>
              <a:rPr lang="sl-SI" dirty="0" err="1" smtClean="0"/>
              <a:t>separable</a:t>
            </a:r>
            <a:r>
              <a:rPr lang="sl-SI" dirty="0" smtClean="0"/>
              <a:t> </a:t>
            </a:r>
            <a:r>
              <a:rPr lang="sl-SI" dirty="0" err="1" smtClean="0"/>
              <a:t>classes</a:t>
            </a:r>
            <a:endParaRPr lang="sl-SI" dirty="0" smtClean="0"/>
          </a:p>
        </p:txBody>
      </p:sp>
      <p:pic>
        <p:nvPicPr>
          <p:cNvPr id="2867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4788" y="2038350"/>
            <a:ext cx="4826000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0" name="Line 5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</a:t>
            </a:r>
            <a:r>
              <a:rPr lang="sl-SI" dirty="0"/>
              <a:t>Live </a:t>
            </a:r>
            <a:r>
              <a:rPr lang="sl-SI" dirty="0" err="1"/>
              <a:t>Script</a:t>
            </a:r>
            <a:r>
              <a:rPr lang="sl-SI" dirty="0"/>
              <a:t> </a:t>
            </a:r>
            <a:r>
              <a:rPr lang="sl-SI" dirty="0" err="1" smtClean="0"/>
              <a:t>example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hlinkClick r:id="rId2" action="ppaction://hlinkfile"/>
              </a:rPr>
              <a:t>NN3c_Perceptron_network.mlx</a:t>
            </a:r>
            <a:endParaRPr lang="sl-SI" dirty="0" smtClean="0"/>
          </a:p>
          <a:p>
            <a:pPr lvl="1"/>
            <a:r>
              <a:rPr lang="en-US" dirty="0"/>
              <a:t>Classification of a 4-class problem with a perceptron network</a:t>
            </a:r>
            <a:endParaRPr lang="sl-SI" dirty="0" smtClean="0"/>
          </a:p>
          <a:p>
            <a:pPr lvl="1"/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© 2022</a:t>
            </a:r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NEURAL NETWORKS  (3) Perceptrons and Linear Filters</a:t>
            </a: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#</a:t>
            </a:r>
            <a:fld id="{AFA5CF33-5821-415D-B3D3-A3BE9CC92D2B}" type="slidenum">
              <a:rPr lang="sl-SI" smtClean="0"/>
              <a:pPr>
                <a:defRPr/>
              </a:pPr>
              <a:t>16</a:t>
            </a:fld>
            <a:endParaRPr lang="sl-SI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8375" t="3525" r="18375" b="1459"/>
          <a:stretch/>
        </p:blipFill>
        <p:spPr>
          <a:xfrm>
            <a:off x="1037346" y="2284858"/>
            <a:ext cx="1709407" cy="374441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609" t="20118" r="5609" b="2190"/>
          <a:stretch/>
        </p:blipFill>
        <p:spPr>
          <a:xfrm>
            <a:off x="3303846" y="2284858"/>
            <a:ext cx="4752529" cy="374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17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8E3BD76B-FBAF-41A6-97A2-EA9A241C3077}" type="slidenum">
              <a:rPr lang="sl-SI" smtClean="0"/>
              <a:pPr/>
              <a:t>17</a:t>
            </a:fld>
            <a:endParaRPr lang="sl-SI" smtClean="0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3.4  </a:t>
            </a:r>
            <a:r>
              <a:rPr lang="sl-SI" dirty="0" err="1" smtClean="0"/>
              <a:t>ADALINE</a:t>
            </a:r>
            <a:endParaRPr lang="en-GB" dirty="0" smtClean="0"/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 eaLnBrk="1" hangingPunct="1"/>
            <a:r>
              <a:rPr lang="sl-SI" dirty="0" err="1" smtClean="0"/>
              <a:t>ADALINE</a:t>
            </a:r>
            <a:r>
              <a:rPr lang="sl-SI" dirty="0" smtClean="0"/>
              <a:t> = </a:t>
            </a:r>
            <a:r>
              <a:rPr lang="sl-SI" dirty="0" err="1" smtClean="0"/>
              <a:t>Adaptive</a:t>
            </a:r>
            <a:r>
              <a:rPr lang="sl-SI" dirty="0" smtClean="0"/>
              <a:t> </a:t>
            </a:r>
            <a:r>
              <a:rPr lang="sl-SI" dirty="0" err="1" smtClean="0"/>
              <a:t>Linear</a:t>
            </a:r>
            <a:r>
              <a:rPr lang="sl-SI" dirty="0" smtClean="0"/>
              <a:t> Element</a:t>
            </a:r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Widrow</a:t>
            </a:r>
            <a:r>
              <a:rPr lang="sl-SI" dirty="0" smtClean="0"/>
              <a:t> and </a:t>
            </a:r>
            <a:r>
              <a:rPr lang="sl-SI" dirty="0" err="1" smtClean="0"/>
              <a:t>Hoff</a:t>
            </a:r>
            <a:r>
              <a:rPr lang="sl-SI" dirty="0" smtClean="0"/>
              <a:t>, 1961: </a:t>
            </a:r>
            <a:br>
              <a:rPr lang="sl-SI" dirty="0" smtClean="0"/>
            </a:br>
            <a:r>
              <a:rPr lang="sl-SI" dirty="0" smtClean="0">
                <a:solidFill>
                  <a:srgbClr val="FF0000"/>
                </a:solidFill>
              </a:rPr>
              <a:t>LMS </a:t>
            </a:r>
            <a:r>
              <a:rPr lang="sl-SI" dirty="0" err="1" smtClean="0">
                <a:solidFill>
                  <a:srgbClr val="FF0000"/>
                </a:solidFill>
              </a:rPr>
              <a:t>learning</a:t>
            </a:r>
            <a:r>
              <a:rPr lang="sl-SI" dirty="0" smtClean="0"/>
              <a:t> (</a:t>
            </a:r>
            <a:r>
              <a:rPr lang="sl-SI" dirty="0" err="1" smtClean="0"/>
              <a:t>Least</a:t>
            </a:r>
            <a:r>
              <a:rPr lang="sl-SI" dirty="0" smtClean="0"/>
              <a:t> </a:t>
            </a:r>
            <a:r>
              <a:rPr lang="sl-SI" dirty="0" err="1" smtClean="0"/>
              <a:t>Mean</a:t>
            </a:r>
            <a:r>
              <a:rPr lang="sl-SI" dirty="0" smtClean="0"/>
              <a:t> </a:t>
            </a:r>
            <a:r>
              <a:rPr lang="sl-SI" dirty="0" err="1" smtClean="0"/>
              <a:t>Square</a:t>
            </a:r>
            <a:r>
              <a:rPr lang="sl-SI" dirty="0" smtClean="0"/>
              <a:t>) </a:t>
            </a:r>
            <a:r>
              <a:rPr lang="sl-SI" dirty="0" err="1" smtClean="0"/>
              <a:t>or</a:t>
            </a:r>
            <a:r>
              <a:rPr lang="sl-SI" dirty="0" smtClean="0"/>
              <a:t> </a:t>
            </a:r>
            <a:r>
              <a:rPr lang="sl-SI" dirty="0" smtClean="0">
                <a:solidFill>
                  <a:srgbClr val="FF0000"/>
                </a:solidFill>
              </a:rPr>
              <a:t>Delta rule</a:t>
            </a:r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Important</a:t>
            </a:r>
            <a:r>
              <a:rPr lang="sl-SI" dirty="0" smtClean="0"/>
              <a:t> </a:t>
            </a:r>
            <a:r>
              <a:rPr lang="sl-SI" dirty="0" err="1" smtClean="0"/>
              <a:t>generalization</a:t>
            </a:r>
            <a:r>
              <a:rPr lang="sl-SI" dirty="0" smtClean="0"/>
              <a:t> of </a:t>
            </a:r>
            <a:r>
              <a:rPr lang="sl-SI" dirty="0" err="1" smtClean="0"/>
              <a:t>perceptron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rule</a:t>
            </a:r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Main</a:t>
            </a:r>
            <a:r>
              <a:rPr lang="sl-SI" dirty="0" smtClean="0"/>
              <a:t> </a:t>
            </a:r>
            <a:r>
              <a:rPr lang="sl-SI" dirty="0" err="1" smtClean="0"/>
              <a:t>difference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perceptron</a:t>
            </a: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</a:t>
            </a:r>
            <a:r>
              <a:rPr lang="sl-SI" dirty="0" smtClean="0"/>
              <a:t> </a:t>
            </a:r>
            <a:r>
              <a:rPr lang="sl-SI" dirty="0" err="1" smtClean="0"/>
              <a:t>activation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endParaRPr lang="sl-SI" dirty="0" smtClean="0"/>
          </a:p>
          <a:p>
            <a:pPr lvl="1" eaLnBrk="1" hangingPunct="1"/>
            <a:r>
              <a:rPr lang="sl-SI" dirty="0" err="1" smtClean="0">
                <a:solidFill>
                  <a:schemeClr val="accent2"/>
                </a:solidFill>
              </a:rPr>
              <a:t>Perceptron</a:t>
            </a:r>
            <a:r>
              <a:rPr lang="sl-SI" dirty="0" smtClean="0">
                <a:solidFill>
                  <a:schemeClr val="accent2"/>
                </a:solidFill>
              </a:rPr>
              <a:t>:	 </a:t>
            </a:r>
            <a:r>
              <a:rPr lang="sl-SI" dirty="0" err="1" smtClean="0">
                <a:solidFill>
                  <a:schemeClr val="accent2"/>
                </a:solidFill>
              </a:rPr>
              <a:t>Threshold</a:t>
            </a:r>
            <a:r>
              <a:rPr lang="sl-SI" dirty="0" smtClean="0">
                <a:solidFill>
                  <a:schemeClr val="accent2"/>
                </a:solidFill>
              </a:rPr>
              <a:t> </a:t>
            </a:r>
            <a:r>
              <a:rPr lang="sl-SI" dirty="0" err="1" smtClean="0">
                <a:solidFill>
                  <a:schemeClr val="accent2"/>
                </a:solidFill>
              </a:rPr>
              <a:t>activation</a:t>
            </a:r>
            <a:r>
              <a:rPr lang="sl-SI" dirty="0" smtClean="0">
                <a:solidFill>
                  <a:schemeClr val="accent2"/>
                </a:solidFill>
              </a:rPr>
              <a:t> </a:t>
            </a:r>
            <a:r>
              <a:rPr lang="sl-SI" dirty="0" err="1" smtClean="0">
                <a:solidFill>
                  <a:schemeClr val="accent2"/>
                </a:solidFill>
              </a:rPr>
              <a:t>function</a:t>
            </a:r>
            <a:endParaRPr lang="sl-SI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sl-SI" dirty="0" err="1" smtClean="0">
                <a:solidFill>
                  <a:schemeClr val="accent2"/>
                </a:solidFill>
              </a:rPr>
              <a:t>ADALINE</a:t>
            </a:r>
            <a:r>
              <a:rPr lang="sl-SI" dirty="0" smtClean="0">
                <a:solidFill>
                  <a:schemeClr val="accent2"/>
                </a:solidFill>
              </a:rPr>
              <a:t>:	 </a:t>
            </a:r>
            <a:r>
              <a:rPr lang="sl-SI" dirty="0" err="1" smtClean="0">
                <a:solidFill>
                  <a:schemeClr val="accent2"/>
                </a:solidFill>
              </a:rPr>
              <a:t>Linear</a:t>
            </a:r>
            <a:r>
              <a:rPr lang="sl-SI" dirty="0" smtClean="0">
                <a:solidFill>
                  <a:schemeClr val="accent2"/>
                </a:solidFill>
              </a:rPr>
              <a:t> </a:t>
            </a:r>
            <a:r>
              <a:rPr lang="sl-SI" dirty="0" err="1" smtClean="0">
                <a:solidFill>
                  <a:schemeClr val="accent2"/>
                </a:solidFill>
              </a:rPr>
              <a:t>activation</a:t>
            </a:r>
            <a:r>
              <a:rPr lang="sl-SI" dirty="0" smtClean="0">
                <a:solidFill>
                  <a:schemeClr val="accent2"/>
                </a:solidFill>
              </a:rPr>
              <a:t> </a:t>
            </a:r>
            <a:r>
              <a:rPr lang="sl-SI" dirty="0" err="1" smtClean="0">
                <a:solidFill>
                  <a:schemeClr val="accent2"/>
                </a:solidFill>
              </a:rPr>
              <a:t>function</a:t>
            </a:r>
            <a:endParaRPr lang="sl-SI" dirty="0" smtClean="0">
              <a:solidFill>
                <a:schemeClr val="accent2"/>
              </a:solidFill>
            </a:endParaRPr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smtClean="0"/>
              <a:t>Both </a:t>
            </a:r>
            <a:r>
              <a:rPr lang="sl-SI" dirty="0" err="1" smtClean="0"/>
              <a:t>Perceptron</a:t>
            </a:r>
            <a:r>
              <a:rPr lang="sl-SI" dirty="0" smtClean="0"/>
              <a:t> and </a:t>
            </a:r>
            <a:r>
              <a:rPr lang="sl-SI" dirty="0" err="1" smtClean="0"/>
              <a:t>ADALINE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</a:t>
            </a:r>
            <a:r>
              <a:rPr lang="sl-SI" dirty="0" err="1" smtClean="0"/>
              <a:t>only</a:t>
            </a:r>
            <a:r>
              <a:rPr lang="sl-SI" dirty="0" smtClean="0"/>
              <a:t> </a:t>
            </a:r>
            <a:r>
              <a:rPr lang="sl-SI" dirty="0" err="1" smtClean="0"/>
              <a:t>solve</a:t>
            </a:r>
            <a:r>
              <a:rPr lang="sl-SI" dirty="0" smtClean="0"/>
              <a:t> </a:t>
            </a:r>
            <a:r>
              <a:rPr lang="sl-SI" dirty="0" err="1" smtClean="0"/>
              <a:t>linearly</a:t>
            </a:r>
            <a:r>
              <a:rPr lang="sl-SI" dirty="0" smtClean="0"/>
              <a:t> </a:t>
            </a:r>
            <a:r>
              <a:rPr lang="sl-SI" dirty="0" err="1" smtClean="0"/>
              <a:t>separable</a:t>
            </a:r>
            <a:r>
              <a:rPr lang="sl-SI" dirty="0" smtClean="0"/>
              <a:t> </a:t>
            </a:r>
            <a:r>
              <a:rPr lang="sl-SI" dirty="0" err="1" smtClean="0"/>
              <a:t>problems</a:t>
            </a:r>
            <a:endParaRPr lang="en-GB" dirty="0" smtClean="0"/>
          </a:p>
        </p:txBody>
      </p:sp>
      <p:sp>
        <p:nvSpPr>
          <p:cNvPr id="30727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71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71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1DB9730-E187-4B2C-A901-706CFCCB5FA1}" type="slidenum">
              <a:rPr lang="sl-SI" smtClean="0"/>
              <a:pPr/>
              <a:t>18</a:t>
            </a:fld>
            <a:endParaRPr lang="sl-SI" smtClean="0"/>
          </a:p>
        </p:txBody>
      </p:sp>
      <p:sp>
        <p:nvSpPr>
          <p:cNvPr id="7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Linear neuron</a:t>
            </a:r>
            <a:endParaRPr lang="en-GB" smtClean="0"/>
          </a:p>
        </p:txBody>
      </p:sp>
      <p:sp>
        <p:nvSpPr>
          <p:cNvPr id="71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Basic ADALINE element</a:t>
            </a:r>
            <a:endParaRPr lang="en-GB" smtClean="0"/>
          </a:p>
        </p:txBody>
      </p:sp>
      <p:pic>
        <p:nvPicPr>
          <p:cNvPr id="718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03350" y="2205038"/>
            <a:ext cx="3098800" cy="293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170" name="Object 6"/>
          <p:cNvGraphicFramePr>
            <a:graphicFrameLocks noChangeAspect="1"/>
          </p:cNvGraphicFramePr>
          <p:nvPr/>
        </p:nvGraphicFramePr>
        <p:xfrm>
          <a:off x="5307013" y="4749800"/>
          <a:ext cx="9096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Equation" r:id="rId4" imgW="533160" imgH="203040" progId="Equation.3">
                  <p:embed/>
                </p:oleObj>
              </mc:Choice>
              <mc:Fallback>
                <p:oleObj name="Equation" r:id="rId4" imgW="533160" imgH="203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7013" y="4749800"/>
                        <a:ext cx="909637" cy="34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7"/>
          <p:cNvGraphicFramePr>
            <a:graphicFrameLocks noChangeAspect="1"/>
          </p:cNvGraphicFramePr>
          <p:nvPr/>
        </p:nvGraphicFramePr>
        <p:xfrm>
          <a:off x="1489075" y="3136900"/>
          <a:ext cx="296863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Equation" r:id="rId6" imgW="203040" imgH="914400" progId="Equation.3">
                  <p:embed/>
                </p:oleObj>
              </mc:Choice>
              <mc:Fallback>
                <p:oleObj name="Equation" r:id="rId6" imgW="203040" imgH="914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3136900"/>
                        <a:ext cx="296863" cy="1346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8"/>
          <p:cNvGraphicFramePr>
            <a:graphicFrameLocks noChangeAspect="1"/>
          </p:cNvGraphicFramePr>
          <p:nvPr/>
        </p:nvGraphicFramePr>
        <p:xfrm>
          <a:off x="3032125" y="3573463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8" imgW="114120" imgH="139680" progId="Equation.3">
                  <p:embed/>
                </p:oleObj>
              </mc:Choice>
              <mc:Fallback>
                <p:oleObj name="Equation" r:id="rId8" imgW="114120" imgH="1396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3573463"/>
                        <a:ext cx="165100" cy="203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9"/>
          <p:cNvGraphicFramePr>
            <a:graphicFrameLocks noChangeAspect="1"/>
          </p:cNvGraphicFramePr>
          <p:nvPr/>
        </p:nvGraphicFramePr>
        <p:xfrm>
          <a:off x="3967163" y="3529013"/>
          <a:ext cx="2016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10" imgW="139680" imgH="164880" progId="Equation.3">
                  <p:embed/>
                </p:oleObj>
              </mc:Choice>
              <mc:Fallback>
                <p:oleObj name="Equation" r:id="rId10" imgW="139680" imgH="1648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3529013"/>
                        <a:ext cx="201612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3" name="Group 14"/>
          <p:cNvGrpSpPr>
            <a:grpSpLocks/>
          </p:cNvGrpSpPr>
          <p:nvPr/>
        </p:nvGrpSpPr>
        <p:grpSpPr bwMode="auto">
          <a:xfrm>
            <a:off x="5003800" y="2781300"/>
            <a:ext cx="2630488" cy="1587500"/>
            <a:chOff x="3152" y="1480"/>
            <a:chExt cx="1657" cy="1000"/>
          </a:xfrm>
        </p:grpSpPr>
        <p:pic>
          <p:nvPicPr>
            <p:cNvPr id="7186" name="Picture 5"/>
            <p:cNvPicPr>
              <a:picLocks noChangeAspect="1" noChangeArrowheads="1"/>
            </p:cNvPicPr>
            <p:nvPr/>
          </p:nvPicPr>
          <p:blipFill>
            <a:blip r:embed="rId12" cstate="print"/>
            <a:srcRect b="29306"/>
            <a:stretch>
              <a:fillRect/>
            </a:stretch>
          </p:blipFill>
          <p:spPr bwMode="auto">
            <a:xfrm>
              <a:off x="3152" y="1525"/>
              <a:ext cx="1657" cy="9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7175" name="Object 10"/>
            <p:cNvGraphicFramePr>
              <a:graphicFrameLocks noChangeAspect="1"/>
            </p:cNvGraphicFramePr>
            <p:nvPr/>
          </p:nvGraphicFramePr>
          <p:xfrm>
            <a:off x="3560" y="1480"/>
            <a:ext cx="127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0" name="Equation" r:id="rId13" imgW="139680" imgH="164880" progId="Equation.3">
                    <p:embed/>
                  </p:oleObj>
                </mc:Choice>
                <mc:Fallback>
                  <p:oleObj name="Equation" r:id="rId13" imgW="139680" imgH="1648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1480"/>
                          <a:ext cx="127" cy="15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/>
          </p:nvGraphicFramePr>
          <p:xfrm>
            <a:off x="4150" y="1933"/>
            <a:ext cx="104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1" name="Equation" r:id="rId14" imgW="114120" imgH="139680" progId="Equation.3">
                    <p:embed/>
                  </p:oleObj>
                </mc:Choice>
                <mc:Fallback>
                  <p:oleObj name="Equation" r:id="rId14" imgW="114120" imgH="13968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0" y="1933"/>
                          <a:ext cx="104" cy="128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84" name="Text Box 15"/>
          <p:cNvSpPr txBox="1">
            <a:spLocks noChangeArrowheads="1"/>
          </p:cNvSpPr>
          <p:nvPr/>
        </p:nvSpPr>
        <p:spPr bwMode="auto">
          <a:xfrm>
            <a:off x="4932363" y="2276475"/>
            <a:ext cx="2520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>
                <a:solidFill>
                  <a:srgbClr val="FF0000"/>
                </a:solidFill>
              </a:rPr>
              <a:t>Linear transfer function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7185" name="Rectangle 17"/>
          <p:cNvSpPr>
            <a:spLocks noChangeArrowheads="1"/>
          </p:cNvSpPr>
          <p:nvPr/>
        </p:nvSpPr>
        <p:spPr bwMode="auto">
          <a:xfrm>
            <a:off x="2195513" y="4797425"/>
            <a:ext cx="2016125" cy="50323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174" name="Object 16"/>
          <p:cNvGraphicFramePr>
            <a:graphicFrameLocks noChangeAspect="1"/>
          </p:cNvGraphicFramePr>
          <p:nvPr/>
        </p:nvGraphicFramePr>
        <p:xfrm>
          <a:off x="2339975" y="4884738"/>
          <a:ext cx="11430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15" imgW="672840" imgH="203040" progId="Equation.3">
                  <p:embed/>
                </p:oleObj>
              </mc:Choice>
              <mc:Fallback>
                <p:oleObj name="Equation" r:id="rId15" imgW="672840" imgH="2030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884738"/>
                        <a:ext cx="1143000" cy="344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820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8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D92521A-5AB6-424F-A52B-11A4D61BFCDE}" type="slidenum">
              <a:rPr lang="sl-SI" smtClean="0"/>
              <a:pPr/>
              <a:t>19</a:t>
            </a:fld>
            <a:endParaRPr lang="sl-SI" smtClean="0"/>
          </a:p>
        </p:txBody>
      </p:sp>
      <p:sp>
        <p:nvSpPr>
          <p:cNvPr id="8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Simple ADALINE</a:t>
            </a:r>
            <a:endParaRPr lang="en-GB" smtClean="0"/>
          </a:p>
        </p:txBody>
      </p:sp>
      <p:sp>
        <p:nvSpPr>
          <p:cNvPr id="8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Simple</a:t>
            </a:r>
            <a:r>
              <a:rPr lang="sl-SI" dirty="0" smtClean="0"/>
              <a:t> </a:t>
            </a:r>
            <a:r>
              <a:rPr lang="sl-SI" dirty="0" err="1" smtClean="0"/>
              <a:t>ADALINE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two</a:t>
            </a:r>
            <a:r>
              <a:rPr lang="sl-SI" dirty="0" smtClean="0"/>
              <a:t> </a:t>
            </a:r>
            <a:r>
              <a:rPr lang="sl-SI" dirty="0" err="1" smtClean="0"/>
              <a:t>inputs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smtClean="0"/>
              <a:t>Like a </a:t>
            </a:r>
            <a:r>
              <a:rPr lang="sl-SI" dirty="0" err="1" smtClean="0"/>
              <a:t>perceptron</a:t>
            </a:r>
            <a:r>
              <a:rPr lang="sl-SI" dirty="0" smtClean="0"/>
              <a:t>, </a:t>
            </a:r>
            <a:r>
              <a:rPr lang="sl-SI" dirty="0" err="1" smtClean="0"/>
              <a:t>ADALINE</a:t>
            </a:r>
            <a:r>
              <a:rPr lang="sl-SI" dirty="0" smtClean="0"/>
              <a:t> </a:t>
            </a:r>
            <a:r>
              <a:rPr lang="sl-SI" dirty="0" err="1" smtClean="0"/>
              <a:t>has</a:t>
            </a:r>
            <a:r>
              <a:rPr lang="sl-SI" dirty="0" smtClean="0"/>
              <a:t> a </a:t>
            </a:r>
            <a:r>
              <a:rPr lang="sl-SI" dirty="0" err="1" smtClean="0"/>
              <a:t>decision</a:t>
            </a:r>
            <a:r>
              <a:rPr lang="sl-SI" dirty="0" smtClean="0"/>
              <a:t> </a:t>
            </a:r>
            <a:r>
              <a:rPr lang="sl-SI" dirty="0" err="1" smtClean="0"/>
              <a:t>boundary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defined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inputs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which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output</a:t>
            </a:r>
            <a:r>
              <a:rPr lang="sl-SI" dirty="0" smtClean="0"/>
              <a:t> is </a:t>
            </a:r>
            <a:r>
              <a:rPr lang="sl-SI" dirty="0" err="1" smtClean="0"/>
              <a:t>zero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err="1" smtClean="0"/>
              <a:t>see</a:t>
            </a:r>
            <a:r>
              <a:rPr lang="sl-SI" dirty="0" smtClean="0"/>
              <a:t> </a:t>
            </a:r>
            <a:r>
              <a:rPr lang="sl-SI" dirty="0" err="1" smtClean="0">
                <a:hlinkClick r:id="rId3" action="ppaction://hlinksldjump"/>
              </a:rPr>
              <a:t>Perceptron</a:t>
            </a:r>
            <a:r>
              <a:rPr lang="sl-SI" dirty="0" smtClean="0">
                <a:hlinkClick r:id="rId3" action="ppaction://hlinksldjump"/>
              </a:rPr>
              <a:t> </a:t>
            </a:r>
            <a:r>
              <a:rPr lang="sl-SI" dirty="0" err="1" smtClean="0">
                <a:hlinkClick r:id="rId3" action="ppaction://hlinksldjump"/>
              </a:rPr>
              <a:t>decision</a:t>
            </a:r>
            <a:r>
              <a:rPr lang="sl-SI" dirty="0" smtClean="0">
                <a:hlinkClick r:id="rId3" action="ppaction://hlinksldjump"/>
              </a:rPr>
              <a:t> </a:t>
            </a:r>
            <a:r>
              <a:rPr lang="sl-SI" dirty="0" err="1" smtClean="0">
                <a:hlinkClick r:id="rId3" action="ppaction://hlinksldjump"/>
              </a:rPr>
              <a:t>boundary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ADALINE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be used to </a:t>
            </a:r>
            <a:br>
              <a:rPr lang="sl-SI" dirty="0" smtClean="0"/>
            </a:br>
            <a:r>
              <a:rPr lang="sl-SI" dirty="0" err="1" smtClean="0"/>
              <a:t>classify</a:t>
            </a:r>
            <a:r>
              <a:rPr lang="sl-SI" dirty="0" smtClean="0"/>
              <a:t> </a:t>
            </a:r>
            <a:r>
              <a:rPr lang="sl-SI" dirty="0" err="1" smtClean="0"/>
              <a:t>objects</a:t>
            </a:r>
            <a:r>
              <a:rPr lang="sl-SI" dirty="0" smtClean="0"/>
              <a:t> </a:t>
            </a:r>
            <a:r>
              <a:rPr lang="sl-SI" dirty="0" err="1" smtClean="0"/>
              <a:t>into</a:t>
            </a:r>
            <a:r>
              <a:rPr lang="sl-SI" dirty="0" smtClean="0"/>
              <a:t> </a:t>
            </a:r>
            <a:r>
              <a:rPr lang="sl-SI" dirty="0" err="1" smtClean="0"/>
              <a:t>categories</a:t>
            </a:r>
            <a:endParaRPr lang="en-GB" dirty="0" smtClean="0"/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5003800" y="2133600"/>
          <a:ext cx="3278188" cy="366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6" name="Equation" r:id="rId4" imgW="1930320" imgH="215640" progId="Equation.3">
                  <p:embed/>
                </p:oleObj>
              </mc:Choice>
              <mc:Fallback>
                <p:oleObj name="Equation" r:id="rId4" imgW="193032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2133600"/>
                        <a:ext cx="3278188" cy="366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6"/>
          <p:cNvGraphicFramePr>
            <a:graphicFrameLocks noChangeAspect="1"/>
          </p:cNvGraphicFramePr>
          <p:nvPr/>
        </p:nvGraphicFramePr>
        <p:xfrm>
          <a:off x="1306513" y="1844675"/>
          <a:ext cx="1841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7" name="Equation" r:id="rId6" imgW="152280" imgH="215640" progId="Equation.3">
                  <p:embed/>
                </p:oleObj>
              </mc:Choice>
              <mc:Fallback>
                <p:oleObj name="Equation" r:id="rId6" imgW="1522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513" y="1844675"/>
                        <a:ext cx="184150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7"/>
          <p:cNvGraphicFramePr>
            <a:graphicFrameLocks noChangeAspect="1"/>
          </p:cNvGraphicFramePr>
          <p:nvPr/>
        </p:nvGraphicFramePr>
        <p:xfrm>
          <a:off x="1300163" y="2563813"/>
          <a:ext cx="20002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8" name="Equation" r:id="rId8" imgW="164880" imgH="215640" progId="Equation.3">
                  <p:embed/>
                </p:oleObj>
              </mc:Choice>
              <mc:Fallback>
                <p:oleObj name="Equation" r:id="rId8" imgW="164880" imgH="215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163" y="2563813"/>
                        <a:ext cx="200025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205" name="Picture 8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512888" y="1773238"/>
            <a:ext cx="2915096" cy="126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6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436096" y="3861048"/>
            <a:ext cx="3151188" cy="242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197" name="Object 11"/>
          <p:cNvGraphicFramePr>
            <a:graphicFrameLocks noChangeAspect="1"/>
          </p:cNvGraphicFramePr>
          <p:nvPr/>
        </p:nvGraphicFramePr>
        <p:xfrm>
          <a:off x="2987675" y="2128838"/>
          <a:ext cx="149225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09" name="Equation" r:id="rId12" imgW="114120" imgH="139680" progId="Equation.3">
                  <p:embed/>
                </p:oleObj>
              </mc:Choice>
              <mc:Fallback>
                <p:oleObj name="Equation" r:id="rId12" imgW="114120" imgH="1396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128838"/>
                        <a:ext cx="149225" cy="182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2"/>
          <p:cNvGraphicFramePr>
            <a:graphicFrameLocks noChangeAspect="1"/>
          </p:cNvGraphicFramePr>
          <p:nvPr/>
        </p:nvGraphicFramePr>
        <p:xfrm>
          <a:off x="4067175" y="2095500"/>
          <a:ext cx="1809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0" name="Equation" r:id="rId14" imgW="139680" imgH="164880" progId="Equation.3">
                  <p:embed/>
                </p:oleObj>
              </mc:Choice>
              <mc:Fallback>
                <p:oleObj name="Equation" r:id="rId14" imgW="139680" imgH="1648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2095500"/>
                        <a:ext cx="180975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397276"/>
              </p:ext>
            </p:extLst>
          </p:nvPr>
        </p:nvGraphicFramePr>
        <p:xfrm>
          <a:off x="1717675" y="3861048"/>
          <a:ext cx="19907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1" name="Equation" r:id="rId16" imgW="1168200" imgH="215640" progId="Equation.3">
                  <p:embed/>
                </p:oleObj>
              </mc:Choice>
              <mc:Fallback>
                <p:oleObj name="Equation" r:id="rId16" imgW="116820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7675" y="3861048"/>
                        <a:ext cx="199072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8FFD27CE-8B67-46CB-BA5D-10DBE5492677}" type="slidenum">
              <a:rPr lang="sl-SI" smtClean="0"/>
              <a:pPr/>
              <a:t>2</a:t>
            </a:fld>
            <a:endParaRPr lang="sl-SI" smtClean="0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Introduction</a:t>
            </a:r>
            <a:endParaRPr lang="en-GB" smtClean="0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Pioneering</a:t>
            </a:r>
            <a:r>
              <a:rPr lang="sl-SI" dirty="0" smtClean="0"/>
              <a:t>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contributions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McCulloch</a:t>
            </a:r>
            <a:r>
              <a:rPr lang="sl-SI" dirty="0" smtClean="0"/>
              <a:t> &amp; </a:t>
            </a:r>
            <a:r>
              <a:rPr lang="sl-SI" dirty="0" err="1" smtClean="0"/>
              <a:t>Pits</a:t>
            </a:r>
            <a:r>
              <a:rPr lang="sl-SI" dirty="0" smtClean="0"/>
              <a:t> (1943) –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idea</a:t>
            </a:r>
            <a:r>
              <a:rPr lang="sl-SI" dirty="0" smtClean="0"/>
              <a:t> of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as </a:t>
            </a:r>
            <a:r>
              <a:rPr lang="sl-SI" dirty="0" err="1" smtClean="0"/>
              <a:t>computing</a:t>
            </a:r>
            <a:r>
              <a:rPr lang="sl-SI" dirty="0" smtClean="0"/>
              <a:t> </a:t>
            </a:r>
            <a:r>
              <a:rPr lang="sl-SI" dirty="0" err="1" smtClean="0"/>
              <a:t>machines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Rosenblatt</a:t>
            </a:r>
            <a:r>
              <a:rPr lang="sl-SI" dirty="0" smtClean="0"/>
              <a:t> (1958) – </a:t>
            </a:r>
            <a:r>
              <a:rPr lang="sl-SI" dirty="0" err="1" smtClean="0"/>
              <a:t>proposed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FF0000"/>
                </a:solidFill>
              </a:rPr>
              <a:t>perceptron</a:t>
            </a:r>
            <a:r>
              <a:rPr lang="sl-SI" dirty="0" smtClean="0"/>
              <a:t> as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first</a:t>
            </a:r>
            <a:r>
              <a:rPr lang="sl-SI" dirty="0" smtClean="0"/>
              <a:t> </a:t>
            </a:r>
            <a:r>
              <a:rPr lang="sl-SI" dirty="0" err="1" smtClean="0"/>
              <a:t>supervised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model</a:t>
            </a:r>
          </a:p>
          <a:p>
            <a:pPr lvl="1" eaLnBrk="1" hangingPunct="1"/>
            <a:r>
              <a:rPr lang="sl-SI" dirty="0" err="1" smtClean="0"/>
              <a:t>Widrow</a:t>
            </a:r>
            <a:r>
              <a:rPr lang="sl-SI" dirty="0" smtClean="0"/>
              <a:t> and </a:t>
            </a:r>
            <a:r>
              <a:rPr lang="sl-SI" dirty="0" err="1" smtClean="0"/>
              <a:t>Hoff</a:t>
            </a:r>
            <a:r>
              <a:rPr lang="sl-SI" dirty="0" smtClean="0"/>
              <a:t> (1961) – </a:t>
            </a:r>
            <a:r>
              <a:rPr lang="sl-SI" dirty="0" err="1" smtClean="0">
                <a:solidFill>
                  <a:srgbClr val="FF0000"/>
                </a:solidFill>
              </a:rPr>
              <a:t>least-mean-square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as </a:t>
            </a:r>
            <a:r>
              <a:rPr lang="sl-SI" dirty="0" err="1" smtClean="0"/>
              <a:t>an</a:t>
            </a:r>
            <a:r>
              <a:rPr lang="sl-SI" dirty="0" smtClean="0"/>
              <a:t> </a:t>
            </a:r>
            <a:r>
              <a:rPr lang="sl-SI" dirty="0" err="1" smtClean="0"/>
              <a:t>important</a:t>
            </a:r>
            <a:r>
              <a:rPr lang="sl-SI" dirty="0" smtClean="0"/>
              <a:t> </a:t>
            </a:r>
            <a:r>
              <a:rPr lang="sl-SI" dirty="0" err="1" smtClean="0"/>
              <a:t>generalization</a:t>
            </a:r>
            <a:r>
              <a:rPr lang="sl-SI" dirty="0" smtClean="0"/>
              <a:t> of </a:t>
            </a:r>
            <a:r>
              <a:rPr lang="sl-SI" dirty="0" err="1" smtClean="0"/>
              <a:t>perceptron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endParaRPr lang="sl-SI" i="1" dirty="0" smtClean="0"/>
          </a:p>
          <a:p>
            <a:pPr lvl="3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Perceptron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Layer</a:t>
            </a:r>
            <a:r>
              <a:rPr lang="sl-SI" dirty="0" smtClean="0"/>
              <a:t> of </a:t>
            </a:r>
            <a:r>
              <a:rPr lang="sl-SI" dirty="0" err="1" smtClean="0"/>
              <a:t>McCulloch-Pits</a:t>
            </a:r>
            <a:r>
              <a:rPr lang="sl-SI" dirty="0" smtClean="0"/>
              <a:t> </a:t>
            </a:r>
            <a:r>
              <a:rPr lang="sl-SI" dirty="0" err="1" smtClean="0"/>
              <a:t>neurons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adjustable</a:t>
            </a:r>
            <a:r>
              <a:rPr lang="sl-SI" dirty="0" smtClean="0"/>
              <a:t> </a:t>
            </a:r>
            <a:r>
              <a:rPr lang="sl-SI" dirty="0" err="1" smtClean="0"/>
              <a:t>synaptic</a:t>
            </a:r>
            <a:r>
              <a:rPr lang="sl-SI" dirty="0" smtClean="0"/>
              <a:t> </a:t>
            </a:r>
            <a:r>
              <a:rPr lang="sl-SI" dirty="0" err="1" smtClean="0"/>
              <a:t>weights</a:t>
            </a:r>
            <a:endParaRPr lang="sl-SI" dirty="0" smtClean="0"/>
          </a:p>
          <a:p>
            <a:pPr lvl="1" eaLnBrk="1" hangingPunct="1"/>
            <a:r>
              <a:rPr lang="sl-SI" dirty="0" smtClean="0"/>
              <a:t>The </a:t>
            </a:r>
            <a:r>
              <a:rPr lang="sl-SI" dirty="0" err="1" smtClean="0"/>
              <a:t>simplest</a:t>
            </a:r>
            <a:r>
              <a:rPr lang="sl-SI" dirty="0" smtClean="0"/>
              <a:t> form of a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classification</a:t>
            </a:r>
            <a:r>
              <a:rPr lang="sl-SI" dirty="0" smtClean="0"/>
              <a:t> of </a:t>
            </a:r>
            <a:r>
              <a:rPr lang="sl-SI" dirty="0" err="1" smtClean="0"/>
              <a:t>linearly</a:t>
            </a:r>
            <a:r>
              <a:rPr lang="sl-SI" dirty="0" smtClean="0"/>
              <a:t> </a:t>
            </a:r>
            <a:r>
              <a:rPr lang="sl-SI" dirty="0" err="1" smtClean="0"/>
              <a:t>separable</a:t>
            </a:r>
            <a:r>
              <a:rPr lang="sl-SI" dirty="0" smtClean="0"/>
              <a:t> </a:t>
            </a:r>
            <a:r>
              <a:rPr lang="sl-SI" dirty="0" err="1" smtClean="0"/>
              <a:t>patterns</a:t>
            </a:r>
            <a:endParaRPr lang="sl-SI" dirty="0" smtClean="0"/>
          </a:p>
          <a:p>
            <a:pPr lvl="1" eaLnBrk="1" hangingPunct="1"/>
            <a:r>
              <a:rPr lang="sl-SI" i="1" dirty="0" err="1" smtClean="0">
                <a:solidFill>
                  <a:srgbClr val="FF0000"/>
                </a:solidFill>
              </a:rPr>
              <a:t>Perceptron</a:t>
            </a:r>
            <a:r>
              <a:rPr lang="sl-SI" i="1" dirty="0" smtClean="0">
                <a:solidFill>
                  <a:srgbClr val="FF0000"/>
                </a:solidFill>
              </a:rPr>
              <a:t> </a:t>
            </a:r>
            <a:r>
              <a:rPr lang="sl-SI" i="1" dirty="0" err="1" smtClean="0">
                <a:solidFill>
                  <a:srgbClr val="FF0000"/>
                </a:solidFill>
              </a:rPr>
              <a:t>convergence</a:t>
            </a:r>
            <a:r>
              <a:rPr lang="sl-SI" i="1" dirty="0" smtClean="0">
                <a:solidFill>
                  <a:srgbClr val="FF0000"/>
                </a:solidFill>
              </a:rPr>
              <a:t> </a:t>
            </a:r>
            <a:r>
              <a:rPr lang="sl-SI" i="1" dirty="0" err="1" smtClean="0">
                <a:solidFill>
                  <a:srgbClr val="FF0000"/>
                </a:solidFill>
              </a:rPr>
              <a:t>theorem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two</a:t>
            </a:r>
            <a:r>
              <a:rPr lang="sl-SI" dirty="0" smtClean="0"/>
              <a:t> </a:t>
            </a:r>
            <a:r>
              <a:rPr lang="sl-SI" dirty="0" err="1" smtClean="0"/>
              <a:t>linearly</a:t>
            </a:r>
            <a:r>
              <a:rPr lang="sl-SI" dirty="0" smtClean="0"/>
              <a:t> </a:t>
            </a:r>
            <a:r>
              <a:rPr lang="sl-SI" dirty="0" err="1" smtClean="0"/>
              <a:t>separable</a:t>
            </a:r>
            <a:r>
              <a:rPr lang="sl-SI" dirty="0" smtClean="0"/>
              <a:t> </a:t>
            </a:r>
            <a:r>
              <a:rPr lang="sl-SI" dirty="0" err="1" smtClean="0"/>
              <a:t>classes</a:t>
            </a:r>
            <a:endParaRPr lang="sl-SI" dirty="0" smtClean="0"/>
          </a:p>
          <a:p>
            <a:pPr lvl="3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ADALINE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Similar</a:t>
            </a:r>
            <a:r>
              <a:rPr lang="sl-SI" dirty="0" smtClean="0"/>
              <a:t> to </a:t>
            </a:r>
            <a:r>
              <a:rPr lang="sl-SI" dirty="0" err="1" smtClean="0"/>
              <a:t>perceptron</a:t>
            </a:r>
            <a:r>
              <a:rPr lang="sl-SI" dirty="0" smtClean="0"/>
              <a:t>, </a:t>
            </a:r>
            <a:r>
              <a:rPr lang="sl-SI" dirty="0" err="1" smtClean="0"/>
              <a:t>trained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l</a:t>
            </a:r>
            <a:r>
              <a:rPr lang="sl-SI" dirty="0" err="1" smtClean="0"/>
              <a:t>east-mean-square</a:t>
            </a:r>
            <a:r>
              <a:rPr lang="sl-SI" dirty="0" smtClean="0"/>
              <a:t> (LMS) </a:t>
            </a:r>
            <a:r>
              <a:rPr lang="sl-SI" dirty="0" err="1"/>
              <a:t>learning</a:t>
            </a:r>
            <a:r>
              <a:rPr lang="sl-SI" dirty="0"/>
              <a:t> </a:t>
            </a:r>
            <a:r>
              <a:rPr lang="sl-SI" dirty="0" smtClean="0"/>
              <a:t>rule</a:t>
            </a:r>
            <a:endParaRPr lang="sl-SI" dirty="0" smtClean="0"/>
          </a:p>
          <a:p>
            <a:pPr lvl="1" eaLnBrk="1" hangingPunct="1"/>
            <a:r>
              <a:rPr lang="sl-SI" dirty="0" smtClean="0"/>
              <a:t>Used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linear</a:t>
            </a:r>
            <a:r>
              <a:rPr lang="sl-SI" dirty="0" smtClean="0"/>
              <a:t> </a:t>
            </a:r>
            <a:r>
              <a:rPr lang="sl-SI" dirty="0" err="1" smtClean="0"/>
              <a:t>adaptive</a:t>
            </a:r>
            <a:r>
              <a:rPr lang="sl-SI" dirty="0" smtClean="0"/>
              <a:t> </a:t>
            </a:r>
            <a:r>
              <a:rPr lang="sl-SI" dirty="0" err="1" smtClean="0"/>
              <a:t>filters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2CCECD7C-3E37-49BB-8552-6FAC0CCBFD1F}" type="slidenum">
              <a:rPr lang="sl-SI" smtClean="0"/>
              <a:pPr/>
              <a:t>20</a:t>
            </a:fld>
            <a:endParaRPr lang="sl-SI" smtClean="0"/>
          </a:p>
        </p:txBody>
      </p:sp>
      <p:sp>
        <p:nvSpPr>
          <p:cNvPr id="92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3.5  LMS learning rule </a:t>
            </a:r>
            <a:endParaRPr lang="en-GB" smtClean="0"/>
          </a:p>
        </p:txBody>
      </p:sp>
      <p:sp>
        <p:nvSpPr>
          <p:cNvPr id="92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 eaLnBrk="1" hangingPunct="1"/>
            <a:r>
              <a:rPr lang="sl-SI" dirty="0" smtClean="0"/>
              <a:t>LMS = </a:t>
            </a:r>
            <a:r>
              <a:rPr lang="sl-SI" dirty="0" err="1" smtClean="0"/>
              <a:t>Least</a:t>
            </a:r>
            <a:r>
              <a:rPr lang="sl-SI" dirty="0" smtClean="0"/>
              <a:t> </a:t>
            </a:r>
            <a:r>
              <a:rPr lang="sl-SI" dirty="0" err="1" smtClean="0"/>
              <a:t>Mean</a:t>
            </a:r>
            <a:r>
              <a:rPr lang="sl-SI" dirty="0" smtClean="0"/>
              <a:t> </a:t>
            </a:r>
            <a:r>
              <a:rPr lang="sl-SI" dirty="0" err="1" smtClean="0"/>
              <a:t>Square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smtClean="0"/>
              <a:t>rule</a:t>
            </a:r>
          </a:p>
          <a:p>
            <a:pPr eaLnBrk="1" hangingPunct="1"/>
            <a:r>
              <a:rPr lang="sl-SI" dirty="0" smtClean="0"/>
              <a:t>A set of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samples</a:t>
            </a:r>
            <a:r>
              <a:rPr lang="sl-SI" dirty="0" smtClean="0"/>
              <a:t> (</a:t>
            </a:r>
            <a:r>
              <a:rPr lang="sl-SI" dirty="0" err="1" smtClean="0"/>
              <a:t>inputs</a:t>
            </a:r>
            <a:r>
              <a:rPr lang="sl-SI" dirty="0" smtClean="0"/>
              <a:t> and </a:t>
            </a:r>
            <a:r>
              <a:rPr lang="sl-SI" dirty="0" err="1" smtClean="0"/>
              <a:t>target</a:t>
            </a:r>
            <a:r>
              <a:rPr lang="sl-SI" dirty="0" smtClean="0"/>
              <a:t> </a:t>
            </a:r>
            <a:r>
              <a:rPr lang="sl-SI" dirty="0" err="1" smtClean="0"/>
              <a:t>classes</a:t>
            </a:r>
            <a:r>
              <a:rPr lang="sl-SI" dirty="0" smtClean="0"/>
              <a:t>)</a:t>
            </a:r>
          </a:p>
          <a:p>
            <a:pPr lvl="2" eaLnBrk="1" hangingPunct="1"/>
            <a:endParaRPr lang="sl-SI" dirty="0" smtClean="0"/>
          </a:p>
          <a:p>
            <a:pPr lvl="2" eaLnBrk="1" hangingPunct="1"/>
            <a:endParaRPr lang="sl-SI" dirty="0" smtClean="0"/>
          </a:p>
          <a:p>
            <a:pPr lvl="2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Objective</a:t>
            </a:r>
            <a:r>
              <a:rPr lang="sl-SI" dirty="0" smtClean="0"/>
              <a:t>: </a:t>
            </a:r>
            <a:r>
              <a:rPr lang="sl-SI" dirty="0" err="1" smtClean="0"/>
              <a:t>reduce</a:t>
            </a:r>
            <a:r>
              <a:rPr lang="sl-SI" dirty="0" smtClean="0"/>
              <a:t> </a:t>
            </a:r>
            <a:r>
              <a:rPr lang="sl-SI" dirty="0" err="1" smtClean="0"/>
              <a:t>error</a:t>
            </a:r>
            <a:r>
              <a:rPr lang="sl-SI" dirty="0" smtClean="0"/>
              <a:t> </a:t>
            </a:r>
            <a:r>
              <a:rPr lang="sl-SI" i="1" dirty="0" smtClean="0">
                <a:solidFill>
                  <a:srgbClr val="0000FF"/>
                </a:solidFill>
              </a:rPr>
              <a:t>e </a:t>
            </a:r>
            <a:r>
              <a:rPr lang="sl-SI" dirty="0" err="1" smtClean="0"/>
              <a:t>between</a:t>
            </a:r>
            <a:r>
              <a:rPr lang="sl-SI" dirty="0" smtClean="0"/>
              <a:t> </a:t>
            </a:r>
            <a:r>
              <a:rPr lang="sl-SI" dirty="0" err="1" smtClean="0"/>
              <a:t>target</a:t>
            </a:r>
            <a:r>
              <a:rPr lang="sl-SI" dirty="0" smtClean="0"/>
              <a:t> </a:t>
            </a:r>
            <a:r>
              <a:rPr lang="sl-SI" dirty="0" err="1" smtClean="0"/>
              <a:t>class</a:t>
            </a:r>
            <a:r>
              <a:rPr lang="sl-SI" dirty="0" smtClean="0"/>
              <a:t> </a:t>
            </a:r>
            <a:r>
              <a:rPr lang="sl-SI" i="1" dirty="0" smtClean="0">
                <a:solidFill>
                  <a:srgbClr val="0000FF"/>
                </a:solidFill>
              </a:rPr>
              <a:t>d</a:t>
            </a:r>
            <a:r>
              <a:rPr lang="sl-SI" dirty="0" smtClean="0"/>
              <a:t> and </a:t>
            </a:r>
            <a:r>
              <a:rPr lang="sl-SI" dirty="0" err="1" smtClean="0"/>
              <a:t>neuron</a:t>
            </a:r>
            <a:r>
              <a:rPr lang="sl-SI" dirty="0" smtClean="0"/>
              <a:t> </a:t>
            </a:r>
            <a:r>
              <a:rPr lang="sl-SI" dirty="0" err="1" smtClean="0"/>
              <a:t>response</a:t>
            </a:r>
            <a:r>
              <a:rPr lang="sl-SI" dirty="0" smtClean="0"/>
              <a:t> </a:t>
            </a:r>
            <a:r>
              <a:rPr lang="sl-SI" i="1" dirty="0" smtClean="0">
                <a:solidFill>
                  <a:srgbClr val="0000FF"/>
                </a:solidFill>
              </a:rPr>
              <a:t>y</a:t>
            </a:r>
            <a:r>
              <a:rPr lang="sl-SI" dirty="0" smtClean="0"/>
              <a:t> (</a:t>
            </a:r>
            <a:r>
              <a:rPr lang="sl-SI" dirty="0" err="1" smtClean="0"/>
              <a:t>error-correction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) </a:t>
            </a:r>
          </a:p>
          <a:p>
            <a:pPr lvl="4" eaLnBrk="1" hangingPunct="1"/>
            <a:endParaRPr lang="sl-SI" i="1" dirty="0" smtClean="0">
              <a:solidFill>
                <a:srgbClr val="0000FF"/>
              </a:solidFill>
            </a:endParaRPr>
          </a:p>
          <a:p>
            <a:pPr lvl="1" eaLnBrk="1" hangingPunct="1">
              <a:buFontTx/>
              <a:buNone/>
            </a:pPr>
            <a:r>
              <a:rPr lang="sl-SI" sz="2000" i="1" dirty="0" smtClean="0">
                <a:solidFill>
                  <a:srgbClr val="0000FF"/>
                </a:solidFill>
              </a:rPr>
              <a:t>		e = d – y</a:t>
            </a:r>
          </a:p>
          <a:p>
            <a:pPr lvl="4" eaLnBrk="1" hangingPunct="1"/>
            <a:endParaRPr lang="sl-SI" sz="1400" i="1" dirty="0" smtClean="0">
              <a:solidFill>
                <a:srgbClr val="0000FF"/>
              </a:solidFill>
            </a:endParaRPr>
          </a:p>
          <a:p>
            <a:pPr eaLnBrk="1" hangingPunct="1"/>
            <a:r>
              <a:rPr lang="sl-SI" dirty="0" err="1" smtClean="0"/>
              <a:t>Goal</a:t>
            </a:r>
            <a:r>
              <a:rPr lang="sl-SI" dirty="0" smtClean="0"/>
              <a:t> is to </a:t>
            </a:r>
            <a:r>
              <a:rPr lang="sl-SI" dirty="0" err="1" smtClean="0"/>
              <a:t>minimize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mean</a:t>
            </a:r>
            <a:r>
              <a:rPr lang="sl-SI" dirty="0" smtClean="0"/>
              <a:t> </a:t>
            </a:r>
            <a:r>
              <a:rPr lang="sl-SI" dirty="0" err="1" smtClean="0"/>
              <a:t>squared</a:t>
            </a:r>
            <a:r>
              <a:rPr lang="sl-SI" dirty="0" smtClean="0"/>
              <a:t> </a:t>
            </a:r>
            <a:r>
              <a:rPr lang="sl-SI" dirty="0" err="1" smtClean="0"/>
              <a:t>error</a:t>
            </a:r>
            <a:endParaRPr lang="en-GB" dirty="0" smtClean="0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510771"/>
              </p:ext>
            </p:extLst>
          </p:nvPr>
        </p:nvGraphicFramePr>
        <p:xfrm>
          <a:off x="1411288" y="2348880"/>
          <a:ext cx="34655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2" name="Equation" r:id="rId3" imgW="1917360" imgH="253800" progId="Equation.3">
                  <p:embed/>
                </p:oleObj>
              </mc:Choice>
              <mc:Fallback>
                <p:oleObj name="Equation" r:id="rId3" imgW="191736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348880"/>
                        <a:ext cx="34655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953804"/>
              </p:ext>
            </p:extLst>
          </p:nvPr>
        </p:nvGraphicFramePr>
        <p:xfrm>
          <a:off x="1311093" y="5085184"/>
          <a:ext cx="2960688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" name="Equation" r:id="rId5" imgW="1638000" imgH="431640" progId="Equation.3">
                  <p:embed/>
                </p:oleObj>
              </mc:Choice>
              <mc:Fallback>
                <p:oleObj name="Equation" r:id="rId5" imgW="1638000" imgH="431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093" y="5085184"/>
                        <a:ext cx="2960688" cy="7762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Line 6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024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102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BFF8D8E8-9828-45E6-A77C-E15431019303}" type="slidenum">
              <a:rPr lang="sl-SI" smtClean="0"/>
              <a:pPr/>
              <a:t>21</a:t>
            </a:fld>
            <a:endParaRPr lang="sl-SI" smtClean="0"/>
          </a:p>
        </p:txBody>
      </p:sp>
      <p:sp>
        <p:nvSpPr>
          <p:cNvPr id="102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LMS algorithm  </a:t>
            </a:r>
            <a:r>
              <a:rPr lang="sl-SI" sz="2800" smtClean="0"/>
              <a:t>(1/3)</a:t>
            </a:r>
            <a:endParaRPr lang="en-GB" sz="2800" smtClean="0"/>
          </a:p>
        </p:txBody>
      </p:sp>
      <p:sp>
        <p:nvSpPr>
          <p:cNvPr id="102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LMS </a:t>
            </a:r>
            <a:r>
              <a:rPr lang="sl-SI" dirty="0" err="1" smtClean="0"/>
              <a:t>algorithm</a:t>
            </a:r>
            <a:r>
              <a:rPr lang="sl-SI" dirty="0" smtClean="0"/>
              <a:t> is </a:t>
            </a:r>
            <a:r>
              <a:rPr lang="sl-SI" dirty="0" err="1" smtClean="0"/>
              <a:t>based</a:t>
            </a:r>
            <a:r>
              <a:rPr lang="sl-SI" dirty="0" smtClean="0"/>
              <a:t> on </a:t>
            </a:r>
            <a:r>
              <a:rPr lang="sl-SI" dirty="0" err="1" smtClean="0">
                <a:solidFill>
                  <a:srgbClr val="0000FF"/>
                </a:solidFill>
              </a:rPr>
              <a:t>approximate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sl-SI" dirty="0" err="1" smtClean="0">
                <a:solidFill>
                  <a:srgbClr val="0000FF"/>
                </a:solidFill>
              </a:rPr>
              <a:t>steepest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sl-SI" dirty="0" err="1" smtClean="0">
                <a:solidFill>
                  <a:srgbClr val="0000FF"/>
                </a:solidFill>
              </a:rPr>
              <a:t>descent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sl-SI" dirty="0" smtClean="0"/>
              <a:t>procedure</a:t>
            </a:r>
          </a:p>
          <a:p>
            <a:pPr lvl="1" eaLnBrk="1" hangingPunct="1"/>
            <a:r>
              <a:rPr lang="sl-SI" dirty="0" err="1" smtClean="0"/>
              <a:t>Widrow</a:t>
            </a:r>
            <a:r>
              <a:rPr lang="sl-SI" dirty="0" smtClean="0"/>
              <a:t> &amp; </a:t>
            </a:r>
            <a:r>
              <a:rPr lang="sl-SI" dirty="0" err="1" smtClean="0"/>
              <a:t>Hoff</a:t>
            </a:r>
            <a:r>
              <a:rPr lang="sl-SI" dirty="0" smtClean="0"/>
              <a:t> </a:t>
            </a:r>
            <a:r>
              <a:rPr lang="sl-SI" dirty="0" err="1" smtClean="0"/>
              <a:t>introduced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idea</a:t>
            </a:r>
            <a:r>
              <a:rPr lang="sl-SI" dirty="0" smtClean="0"/>
              <a:t> to </a:t>
            </a:r>
            <a:r>
              <a:rPr lang="sl-SI" dirty="0" err="1" smtClean="0"/>
              <a:t>estimate</a:t>
            </a:r>
            <a:r>
              <a:rPr lang="sl-SI" dirty="0" smtClean="0"/>
              <a:t> </a:t>
            </a:r>
            <a:r>
              <a:rPr lang="sl-SI" i="1" dirty="0" err="1" smtClean="0">
                <a:solidFill>
                  <a:schemeClr val="accent2"/>
                </a:solidFill>
              </a:rPr>
              <a:t>mean-square-error</a:t>
            </a:r>
            <a:endParaRPr lang="sl-SI" i="1" dirty="0" smtClean="0">
              <a:solidFill>
                <a:schemeClr val="accent2"/>
              </a:solidFill>
            </a:endParaRPr>
          </a:p>
          <a:p>
            <a:pPr lvl="1" eaLnBrk="1" hangingPunct="1"/>
            <a:endParaRPr lang="sl-SI" i="1" dirty="0" smtClean="0">
              <a:solidFill>
                <a:schemeClr val="accent2"/>
              </a:solidFill>
            </a:endParaRPr>
          </a:p>
          <a:p>
            <a:pPr lvl="1" eaLnBrk="1" hangingPunct="1"/>
            <a:endParaRPr lang="sl-SI" i="1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using</a:t>
            </a:r>
            <a:r>
              <a:rPr lang="sl-SI" dirty="0" smtClean="0"/>
              <a:t> </a:t>
            </a:r>
            <a:r>
              <a:rPr lang="sl-SI" i="1" dirty="0" err="1" smtClean="0">
                <a:solidFill>
                  <a:schemeClr val="accent2"/>
                </a:solidFill>
              </a:rPr>
              <a:t>square-error</a:t>
            </a:r>
            <a:r>
              <a:rPr lang="sl-SI" dirty="0" smtClean="0"/>
              <a:t> at </a:t>
            </a:r>
            <a:r>
              <a:rPr lang="sl-SI" dirty="0" err="1" smtClean="0"/>
              <a:t>each</a:t>
            </a:r>
            <a:r>
              <a:rPr lang="sl-SI" dirty="0" smtClean="0"/>
              <a:t> </a:t>
            </a:r>
            <a:r>
              <a:rPr lang="sl-SI" dirty="0" err="1" smtClean="0"/>
              <a:t>iteration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smtClean="0">
                <a:solidFill>
                  <a:srgbClr val="0000FF"/>
                </a:solidFill>
              </a:rPr>
              <a:t>and </a:t>
            </a:r>
            <a:r>
              <a:rPr lang="sl-SI" dirty="0" err="1" smtClean="0">
                <a:solidFill>
                  <a:srgbClr val="0000FF"/>
                </a:solidFill>
              </a:rPr>
              <a:t>change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sl-SI" dirty="0" err="1" smtClean="0">
                <a:solidFill>
                  <a:srgbClr val="0000FF"/>
                </a:solidFill>
              </a:rPr>
              <a:t>network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sl-SI" dirty="0" err="1" smtClean="0">
                <a:solidFill>
                  <a:srgbClr val="0000FF"/>
                </a:solidFill>
              </a:rPr>
              <a:t>weights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sl-SI" dirty="0" err="1" smtClean="0">
                <a:solidFill>
                  <a:srgbClr val="0000FF"/>
                </a:solidFill>
              </a:rPr>
              <a:t>proportional</a:t>
            </a:r>
            <a:r>
              <a:rPr lang="sl-SI" dirty="0" smtClean="0">
                <a:solidFill>
                  <a:srgbClr val="0000FF"/>
                </a:solidFill>
              </a:rPr>
              <a:t> to </a:t>
            </a:r>
            <a:r>
              <a:rPr lang="sl-SI" dirty="0" err="1" smtClean="0">
                <a:solidFill>
                  <a:srgbClr val="0000FF"/>
                </a:solidFill>
              </a:rPr>
              <a:t>the</a:t>
            </a:r>
            <a:r>
              <a:rPr lang="sl-SI" dirty="0" smtClean="0">
                <a:solidFill>
                  <a:srgbClr val="0000FF"/>
                </a:solidFill>
              </a:rPr>
              <a:t> negative </a:t>
            </a:r>
            <a:r>
              <a:rPr lang="sl-SI" dirty="0" err="1" smtClean="0">
                <a:solidFill>
                  <a:srgbClr val="0000FF"/>
                </a:solidFill>
              </a:rPr>
              <a:t>derivative</a:t>
            </a:r>
            <a:r>
              <a:rPr lang="sl-SI" dirty="0" smtClean="0">
                <a:solidFill>
                  <a:srgbClr val="0000FF"/>
                </a:solidFill>
              </a:rPr>
              <a:t> of </a:t>
            </a:r>
            <a:r>
              <a:rPr lang="sl-SI" dirty="0" err="1" smtClean="0">
                <a:solidFill>
                  <a:srgbClr val="0000FF"/>
                </a:solidFill>
              </a:rPr>
              <a:t>the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sl-SI" dirty="0" err="1" smtClean="0">
                <a:solidFill>
                  <a:srgbClr val="0000FF"/>
                </a:solidFill>
              </a:rPr>
              <a:t>error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err="1" smtClean="0"/>
              <a:t>with</a:t>
            </a:r>
            <a:r>
              <a:rPr lang="sl-SI" dirty="0" smtClean="0"/>
              <a:t> some </a:t>
            </a:r>
            <a:r>
              <a:rPr lang="sl-SI" dirty="0" err="1" smtClean="0">
                <a:solidFill>
                  <a:srgbClr val="0000FF"/>
                </a:solidFill>
              </a:rPr>
              <a:t>learning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sl-SI" dirty="0" err="1" smtClean="0">
                <a:solidFill>
                  <a:srgbClr val="0000FF"/>
                </a:solidFill>
              </a:rPr>
              <a:t>constant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el-GR" i="1" dirty="0" smtClean="0">
                <a:solidFill>
                  <a:srgbClr val="0000FF"/>
                </a:solidFill>
                <a:cs typeface="Arial" charset="0"/>
              </a:rPr>
              <a:t>η</a:t>
            </a:r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2295377"/>
              </p:ext>
            </p:extLst>
          </p:nvPr>
        </p:nvGraphicFramePr>
        <p:xfrm>
          <a:off x="1835150" y="3284984"/>
          <a:ext cx="243681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8" name="Equation" r:id="rId3" imgW="1346040" imgH="241200" progId="Equation.3">
                  <p:embed/>
                </p:oleObj>
              </mc:Choice>
              <mc:Fallback>
                <p:oleObj name="Equation" r:id="rId3" imgW="134604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84984"/>
                        <a:ext cx="243681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003068"/>
              </p:ext>
            </p:extLst>
          </p:nvPr>
        </p:nvGraphicFramePr>
        <p:xfrm>
          <a:off x="1854200" y="4293096"/>
          <a:ext cx="22748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9" name="Equation" r:id="rId5" imgW="1257120" imgH="469800" progId="Equation.3">
                  <p:embed/>
                </p:oleObj>
              </mc:Choice>
              <mc:Fallback>
                <p:oleObj name="Equation" r:id="rId5" imgW="1257120" imgH="469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4200" y="4293096"/>
                        <a:ext cx="22748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872828"/>
              </p:ext>
            </p:extLst>
          </p:nvPr>
        </p:nvGraphicFramePr>
        <p:xfrm>
          <a:off x="1824038" y="1988840"/>
          <a:ext cx="29591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0" name="Equation" r:id="rId7" imgW="1638000" imgH="431640" progId="Equation.3">
                  <p:embed/>
                </p:oleObj>
              </mc:Choice>
              <mc:Fallback>
                <p:oleObj name="Equation" r:id="rId7" imgW="1638000" imgH="431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988840"/>
                        <a:ext cx="2959100" cy="776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12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112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ABD4D045-5ADA-4F51-BC55-E6FF6DC7C629}" type="slidenum">
              <a:rPr lang="sl-SI" smtClean="0"/>
              <a:pPr/>
              <a:t>22</a:t>
            </a:fld>
            <a:endParaRPr lang="sl-SI" smtClean="0"/>
          </a:p>
        </p:txBody>
      </p:sp>
      <p:sp>
        <p:nvSpPr>
          <p:cNvPr id="11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LMS algorithm  </a:t>
            </a:r>
            <a:r>
              <a:rPr lang="sl-SI" sz="2800" smtClean="0"/>
              <a:t>(2/3)</a:t>
            </a:r>
            <a:endParaRPr lang="en-GB" sz="2800" smtClean="0"/>
          </a:p>
        </p:txBody>
      </p:sp>
      <p:sp>
        <p:nvSpPr>
          <p:cNvPr id="112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sl-SI" dirty="0" err="1" smtClean="0"/>
              <a:t>Now</a:t>
            </a:r>
            <a:r>
              <a:rPr lang="sl-SI" dirty="0" smtClean="0"/>
              <a:t> </a:t>
            </a:r>
            <a:r>
              <a:rPr lang="sl-SI" dirty="0" err="1" smtClean="0"/>
              <a:t>we</a:t>
            </a:r>
            <a:r>
              <a:rPr lang="sl-SI" dirty="0" smtClean="0"/>
              <a:t> </a:t>
            </a:r>
            <a:r>
              <a:rPr lang="sl-SI" dirty="0" err="1" smtClean="0"/>
              <a:t>expand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expression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weight</a:t>
            </a:r>
            <a:r>
              <a:rPr lang="sl-SI" dirty="0" smtClean="0"/>
              <a:t> </a:t>
            </a:r>
            <a:r>
              <a:rPr lang="sl-SI" dirty="0" err="1" smtClean="0"/>
              <a:t>change</a:t>
            </a:r>
            <a:r>
              <a:rPr lang="sl-SI" dirty="0" smtClean="0"/>
              <a:t> ...</a:t>
            </a:r>
            <a:endParaRPr lang="en-GB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err="1" smtClean="0"/>
              <a:t>Expanding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neuron</a:t>
            </a:r>
            <a:r>
              <a:rPr lang="sl-SI" dirty="0" smtClean="0"/>
              <a:t> </a:t>
            </a:r>
            <a:r>
              <a:rPr lang="sl-SI" dirty="0" err="1" smtClean="0"/>
              <a:t>activation</a:t>
            </a:r>
            <a:r>
              <a:rPr lang="sl-SI" dirty="0" smtClean="0"/>
              <a:t> </a:t>
            </a:r>
            <a:r>
              <a:rPr lang="sl-SI" i="1" dirty="0" smtClean="0"/>
              <a:t>y(n)</a:t>
            </a:r>
          </a:p>
          <a:p>
            <a:pPr lvl="2" eaLnBrk="1" hangingPunct="1"/>
            <a:endParaRPr lang="sl-SI" i="1" dirty="0" smtClean="0"/>
          </a:p>
          <a:p>
            <a:pPr lvl="2" eaLnBrk="1" hangingPunct="1"/>
            <a:endParaRPr lang="sl-SI" i="1" dirty="0" smtClean="0"/>
          </a:p>
          <a:p>
            <a:pPr lvl="1" eaLnBrk="1" hangingPunct="1"/>
            <a:endParaRPr lang="sl-SI" i="1" dirty="0" smtClean="0"/>
          </a:p>
          <a:p>
            <a:pPr lvl="1" eaLnBrk="1" hangingPunct="1"/>
            <a:r>
              <a:rPr lang="sl-SI" dirty="0" smtClean="0"/>
              <a:t>and </a:t>
            </a:r>
            <a:r>
              <a:rPr lang="sl-SI" dirty="0" err="1" smtClean="0"/>
              <a:t>using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cosmetic</a:t>
            </a:r>
            <a:r>
              <a:rPr lang="sl-SI" dirty="0" smtClean="0"/>
              <a:t> </a:t>
            </a:r>
            <a:r>
              <a:rPr lang="sl-SI" dirty="0" err="1" smtClean="0"/>
              <a:t>correction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err="1" smtClean="0"/>
              <a:t>we</a:t>
            </a:r>
            <a:r>
              <a:rPr lang="sl-SI" dirty="0" smtClean="0"/>
              <a:t> </a:t>
            </a:r>
            <a:r>
              <a:rPr lang="sl-SI" dirty="0" err="1" smtClean="0"/>
              <a:t>finally</a:t>
            </a:r>
            <a:r>
              <a:rPr lang="sl-SI" dirty="0" smtClean="0"/>
              <a:t> </a:t>
            </a:r>
            <a:r>
              <a:rPr lang="sl-SI" dirty="0" err="1" smtClean="0"/>
              <a:t>obtain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weight</a:t>
            </a:r>
            <a:r>
              <a:rPr lang="sl-SI" dirty="0" smtClean="0"/>
              <a:t> </a:t>
            </a:r>
            <a:r>
              <a:rPr lang="sl-SI" dirty="0" err="1" smtClean="0"/>
              <a:t>change</a:t>
            </a:r>
            <a:r>
              <a:rPr lang="sl-SI" dirty="0" smtClean="0"/>
              <a:t> at step </a:t>
            </a:r>
            <a:r>
              <a:rPr lang="sl-SI" i="1" dirty="0" smtClean="0"/>
              <a:t>n</a:t>
            </a:r>
            <a:endParaRPr lang="en-GB" i="1" dirty="0" smtClean="0"/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350963" y="1700213"/>
          <a:ext cx="689292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4" name="Equation" r:id="rId3" imgW="3809880" imgH="469800" progId="Equation.3">
                  <p:embed/>
                </p:oleObj>
              </mc:Choice>
              <mc:Fallback>
                <p:oleObj name="Equation" r:id="rId3" imgW="380988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0963" y="1700213"/>
                        <a:ext cx="6892925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5"/>
          <p:cNvGraphicFramePr>
            <a:graphicFrameLocks noChangeAspect="1"/>
          </p:cNvGraphicFramePr>
          <p:nvPr/>
        </p:nvGraphicFramePr>
        <p:xfrm>
          <a:off x="1476375" y="3213100"/>
          <a:ext cx="57197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5" name="Equation" r:id="rId5" imgW="3162240" imgH="241200" progId="Equation.3">
                  <p:embed/>
                </p:oleObj>
              </mc:Choice>
              <mc:Fallback>
                <p:oleObj name="Equation" r:id="rId5" imgW="316224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3213100"/>
                        <a:ext cx="57197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6"/>
          <p:cNvGraphicFramePr>
            <a:graphicFrameLocks noChangeAspect="1"/>
          </p:cNvGraphicFramePr>
          <p:nvPr/>
        </p:nvGraphicFramePr>
        <p:xfrm>
          <a:off x="1641475" y="5229225"/>
          <a:ext cx="2436813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6" name="Equation" r:id="rId7" imgW="1346040" imgH="253800" progId="Equation.3">
                  <p:embed/>
                </p:oleObj>
              </mc:Choice>
              <mc:Fallback>
                <p:oleObj name="Equation" r:id="rId7" imgW="1346040" imgH="25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1475" y="5229225"/>
                        <a:ext cx="2436813" cy="4587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525963" y="1557338"/>
            <a:ext cx="3430587" cy="2147887"/>
            <a:chOff x="2851" y="981"/>
            <a:chExt cx="2161" cy="1353"/>
          </a:xfrm>
        </p:grpSpPr>
        <p:sp>
          <p:nvSpPr>
            <p:cNvPr id="11276" name="Oval 7"/>
            <p:cNvSpPr>
              <a:spLocks noChangeArrowheads="1"/>
            </p:cNvSpPr>
            <p:nvPr/>
          </p:nvSpPr>
          <p:spPr bwMode="auto">
            <a:xfrm rot="2337595">
              <a:off x="4604" y="981"/>
              <a:ext cx="408" cy="725"/>
            </a:xfrm>
            <a:prstGeom prst="ellips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Oval 8"/>
            <p:cNvSpPr>
              <a:spLocks noChangeArrowheads="1"/>
            </p:cNvSpPr>
            <p:nvPr/>
          </p:nvSpPr>
          <p:spPr bwMode="auto">
            <a:xfrm>
              <a:off x="2851" y="1971"/>
              <a:ext cx="681" cy="363"/>
            </a:xfrm>
            <a:prstGeom prst="ellips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Line 9"/>
            <p:cNvSpPr>
              <a:spLocks noChangeShapeType="1"/>
            </p:cNvSpPr>
            <p:nvPr/>
          </p:nvSpPr>
          <p:spPr bwMode="auto">
            <a:xfrm flipH="1">
              <a:off x="3470" y="1570"/>
              <a:ext cx="1043" cy="454"/>
            </a:xfrm>
            <a:prstGeom prst="line">
              <a:avLst/>
            </a:prstGeom>
            <a:noFill/>
            <a:ln w="9525">
              <a:solidFill>
                <a:srgbClr val="FFCC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269" name="Object 10"/>
          <p:cNvGraphicFramePr>
            <a:graphicFrameLocks noChangeAspect="1"/>
          </p:cNvGraphicFramePr>
          <p:nvPr/>
        </p:nvGraphicFramePr>
        <p:xfrm>
          <a:off x="1979613" y="4249738"/>
          <a:ext cx="847725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7" name="Equation" r:id="rId9" imgW="507960" imgH="203040" progId="Equation.3">
                  <p:embed/>
                </p:oleObj>
              </mc:Choice>
              <mc:Fallback>
                <p:oleObj name="Equation" r:id="rId9" imgW="507960" imgH="203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249738"/>
                        <a:ext cx="847725" cy="33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C4CF004-2E22-4955-B7BE-ABA470174038}" type="slidenum">
              <a:rPr lang="sl-SI" smtClean="0"/>
              <a:pPr/>
              <a:t>23</a:t>
            </a:fld>
            <a:endParaRPr lang="sl-SI" smtClean="0"/>
          </a:p>
        </p:txBody>
      </p:sp>
      <p:sp>
        <p:nvSpPr>
          <p:cNvPr id="122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LMS algorithm  </a:t>
            </a:r>
            <a:r>
              <a:rPr lang="sl-SI" sz="2800" smtClean="0"/>
              <a:t>(3/3)</a:t>
            </a:r>
            <a:endParaRPr lang="en-GB" sz="2800" smtClean="0"/>
          </a:p>
        </p:txBody>
      </p:sp>
      <p:sp>
        <p:nvSpPr>
          <p:cNvPr id="122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Final</a:t>
            </a:r>
            <a:r>
              <a:rPr lang="sl-SI" dirty="0" smtClean="0"/>
              <a:t> form of LMS </a:t>
            </a:r>
            <a:r>
              <a:rPr lang="sl-SI" dirty="0" err="1" smtClean="0"/>
              <a:t>learning</a:t>
            </a:r>
            <a:r>
              <a:rPr lang="sl-SI" dirty="0" smtClean="0"/>
              <a:t> rule</a:t>
            </a:r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lvl="1" eaLnBrk="1" hangingPunct="1"/>
            <a:r>
              <a:rPr lang="sl-SI" dirty="0" err="1" smtClean="0"/>
              <a:t>Learning</a:t>
            </a:r>
            <a:r>
              <a:rPr lang="sl-SI" dirty="0" smtClean="0"/>
              <a:t> is </a:t>
            </a:r>
            <a:r>
              <a:rPr lang="sl-SI" dirty="0" err="1" smtClean="0"/>
              <a:t>regulated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a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rate</a:t>
            </a:r>
            <a:r>
              <a:rPr lang="sl-SI" dirty="0" smtClean="0"/>
              <a:t> </a:t>
            </a:r>
            <a:r>
              <a:rPr lang="el-GR" i="1" dirty="0" smtClean="0">
                <a:solidFill>
                  <a:srgbClr val="0000FF"/>
                </a:solidFill>
                <a:cs typeface="Arial" charset="0"/>
              </a:rPr>
              <a:t>η</a:t>
            </a:r>
            <a:endParaRPr lang="el-GR" dirty="0" smtClean="0">
              <a:cs typeface="Arial" charset="0"/>
            </a:endParaRPr>
          </a:p>
          <a:p>
            <a:pPr lvl="1" eaLnBrk="1" hangingPunct="1"/>
            <a:r>
              <a:rPr lang="sl-SI" dirty="0" err="1" smtClean="0"/>
              <a:t>Stable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>
                <a:sym typeface="Wingdings" pitchFamily="2" charset="2"/>
              </a:rPr>
              <a:t>l</a:t>
            </a:r>
            <a:r>
              <a:rPr lang="sl-SI" dirty="0" err="1" smtClean="0"/>
              <a:t>earning</a:t>
            </a:r>
            <a:r>
              <a:rPr lang="sl-SI" dirty="0" smtClean="0"/>
              <a:t> </a:t>
            </a:r>
            <a:r>
              <a:rPr lang="sl-SI" dirty="0" err="1" smtClean="0"/>
              <a:t>rate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el-GR" i="1" dirty="0" smtClean="0">
                <a:solidFill>
                  <a:srgbClr val="0000FF"/>
                </a:solidFill>
                <a:cs typeface="Arial" charset="0"/>
              </a:rPr>
              <a:t>η</a:t>
            </a:r>
            <a:r>
              <a:rPr lang="sl-SI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must</a:t>
            </a:r>
            <a:r>
              <a:rPr lang="sl-SI" dirty="0" smtClean="0">
                <a:cs typeface="Arial" charset="0"/>
              </a:rPr>
              <a:t> be </a:t>
            </a:r>
            <a:r>
              <a:rPr lang="sl-SI" dirty="0" err="1" smtClean="0">
                <a:cs typeface="Arial" charset="0"/>
              </a:rPr>
              <a:t>less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than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the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reciprocal</a:t>
            </a:r>
            <a:r>
              <a:rPr lang="sl-SI" dirty="0" smtClean="0">
                <a:cs typeface="Arial" charset="0"/>
              </a:rPr>
              <a:t> of </a:t>
            </a:r>
            <a:r>
              <a:rPr lang="sl-SI" dirty="0" err="1" smtClean="0">
                <a:cs typeface="Arial" charset="0"/>
              </a:rPr>
              <a:t>the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largest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eigenvalue</a:t>
            </a:r>
            <a:r>
              <a:rPr lang="sl-SI" dirty="0" smtClean="0">
                <a:cs typeface="Arial" charset="0"/>
              </a:rPr>
              <a:t> of </a:t>
            </a:r>
            <a:r>
              <a:rPr lang="sl-SI" dirty="0" err="1" smtClean="0">
                <a:cs typeface="Arial" charset="0"/>
              </a:rPr>
              <a:t>the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correlation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matrix</a:t>
            </a:r>
            <a:r>
              <a:rPr lang="sl-SI" dirty="0" smtClean="0">
                <a:cs typeface="Arial" charset="0"/>
              </a:rPr>
              <a:t> </a:t>
            </a:r>
            <a:r>
              <a:rPr lang="sl-SI" i="1" dirty="0" err="1" smtClean="0">
                <a:solidFill>
                  <a:srgbClr val="0000FF"/>
                </a:solidFill>
                <a:cs typeface="Arial" charset="0"/>
              </a:rPr>
              <a:t>x</a:t>
            </a:r>
            <a:r>
              <a:rPr lang="sl-SI" baseline="30000" dirty="0" err="1" smtClean="0">
                <a:solidFill>
                  <a:srgbClr val="0000FF"/>
                </a:solidFill>
                <a:cs typeface="Arial" charset="0"/>
              </a:rPr>
              <a:t>T</a:t>
            </a:r>
            <a:r>
              <a:rPr lang="sl-SI" i="1" dirty="0" err="1" smtClean="0">
                <a:solidFill>
                  <a:srgbClr val="0000FF"/>
                </a:solidFill>
                <a:cs typeface="Arial" charset="0"/>
              </a:rPr>
              <a:t>x</a:t>
            </a:r>
            <a:r>
              <a:rPr lang="sl-SI" i="1" dirty="0" smtClean="0">
                <a:cs typeface="Arial" charset="0"/>
              </a:rPr>
              <a:t> </a:t>
            </a:r>
            <a:r>
              <a:rPr lang="sl-SI" dirty="0" smtClean="0">
                <a:cs typeface="Arial" charset="0"/>
              </a:rPr>
              <a:t>of </a:t>
            </a:r>
            <a:r>
              <a:rPr lang="sl-SI" dirty="0" err="1" smtClean="0">
                <a:cs typeface="Arial" charset="0"/>
              </a:rPr>
              <a:t>input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vectors</a:t>
            </a:r>
            <a:endParaRPr lang="sl-SI" dirty="0" smtClean="0">
              <a:cs typeface="Arial" charset="0"/>
            </a:endParaRPr>
          </a:p>
          <a:p>
            <a:pPr lvl="1" eaLnBrk="1" hangingPunct="1"/>
            <a:endParaRPr lang="sl-SI" dirty="0" smtClean="0">
              <a:cs typeface="Arial" charset="0"/>
            </a:endParaRPr>
          </a:p>
          <a:p>
            <a:pPr eaLnBrk="1" hangingPunct="1"/>
            <a:r>
              <a:rPr lang="sl-SI" dirty="0" err="1" smtClean="0">
                <a:cs typeface="Arial" charset="0"/>
              </a:rPr>
              <a:t>Limitations</a:t>
            </a:r>
            <a:endParaRPr lang="sl-SI" dirty="0" smtClean="0">
              <a:cs typeface="Arial" charset="0"/>
            </a:endParaRPr>
          </a:p>
          <a:p>
            <a:pPr lvl="1" eaLnBrk="1" hangingPunct="1"/>
            <a:r>
              <a:rPr lang="sl-SI" dirty="0" err="1" smtClean="0">
                <a:cs typeface="Arial" charset="0"/>
              </a:rPr>
              <a:t>Linear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network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can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only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learn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linear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input-output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mappings</a:t>
            </a:r>
            <a:endParaRPr lang="sl-SI" dirty="0" smtClean="0">
              <a:cs typeface="Arial" charset="0"/>
            </a:endParaRPr>
          </a:p>
          <a:p>
            <a:pPr lvl="1" eaLnBrk="1" hangingPunct="1"/>
            <a:r>
              <a:rPr lang="sl-SI" dirty="0" err="1" smtClean="0">
                <a:cs typeface="Arial" charset="0"/>
              </a:rPr>
              <a:t>Proper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selection</a:t>
            </a:r>
            <a:r>
              <a:rPr lang="sl-SI" dirty="0" smtClean="0">
                <a:cs typeface="Arial" charset="0"/>
              </a:rPr>
              <a:t> of </a:t>
            </a:r>
            <a:r>
              <a:rPr lang="sl-SI" dirty="0" err="1" smtClean="0">
                <a:cs typeface="Arial" charset="0"/>
              </a:rPr>
              <a:t>learning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err="1" smtClean="0">
                <a:cs typeface="Arial" charset="0"/>
              </a:rPr>
              <a:t>rate</a:t>
            </a:r>
            <a:r>
              <a:rPr lang="sl-SI" dirty="0" smtClean="0">
                <a:cs typeface="Arial" charset="0"/>
              </a:rPr>
              <a:t> </a:t>
            </a:r>
            <a:r>
              <a:rPr lang="el-GR" i="1" dirty="0" smtClean="0">
                <a:solidFill>
                  <a:srgbClr val="0000FF"/>
                </a:solidFill>
                <a:cs typeface="Arial" charset="0"/>
              </a:rPr>
              <a:t>η</a:t>
            </a:r>
          </a:p>
        </p:txBody>
      </p:sp>
      <p:graphicFrame>
        <p:nvGraphicFramePr>
          <p:cNvPr id="1229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379544"/>
              </p:ext>
            </p:extLst>
          </p:nvPr>
        </p:nvGraphicFramePr>
        <p:xfrm>
          <a:off x="1296988" y="1769566"/>
          <a:ext cx="3311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2" name="Equation" r:id="rId3" imgW="1904760" imgH="457200" progId="Equation.3">
                  <p:embed/>
                </p:oleObj>
              </mc:Choice>
              <mc:Fallback>
                <p:oleObj name="Equation" r:id="rId3" imgW="190476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1769566"/>
                        <a:ext cx="3311525" cy="795338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6DDB37B8-A688-413A-BEFE-8753F2FBA31D}" type="slidenum">
              <a:rPr lang="sl-SI" smtClean="0"/>
              <a:pPr/>
              <a:t>24</a:t>
            </a:fld>
            <a:endParaRPr lang="sl-SI" smtClean="0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3.6  </a:t>
            </a:r>
            <a:r>
              <a:rPr lang="sl-SI" dirty="0" err="1" smtClean="0"/>
              <a:t>ADALINE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endParaRPr lang="en-GB" dirty="0" smtClean="0"/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968875"/>
          </a:xfrm>
        </p:spPr>
        <p:txBody>
          <a:bodyPr/>
          <a:lstStyle/>
          <a:p>
            <a:pPr eaLnBrk="1" hangingPunct="1"/>
            <a:r>
              <a:rPr lang="sl-SI" smtClean="0"/>
              <a:t>ADALINE network = </a:t>
            </a:r>
            <a:r>
              <a:rPr lang="sl-SI" smtClean="0">
                <a:solidFill>
                  <a:srgbClr val="FF0000"/>
                </a:solidFill>
              </a:rPr>
              <a:t>MADALINE</a:t>
            </a:r>
            <a:r>
              <a:rPr lang="sl-SI" smtClean="0"/>
              <a:t/>
            </a:r>
            <a:br>
              <a:rPr lang="sl-SI" smtClean="0"/>
            </a:br>
            <a:r>
              <a:rPr lang="sl-SI" smtClean="0"/>
              <a:t>(single layer of ADALINE neurons)</a:t>
            </a:r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</p:txBody>
      </p:sp>
      <p:pic>
        <p:nvPicPr>
          <p:cNvPr id="3277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4788" y="2459038"/>
            <a:ext cx="5976937" cy="341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6" name="Line 6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33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133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45BB2D3-62D6-40A5-BEB5-805246EFD142}" type="slidenum">
              <a:rPr lang="sl-SI" smtClean="0"/>
              <a:pPr/>
              <a:t>25</a:t>
            </a:fld>
            <a:endParaRPr lang="sl-SI" smtClean="0"/>
          </a:p>
        </p:txBody>
      </p:sp>
      <p:sp>
        <p:nvSpPr>
          <p:cNvPr id="13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3.7  ADALINE vs. Perceptron</a:t>
            </a:r>
            <a:endParaRPr lang="en-GB" smtClean="0"/>
          </a:p>
        </p:txBody>
      </p:sp>
      <p:sp>
        <p:nvSpPr>
          <p:cNvPr id="13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5040312"/>
          </a:xfrm>
        </p:spPr>
        <p:txBody>
          <a:bodyPr/>
          <a:lstStyle/>
          <a:p>
            <a:pPr eaLnBrk="1" hangingPunct="1"/>
            <a:r>
              <a:rPr lang="sl-SI" dirty="0" err="1" smtClean="0"/>
              <a:t>Architectures</a:t>
            </a:r>
            <a:endParaRPr lang="sl-SI" dirty="0" smtClean="0"/>
          </a:p>
          <a:p>
            <a:pPr eaLnBrk="1" hangingPunct="1">
              <a:buFontTx/>
              <a:buNone/>
            </a:pPr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/>
          </a:p>
          <a:p>
            <a:pPr eaLnBrk="1" hangingPunct="1"/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rules</a:t>
            </a:r>
            <a:endParaRPr lang="sl-SI" dirty="0" smtClean="0"/>
          </a:p>
          <a:p>
            <a:pPr lvl="1" eaLnBrk="1" hangingPunct="1">
              <a:buFontTx/>
              <a:buNone/>
            </a:pPr>
            <a:r>
              <a:rPr lang="sl-SI" dirty="0" smtClean="0">
                <a:solidFill>
                  <a:srgbClr val="FF0000"/>
                </a:solidFill>
              </a:rPr>
              <a:t>			 LMS </a:t>
            </a:r>
            <a:r>
              <a:rPr lang="sl-SI" dirty="0" err="1" smtClean="0">
                <a:solidFill>
                  <a:srgbClr val="FF0000"/>
                </a:solidFill>
              </a:rPr>
              <a:t>learning</a:t>
            </a:r>
            <a:r>
              <a:rPr lang="sl-SI" dirty="0" smtClean="0">
                <a:solidFill>
                  <a:srgbClr val="FF0000"/>
                </a:solidFill>
              </a:rPr>
              <a:t>		        </a:t>
            </a:r>
            <a:r>
              <a:rPr lang="sl-SI" dirty="0" err="1" smtClean="0">
                <a:solidFill>
                  <a:srgbClr val="FF0000"/>
                </a:solidFill>
              </a:rPr>
              <a:t>Perceptron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learning</a:t>
            </a:r>
            <a:endParaRPr lang="en-GB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33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436700"/>
              </p:ext>
            </p:extLst>
          </p:nvPr>
        </p:nvGraphicFramePr>
        <p:xfrm>
          <a:off x="1038226" y="5085184"/>
          <a:ext cx="330993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6" name="Equation" r:id="rId3" imgW="1904760" imgH="457200" progId="Equation.3">
                  <p:embed/>
                </p:oleObj>
              </mc:Choice>
              <mc:Fallback>
                <p:oleObj name="Equation" r:id="rId3" imgW="190476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6" y="5085184"/>
                        <a:ext cx="3309937" cy="793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5980825"/>
              </p:ext>
            </p:extLst>
          </p:nvPr>
        </p:nvGraphicFramePr>
        <p:xfrm>
          <a:off x="4929188" y="5088359"/>
          <a:ext cx="31115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27" name="Equation" r:id="rId5" imgW="1790640" imgH="457200" progId="Equation.3">
                  <p:embed/>
                </p:oleObj>
              </mc:Choice>
              <mc:Fallback>
                <p:oleObj name="Equation" r:id="rId5" imgW="17906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5088359"/>
                        <a:ext cx="3111500" cy="793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7" name="Line 12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619250" y="1772816"/>
            <a:ext cx="5976938" cy="2448272"/>
            <a:chOff x="1619250" y="1916832"/>
            <a:chExt cx="5976938" cy="2448272"/>
          </a:xfrm>
        </p:grpSpPr>
        <p:pic>
          <p:nvPicPr>
            <p:cNvPr id="13325" name="Picture 4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619250" y="1916832"/>
              <a:ext cx="2520950" cy="23860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6" name="Picture 5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4932363" y="2039417"/>
              <a:ext cx="2663825" cy="23256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3316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2654887"/>
                </p:ext>
              </p:extLst>
            </p:nvPr>
          </p:nvGraphicFramePr>
          <p:xfrm>
            <a:off x="2962275" y="2840038"/>
            <a:ext cx="149225" cy="182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28" name="Equation" r:id="rId9" imgW="114120" imgH="139680" progId="Equation.3">
                    <p:embed/>
                  </p:oleObj>
                </mc:Choice>
                <mc:Fallback>
                  <p:oleObj name="Equation" r:id="rId9" imgW="114120" imgH="1396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2275" y="2840038"/>
                          <a:ext cx="149225" cy="18256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2843793"/>
                </p:ext>
              </p:extLst>
            </p:nvPr>
          </p:nvGraphicFramePr>
          <p:xfrm>
            <a:off x="3711575" y="2806700"/>
            <a:ext cx="180975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29" name="Equation" r:id="rId11" imgW="139680" imgH="164880" progId="Equation.3">
                    <p:embed/>
                  </p:oleObj>
                </mc:Choice>
                <mc:Fallback>
                  <p:oleObj name="Equation" r:id="rId11" imgW="139680" imgH="16488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575" y="2806700"/>
                          <a:ext cx="180975" cy="2159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8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6394601"/>
                </p:ext>
              </p:extLst>
            </p:nvPr>
          </p:nvGraphicFramePr>
          <p:xfrm>
            <a:off x="6300788" y="2849563"/>
            <a:ext cx="149225" cy="182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0" name="Equation" r:id="rId13" imgW="114120" imgH="139680" progId="Equation.3">
                    <p:embed/>
                  </p:oleObj>
                </mc:Choice>
                <mc:Fallback>
                  <p:oleObj name="Equation" r:id="rId13" imgW="114120" imgH="13968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00788" y="2849563"/>
                          <a:ext cx="149225" cy="18256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3570860"/>
                </p:ext>
              </p:extLst>
            </p:nvPr>
          </p:nvGraphicFramePr>
          <p:xfrm>
            <a:off x="7088188" y="2746375"/>
            <a:ext cx="180975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231" name="Equation" r:id="rId14" imgW="139680" imgH="164880" progId="Equation.3">
                    <p:embed/>
                  </p:oleObj>
                </mc:Choice>
                <mc:Fallback>
                  <p:oleObj name="Equation" r:id="rId14" imgW="139680" imgH="1648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8188" y="2746375"/>
                          <a:ext cx="180975" cy="2159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8" name="Text Box 13"/>
            <p:cNvSpPr txBox="1">
              <a:spLocks noChangeArrowheads="1"/>
            </p:cNvSpPr>
            <p:nvPr/>
          </p:nvSpPr>
          <p:spPr bwMode="auto">
            <a:xfrm>
              <a:off x="2411413" y="1933575"/>
              <a:ext cx="5019675" cy="33655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600">
                  <a:solidFill>
                    <a:srgbClr val="FF0000"/>
                  </a:solidFill>
                </a:rPr>
                <a:t>ADALINE			       PERCEPTRON     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3059832" y="5134371"/>
            <a:ext cx="216024" cy="288032"/>
          </a:xfrm>
          <a:prstGeom prst="roundRect">
            <a:avLst/>
          </a:prstGeom>
          <a:solidFill>
            <a:srgbClr val="FFC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2815233" y="5566419"/>
            <a:ext cx="216024" cy="288032"/>
          </a:xfrm>
          <a:prstGeom prst="roundRect">
            <a:avLst/>
          </a:prstGeom>
          <a:solidFill>
            <a:srgbClr val="FFC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8E2A34D2-33C2-4243-A055-1CA5D74F53B2}" type="slidenum">
              <a:rPr lang="sl-SI" smtClean="0"/>
              <a:pPr/>
              <a:t>26</a:t>
            </a:fld>
            <a:endParaRPr lang="sl-SI" smtClean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ADALINE and Perceptron summary</a:t>
            </a:r>
            <a:endParaRPr lang="en-GB" smtClean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>
                <a:solidFill>
                  <a:srgbClr val="0033CC"/>
                </a:solidFill>
              </a:rPr>
              <a:t>Single</a:t>
            </a:r>
            <a:r>
              <a:rPr lang="sl-SI" dirty="0" err="1">
                <a:solidFill>
                  <a:srgbClr val="0033CC"/>
                </a:solidFill>
              </a:rPr>
              <a:t>-</a:t>
            </a:r>
            <a:r>
              <a:rPr lang="sl-SI" dirty="0" err="1" smtClean="0">
                <a:solidFill>
                  <a:srgbClr val="0033CC"/>
                </a:solidFill>
              </a:rPr>
              <a:t>layer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networks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be </a:t>
            </a:r>
            <a:r>
              <a:rPr lang="sl-SI" dirty="0" err="1" smtClean="0"/>
              <a:t>built</a:t>
            </a:r>
            <a:r>
              <a:rPr lang="sl-SI" dirty="0" smtClean="0"/>
              <a:t> </a:t>
            </a:r>
            <a:r>
              <a:rPr lang="sl-SI" dirty="0" err="1" smtClean="0"/>
              <a:t>based</a:t>
            </a:r>
            <a:r>
              <a:rPr lang="sl-SI" dirty="0" smtClean="0"/>
              <a:t> on </a:t>
            </a:r>
            <a:r>
              <a:rPr lang="sl-SI" dirty="0" err="1" smtClean="0"/>
              <a:t>ADALINE</a:t>
            </a:r>
            <a:r>
              <a:rPr lang="sl-SI" dirty="0" smtClean="0"/>
              <a:t> </a:t>
            </a:r>
            <a:r>
              <a:rPr lang="sl-SI" dirty="0" err="1" smtClean="0"/>
              <a:t>or</a:t>
            </a:r>
            <a:r>
              <a:rPr lang="sl-SI" dirty="0" smtClean="0"/>
              <a:t> </a:t>
            </a:r>
            <a:r>
              <a:rPr lang="sl-SI" dirty="0" err="1" smtClean="0"/>
              <a:t>Perceptron</a:t>
            </a:r>
            <a:r>
              <a:rPr lang="sl-SI" dirty="0" smtClean="0"/>
              <a:t> </a:t>
            </a:r>
            <a:r>
              <a:rPr lang="sl-SI" dirty="0" err="1" smtClean="0"/>
              <a:t>neurons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smtClean="0"/>
              <a:t>Both </a:t>
            </a:r>
            <a:r>
              <a:rPr lang="sl-SI" dirty="0" err="1" smtClean="0"/>
              <a:t>architectures</a:t>
            </a:r>
            <a:r>
              <a:rPr lang="sl-SI" dirty="0" smtClean="0"/>
              <a:t> are </a:t>
            </a:r>
            <a:r>
              <a:rPr lang="sl-SI" dirty="0" err="1" smtClean="0"/>
              <a:t>suitable</a:t>
            </a:r>
            <a:r>
              <a:rPr lang="sl-SI" dirty="0" smtClean="0"/>
              <a:t> to </a:t>
            </a:r>
            <a:r>
              <a:rPr lang="sl-SI" dirty="0" err="1" smtClean="0"/>
              <a:t>learn</a:t>
            </a:r>
            <a:r>
              <a:rPr lang="sl-SI" dirty="0" smtClean="0"/>
              <a:t> </a:t>
            </a:r>
            <a:r>
              <a:rPr lang="sl-SI" dirty="0" err="1" smtClean="0"/>
              <a:t>only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0033CC"/>
                </a:solidFill>
              </a:rPr>
              <a:t>linear</a:t>
            </a:r>
            <a:r>
              <a:rPr lang="sl-SI" dirty="0" smtClean="0"/>
              <a:t> </a:t>
            </a:r>
            <a:r>
              <a:rPr lang="sl-SI" dirty="0" err="1" smtClean="0"/>
              <a:t>input-output</a:t>
            </a:r>
            <a:r>
              <a:rPr lang="sl-SI" dirty="0" smtClean="0"/>
              <a:t> </a:t>
            </a:r>
            <a:r>
              <a:rPr lang="sl-SI" dirty="0" err="1" smtClean="0"/>
              <a:t>relationships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Perceptron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threshold</a:t>
            </a:r>
            <a:r>
              <a:rPr lang="sl-SI" dirty="0" smtClean="0"/>
              <a:t> </a:t>
            </a:r>
            <a:r>
              <a:rPr lang="sl-SI" dirty="0" err="1" smtClean="0"/>
              <a:t>activation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r>
              <a:rPr lang="sl-SI" dirty="0" smtClean="0"/>
              <a:t> is </a:t>
            </a:r>
            <a:r>
              <a:rPr lang="sl-SI" dirty="0" err="1" smtClean="0"/>
              <a:t>suitable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0033CC"/>
                </a:solidFill>
              </a:rPr>
              <a:t>classification</a:t>
            </a:r>
            <a:r>
              <a:rPr lang="sl-SI" dirty="0" smtClean="0"/>
              <a:t> </a:t>
            </a:r>
            <a:r>
              <a:rPr lang="sl-SI" dirty="0" err="1" smtClean="0"/>
              <a:t>problems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ADALINE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linear</a:t>
            </a:r>
            <a:r>
              <a:rPr lang="sl-SI" dirty="0" smtClean="0"/>
              <a:t> </a:t>
            </a:r>
            <a:r>
              <a:rPr lang="sl-SI" dirty="0" err="1" smtClean="0"/>
              <a:t>output</a:t>
            </a:r>
            <a:r>
              <a:rPr lang="sl-SI" dirty="0" smtClean="0"/>
              <a:t> is more </a:t>
            </a:r>
            <a:r>
              <a:rPr lang="sl-SI" dirty="0" err="1" smtClean="0"/>
              <a:t>suitable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0033CC"/>
                </a:solidFill>
              </a:rPr>
              <a:t>regression</a:t>
            </a:r>
            <a:r>
              <a:rPr lang="sl-SI" dirty="0" smtClean="0">
                <a:solidFill>
                  <a:srgbClr val="0033CC"/>
                </a:solidFill>
              </a:rPr>
              <a:t> &amp; </a:t>
            </a:r>
            <a:r>
              <a:rPr lang="sl-SI" dirty="0" err="1" smtClean="0">
                <a:solidFill>
                  <a:srgbClr val="0033CC"/>
                </a:solidFill>
              </a:rPr>
              <a:t>filtering</a:t>
            </a:r>
            <a:endParaRPr lang="sl-SI" dirty="0" smtClean="0">
              <a:solidFill>
                <a:srgbClr val="0033CC"/>
              </a:solidFill>
            </a:endParaRPr>
          </a:p>
          <a:p>
            <a:pPr lvl="1" eaLnBrk="1" hangingPunct="1"/>
            <a:endParaRPr lang="sl-SI" dirty="0" smtClean="0">
              <a:solidFill>
                <a:srgbClr val="0033CC"/>
              </a:solidFill>
            </a:endParaRPr>
          </a:p>
          <a:p>
            <a:pPr eaLnBrk="1" hangingPunct="1"/>
            <a:r>
              <a:rPr lang="sl-SI" dirty="0" err="1" smtClean="0"/>
              <a:t>ADALINE</a:t>
            </a:r>
            <a:r>
              <a:rPr lang="sl-SI" dirty="0" smtClean="0"/>
              <a:t> is </a:t>
            </a:r>
            <a:r>
              <a:rPr lang="sl-SI" dirty="0" err="1" smtClean="0"/>
              <a:t>suitable</a:t>
            </a:r>
            <a:r>
              <a:rPr lang="sl-SI" dirty="0" smtClean="0"/>
              <a:t> </a:t>
            </a: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0033CC"/>
                </a:solidFill>
              </a:rPr>
              <a:t>continuous</a:t>
            </a:r>
            <a:r>
              <a:rPr lang="sl-SI" dirty="0" smtClean="0">
                <a:solidFill>
                  <a:srgbClr val="0033CC"/>
                </a:solidFill>
              </a:rPr>
              <a:t> </a:t>
            </a:r>
            <a:r>
              <a:rPr lang="sl-SI" dirty="0" err="1" smtClean="0">
                <a:solidFill>
                  <a:srgbClr val="0033CC"/>
                </a:solidFill>
              </a:rPr>
              <a:t>learning</a:t>
            </a:r>
            <a:endParaRPr lang="en-GB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348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308A7ED-3252-4028-81CE-A4A21C748A2A}" type="slidenum">
              <a:rPr lang="sl-SI" smtClean="0"/>
              <a:pPr/>
              <a:t>27</a:t>
            </a:fld>
            <a:endParaRPr lang="sl-SI" smtClean="0"/>
          </a:p>
        </p:txBody>
      </p:sp>
      <p:sp>
        <p:nvSpPr>
          <p:cNvPr id="348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3.8  Adaptive filtering</a:t>
            </a:r>
            <a:endParaRPr lang="en-GB" smtClean="0"/>
          </a:p>
        </p:txBody>
      </p:sp>
      <p:sp>
        <p:nvSpPr>
          <p:cNvPr id="348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 eaLnBrk="1" hangingPunct="1"/>
            <a:r>
              <a:rPr lang="sl-SI" dirty="0" err="1" smtClean="0"/>
              <a:t>ADALINE</a:t>
            </a:r>
            <a:r>
              <a:rPr lang="sl-SI" dirty="0" smtClean="0"/>
              <a:t> is one of </a:t>
            </a:r>
            <a:r>
              <a:rPr lang="sl-SI" dirty="0" err="1" smtClean="0"/>
              <a:t>the</a:t>
            </a:r>
            <a:r>
              <a:rPr lang="sl-SI" dirty="0" smtClean="0"/>
              <a:t> most </a:t>
            </a:r>
            <a:r>
              <a:rPr lang="sl-SI" dirty="0" err="1" smtClean="0"/>
              <a:t>widely</a:t>
            </a:r>
            <a:r>
              <a:rPr lang="sl-SI" dirty="0" smtClean="0"/>
              <a:t> used </a:t>
            </a: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in </a:t>
            </a:r>
            <a:r>
              <a:rPr lang="sl-SI" dirty="0" err="1" smtClean="0"/>
              <a:t>practical</a:t>
            </a:r>
            <a:r>
              <a:rPr lang="sl-SI" dirty="0" smtClean="0"/>
              <a:t> </a:t>
            </a:r>
            <a:r>
              <a:rPr lang="sl-SI" dirty="0" err="1" smtClean="0"/>
              <a:t>applications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Adaptive</a:t>
            </a:r>
            <a:r>
              <a:rPr lang="sl-SI" dirty="0" smtClean="0"/>
              <a:t> </a:t>
            </a:r>
            <a:r>
              <a:rPr lang="sl-SI" dirty="0" err="1" smtClean="0"/>
              <a:t>filtering</a:t>
            </a:r>
            <a:r>
              <a:rPr lang="sl-SI" dirty="0" smtClean="0"/>
              <a:t> is one of </a:t>
            </a:r>
            <a:r>
              <a:rPr lang="sl-SI" dirty="0" err="1" smtClean="0"/>
              <a:t>its</a:t>
            </a:r>
            <a:r>
              <a:rPr lang="sl-SI" dirty="0" smtClean="0"/>
              <a:t> major </a:t>
            </a:r>
            <a:r>
              <a:rPr lang="sl-SI" dirty="0" err="1" smtClean="0"/>
              <a:t>application</a:t>
            </a:r>
            <a:r>
              <a:rPr lang="sl-SI" dirty="0" smtClean="0"/>
              <a:t> </a:t>
            </a:r>
            <a:r>
              <a:rPr lang="sl-SI" dirty="0" err="1" smtClean="0"/>
              <a:t>areas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We</a:t>
            </a:r>
            <a:r>
              <a:rPr lang="sl-SI" dirty="0" smtClean="0"/>
              <a:t> </a:t>
            </a:r>
            <a:r>
              <a:rPr lang="sl-SI" dirty="0" err="1" smtClean="0"/>
              <a:t>introduce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new</a:t>
            </a:r>
            <a:r>
              <a:rPr lang="sl-SI" dirty="0" smtClean="0"/>
              <a:t> element:</a:t>
            </a:r>
            <a:br>
              <a:rPr lang="sl-SI" dirty="0" smtClean="0"/>
            </a:br>
            <a:r>
              <a:rPr lang="sl-SI" dirty="0" err="1" smtClean="0">
                <a:solidFill>
                  <a:srgbClr val="FF0000"/>
                </a:solidFill>
              </a:rPr>
              <a:t>Tapped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delay</a:t>
            </a:r>
            <a:r>
              <a:rPr lang="sl-SI" dirty="0" smtClean="0">
                <a:solidFill>
                  <a:srgbClr val="FF0000"/>
                </a:solidFill>
              </a:rPr>
              <a:t> line</a:t>
            </a:r>
          </a:p>
          <a:p>
            <a:pPr lvl="1" eaLnBrk="1" hangingPunct="1"/>
            <a:r>
              <a:rPr lang="sl-SI" dirty="0" smtClean="0"/>
              <a:t>In</a:t>
            </a:r>
            <a:r>
              <a:rPr lang="en-GB" dirty="0" smtClean="0"/>
              <a:t>put signal enters from</a:t>
            </a:r>
            <a:r>
              <a:rPr lang="sl-SI" dirty="0" smtClean="0"/>
              <a:t> </a:t>
            </a:r>
            <a:r>
              <a:rPr lang="en-GB" dirty="0" smtClean="0"/>
              <a:t>the left and passes </a:t>
            </a:r>
            <a:r>
              <a:rPr lang="sl-SI" dirty="0" smtClean="0"/>
              <a:t>t</a:t>
            </a:r>
            <a:r>
              <a:rPr lang="en-GB" dirty="0" err="1" smtClean="0"/>
              <a:t>hrough</a:t>
            </a:r>
            <a:r>
              <a:rPr lang="en-GB" dirty="0" smtClean="0"/>
              <a:t> 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en-GB" i="1" dirty="0" smtClean="0"/>
              <a:t>N</a:t>
            </a:r>
            <a:r>
              <a:rPr lang="en-GB" dirty="0" smtClean="0"/>
              <a:t>-1 delays</a:t>
            </a:r>
            <a:endParaRPr lang="sl-SI" dirty="0" smtClean="0"/>
          </a:p>
          <a:p>
            <a:pPr lvl="1" eaLnBrk="1" hangingPunct="1"/>
            <a:r>
              <a:rPr lang="sl-SI" dirty="0" smtClean="0"/>
              <a:t>O</a:t>
            </a:r>
            <a:r>
              <a:rPr lang="en-GB" dirty="0" err="1" smtClean="0"/>
              <a:t>utput</a:t>
            </a:r>
            <a:r>
              <a:rPr lang="en-GB" dirty="0" smtClean="0"/>
              <a:t> of the tapped delay line</a:t>
            </a:r>
            <a:r>
              <a:rPr lang="sl-SI" dirty="0" smtClean="0"/>
              <a:t> </a:t>
            </a:r>
            <a:r>
              <a:rPr lang="en-GB" dirty="0" smtClean="0"/>
              <a:t>(</a:t>
            </a:r>
            <a:r>
              <a:rPr lang="en-GB" dirty="0" err="1" smtClean="0"/>
              <a:t>TDL</a:t>
            </a:r>
            <a:r>
              <a:rPr lang="en-GB" dirty="0" smtClean="0"/>
              <a:t>)</a:t>
            </a:r>
            <a:r>
              <a:rPr lang="sl-SI" dirty="0" smtClean="0"/>
              <a:t> </a:t>
            </a:r>
            <a:r>
              <a:rPr lang="en-GB" dirty="0" smtClean="0"/>
              <a:t>is an</a:t>
            </a:r>
            <a:r>
              <a:rPr lang="sl-SI" dirty="0" smtClean="0"/>
              <a:t> </a:t>
            </a:r>
            <a:r>
              <a:rPr lang="en-GB" i="1" dirty="0" smtClean="0"/>
              <a:t>N</a:t>
            </a:r>
            <a:r>
              <a:rPr lang="en-GB" dirty="0" smtClean="0"/>
              <a:t>-dimensional </a:t>
            </a:r>
            <a:r>
              <a:rPr lang="sl-SI" dirty="0" smtClean="0"/>
              <a:t/>
            </a:r>
            <a:br>
              <a:rPr lang="sl-SI" dirty="0" smtClean="0"/>
            </a:br>
            <a:r>
              <a:rPr lang="en-GB" dirty="0" smtClean="0"/>
              <a:t>vector, </a:t>
            </a:r>
            <a:r>
              <a:rPr lang="sl-SI" dirty="0" err="1" smtClean="0"/>
              <a:t>composed</a:t>
            </a:r>
            <a:r>
              <a:rPr lang="sl-SI" dirty="0" smtClean="0"/>
              <a:t> of </a:t>
            </a:r>
            <a:r>
              <a:rPr lang="sl-SI" dirty="0" err="1" smtClean="0"/>
              <a:t>current</a:t>
            </a:r>
            <a:r>
              <a:rPr lang="sl-SI" dirty="0" smtClean="0"/>
              <a:t> and past </a:t>
            </a:r>
            <a:r>
              <a:rPr lang="sl-SI" dirty="0" err="1" smtClean="0"/>
              <a:t>inputs</a:t>
            </a:r>
            <a:endParaRPr lang="en-GB" dirty="0" smtClean="0"/>
          </a:p>
          <a:p>
            <a:pPr lvl="1" eaLnBrk="1" hangingPunct="1"/>
            <a:endParaRPr lang="en-GB" dirty="0" smtClean="0"/>
          </a:p>
        </p:txBody>
      </p:sp>
      <p:sp>
        <p:nvSpPr>
          <p:cNvPr id="34823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3482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02450" y="3213100"/>
            <a:ext cx="1117600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6399496" y="365867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l-SI" sz="1400" i="1" smtClean="0"/>
              <a:t>Input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434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4BD9DE78-3E5E-45D3-840D-65E35A474B9E}" type="slidenum">
              <a:rPr lang="sl-SI" smtClean="0"/>
              <a:pPr/>
              <a:t>28</a:t>
            </a:fld>
            <a:endParaRPr lang="sl-SI" smtClean="0"/>
          </a:p>
        </p:txBody>
      </p:sp>
      <p:sp>
        <p:nvSpPr>
          <p:cNvPr id="143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Adaptive filter</a:t>
            </a:r>
            <a:endParaRPr lang="en-GB" smtClean="0"/>
          </a:p>
        </p:txBody>
      </p:sp>
      <p:sp>
        <p:nvSpPr>
          <p:cNvPr id="143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Adaptive filter = ADALINE combined with TDL</a:t>
            </a:r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sl-SI" smtClean="0"/>
          </a:p>
          <a:p>
            <a:pPr eaLnBrk="1" hangingPunct="1"/>
            <a:endParaRPr lang="en-GB" smtClean="0"/>
          </a:p>
        </p:txBody>
      </p:sp>
      <p:pic>
        <p:nvPicPr>
          <p:cNvPr id="1434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2038" y="1916113"/>
            <a:ext cx="3535362" cy="339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338" name="Object 7"/>
          <p:cNvGraphicFramePr>
            <a:graphicFrameLocks noChangeAspect="1"/>
          </p:cNvGraphicFramePr>
          <p:nvPr/>
        </p:nvGraphicFramePr>
        <p:xfrm>
          <a:off x="2339975" y="5516563"/>
          <a:ext cx="39751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Equation" r:id="rId4" imgW="2197080" imgH="444240" progId="Equation.3">
                  <p:embed/>
                </p:oleObj>
              </mc:Choice>
              <mc:Fallback>
                <p:oleObj name="Equation" r:id="rId4" imgW="2197080" imgH="4442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516563"/>
                        <a:ext cx="3975100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536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1536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BBE308FE-68AC-47F5-8DF0-E3619A447A51}" type="slidenum">
              <a:rPr lang="sl-SI" smtClean="0"/>
              <a:pPr/>
              <a:t>29</a:t>
            </a:fld>
            <a:endParaRPr lang="sl-SI" smtClean="0"/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Simple adaptive filter example</a:t>
            </a:r>
            <a:endParaRPr lang="en-GB" smtClean="0"/>
          </a:p>
        </p:txBody>
      </p:sp>
      <p:sp>
        <p:nvSpPr>
          <p:cNvPr id="153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Adaptive filter with three delayed inputs</a:t>
            </a:r>
            <a:endParaRPr lang="en-GB" smtClean="0"/>
          </a:p>
        </p:txBody>
      </p:sp>
      <p:pic>
        <p:nvPicPr>
          <p:cNvPr id="153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95513" y="1916113"/>
            <a:ext cx="3679825" cy="314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5362" name="Object 5"/>
          <p:cNvGraphicFramePr>
            <a:graphicFrameLocks noChangeAspect="1"/>
          </p:cNvGraphicFramePr>
          <p:nvPr/>
        </p:nvGraphicFramePr>
        <p:xfrm>
          <a:off x="1978025" y="5600700"/>
          <a:ext cx="452596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14" name="Equation" r:id="rId4" imgW="2501640" imgH="228600" progId="Equation.3">
                  <p:embed/>
                </p:oleObj>
              </mc:Choice>
              <mc:Fallback>
                <p:oleObj name="Equation" r:id="rId4" imgW="250164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025" y="5600700"/>
                        <a:ext cx="452596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03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1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AA9FD345-4D98-452E-A781-DFBD133E1B5A}" type="slidenum">
              <a:rPr lang="sl-SI" smtClean="0"/>
              <a:pPr/>
              <a:t>3</a:t>
            </a:fld>
            <a:endParaRPr lang="sl-SI" smtClean="0"/>
          </a:p>
        </p:txBody>
      </p:sp>
      <p:sp>
        <p:nvSpPr>
          <p:cNvPr id="1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3.1  Perceptron neuron</a:t>
            </a:r>
            <a:endParaRPr lang="en-GB" sz="2400" smtClean="0"/>
          </a:p>
        </p:txBody>
      </p:sp>
      <p:sp>
        <p:nvSpPr>
          <p:cNvPr id="1036" name="Line 10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37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 eaLnBrk="1" hangingPunct="1"/>
            <a:r>
              <a:rPr lang="sl-SI" dirty="0" err="1" smtClean="0"/>
              <a:t>Perceptron</a:t>
            </a:r>
            <a:r>
              <a:rPr lang="sl-SI" dirty="0" smtClean="0"/>
              <a:t> </a:t>
            </a:r>
            <a:r>
              <a:rPr lang="sl-SI" dirty="0" err="1" smtClean="0"/>
              <a:t>neuron</a:t>
            </a:r>
            <a:r>
              <a:rPr lang="sl-SI" dirty="0" smtClean="0"/>
              <a:t> (</a:t>
            </a:r>
            <a:r>
              <a:rPr lang="sl-SI" dirty="0" err="1" smtClean="0"/>
              <a:t>McCulloch-Pits</a:t>
            </a:r>
            <a:r>
              <a:rPr lang="sl-SI" dirty="0" smtClean="0"/>
              <a:t> </a:t>
            </a:r>
            <a:r>
              <a:rPr lang="sl-SI" dirty="0" err="1" smtClean="0"/>
              <a:t>neuron</a:t>
            </a:r>
            <a:r>
              <a:rPr lang="sl-SI" dirty="0" smtClean="0"/>
              <a:t>): </a:t>
            </a:r>
            <a:br>
              <a:rPr lang="sl-SI" dirty="0" smtClean="0"/>
            </a:br>
            <a:r>
              <a:rPr lang="sl-SI" dirty="0" err="1" smtClean="0"/>
              <a:t>hard</a:t>
            </a:r>
            <a:r>
              <a:rPr lang="sl-SI" dirty="0" smtClean="0"/>
              <a:t>-limit (</a:t>
            </a:r>
            <a:r>
              <a:rPr lang="sl-SI" dirty="0" err="1" smtClean="0"/>
              <a:t>threshold</a:t>
            </a:r>
            <a:r>
              <a:rPr lang="sl-SI" dirty="0" smtClean="0"/>
              <a:t>) </a:t>
            </a:r>
            <a:r>
              <a:rPr lang="sl-SI" dirty="0" err="1" smtClean="0"/>
              <a:t>activation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Perceptron</a:t>
            </a:r>
            <a:r>
              <a:rPr lang="sl-SI" dirty="0" smtClean="0"/>
              <a:t> </a:t>
            </a:r>
            <a:r>
              <a:rPr lang="sl-SI" dirty="0" err="1" smtClean="0"/>
              <a:t>output</a:t>
            </a:r>
            <a:r>
              <a:rPr lang="sl-SI" dirty="0" smtClean="0"/>
              <a:t>: 0 </a:t>
            </a:r>
            <a:r>
              <a:rPr lang="sl-SI" dirty="0" err="1" smtClean="0"/>
              <a:t>or</a:t>
            </a:r>
            <a:r>
              <a:rPr lang="sl-SI" dirty="0" smtClean="0"/>
              <a:t> 1 </a:t>
            </a:r>
            <a:r>
              <a:rPr lang="sl-SI" dirty="0" smtClean="0">
                <a:sym typeface="Wingdings" pitchFamily="2" charset="2"/>
              </a:rPr>
              <a:t> </a:t>
            </a:r>
            <a:r>
              <a:rPr lang="sl-SI" dirty="0" err="1" smtClean="0">
                <a:sym typeface="Wingdings" pitchFamily="2" charset="2"/>
              </a:rPr>
              <a:t>useful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for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classification</a:t>
            </a:r>
            <a:endParaRPr lang="sl-SI" dirty="0" smtClean="0">
              <a:sym typeface="Wingdings" pitchFamily="2" charset="2"/>
            </a:endParaRPr>
          </a:p>
          <a:p>
            <a:pPr lvl="2" eaLnBrk="1" hangingPunct="1">
              <a:buFontTx/>
              <a:buNone/>
            </a:pPr>
            <a:r>
              <a:rPr lang="sl-SI" dirty="0" err="1" smtClean="0"/>
              <a:t>If</a:t>
            </a:r>
            <a:r>
              <a:rPr lang="sl-SI" dirty="0" smtClean="0"/>
              <a:t> </a:t>
            </a:r>
            <a:r>
              <a:rPr lang="sl-SI" i="1" dirty="0" smtClean="0"/>
              <a:t>y</a:t>
            </a:r>
            <a:r>
              <a:rPr lang="sl-SI" dirty="0" smtClean="0"/>
              <a:t>=0  </a:t>
            </a:r>
            <a:r>
              <a:rPr lang="sl-SI" dirty="0" smtClean="0">
                <a:sym typeface="Wingdings" pitchFamily="2" charset="2"/>
              </a:rPr>
              <a:t>  </a:t>
            </a:r>
            <a:r>
              <a:rPr lang="sl-SI" dirty="0" err="1" smtClean="0">
                <a:sym typeface="Wingdings" pitchFamily="2" charset="2"/>
              </a:rPr>
              <a:t>pattern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belongs</a:t>
            </a:r>
            <a:r>
              <a:rPr lang="sl-SI" dirty="0" smtClean="0">
                <a:sym typeface="Wingdings" pitchFamily="2" charset="2"/>
              </a:rPr>
              <a:t> to </a:t>
            </a:r>
            <a:r>
              <a:rPr lang="sl-SI" dirty="0" err="1" smtClean="0">
                <a:sym typeface="Wingdings" pitchFamily="2" charset="2"/>
              </a:rPr>
              <a:t>class</a:t>
            </a:r>
            <a:r>
              <a:rPr lang="sl-SI" dirty="0" smtClean="0">
                <a:sym typeface="Wingdings" pitchFamily="2" charset="2"/>
              </a:rPr>
              <a:t> A</a:t>
            </a:r>
          </a:p>
          <a:p>
            <a:pPr lvl="2" eaLnBrk="1" hangingPunct="1">
              <a:buFontTx/>
              <a:buNone/>
            </a:pPr>
            <a:r>
              <a:rPr lang="sl-SI" dirty="0" err="1" smtClean="0"/>
              <a:t>If</a:t>
            </a:r>
            <a:r>
              <a:rPr lang="sl-SI" dirty="0" smtClean="0"/>
              <a:t> </a:t>
            </a:r>
            <a:r>
              <a:rPr lang="sl-SI" i="1" dirty="0" smtClean="0"/>
              <a:t>y</a:t>
            </a:r>
            <a:r>
              <a:rPr lang="sl-SI" dirty="0" smtClean="0"/>
              <a:t>=1  </a:t>
            </a:r>
            <a:r>
              <a:rPr lang="sl-SI" dirty="0" smtClean="0">
                <a:sym typeface="Wingdings" pitchFamily="2" charset="2"/>
              </a:rPr>
              <a:t>  </a:t>
            </a:r>
            <a:r>
              <a:rPr lang="sl-SI" dirty="0" err="1" smtClean="0">
                <a:sym typeface="Wingdings" pitchFamily="2" charset="2"/>
              </a:rPr>
              <a:t>pattern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belongs</a:t>
            </a:r>
            <a:r>
              <a:rPr lang="sl-SI" dirty="0" smtClean="0">
                <a:sym typeface="Wingdings" pitchFamily="2" charset="2"/>
              </a:rPr>
              <a:t> to </a:t>
            </a:r>
            <a:r>
              <a:rPr lang="sl-SI" dirty="0" err="1" smtClean="0">
                <a:sym typeface="Wingdings" pitchFamily="2" charset="2"/>
              </a:rPr>
              <a:t>class</a:t>
            </a:r>
            <a:r>
              <a:rPr lang="sl-SI" dirty="0" smtClean="0">
                <a:sym typeface="Wingdings" pitchFamily="2" charset="2"/>
              </a:rPr>
              <a:t> B</a:t>
            </a:r>
            <a:endParaRPr lang="sl-SI" dirty="0" smtClean="0"/>
          </a:p>
        </p:txBody>
      </p:sp>
      <p:pic>
        <p:nvPicPr>
          <p:cNvPr id="1038" name="Picture 12"/>
          <p:cNvPicPr>
            <a:picLocks noChangeAspect="1" noChangeArrowheads="1"/>
          </p:cNvPicPr>
          <p:nvPr/>
        </p:nvPicPr>
        <p:blipFill>
          <a:blip r:embed="rId4" cstate="print"/>
          <a:srcRect b="10078"/>
          <a:stretch>
            <a:fillRect/>
          </a:stretch>
        </p:blipFill>
        <p:spPr bwMode="auto">
          <a:xfrm>
            <a:off x="1549400" y="2519474"/>
            <a:ext cx="2808287" cy="220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2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067466"/>
              </p:ext>
            </p:extLst>
          </p:nvPr>
        </p:nvGraphicFramePr>
        <p:xfrm>
          <a:off x="5230813" y="2492896"/>
          <a:ext cx="198755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1" name="Equation" r:id="rId5" imgW="1168200" imgH="457200" progId="Equation.3">
                  <p:embed/>
                </p:oleObj>
              </mc:Choice>
              <mc:Fallback>
                <p:oleObj name="Equation" r:id="rId5" imgW="116820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0813" y="2492896"/>
                        <a:ext cx="198755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6"/>
          <p:cNvGraphicFramePr>
            <a:graphicFrameLocks noChangeAspect="1"/>
          </p:cNvGraphicFramePr>
          <p:nvPr/>
        </p:nvGraphicFramePr>
        <p:xfrm>
          <a:off x="1549400" y="3162300"/>
          <a:ext cx="296863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2" name="Equation" r:id="rId7" imgW="203040" imgH="914400" progId="Equation.3">
                  <p:embed/>
                </p:oleObj>
              </mc:Choice>
              <mc:Fallback>
                <p:oleObj name="Equation" r:id="rId7" imgW="203040" imgH="9144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3162300"/>
                        <a:ext cx="296863" cy="1346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491383"/>
              </p:ext>
            </p:extLst>
          </p:nvPr>
        </p:nvGraphicFramePr>
        <p:xfrm>
          <a:off x="2987675" y="3501008"/>
          <a:ext cx="1651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3" name="Equation" r:id="rId9" imgW="114120" imgH="139680" progId="Equation.3">
                  <p:embed/>
                </p:oleObj>
              </mc:Choice>
              <mc:Fallback>
                <p:oleObj name="Equation" r:id="rId9" imgW="114120" imgH="1396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501008"/>
                        <a:ext cx="165100" cy="203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019042"/>
              </p:ext>
            </p:extLst>
          </p:nvPr>
        </p:nvGraphicFramePr>
        <p:xfrm>
          <a:off x="3821113" y="3481958"/>
          <a:ext cx="2016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4" name="Equation" r:id="rId11" imgW="139680" imgH="164880" progId="Equation.3">
                  <p:embed/>
                </p:oleObj>
              </mc:Choice>
              <mc:Fallback>
                <p:oleObj name="Equation" r:id="rId11" imgW="139680" imgH="164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1113" y="3481958"/>
                        <a:ext cx="201612" cy="2413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270500" y="3429000"/>
            <a:ext cx="1893888" cy="1512738"/>
            <a:chOff x="5270500" y="3500438"/>
            <a:chExt cx="1893888" cy="1512738"/>
          </a:xfrm>
        </p:grpSpPr>
        <p:pic>
          <p:nvPicPr>
            <p:cNvPr id="1039" name="Picture 14"/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5270500" y="3511401"/>
              <a:ext cx="1873250" cy="150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030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2296897"/>
                </p:ext>
              </p:extLst>
            </p:nvPr>
          </p:nvGraphicFramePr>
          <p:xfrm>
            <a:off x="6011863" y="3500438"/>
            <a:ext cx="20955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5" name="Equation" r:id="rId14" imgW="139680" imgH="164880" progId="Equation.3">
                    <p:embed/>
                  </p:oleObj>
                </mc:Choice>
                <mc:Fallback>
                  <p:oleObj name="Equation" r:id="rId14" imgW="139680" imgH="16488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1863" y="3500438"/>
                          <a:ext cx="209550" cy="2476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2307999"/>
                </p:ext>
              </p:extLst>
            </p:nvPr>
          </p:nvGraphicFramePr>
          <p:xfrm>
            <a:off x="6992938" y="4279900"/>
            <a:ext cx="171450" cy="209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66" name="Equation" r:id="rId16" imgW="114120" imgH="139680" progId="Equation.3">
                    <p:embed/>
                  </p:oleObj>
                </mc:Choice>
                <mc:Fallback>
                  <p:oleObj name="Equation" r:id="rId16" imgW="114120" imgH="1396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2938" y="4279900"/>
                          <a:ext cx="171450" cy="2095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358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386992B-E70A-434C-B4AA-0320013A75FA}" type="slidenum">
              <a:rPr lang="sl-SI" smtClean="0"/>
              <a:pPr/>
              <a:t>30</a:t>
            </a:fld>
            <a:endParaRPr lang="sl-SI" smtClean="0"/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Adaptive filter for prediction</a:t>
            </a:r>
            <a:endParaRPr lang="en-GB" smtClean="0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Adaptive filter can be used to predict the next value of a time series </a:t>
            </a:r>
            <a:r>
              <a:rPr lang="sl-SI" i="1" smtClean="0"/>
              <a:t>p(t+1)</a:t>
            </a:r>
            <a:endParaRPr lang="sl-SI" smtClean="0"/>
          </a:p>
          <a:p>
            <a:pPr eaLnBrk="1" hangingPunct="1"/>
            <a:endParaRPr lang="en-GB" i="1" smtClean="0"/>
          </a:p>
        </p:txBody>
      </p:sp>
      <p:pic>
        <p:nvPicPr>
          <p:cNvPr id="35847" name="Picture 4"/>
          <p:cNvPicPr>
            <a:picLocks noChangeAspect="1" noChangeArrowheads="1"/>
          </p:cNvPicPr>
          <p:nvPr/>
        </p:nvPicPr>
        <p:blipFill>
          <a:blip r:embed="rId2" cstate="print"/>
          <a:srcRect t="17116" b="14139"/>
          <a:stretch>
            <a:fillRect/>
          </a:stretch>
        </p:blipFill>
        <p:spPr bwMode="auto">
          <a:xfrm>
            <a:off x="2484438" y="4221163"/>
            <a:ext cx="4535487" cy="185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5848" name="Group 18"/>
          <p:cNvGrpSpPr>
            <a:grpSpLocks/>
          </p:cNvGrpSpPr>
          <p:nvPr/>
        </p:nvGrpSpPr>
        <p:grpSpPr bwMode="auto">
          <a:xfrm>
            <a:off x="2794000" y="2852738"/>
            <a:ext cx="4802188" cy="863600"/>
            <a:chOff x="1156" y="3430"/>
            <a:chExt cx="3025" cy="544"/>
          </a:xfrm>
        </p:grpSpPr>
        <p:sp>
          <p:nvSpPr>
            <p:cNvPr id="35863" name="Line 5"/>
            <p:cNvSpPr>
              <a:spLocks noChangeShapeType="1"/>
            </p:cNvSpPr>
            <p:nvPr/>
          </p:nvSpPr>
          <p:spPr bwMode="auto">
            <a:xfrm>
              <a:off x="1156" y="3702"/>
              <a:ext cx="2813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64" name="Oval 6"/>
            <p:cNvSpPr>
              <a:spLocks noChangeArrowheads="1"/>
            </p:cNvSpPr>
            <p:nvPr/>
          </p:nvSpPr>
          <p:spPr bwMode="auto">
            <a:xfrm>
              <a:off x="1564" y="3657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5" name="Oval 8"/>
            <p:cNvSpPr>
              <a:spLocks noChangeArrowheads="1"/>
            </p:cNvSpPr>
            <p:nvPr/>
          </p:nvSpPr>
          <p:spPr bwMode="auto">
            <a:xfrm>
              <a:off x="2018" y="3657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6" name="Oval 9"/>
            <p:cNvSpPr>
              <a:spLocks noChangeArrowheads="1"/>
            </p:cNvSpPr>
            <p:nvPr/>
          </p:nvSpPr>
          <p:spPr bwMode="auto">
            <a:xfrm>
              <a:off x="2472" y="3657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7" name="Oval 10"/>
            <p:cNvSpPr>
              <a:spLocks noChangeArrowheads="1"/>
            </p:cNvSpPr>
            <p:nvPr/>
          </p:nvSpPr>
          <p:spPr bwMode="auto">
            <a:xfrm>
              <a:off x="2970" y="3657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8" name="Oval 12"/>
            <p:cNvSpPr>
              <a:spLocks noChangeArrowheads="1"/>
            </p:cNvSpPr>
            <p:nvPr/>
          </p:nvSpPr>
          <p:spPr bwMode="auto">
            <a:xfrm>
              <a:off x="3469" y="3657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Text Box 14"/>
            <p:cNvSpPr txBox="1">
              <a:spLocks noChangeArrowheads="1"/>
            </p:cNvSpPr>
            <p:nvPr/>
          </p:nvSpPr>
          <p:spPr bwMode="auto">
            <a:xfrm>
              <a:off x="1429" y="3737"/>
              <a:ext cx="27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/>
                <a:t>p(t-2)      p(t-1)       p(t)          p(t+1)                      Time</a:t>
              </a:r>
              <a:endParaRPr lang="en-US" sz="1400"/>
            </a:p>
          </p:txBody>
        </p:sp>
        <p:sp>
          <p:nvSpPr>
            <p:cNvPr id="35870" name="Line 15"/>
            <p:cNvSpPr>
              <a:spLocks noChangeShapeType="1"/>
            </p:cNvSpPr>
            <p:nvPr/>
          </p:nvSpPr>
          <p:spPr bwMode="auto">
            <a:xfrm>
              <a:off x="2768" y="3430"/>
              <a:ext cx="0" cy="5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5871" name="AutoShape 16"/>
            <p:cNvCxnSpPr>
              <a:cxnSpLocks noChangeShapeType="1"/>
              <a:stCxn id="35872" idx="7"/>
              <a:endCxn id="35867" idx="1"/>
            </p:cNvCxnSpPr>
            <p:nvPr/>
          </p:nvCxnSpPr>
          <p:spPr bwMode="auto">
            <a:xfrm rot="5400000" flipV="1">
              <a:off x="2717" y="3404"/>
              <a:ext cx="64" cy="468"/>
            </a:xfrm>
            <a:prstGeom prst="curvedConnector3">
              <a:avLst>
                <a:gd name="adj1" fmla="val -11094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35872" name="Oval 17"/>
            <p:cNvSpPr>
              <a:spLocks noChangeArrowheads="1"/>
            </p:cNvSpPr>
            <p:nvPr/>
          </p:nvSpPr>
          <p:spPr bwMode="auto">
            <a:xfrm>
              <a:off x="1973" y="3566"/>
              <a:ext cx="635" cy="27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49" name="Group 30"/>
          <p:cNvGrpSpPr>
            <a:grpSpLocks/>
          </p:cNvGrpSpPr>
          <p:nvPr/>
        </p:nvGrpSpPr>
        <p:grpSpPr bwMode="auto">
          <a:xfrm>
            <a:off x="2794000" y="1989138"/>
            <a:ext cx="4802188" cy="863600"/>
            <a:chOff x="1292" y="1797"/>
            <a:chExt cx="3025" cy="544"/>
          </a:xfrm>
        </p:grpSpPr>
        <p:sp>
          <p:nvSpPr>
            <p:cNvPr id="35853" name="Line 20"/>
            <p:cNvSpPr>
              <a:spLocks noChangeShapeType="1"/>
            </p:cNvSpPr>
            <p:nvPr/>
          </p:nvSpPr>
          <p:spPr bwMode="auto">
            <a:xfrm>
              <a:off x="1292" y="2069"/>
              <a:ext cx="2813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54" name="Oval 21"/>
            <p:cNvSpPr>
              <a:spLocks noChangeArrowheads="1"/>
            </p:cNvSpPr>
            <p:nvPr/>
          </p:nvSpPr>
          <p:spPr bwMode="auto">
            <a:xfrm>
              <a:off x="1700" y="2024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5" name="Oval 22"/>
            <p:cNvSpPr>
              <a:spLocks noChangeArrowheads="1"/>
            </p:cNvSpPr>
            <p:nvPr/>
          </p:nvSpPr>
          <p:spPr bwMode="auto">
            <a:xfrm>
              <a:off x="2154" y="2024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Oval 23"/>
            <p:cNvSpPr>
              <a:spLocks noChangeArrowheads="1"/>
            </p:cNvSpPr>
            <p:nvPr/>
          </p:nvSpPr>
          <p:spPr bwMode="auto">
            <a:xfrm>
              <a:off x="2608" y="2024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Oval 24"/>
            <p:cNvSpPr>
              <a:spLocks noChangeArrowheads="1"/>
            </p:cNvSpPr>
            <p:nvPr/>
          </p:nvSpPr>
          <p:spPr bwMode="auto">
            <a:xfrm>
              <a:off x="3106" y="2024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Oval 25"/>
            <p:cNvSpPr>
              <a:spLocks noChangeArrowheads="1"/>
            </p:cNvSpPr>
            <p:nvPr/>
          </p:nvSpPr>
          <p:spPr bwMode="auto">
            <a:xfrm>
              <a:off x="3605" y="2024"/>
              <a:ext cx="91" cy="9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9" name="Text Box 26"/>
            <p:cNvSpPr txBox="1">
              <a:spLocks noChangeArrowheads="1"/>
            </p:cNvSpPr>
            <p:nvPr/>
          </p:nvSpPr>
          <p:spPr bwMode="auto">
            <a:xfrm>
              <a:off x="1565" y="2104"/>
              <a:ext cx="275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sl-SI" sz="1400"/>
                <a:t>p(t-2)      p(t-1)       p(t)          p(t+1)                      Time</a:t>
              </a:r>
              <a:endParaRPr lang="en-US" sz="1400"/>
            </a:p>
          </p:txBody>
        </p:sp>
        <p:sp>
          <p:nvSpPr>
            <p:cNvPr id="35860" name="Line 27"/>
            <p:cNvSpPr>
              <a:spLocks noChangeShapeType="1"/>
            </p:cNvSpPr>
            <p:nvPr/>
          </p:nvSpPr>
          <p:spPr bwMode="auto">
            <a:xfrm>
              <a:off x="2904" y="1797"/>
              <a:ext cx="0" cy="5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5861" name="AutoShape 28"/>
            <p:cNvCxnSpPr>
              <a:cxnSpLocks noChangeShapeType="1"/>
              <a:stCxn id="35862" idx="7"/>
              <a:endCxn id="35856" idx="1"/>
            </p:cNvCxnSpPr>
            <p:nvPr/>
          </p:nvCxnSpPr>
          <p:spPr bwMode="auto">
            <a:xfrm rot="5400000" flipV="1">
              <a:off x="2371" y="1787"/>
              <a:ext cx="64" cy="436"/>
            </a:xfrm>
            <a:prstGeom prst="curvedConnector3">
              <a:avLst>
                <a:gd name="adj1" fmla="val -13438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</p:cxnSp>
        <p:sp>
          <p:nvSpPr>
            <p:cNvPr id="35862" name="Oval 29"/>
            <p:cNvSpPr>
              <a:spLocks noChangeArrowheads="1"/>
            </p:cNvSpPr>
            <p:nvPr/>
          </p:nvSpPr>
          <p:spPr bwMode="auto">
            <a:xfrm>
              <a:off x="1643" y="1933"/>
              <a:ext cx="635" cy="272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0" name="Text Box 31"/>
          <p:cNvSpPr txBox="1">
            <a:spLocks noChangeArrowheads="1"/>
          </p:cNvSpPr>
          <p:nvPr/>
        </p:nvSpPr>
        <p:spPr bwMode="auto">
          <a:xfrm>
            <a:off x="1655763" y="2243138"/>
            <a:ext cx="11874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sl-SI">
                <a:solidFill>
                  <a:srgbClr val="0000FF"/>
                </a:solidFill>
              </a:rPr>
              <a:t>Learning</a:t>
            </a:r>
          </a:p>
          <a:p>
            <a:pPr algn="r"/>
            <a:endParaRPr lang="sl-SI">
              <a:solidFill>
                <a:srgbClr val="0000FF"/>
              </a:solidFill>
            </a:endParaRPr>
          </a:p>
          <a:p>
            <a:pPr algn="r"/>
            <a:endParaRPr lang="sl-SI">
              <a:solidFill>
                <a:srgbClr val="0000FF"/>
              </a:solidFill>
            </a:endParaRPr>
          </a:p>
          <a:p>
            <a:pPr algn="r"/>
            <a:r>
              <a:rPr lang="sl-SI">
                <a:solidFill>
                  <a:srgbClr val="0000FF"/>
                </a:solidFill>
              </a:rPr>
              <a:t>Operation</a:t>
            </a:r>
            <a:endParaRPr lang="en-US">
              <a:solidFill>
                <a:srgbClr val="0000FF"/>
              </a:solidFill>
            </a:endParaRPr>
          </a:p>
        </p:txBody>
      </p:sp>
      <p:sp>
        <p:nvSpPr>
          <p:cNvPr id="35851" name="Text Box 32"/>
          <p:cNvSpPr txBox="1">
            <a:spLocks noChangeArrowheads="1"/>
          </p:cNvSpPr>
          <p:nvPr/>
        </p:nvSpPr>
        <p:spPr bwMode="auto">
          <a:xfrm>
            <a:off x="5092700" y="1762125"/>
            <a:ext cx="5397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 sz="1400">
                <a:solidFill>
                  <a:srgbClr val="FF0000"/>
                </a:solidFill>
              </a:rPr>
              <a:t>Now</a:t>
            </a:r>
            <a:endParaRPr lang="en-US" sz="1400">
              <a:solidFill>
                <a:srgbClr val="FF0000"/>
              </a:solidFill>
            </a:endParaRPr>
          </a:p>
        </p:txBody>
      </p:sp>
      <p:sp>
        <p:nvSpPr>
          <p:cNvPr id="35852" name="Text Box 33"/>
          <p:cNvSpPr txBox="1">
            <a:spLocks noChangeArrowheads="1"/>
          </p:cNvSpPr>
          <p:nvPr/>
        </p:nvSpPr>
        <p:spPr bwMode="auto">
          <a:xfrm>
            <a:off x="4254500" y="4365625"/>
            <a:ext cx="1073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sl-SI">
                <a:solidFill>
                  <a:srgbClr val="0000FF"/>
                </a:solidFill>
              </a:rPr>
              <a:t>Learning</a:t>
            </a:r>
            <a:endParaRPr 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368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3D3E4D9F-3493-4793-95CC-562F8714C1CB}" type="slidenum">
              <a:rPr lang="sl-SI" smtClean="0"/>
              <a:pPr/>
              <a:t>31</a:t>
            </a:fld>
            <a:endParaRPr lang="sl-SI" smtClean="0"/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Noise cancellation example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Adaptive</a:t>
            </a:r>
            <a:r>
              <a:rPr lang="sl-SI" dirty="0" smtClean="0"/>
              <a:t> filter </a:t>
            </a:r>
            <a:r>
              <a:rPr lang="sl-SI" dirty="0" err="1" smtClean="0"/>
              <a:t>can</a:t>
            </a:r>
            <a:r>
              <a:rPr lang="sl-SI" dirty="0" smtClean="0"/>
              <a:t> be used to </a:t>
            </a:r>
            <a:r>
              <a:rPr lang="sl-SI" dirty="0" err="1" smtClean="0"/>
              <a:t>cancel</a:t>
            </a:r>
            <a:r>
              <a:rPr lang="sl-SI" dirty="0" smtClean="0"/>
              <a:t> </a:t>
            </a:r>
            <a:r>
              <a:rPr lang="sl-SI" dirty="0" err="1" smtClean="0"/>
              <a:t>engine</a:t>
            </a:r>
            <a:r>
              <a:rPr lang="sl-SI" dirty="0" smtClean="0"/>
              <a:t> </a:t>
            </a:r>
            <a:r>
              <a:rPr lang="sl-SI" dirty="0" err="1" smtClean="0"/>
              <a:t>noise</a:t>
            </a:r>
            <a:r>
              <a:rPr lang="sl-SI" dirty="0" smtClean="0"/>
              <a:t> in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pilot’s</a:t>
            </a:r>
            <a:r>
              <a:rPr lang="sl-SI" dirty="0" smtClean="0"/>
              <a:t> </a:t>
            </a:r>
            <a:r>
              <a:rPr lang="sl-SI" dirty="0" err="1" smtClean="0"/>
              <a:t>voice</a:t>
            </a:r>
            <a:r>
              <a:rPr lang="sl-SI" dirty="0" smtClean="0"/>
              <a:t> in </a:t>
            </a:r>
            <a:r>
              <a:rPr lang="sl-SI" dirty="0" err="1" smtClean="0"/>
              <a:t>an</a:t>
            </a:r>
            <a:r>
              <a:rPr lang="sl-SI" dirty="0" smtClean="0"/>
              <a:t> </a:t>
            </a:r>
            <a:r>
              <a:rPr lang="sl-SI" dirty="0" err="1" smtClean="0"/>
              <a:t>airplane</a:t>
            </a:r>
            <a:endParaRPr lang="sl-SI" dirty="0" smtClean="0"/>
          </a:p>
        </p:txBody>
      </p:sp>
      <p:pic>
        <p:nvPicPr>
          <p:cNvPr id="36871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7388" y="2133600"/>
            <a:ext cx="4395787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2" name="Rectangle 5"/>
          <p:cNvSpPr>
            <a:spLocks noChangeArrowheads="1"/>
          </p:cNvSpPr>
          <p:nvPr/>
        </p:nvSpPr>
        <p:spPr bwMode="auto">
          <a:xfrm>
            <a:off x="0" y="1555750"/>
            <a:ext cx="4427538" cy="5113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sl-SI" sz="2000" dirty="0">
                <a:solidFill>
                  <a:srgbClr val="333399"/>
                </a:solidFill>
              </a:rPr>
              <a:t>						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1400" dirty="0">
                <a:solidFill>
                  <a:srgbClr val="333399"/>
                </a:solidFill>
              </a:rPr>
              <a:t>The goal is to obtain a signal that contains the pilot’s voice, but not the engine noise. </a:t>
            </a:r>
          </a:p>
          <a:p>
            <a:pPr marL="2057400" lvl="4" indent="-228600">
              <a:spcBef>
                <a:spcPct val="20000"/>
              </a:spcBef>
              <a:buFontTx/>
              <a:buChar char="»"/>
            </a:pPr>
            <a:endParaRPr lang="en-GB" sz="900" dirty="0">
              <a:solidFill>
                <a:srgbClr val="333399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1400" dirty="0">
                <a:solidFill>
                  <a:srgbClr val="333399"/>
                </a:solidFill>
              </a:rPr>
              <a:t>Linear neural net is adaptively trained to predict the combined pilot/engine signal </a:t>
            </a:r>
            <a:r>
              <a:rPr lang="en-GB" sz="1400" i="1" dirty="0"/>
              <a:t>m</a:t>
            </a:r>
            <a:r>
              <a:rPr lang="en-GB" sz="1400" dirty="0">
                <a:solidFill>
                  <a:srgbClr val="333399"/>
                </a:solidFill>
              </a:rPr>
              <a:t> from an engine signal </a:t>
            </a:r>
            <a:r>
              <a:rPr lang="en-GB" sz="1400" i="1" dirty="0"/>
              <a:t>n</a:t>
            </a:r>
            <a:r>
              <a:rPr lang="en-GB" sz="1400" dirty="0">
                <a:solidFill>
                  <a:srgbClr val="333399"/>
                </a:solidFill>
              </a:rPr>
              <a:t>. Only engine noise </a:t>
            </a:r>
            <a:r>
              <a:rPr lang="en-GB" sz="1400" i="1" dirty="0"/>
              <a:t>n</a:t>
            </a:r>
            <a:r>
              <a:rPr lang="en-GB" sz="1400" dirty="0">
                <a:solidFill>
                  <a:srgbClr val="333399"/>
                </a:solidFill>
              </a:rPr>
              <a:t> is available to the network, so it only learns to predict the engine’s contribution to the pilot/engine signal </a:t>
            </a:r>
            <a:r>
              <a:rPr lang="en-GB" sz="1400" i="1" dirty="0"/>
              <a:t>m</a:t>
            </a:r>
            <a:r>
              <a:rPr lang="en-GB" sz="1400" dirty="0">
                <a:solidFill>
                  <a:srgbClr val="333399"/>
                </a:solidFill>
              </a:rPr>
              <a:t>.</a:t>
            </a:r>
          </a:p>
          <a:p>
            <a:pPr marL="2057400" lvl="4" indent="-228600">
              <a:spcBef>
                <a:spcPct val="20000"/>
              </a:spcBef>
              <a:buFontTx/>
              <a:buChar char="»"/>
            </a:pPr>
            <a:endParaRPr lang="en-GB" sz="900" dirty="0">
              <a:solidFill>
                <a:srgbClr val="333399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1400" dirty="0">
                <a:solidFill>
                  <a:srgbClr val="333399"/>
                </a:solidFill>
              </a:rPr>
              <a:t>The network error </a:t>
            </a:r>
            <a:r>
              <a:rPr lang="en-GB" sz="1400" i="1" dirty="0"/>
              <a:t>e</a:t>
            </a:r>
            <a:r>
              <a:rPr lang="en-GB" sz="1400" dirty="0">
                <a:solidFill>
                  <a:srgbClr val="333399"/>
                </a:solidFill>
              </a:rPr>
              <a:t> becomes equal to the pilot’s voice. The linear adaptive network adaptively learns to cancel the engine noise.</a:t>
            </a:r>
          </a:p>
          <a:p>
            <a:pPr marL="2057400" lvl="4" indent="-228600">
              <a:spcBef>
                <a:spcPct val="20000"/>
              </a:spcBef>
              <a:buFontTx/>
              <a:buChar char="»"/>
            </a:pPr>
            <a:endParaRPr lang="en-GB" sz="900" dirty="0">
              <a:solidFill>
                <a:srgbClr val="333399"/>
              </a:solidFill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GB" sz="1400" dirty="0">
                <a:solidFill>
                  <a:srgbClr val="333399"/>
                </a:solidFill>
              </a:rPr>
              <a:t>Such adaptive noise </a:t>
            </a:r>
            <a:r>
              <a:rPr lang="en-GB" sz="1400" dirty="0" err="1">
                <a:solidFill>
                  <a:srgbClr val="333399"/>
                </a:solidFill>
              </a:rPr>
              <a:t>canceling</a:t>
            </a:r>
            <a:r>
              <a:rPr lang="en-GB" sz="1400" dirty="0">
                <a:solidFill>
                  <a:srgbClr val="333399"/>
                </a:solidFill>
              </a:rPr>
              <a:t> generally does a better job than a classical </a:t>
            </a:r>
            <a:r>
              <a:rPr lang="en-GB" sz="1400" dirty="0" smtClean="0">
                <a:solidFill>
                  <a:srgbClr val="333399"/>
                </a:solidFill>
              </a:rPr>
              <a:t>filter </a:t>
            </a:r>
            <a:r>
              <a:rPr lang="en-GB" sz="1400" dirty="0">
                <a:solidFill>
                  <a:srgbClr val="333399"/>
                </a:solidFill>
              </a:rPr>
              <a:t>because the noise here is subtracted from rather than filtered out of the signal </a:t>
            </a:r>
            <a:r>
              <a:rPr lang="en-GB" sz="1400" i="1" dirty="0"/>
              <a:t>m</a:t>
            </a:r>
            <a:r>
              <a:rPr lang="sl-SI" sz="1400" dirty="0">
                <a:solidFill>
                  <a:srgbClr val="333399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78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378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D83B33F6-07A8-4750-8D0F-78FB9D34CF5C}" type="slidenum">
              <a:rPr lang="sl-SI" smtClean="0"/>
              <a:pPr/>
              <a:t>32</a:t>
            </a:fld>
            <a:endParaRPr lang="sl-SI" smtClean="0"/>
          </a:p>
        </p:txBody>
      </p:sp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Single-layer adaptive filter network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If more than one output neuron is required, a tapped delay line can be connected to a layer of neurons</a:t>
            </a:r>
          </a:p>
          <a:p>
            <a:pPr eaLnBrk="1" hangingPunct="1"/>
            <a:endParaRPr lang="sl-SI" smtClean="0"/>
          </a:p>
        </p:txBody>
      </p:sp>
      <p:pic>
        <p:nvPicPr>
          <p:cNvPr id="3789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0900" y="2333625"/>
            <a:ext cx="3819525" cy="36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1EB529CD-E7E4-4CB8-B1BE-91FBAED9B3AF}" type="slidenum">
              <a:rPr lang="sl-SI" smtClean="0"/>
              <a:pPr/>
              <a:t>33</a:t>
            </a:fld>
            <a:endParaRPr lang="sl-SI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MATLAB demos (</a:t>
            </a:r>
            <a:r>
              <a:rPr lang="sl-SI" dirty="0" err="1" smtClean="0"/>
              <a:t>ADALINE</a:t>
            </a:r>
            <a:r>
              <a:rPr lang="sl-SI" dirty="0" smtClean="0"/>
              <a:t>)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l-SI" dirty="0">
                <a:solidFill>
                  <a:srgbClr val="0070C0"/>
                </a:solidFill>
              </a:rPr>
              <a:t>Run </a:t>
            </a:r>
            <a:r>
              <a:rPr lang="sl-SI" dirty="0" err="1">
                <a:solidFill>
                  <a:srgbClr val="0070C0"/>
                </a:solidFill>
              </a:rPr>
              <a:t>built</a:t>
            </a:r>
            <a:r>
              <a:rPr lang="sl-SI" dirty="0">
                <a:solidFill>
                  <a:srgbClr val="0070C0"/>
                </a:solidFill>
              </a:rPr>
              <a:t>-in </a:t>
            </a:r>
            <a:r>
              <a:rPr lang="sl-SI" dirty="0" err="1">
                <a:solidFill>
                  <a:srgbClr val="0070C0"/>
                </a:solidFill>
              </a:rPr>
              <a:t>commands</a:t>
            </a:r>
            <a:r>
              <a:rPr lang="sl-SI" dirty="0">
                <a:solidFill>
                  <a:srgbClr val="0070C0"/>
                </a:solidFill>
              </a:rPr>
              <a:t> in MATLAB:</a:t>
            </a:r>
          </a:p>
          <a:p>
            <a:pPr marL="0" indent="0" eaLnBrk="1" hangingPunct="1">
              <a:buNone/>
            </a:pPr>
            <a:r>
              <a:rPr lang="sl-SI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 </a:t>
            </a:r>
            <a:r>
              <a:rPr lang="sl-SI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nnd10eeg </a:t>
            </a:r>
            <a:r>
              <a:rPr lang="sl-SI" sz="1600" dirty="0" smtClean="0">
                <a:solidFill>
                  <a:srgbClr val="00CC99"/>
                </a:solidFill>
                <a:latin typeface="Consolas" panose="020B0609020204030204" pitchFamily="49" charset="0"/>
              </a:rPr>
              <a:t>% </a:t>
            </a:r>
            <a:r>
              <a:rPr lang="sl-SI" sz="1600" dirty="0" err="1">
                <a:solidFill>
                  <a:srgbClr val="00CC99"/>
                </a:solidFill>
                <a:latin typeface="Consolas" panose="020B0609020204030204" pitchFamily="49" charset="0"/>
              </a:rPr>
              <a:t>ADALINE</a:t>
            </a:r>
            <a:r>
              <a:rPr lang="sl-SI" sz="1600" dirty="0">
                <a:solidFill>
                  <a:srgbClr val="00CC99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>
                <a:solidFill>
                  <a:srgbClr val="00CC99"/>
                </a:solidFill>
                <a:latin typeface="Consolas" panose="020B0609020204030204" pitchFamily="49" charset="0"/>
              </a:rPr>
              <a:t>for</a:t>
            </a:r>
            <a:r>
              <a:rPr lang="sl-SI" sz="1600" dirty="0">
                <a:solidFill>
                  <a:srgbClr val="00CC99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>
                <a:solidFill>
                  <a:srgbClr val="00CC99"/>
                </a:solidFill>
                <a:latin typeface="Consolas" panose="020B0609020204030204" pitchFamily="49" charset="0"/>
              </a:rPr>
              <a:t>noise</a:t>
            </a:r>
            <a:r>
              <a:rPr lang="sl-SI" sz="1600" dirty="0">
                <a:solidFill>
                  <a:srgbClr val="00CC99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>
                <a:solidFill>
                  <a:srgbClr val="00CC99"/>
                </a:solidFill>
                <a:latin typeface="Consolas" panose="020B0609020204030204" pitchFamily="49" charset="0"/>
              </a:rPr>
              <a:t>filtering</a:t>
            </a:r>
            <a:r>
              <a:rPr lang="sl-SI" sz="1600" dirty="0">
                <a:solidFill>
                  <a:srgbClr val="00CC99"/>
                </a:solidFill>
                <a:latin typeface="Consolas" panose="020B0609020204030204" pitchFamily="49" charset="0"/>
              </a:rPr>
              <a:t> of EEG </a:t>
            </a:r>
            <a:r>
              <a:rPr lang="sl-SI" sz="1600" dirty="0" err="1">
                <a:solidFill>
                  <a:srgbClr val="00CC99"/>
                </a:solidFill>
                <a:latin typeface="Consolas" panose="020B0609020204030204" pitchFamily="49" charset="0"/>
              </a:rPr>
              <a:t>signals</a:t>
            </a:r>
            <a:endParaRPr lang="sl-SI" sz="1600" dirty="0">
              <a:solidFill>
                <a:srgbClr val="00CC99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None/>
            </a:pPr>
            <a:r>
              <a:rPr lang="sl-SI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 nnd10nc  </a:t>
            </a:r>
            <a:r>
              <a:rPr lang="sl-SI" sz="1600" dirty="0" smtClean="0">
                <a:solidFill>
                  <a:srgbClr val="00CC99"/>
                </a:solidFill>
                <a:latin typeface="Consolas" panose="020B0609020204030204" pitchFamily="49" charset="0"/>
              </a:rPr>
              <a:t>% </a:t>
            </a:r>
            <a:r>
              <a:rPr lang="sl-SI" sz="1600" dirty="0" err="1">
                <a:solidFill>
                  <a:srgbClr val="00CC99"/>
                </a:solidFill>
                <a:latin typeface="Consolas" panose="020B0609020204030204" pitchFamily="49" charset="0"/>
              </a:rPr>
              <a:t>Adaptive</a:t>
            </a:r>
            <a:r>
              <a:rPr lang="sl-SI" sz="1600" dirty="0">
                <a:solidFill>
                  <a:srgbClr val="00CC99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>
                <a:solidFill>
                  <a:srgbClr val="00CC99"/>
                </a:solidFill>
                <a:latin typeface="Consolas" panose="020B0609020204030204" pitchFamily="49" charset="0"/>
              </a:rPr>
              <a:t>noise</a:t>
            </a:r>
            <a:r>
              <a:rPr lang="sl-SI" sz="1600" dirty="0">
                <a:solidFill>
                  <a:srgbClr val="00CC99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 smtClean="0">
                <a:solidFill>
                  <a:srgbClr val="00CC99"/>
                </a:solidFill>
                <a:latin typeface="Consolas" panose="020B0609020204030204" pitchFamily="49" charset="0"/>
              </a:rPr>
              <a:t>cancelation</a:t>
            </a:r>
            <a:endParaRPr lang="sl-SI" sz="1800" dirty="0" smtClean="0"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780929"/>
            <a:ext cx="3570895" cy="31699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107" y="2780928"/>
            <a:ext cx="3570895" cy="31699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389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1EB529CD-E7E4-4CB8-B1BE-91FBAED9B3AF}" type="slidenum">
              <a:rPr lang="sl-SI" smtClean="0"/>
              <a:pPr/>
              <a:t>34</a:t>
            </a:fld>
            <a:endParaRPr lang="sl-SI" smtClean="0"/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MATLAB </a:t>
            </a:r>
            <a:r>
              <a:rPr lang="sl-SI" dirty="0"/>
              <a:t>Live </a:t>
            </a:r>
            <a:r>
              <a:rPr lang="sl-SI" dirty="0" err="1"/>
              <a:t>Script</a:t>
            </a:r>
            <a:r>
              <a:rPr lang="sl-SI" dirty="0"/>
              <a:t> </a:t>
            </a:r>
            <a:r>
              <a:rPr lang="sl-SI" dirty="0" smtClean="0"/>
              <a:t>demo (</a:t>
            </a:r>
            <a:r>
              <a:rPr lang="sl-SI" dirty="0" err="1" smtClean="0"/>
              <a:t>ADALINE</a:t>
            </a:r>
            <a:r>
              <a:rPr lang="sl-SI" dirty="0" smtClean="0"/>
              <a:t>)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l-SI" dirty="0">
                <a:solidFill>
                  <a:srgbClr val="0070C0"/>
                </a:solidFill>
              </a:rPr>
              <a:t>Run </a:t>
            </a:r>
            <a:r>
              <a:rPr lang="sl-SI" dirty="0" err="1">
                <a:solidFill>
                  <a:srgbClr val="0070C0"/>
                </a:solidFill>
              </a:rPr>
              <a:t>built</a:t>
            </a:r>
            <a:r>
              <a:rPr lang="sl-SI" dirty="0">
                <a:solidFill>
                  <a:srgbClr val="0070C0"/>
                </a:solidFill>
              </a:rPr>
              <a:t>-in </a:t>
            </a:r>
            <a:r>
              <a:rPr lang="sl-SI" dirty="0" err="1">
                <a:solidFill>
                  <a:srgbClr val="0070C0"/>
                </a:solidFill>
              </a:rPr>
              <a:t>commands</a:t>
            </a:r>
            <a:r>
              <a:rPr lang="sl-SI" dirty="0">
                <a:solidFill>
                  <a:srgbClr val="0070C0"/>
                </a:solidFill>
              </a:rPr>
              <a:t> in MATLAB:</a:t>
            </a:r>
          </a:p>
          <a:p>
            <a:pPr marL="0" indent="0" eaLnBrk="1" hangingPunct="1">
              <a:buNone/>
            </a:pPr>
            <a:r>
              <a:rPr lang="sl-SI" sz="1600" dirty="0">
                <a:solidFill>
                  <a:schemeClr val="tx1"/>
                </a:solidFill>
                <a:latin typeface="Consolas" panose="020B0609020204030204" pitchFamily="49" charset="0"/>
              </a:rPr>
              <a:t>&gt;&gt; </a:t>
            </a:r>
            <a:r>
              <a:rPr lang="sl-SI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openExample</a:t>
            </a:r>
            <a:r>
              <a:rPr lang="sl-SI" sz="1600" dirty="0">
                <a:solidFill>
                  <a:schemeClr val="tx1"/>
                </a:solidFill>
                <a:latin typeface="Consolas" panose="020B0609020204030204" pitchFamily="49" charset="0"/>
              </a:rPr>
              <a:t>('</a:t>
            </a:r>
            <a:r>
              <a:rPr lang="sl-SI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nnet</a:t>
            </a:r>
            <a:r>
              <a:rPr lang="sl-SI" sz="1600" dirty="0">
                <a:solidFill>
                  <a:schemeClr val="tx1"/>
                </a:solidFill>
                <a:latin typeface="Consolas" panose="020B0609020204030204" pitchFamily="49" charset="0"/>
              </a:rPr>
              <a:t>/demolin8</a:t>
            </a:r>
            <a:r>
              <a:rPr lang="sl-SI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')</a:t>
            </a:r>
            <a:r>
              <a:rPr lang="en-US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smtClean="0">
                <a:solidFill>
                  <a:srgbClr val="00CC99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>
                <a:solidFill>
                  <a:srgbClr val="00CC99"/>
                </a:solidFill>
                <a:latin typeface="Consolas" panose="020B0609020204030204" pitchFamily="49" charset="0"/>
              </a:rPr>
              <a:t> Adaptation of a linear neuron</a:t>
            </a:r>
            <a:endParaRPr lang="sl-SI" sz="1800" dirty="0" smtClean="0">
              <a:latin typeface="Consolas" panose="020B0609020204030204" pitchFamily="49" charset="0"/>
            </a:endParaRPr>
          </a:p>
        </p:txBody>
      </p:sp>
      <p:pic>
        <p:nvPicPr>
          <p:cNvPr id="11" name="Picture 2" descr="Figure contains an axes object. The axes object with title Input and Target Signals contains 2 objects of type line. These objects represent Input, Targe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0927"/>
            <a:ext cx="4226627" cy="316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4572000" y="2780924"/>
            <a:ext cx="4226629" cy="3169973"/>
            <a:chOff x="4211960" y="2780924"/>
            <a:chExt cx="4226629" cy="3169973"/>
          </a:xfrm>
        </p:grpSpPr>
        <p:pic>
          <p:nvPicPr>
            <p:cNvPr id="12" name="Picture 4" descr="Figure contains an axes object. The axes object contains 4 objects of type line. These objects represent Output, Target, Error.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11960" y="2780924"/>
              <a:ext cx="4226629" cy="31699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697983" y="2780924"/>
              <a:ext cx="10342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>
                  <a:latin typeface="Consolas" panose="020B0609020204030204" pitchFamily="49" charset="0"/>
                </a:rPr>
                <a:t>Adaptation</a:t>
              </a:r>
              <a:endParaRPr lang="sl-SI" sz="1200" b="1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88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</a:t>
            </a:r>
            <a:r>
              <a:rPr lang="sl-SI" dirty="0"/>
              <a:t>Live </a:t>
            </a:r>
            <a:r>
              <a:rPr lang="sl-SI" dirty="0" err="1"/>
              <a:t>Script</a:t>
            </a:r>
            <a:r>
              <a:rPr lang="sl-SI" dirty="0"/>
              <a:t> </a:t>
            </a:r>
            <a:r>
              <a:rPr lang="sl-SI" dirty="0" err="1" smtClean="0"/>
              <a:t>example</a:t>
            </a:r>
            <a:endParaRPr lang="sl-S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>
                <a:hlinkClick r:id="rId2" action="ppaction://hlinkfile"/>
              </a:rPr>
              <a:t>NN3c_Adaline.mlx</a:t>
            </a:r>
            <a:endParaRPr lang="sl-SI" dirty="0"/>
          </a:p>
          <a:p>
            <a:pPr lvl="1"/>
            <a:r>
              <a:rPr lang="en-US" dirty="0"/>
              <a:t>Construct an </a:t>
            </a:r>
            <a:r>
              <a:rPr lang="en-US" dirty="0" err="1"/>
              <a:t>ADALINE</a:t>
            </a:r>
            <a:r>
              <a:rPr lang="en-US" dirty="0"/>
              <a:t> for adaptive prediction of time series based on past </a:t>
            </a:r>
            <a:r>
              <a:rPr lang="en-US" dirty="0" smtClean="0"/>
              <a:t>time series </a:t>
            </a:r>
            <a:r>
              <a:rPr lang="en-US" dirty="0"/>
              <a:t>data</a:t>
            </a:r>
            <a:endParaRPr lang="sl-SI" dirty="0"/>
          </a:p>
          <a:p>
            <a:pPr lvl="1"/>
            <a:endParaRPr lang="sl-S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© 2022</a:t>
            </a:r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NEURAL NETWORKS  (3) Perceptrons and Linear Filters</a:t>
            </a:r>
            <a:endParaRPr lang="en-US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#</a:t>
            </a:r>
            <a:fld id="{AFA5CF33-5821-415D-B3D3-A3BE9CC92D2B}" type="slidenum">
              <a:rPr lang="sl-SI" smtClean="0"/>
              <a:pPr>
                <a:defRPr/>
              </a:pPr>
              <a:t>35</a:t>
            </a:fld>
            <a:endParaRPr lang="sl-SI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8375" t="3525" r="18375" b="2493"/>
          <a:stretch/>
        </p:blipFill>
        <p:spPr>
          <a:xfrm>
            <a:off x="1131564" y="2348880"/>
            <a:ext cx="1661724" cy="360040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4553" t="20175" r="6768" b="2021"/>
          <a:stretch/>
        </p:blipFill>
        <p:spPr>
          <a:xfrm>
            <a:off x="3467652" y="2348880"/>
            <a:ext cx="4800536" cy="36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57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639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1639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59F63B9-4F57-46A6-95BD-6F844E17074C}" type="slidenum">
              <a:rPr lang="sl-SI" smtClean="0"/>
              <a:pPr/>
              <a:t>36</a:t>
            </a:fld>
            <a:endParaRPr lang="sl-SI" smtClean="0"/>
          </a:p>
        </p:txBody>
      </p:sp>
      <p:sp>
        <p:nvSpPr>
          <p:cNvPr id="16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3.9  XOR problem</a:t>
            </a:r>
            <a:endParaRPr lang="en-GB" smtClean="0"/>
          </a:p>
        </p:txBody>
      </p:sp>
      <p:sp>
        <p:nvSpPr>
          <p:cNvPr id="16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 eaLnBrk="1" hangingPunct="1"/>
            <a:r>
              <a:rPr lang="sl-SI" dirty="0" err="1" smtClean="0"/>
              <a:t>Single-layer</a:t>
            </a:r>
            <a:r>
              <a:rPr lang="sl-SI" dirty="0" smtClean="0"/>
              <a:t> </a:t>
            </a:r>
            <a:r>
              <a:rPr lang="sl-SI" dirty="0" err="1" smtClean="0"/>
              <a:t>perceptron</a:t>
            </a:r>
            <a:r>
              <a:rPr lang="sl-SI" dirty="0" smtClean="0"/>
              <a:t> </a:t>
            </a:r>
            <a:r>
              <a:rPr lang="sl-SI" dirty="0" err="1" smtClean="0"/>
              <a:t>cannot</a:t>
            </a:r>
            <a:r>
              <a:rPr lang="sl-SI" dirty="0" smtClean="0"/>
              <a:t> </a:t>
            </a:r>
            <a:r>
              <a:rPr lang="sl-SI" dirty="0" err="1" smtClean="0"/>
              <a:t>represent</a:t>
            </a:r>
            <a:r>
              <a:rPr lang="sl-SI" dirty="0" smtClean="0"/>
              <a:t> </a:t>
            </a:r>
            <a:r>
              <a:rPr lang="sl-SI" dirty="0" err="1" smtClean="0"/>
              <a:t>XOR</a:t>
            </a:r>
            <a:r>
              <a:rPr lang="sl-SI" dirty="0" smtClean="0"/>
              <a:t> </a:t>
            </a:r>
            <a:r>
              <a:rPr lang="sl-SI" dirty="0" err="1" smtClean="0"/>
              <a:t>function</a:t>
            </a:r>
            <a:endParaRPr lang="sl-SI" dirty="0" smtClean="0"/>
          </a:p>
          <a:p>
            <a:pPr lvl="1" eaLnBrk="1" hangingPunct="1"/>
            <a:r>
              <a:rPr lang="en-GB" dirty="0" smtClean="0"/>
              <a:t>One of Minsky and </a:t>
            </a:r>
            <a:r>
              <a:rPr lang="en-GB" dirty="0" err="1" smtClean="0"/>
              <a:t>Papert</a:t>
            </a:r>
            <a:r>
              <a:rPr lang="sl-SI" dirty="0" smtClean="0"/>
              <a:t>’</a:t>
            </a:r>
            <a:r>
              <a:rPr lang="en-GB" dirty="0" smtClean="0"/>
              <a:t>s most discouraging results</a:t>
            </a:r>
            <a:endParaRPr lang="sl-SI" dirty="0" smtClean="0"/>
          </a:p>
          <a:p>
            <a:pPr lvl="1" eaLnBrk="1" hangingPunct="1"/>
            <a:r>
              <a:rPr lang="sl-SI" dirty="0" err="1" smtClean="0"/>
              <a:t>Example</a:t>
            </a:r>
            <a:r>
              <a:rPr lang="sl-SI" dirty="0" smtClean="0"/>
              <a:t>: </a:t>
            </a:r>
            <a:r>
              <a:rPr lang="sl-SI" dirty="0" err="1" smtClean="0"/>
              <a:t>perceptron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two</a:t>
            </a:r>
            <a:r>
              <a:rPr lang="sl-SI" dirty="0" smtClean="0"/>
              <a:t> </a:t>
            </a:r>
            <a:r>
              <a:rPr lang="sl-SI" dirty="0" err="1" smtClean="0"/>
              <a:t>inputs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err="1" smtClean="0"/>
              <a:t>Only</a:t>
            </a:r>
            <a:r>
              <a:rPr lang="sl-SI" dirty="0" smtClean="0"/>
              <a:t> AND </a:t>
            </a:r>
            <a:r>
              <a:rPr lang="sl-SI" dirty="0" err="1" smtClean="0"/>
              <a:t>and</a:t>
            </a:r>
            <a:r>
              <a:rPr lang="sl-SI" dirty="0" smtClean="0"/>
              <a:t> </a:t>
            </a:r>
            <a:r>
              <a:rPr lang="sl-SI" dirty="0" err="1" smtClean="0"/>
              <a:t>OR</a:t>
            </a:r>
            <a:r>
              <a:rPr lang="sl-SI" dirty="0" smtClean="0"/>
              <a:t> </a:t>
            </a:r>
            <a:r>
              <a:rPr lang="sl-SI" dirty="0" err="1" smtClean="0"/>
              <a:t>functions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be </a:t>
            </a:r>
            <a:r>
              <a:rPr lang="sl-SI" dirty="0" err="1" smtClean="0"/>
              <a:t>represented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Perceptron</a:t>
            </a:r>
            <a:endParaRPr lang="en-GB" dirty="0" smtClean="0"/>
          </a:p>
        </p:txBody>
      </p:sp>
      <p:sp>
        <p:nvSpPr>
          <p:cNvPr id="16396" name="Line 4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16397" name="Group 7"/>
          <p:cNvGrpSpPr>
            <a:grpSpLocks/>
          </p:cNvGrpSpPr>
          <p:nvPr/>
        </p:nvGrpSpPr>
        <p:grpSpPr bwMode="auto">
          <a:xfrm>
            <a:off x="1281113" y="2641600"/>
            <a:ext cx="2138362" cy="1003300"/>
            <a:chOff x="898" y="1162"/>
            <a:chExt cx="1347" cy="632"/>
          </a:xfrm>
        </p:grpSpPr>
        <p:graphicFrame>
          <p:nvGraphicFramePr>
            <p:cNvPr id="16389" name="Object 8"/>
            <p:cNvGraphicFramePr>
              <a:graphicFrameLocks noChangeAspect="1"/>
            </p:cNvGraphicFramePr>
            <p:nvPr/>
          </p:nvGraphicFramePr>
          <p:xfrm>
            <a:off x="902" y="1162"/>
            <a:ext cx="116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46" name="Equation" r:id="rId3" imgW="152280" imgH="215640" progId="Equation.3">
                    <p:embed/>
                  </p:oleObj>
                </mc:Choice>
                <mc:Fallback>
                  <p:oleObj name="Equation" r:id="rId3" imgW="152280" imgH="21564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1162"/>
                          <a:ext cx="116" cy="1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0" name="Object 9"/>
            <p:cNvGraphicFramePr>
              <a:graphicFrameLocks noChangeAspect="1"/>
            </p:cNvGraphicFramePr>
            <p:nvPr/>
          </p:nvGraphicFramePr>
          <p:xfrm>
            <a:off x="898" y="1615"/>
            <a:ext cx="126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47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" y="1615"/>
                          <a:ext cx="126" cy="1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6401" name="Picture 10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12" y="1237"/>
              <a:ext cx="1233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16386" name="Object 11"/>
          <p:cNvGraphicFramePr>
            <a:graphicFrameLocks noChangeAspect="1"/>
          </p:cNvGraphicFramePr>
          <p:nvPr/>
        </p:nvGraphicFramePr>
        <p:xfrm>
          <a:off x="4370388" y="2930525"/>
          <a:ext cx="1803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8" name="Equation" r:id="rId8" imgW="1091880" imgH="431640" progId="Equation.3">
                  <p:embed/>
                </p:oleObj>
              </mc:Choice>
              <mc:Fallback>
                <p:oleObj name="Equation" r:id="rId8" imgW="1091880" imgH="431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2930525"/>
                        <a:ext cx="18034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8" name="Text Box 12"/>
          <p:cNvSpPr txBox="1">
            <a:spLocks noChangeArrowheads="1"/>
          </p:cNvSpPr>
          <p:nvPr/>
        </p:nvSpPr>
        <p:spPr bwMode="auto">
          <a:xfrm>
            <a:off x="4284663" y="2636838"/>
            <a:ext cx="2305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sl-SI"/>
              <a:t>Discriminant function</a:t>
            </a:r>
          </a:p>
        </p:txBody>
      </p:sp>
      <p:pic>
        <p:nvPicPr>
          <p:cNvPr id="16399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403350" y="4292600"/>
            <a:ext cx="6121400" cy="212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400" name="Oval 14"/>
          <p:cNvSpPr>
            <a:spLocks noChangeArrowheads="1"/>
          </p:cNvSpPr>
          <p:nvPr/>
        </p:nvSpPr>
        <p:spPr bwMode="auto">
          <a:xfrm rot="2700000">
            <a:off x="5412582" y="5061744"/>
            <a:ext cx="2119312" cy="47625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7" name="Object 15"/>
          <p:cNvGraphicFramePr>
            <a:graphicFrameLocks noChangeAspect="1"/>
          </p:cNvGraphicFramePr>
          <p:nvPr/>
        </p:nvGraphicFramePr>
        <p:xfrm>
          <a:off x="2379663" y="2949575"/>
          <a:ext cx="149225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49" name="Equation" r:id="rId11" imgW="114120" imgH="139680" progId="Equation.3">
                  <p:embed/>
                </p:oleObj>
              </mc:Choice>
              <mc:Fallback>
                <p:oleObj name="Equation" r:id="rId11" imgW="114120" imgH="1396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2949575"/>
                        <a:ext cx="149225" cy="182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16"/>
          <p:cNvGraphicFramePr>
            <a:graphicFrameLocks noChangeAspect="1"/>
          </p:cNvGraphicFramePr>
          <p:nvPr/>
        </p:nvGraphicFramePr>
        <p:xfrm>
          <a:off x="3065463" y="2916238"/>
          <a:ext cx="1809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0" name="Equation" r:id="rId13" imgW="139680" imgH="164880" progId="Equation.3">
                  <p:embed/>
                </p:oleObj>
              </mc:Choice>
              <mc:Fallback>
                <p:oleObj name="Equation" r:id="rId13" imgW="139680" imgH="164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5463" y="2916238"/>
                        <a:ext cx="180975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174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174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8828C7B3-8707-4EB7-8648-42CFB8E936B5}" type="slidenum">
              <a:rPr lang="sl-SI" smtClean="0"/>
              <a:pPr/>
              <a:t>37</a:t>
            </a:fld>
            <a:endParaRPr lang="sl-SI" smtClean="0"/>
          </a:p>
        </p:txBody>
      </p:sp>
      <p:sp>
        <p:nvSpPr>
          <p:cNvPr id="174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XOR solution</a:t>
            </a:r>
          </a:p>
        </p:txBody>
      </p:sp>
      <p:sp>
        <p:nvSpPr>
          <p:cNvPr id="174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Extending</a:t>
            </a:r>
            <a:r>
              <a:rPr lang="sl-SI" dirty="0" smtClean="0"/>
              <a:t> </a:t>
            </a:r>
            <a:r>
              <a:rPr lang="sl-SI" dirty="0" err="1" smtClean="0"/>
              <a:t>single-layer</a:t>
            </a:r>
            <a:r>
              <a:rPr lang="sl-SI" dirty="0" smtClean="0"/>
              <a:t> </a:t>
            </a:r>
            <a:r>
              <a:rPr lang="sl-SI" dirty="0" err="1" smtClean="0"/>
              <a:t>perceptron</a:t>
            </a:r>
            <a:r>
              <a:rPr lang="sl-SI" dirty="0" smtClean="0"/>
              <a:t> to </a:t>
            </a:r>
            <a:r>
              <a:rPr lang="sl-SI" dirty="0" err="1" smtClean="0"/>
              <a:t>multi-layer</a:t>
            </a:r>
            <a:r>
              <a:rPr lang="sl-SI" dirty="0" smtClean="0"/>
              <a:t> </a:t>
            </a:r>
            <a:r>
              <a:rPr lang="sl-SI" dirty="0" err="1" smtClean="0"/>
              <a:t>perceptron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introducing</a:t>
            </a:r>
            <a:r>
              <a:rPr lang="sl-SI" dirty="0" smtClean="0"/>
              <a:t> </a:t>
            </a:r>
            <a:r>
              <a:rPr lang="sl-SI" dirty="0" err="1" smtClean="0">
                <a:solidFill>
                  <a:srgbClr val="FF0000"/>
                </a:solidFill>
              </a:rPr>
              <a:t>hidden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units</a:t>
            </a:r>
            <a:endParaRPr lang="sl-SI" dirty="0" smtClean="0">
              <a:solidFill>
                <a:srgbClr val="FF0000"/>
              </a:solidFill>
            </a:endParaRPr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XOR</a:t>
            </a:r>
            <a:r>
              <a:rPr lang="sl-SI" dirty="0" smtClean="0"/>
              <a:t> problem </a:t>
            </a:r>
            <a:r>
              <a:rPr lang="sl-SI" dirty="0" err="1" smtClean="0"/>
              <a:t>can</a:t>
            </a:r>
            <a:r>
              <a:rPr lang="sl-SI" dirty="0" smtClean="0"/>
              <a:t> be </a:t>
            </a:r>
            <a:r>
              <a:rPr lang="sl-SI" dirty="0" err="1" smtClean="0"/>
              <a:t>solved</a:t>
            </a:r>
            <a:r>
              <a:rPr lang="sl-SI" dirty="0" smtClean="0"/>
              <a:t> </a:t>
            </a:r>
            <a:r>
              <a:rPr lang="sl-SI" dirty="0" err="1" smtClean="0"/>
              <a:t>but</a:t>
            </a:r>
            <a:r>
              <a:rPr lang="sl-SI" dirty="0" smtClean="0"/>
              <a:t> </a:t>
            </a:r>
            <a:r>
              <a:rPr lang="sl-SI" dirty="0" err="1" smtClean="0"/>
              <a:t>we</a:t>
            </a:r>
            <a:r>
              <a:rPr lang="sl-SI" dirty="0" smtClean="0"/>
              <a:t> no </a:t>
            </a:r>
            <a:r>
              <a:rPr lang="sl-SI" dirty="0" err="1" smtClean="0"/>
              <a:t>longer</a:t>
            </a:r>
            <a:r>
              <a:rPr lang="sl-SI" dirty="0" smtClean="0"/>
              <a:t> </a:t>
            </a:r>
            <a:r>
              <a:rPr lang="sl-SI" dirty="0" err="1" smtClean="0"/>
              <a:t>have</a:t>
            </a:r>
            <a:r>
              <a:rPr lang="sl-SI" dirty="0" smtClean="0"/>
              <a:t> a </a:t>
            </a:r>
            <a:r>
              <a:rPr lang="sl-SI" dirty="0" err="1" smtClean="0"/>
              <a:t>learning</a:t>
            </a:r>
            <a:r>
              <a:rPr lang="sl-SI" dirty="0" smtClean="0"/>
              <a:t> rule to </a:t>
            </a:r>
            <a:r>
              <a:rPr lang="sl-SI" dirty="0" err="1" smtClean="0"/>
              <a:t>train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eaLnBrk="1" hangingPunct="1"/>
            <a:r>
              <a:rPr lang="sl-SI" dirty="0" err="1" smtClean="0"/>
              <a:t>Multilayer</a:t>
            </a:r>
            <a:r>
              <a:rPr lang="sl-SI" dirty="0" smtClean="0"/>
              <a:t> </a:t>
            </a:r>
            <a:r>
              <a:rPr lang="sl-SI" dirty="0" err="1" smtClean="0"/>
              <a:t>perceptrons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do </a:t>
            </a:r>
            <a:r>
              <a:rPr lang="sl-SI" dirty="0" err="1" smtClean="0"/>
              <a:t>everything</a:t>
            </a:r>
            <a:r>
              <a:rPr lang="sl-SI" dirty="0" smtClean="0"/>
              <a:t> </a:t>
            </a:r>
            <a:r>
              <a:rPr lang="sl-SI" dirty="0" smtClean="0">
                <a:sym typeface="Wingdings" pitchFamily="2" charset="2"/>
              </a:rPr>
              <a:t> How to </a:t>
            </a:r>
            <a:r>
              <a:rPr lang="sl-SI" dirty="0" err="1" smtClean="0">
                <a:sym typeface="Wingdings" pitchFamily="2" charset="2"/>
              </a:rPr>
              <a:t>train</a:t>
            </a:r>
            <a:r>
              <a:rPr lang="sl-SI" dirty="0" smtClean="0">
                <a:sym typeface="Wingdings" pitchFamily="2" charset="2"/>
              </a:rPr>
              <a:t> </a:t>
            </a:r>
            <a:r>
              <a:rPr lang="sl-SI" dirty="0" err="1" smtClean="0">
                <a:sym typeface="Wingdings" pitchFamily="2" charset="2"/>
              </a:rPr>
              <a:t>them</a:t>
            </a:r>
            <a:r>
              <a:rPr lang="sl-SI" dirty="0" smtClean="0">
                <a:sym typeface="Wingdings" pitchFamily="2" charset="2"/>
              </a:rPr>
              <a:t>?</a:t>
            </a:r>
            <a:endParaRPr lang="sl-SI" dirty="0" smtClean="0"/>
          </a:p>
        </p:txBody>
      </p:sp>
      <p:grpSp>
        <p:nvGrpSpPr>
          <p:cNvPr id="17423" name="Group 24"/>
          <p:cNvGrpSpPr>
            <a:grpSpLocks/>
          </p:cNvGrpSpPr>
          <p:nvPr/>
        </p:nvGrpSpPr>
        <p:grpSpPr bwMode="auto">
          <a:xfrm>
            <a:off x="1476375" y="2230438"/>
            <a:ext cx="3514725" cy="1243012"/>
            <a:chOff x="930" y="1405"/>
            <a:chExt cx="2214" cy="783"/>
          </a:xfrm>
        </p:grpSpPr>
        <p:grpSp>
          <p:nvGrpSpPr>
            <p:cNvPr id="17424" name="Group 19"/>
            <p:cNvGrpSpPr>
              <a:grpSpLocks/>
            </p:cNvGrpSpPr>
            <p:nvPr/>
          </p:nvGrpSpPr>
          <p:grpSpPr bwMode="auto">
            <a:xfrm>
              <a:off x="930" y="1481"/>
              <a:ext cx="2214" cy="634"/>
              <a:chOff x="657" y="2296"/>
              <a:chExt cx="2214" cy="634"/>
            </a:xfrm>
          </p:grpSpPr>
          <p:sp>
            <p:nvSpPr>
              <p:cNvPr id="17426" name="Rectangle 15"/>
              <p:cNvSpPr>
                <a:spLocks noChangeArrowheads="1"/>
              </p:cNvSpPr>
              <p:nvPr/>
            </p:nvSpPr>
            <p:spPr bwMode="auto">
              <a:xfrm>
                <a:off x="1918" y="2544"/>
                <a:ext cx="182" cy="182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7427" name="Picture 8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38" y="2373"/>
                <a:ext cx="1233" cy="5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aphicFrame>
            <p:nvGraphicFramePr>
              <p:cNvPr id="17416" name="Object 5"/>
              <p:cNvGraphicFramePr>
                <a:graphicFrameLocks noChangeAspect="1"/>
              </p:cNvGraphicFramePr>
              <p:nvPr/>
            </p:nvGraphicFramePr>
            <p:xfrm>
              <a:off x="661" y="2296"/>
              <a:ext cx="116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94" name="Equation" r:id="rId4" imgW="152280" imgH="215640" progId="Equation.3">
                      <p:embed/>
                    </p:oleObj>
                  </mc:Choice>
                  <mc:Fallback>
                    <p:oleObj name="Equation" r:id="rId4" imgW="152280" imgH="21564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61" y="2296"/>
                            <a:ext cx="116" cy="1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17" name="Object 6"/>
              <p:cNvGraphicFramePr>
                <a:graphicFrameLocks noChangeAspect="1"/>
              </p:cNvGraphicFramePr>
              <p:nvPr/>
            </p:nvGraphicFramePr>
            <p:xfrm>
              <a:off x="657" y="2749"/>
              <a:ext cx="126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795" name="Equation" r:id="rId6" imgW="164880" imgH="215640" progId="Equation.3">
                      <p:embed/>
                    </p:oleObj>
                  </mc:Choice>
                  <mc:Fallback>
                    <p:oleObj name="Equation" r:id="rId6" imgW="164880" imgH="21564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" y="2749"/>
                            <a:ext cx="126" cy="1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7428" name="Picture 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r="1866"/>
              <a:stretch>
                <a:fillRect/>
              </a:stretch>
            </p:blipFill>
            <p:spPr bwMode="auto">
              <a:xfrm>
                <a:off x="771" y="2371"/>
                <a:ext cx="1210" cy="5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7429" name="Oval 13"/>
              <p:cNvSpPr>
                <a:spLocks noChangeArrowheads="1"/>
              </p:cNvSpPr>
              <p:nvPr/>
            </p:nvSpPr>
            <p:spPr bwMode="auto">
              <a:xfrm>
                <a:off x="793" y="2387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30" name="AutoShape 16"/>
              <p:cNvCxnSpPr>
                <a:cxnSpLocks noChangeShapeType="1"/>
                <a:stCxn id="17429" idx="7"/>
                <a:endCxn id="17426" idx="0"/>
              </p:cNvCxnSpPr>
              <p:nvPr/>
            </p:nvCxnSpPr>
            <p:spPr bwMode="auto">
              <a:xfrm rot="5400000" flipV="1">
                <a:off x="1346" y="1880"/>
                <a:ext cx="150" cy="1177"/>
              </a:xfrm>
              <a:prstGeom prst="curvedConnector3">
                <a:avLst>
                  <a:gd name="adj1" fmla="val -100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7431" name="Oval 17"/>
              <p:cNvSpPr>
                <a:spLocks noChangeArrowheads="1"/>
              </p:cNvSpPr>
              <p:nvPr/>
            </p:nvSpPr>
            <p:spPr bwMode="auto">
              <a:xfrm>
                <a:off x="793" y="2823"/>
                <a:ext cx="46" cy="45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7432" name="AutoShape 18"/>
              <p:cNvCxnSpPr>
                <a:cxnSpLocks noChangeShapeType="1"/>
                <a:stCxn id="17431" idx="5"/>
                <a:endCxn id="17426" idx="2"/>
              </p:cNvCxnSpPr>
              <p:nvPr/>
            </p:nvCxnSpPr>
            <p:spPr bwMode="auto">
              <a:xfrm rot="5400000" flipH="1" flipV="1">
                <a:off x="1353" y="2205"/>
                <a:ext cx="135" cy="1177"/>
              </a:xfrm>
              <a:prstGeom prst="curvedConnector3">
                <a:avLst>
                  <a:gd name="adj1" fmla="val -111111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</p:grpSp>
        <p:sp>
          <p:nvSpPr>
            <p:cNvPr id="17425" name="Rectangle 20"/>
            <p:cNvSpPr>
              <a:spLocks noChangeArrowheads="1"/>
            </p:cNvSpPr>
            <p:nvPr/>
          </p:nvSpPr>
          <p:spPr bwMode="auto">
            <a:xfrm>
              <a:off x="2262" y="1735"/>
              <a:ext cx="170" cy="1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413" name="Object 21"/>
            <p:cNvGraphicFramePr>
              <a:graphicFrameLocks noChangeAspect="1"/>
            </p:cNvGraphicFramePr>
            <p:nvPr/>
          </p:nvGraphicFramePr>
          <p:xfrm>
            <a:off x="1701" y="1405"/>
            <a:ext cx="160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6" name="Equation" r:id="rId8" imgW="253800" imgH="241200" progId="Equation.3">
                    <p:embed/>
                  </p:oleObj>
                </mc:Choice>
                <mc:Fallback>
                  <p:oleObj name="Equation" r:id="rId8" imgW="253800" imgH="241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1405"/>
                          <a:ext cx="160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4" name="Object 22"/>
            <p:cNvGraphicFramePr>
              <a:graphicFrameLocks noChangeAspect="1"/>
            </p:cNvGraphicFramePr>
            <p:nvPr/>
          </p:nvGraphicFramePr>
          <p:xfrm>
            <a:off x="1697" y="2036"/>
            <a:ext cx="1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7" name="Equation" r:id="rId10" imgW="266400" imgH="241200" progId="Equation.3">
                    <p:embed/>
                  </p:oleObj>
                </mc:Choice>
                <mc:Fallback>
                  <p:oleObj name="Equation" r:id="rId10" imgW="266400" imgH="2412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7" y="2036"/>
                          <a:ext cx="168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5" name="Object 23"/>
            <p:cNvGraphicFramePr>
              <a:graphicFrameLocks noChangeAspect="1"/>
            </p:cNvGraphicFramePr>
            <p:nvPr/>
          </p:nvGraphicFramePr>
          <p:xfrm>
            <a:off x="2014" y="1647"/>
            <a:ext cx="168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8" name="Equation" r:id="rId12" imgW="266400" imgH="241200" progId="Equation.3">
                    <p:embed/>
                  </p:oleObj>
                </mc:Choice>
                <mc:Fallback>
                  <p:oleObj name="Equation" r:id="rId12" imgW="266400" imgH="241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4" y="1647"/>
                          <a:ext cx="168" cy="15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0" name="Object 25"/>
          <p:cNvGraphicFramePr>
            <a:graphicFrameLocks noChangeAspect="1"/>
          </p:cNvGraphicFramePr>
          <p:nvPr/>
        </p:nvGraphicFramePr>
        <p:xfrm>
          <a:off x="5699125" y="2392363"/>
          <a:ext cx="13081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9" name="Equation" r:id="rId14" imgW="1307880" imgH="965160" progId="Equation.3">
                  <p:embed/>
                </p:oleObj>
              </mc:Choice>
              <mc:Fallback>
                <p:oleObj name="Equation" r:id="rId14" imgW="1307880" imgH="9651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125" y="2392363"/>
                        <a:ext cx="1308100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26"/>
          <p:cNvGraphicFramePr>
            <a:graphicFrameLocks noChangeAspect="1"/>
          </p:cNvGraphicFramePr>
          <p:nvPr/>
        </p:nvGraphicFramePr>
        <p:xfrm>
          <a:off x="3967163" y="2670175"/>
          <a:ext cx="149225" cy="18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0" name="Equation" r:id="rId16" imgW="114120" imgH="139680" progId="Equation.3">
                  <p:embed/>
                </p:oleObj>
              </mc:Choice>
              <mc:Fallback>
                <p:oleObj name="Equation" r:id="rId16" imgW="114120" imgH="1396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3" y="2670175"/>
                        <a:ext cx="149225" cy="1825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27"/>
          <p:cNvGraphicFramePr>
            <a:graphicFrameLocks noChangeAspect="1"/>
          </p:cNvGraphicFramePr>
          <p:nvPr/>
        </p:nvGraphicFramePr>
        <p:xfrm>
          <a:off x="4614863" y="2636838"/>
          <a:ext cx="1809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801" name="Equation" r:id="rId18" imgW="139680" imgH="164880" progId="Equation.3">
                  <p:embed/>
                </p:oleObj>
              </mc:Choice>
              <mc:Fallback>
                <p:oleObj name="Equation" r:id="rId18" imgW="139680" imgH="1648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4863" y="2636838"/>
                        <a:ext cx="180975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>
                <a:solidFill>
                  <a:srgbClr val="0070C0"/>
                </a:solidFill>
              </a:rPr>
              <a:t>Homework</a:t>
            </a:r>
            <a:endParaRPr lang="sl-SI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dirty="0" err="1" smtClean="0">
                <a:solidFill>
                  <a:srgbClr val="0070C0"/>
                </a:solidFill>
              </a:rPr>
              <a:t>Create</a:t>
            </a:r>
            <a:r>
              <a:rPr lang="sl-SI" dirty="0" smtClean="0">
                <a:solidFill>
                  <a:srgbClr val="0070C0"/>
                </a:solidFill>
              </a:rPr>
              <a:t> a </a:t>
            </a:r>
            <a:r>
              <a:rPr lang="sl-SI" dirty="0" err="1" smtClean="0">
                <a:solidFill>
                  <a:srgbClr val="0070C0"/>
                </a:solidFill>
              </a:rPr>
              <a:t>two-layer</a:t>
            </a:r>
            <a:r>
              <a:rPr lang="sl-SI" dirty="0" smtClean="0">
                <a:solidFill>
                  <a:srgbClr val="0070C0"/>
                </a:solidFill>
              </a:rPr>
              <a:t> </a:t>
            </a:r>
            <a:r>
              <a:rPr lang="sl-SI" dirty="0" err="1" smtClean="0">
                <a:solidFill>
                  <a:srgbClr val="0070C0"/>
                </a:solidFill>
              </a:rPr>
              <a:t>perceptron</a:t>
            </a:r>
            <a:r>
              <a:rPr lang="sl-SI" dirty="0" smtClean="0">
                <a:solidFill>
                  <a:srgbClr val="0070C0"/>
                </a:solidFill>
              </a:rPr>
              <a:t> to </a:t>
            </a:r>
            <a:r>
              <a:rPr lang="sl-SI" dirty="0" err="1" smtClean="0">
                <a:solidFill>
                  <a:srgbClr val="0070C0"/>
                </a:solidFill>
              </a:rPr>
              <a:t>solve</a:t>
            </a:r>
            <a:r>
              <a:rPr lang="sl-SI" dirty="0" smtClean="0">
                <a:solidFill>
                  <a:srgbClr val="0070C0"/>
                </a:solidFill>
              </a:rPr>
              <a:t> </a:t>
            </a:r>
            <a:r>
              <a:rPr lang="sl-SI" dirty="0" err="1" smtClean="0">
                <a:solidFill>
                  <a:srgbClr val="0070C0"/>
                </a:solidFill>
              </a:rPr>
              <a:t>the</a:t>
            </a:r>
            <a:r>
              <a:rPr lang="sl-SI" dirty="0" smtClean="0">
                <a:solidFill>
                  <a:srgbClr val="0070C0"/>
                </a:solidFill>
              </a:rPr>
              <a:t> </a:t>
            </a:r>
            <a:r>
              <a:rPr lang="sl-SI" dirty="0" err="1" smtClean="0">
                <a:solidFill>
                  <a:srgbClr val="0070C0"/>
                </a:solidFill>
              </a:rPr>
              <a:t>XOR</a:t>
            </a:r>
            <a:r>
              <a:rPr lang="sl-SI" dirty="0" smtClean="0">
                <a:solidFill>
                  <a:srgbClr val="0070C0"/>
                </a:solidFill>
              </a:rPr>
              <a:t> problem</a:t>
            </a:r>
          </a:p>
          <a:p>
            <a:pPr lvl="1"/>
            <a:r>
              <a:rPr lang="sl-SI" dirty="0" err="1" smtClean="0">
                <a:solidFill>
                  <a:srgbClr val="0070C0"/>
                </a:solidFill>
              </a:rPr>
              <a:t>Create</a:t>
            </a:r>
            <a:r>
              <a:rPr lang="sl-SI" dirty="0" smtClean="0">
                <a:solidFill>
                  <a:srgbClr val="0070C0"/>
                </a:solidFill>
              </a:rPr>
              <a:t> a </a:t>
            </a:r>
            <a:r>
              <a:rPr lang="sl-SI" dirty="0" err="1" smtClean="0">
                <a:solidFill>
                  <a:srgbClr val="0070C0"/>
                </a:solidFill>
              </a:rPr>
              <a:t>custom</a:t>
            </a:r>
            <a:r>
              <a:rPr lang="sl-SI" dirty="0" smtClean="0">
                <a:solidFill>
                  <a:srgbClr val="0070C0"/>
                </a:solidFill>
              </a:rPr>
              <a:t> </a:t>
            </a:r>
            <a:r>
              <a:rPr lang="sl-SI" dirty="0" err="1" smtClean="0">
                <a:solidFill>
                  <a:srgbClr val="0070C0"/>
                </a:solidFill>
              </a:rPr>
              <a:t>network</a:t>
            </a:r>
            <a:endParaRPr lang="sl-SI" dirty="0" smtClean="0">
              <a:solidFill>
                <a:srgbClr val="0070C0"/>
              </a:solidFill>
            </a:endParaRPr>
          </a:p>
          <a:p>
            <a:pPr lvl="1"/>
            <a:r>
              <a:rPr lang="sl-SI" dirty="0" err="1" smtClean="0">
                <a:solidFill>
                  <a:srgbClr val="0070C0"/>
                </a:solidFill>
              </a:rPr>
              <a:t>Demonstrate</a:t>
            </a:r>
            <a:r>
              <a:rPr lang="sl-SI" dirty="0" smtClean="0">
                <a:solidFill>
                  <a:srgbClr val="0070C0"/>
                </a:solidFill>
              </a:rPr>
              <a:t> </a:t>
            </a:r>
            <a:r>
              <a:rPr lang="sl-SI" dirty="0" err="1" smtClean="0">
                <a:solidFill>
                  <a:srgbClr val="0070C0"/>
                </a:solidFill>
              </a:rPr>
              <a:t>solution</a:t>
            </a:r>
            <a:endParaRPr lang="sl-SI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l-SI" dirty="0" smtClean="0"/>
              <a:t>© 2022</a:t>
            </a:r>
            <a:endParaRPr lang="sl-SI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sl-SI" dirty="0" err="1" smtClean="0"/>
              <a:t>NEURAL</a:t>
            </a:r>
            <a:r>
              <a:rPr lang="sl-SI" dirty="0" smtClean="0"/>
              <a:t> </a:t>
            </a:r>
            <a:r>
              <a:rPr lang="sl-SI" dirty="0" err="1" smtClean="0"/>
              <a:t>NETWORKS</a:t>
            </a:r>
            <a:r>
              <a:rPr lang="sl-SI" dirty="0" smtClean="0"/>
              <a:t>  (3) </a:t>
            </a:r>
            <a:r>
              <a:rPr lang="sl-SI" dirty="0" err="1" smtClean="0"/>
              <a:t>Perceptrons</a:t>
            </a:r>
            <a:r>
              <a:rPr lang="sl-SI" dirty="0" smtClean="0"/>
              <a:t> and </a:t>
            </a:r>
            <a:r>
              <a:rPr lang="sl-SI" dirty="0" err="1" smtClean="0"/>
              <a:t>Linear</a:t>
            </a:r>
            <a:r>
              <a:rPr lang="sl-SI" dirty="0" smtClean="0"/>
              <a:t> </a:t>
            </a:r>
            <a:r>
              <a:rPr lang="sl-SI" dirty="0" err="1" smtClean="0"/>
              <a:t>Filters</a:t>
            </a:r>
            <a:endParaRPr lang="en-US" dirty="0"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sl-SI" smtClean="0"/>
              <a:t>#</a:t>
            </a:r>
            <a:fld id="{AFA5CF33-5821-415D-B3D3-A3BE9CC92D2B}" type="slidenum">
              <a:rPr lang="sl-SI" smtClean="0"/>
              <a:pPr>
                <a:defRPr/>
              </a:pPr>
              <a:t>38</a:t>
            </a:fld>
            <a:endParaRPr lang="sl-SI"/>
          </a:p>
        </p:txBody>
      </p:sp>
      <p:pic>
        <p:nvPicPr>
          <p:cNvPr id="1027" name="Picture 3" descr="C:\PP\Home\PRIMOZ\6  UCENJE\Neural networks course (5) 2012-2013\#03 Lecture -- Perceptron\nn03_xor_perceptron\nn03_xor_perceptron_0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420888"/>
            <a:ext cx="4896544" cy="367240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dirty="0" smtClean="0"/>
              <a:t>3.10  </a:t>
            </a:r>
            <a:r>
              <a:rPr lang="en-US" dirty="0" smtClean="0"/>
              <a:t>MATLAB </a:t>
            </a:r>
            <a:r>
              <a:rPr lang="sl-SI" dirty="0" smtClean="0"/>
              <a:t>Live </a:t>
            </a:r>
            <a:r>
              <a:rPr lang="sl-SI" dirty="0" err="1" smtClean="0"/>
              <a:t>Script</a:t>
            </a:r>
            <a:r>
              <a:rPr lang="sl-SI" dirty="0" smtClean="0"/>
              <a:t> </a:t>
            </a:r>
            <a:r>
              <a:rPr lang="sl-SI" dirty="0" err="1" smtClean="0"/>
              <a:t>examples</a:t>
            </a:r>
            <a:endParaRPr lang="en-US" dirty="0" smtClean="0"/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484314"/>
            <a:ext cx="8229600" cy="4897436"/>
          </a:xfrm>
        </p:spPr>
        <p:txBody>
          <a:bodyPr/>
          <a:lstStyle/>
          <a:p>
            <a:r>
              <a:rPr lang="sl-SI" dirty="0" smtClean="0">
                <a:hlinkClick r:id="rId2" action="ppaction://hlinkfile"/>
              </a:rPr>
              <a:t>NN3a_Perceptron.mlx</a:t>
            </a:r>
            <a:endParaRPr lang="sl-SI" dirty="0" smtClean="0"/>
          </a:p>
          <a:p>
            <a:pPr lvl="1"/>
            <a:r>
              <a:rPr lang="en-US" dirty="0"/>
              <a:t>Two clusters of data, belonging to two classes, are defined </a:t>
            </a:r>
            <a:r>
              <a:rPr lang="en-US" dirty="0" smtClean="0"/>
              <a:t>in </a:t>
            </a:r>
            <a:r>
              <a:rPr lang="en-US" dirty="0"/>
              <a:t>2-dimensional input space. Classes are linearly separable. The task is to construct a Perceptron for the classification of </a:t>
            </a:r>
            <a:r>
              <a:rPr lang="en-US" dirty="0" smtClean="0"/>
              <a:t>data</a:t>
            </a:r>
            <a:r>
              <a:rPr lang="sl-SI" dirty="0" smtClean="0"/>
              <a:t>.</a:t>
            </a:r>
          </a:p>
          <a:p>
            <a:pPr lvl="1"/>
            <a:endParaRPr lang="sl-SI" dirty="0"/>
          </a:p>
          <a:p>
            <a:r>
              <a:rPr lang="sl-SI" dirty="0" smtClean="0">
                <a:hlinkClick r:id="rId3" action="ppaction://hlinkfile"/>
              </a:rPr>
              <a:t>NN3b_Perceptron_network.mlx</a:t>
            </a:r>
            <a:endParaRPr lang="sl-SI" dirty="0" smtClean="0"/>
          </a:p>
          <a:p>
            <a:pPr lvl="1"/>
            <a:r>
              <a:rPr lang="en-US" dirty="0"/>
              <a:t>Perceptron network with 2-inputs and 2-outputs is trained to classify input vectors into 4 </a:t>
            </a:r>
            <a:r>
              <a:rPr lang="en-US" dirty="0" smtClean="0"/>
              <a:t>categories</a:t>
            </a:r>
            <a:r>
              <a:rPr lang="sl-SI" dirty="0" smtClean="0"/>
              <a:t>.</a:t>
            </a:r>
          </a:p>
          <a:p>
            <a:pPr lvl="1"/>
            <a:endParaRPr lang="sl-SI" dirty="0" smtClean="0"/>
          </a:p>
          <a:p>
            <a:r>
              <a:rPr lang="sl-SI" dirty="0" smtClean="0">
                <a:hlinkClick r:id="rId4" action="ppaction://hlinkfile"/>
              </a:rPr>
              <a:t>NN3c_Adaline.mlx</a:t>
            </a:r>
            <a:endParaRPr lang="sl-SI" dirty="0"/>
          </a:p>
          <a:p>
            <a:pPr lvl="1"/>
            <a:r>
              <a:rPr lang="en-US" dirty="0"/>
              <a:t>Construct an </a:t>
            </a:r>
            <a:r>
              <a:rPr lang="en-US" dirty="0" err="1"/>
              <a:t>ADALINE</a:t>
            </a:r>
            <a:r>
              <a:rPr lang="en-US" dirty="0"/>
              <a:t> for adaptive prediction of time series based on past time series data</a:t>
            </a:r>
            <a:endParaRPr lang="sl-SI" dirty="0"/>
          </a:p>
          <a:p>
            <a:pPr lvl="1"/>
            <a:endParaRPr lang="sl-SI" dirty="0" smtClean="0"/>
          </a:p>
        </p:txBody>
      </p:sp>
      <p:sp>
        <p:nvSpPr>
          <p:cNvPr id="491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915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dirty="0">
                <a:cs typeface="Arial" charset="0"/>
              </a:rPr>
              <a:t>NEURAL NETWORKS  (3) </a:t>
            </a:r>
            <a:r>
              <a:rPr lang="en-US" dirty="0" err="1">
                <a:cs typeface="Arial" charset="0"/>
              </a:rPr>
              <a:t>Perceptrons</a:t>
            </a:r>
            <a:r>
              <a:rPr lang="en-US" dirty="0">
                <a:cs typeface="Arial" charset="0"/>
              </a:rPr>
              <a:t> and Linear </a:t>
            </a:r>
            <a:r>
              <a:rPr lang="en-US" dirty="0" smtClean="0">
                <a:cs typeface="Arial" charset="0"/>
              </a:rPr>
              <a:t>Filters</a:t>
            </a:r>
            <a:endParaRPr lang="en-US" dirty="0">
              <a:cs typeface="Arial" charset="0"/>
            </a:endParaRPr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0E4D6C31-95DA-4DAE-B735-363C97B8FBE0}" type="slidenum">
              <a:rPr lang="sl-SI" smtClean="0"/>
              <a:pPr/>
              <a:t>39</a:t>
            </a:fld>
            <a:endParaRPr lang="sl-SI" smtClean="0"/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2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06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206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2F87D92A-B81B-4700-835A-F8522577E3BB}" type="slidenum">
              <a:rPr lang="sl-SI" smtClean="0"/>
              <a:pPr/>
              <a:t>4</a:t>
            </a:fld>
            <a:endParaRPr lang="sl-SI" smtClean="0"/>
          </a:p>
        </p:txBody>
      </p:sp>
      <p:sp>
        <p:nvSpPr>
          <p:cNvPr id="20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Linear discriminant function</a:t>
            </a:r>
            <a:endParaRPr lang="en-GB" smtClean="0"/>
          </a:p>
        </p:txBody>
      </p:sp>
      <p:sp>
        <p:nvSpPr>
          <p:cNvPr id="20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268413"/>
            <a:ext cx="8229600" cy="5113337"/>
          </a:xfrm>
        </p:spPr>
        <p:txBody>
          <a:bodyPr/>
          <a:lstStyle/>
          <a:p>
            <a:pPr eaLnBrk="1" hangingPunct="1"/>
            <a:r>
              <a:rPr lang="sl-SI" dirty="0" err="1" smtClean="0"/>
              <a:t>Perceptron</a:t>
            </a:r>
            <a:r>
              <a:rPr lang="sl-SI" dirty="0" smtClean="0"/>
              <a:t> </a:t>
            </a:r>
            <a:r>
              <a:rPr lang="sl-SI" dirty="0" err="1" smtClean="0"/>
              <a:t>with</a:t>
            </a:r>
            <a:r>
              <a:rPr lang="sl-SI" dirty="0" smtClean="0"/>
              <a:t> </a:t>
            </a:r>
            <a:r>
              <a:rPr lang="sl-SI" dirty="0" err="1" smtClean="0"/>
              <a:t>two</a:t>
            </a:r>
            <a:r>
              <a:rPr lang="sl-SI" dirty="0" smtClean="0"/>
              <a:t> </a:t>
            </a:r>
            <a:r>
              <a:rPr lang="sl-SI" dirty="0" err="1" smtClean="0"/>
              <a:t>inputs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err="1" smtClean="0"/>
              <a:t>Separation</a:t>
            </a:r>
            <a:r>
              <a:rPr lang="sl-SI" dirty="0" smtClean="0"/>
              <a:t> </a:t>
            </a:r>
            <a:r>
              <a:rPr lang="sl-SI" dirty="0" err="1" smtClean="0"/>
              <a:t>between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two</a:t>
            </a:r>
            <a:r>
              <a:rPr lang="sl-SI" dirty="0" smtClean="0"/>
              <a:t> </a:t>
            </a:r>
            <a:r>
              <a:rPr lang="sl-SI" dirty="0" err="1" smtClean="0"/>
              <a:t>classes</a:t>
            </a:r>
            <a:r>
              <a:rPr lang="sl-SI" dirty="0" smtClean="0"/>
              <a:t> is a </a:t>
            </a:r>
            <a:r>
              <a:rPr lang="sl-SI" dirty="0" err="1" smtClean="0"/>
              <a:t>straight</a:t>
            </a:r>
            <a:r>
              <a:rPr lang="sl-SI" dirty="0" smtClean="0"/>
              <a:t> line, </a:t>
            </a:r>
            <a:r>
              <a:rPr lang="sl-SI" dirty="0" err="1" smtClean="0"/>
              <a:t>given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err="1" smtClean="0"/>
              <a:t>Geometric</a:t>
            </a:r>
            <a:r>
              <a:rPr lang="sl-SI" dirty="0" smtClean="0"/>
              <a:t> </a:t>
            </a:r>
            <a:r>
              <a:rPr lang="sl-SI" dirty="0" err="1" smtClean="0"/>
              <a:t>representation</a:t>
            </a:r>
            <a:endParaRPr lang="en-GB" dirty="0" smtClean="0"/>
          </a:p>
          <a:p>
            <a:pPr lvl="2" eaLnBrk="1" hangingPunct="1"/>
            <a:endParaRPr lang="sl-SI" dirty="0" smtClean="0"/>
          </a:p>
          <a:p>
            <a:pPr lvl="2" eaLnBrk="1" hangingPunct="1"/>
            <a:endParaRPr lang="sl-SI" dirty="0" smtClean="0"/>
          </a:p>
          <a:p>
            <a:pPr lvl="2" eaLnBrk="1" hangingPunct="1"/>
            <a:endParaRPr lang="sl-SI" dirty="0" smtClean="0"/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dirty="0" err="1" smtClean="0"/>
              <a:t>Perceptron</a:t>
            </a:r>
            <a:r>
              <a:rPr lang="sl-SI" dirty="0" smtClean="0"/>
              <a:t> </a:t>
            </a:r>
            <a:r>
              <a:rPr lang="sl-SI" dirty="0" err="1" smtClean="0"/>
              <a:t>represents</a:t>
            </a:r>
            <a:r>
              <a:rPr lang="sl-SI" dirty="0" smtClean="0"/>
              <a:t> </a:t>
            </a:r>
            <a:r>
              <a:rPr lang="sl-SI" dirty="0" smtClean="0">
                <a:solidFill>
                  <a:srgbClr val="FF0000"/>
                </a:solidFill>
              </a:rPr>
              <a:t>a </a:t>
            </a:r>
            <a:r>
              <a:rPr lang="sl-SI" dirty="0" err="1" smtClean="0">
                <a:solidFill>
                  <a:srgbClr val="FF0000"/>
                </a:solidFill>
              </a:rPr>
              <a:t>linear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discriminant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function</a:t>
            </a:r>
            <a:endParaRPr lang="sl-SI" dirty="0" smtClean="0"/>
          </a:p>
        </p:txBody>
      </p:sp>
      <p:graphicFrame>
        <p:nvGraphicFramePr>
          <p:cNvPr id="2050" name="Object 5"/>
          <p:cNvGraphicFramePr>
            <a:graphicFrameLocks noChangeAspect="1"/>
          </p:cNvGraphicFramePr>
          <p:nvPr/>
        </p:nvGraphicFramePr>
        <p:xfrm>
          <a:off x="3879850" y="2157413"/>
          <a:ext cx="36449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1" name="Equation" r:id="rId3" imgW="2145960" imgH="215640" progId="Equation.3">
                  <p:embed/>
                </p:oleObj>
              </mc:Choice>
              <mc:Fallback>
                <p:oleObj name="Equation" r:id="rId3" imgW="2145960" imgH="21564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2157413"/>
                        <a:ext cx="3644900" cy="366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6"/>
          <p:cNvGraphicFramePr>
            <a:graphicFrameLocks noChangeAspect="1"/>
          </p:cNvGraphicFramePr>
          <p:nvPr/>
        </p:nvGraphicFramePr>
        <p:xfrm>
          <a:off x="1497013" y="3636963"/>
          <a:ext cx="19907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2" name="Equation" r:id="rId5" imgW="1168200" imgH="215640" progId="Equation.3">
                  <p:embed/>
                </p:oleObj>
              </mc:Choice>
              <mc:Fallback>
                <p:oleObj name="Equation" r:id="rId5" imgW="116820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3636963"/>
                        <a:ext cx="199072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16"/>
          <p:cNvGraphicFramePr>
            <a:graphicFrameLocks noChangeAspect="1"/>
          </p:cNvGraphicFramePr>
          <p:nvPr/>
        </p:nvGraphicFramePr>
        <p:xfrm>
          <a:off x="1508125" y="4652963"/>
          <a:ext cx="18034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3" name="Equation" r:id="rId7" imgW="1091880" imgH="431640" progId="Equation.3">
                  <p:embed/>
                </p:oleObj>
              </mc:Choice>
              <mc:Fallback>
                <p:oleObj name="Equation" r:id="rId7" imgW="1091880" imgH="431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4652963"/>
                        <a:ext cx="1803400" cy="712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64" name="Group 44"/>
          <p:cNvGrpSpPr>
            <a:grpSpLocks/>
          </p:cNvGrpSpPr>
          <p:nvPr/>
        </p:nvGrpSpPr>
        <p:grpSpPr bwMode="auto">
          <a:xfrm>
            <a:off x="5729486" y="3573016"/>
            <a:ext cx="2874962" cy="2520950"/>
            <a:chOff x="3515" y="2296"/>
            <a:chExt cx="1811" cy="1588"/>
          </a:xfrm>
        </p:grpSpPr>
        <p:sp>
          <p:nvSpPr>
            <p:cNvPr id="2067" name="Line 17"/>
            <p:cNvSpPr>
              <a:spLocks noChangeShapeType="1"/>
            </p:cNvSpPr>
            <p:nvPr/>
          </p:nvSpPr>
          <p:spPr bwMode="auto">
            <a:xfrm>
              <a:off x="3603" y="2517"/>
              <a:ext cx="1723" cy="1315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Line 18"/>
            <p:cNvSpPr>
              <a:spLocks noChangeShapeType="1"/>
            </p:cNvSpPr>
            <p:nvPr/>
          </p:nvSpPr>
          <p:spPr bwMode="auto">
            <a:xfrm>
              <a:off x="4150" y="2341"/>
              <a:ext cx="0" cy="15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Line 19"/>
            <p:cNvSpPr>
              <a:spLocks noChangeShapeType="1"/>
            </p:cNvSpPr>
            <p:nvPr/>
          </p:nvSpPr>
          <p:spPr bwMode="auto">
            <a:xfrm>
              <a:off x="3515" y="3339"/>
              <a:ext cx="163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2057" name="Object 20"/>
            <p:cNvGraphicFramePr>
              <a:graphicFrameLocks noChangeAspect="1"/>
            </p:cNvGraphicFramePr>
            <p:nvPr/>
          </p:nvGraphicFramePr>
          <p:xfrm>
            <a:off x="4159" y="2296"/>
            <a:ext cx="126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4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9" y="2296"/>
                          <a:ext cx="126" cy="1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21"/>
            <p:cNvGraphicFramePr>
              <a:graphicFrameLocks noChangeAspect="1"/>
            </p:cNvGraphicFramePr>
            <p:nvPr/>
          </p:nvGraphicFramePr>
          <p:xfrm>
            <a:off x="5012" y="3339"/>
            <a:ext cx="116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5" name="Equation" r:id="rId11" imgW="152280" imgH="215640" progId="Equation.3">
                    <p:embed/>
                  </p:oleObj>
                </mc:Choice>
                <mc:Fallback>
                  <p:oleObj name="Equation" r:id="rId11" imgW="152280" imgH="21564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3339"/>
                          <a:ext cx="116" cy="1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70" name="Oval 23"/>
            <p:cNvSpPr>
              <a:spLocks noChangeArrowheads="1"/>
            </p:cNvSpPr>
            <p:nvPr/>
          </p:nvSpPr>
          <p:spPr bwMode="auto">
            <a:xfrm>
              <a:off x="3606" y="2840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Oval 24"/>
            <p:cNvSpPr>
              <a:spLocks noChangeArrowheads="1"/>
            </p:cNvSpPr>
            <p:nvPr/>
          </p:nvSpPr>
          <p:spPr bwMode="auto">
            <a:xfrm>
              <a:off x="3833" y="3067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Oval 25"/>
            <p:cNvSpPr>
              <a:spLocks noChangeArrowheads="1"/>
            </p:cNvSpPr>
            <p:nvPr/>
          </p:nvSpPr>
          <p:spPr bwMode="auto">
            <a:xfrm>
              <a:off x="3833" y="2840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Oval 26"/>
            <p:cNvSpPr>
              <a:spLocks noChangeArrowheads="1"/>
            </p:cNvSpPr>
            <p:nvPr/>
          </p:nvSpPr>
          <p:spPr bwMode="auto">
            <a:xfrm>
              <a:off x="4059" y="2976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Oval 27"/>
            <p:cNvSpPr>
              <a:spLocks noChangeArrowheads="1"/>
            </p:cNvSpPr>
            <p:nvPr/>
          </p:nvSpPr>
          <p:spPr bwMode="auto">
            <a:xfrm>
              <a:off x="3696" y="3430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Oval 28"/>
            <p:cNvSpPr>
              <a:spLocks noChangeArrowheads="1"/>
            </p:cNvSpPr>
            <p:nvPr/>
          </p:nvSpPr>
          <p:spPr bwMode="auto">
            <a:xfrm>
              <a:off x="4014" y="3612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Oval 29"/>
            <p:cNvSpPr>
              <a:spLocks noChangeArrowheads="1"/>
            </p:cNvSpPr>
            <p:nvPr/>
          </p:nvSpPr>
          <p:spPr bwMode="auto">
            <a:xfrm>
              <a:off x="4694" y="3521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7" name="Oval 30"/>
            <p:cNvSpPr>
              <a:spLocks noChangeArrowheads="1"/>
            </p:cNvSpPr>
            <p:nvPr/>
          </p:nvSpPr>
          <p:spPr bwMode="auto">
            <a:xfrm>
              <a:off x="4014" y="3158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1"/>
            <p:cNvSpPr>
              <a:spLocks noChangeArrowheads="1"/>
            </p:cNvSpPr>
            <p:nvPr/>
          </p:nvSpPr>
          <p:spPr bwMode="auto">
            <a:xfrm>
              <a:off x="4649" y="2432"/>
              <a:ext cx="45" cy="4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Rectangle 32"/>
            <p:cNvSpPr>
              <a:spLocks noChangeArrowheads="1"/>
            </p:cNvSpPr>
            <p:nvPr/>
          </p:nvSpPr>
          <p:spPr bwMode="auto">
            <a:xfrm>
              <a:off x="4422" y="2614"/>
              <a:ext cx="45" cy="4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0" name="Rectangle 33"/>
            <p:cNvSpPr>
              <a:spLocks noChangeArrowheads="1"/>
            </p:cNvSpPr>
            <p:nvPr/>
          </p:nvSpPr>
          <p:spPr bwMode="auto">
            <a:xfrm>
              <a:off x="4649" y="2659"/>
              <a:ext cx="45" cy="4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1" name="Rectangle 34"/>
            <p:cNvSpPr>
              <a:spLocks noChangeArrowheads="1"/>
            </p:cNvSpPr>
            <p:nvPr/>
          </p:nvSpPr>
          <p:spPr bwMode="auto">
            <a:xfrm>
              <a:off x="4332" y="2976"/>
              <a:ext cx="45" cy="4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2" name="Rectangle 35"/>
            <p:cNvSpPr>
              <a:spLocks noChangeArrowheads="1"/>
            </p:cNvSpPr>
            <p:nvPr/>
          </p:nvSpPr>
          <p:spPr bwMode="auto">
            <a:xfrm>
              <a:off x="4876" y="2795"/>
              <a:ext cx="45" cy="4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3" name="Rectangle 36"/>
            <p:cNvSpPr>
              <a:spLocks noChangeArrowheads="1"/>
            </p:cNvSpPr>
            <p:nvPr/>
          </p:nvSpPr>
          <p:spPr bwMode="auto">
            <a:xfrm>
              <a:off x="5148" y="3566"/>
              <a:ext cx="45" cy="4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4" name="Rectangle 37"/>
            <p:cNvSpPr>
              <a:spLocks noChangeArrowheads="1"/>
            </p:cNvSpPr>
            <p:nvPr/>
          </p:nvSpPr>
          <p:spPr bwMode="auto">
            <a:xfrm>
              <a:off x="4967" y="3067"/>
              <a:ext cx="45" cy="4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5" name="Rectangle 38"/>
            <p:cNvSpPr>
              <a:spLocks noChangeArrowheads="1"/>
            </p:cNvSpPr>
            <p:nvPr/>
          </p:nvSpPr>
          <p:spPr bwMode="auto">
            <a:xfrm>
              <a:off x="4649" y="2976"/>
              <a:ext cx="45" cy="4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6" name="Oval 39"/>
            <p:cNvSpPr>
              <a:spLocks noChangeArrowheads="1"/>
            </p:cNvSpPr>
            <p:nvPr/>
          </p:nvSpPr>
          <p:spPr bwMode="auto">
            <a:xfrm>
              <a:off x="3515" y="3067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7" name="Rectangle 40"/>
            <p:cNvSpPr>
              <a:spLocks noChangeArrowheads="1"/>
            </p:cNvSpPr>
            <p:nvPr/>
          </p:nvSpPr>
          <p:spPr bwMode="auto">
            <a:xfrm>
              <a:off x="3969" y="2568"/>
              <a:ext cx="45" cy="4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8" name="Oval 41"/>
            <p:cNvSpPr>
              <a:spLocks noChangeArrowheads="1"/>
            </p:cNvSpPr>
            <p:nvPr/>
          </p:nvSpPr>
          <p:spPr bwMode="auto">
            <a:xfrm>
              <a:off x="4286" y="3203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" name="Oval 42"/>
            <p:cNvSpPr>
              <a:spLocks noChangeArrowheads="1"/>
            </p:cNvSpPr>
            <p:nvPr/>
          </p:nvSpPr>
          <p:spPr bwMode="auto">
            <a:xfrm>
              <a:off x="4377" y="3385"/>
              <a:ext cx="46" cy="4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65" name="Group 47"/>
          <p:cNvGrpSpPr>
            <a:grpSpLocks/>
          </p:cNvGrpSpPr>
          <p:nvPr/>
        </p:nvGrpSpPr>
        <p:grpSpPr bwMode="auto">
          <a:xfrm>
            <a:off x="1425575" y="1844675"/>
            <a:ext cx="2138363" cy="1003300"/>
            <a:chOff x="898" y="1162"/>
            <a:chExt cx="1347" cy="632"/>
          </a:xfrm>
        </p:grpSpPr>
        <p:graphicFrame>
          <p:nvGraphicFramePr>
            <p:cNvPr id="2055" name="Object 12"/>
            <p:cNvGraphicFramePr>
              <a:graphicFrameLocks noChangeAspect="1"/>
            </p:cNvGraphicFramePr>
            <p:nvPr/>
          </p:nvGraphicFramePr>
          <p:xfrm>
            <a:off x="902" y="1162"/>
            <a:ext cx="116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6" name="Equation" r:id="rId13" imgW="152280" imgH="215640" progId="Equation.3">
                    <p:embed/>
                  </p:oleObj>
                </mc:Choice>
                <mc:Fallback>
                  <p:oleObj name="Equation" r:id="rId13" imgW="152280" imgH="21564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2" y="1162"/>
                          <a:ext cx="116" cy="1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6" name="Object 13"/>
            <p:cNvGraphicFramePr>
              <a:graphicFrameLocks noChangeAspect="1"/>
            </p:cNvGraphicFramePr>
            <p:nvPr/>
          </p:nvGraphicFramePr>
          <p:xfrm>
            <a:off x="898" y="1615"/>
            <a:ext cx="126" cy="1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927" name="Equation" r:id="rId14" imgW="164880" imgH="215640" progId="Equation.3">
                    <p:embed/>
                  </p:oleObj>
                </mc:Choice>
                <mc:Fallback>
                  <p:oleObj name="Equation" r:id="rId14" imgW="164880" imgH="21564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" y="1615"/>
                          <a:ext cx="126" cy="1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2066" name="Picture 46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1012" y="1237"/>
              <a:ext cx="1233" cy="5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aphicFrame>
        <p:nvGraphicFramePr>
          <p:cNvPr id="2053" name="Object 48"/>
          <p:cNvGraphicFramePr>
            <a:graphicFrameLocks noChangeAspect="1"/>
          </p:cNvGraphicFramePr>
          <p:nvPr/>
        </p:nvGraphicFramePr>
        <p:xfrm>
          <a:off x="2532063" y="2154238"/>
          <a:ext cx="149225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8" name="Equation" r:id="rId17" imgW="114120" imgH="139680" progId="Equation.3">
                  <p:embed/>
                </p:oleObj>
              </mc:Choice>
              <mc:Fallback>
                <p:oleObj name="Equation" r:id="rId17" imgW="114120" imgH="1396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2063" y="2154238"/>
                        <a:ext cx="149225" cy="182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4" name="Object 49"/>
          <p:cNvGraphicFramePr>
            <a:graphicFrameLocks noChangeAspect="1"/>
          </p:cNvGraphicFramePr>
          <p:nvPr/>
        </p:nvGraphicFramePr>
        <p:xfrm>
          <a:off x="3213100" y="2120900"/>
          <a:ext cx="1809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929" name="Equation" r:id="rId19" imgW="139680" imgH="164880" progId="Equation.3">
                  <p:embed/>
                </p:oleObj>
              </mc:Choice>
              <mc:Fallback>
                <p:oleObj name="Equation" r:id="rId19" imgW="139680" imgH="1648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2120900"/>
                        <a:ext cx="180975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55488D4E-DFCB-4E08-BEC4-7DE5DCF12243}" type="slidenum">
              <a:rPr lang="sl-SI" smtClean="0"/>
              <a:pPr/>
              <a:t>5</a:t>
            </a:fld>
            <a:endParaRPr lang="sl-SI" smtClean="0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dirty="0" smtClean="0"/>
              <a:t>MATLAB demos (</a:t>
            </a:r>
            <a:r>
              <a:rPr lang="sl-SI" dirty="0" err="1" smtClean="0"/>
              <a:t>Perceptron</a:t>
            </a:r>
            <a:r>
              <a:rPr lang="sl-SI" dirty="0" smtClean="0"/>
              <a:t>)</a:t>
            </a:r>
            <a:endParaRPr lang="en-GB" dirty="0" smtClean="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sl-SI" dirty="0" smtClean="0">
                <a:solidFill>
                  <a:srgbClr val="0070C0"/>
                </a:solidFill>
              </a:rPr>
              <a:t>Run </a:t>
            </a:r>
            <a:r>
              <a:rPr lang="sl-SI" dirty="0" err="1" smtClean="0">
                <a:solidFill>
                  <a:srgbClr val="0070C0"/>
                </a:solidFill>
              </a:rPr>
              <a:t>built</a:t>
            </a:r>
            <a:r>
              <a:rPr lang="sl-SI" dirty="0" smtClean="0">
                <a:solidFill>
                  <a:srgbClr val="0070C0"/>
                </a:solidFill>
              </a:rPr>
              <a:t>-in </a:t>
            </a:r>
            <a:r>
              <a:rPr lang="sl-SI" dirty="0" err="1" smtClean="0">
                <a:solidFill>
                  <a:srgbClr val="0070C0"/>
                </a:solidFill>
              </a:rPr>
              <a:t>commands</a:t>
            </a:r>
            <a:r>
              <a:rPr lang="sl-SI" dirty="0" smtClean="0">
                <a:solidFill>
                  <a:srgbClr val="0070C0"/>
                </a:solidFill>
              </a:rPr>
              <a:t> in MATLAB:</a:t>
            </a:r>
          </a:p>
          <a:p>
            <a:pPr marL="0" indent="0" eaLnBrk="1" hangingPunct="1">
              <a:buNone/>
            </a:pPr>
            <a:r>
              <a:rPr lang="sl-SI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 nnd2n1  </a:t>
            </a:r>
            <a:r>
              <a:rPr lang="sl-SI" sz="1600" dirty="0" smtClean="0">
                <a:solidFill>
                  <a:srgbClr val="00CC99"/>
                </a:solidFill>
                <a:latin typeface="Consolas" panose="020B0609020204030204" pitchFamily="49" charset="0"/>
              </a:rPr>
              <a:t>% </a:t>
            </a:r>
            <a:r>
              <a:rPr lang="sl-SI" sz="1600" dirty="0" err="1" smtClean="0">
                <a:solidFill>
                  <a:srgbClr val="00CC99"/>
                </a:solidFill>
                <a:latin typeface="Consolas" panose="020B0609020204030204" pitchFamily="49" charset="0"/>
              </a:rPr>
              <a:t>Single</a:t>
            </a:r>
            <a:r>
              <a:rPr lang="sl-SI" sz="1600" dirty="0" smtClean="0">
                <a:solidFill>
                  <a:srgbClr val="00CC99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 smtClean="0">
                <a:solidFill>
                  <a:srgbClr val="00CC99"/>
                </a:solidFill>
                <a:latin typeface="Consolas" panose="020B0609020204030204" pitchFamily="49" charset="0"/>
              </a:rPr>
              <a:t>input</a:t>
            </a:r>
            <a:r>
              <a:rPr lang="sl-SI" sz="1600" dirty="0" smtClean="0">
                <a:solidFill>
                  <a:srgbClr val="00CC99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 smtClean="0">
                <a:solidFill>
                  <a:srgbClr val="00CC99"/>
                </a:solidFill>
                <a:latin typeface="Consolas" panose="020B0609020204030204" pitchFamily="49" charset="0"/>
              </a:rPr>
              <a:t>perceptron</a:t>
            </a:r>
            <a:endParaRPr lang="sl-SI" sz="1600" dirty="0" smtClean="0">
              <a:solidFill>
                <a:srgbClr val="00CC99"/>
              </a:solidFill>
              <a:latin typeface="Consolas" panose="020B0609020204030204" pitchFamily="49" charset="0"/>
            </a:endParaRPr>
          </a:p>
          <a:p>
            <a:pPr marL="0" indent="0" eaLnBrk="1" hangingPunct="1">
              <a:buNone/>
            </a:pPr>
            <a:r>
              <a:rPr lang="sl-SI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&gt;&gt; </a:t>
            </a:r>
            <a:r>
              <a:rPr lang="en-GB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nnd2n</a:t>
            </a:r>
            <a:r>
              <a:rPr lang="sl-SI" sz="16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2  </a:t>
            </a:r>
            <a:r>
              <a:rPr lang="sl-SI" sz="1600" dirty="0" smtClean="0">
                <a:solidFill>
                  <a:srgbClr val="00CC99"/>
                </a:solidFill>
                <a:latin typeface="Consolas" panose="020B0609020204030204" pitchFamily="49" charset="0"/>
              </a:rPr>
              <a:t>% </a:t>
            </a:r>
            <a:r>
              <a:rPr lang="sl-SI" sz="1600" dirty="0" err="1" smtClean="0">
                <a:solidFill>
                  <a:srgbClr val="00CC99"/>
                </a:solidFill>
                <a:latin typeface="Consolas" panose="020B0609020204030204" pitchFamily="49" charset="0"/>
              </a:rPr>
              <a:t>Two-input</a:t>
            </a:r>
            <a:r>
              <a:rPr lang="sl-SI" sz="1600" dirty="0" smtClean="0">
                <a:solidFill>
                  <a:srgbClr val="00CC99"/>
                </a:solidFill>
                <a:latin typeface="Consolas" panose="020B0609020204030204" pitchFamily="49" charset="0"/>
              </a:rPr>
              <a:t> </a:t>
            </a:r>
            <a:r>
              <a:rPr lang="sl-SI" sz="1600" dirty="0" err="1" smtClean="0">
                <a:solidFill>
                  <a:srgbClr val="00CC99"/>
                </a:solidFill>
                <a:latin typeface="Consolas" panose="020B0609020204030204" pitchFamily="49" charset="0"/>
              </a:rPr>
              <a:t>perceptron</a:t>
            </a:r>
            <a:endParaRPr lang="sl-SI" sz="1600" dirty="0" smtClean="0">
              <a:solidFill>
                <a:srgbClr val="00CC99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708920"/>
            <a:ext cx="3852545" cy="342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2708920"/>
            <a:ext cx="3852546" cy="342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308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3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0DB8DFAF-AD64-4689-A640-11ECD0620D38}" type="slidenum">
              <a:rPr lang="sl-SI" smtClean="0"/>
              <a:pPr/>
              <a:t>6</a:t>
            </a:fld>
            <a:endParaRPr lang="sl-SI" smtClean="0"/>
          </a:p>
        </p:txBody>
      </p:sp>
      <p:sp>
        <p:nvSpPr>
          <p:cNvPr id="3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How to train a perceptron?</a:t>
            </a:r>
            <a:endParaRPr lang="en-GB" smtClean="0"/>
          </a:p>
        </p:txBody>
      </p:sp>
      <p:sp>
        <p:nvSpPr>
          <p:cNvPr id="30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eaLnBrk="1" hangingPunct="1"/>
            <a:r>
              <a:rPr lang="sl-SI" dirty="0" smtClean="0"/>
              <a:t>How to </a:t>
            </a:r>
            <a:r>
              <a:rPr lang="sl-SI" dirty="0" err="1" smtClean="0"/>
              <a:t>train</a:t>
            </a:r>
            <a:r>
              <a:rPr lang="sl-SI" dirty="0" smtClean="0"/>
              <a:t> </a:t>
            </a:r>
            <a:r>
              <a:rPr lang="sl-SI" dirty="0" err="1" smtClean="0"/>
              <a:t>weights</a:t>
            </a:r>
            <a:r>
              <a:rPr lang="sl-SI" dirty="0" smtClean="0"/>
              <a:t> and </a:t>
            </a:r>
            <a:r>
              <a:rPr lang="sl-SI" dirty="0" err="1" smtClean="0"/>
              <a:t>bias</a:t>
            </a:r>
            <a:r>
              <a:rPr lang="sl-SI" dirty="0" smtClean="0"/>
              <a:t>?</a:t>
            </a:r>
          </a:p>
          <a:p>
            <a:pPr marL="762000" lvl="1" indent="-304800" eaLnBrk="1" hangingPunct="1"/>
            <a:r>
              <a:rPr lang="sl-SI" dirty="0" err="1" smtClean="0">
                <a:solidFill>
                  <a:srgbClr val="FF0000"/>
                </a:solidFill>
              </a:rPr>
              <a:t>Perceptron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learning</a:t>
            </a:r>
            <a:r>
              <a:rPr lang="sl-SI" dirty="0" smtClean="0">
                <a:solidFill>
                  <a:srgbClr val="FF0000"/>
                </a:solidFill>
              </a:rPr>
              <a:t> rule</a:t>
            </a:r>
          </a:p>
          <a:p>
            <a:pPr marL="762000" lvl="1" indent="-304800" eaLnBrk="1" hangingPunct="1"/>
            <a:r>
              <a:rPr lang="sl-SI" dirty="0" err="1" smtClean="0">
                <a:solidFill>
                  <a:srgbClr val="FF0000"/>
                </a:solidFill>
              </a:rPr>
              <a:t>Least-mean-square</a:t>
            </a:r>
            <a:r>
              <a:rPr lang="sl-SI" dirty="0" smtClean="0">
                <a:solidFill>
                  <a:srgbClr val="FF0000"/>
                </a:solidFill>
              </a:rPr>
              <a:t> </a:t>
            </a:r>
            <a:r>
              <a:rPr lang="sl-SI" dirty="0" err="1" smtClean="0">
                <a:solidFill>
                  <a:srgbClr val="FF0000"/>
                </a:solidFill>
              </a:rPr>
              <a:t>learning</a:t>
            </a:r>
            <a:r>
              <a:rPr lang="sl-SI" dirty="0" smtClean="0">
                <a:solidFill>
                  <a:srgbClr val="FF0000"/>
                </a:solidFill>
              </a:rPr>
              <a:t> rule </a:t>
            </a:r>
            <a:r>
              <a:rPr lang="sl-SI" dirty="0" err="1" smtClean="0">
                <a:solidFill>
                  <a:srgbClr val="FF0000"/>
                </a:solidFill>
              </a:rPr>
              <a:t>or</a:t>
            </a:r>
            <a:r>
              <a:rPr lang="sl-SI" dirty="0" smtClean="0">
                <a:solidFill>
                  <a:srgbClr val="FF0000"/>
                </a:solidFill>
              </a:rPr>
              <a:t> “delta rule”</a:t>
            </a:r>
          </a:p>
          <a:p>
            <a:pPr marL="762000" lvl="1" indent="-304800" eaLnBrk="1" hangingPunct="1"/>
            <a:endParaRPr lang="sl-SI" dirty="0" smtClean="0">
              <a:solidFill>
                <a:srgbClr val="FF0000"/>
              </a:solidFill>
            </a:endParaRPr>
          </a:p>
          <a:p>
            <a:pPr marL="457200" indent="-457200" eaLnBrk="1" hangingPunct="1"/>
            <a:r>
              <a:rPr lang="sl-SI" dirty="0" smtClean="0"/>
              <a:t>Both are </a:t>
            </a:r>
            <a:r>
              <a:rPr lang="sl-SI" dirty="0" err="1" smtClean="0"/>
              <a:t>iterative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procedures</a:t>
            </a:r>
            <a:endParaRPr lang="sl-SI" dirty="0" smtClean="0"/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smtClean="0"/>
              <a:t>A </a:t>
            </a:r>
            <a:r>
              <a:rPr lang="sl-SI" dirty="0" err="1" smtClean="0"/>
              <a:t>learning</a:t>
            </a:r>
            <a:r>
              <a:rPr lang="sl-SI" dirty="0" smtClean="0"/>
              <a:t> </a:t>
            </a:r>
            <a:r>
              <a:rPr lang="sl-SI" dirty="0" err="1" smtClean="0"/>
              <a:t>sample</a:t>
            </a:r>
            <a:r>
              <a:rPr lang="sl-SI" dirty="0" smtClean="0"/>
              <a:t> is </a:t>
            </a:r>
            <a:r>
              <a:rPr lang="sl-SI" dirty="0" err="1" smtClean="0"/>
              <a:t>presented</a:t>
            </a:r>
            <a:r>
              <a:rPr lang="sl-SI" dirty="0" smtClean="0"/>
              <a:t> to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endParaRPr lang="sl-SI" dirty="0" smtClean="0"/>
          </a:p>
          <a:p>
            <a:pPr marL="762000" lvl="1" indent="-304800" eaLnBrk="1" hangingPunct="1">
              <a:buFontTx/>
              <a:buAutoNum type="arabicPeriod"/>
            </a:pPr>
            <a:r>
              <a:rPr lang="sl-SI" dirty="0" err="1" smtClean="0"/>
              <a:t>For</a:t>
            </a:r>
            <a:r>
              <a:rPr lang="sl-SI" dirty="0" smtClean="0"/>
              <a:t> </a:t>
            </a:r>
            <a:r>
              <a:rPr lang="sl-SI" dirty="0" err="1" smtClean="0"/>
              <a:t>each</a:t>
            </a:r>
            <a:r>
              <a:rPr lang="sl-SI" dirty="0" smtClean="0"/>
              <a:t> </a:t>
            </a:r>
            <a:r>
              <a:rPr lang="sl-SI" dirty="0" err="1" smtClean="0"/>
              <a:t>network</a:t>
            </a:r>
            <a:r>
              <a:rPr lang="sl-SI" dirty="0" smtClean="0"/>
              <a:t> parameter,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new</a:t>
            </a:r>
            <a:r>
              <a:rPr lang="sl-SI" dirty="0" smtClean="0"/>
              <a:t> </a:t>
            </a:r>
            <a:r>
              <a:rPr lang="sl-SI" dirty="0" err="1" smtClean="0"/>
              <a:t>value</a:t>
            </a:r>
            <a:r>
              <a:rPr lang="sl-SI" dirty="0" smtClean="0"/>
              <a:t> is </a:t>
            </a:r>
            <a:r>
              <a:rPr lang="sl-SI" dirty="0" err="1" smtClean="0"/>
              <a:t>computed</a:t>
            </a:r>
            <a:r>
              <a:rPr lang="sl-SI" dirty="0" smtClean="0"/>
              <a:t> </a:t>
            </a:r>
            <a:r>
              <a:rPr lang="sl-SI" dirty="0" err="1" smtClean="0"/>
              <a:t>by</a:t>
            </a:r>
            <a:r>
              <a:rPr lang="sl-SI" dirty="0" smtClean="0"/>
              <a:t> </a:t>
            </a:r>
            <a:r>
              <a:rPr lang="sl-SI" dirty="0" err="1" smtClean="0"/>
              <a:t>adding</a:t>
            </a:r>
            <a:r>
              <a:rPr lang="sl-SI" dirty="0" smtClean="0"/>
              <a:t> a </a:t>
            </a:r>
            <a:r>
              <a:rPr lang="sl-SI" dirty="0" err="1" smtClean="0"/>
              <a:t>correction</a:t>
            </a:r>
            <a:endParaRPr lang="sl-SI" dirty="0" smtClean="0"/>
          </a:p>
          <a:p>
            <a:pPr marL="762000" lvl="1" indent="-304800" eaLnBrk="1" hangingPunct="1"/>
            <a:endParaRPr lang="sl-SI" dirty="0" smtClean="0"/>
          </a:p>
          <a:p>
            <a:pPr marL="1162050" lvl="2" indent="-304800" eaLnBrk="1" hangingPunct="1"/>
            <a:endParaRPr lang="sl-SI" dirty="0" smtClean="0"/>
          </a:p>
          <a:p>
            <a:pPr marL="1162050" lvl="2" indent="-304800" eaLnBrk="1" hangingPunct="1"/>
            <a:endParaRPr lang="sl-SI" dirty="0" smtClean="0"/>
          </a:p>
          <a:p>
            <a:pPr marL="1162050" lvl="2" indent="-304800" eaLnBrk="1" hangingPunct="1"/>
            <a:endParaRPr lang="sl-SI" dirty="0" smtClean="0"/>
          </a:p>
          <a:p>
            <a:pPr marL="1162050" lvl="2" indent="-304800" eaLnBrk="1" hangingPunct="1"/>
            <a:endParaRPr lang="sl-SI" dirty="0" smtClean="0"/>
          </a:p>
          <a:p>
            <a:pPr marL="457200" indent="-457200" eaLnBrk="1" hangingPunct="1"/>
            <a:r>
              <a:rPr lang="sl-SI" dirty="0" err="1" smtClean="0"/>
              <a:t>Formulation</a:t>
            </a:r>
            <a:r>
              <a:rPr lang="sl-SI" dirty="0" smtClean="0"/>
              <a:t> of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learning</a:t>
            </a:r>
            <a:r>
              <a:rPr lang="sl-SI" dirty="0" smtClean="0"/>
              <a:t> problem</a:t>
            </a:r>
          </a:p>
          <a:p>
            <a:pPr marL="762000" lvl="1" indent="-304800" eaLnBrk="1" hangingPunct="1"/>
            <a:r>
              <a:rPr lang="sl-SI" dirty="0" smtClean="0">
                <a:solidFill>
                  <a:srgbClr val="0000FF"/>
                </a:solidFill>
              </a:rPr>
              <a:t>How do </a:t>
            </a:r>
            <a:r>
              <a:rPr lang="sl-SI" dirty="0" err="1" smtClean="0">
                <a:solidFill>
                  <a:srgbClr val="0000FF"/>
                </a:solidFill>
              </a:rPr>
              <a:t>we</a:t>
            </a:r>
            <a:r>
              <a:rPr lang="sl-SI" dirty="0" smtClean="0">
                <a:solidFill>
                  <a:srgbClr val="0000FF"/>
                </a:solidFill>
              </a:rPr>
              <a:t> </a:t>
            </a:r>
            <a:r>
              <a:rPr lang="sl-SI" dirty="0" err="1" smtClean="0">
                <a:solidFill>
                  <a:srgbClr val="0000FF"/>
                </a:solidFill>
              </a:rPr>
              <a:t>compute</a:t>
            </a:r>
            <a:r>
              <a:rPr lang="sl-SI" dirty="0" smtClean="0">
                <a:solidFill>
                  <a:srgbClr val="0000FF"/>
                </a:solidFill>
              </a:rPr>
              <a:t>  </a:t>
            </a:r>
            <a:r>
              <a:rPr lang="el-GR" dirty="0" smtClean="0">
                <a:cs typeface="Arial" charset="0"/>
              </a:rPr>
              <a:t>Δ</a:t>
            </a:r>
            <a:r>
              <a:rPr lang="sl-SI" i="1" dirty="0" smtClean="0">
                <a:cs typeface="Arial" charset="0"/>
              </a:rPr>
              <a:t>w(t)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smtClean="0">
                <a:solidFill>
                  <a:srgbClr val="0000FF"/>
                </a:solidFill>
                <a:cs typeface="Arial" charset="0"/>
              </a:rPr>
              <a:t>and </a:t>
            </a:r>
            <a:r>
              <a:rPr lang="el-GR" dirty="0" smtClean="0">
                <a:cs typeface="Arial" charset="0"/>
              </a:rPr>
              <a:t>Δ</a:t>
            </a:r>
            <a:r>
              <a:rPr lang="sl-SI" i="1" dirty="0" smtClean="0">
                <a:cs typeface="Arial" charset="0"/>
              </a:rPr>
              <a:t>b(t)</a:t>
            </a:r>
            <a:r>
              <a:rPr lang="sl-SI" dirty="0" smtClean="0">
                <a:cs typeface="Arial" charset="0"/>
              </a:rPr>
              <a:t> </a:t>
            </a:r>
            <a:r>
              <a:rPr lang="sl-SI" dirty="0" smtClean="0">
                <a:solidFill>
                  <a:srgbClr val="0000FF"/>
                </a:solidFill>
                <a:cs typeface="Arial" charset="0"/>
              </a:rPr>
              <a:t>to </a:t>
            </a:r>
            <a:r>
              <a:rPr lang="sl-SI" dirty="0" err="1" smtClean="0">
                <a:solidFill>
                  <a:srgbClr val="0000FF"/>
                </a:solidFill>
                <a:cs typeface="Arial" charset="0"/>
              </a:rPr>
              <a:t>classify</a:t>
            </a:r>
            <a:r>
              <a:rPr lang="sl-SI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sl-SI" dirty="0" err="1" smtClean="0">
                <a:solidFill>
                  <a:srgbClr val="0000FF"/>
                </a:solidFill>
                <a:cs typeface="Arial" charset="0"/>
              </a:rPr>
              <a:t>the</a:t>
            </a:r>
            <a:r>
              <a:rPr lang="sl-SI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sl-SI" dirty="0" err="1" smtClean="0">
                <a:solidFill>
                  <a:srgbClr val="0000FF"/>
                </a:solidFill>
                <a:cs typeface="Arial" charset="0"/>
              </a:rPr>
              <a:t>learning</a:t>
            </a:r>
            <a:r>
              <a:rPr lang="sl-SI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sl-SI" dirty="0" err="1" smtClean="0">
                <a:solidFill>
                  <a:srgbClr val="0000FF"/>
                </a:solidFill>
                <a:cs typeface="Arial" charset="0"/>
              </a:rPr>
              <a:t>patterns</a:t>
            </a:r>
            <a:r>
              <a:rPr lang="sl-SI" dirty="0" smtClean="0">
                <a:solidFill>
                  <a:srgbClr val="0000FF"/>
                </a:solidFill>
                <a:cs typeface="Arial" charset="0"/>
              </a:rPr>
              <a:t> </a:t>
            </a:r>
            <a:r>
              <a:rPr lang="sl-SI" dirty="0" err="1" smtClean="0">
                <a:solidFill>
                  <a:srgbClr val="0000FF"/>
                </a:solidFill>
                <a:cs typeface="Arial" charset="0"/>
              </a:rPr>
              <a:t>correctly</a:t>
            </a:r>
            <a:r>
              <a:rPr lang="sl-SI" dirty="0" smtClean="0">
                <a:solidFill>
                  <a:srgbClr val="0000FF"/>
                </a:solidFill>
                <a:cs typeface="Arial" charset="0"/>
              </a:rPr>
              <a:t>?</a:t>
            </a:r>
            <a:endParaRPr lang="en-GB" dirty="0" smtClean="0">
              <a:solidFill>
                <a:srgbClr val="0000FF"/>
              </a:solidFill>
              <a:cs typeface="Arial" charset="0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1444625" y="3776663"/>
          <a:ext cx="2963863" cy="820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" name="Equation" r:id="rId3" imgW="1650960" imgH="457200" progId="Equation.3">
                  <p:embed/>
                </p:oleObj>
              </mc:Choice>
              <mc:Fallback>
                <p:oleObj name="Equation" r:id="rId3" imgW="165096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3776663"/>
                        <a:ext cx="2963863" cy="820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85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57925" y="3817938"/>
            <a:ext cx="1944688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075" name="Object 10"/>
          <p:cNvGraphicFramePr>
            <a:graphicFrameLocks noChangeAspect="1"/>
          </p:cNvGraphicFramePr>
          <p:nvPr/>
        </p:nvGraphicFramePr>
        <p:xfrm>
          <a:off x="6084888" y="3716338"/>
          <a:ext cx="1841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" name="Equation" r:id="rId6" imgW="152280" imgH="215640" progId="Equation.3">
                  <p:embed/>
                </p:oleObj>
              </mc:Choice>
              <mc:Fallback>
                <p:oleObj name="Equation" r:id="rId6" imgW="1522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4888" y="3716338"/>
                        <a:ext cx="184150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11"/>
          <p:cNvGraphicFramePr>
            <a:graphicFrameLocks noChangeAspect="1"/>
          </p:cNvGraphicFramePr>
          <p:nvPr/>
        </p:nvGraphicFramePr>
        <p:xfrm>
          <a:off x="6064250" y="4435475"/>
          <a:ext cx="230188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8" name="Equation" r:id="rId8" imgW="190440" imgH="215640" progId="Equation.3">
                  <p:embed/>
                </p:oleObj>
              </mc:Choice>
              <mc:Fallback>
                <p:oleObj name="Equation" r:id="rId8" imgW="19044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0" y="4435475"/>
                        <a:ext cx="230188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2"/>
          <p:cNvGraphicFramePr>
            <a:graphicFrameLocks noChangeAspect="1"/>
          </p:cNvGraphicFramePr>
          <p:nvPr/>
        </p:nvGraphicFramePr>
        <p:xfrm>
          <a:off x="6076950" y="3863975"/>
          <a:ext cx="20002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9" name="Equation" r:id="rId10" imgW="164880" imgH="215640" progId="Equation.3">
                  <p:embed/>
                </p:oleObj>
              </mc:Choice>
              <mc:Fallback>
                <p:oleObj name="Equation" r:id="rId10" imgW="16488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6950" y="3863975"/>
                        <a:ext cx="200025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3"/>
          <p:cNvGraphicFramePr>
            <a:graphicFrameLocks noChangeAspect="1"/>
          </p:cNvGraphicFramePr>
          <p:nvPr/>
        </p:nvGraphicFramePr>
        <p:xfrm>
          <a:off x="7151688" y="4005263"/>
          <a:ext cx="149225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0" name="Equation" r:id="rId12" imgW="114120" imgH="139680" progId="Equation.3">
                  <p:embed/>
                </p:oleObj>
              </mc:Choice>
              <mc:Fallback>
                <p:oleObj name="Equation" r:id="rId12" imgW="114120" imgH="139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1688" y="4005263"/>
                        <a:ext cx="149225" cy="182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14"/>
          <p:cNvGraphicFramePr>
            <a:graphicFrameLocks noChangeAspect="1"/>
          </p:cNvGraphicFramePr>
          <p:nvPr/>
        </p:nvGraphicFramePr>
        <p:xfrm>
          <a:off x="7832725" y="3971925"/>
          <a:ext cx="1809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1" name="Equation" r:id="rId14" imgW="139680" imgH="164880" progId="Equation.3">
                  <p:embed/>
                </p:oleObj>
              </mc:Choice>
              <mc:Fallback>
                <p:oleObj name="Equation" r:id="rId14" imgW="139680" imgH="164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725" y="3971925"/>
                        <a:ext cx="180975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le 13"/>
          <p:cNvSpPr/>
          <p:nvPr/>
        </p:nvSpPr>
        <p:spPr>
          <a:xfrm>
            <a:off x="3550240" y="3775392"/>
            <a:ext cx="877744" cy="404752"/>
          </a:xfrm>
          <a:prstGeom prst="roundRect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275856" y="4221088"/>
            <a:ext cx="720080" cy="360040"/>
          </a:xfrm>
          <a:prstGeom prst="roundRect">
            <a:avLst/>
          </a:prstGeom>
          <a:noFill/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l-SI">
              <a:ln w="3175">
                <a:solidFill>
                  <a:schemeClr val="tx1"/>
                </a:solidFill>
              </a:ln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410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71EE32A6-2E7B-4A6D-B51C-605F337ED4F7}" type="slidenum">
              <a:rPr lang="sl-SI" smtClean="0"/>
              <a:pPr/>
              <a:t>7</a:t>
            </a:fld>
            <a:endParaRPr lang="sl-SI" smtClean="0"/>
          </a:p>
        </p:txBody>
      </p:sp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3.2  Perceptron learning rule</a:t>
            </a:r>
            <a:endParaRPr lang="en-GB" sz="2800" smtClean="0"/>
          </a:p>
        </p:txBody>
      </p:sp>
      <p:sp>
        <p:nvSpPr>
          <p:cNvPr id="41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4897437"/>
          </a:xfrm>
        </p:spPr>
        <p:txBody>
          <a:bodyPr/>
          <a:lstStyle/>
          <a:p>
            <a:pPr marL="457200" indent="-457200" eaLnBrk="1" hangingPunct="1"/>
            <a:r>
              <a:rPr lang="sl-SI" smtClean="0"/>
              <a:t>A set of learning samples (inputs and target classes)</a:t>
            </a:r>
          </a:p>
          <a:p>
            <a:pPr marL="762000" lvl="1" indent="-304800" eaLnBrk="1" hangingPunct="1"/>
            <a:endParaRPr lang="sl-SI" smtClean="0"/>
          </a:p>
          <a:p>
            <a:pPr marL="457200" indent="-457200" eaLnBrk="1" hangingPunct="1"/>
            <a:endParaRPr lang="sl-SI" smtClean="0"/>
          </a:p>
          <a:p>
            <a:pPr marL="457200" indent="-457200" eaLnBrk="1" hangingPunct="1"/>
            <a:r>
              <a:rPr lang="sl-SI" smtClean="0"/>
              <a:t>Objective:</a:t>
            </a:r>
          </a:p>
          <a:p>
            <a:pPr marL="857250" lvl="1" indent="-457200" eaLnBrk="1" hangingPunct="1">
              <a:buNone/>
            </a:pPr>
            <a:r>
              <a:rPr lang="sl-SI" smtClean="0"/>
              <a:t>	</a:t>
            </a:r>
            <a:r>
              <a:rPr lang="sl-SI" smtClean="0">
                <a:solidFill>
                  <a:srgbClr val="0000FF"/>
                </a:solidFill>
              </a:rPr>
              <a:t>Reduce error </a:t>
            </a:r>
            <a:r>
              <a:rPr lang="sl-SI" i="1" smtClean="0"/>
              <a:t>e</a:t>
            </a:r>
            <a:r>
              <a:rPr lang="sl-SI" i="1" smtClean="0">
                <a:solidFill>
                  <a:srgbClr val="0000FF"/>
                </a:solidFill>
              </a:rPr>
              <a:t> </a:t>
            </a:r>
            <a:r>
              <a:rPr lang="sl-SI" smtClean="0">
                <a:solidFill>
                  <a:srgbClr val="0000FF"/>
                </a:solidFill>
              </a:rPr>
              <a:t>between target class </a:t>
            </a:r>
            <a:r>
              <a:rPr lang="sl-SI" i="1" smtClean="0"/>
              <a:t>d</a:t>
            </a:r>
            <a:r>
              <a:rPr lang="sl-SI" smtClean="0"/>
              <a:t> </a:t>
            </a:r>
            <a:r>
              <a:rPr lang="sl-SI" smtClean="0">
                <a:solidFill>
                  <a:srgbClr val="0000FF"/>
                </a:solidFill>
              </a:rPr>
              <a:t>and neuron response </a:t>
            </a:r>
            <a:r>
              <a:rPr lang="sl-SI" i="1" smtClean="0"/>
              <a:t>y</a:t>
            </a:r>
            <a:r>
              <a:rPr lang="sl-SI" smtClean="0">
                <a:solidFill>
                  <a:srgbClr val="0000FF"/>
                </a:solidFill>
              </a:rPr>
              <a:t> </a:t>
            </a:r>
          </a:p>
          <a:p>
            <a:pPr marL="857250" lvl="1" indent="-457200" eaLnBrk="1" hangingPunct="1">
              <a:buNone/>
            </a:pPr>
            <a:r>
              <a:rPr lang="sl-SI" smtClean="0"/>
              <a:t>	(</a:t>
            </a:r>
            <a:r>
              <a:rPr lang="sl-SI" i="1" smtClean="0"/>
              <a:t>error-correction learning</a:t>
            </a:r>
            <a:r>
              <a:rPr lang="sl-SI" smtClean="0"/>
              <a:t>) </a:t>
            </a:r>
          </a:p>
          <a:p>
            <a:pPr lvl="4" eaLnBrk="1" hangingPunct="1"/>
            <a:endParaRPr lang="sl-SI" i="1" smtClean="0">
              <a:solidFill>
                <a:srgbClr val="0000FF"/>
              </a:solidFill>
            </a:endParaRPr>
          </a:p>
          <a:p>
            <a:pPr marL="762000" lvl="1" indent="-304800" eaLnBrk="1" hangingPunct="1">
              <a:buFontTx/>
              <a:buNone/>
            </a:pPr>
            <a:r>
              <a:rPr lang="sl-SI" sz="1800" i="1" smtClean="0"/>
              <a:t>			e = d - y</a:t>
            </a:r>
          </a:p>
          <a:p>
            <a:pPr marL="1638300" lvl="3" indent="-266700" eaLnBrk="1" hangingPunct="1"/>
            <a:endParaRPr lang="sl-SI" sz="1600" smtClean="0"/>
          </a:p>
          <a:p>
            <a:pPr marL="457200" indent="-457200" eaLnBrk="1" hangingPunct="1"/>
            <a:r>
              <a:rPr lang="sl-SI" smtClean="0"/>
              <a:t>Learning procedure</a:t>
            </a:r>
          </a:p>
          <a:p>
            <a:pPr marL="762000" lvl="1" indent="-304800" eaLnBrk="1" hangingPunct="1">
              <a:buFontTx/>
              <a:buAutoNum type="arabicPeriod"/>
            </a:pPr>
            <a:r>
              <a:rPr lang="sl-SI" smtClean="0"/>
              <a:t>Start with random weights for the connections</a:t>
            </a:r>
          </a:p>
          <a:p>
            <a:pPr marL="762000" lvl="1" indent="-304800" eaLnBrk="1" hangingPunct="1">
              <a:buFontTx/>
              <a:buAutoNum type="arabicPeriod"/>
            </a:pPr>
            <a:r>
              <a:rPr lang="sl-SI" smtClean="0"/>
              <a:t>Present an input vector </a:t>
            </a:r>
            <a:r>
              <a:rPr lang="sl-SI" i="1" smtClean="0">
                <a:solidFill>
                  <a:srgbClr val="0000FF"/>
                </a:solidFill>
              </a:rPr>
              <a:t>x</a:t>
            </a:r>
            <a:r>
              <a:rPr lang="sl-SI" i="1" baseline="-25000" smtClean="0">
                <a:solidFill>
                  <a:srgbClr val="0000FF"/>
                </a:solidFill>
              </a:rPr>
              <a:t>i</a:t>
            </a:r>
            <a:r>
              <a:rPr lang="sl-SI" smtClean="0"/>
              <a:t> from the set of training samples</a:t>
            </a:r>
          </a:p>
          <a:p>
            <a:pPr marL="762000" lvl="1" indent="-304800" eaLnBrk="1" hangingPunct="1">
              <a:buFontTx/>
              <a:buAutoNum type="arabicPeriod"/>
            </a:pPr>
            <a:r>
              <a:rPr lang="sl-SI" smtClean="0"/>
              <a:t>If perceptron response is wrong: </a:t>
            </a:r>
            <a:r>
              <a:rPr lang="sl-SI" i="1" smtClean="0">
                <a:solidFill>
                  <a:srgbClr val="3333FF"/>
                </a:solidFill>
              </a:rPr>
              <a:t>y</a:t>
            </a:r>
            <a:r>
              <a:rPr lang="sl-SI" i="1" smtClean="0">
                <a:solidFill>
                  <a:srgbClr val="3333FF"/>
                </a:solidFill>
                <a:cs typeface="Arial" charset="0"/>
              </a:rPr>
              <a:t>≠d</a:t>
            </a:r>
            <a:r>
              <a:rPr lang="sl-SI" smtClean="0">
                <a:cs typeface="Arial" charset="0"/>
              </a:rPr>
              <a:t>, </a:t>
            </a:r>
            <a:r>
              <a:rPr lang="sl-SI" i="1" smtClean="0">
                <a:solidFill>
                  <a:srgbClr val="0000FF"/>
                </a:solidFill>
                <a:cs typeface="Arial" charset="0"/>
              </a:rPr>
              <a:t>e≠0</a:t>
            </a:r>
            <a:r>
              <a:rPr lang="sl-SI" smtClean="0">
                <a:cs typeface="Arial" charset="0"/>
              </a:rPr>
              <a:t>, modify all connections </a:t>
            </a:r>
            <a:r>
              <a:rPr lang="sl-SI" i="1" smtClean="0">
                <a:solidFill>
                  <a:srgbClr val="0000FF"/>
                </a:solidFill>
              </a:rPr>
              <a:t>w</a:t>
            </a:r>
            <a:endParaRPr lang="sl-SI" smtClean="0">
              <a:cs typeface="Arial" charset="0"/>
            </a:endParaRPr>
          </a:p>
          <a:p>
            <a:pPr marL="762000" lvl="1" indent="-304800" eaLnBrk="1" hangingPunct="1">
              <a:buFontTx/>
              <a:buAutoNum type="arabicPeriod"/>
            </a:pPr>
            <a:r>
              <a:rPr lang="sl-SI" smtClean="0">
                <a:cs typeface="Arial" charset="0"/>
              </a:rPr>
              <a:t>Go back to 2</a:t>
            </a:r>
            <a:endParaRPr lang="en-GB" smtClean="0">
              <a:cs typeface="Arial" charset="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1209182"/>
              </p:ext>
            </p:extLst>
          </p:nvPr>
        </p:nvGraphicFramePr>
        <p:xfrm>
          <a:off x="1285875" y="1916832"/>
          <a:ext cx="3717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0" name="Equation" r:id="rId4" imgW="2057400" imgH="253800" progId="Equation.3">
                  <p:embed/>
                </p:oleObj>
              </mc:Choice>
              <mc:Fallback>
                <p:oleObj name="Equation" r:id="rId4" imgW="205740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1916832"/>
                        <a:ext cx="371792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Line 6"/>
          <p:cNvSpPr>
            <a:spLocks noChangeShapeType="1"/>
          </p:cNvSpPr>
          <p:nvPr/>
        </p:nvSpPr>
        <p:spPr bwMode="auto">
          <a:xfrm>
            <a:off x="250825" y="1268413"/>
            <a:ext cx="8642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FB8119E9-B20C-4DED-A4AA-AB4CC27D419A}" type="slidenum">
              <a:rPr lang="sl-SI" smtClean="0"/>
              <a:pPr/>
              <a:t>8</a:t>
            </a:fld>
            <a:endParaRPr lang="sl-SI" smtClean="0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Three conditions for a neuron</a:t>
            </a:r>
            <a:endParaRPr lang="en-GB" smtClean="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dirty="0" err="1" smtClean="0"/>
              <a:t>After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presentation</a:t>
            </a:r>
            <a:r>
              <a:rPr lang="sl-SI" dirty="0" smtClean="0"/>
              <a:t> of </a:t>
            </a:r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i="1" dirty="0" smtClean="0"/>
              <a:t>x,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neuron</a:t>
            </a:r>
            <a:r>
              <a:rPr lang="sl-SI" dirty="0" smtClean="0"/>
              <a:t> </a:t>
            </a:r>
            <a:r>
              <a:rPr lang="sl-SI" dirty="0" err="1" smtClean="0"/>
              <a:t>can</a:t>
            </a:r>
            <a:r>
              <a:rPr lang="sl-SI" dirty="0" smtClean="0"/>
              <a:t> be in </a:t>
            </a:r>
            <a:r>
              <a:rPr lang="sl-SI" dirty="0" err="1" smtClean="0"/>
              <a:t>three</a:t>
            </a:r>
            <a:r>
              <a:rPr lang="sl-SI" dirty="0" smtClean="0"/>
              <a:t> </a:t>
            </a:r>
            <a:r>
              <a:rPr lang="sl-SI" dirty="0" err="1" smtClean="0"/>
              <a:t>conditions</a:t>
            </a:r>
            <a:r>
              <a:rPr lang="sl-SI" dirty="0" smtClean="0"/>
              <a:t>:</a:t>
            </a:r>
          </a:p>
          <a:p>
            <a:pPr lvl="1" eaLnBrk="1" hangingPunct="1"/>
            <a:endParaRPr lang="sl-SI" dirty="0" smtClean="0"/>
          </a:p>
          <a:p>
            <a:pPr lvl="1" eaLnBrk="1" hangingPunct="1"/>
            <a:r>
              <a:rPr lang="sl-SI" b="1" dirty="0" err="1" smtClean="0"/>
              <a:t>CASE</a:t>
            </a:r>
            <a:r>
              <a:rPr lang="sl-SI" b="1" dirty="0" smtClean="0"/>
              <a:t> 1:</a:t>
            </a:r>
            <a:r>
              <a:rPr lang="sl-SI" dirty="0" smtClean="0"/>
              <a:t>  </a:t>
            </a:r>
            <a:br>
              <a:rPr lang="sl-SI" dirty="0" smtClean="0"/>
            </a:br>
            <a:r>
              <a:rPr lang="sl-SI" dirty="0" err="1" smtClean="0"/>
              <a:t>If</a:t>
            </a:r>
            <a:r>
              <a:rPr lang="sl-SI" dirty="0" smtClean="0"/>
              <a:t> </a:t>
            </a:r>
            <a:r>
              <a:rPr lang="sl-SI" dirty="0" err="1" smtClean="0"/>
              <a:t>neuron</a:t>
            </a:r>
            <a:r>
              <a:rPr lang="sl-SI" dirty="0" smtClean="0"/>
              <a:t> </a:t>
            </a:r>
            <a:r>
              <a:rPr lang="sl-SI" dirty="0" err="1" smtClean="0"/>
              <a:t>output</a:t>
            </a:r>
            <a:r>
              <a:rPr lang="sl-SI" dirty="0" smtClean="0"/>
              <a:t> is </a:t>
            </a:r>
            <a:r>
              <a:rPr lang="sl-SI" dirty="0" err="1" smtClean="0"/>
              <a:t>correct</a:t>
            </a:r>
            <a:r>
              <a:rPr lang="sl-SI" dirty="0" smtClean="0"/>
              <a:t>, </a:t>
            </a:r>
            <a:r>
              <a:rPr lang="sl-SI" dirty="0" err="1" smtClean="0"/>
              <a:t>weights</a:t>
            </a:r>
            <a:r>
              <a:rPr lang="sl-SI" dirty="0" smtClean="0"/>
              <a:t> </a:t>
            </a:r>
            <a:r>
              <a:rPr lang="sl-SI" i="1" dirty="0" smtClean="0">
                <a:solidFill>
                  <a:srgbClr val="0000FF"/>
                </a:solidFill>
              </a:rPr>
              <a:t>w</a:t>
            </a:r>
            <a:r>
              <a:rPr lang="sl-SI" i="1" dirty="0" smtClean="0"/>
              <a:t> </a:t>
            </a:r>
            <a:r>
              <a:rPr lang="sl-SI" dirty="0" smtClean="0"/>
              <a:t>are not </a:t>
            </a:r>
            <a:r>
              <a:rPr lang="sl-SI" dirty="0" err="1" smtClean="0"/>
              <a:t>altered</a:t>
            </a:r>
            <a:endParaRPr lang="sl-SI" dirty="0" smtClean="0"/>
          </a:p>
          <a:p>
            <a:pPr lvl="2" eaLnBrk="1" hangingPunct="1"/>
            <a:endParaRPr lang="sl-SI" dirty="0" smtClean="0"/>
          </a:p>
          <a:p>
            <a:pPr lvl="1" eaLnBrk="1" hangingPunct="1"/>
            <a:r>
              <a:rPr lang="sl-SI" b="1" dirty="0" err="1" smtClean="0"/>
              <a:t>CASE</a:t>
            </a:r>
            <a:r>
              <a:rPr lang="sl-SI" b="1" dirty="0" smtClean="0"/>
              <a:t> 2: </a:t>
            </a:r>
            <a:r>
              <a:rPr lang="sl-SI" dirty="0" smtClean="0"/>
              <a:t> </a:t>
            </a:r>
            <a:br>
              <a:rPr lang="sl-SI" dirty="0" smtClean="0"/>
            </a:br>
            <a:r>
              <a:rPr lang="sl-SI" dirty="0" err="1" smtClean="0"/>
              <a:t>Neuron</a:t>
            </a:r>
            <a:r>
              <a:rPr lang="sl-SI" dirty="0" smtClean="0"/>
              <a:t> </a:t>
            </a:r>
            <a:r>
              <a:rPr lang="sl-SI" dirty="0" err="1" smtClean="0"/>
              <a:t>output</a:t>
            </a:r>
            <a:r>
              <a:rPr lang="sl-SI" dirty="0" smtClean="0"/>
              <a:t> is 0 </a:t>
            </a:r>
            <a:r>
              <a:rPr lang="sl-SI" dirty="0" err="1" smtClean="0"/>
              <a:t>instead</a:t>
            </a:r>
            <a:r>
              <a:rPr lang="sl-SI" dirty="0" smtClean="0"/>
              <a:t> of 1   </a:t>
            </a:r>
            <a:r>
              <a:rPr lang="sl-SI" dirty="0" smtClean="0">
                <a:solidFill>
                  <a:srgbClr val="0000FF"/>
                </a:solidFill>
              </a:rPr>
              <a:t>(</a:t>
            </a:r>
            <a:r>
              <a:rPr lang="sl-SI" i="1" dirty="0" smtClean="0">
                <a:solidFill>
                  <a:srgbClr val="0000FF"/>
                </a:solidFill>
              </a:rPr>
              <a:t>y</a:t>
            </a:r>
            <a:r>
              <a:rPr lang="sl-SI" dirty="0" smtClean="0">
                <a:solidFill>
                  <a:srgbClr val="0000FF"/>
                </a:solidFill>
              </a:rPr>
              <a:t>=0, </a:t>
            </a:r>
            <a:r>
              <a:rPr lang="sl-SI" i="1" dirty="0" smtClean="0">
                <a:solidFill>
                  <a:srgbClr val="0000FF"/>
                </a:solidFill>
              </a:rPr>
              <a:t>d</a:t>
            </a:r>
            <a:r>
              <a:rPr lang="sl-SI" dirty="0" smtClean="0">
                <a:solidFill>
                  <a:srgbClr val="0000FF"/>
                </a:solidFill>
              </a:rPr>
              <a:t>=1, </a:t>
            </a:r>
            <a:r>
              <a:rPr lang="sl-SI" i="1" dirty="0" smtClean="0">
                <a:solidFill>
                  <a:srgbClr val="0000FF"/>
                </a:solidFill>
              </a:rPr>
              <a:t>e=d-y</a:t>
            </a:r>
            <a:r>
              <a:rPr lang="sl-SI" dirty="0" smtClean="0">
                <a:solidFill>
                  <a:srgbClr val="0000FF"/>
                </a:solidFill>
              </a:rPr>
              <a:t>=1)</a:t>
            </a:r>
            <a:br>
              <a:rPr lang="sl-SI" dirty="0" smtClean="0">
                <a:solidFill>
                  <a:srgbClr val="0000FF"/>
                </a:solidFill>
              </a:rPr>
            </a:br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i="1" dirty="0" smtClean="0">
                <a:solidFill>
                  <a:srgbClr val="0000FF"/>
                </a:solidFill>
              </a:rPr>
              <a:t>x</a:t>
            </a:r>
            <a:r>
              <a:rPr lang="sl-SI" dirty="0" smtClean="0"/>
              <a:t> is </a:t>
            </a:r>
            <a:r>
              <a:rPr lang="sl-SI" dirty="0" err="1" smtClean="0"/>
              <a:t>added</a:t>
            </a:r>
            <a:r>
              <a:rPr lang="sl-SI" dirty="0" smtClean="0"/>
              <a:t> to </a:t>
            </a:r>
            <a:r>
              <a:rPr lang="sl-SI" dirty="0" err="1" smtClean="0"/>
              <a:t>weight</a:t>
            </a:r>
            <a:r>
              <a:rPr lang="sl-SI" dirty="0" smtClean="0"/>
              <a:t> </a:t>
            </a:r>
            <a:r>
              <a:rPr lang="sl-SI" dirty="0" err="1" smtClean="0"/>
              <a:t>vector</a:t>
            </a:r>
            <a:r>
              <a:rPr lang="sl-SI" dirty="0" smtClean="0"/>
              <a:t> </a:t>
            </a:r>
            <a:r>
              <a:rPr lang="sl-SI" i="1" dirty="0" smtClean="0">
                <a:solidFill>
                  <a:srgbClr val="0000FF"/>
                </a:solidFill>
              </a:rPr>
              <a:t>w</a:t>
            </a:r>
            <a:endParaRPr lang="sl-SI" i="1" dirty="0" smtClean="0"/>
          </a:p>
          <a:p>
            <a:pPr lvl="2" eaLnBrk="1" hangingPunct="1"/>
            <a:r>
              <a:rPr lang="sl-SI" dirty="0" err="1" smtClean="0"/>
              <a:t>This</a:t>
            </a:r>
            <a:r>
              <a:rPr lang="sl-SI" dirty="0" smtClean="0"/>
              <a:t> </a:t>
            </a:r>
            <a:r>
              <a:rPr lang="sl-SI" dirty="0" err="1" smtClean="0"/>
              <a:t>makes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weight</a:t>
            </a:r>
            <a:r>
              <a:rPr lang="sl-SI" dirty="0" smtClean="0"/>
              <a:t> </a:t>
            </a:r>
            <a:r>
              <a:rPr lang="sl-SI" dirty="0" err="1" smtClean="0"/>
              <a:t>vector</a:t>
            </a:r>
            <a:r>
              <a:rPr lang="sl-SI" dirty="0" smtClean="0"/>
              <a:t> </a:t>
            </a:r>
            <a:r>
              <a:rPr lang="sl-SI" dirty="0" err="1" smtClean="0"/>
              <a:t>point</a:t>
            </a:r>
            <a:r>
              <a:rPr lang="sl-SI" dirty="0" smtClean="0"/>
              <a:t> </a:t>
            </a:r>
            <a:r>
              <a:rPr lang="sl-SI" dirty="0" err="1" smtClean="0"/>
              <a:t>closer</a:t>
            </a:r>
            <a:r>
              <a:rPr lang="sl-SI" dirty="0" smtClean="0"/>
              <a:t> to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dirty="0" err="1" smtClean="0"/>
              <a:t>vector</a:t>
            </a:r>
            <a:r>
              <a:rPr lang="sl-SI" dirty="0" smtClean="0"/>
              <a:t>, </a:t>
            </a:r>
            <a:r>
              <a:rPr lang="sl-SI" dirty="0" err="1" smtClean="0"/>
              <a:t>increasing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chance</a:t>
            </a:r>
            <a:r>
              <a:rPr lang="sl-SI" dirty="0" smtClean="0"/>
              <a:t> </a:t>
            </a:r>
            <a:r>
              <a:rPr lang="sl-SI" dirty="0" err="1" smtClean="0"/>
              <a:t>that</a:t>
            </a:r>
            <a:r>
              <a:rPr lang="sl-SI" dirty="0" smtClean="0"/>
              <a:t> </a:t>
            </a:r>
            <a:r>
              <a:rPr lang="sl-SI" dirty="0" err="1" smtClean="0"/>
              <a:t>the</a:t>
            </a:r>
            <a:r>
              <a:rPr lang="sl-SI" dirty="0" smtClean="0"/>
              <a:t> </a:t>
            </a:r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dirty="0" err="1" smtClean="0"/>
              <a:t>vector</a:t>
            </a:r>
            <a:r>
              <a:rPr lang="sl-SI" dirty="0" smtClean="0"/>
              <a:t> </a:t>
            </a:r>
            <a:r>
              <a:rPr lang="sl-SI" dirty="0" err="1" smtClean="0"/>
              <a:t>will</a:t>
            </a:r>
            <a:r>
              <a:rPr lang="sl-SI" dirty="0" smtClean="0"/>
              <a:t> be </a:t>
            </a:r>
            <a:r>
              <a:rPr lang="sl-SI" dirty="0" err="1" smtClean="0"/>
              <a:t>classified</a:t>
            </a:r>
            <a:r>
              <a:rPr lang="sl-SI" dirty="0" smtClean="0"/>
              <a:t> as 1 in </a:t>
            </a:r>
            <a:r>
              <a:rPr lang="sl-SI" dirty="0" err="1" smtClean="0"/>
              <a:t>the</a:t>
            </a:r>
            <a:r>
              <a:rPr lang="sl-SI" dirty="0" smtClean="0"/>
              <a:t> future.</a:t>
            </a:r>
          </a:p>
          <a:p>
            <a:pPr lvl="2" eaLnBrk="1" hangingPunct="1"/>
            <a:endParaRPr lang="sl-SI" i="1" dirty="0" smtClean="0"/>
          </a:p>
          <a:p>
            <a:pPr lvl="1" eaLnBrk="1" hangingPunct="1"/>
            <a:r>
              <a:rPr lang="sl-SI" b="1" dirty="0" err="1" smtClean="0"/>
              <a:t>CASE</a:t>
            </a:r>
            <a:r>
              <a:rPr lang="sl-SI" b="1" dirty="0" smtClean="0"/>
              <a:t> 3: </a:t>
            </a:r>
            <a:r>
              <a:rPr lang="sl-SI" dirty="0" smtClean="0"/>
              <a:t> </a:t>
            </a:r>
            <a:br>
              <a:rPr lang="sl-SI" dirty="0" smtClean="0"/>
            </a:br>
            <a:r>
              <a:rPr lang="sl-SI" dirty="0" err="1" smtClean="0"/>
              <a:t>Neuron</a:t>
            </a:r>
            <a:r>
              <a:rPr lang="sl-SI" dirty="0" smtClean="0"/>
              <a:t> </a:t>
            </a:r>
            <a:r>
              <a:rPr lang="sl-SI" dirty="0" err="1" smtClean="0"/>
              <a:t>output</a:t>
            </a:r>
            <a:r>
              <a:rPr lang="sl-SI" dirty="0" smtClean="0"/>
              <a:t> is 1 </a:t>
            </a:r>
            <a:r>
              <a:rPr lang="sl-SI" dirty="0" err="1" smtClean="0"/>
              <a:t>instead</a:t>
            </a:r>
            <a:r>
              <a:rPr lang="sl-SI" dirty="0" smtClean="0"/>
              <a:t> of 0   </a:t>
            </a:r>
            <a:r>
              <a:rPr lang="sl-SI" dirty="0" smtClean="0">
                <a:solidFill>
                  <a:srgbClr val="0000FF"/>
                </a:solidFill>
              </a:rPr>
              <a:t>(</a:t>
            </a:r>
            <a:r>
              <a:rPr lang="sl-SI" i="1" dirty="0" smtClean="0">
                <a:solidFill>
                  <a:srgbClr val="0000FF"/>
                </a:solidFill>
              </a:rPr>
              <a:t>y</a:t>
            </a:r>
            <a:r>
              <a:rPr lang="sl-SI" dirty="0" smtClean="0">
                <a:solidFill>
                  <a:srgbClr val="0000FF"/>
                </a:solidFill>
              </a:rPr>
              <a:t>=1, </a:t>
            </a:r>
            <a:r>
              <a:rPr lang="sl-SI" i="1" dirty="0" smtClean="0">
                <a:solidFill>
                  <a:srgbClr val="0000FF"/>
                </a:solidFill>
              </a:rPr>
              <a:t>d</a:t>
            </a:r>
            <a:r>
              <a:rPr lang="sl-SI" dirty="0" smtClean="0">
                <a:solidFill>
                  <a:srgbClr val="0000FF"/>
                </a:solidFill>
              </a:rPr>
              <a:t>=0, </a:t>
            </a:r>
            <a:r>
              <a:rPr lang="sl-SI" i="1" dirty="0" smtClean="0">
                <a:solidFill>
                  <a:srgbClr val="0000FF"/>
                </a:solidFill>
              </a:rPr>
              <a:t>e=d-y</a:t>
            </a:r>
            <a:r>
              <a:rPr lang="sl-SI" dirty="0" smtClean="0">
                <a:solidFill>
                  <a:srgbClr val="0000FF"/>
                </a:solidFill>
              </a:rPr>
              <a:t>=-1)</a:t>
            </a:r>
            <a:br>
              <a:rPr lang="sl-SI" dirty="0" smtClean="0">
                <a:solidFill>
                  <a:srgbClr val="0000FF"/>
                </a:solidFill>
              </a:rPr>
            </a:br>
            <a:r>
              <a:rPr lang="sl-SI" dirty="0" err="1" smtClean="0"/>
              <a:t>Input</a:t>
            </a:r>
            <a:r>
              <a:rPr lang="sl-SI" dirty="0" smtClean="0"/>
              <a:t> </a:t>
            </a:r>
            <a:r>
              <a:rPr lang="sl-SI" i="1" dirty="0" smtClean="0">
                <a:solidFill>
                  <a:srgbClr val="0000FF"/>
                </a:solidFill>
              </a:rPr>
              <a:t>x</a:t>
            </a:r>
            <a:r>
              <a:rPr lang="sl-SI" dirty="0" smtClean="0"/>
              <a:t> is </a:t>
            </a:r>
            <a:r>
              <a:rPr lang="sl-SI" dirty="0" err="1" smtClean="0"/>
              <a:t>subtracted</a:t>
            </a:r>
            <a:r>
              <a:rPr lang="sl-SI" dirty="0" smtClean="0"/>
              <a:t> </a:t>
            </a:r>
            <a:r>
              <a:rPr lang="sl-SI" dirty="0" err="1" smtClean="0"/>
              <a:t>from</a:t>
            </a:r>
            <a:r>
              <a:rPr lang="sl-SI" dirty="0" smtClean="0"/>
              <a:t> </a:t>
            </a:r>
            <a:r>
              <a:rPr lang="sl-SI" dirty="0" err="1" smtClean="0"/>
              <a:t>weight</a:t>
            </a:r>
            <a:r>
              <a:rPr lang="sl-SI" dirty="0" smtClean="0"/>
              <a:t> </a:t>
            </a:r>
            <a:r>
              <a:rPr lang="sl-SI" dirty="0" err="1" smtClean="0"/>
              <a:t>vector</a:t>
            </a:r>
            <a:r>
              <a:rPr lang="sl-SI" dirty="0" smtClean="0"/>
              <a:t> </a:t>
            </a:r>
            <a:r>
              <a:rPr lang="sl-SI" i="1" dirty="0" smtClean="0">
                <a:solidFill>
                  <a:srgbClr val="0000FF"/>
                </a:solidFill>
              </a:rPr>
              <a:t>w</a:t>
            </a:r>
            <a:endParaRPr lang="sl-SI" i="1" dirty="0" smtClean="0"/>
          </a:p>
          <a:p>
            <a:pPr lvl="2" eaLnBrk="1" hangingPunct="1"/>
            <a:r>
              <a:rPr lang="en-GB" dirty="0" smtClean="0"/>
              <a:t>This</a:t>
            </a:r>
            <a:r>
              <a:rPr lang="sl-SI" dirty="0" smtClean="0"/>
              <a:t> </a:t>
            </a:r>
            <a:r>
              <a:rPr lang="en-GB" dirty="0" smtClean="0"/>
              <a:t>makes the weight vector point farther away from the input vector, increasing</a:t>
            </a:r>
            <a:r>
              <a:rPr lang="sl-SI" dirty="0" smtClean="0"/>
              <a:t> </a:t>
            </a:r>
            <a:r>
              <a:rPr lang="en-GB" dirty="0" smtClean="0"/>
              <a:t>the</a:t>
            </a:r>
            <a:r>
              <a:rPr lang="sl-SI" dirty="0" smtClean="0"/>
              <a:t> </a:t>
            </a:r>
            <a:r>
              <a:rPr lang="en-GB" dirty="0" smtClean="0"/>
              <a:t>chance that the input vector will be classified as a 0 in the future.</a:t>
            </a:r>
          </a:p>
          <a:p>
            <a:pPr lvl="2" eaLnBrk="1" hangingPunct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sl-SI" dirty="0" smtClean="0"/>
              <a:t>© 2022</a:t>
            </a:r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sl-SI" smtClean="0"/>
              <a:t>NEURAL NETWORKS  (3) Perceptrons and Linear Filters</a:t>
            </a:r>
            <a:endParaRPr lang="en-US" smtClean="0">
              <a:cs typeface="Arial" charset="0"/>
            </a:endParaRPr>
          </a:p>
        </p:txBody>
      </p:sp>
      <p:sp>
        <p:nvSpPr>
          <p:cNvPr id="512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r>
              <a:rPr lang="sl-SI" smtClean="0"/>
              <a:t>#</a:t>
            </a:r>
            <a:fld id="{B5879647-1A5B-4984-BEF3-74EAF79454A3}" type="slidenum">
              <a:rPr lang="sl-SI" smtClean="0"/>
              <a:pPr/>
              <a:t>9</a:t>
            </a:fld>
            <a:endParaRPr lang="sl-SI" smtClean="0"/>
          </a:p>
        </p:txBody>
      </p:sp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l-SI" smtClean="0"/>
              <a:t>Three conditions rewritten</a:t>
            </a:r>
            <a:endParaRPr lang="en-GB" sz="2800" smtClean="0"/>
          </a:p>
        </p:txBody>
      </p:sp>
      <p:sp>
        <p:nvSpPr>
          <p:cNvPr id="51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l-SI" smtClean="0"/>
              <a:t>Three conditions for a neuron rewritten</a:t>
            </a:r>
            <a:endParaRPr lang="sl-SI" b="1" smtClean="0"/>
          </a:p>
          <a:p>
            <a:pPr lvl="1" eaLnBrk="1" hangingPunct="1"/>
            <a:r>
              <a:rPr lang="sl-SI" b="1" smtClean="0"/>
              <a:t>CASE 1:</a:t>
            </a:r>
            <a:r>
              <a:rPr lang="sl-SI" smtClean="0"/>
              <a:t>   </a:t>
            </a:r>
            <a:r>
              <a:rPr lang="sl-SI" i="1" smtClean="0">
                <a:solidFill>
                  <a:srgbClr val="0000FF"/>
                </a:solidFill>
              </a:rPr>
              <a:t>e</a:t>
            </a:r>
            <a:r>
              <a:rPr lang="sl-SI" smtClean="0">
                <a:solidFill>
                  <a:srgbClr val="0000FF"/>
                </a:solidFill>
              </a:rPr>
              <a:t> = 0</a:t>
            </a:r>
            <a:r>
              <a:rPr lang="sl-SI" smtClean="0"/>
              <a:t>   </a:t>
            </a:r>
            <a:r>
              <a:rPr lang="sl-SI" smtClean="0">
                <a:sym typeface="Wingdings" pitchFamily="2" charset="2"/>
              </a:rPr>
              <a:t></a:t>
            </a:r>
            <a:r>
              <a:rPr lang="sl-SI" smtClean="0"/>
              <a:t>   </a:t>
            </a:r>
            <a:r>
              <a:rPr lang="el-GR" smtClean="0">
                <a:solidFill>
                  <a:srgbClr val="3333FF"/>
                </a:solidFill>
                <a:cs typeface="Arial" charset="0"/>
              </a:rPr>
              <a:t>Δ</a:t>
            </a:r>
            <a:r>
              <a:rPr lang="sl-SI" i="1" smtClean="0">
                <a:solidFill>
                  <a:srgbClr val="3333FF"/>
                </a:solidFill>
                <a:cs typeface="Arial" charset="0"/>
              </a:rPr>
              <a:t>w = </a:t>
            </a:r>
            <a:r>
              <a:rPr lang="sl-SI" smtClean="0">
                <a:solidFill>
                  <a:srgbClr val="3333FF"/>
                </a:solidFill>
                <a:cs typeface="Arial" charset="0"/>
              </a:rPr>
              <a:t>0</a:t>
            </a:r>
            <a:endParaRPr lang="sl-SI" smtClean="0"/>
          </a:p>
          <a:p>
            <a:pPr lvl="1" eaLnBrk="1" hangingPunct="1"/>
            <a:r>
              <a:rPr lang="sl-SI" b="1" smtClean="0"/>
              <a:t>CASE 2:   </a:t>
            </a:r>
            <a:r>
              <a:rPr lang="sl-SI" i="1" smtClean="0">
                <a:solidFill>
                  <a:srgbClr val="0000FF"/>
                </a:solidFill>
              </a:rPr>
              <a:t>e</a:t>
            </a:r>
            <a:r>
              <a:rPr lang="sl-SI" smtClean="0">
                <a:solidFill>
                  <a:srgbClr val="0000FF"/>
                </a:solidFill>
              </a:rPr>
              <a:t> = 1</a:t>
            </a:r>
            <a:r>
              <a:rPr lang="sl-SI" smtClean="0"/>
              <a:t>   </a:t>
            </a:r>
            <a:r>
              <a:rPr lang="sl-SI" smtClean="0">
                <a:sym typeface="Wingdings" pitchFamily="2" charset="2"/>
              </a:rPr>
              <a:t>  </a:t>
            </a:r>
            <a:r>
              <a:rPr lang="sl-SI" smtClean="0"/>
              <a:t> </a:t>
            </a:r>
            <a:r>
              <a:rPr lang="el-GR" smtClean="0">
                <a:solidFill>
                  <a:srgbClr val="3333FF"/>
                </a:solidFill>
                <a:cs typeface="Arial" charset="0"/>
              </a:rPr>
              <a:t>Δ</a:t>
            </a:r>
            <a:r>
              <a:rPr lang="sl-SI" i="1" smtClean="0">
                <a:solidFill>
                  <a:srgbClr val="3333FF"/>
                </a:solidFill>
                <a:cs typeface="Arial" charset="0"/>
              </a:rPr>
              <a:t>w = x</a:t>
            </a:r>
            <a:endParaRPr lang="sl-SI" i="1" smtClean="0"/>
          </a:p>
          <a:p>
            <a:pPr lvl="1" eaLnBrk="1" hangingPunct="1"/>
            <a:r>
              <a:rPr lang="sl-SI" b="1" smtClean="0"/>
              <a:t>CASE 3:   </a:t>
            </a:r>
            <a:r>
              <a:rPr lang="sl-SI" i="1" smtClean="0">
                <a:solidFill>
                  <a:srgbClr val="0000FF"/>
                </a:solidFill>
              </a:rPr>
              <a:t>e</a:t>
            </a:r>
            <a:r>
              <a:rPr lang="sl-SI" smtClean="0">
                <a:solidFill>
                  <a:srgbClr val="0000FF"/>
                </a:solidFill>
              </a:rPr>
              <a:t> = -1</a:t>
            </a:r>
            <a:r>
              <a:rPr lang="sl-SI" smtClean="0"/>
              <a:t>  </a:t>
            </a:r>
            <a:r>
              <a:rPr lang="sl-SI" smtClean="0">
                <a:sym typeface="Wingdings" pitchFamily="2" charset="2"/>
              </a:rPr>
              <a:t>  </a:t>
            </a:r>
            <a:r>
              <a:rPr lang="sl-SI" smtClean="0"/>
              <a:t> </a:t>
            </a:r>
            <a:r>
              <a:rPr lang="el-GR" smtClean="0">
                <a:solidFill>
                  <a:srgbClr val="3333FF"/>
                </a:solidFill>
                <a:cs typeface="Arial" charset="0"/>
              </a:rPr>
              <a:t>Δ</a:t>
            </a:r>
            <a:r>
              <a:rPr lang="sl-SI" i="1" smtClean="0">
                <a:solidFill>
                  <a:srgbClr val="3333FF"/>
                </a:solidFill>
                <a:cs typeface="Arial" charset="0"/>
              </a:rPr>
              <a:t>w = -x</a:t>
            </a:r>
            <a:endParaRPr lang="sl-SI" i="1" smtClean="0"/>
          </a:p>
          <a:p>
            <a:pPr lvl="3" eaLnBrk="1" hangingPunct="1"/>
            <a:endParaRPr lang="sl-SI" smtClean="0"/>
          </a:p>
          <a:p>
            <a:pPr eaLnBrk="1" hangingPunct="1"/>
            <a:r>
              <a:rPr lang="sl-SI" smtClean="0"/>
              <a:t>Three conditions in a single expression</a:t>
            </a:r>
          </a:p>
          <a:p>
            <a:pPr lvl="1" eaLnBrk="1" hangingPunct="1">
              <a:buFontTx/>
              <a:buNone/>
            </a:pPr>
            <a:r>
              <a:rPr lang="sl-SI" smtClean="0">
                <a:solidFill>
                  <a:srgbClr val="3333FF"/>
                </a:solidFill>
                <a:cs typeface="Arial" charset="0"/>
              </a:rPr>
              <a:t>	</a:t>
            </a:r>
            <a:r>
              <a:rPr lang="el-GR" smtClean="0">
                <a:solidFill>
                  <a:srgbClr val="3333FF"/>
                </a:solidFill>
                <a:cs typeface="Arial" charset="0"/>
              </a:rPr>
              <a:t>Δ</a:t>
            </a:r>
            <a:r>
              <a:rPr lang="sl-SI" i="1" smtClean="0">
                <a:solidFill>
                  <a:srgbClr val="3333FF"/>
                </a:solidFill>
                <a:cs typeface="Arial" charset="0"/>
              </a:rPr>
              <a:t>w = (d-y)x = ex</a:t>
            </a:r>
            <a:endParaRPr lang="sl-SI" i="1" smtClean="0"/>
          </a:p>
          <a:p>
            <a:pPr lvl="3" eaLnBrk="1" hangingPunct="1"/>
            <a:endParaRPr lang="sl-SI" smtClean="0"/>
          </a:p>
          <a:p>
            <a:pPr eaLnBrk="1" hangingPunct="1"/>
            <a:r>
              <a:rPr lang="sl-SI" smtClean="0"/>
              <a:t>Similar for the bias </a:t>
            </a:r>
          </a:p>
          <a:p>
            <a:pPr lvl="1" eaLnBrk="1" hangingPunct="1">
              <a:buFontTx/>
              <a:buNone/>
            </a:pPr>
            <a:r>
              <a:rPr lang="sl-SI" smtClean="0">
                <a:solidFill>
                  <a:srgbClr val="3333FF"/>
                </a:solidFill>
                <a:cs typeface="Arial" charset="0"/>
              </a:rPr>
              <a:t>	</a:t>
            </a:r>
            <a:r>
              <a:rPr lang="el-GR" smtClean="0">
                <a:solidFill>
                  <a:srgbClr val="3333FF"/>
                </a:solidFill>
                <a:cs typeface="Arial" charset="0"/>
              </a:rPr>
              <a:t>Δ</a:t>
            </a:r>
            <a:r>
              <a:rPr lang="sl-SI" i="1" smtClean="0">
                <a:solidFill>
                  <a:srgbClr val="3333FF"/>
                </a:solidFill>
                <a:cs typeface="Arial" charset="0"/>
              </a:rPr>
              <a:t>b = (d-y)(1) = e</a:t>
            </a:r>
          </a:p>
          <a:p>
            <a:pPr lvl="3" eaLnBrk="1" hangingPunct="1"/>
            <a:endParaRPr lang="sl-SI" i="1" smtClean="0">
              <a:cs typeface="Arial" charset="0"/>
            </a:endParaRPr>
          </a:p>
          <a:p>
            <a:pPr eaLnBrk="1" hangingPunct="1"/>
            <a:r>
              <a:rPr lang="sl-SI" smtClean="0">
                <a:cs typeface="Arial" charset="0"/>
              </a:rPr>
              <a:t>Perceptron learning rule</a:t>
            </a:r>
            <a:endParaRPr lang="en-GB" smtClean="0">
              <a:cs typeface="Arial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071563" y="5241925"/>
          <a:ext cx="31115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6" name="Equation" r:id="rId3" imgW="1790640" imgH="457200" progId="Equation.3">
                  <p:embed/>
                </p:oleObj>
              </mc:Choice>
              <mc:Fallback>
                <p:oleObj name="Equation" r:id="rId3" imgW="179064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5241925"/>
                        <a:ext cx="3111500" cy="7937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61087" y="5186834"/>
            <a:ext cx="1944688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5588050" y="5085234"/>
          <a:ext cx="1841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7" name="Equation" r:id="rId6" imgW="152280" imgH="215640" progId="Equation.3">
                  <p:embed/>
                </p:oleObj>
              </mc:Choice>
              <mc:Fallback>
                <p:oleObj name="Equation" r:id="rId6" imgW="152280" imgH="2156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8050" y="5085234"/>
                        <a:ext cx="184150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5589637" y="5804371"/>
          <a:ext cx="18415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8" name="Equation" r:id="rId8" imgW="152280" imgH="215640" progId="Equation.3">
                  <p:embed/>
                </p:oleObj>
              </mc:Choice>
              <mc:Fallback>
                <p:oleObj name="Equation" r:id="rId8" imgW="152280" imgH="21564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637" y="5804371"/>
                        <a:ext cx="184150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/>
        </p:nvGraphicFramePr>
        <p:xfrm>
          <a:off x="5580112" y="5232871"/>
          <a:ext cx="200025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39" name="Equation" r:id="rId9" imgW="164880" imgH="215640" progId="Equation.3">
                  <p:embed/>
                </p:oleObj>
              </mc:Choice>
              <mc:Fallback>
                <p:oleObj name="Equation" r:id="rId9" imgW="164880" imgH="21564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112" y="5232871"/>
                        <a:ext cx="200025" cy="26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/>
        </p:nvGraphicFramePr>
        <p:xfrm>
          <a:off x="6654850" y="5374159"/>
          <a:ext cx="149225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0" name="Equation" r:id="rId11" imgW="114120" imgH="139680" progId="Equation.3">
                  <p:embed/>
                </p:oleObj>
              </mc:Choice>
              <mc:Fallback>
                <p:oleObj name="Equation" r:id="rId11" imgW="114120" imgH="1396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50" y="5374159"/>
                        <a:ext cx="149225" cy="1825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/>
        </p:nvGraphicFramePr>
        <p:xfrm>
          <a:off x="7335887" y="5340821"/>
          <a:ext cx="180975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1" name="Equation" r:id="rId13" imgW="139680" imgH="164880" progId="Equation.3">
                  <p:embed/>
                </p:oleObj>
              </mc:Choice>
              <mc:Fallback>
                <p:oleObj name="Equation" r:id="rId13" imgW="139680" imgH="164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5887" y="5340821"/>
                        <a:ext cx="180975" cy="215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Custom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B0F0"/>
      </a:hlink>
      <a:folHlink>
        <a:srgbClr val="00727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4080</TotalTime>
  <Words>2436</Words>
  <Application>Microsoft Office PowerPoint</Application>
  <PresentationFormat>On-screen Show (4:3)</PresentationFormat>
  <Paragraphs>492</Paragraphs>
  <Slides>39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Consolas</vt:lpstr>
      <vt:lpstr>Wingdings</vt:lpstr>
      <vt:lpstr>Default Design</vt:lpstr>
      <vt:lpstr>Equation</vt:lpstr>
      <vt:lpstr>3.  Perceptron and ADALINE</vt:lpstr>
      <vt:lpstr>Introduction</vt:lpstr>
      <vt:lpstr>3.1  Perceptron neuron</vt:lpstr>
      <vt:lpstr>Linear discriminant function</vt:lpstr>
      <vt:lpstr>MATLAB demos (Perceptron)</vt:lpstr>
      <vt:lpstr>How to train a perceptron?</vt:lpstr>
      <vt:lpstr>3.2  Perceptron learning rule</vt:lpstr>
      <vt:lpstr>Three conditions for a neuron</vt:lpstr>
      <vt:lpstr>Three conditions rewritten</vt:lpstr>
      <vt:lpstr>Convergence theorem</vt:lpstr>
      <vt:lpstr>Perceptron learning rule summary</vt:lpstr>
      <vt:lpstr>MATLAB demos (Perceptron)</vt:lpstr>
      <vt:lpstr>MATLAB Live Script example</vt:lpstr>
      <vt:lpstr>MATLAB demo (Classification application)</vt:lpstr>
      <vt:lpstr>3.3  Perceptron network</vt:lpstr>
      <vt:lpstr>MATLAB Live Script example</vt:lpstr>
      <vt:lpstr>3.4  ADALINE</vt:lpstr>
      <vt:lpstr>Linear neuron</vt:lpstr>
      <vt:lpstr>Simple ADALINE</vt:lpstr>
      <vt:lpstr>3.5  LMS learning rule </vt:lpstr>
      <vt:lpstr>LMS algorithm  (1/3)</vt:lpstr>
      <vt:lpstr>LMS algorithm  (2/3)</vt:lpstr>
      <vt:lpstr>LMS algorithm  (3/3)</vt:lpstr>
      <vt:lpstr>3.6  ADALINE network</vt:lpstr>
      <vt:lpstr>3.7  ADALINE vs. Perceptron</vt:lpstr>
      <vt:lpstr>ADALINE and Perceptron summary</vt:lpstr>
      <vt:lpstr>3.8  Adaptive filtering</vt:lpstr>
      <vt:lpstr>Adaptive filter</vt:lpstr>
      <vt:lpstr>Simple adaptive filter example</vt:lpstr>
      <vt:lpstr>Adaptive filter for prediction</vt:lpstr>
      <vt:lpstr>Noise cancellation example</vt:lpstr>
      <vt:lpstr>Single-layer adaptive filter network</vt:lpstr>
      <vt:lpstr>MATLAB demos (ADALINE)</vt:lpstr>
      <vt:lpstr>MATLAB Live Script demo (ADALINE)</vt:lpstr>
      <vt:lpstr>MATLAB Live Script example</vt:lpstr>
      <vt:lpstr>3.9  XOR problem</vt:lpstr>
      <vt:lpstr>XOR solution</vt:lpstr>
      <vt:lpstr>Homework</vt:lpstr>
      <vt:lpstr>3.10  MATLAB Live Script examples</vt:lpstr>
    </vt:vector>
  </TitlesOfParts>
  <Company>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Primož Potočnik</dc:creator>
  <cp:lastModifiedBy>Potočnik, Primož</cp:lastModifiedBy>
  <cp:revision>729</cp:revision>
  <dcterms:created xsi:type="dcterms:W3CDTF">2008-02-18T11:24:09Z</dcterms:created>
  <dcterms:modified xsi:type="dcterms:W3CDTF">2022-08-29T13:17:27Z</dcterms:modified>
</cp:coreProperties>
</file>