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60" r:id="rId2"/>
    <p:sldId id="261" r:id="rId3"/>
    <p:sldId id="274" r:id="rId4"/>
    <p:sldId id="275" r:id="rId5"/>
    <p:sldId id="324" r:id="rId6"/>
    <p:sldId id="277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80" r:id="rId17"/>
    <p:sldId id="302" r:id="rId18"/>
    <p:sldId id="325" r:id="rId19"/>
    <p:sldId id="326" r:id="rId20"/>
    <p:sldId id="283" r:id="rId21"/>
    <p:sldId id="298" r:id="rId22"/>
    <p:sldId id="301" r:id="rId23"/>
    <p:sldId id="306" r:id="rId24"/>
    <p:sldId id="307" r:id="rId25"/>
    <p:sldId id="299" r:id="rId26"/>
    <p:sldId id="303" r:id="rId27"/>
    <p:sldId id="288" r:id="rId28"/>
    <p:sldId id="287" r:id="rId29"/>
    <p:sldId id="290" r:id="rId30"/>
    <p:sldId id="292" r:id="rId31"/>
    <p:sldId id="295" r:id="rId32"/>
    <p:sldId id="296" r:id="rId33"/>
    <p:sldId id="305" r:id="rId34"/>
    <p:sldId id="293" r:id="rId35"/>
    <p:sldId id="300" r:id="rId36"/>
    <p:sldId id="333" r:id="rId37"/>
    <p:sldId id="308" r:id="rId38"/>
    <p:sldId id="311" r:id="rId39"/>
    <p:sldId id="329" r:id="rId40"/>
    <p:sldId id="312" r:id="rId41"/>
    <p:sldId id="309" r:id="rId42"/>
    <p:sldId id="297" r:id="rId43"/>
    <p:sldId id="310" r:id="rId44"/>
    <p:sldId id="313" r:id="rId45"/>
    <p:sldId id="314" r:id="rId46"/>
    <p:sldId id="315" r:id="rId47"/>
    <p:sldId id="316" r:id="rId48"/>
    <p:sldId id="317" r:id="rId49"/>
    <p:sldId id="327" r:id="rId50"/>
    <p:sldId id="322" r:id="rId51"/>
    <p:sldId id="332" r:id="rId52"/>
  </p:sldIdLst>
  <p:sldSz cx="9144000" cy="6858000" type="screen4x3"/>
  <p:notesSz cx="7099300" cy="10234613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6699"/>
    <a:srgbClr val="00CC99"/>
    <a:srgbClr val="00CC66"/>
    <a:srgbClr val="0033CC"/>
    <a:srgbClr val="008080"/>
    <a:srgbClr val="5F5F5F"/>
    <a:srgbClr val="CC3300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3" autoAdjust="0"/>
    <p:restoredTop sz="92249" autoAdjust="0"/>
  </p:normalViewPr>
  <p:slideViewPr>
    <p:cSldViewPr>
      <p:cViewPr varScale="1">
        <p:scale>
          <a:sx n="107" d="100"/>
          <a:sy n="107" d="100"/>
        </p:scale>
        <p:origin x="19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618" y="-9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49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12" Type="http://schemas.openxmlformats.org/officeDocument/2006/relationships/image" Target="../media/image48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17.wmf"/><Relationship Id="rId5" Type="http://schemas.openxmlformats.org/officeDocument/2006/relationships/image" Target="../media/image55.wmf"/><Relationship Id="rId15" Type="http://schemas.openxmlformats.org/officeDocument/2006/relationships/image" Target="../media/image58.wmf"/><Relationship Id="rId10" Type="http://schemas.openxmlformats.org/officeDocument/2006/relationships/image" Target="../media/image16.wmf"/><Relationship Id="rId4" Type="http://schemas.openxmlformats.org/officeDocument/2006/relationships/image" Target="../media/image54.wmf"/><Relationship Id="rId9" Type="http://schemas.openxmlformats.org/officeDocument/2006/relationships/image" Target="../media/image15.wmf"/><Relationship Id="rId1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2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17.wmf"/><Relationship Id="rId5" Type="http://schemas.openxmlformats.org/officeDocument/2006/relationships/image" Target="../media/image24.wmf"/><Relationship Id="rId10" Type="http://schemas.openxmlformats.org/officeDocument/2006/relationships/image" Target="../media/image16.wmf"/><Relationship Id="rId4" Type="http://schemas.openxmlformats.org/officeDocument/2006/relationships/image" Target="../media/image23.wmf"/><Relationship Id="rId9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17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32.wmf"/><Relationship Id="rId7" Type="http://schemas.openxmlformats.org/officeDocument/2006/relationships/image" Target="../media/image16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33.wmf"/><Relationship Id="rId9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4.wmf"/><Relationship Id="rId7" Type="http://schemas.openxmlformats.org/officeDocument/2006/relationships/image" Target="../media/image1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8C4C23A1-EAD2-4EB4-B944-C1073A334954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6.5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76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67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2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2.82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3.937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3.32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4:01:39.187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4:01:4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3.37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493 295</inkml:trace>
  <inkml:trace contextRef="#ctx0" brushRef="#br0" timeOffset="1688">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76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67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6.5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3.37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4.25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0 515</inkml:trace>
  <inkml:trace contextRef="#ctx0" brushRef="#br0" timeOffset="937">34 0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4.25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0 515</inkml:trace>
  <inkml:trace contextRef="#ctx0" brushRef="#br0" timeOffset="937">34 0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493 295</inkml:trace>
  <inkml:trace contextRef="#ctx0" brushRef="#br0" timeOffset="1688">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9.203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9.92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0.50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156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76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67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2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2.82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3.937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3.32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4:01:39.187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4:01:4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493 295</inkml:trace>
  <inkml:trace contextRef="#ctx0" brushRef="#br0" timeOffset="1688">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76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67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493 295</inkml:trace>
  <inkml:trace contextRef="#ctx0" brushRef="#br0" timeOffset="1688">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6.5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3.37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4.25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0 515</inkml:trace>
  <inkml:trace contextRef="#ctx0" brushRef="#br0" timeOffset="937">34 0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493 295</inkml:trace>
  <inkml:trace contextRef="#ctx0" brushRef="#br0" timeOffset="1688">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9.203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9.92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0.50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156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9.203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76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67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2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2.82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3.937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3.32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4:01:39.187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4:01:4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9.92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493 295</inkml:trace>
  <inkml:trace contextRef="#ctx0" brushRef="#br0" timeOffset="1688">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76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67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6.5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3.37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4.25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0 515</inkml:trace>
  <inkml:trace contextRef="#ctx0" brushRef="#br0" timeOffset="937">18 0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0.50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258 294</inkml:trace>
  <inkml:trace contextRef="#ctx0" brushRef="#br0" timeOffset="1688">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9.203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9.92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0.500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156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76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67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2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2.82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3.937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156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3.32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4:01:39.187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4:01:4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258 294</inkml:trace>
  <inkml:trace contextRef="#ctx0" brushRef="#br0" timeOffset="1688">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51.76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7.671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1:00.015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2" units="1/cm"/>
          <inkml:channelProperty channel="Y" name="resolution" value="32" units="1/cm"/>
        </inkml:channelProperties>
      </inkml:inkSource>
      <inkml:timestamp xml:id="ts0" timeString="2008-03-05T13:40:48.218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noProof="0" smtClean="0"/>
              <a:t>Click to edit Master text styles</a:t>
            </a:r>
          </a:p>
          <a:p>
            <a:pPr lvl="1"/>
            <a:r>
              <a:rPr lang="sl-SI" noProof="0" smtClean="0"/>
              <a:t>Second level</a:t>
            </a:r>
          </a:p>
          <a:p>
            <a:pPr lvl="2"/>
            <a:r>
              <a:rPr lang="sl-SI" noProof="0" smtClean="0"/>
              <a:t>Third level</a:t>
            </a:r>
          </a:p>
          <a:p>
            <a:pPr lvl="3"/>
            <a:r>
              <a:rPr lang="sl-SI" noProof="0" smtClean="0"/>
              <a:t>Fourth level</a:t>
            </a:r>
          </a:p>
          <a:p>
            <a:pPr lvl="4"/>
            <a:r>
              <a:rPr lang="sl-SI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b" anchorCtr="0" compatLnSpc="1">
            <a:prstTxWarp prst="textNoShape">
              <a:avLst/>
            </a:prstTxWarp>
          </a:bodyPr>
          <a:lstStyle>
            <a:lvl1pPr defTabSz="989013">
              <a:defRPr sz="13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18675"/>
            <a:ext cx="30765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3" tIns="49522" rIns="99043" bIns="49522" numCol="1" anchor="b" anchorCtr="0" compatLnSpc="1">
            <a:prstTxWarp prst="textNoShape">
              <a:avLst/>
            </a:prstTxWarp>
          </a:bodyPr>
          <a:lstStyle>
            <a:lvl1pPr algn="r" defTabSz="989013">
              <a:defRPr sz="1300"/>
            </a:lvl1pPr>
          </a:lstStyle>
          <a:p>
            <a:pPr>
              <a:defRPr/>
            </a:pPr>
            <a:fld id="{CF6ADF58-B8F0-4BEB-AFC2-9D079436A917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4B7C2-86CF-4C16-A1A5-C390BA328858}" type="slidenum">
              <a:rPr lang="sl-SI" smtClean="0"/>
              <a:pPr/>
              <a:t>1</a:t>
            </a:fld>
            <a:endParaRPr lang="sl-SI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D40104-E561-478C-9B88-3ED4E84D8133}" type="slidenum">
              <a:rPr lang="sl-SI" smtClean="0"/>
              <a:pPr/>
              <a:t>40</a:t>
            </a:fld>
            <a:endParaRPr lang="sl-SI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 smtClean="0"/>
              <a:t>http://en.wikipedia.org/wiki/Newton's_method_in_optimization</a:t>
            </a:r>
          </a:p>
          <a:p>
            <a:pPr eaLnBrk="1" hangingPunct="1"/>
            <a:r>
              <a:rPr lang="sl-SI" smtClean="0"/>
              <a:t>http://en.wikipedia.org/wiki/Newton's_method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D9BD8E-4C9F-49F0-8EBC-B4FCD9D8A18E}" type="slidenum">
              <a:rPr lang="sl-SI" smtClean="0"/>
              <a:pPr/>
              <a:t>43</a:t>
            </a:fld>
            <a:endParaRPr lang="sl-SI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 smtClean="0"/>
              <a:t>LM method is a compromise between Newton’s method and gradient descent</a:t>
            </a:r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999CF1-EFB8-49AC-A1B2-F8E4A94352D9}" type="slidenum">
              <a:rPr lang="sl-SI" smtClean="0"/>
              <a:pPr/>
              <a:t>45</a:t>
            </a:fld>
            <a:endParaRPr lang="sl-SI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 smtClean="0"/>
              <a:t>Krose &amp; Van der Smagt</a:t>
            </a:r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mtClean="0"/>
              <a:t>Image </a:t>
            </a:r>
            <a:r>
              <a:rPr lang="sl-SI" dirty="0" err="1" smtClean="0"/>
              <a:t>source</a:t>
            </a:r>
            <a:r>
              <a:rPr lang="sl-SI" dirty="0" smtClean="0"/>
              <a:t>: https://neptune.ai/blog/backpropagation-algorithm-in-neural-networks-guide</a:t>
            </a:r>
          </a:p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ADF58-B8F0-4BEB-AFC2-9D079436A917}" type="slidenum">
              <a:rPr lang="sl-SI" smtClean="0"/>
              <a:pPr>
                <a:defRPr/>
              </a:pPr>
              <a:t>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90514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B51CAB-A61C-42C6-8065-6313EDB13711}" type="slidenum">
              <a:rPr lang="sl-SI" smtClean="0"/>
              <a:pPr/>
              <a:t>7</a:t>
            </a:fld>
            <a:endParaRPr lang="sl-SI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 smtClean="0"/>
              <a:t>Haykin p.161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l-SI" smtClean="0"/>
              <a:t>Learning rate:  </a:t>
            </a:r>
            <a:r>
              <a:rPr lang="sl-SI" i="1" smtClean="0"/>
              <a:t>eta  (</a:t>
            </a:r>
            <a:r>
              <a:rPr lang="el-GR" i="1" smtClean="0"/>
              <a:t>η</a:t>
            </a:r>
            <a:r>
              <a:rPr lang="sl-SI" i="1" smtClean="0"/>
              <a:t>)</a:t>
            </a:r>
            <a:endParaRPr lang="sl-SI" i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ADF58-B8F0-4BEB-AFC2-9D079436A917}" type="slidenum">
              <a:rPr lang="sl-SI" smtClean="0"/>
              <a:pPr>
                <a:defRPr/>
              </a:pPr>
              <a:t>11</a:t>
            </a:fld>
            <a:endParaRPr lang="sl-SI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The</a:t>
            </a:r>
            <a:r>
              <a:rPr lang="sl-SI" baseline="0" dirty="0" smtClean="0"/>
              <a:t> </a:t>
            </a:r>
            <a:r>
              <a:rPr lang="sl-SI" baseline="0" dirty="0" err="1" smtClean="0"/>
              <a:t>green</a:t>
            </a:r>
            <a:r>
              <a:rPr lang="sl-SI" baseline="0" dirty="0" smtClean="0"/>
              <a:t> </a:t>
            </a:r>
            <a:r>
              <a:rPr lang="sl-SI" baseline="0" dirty="0" err="1" smtClean="0"/>
              <a:t>text</a:t>
            </a:r>
            <a:r>
              <a:rPr lang="sl-SI" baseline="0" dirty="0" smtClean="0"/>
              <a:t> is </a:t>
            </a:r>
            <a:r>
              <a:rPr lang="sl-SI" baseline="0" dirty="0" err="1" smtClean="0"/>
              <a:t>the</a:t>
            </a:r>
            <a:r>
              <a:rPr lang="sl-SI" baseline="0" dirty="0" smtClean="0"/>
              <a:t> </a:t>
            </a:r>
            <a:r>
              <a:rPr lang="sl-SI" baseline="0" dirty="0" err="1" smtClean="0"/>
              <a:t>invitation</a:t>
            </a:r>
            <a:r>
              <a:rPr lang="sl-SI" baseline="0" dirty="0" smtClean="0"/>
              <a:t> to </a:t>
            </a:r>
            <a:r>
              <a:rPr lang="sl-SI" baseline="0" dirty="0" err="1" smtClean="0"/>
              <a:t>the</a:t>
            </a:r>
            <a:r>
              <a:rPr lang="sl-SI" baseline="0" dirty="0" smtClean="0"/>
              <a:t> </a:t>
            </a:r>
            <a:r>
              <a:rPr lang="sl-SI" baseline="0" dirty="0" err="1" smtClean="0"/>
              <a:t>next</a:t>
            </a:r>
            <a:r>
              <a:rPr lang="sl-SI" baseline="0" dirty="0" smtClean="0"/>
              <a:t> </a:t>
            </a:r>
            <a:r>
              <a:rPr lang="sl-SI" baseline="0" dirty="0" err="1" smtClean="0"/>
              <a:t>slide</a:t>
            </a:r>
            <a:r>
              <a:rPr lang="sl-SI" baseline="0" dirty="0" smtClean="0"/>
              <a:t>.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ADF58-B8F0-4BEB-AFC2-9D079436A917}" type="slidenum">
              <a:rPr lang="sl-SI" smtClean="0"/>
              <a:pPr>
                <a:defRPr/>
              </a:pPr>
              <a:t>12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560005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smtClean="0"/>
              <a:t>Run </a:t>
            </a:r>
            <a:r>
              <a:rPr lang="sl-SI" dirty="0" err="1" smtClean="0"/>
              <a:t>the</a:t>
            </a:r>
            <a:r>
              <a:rPr lang="sl-SI" dirty="0" smtClean="0"/>
              <a:t> MATLAB</a:t>
            </a:r>
            <a:r>
              <a:rPr lang="sl-SI" baseline="0" dirty="0" smtClean="0"/>
              <a:t> demo on </a:t>
            </a:r>
            <a:r>
              <a:rPr lang="sl-SI" baseline="0" dirty="0" err="1" smtClean="0"/>
              <a:t>the</a:t>
            </a:r>
            <a:r>
              <a:rPr lang="sl-SI" baseline="0" dirty="0" smtClean="0"/>
              <a:t> </a:t>
            </a:r>
            <a:r>
              <a:rPr lang="sl-SI" baseline="0" dirty="0" err="1" smtClean="0"/>
              <a:t>next</a:t>
            </a:r>
            <a:r>
              <a:rPr lang="sl-SI" baseline="0" dirty="0" smtClean="0"/>
              <a:t> </a:t>
            </a:r>
            <a:r>
              <a:rPr lang="sl-SI" baseline="0" dirty="0" err="1" smtClean="0"/>
              <a:t>slide</a:t>
            </a:r>
            <a:r>
              <a:rPr lang="sl-SI" baseline="0" dirty="0" smtClean="0"/>
              <a:t> </a:t>
            </a:r>
            <a:r>
              <a:rPr lang="sl-SI" baseline="0" dirty="0" err="1" smtClean="0"/>
              <a:t>for</a:t>
            </a:r>
            <a:r>
              <a:rPr lang="sl-SI" baseline="0" dirty="0" smtClean="0"/>
              <a:t> a </a:t>
            </a:r>
            <a:r>
              <a:rPr lang="sl-SI" baseline="0" dirty="0" err="1" smtClean="0"/>
              <a:t>practical</a:t>
            </a:r>
            <a:r>
              <a:rPr lang="sl-SI" baseline="0" dirty="0" smtClean="0"/>
              <a:t> </a:t>
            </a:r>
            <a:r>
              <a:rPr lang="sl-SI" baseline="0" dirty="0" err="1" smtClean="0"/>
              <a:t>demonstration</a:t>
            </a:r>
            <a:r>
              <a:rPr lang="sl-SI" baseline="0" dirty="0" smtClean="0"/>
              <a:t> of </a:t>
            </a:r>
            <a:r>
              <a:rPr lang="sl-SI" baseline="0" dirty="0" err="1" smtClean="0"/>
              <a:t>backpropagation</a:t>
            </a:r>
            <a:r>
              <a:rPr lang="sl-SI" baseline="0" dirty="0" smtClean="0"/>
              <a:t> </a:t>
            </a:r>
            <a:r>
              <a:rPr lang="sl-SI" baseline="0" dirty="0" err="1" smtClean="0"/>
              <a:t>calculation</a:t>
            </a:r>
            <a:r>
              <a:rPr lang="sl-SI" baseline="0" dirty="0" smtClean="0"/>
              <a:t>.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ADF58-B8F0-4BEB-AFC2-9D079436A917}" type="slidenum">
              <a:rPr lang="sl-SI" smtClean="0"/>
              <a:pPr>
                <a:defRPr/>
              </a:pPr>
              <a:t>17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6103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BA68BC-B911-4BAE-AD86-B63AA40780BA}" type="slidenum">
              <a:rPr lang="sl-SI" smtClean="0"/>
              <a:pPr/>
              <a:t>25</a:t>
            </a:fld>
            <a:endParaRPr lang="sl-SI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 smtClean="0"/>
              <a:t>nnd9sdq</a:t>
            </a:r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err="1" smtClean="0"/>
              <a:t>See</a:t>
            </a:r>
            <a:r>
              <a:rPr lang="sl-SI" dirty="0" smtClean="0"/>
              <a:t> </a:t>
            </a:r>
            <a:r>
              <a:rPr lang="sl-SI" dirty="0" err="1" smtClean="0"/>
              <a:t>also</a:t>
            </a:r>
            <a:r>
              <a:rPr lang="sl-SI" dirty="0" smtClean="0"/>
              <a:t>: https://en.wikipedia.org/wiki/Vanishing_gradient_problem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6ADF58-B8F0-4BEB-AFC2-9D079436A917}" type="slidenum">
              <a:rPr lang="sl-SI" smtClean="0"/>
              <a:pPr>
                <a:defRPr/>
              </a:pPr>
              <a:t>33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305539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5EDD96-928F-44CA-9A4A-2977217AFBF3}" type="slidenum">
              <a:rPr lang="sl-SI" smtClean="0"/>
              <a:pPr/>
              <a:t>36</a:t>
            </a:fld>
            <a:endParaRPr lang="sl-SI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 smtClean="0"/>
              <a:t>zeta, rho, eta, sigma</a:t>
            </a:r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61184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NEURAL NETWORKS  (4) Backpropagation</a:t>
            </a:r>
            <a:endParaRPr lang="en-US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#</a:t>
            </a:r>
            <a:fld id="{98838535-58E2-47EE-ACCA-FA833C9AF1B6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NEURAL NETWORKS  (4) Backpropagation</a:t>
            </a:r>
            <a:endParaRPr lang="en-US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#</a:t>
            </a:r>
            <a:fld id="{0B0E9346-914D-4671-A3CC-A01ACF9F1482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 dirty="0" err="1" smtClean="0"/>
              <a:t>Click</a:t>
            </a:r>
            <a:r>
              <a:rPr lang="sl-SI" dirty="0" smtClean="0"/>
              <a:t> to </a:t>
            </a:r>
            <a:r>
              <a:rPr lang="sl-SI" dirty="0" err="1" smtClean="0"/>
              <a:t>edit</a:t>
            </a:r>
            <a:r>
              <a:rPr lang="sl-SI" dirty="0" smtClean="0"/>
              <a:t> </a:t>
            </a:r>
            <a:r>
              <a:rPr lang="sl-SI" dirty="0" err="1" smtClean="0"/>
              <a:t>Master</a:t>
            </a:r>
            <a:r>
              <a:rPr lang="sl-SI" dirty="0" smtClean="0"/>
              <a:t> title </a:t>
            </a:r>
            <a:r>
              <a:rPr lang="sl-SI" dirty="0" err="1" smtClean="0"/>
              <a:t>style</a:t>
            </a:r>
            <a:endParaRPr lang="sl-SI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dirty="0" err="1" smtClean="0"/>
              <a:t>Click</a:t>
            </a:r>
            <a:r>
              <a:rPr lang="sl-SI" dirty="0" smtClean="0"/>
              <a:t> to </a:t>
            </a:r>
            <a:r>
              <a:rPr lang="sl-SI" dirty="0" err="1" smtClean="0"/>
              <a:t>edit</a:t>
            </a:r>
            <a:r>
              <a:rPr lang="sl-SI" dirty="0" smtClean="0"/>
              <a:t> </a:t>
            </a:r>
            <a:r>
              <a:rPr lang="sl-SI" dirty="0" err="1" smtClean="0"/>
              <a:t>Master</a:t>
            </a:r>
            <a:r>
              <a:rPr lang="sl-SI" dirty="0" smtClean="0"/>
              <a:t> </a:t>
            </a:r>
            <a:r>
              <a:rPr lang="sl-SI" dirty="0" err="1" smtClean="0"/>
              <a:t>text</a:t>
            </a:r>
            <a:r>
              <a:rPr lang="sl-SI" dirty="0" smtClean="0"/>
              <a:t> </a:t>
            </a:r>
            <a:r>
              <a:rPr lang="sl-SI" dirty="0" err="1" smtClean="0"/>
              <a:t>styles</a:t>
            </a:r>
            <a:endParaRPr lang="sl-SI" dirty="0" smtClean="0"/>
          </a:p>
          <a:p>
            <a:pPr lvl="1"/>
            <a:r>
              <a:rPr lang="sl-SI" dirty="0" err="1" smtClean="0"/>
              <a:t>Second</a:t>
            </a:r>
            <a:r>
              <a:rPr lang="sl-SI" dirty="0" smtClean="0"/>
              <a:t> </a:t>
            </a:r>
            <a:r>
              <a:rPr lang="sl-SI" dirty="0" err="1" smtClean="0"/>
              <a:t>level</a:t>
            </a:r>
            <a:endParaRPr lang="sl-SI" dirty="0" smtClean="0"/>
          </a:p>
          <a:p>
            <a:pPr lvl="2"/>
            <a:r>
              <a:rPr lang="sl-SI" dirty="0" err="1" smtClean="0"/>
              <a:t>Third</a:t>
            </a:r>
            <a:r>
              <a:rPr lang="sl-SI" dirty="0" smtClean="0"/>
              <a:t> </a:t>
            </a:r>
            <a:r>
              <a:rPr lang="sl-SI" dirty="0" err="1" smtClean="0"/>
              <a:t>level</a:t>
            </a:r>
            <a:endParaRPr lang="sl-SI" dirty="0" smtClean="0"/>
          </a:p>
          <a:p>
            <a:pPr lvl="3"/>
            <a:r>
              <a:rPr lang="sl-SI" dirty="0" err="1" smtClean="0"/>
              <a:t>Fourth</a:t>
            </a:r>
            <a:r>
              <a:rPr lang="sl-SI" dirty="0" smtClean="0"/>
              <a:t> </a:t>
            </a:r>
            <a:r>
              <a:rPr lang="sl-SI" dirty="0" err="1" smtClean="0"/>
              <a:t>level</a:t>
            </a:r>
            <a:endParaRPr lang="sl-SI" dirty="0" smtClean="0"/>
          </a:p>
          <a:p>
            <a:pPr lvl="4"/>
            <a:r>
              <a:rPr lang="sl-SI" dirty="0" err="1" smtClean="0"/>
              <a:t>Fifth</a:t>
            </a:r>
            <a:r>
              <a:rPr lang="sl-SI" dirty="0" smtClean="0"/>
              <a:t> </a:t>
            </a:r>
            <a:r>
              <a:rPr lang="sl-SI" dirty="0" err="1" smtClean="0"/>
              <a:t>level</a:t>
            </a:r>
            <a:endParaRPr lang="sl-SI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6597650"/>
            <a:ext cx="24590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6950" y="6597650"/>
            <a:ext cx="5041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/>
              <a:t>NEURAL NETWORKS  (4) Backpropagation</a:t>
            </a:r>
            <a:endParaRPr lang="en-US"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597650"/>
            <a:ext cx="2386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/>
              <a:t>#</a:t>
            </a:r>
            <a:fld id="{8CAA692C-B63D-4B90-A5D5-4B171E3D0D64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3366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18.bin"/><Relationship Id="rId18" Type="http://schemas.openxmlformats.org/officeDocument/2006/relationships/oleObject" Target="../embeddings/oleObject20.bin"/><Relationship Id="rId3" Type="http://schemas.openxmlformats.org/officeDocument/2006/relationships/oleObject" Target="../embeddings/oleObject13.bin"/><Relationship Id="rId21" Type="http://schemas.openxmlformats.org/officeDocument/2006/relationships/image" Target="../media/image15.wmf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4.wmf"/><Relationship Id="rId17" Type="http://schemas.openxmlformats.org/officeDocument/2006/relationships/image" Target="../media/image19.wmf"/><Relationship Id="rId25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wmf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7.bin"/><Relationship Id="rId24" Type="http://schemas.openxmlformats.org/officeDocument/2006/relationships/oleObject" Target="../embeddings/oleObject23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image" Target="../media/image16.wmf"/><Relationship Id="rId10" Type="http://schemas.openxmlformats.org/officeDocument/2006/relationships/image" Target="../media/image23.wmf"/><Relationship Id="rId19" Type="http://schemas.openxmlformats.org/officeDocument/2006/relationships/image" Target="../media/image14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25.wmf"/><Relationship Id="rId22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17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8.wmf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27.wmf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19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9.wmf"/><Relationship Id="rId1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16.wmf"/><Relationship Id="rId3" Type="http://schemas.openxmlformats.org/officeDocument/2006/relationships/notesSlide" Target="../notesSlides/notesSlide5.xml"/><Relationship Id="rId21" Type="http://schemas.openxmlformats.org/officeDocument/2006/relationships/oleObject" Target="../embeddings/oleObject39.bin"/><Relationship Id="rId7" Type="http://schemas.openxmlformats.org/officeDocument/2006/relationships/image" Target="../media/image31.wmf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5" Type="http://schemas.openxmlformats.org/officeDocument/2006/relationships/oleObject" Target="../embeddings/oleObject36.bin"/><Relationship Id="rId10" Type="http://schemas.openxmlformats.org/officeDocument/2006/relationships/oleObject" Target="../embeddings/oleObject34.bin"/><Relationship Id="rId19" Type="http://schemas.openxmlformats.org/officeDocument/2006/relationships/oleObject" Target="../embeddings/oleObject38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2.wmf"/><Relationship Id="rId14" Type="http://schemas.openxmlformats.org/officeDocument/2006/relationships/image" Target="../media/image14.wmf"/><Relationship Id="rId22" Type="http://schemas.openxmlformats.org/officeDocument/2006/relationships/image" Target="../media/image2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47.bin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4.bin"/><Relationship Id="rId1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image" Target="../media/image19.wmf"/><Relationship Id="rId5" Type="http://schemas.openxmlformats.org/officeDocument/2006/relationships/oleObject" Target="../embeddings/oleObject41.bin"/><Relationship Id="rId15" Type="http://schemas.openxmlformats.org/officeDocument/2006/relationships/image" Target="../media/image39.wmf"/><Relationship Id="rId10" Type="http://schemas.openxmlformats.org/officeDocument/2006/relationships/image" Target="../media/image37.wmf"/><Relationship Id="rId19" Type="http://schemas.openxmlformats.org/officeDocument/2006/relationships/image" Target="../media/image41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3.bin"/><Relationship Id="rId14" Type="http://schemas.openxmlformats.org/officeDocument/2006/relationships/oleObject" Target="../embeddings/oleObject4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58.bin"/><Relationship Id="rId3" Type="http://schemas.openxmlformats.org/officeDocument/2006/relationships/oleObject" Target="../embeddings/oleObject51.bin"/><Relationship Id="rId21" Type="http://schemas.openxmlformats.org/officeDocument/2006/relationships/image" Target="../media/image49.wmf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7.bin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11" Type="http://schemas.openxmlformats.org/officeDocument/2006/relationships/image" Target="../media/image47.wmf"/><Relationship Id="rId5" Type="http://schemas.openxmlformats.org/officeDocument/2006/relationships/oleObject" Target="../embeddings/oleObject52.bin"/><Relationship Id="rId15" Type="http://schemas.openxmlformats.org/officeDocument/2006/relationships/image" Target="../media/image16.wmf"/><Relationship Id="rId23" Type="http://schemas.openxmlformats.org/officeDocument/2006/relationships/image" Target="../media/image50.wmf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0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6.bin"/><Relationship Id="rId18" Type="http://schemas.openxmlformats.org/officeDocument/2006/relationships/oleObject" Target="../embeddings/oleObject68.bin"/><Relationship Id="rId26" Type="http://schemas.openxmlformats.org/officeDocument/2006/relationships/oleObject" Target="../embeddings/oleObject72.bin"/><Relationship Id="rId3" Type="http://schemas.openxmlformats.org/officeDocument/2006/relationships/oleObject" Target="../embeddings/oleObject61.bin"/><Relationship Id="rId21" Type="http://schemas.openxmlformats.org/officeDocument/2006/relationships/image" Target="../media/image15.wmf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55.wmf"/><Relationship Id="rId17" Type="http://schemas.openxmlformats.org/officeDocument/2006/relationships/image" Target="../media/image19.wmf"/><Relationship Id="rId25" Type="http://schemas.openxmlformats.org/officeDocument/2006/relationships/image" Target="../media/image17.wmf"/><Relationship Id="rId33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wmf"/><Relationship Id="rId20" Type="http://schemas.openxmlformats.org/officeDocument/2006/relationships/oleObject" Target="../embeddings/oleObject69.bin"/><Relationship Id="rId29" Type="http://schemas.openxmlformats.org/officeDocument/2006/relationships/image" Target="../media/image4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65.bin"/><Relationship Id="rId24" Type="http://schemas.openxmlformats.org/officeDocument/2006/relationships/oleObject" Target="../embeddings/oleObject71.bin"/><Relationship Id="rId32" Type="http://schemas.openxmlformats.org/officeDocument/2006/relationships/oleObject" Target="../embeddings/oleObject75.bin"/><Relationship Id="rId5" Type="http://schemas.openxmlformats.org/officeDocument/2006/relationships/oleObject" Target="../embeddings/oleObject62.bin"/><Relationship Id="rId15" Type="http://schemas.openxmlformats.org/officeDocument/2006/relationships/oleObject" Target="../embeddings/oleObject67.bin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73.bin"/><Relationship Id="rId10" Type="http://schemas.openxmlformats.org/officeDocument/2006/relationships/image" Target="../media/image54.wmf"/><Relationship Id="rId19" Type="http://schemas.openxmlformats.org/officeDocument/2006/relationships/image" Target="../media/image47.wmf"/><Relationship Id="rId31" Type="http://schemas.openxmlformats.org/officeDocument/2006/relationships/image" Target="../media/image50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56.wmf"/><Relationship Id="rId22" Type="http://schemas.openxmlformats.org/officeDocument/2006/relationships/oleObject" Target="../embeddings/oleObject70.bin"/><Relationship Id="rId27" Type="http://schemas.openxmlformats.org/officeDocument/2006/relationships/image" Target="../media/image48.wmf"/><Relationship Id="rId30" Type="http://schemas.openxmlformats.org/officeDocument/2006/relationships/oleObject" Target="../embeddings/oleObject74.bin"/><Relationship Id="rId8" Type="http://schemas.openxmlformats.org/officeDocument/2006/relationships/image" Target="../media/image5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67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4.wmf"/><Relationship Id="rId11" Type="http://schemas.openxmlformats.org/officeDocument/2006/relationships/image" Target="../media/image66.wmf"/><Relationship Id="rId5" Type="http://schemas.openxmlformats.org/officeDocument/2006/relationships/oleObject" Target="../embeddings/oleObject77.bin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79.bin"/><Relationship Id="rId4" Type="http://schemas.openxmlformats.org/officeDocument/2006/relationships/image" Target="../media/image63.wmf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81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1.wmf"/><Relationship Id="rId11" Type="http://schemas.openxmlformats.org/officeDocument/2006/relationships/image" Target="../media/image74.png"/><Relationship Id="rId5" Type="http://schemas.openxmlformats.org/officeDocument/2006/relationships/oleObject" Target="../embeddings/oleObject83.bin"/><Relationship Id="rId10" Type="http://schemas.openxmlformats.org/officeDocument/2006/relationships/image" Target="../media/image73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5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jpeg"/><Relationship Id="rId13" Type="http://schemas.openxmlformats.org/officeDocument/2006/relationships/oleObject" Target="../embeddings/oleObject90.bin"/><Relationship Id="rId18" Type="http://schemas.openxmlformats.org/officeDocument/2006/relationships/image" Target="../media/image86.png"/><Relationship Id="rId3" Type="http://schemas.openxmlformats.org/officeDocument/2006/relationships/notesSlide" Target="../notesSlides/notesSlide7.xml"/><Relationship Id="rId21" Type="http://schemas.openxmlformats.org/officeDocument/2006/relationships/image" Target="../../word/media/image11.svg"/><Relationship Id="rId7" Type="http://schemas.openxmlformats.org/officeDocument/2006/relationships/image" Target="../media/image83.jpeg"/><Relationship Id="rId12" Type="http://schemas.openxmlformats.org/officeDocument/2006/relationships/image" Target="../media/image80.wmf"/><Relationship Id="rId17" Type="http://schemas.openxmlformats.org/officeDocument/2006/relationships/image" Target="../../word/media/image7.svg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87.pn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2.jpeg"/><Relationship Id="rId11" Type="http://schemas.openxmlformats.org/officeDocument/2006/relationships/oleObject" Target="../embeddings/oleObject89.bin"/><Relationship Id="rId5" Type="http://schemas.openxmlformats.org/officeDocument/2006/relationships/image" Target="../media/image78.wmf"/><Relationship Id="rId15" Type="http://schemas.openxmlformats.org/officeDocument/2006/relationships/image" Target="../media/image85.png"/><Relationship Id="rId10" Type="http://schemas.openxmlformats.org/officeDocument/2006/relationships/image" Target="../media/image79.wmf"/><Relationship Id="rId19" Type="http://schemas.openxmlformats.org/officeDocument/2006/relationships/image" Target="../../word/media/image9.svg"/><Relationship Id="rId4" Type="http://schemas.openxmlformats.org/officeDocument/2006/relationships/oleObject" Target="../embeddings/oleObject87.bin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8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7" Type="http://schemas.openxmlformats.org/officeDocument/2006/relationships/image" Target="../media/image8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2.bin"/><Relationship Id="rId5" Type="http://schemas.openxmlformats.org/officeDocument/2006/relationships/image" Target="../media/image90.png"/><Relationship Id="rId4" Type="http://schemas.openxmlformats.org/officeDocument/2006/relationships/image" Target="../media/image88.wmf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.xml"/><Relationship Id="rId21" Type="http://schemas.openxmlformats.org/officeDocument/2006/relationships/customXml" Target="../ink/ink13.xml"/><Relationship Id="rId42" Type="http://schemas.openxmlformats.org/officeDocument/2006/relationships/customXml" Target="../ink/ink32.xml"/><Relationship Id="rId47" Type="http://schemas.openxmlformats.org/officeDocument/2006/relationships/customXml" Target="../ink/ink37.xml"/><Relationship Id="rId63" Type="http://schemas.openxmlformats.org/officeDocument/2006/relationships/customXml" Target="../ink/ink53.xml"/><Relationship Id="rId68" Type="http://schemas.openxmlformats.org/officeDocument/2006/relationships/customXml" Target="../ink/ink58.xml"/><Relationship Id="rId84" Type="http://schemas.openxmlformats.org/officeDocument/2006/relationships/customXml" Target="../ink/ink74.xml"/><Relationship Id="rId89" Type="http://schemas.openxmlformats.org/officeDocument/2006/relationships/image" Target="../media/image100.emf"/><Relationship Id="rId112" Type="http://schemas.openxmlformats.org/officeDocument/2006/relationships/customXml" Target="../ink/ink100.xml"/><Relationship Id="rId16" Type="http://schemas.openxmlformats.org/officeDocument/2006/relationships/customXml" Target="../ink/ink9.xml"/><Relationship Id="rId107" Type="http://schemas.openxmlformats.org/officeDocument/2006/relationships/customXml" Target="../ink/ink95.xml"/><Relationship Id="rId11" Type="http://schemas.openxmlformats.org/officeDocument/2006/relationships/image" Target="../media/image95.emf"/><Relationship Id="rId32" Type="http://schemas.openxmlformats.org/officeDocument/2006/relationships/customXml" Target="../ink/ink22.xml"/><Relationship Id="rId37" Type="http://schemas.openxmlformats.org/officeDocument/2006/relationships/customXml" Target="../ink/ink27.xml"/><Relationship Id="rId53" Type="http://schemas.openxmlformats.org/officeDocument/2006/relationships/customXml" Target="../ink/ink43.xml"/><Relationship Id="rId58" Type="http://schemas.openxmlformats.org/officeDocument/2006/relationships/customXml" Target="../ink/ink48.xml"/><Relationship Id="rId74" Type="http://schemas.openxmlformats.org/officeDocument/2006/relationships/customXml" Target="../ink/ink64.xml"/><Relationship Id="rId79" Type="http://schemas.openxmlformats.org/officeDocument/2006/relationships/customXml" Target="../ink/ink69.xml"/><Relationship Id="rId102" Type="http://schemas.openxmlformats.org/officeDocument/2006/relationships/customXml" Target="../ink/ink90.xml"/><Relationship Id="rId5" Type="http://schemas.openxmlformats.org/officeDocument/2006/relationships/image" Target="../media/image92.emf"/><Relationship Id="rId90" Type="http://schemas.openxmlformats.org/officeDocument/2006/relationships/customXml" Target="../ink/ink79.xml"/><Relationship Id="rId95" Type="http://schemas.openxmlformats.org/officeDocument/2006/relationships/customXml" Target="../ink/ink83.xml"/><Relationship Id="rId22" Type="http://schemas.openxmlformats.org/officeDocument/2006/relationships/image" Target="../media/image98.emf"/><Relationship Id="rId27" Type="http://schemas.openxmlformats.org/officeDocument/2006/relationships/customXml" Target="../ink/ink17.xml"/><Relationship Id="rId43" Type="http://schemas.openxmlformats.org/officeDocument/2006/relationships/customXml" Target="../ink/ink33.xml"/><Relationship Id="rId48" Type="http://schemas.openxmlformats.org/officeDocument/2006/relationships/customXml" Target="../ink/ink38.xml"/><Relationship Id="rId64" Type="http://schemas.openxmlformats.org/officeDocument/2006/relationships/customXml" Target="../ink/ink54.xml"/><Relationship Id="rId69" Type="http://schemas.openxmlformats.org/officeDocument/2006/relationships/customXml" Target="../ink/ink59.xml"/><Relationship Id="rId80" Type="http://schemas.openxmlformats.org/officeDocument/2006/relationships/customXml" Target="../ink/ink70.xml"/><Relationship Id="rId85" Type="http://schemas.openxmlformats.org/officeDocument/2006/relationships/customXml" Target="../ink/ink75.xml"/><Relationship Id="rId12" Type="http://schemas.openxmlformats.org/officeDocument/2006/relationships/customXml" Target="../ink/ink6.xml"/><Relationship Id="rId17" Type="http://schemas.openxmlformats.org/officeDocument/2006/relationships/image" Target="../media/image97.emf"/><Relationship Id="rId33" Type="http://schemas.openxmlformats.org/officeDocument/2006/relationships/customXml" Target="../ink/ink23.xml"/><Relationship Id="rId38" Type="http://schemas.openxmlformats.org/officeDocument/2006/relationships/customXml" Target="../ink/ink28.xml"/><Relationship Id="rId59" Type="http://schemas.openxmlformats.org/officeDocument/2006/relationships/customXml" Target="../ink/ink49.xml"/><Relationship Id="rId103" Type="http://schemas.openxmlformats.org/officeDocument/2006/relationships/customXml" Target="../ink/ink91.xml"/><Relationship Id="rId108" Type="http://schemas.openxmlformats.org/officeDocument/2006/relationships/customXml" Target="../ink/ink96.xml"/><Relationship Id="rId54" Type="http://schemas.openxmlformats.org/officeDocument/2006/relationships/customXml" Target="../ink/ink44.xml"/><Relationship Id="rId70" Type="http://schemas.openxmlformats.org/officeDocument/2006/relationships/customXml" Target="../ink/ink60.xml"/><Relationship Id="rId75" Type="http://schemas.openxmlformats.org/officeDocument/2006/relationships/customXml" Target="../ink/ink65.xml"/><Relationship Id="rId91" Type="http://schemas.openxmlformats.org/officeDocument/2006/relationships/customXml" Target="../ink/ink80.xml"/><Relationship Id="rId96" Type="http://schemas.openxmlformats.org/officeDocument/2006/relationships/customXml" Target="../ink/ink8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4.xml"/><Relationship Id="rId28" Type="http://schemas.openxmlformats.org/officeDocument/2006/relationships/customXml" Target="../ink/ink18.xml"/><Relationship Id="rId36" Type="http://schemas.openxmlformats.org/officeDocument/2006/relationships/customXml" Target="../ink/ink26.xml"/><Relationship Id="rId49" Type="http://schemas.openxmlformats.org/officeDocument/2006/relationships/customXml" Target="../ink/ink39.xml"/><Relationship Id="rId57" Type="http://schemas.openxmlformats.org/officeDocument/2006/relationships/customXml" Target="../ink/ink47.xml"/><Relationship Id="rId106" Type="http://schemas.openxmlformats.org/officeDocument/2006/relationships/customXml" Target="../ink/ink94.xml"/><Relationship Id="rId10" Type="http://schemas.openxmlformats.org/officeDocument/2006/relationships/customXml" Target="../ink/ink5.xml"/><Relationship Id="rId31" Type="http://schemas.openxmlformats.org/officeDocument/2006/relationships/customXml" Target="../ink/ink21.xml"/><Relationship Id="rId44" Type="http://schemas.openxmlformats.org/officeDocument/2006/relationships/customXml" Target="../ink/ink34.xml"/><Relationship Id="rId52" Type="http://schemas.openxmlformats.org/officeDocument/2006/relationships/customXml" Target="../ink/ink42.xml"/><Relationship Id="rId60" Type="http://schemas.openxmlformats.org/officeDocument/2006/relationships/customXml" Target="../ink/ink50.xml"/><Relationship Id="rId65" Type="http://schemas.openxmlformats.org/officeDocument/2006/relationships/customXml" Target="../ink/ink55.xml"/><Relationship Id="rId73" Type="http://schemas.openxmlformats.org/officeDocument/2006/relationships/customXml" Target="../ink/ink63.xml"/><Relationship Id="rId78" Type="http://schemas.openxmlformats.org/officeDocument/2006/relationships/customXml" Target="../ink/ink68.xml"/><Relationship Id="rId81" Type="http://schemas.openxmlformats.org/officeDocument/2006/relationships/customXml" Target="../ink/ink71.xml"/><Relationship Id="rId86" Type="http://schemas.openxmlformats.org/officeDocument/2006/relationships/customXml" Target="../ink/ink76.xml"/><Relationship Id="rId94" Type="http://schemas.openxmlformats.org/officeDocument/2006/relationships/customXml" Target="../ink/ink82.xml"/><Relationship Id="rId99" Type="http://schemas.openxmlformats.org/officeDocument/2006/relationships/customXml" Target="../ink/ink87.xml"/><Relationship Id="rId101" Type="http://schemas.openxmlformats.org/officeDocument/2006/relationships/customXml" Target="../ink/ink89.xml"/><Relationship Id="rId4" Type="http://schemas.openxmlformats.org/officeDocument/2006/relationships/customXml" Target="../ink/ink2.xml"/><Relationship Id="rId9" Type="http://schemas.openxmlformats.org/officeDocument/2006/relationships/image" Target="../media/image94.emf"/><Relationship Id="rId13" Type="http://schemas.openxmlformats.org/officeDocument/2006/relationships/customXml" Target="../ink/ink7.xml"/><Relationship Id="rId18" Type="http://schemas.openxmlformats.org/officeDocument/2006/relationships/customXml" Target="../ink/ink10.xml"/><Relationship Id="rId39" Type="http://schemas.openxmlformats.org/officeDocument/2006/relationships/customXml" Target="../ink/ink29.xml"/><Relationship Id="rId109" Type="http://schemas.openxmlformats.org/officeDocument/2006/relationships/customXml" Target="../ink/ink97.xml"/><Relationship Id="rId34" Type="http://schemas.openxmlformats.org/officeDocument/2006/relationships/customXml" Target="../ink/ink24.xml"/><Relationship Id="rId50" Type="http://schemas.openxmlformats.org/officeDocument/2006/relationships/customXml" Target="../ink/ink40.xml"/><Relationship Id="rId55" Type="http://schemas.openxmlformats.org/officeDocument/2006/relationships/customXml" Target="../ink/ink45.xml"/><Relationship Id="rId76" Type="http://schemas.openxmlformats.org/officeDocument/2006/relationships/customXml" Target="../ink/ink66.xml"/><Relationship Id="rId97" Type="http://schemas.openxmlformats.org/officeDocument/2006/relationships/customXml" Target="../ink/ink85.xml"/><Relationship Id="rId104" Type="http://schemas.openxmlformats.org/officeDocument/2006/relationships/customXml" Target="../ink/ink92.xml"/><Relationship Id="rId7" Type="http://schemas.openxmlformats.org/officeDocument/2006/relationships/image" Target="../media/image93.emf"/><Relationship Id="rId71" Type="http://schemas.openxmlformats.org/officeDocument/2006/relationships/customXml" Target="../ink/ink61.xml"/><Relationship Id="rId92" Type="http://schemas.openxmlformats.org/officeDocument/2006/relationships/image" Target="../media/image101.emf"/><Relationship Id="rId2" Type="http://schemas.openxmlformats.org/officeDocument/2006/relationships/customXml" Target="../ink/ink1.xml"/><Relationship Id="rId29" Type="http://schemas.openxmlformats.org/officeDocument/2006/relationships/customXml" Target="../ink/ink19.xml"/><Relationship Id="rId24" Type="http://schemas.openxmlformats.org/officeDocument/2006/relationships/image" Target="../media/image99.emf"/><Relationship Id="rId40" Type="http://schemas.openxmlformats.org/officeDocument/2006/relationships/customXml" Target="../ink/ink30.xml"/><Relationship Id="rId45" Type="http://schemas.openxmlformats.org/officeDocument/2006/relationships/customXml" Target="../ink/ink35.xml"/><Relationship Id="rId66" Type="http://schemas.openxmlformats.org/officeDocument/2006/relationships/customXml" Target="../ink/ink56.xml"/><Relationship Id="rId87" Type="http://schemas.openxmlformats.org/officeDocument/2006/relationships/customXml" Target="../ink/ink77.xml"/><Relationship Id="rId110" Type="http://schemas.openxmlformats.org/officeDocument/2006/relationships/customXml" Target="../ink/ink98.xml"/><Relationship Id="rId61" Type="http://schemas.openxmlformats.org/officeDocument/2006/relationships/customXml" Target="../ink/ink51.xml"/><Relationship Id="rId82" Type="http://schemas.openxmlformats.org/officeDocument/2006/relationships/customXml" Target="../ink/ink72.xml"/><Relationship Id="rId19" Type="http://schemas.openxmlformats.org/officeDocument/2006/relationships/customXml" Target="../ink/ink11.xml"/><Relationship Id="rId14" Type="http://schemas.openxmlformats.org/officeDocument/2006/relationships/image" Target="../media/image96.emf"/><Relationship Id="rId30" Type="http://schemas.openxmlformats.org/officeDocument/2006/relationships/customXml" Target="../ink/ink20.xml"/><Relationship Id="rId35" Type="http://schemas.openxmlformats.org/officeDocument/2006/relationships/customXml" Target="../ink/ink25.xml"/><Relationship Id="rId56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88.xml"/><Relationship Id="rId105" Type="http://schemas.openxmlformats.org/officeDocument/2006/relationships/customXml" Target="../ink/ink93.xml"/><Relationship Id="rId8" Type="http://schemas.openxmlformats.org/officeDocument/2006/relationships/customXml" Target="../ink/ink4.xml"/><Relationship Id="rId51" Type="http://schemas.openxmlformats.org/officeDocument/2006/relationships/customXml" Target="../ink/ink41.xml"/><Relationship Id="rId72" Type="http://schemas.openxmlformats.org/officeDocument/2006/relationships/customXml" Target="../ink/ink62.xml"/><Relationship Id="rId93" Type="http://schemas.openxmlformats.org/officeDocument/2006/relationships/customXml" Target="../ink/ink81.xml"/><Relationship Id="rId98" Type="http://schemas.openxmlformats.org/officeDocument/2006/relationships/customXml" Target="../ink/ink86.xml"/><Relationship Id="rId3" Type="http://schemas.openxmlformats.org/officeDocument/2006/relationships/image" Target="../media/image91.emf"/><Relationship Id="rId25" Type="http://schemas.openxmlformats.org/officeDocument/2006/relationships/customXml" Target="../ink/ink15.xml"/><Relationship Id="rId46" Type="http://schemas.openxmlformats.org/officeDocument/2006/relationships/customXml" Target="../ink/ink36.xml"/><Relationship Id="rId67" Type="http://schemas.openxmlformats.org/officeDocument/2006/relationships/customXml" Target="../ink/ink57.xml"/><Relationship Id="rId20" Type="http://schemas.openxmlformats.org/officeDocument/2006/relationships/customXml" Target="../ink/ink12.xml"/><Relationship Id="rId41" Type="http://schemas.openxmlformats.org/officeDocument/2006/relationships/customXml" Target="../ink/ink31.xml"/><Relationship Id="rId62" Type="http://schemas.openxmlformats.org/officeDocument/2006/relationships/customXml" Target="../ink/ink52.xml"/><Relationship Id="rId83" Type="http://schemas.openxmlformats.org/officeDocument/2006/relationships/customXml" Target="../ink/ink73.xml"/><Relationship Id="rId88" Type="http://schemas.openxmlformats.org/officeDocument/2006/relationships/customXml" Target="../ink/ink78.xml"/><Relationship Id="rId111" Type="http://schemas.openxmlformats.org/officeDocument/2006/relationships/customXml" Target="../ink/ink9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9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5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7" Type="http://schemas.openxmlformats.org/officeDocument/2006/relationships/image" Target="../media/image10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99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100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106.wmf"/><Relationship Id="rId4" Type="http://schemas.openxmlformats.org/officeDocument/2006/relationships/oleObject" Target="../embeddings/oleObject104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06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jpeg"/><Relationship Id="rId7" Type="http://schemas.openxmlformats.org/officeDocument/2006/relationships/image" Target="../media/image120.jpeg"/><Relationship Id="rId2" Type="http://schemas.openxmlformats.org/officeDocument/2006/relationships/image" Target="../media/image1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jpeg"/><Relationship Id="rId5" Type="http://schemas.openxmlformats.org/officeDocument/2006/relationships/image" Target="../media/image118.jpeg"/><Relationship Id="rId4" Type="http://schemas.openxmlformats.org/officeDocument/2006/relationships/image" Target="../media/image1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jpeg"/><Relationship Id="rId2" Type="http://schemas.openxmlformats.org/officeDocument/2006/relationships/image" Target="../media/image1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jpeg"/><Relationship Id="rId4" Type="http://schemas.openxmlformats.org/officeDocument/2006/relationships/image" Target="../media/image123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NN4c_Multilayer_perceptron_4classes.mlx" TargetMode="External"/><Relationship Id="rId2" Type="http://schemas.openxmlformats.org/officeDocument/2006/relationships/hyperlink" Target="NN4b_Multilayer_perceptron_XOR.ml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NN4e_Industrial_diagnostics_pca.mlx" TargetMode="External"/><Relationship Id="rId4" Type="http://schemas.openxmlformats.org/officeDocument/2006/relationships/hyperlink" Target="NN4d_Industrial_diagnostics.ml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6.wmf"/><Relationship Id="rId3" Type="http://schemas.openxmlformats.org/officeDocument/2006/relationships/oleObject" Target="../embeddings/oleObject6.bin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9.bin"/><Relationship Id="rId4" Type="http://schemas.openxmlformats.org/officeDocument/2006/relationships/image" Target="../media/image12.wmf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dirty="0" err="1" smtClean="0"/>
              <a:t>NEURAL</a:t>
            </a:r>
            <a:r>
              <a:rPr lang="sl-SI" smtClean="0"/>
              <a:t> NETWORKS  (4) Backpropagation</a:t>
            </a:r>
            <a:endParaRPr lang="en-US" dirty="0" smtClean="0">
              <a:cs typeface="Arial" charset="0"/>
            </a:endParaRP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D7D5A52-32DB-4E8C-BD64-6DC0FE2F7657}" type="slidenum">
              <a:rPr lang="sl-SI" smtClean="0"/>
              <a:pPr/>
              <a:t>1</a:t>
            </a:fld>
            <a:endParaRPr lang="sl-SI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>
                <a:solidFill>
                  <a:srgbClr val="C00000"/>
                </a:solidFill>
              </a:rPr>
              <a:t>4.  </a:t>
            </a:r>
            <a:r>
              <a:rPr lang="sl-SI" dirty="0" err="1" smtClean="0">
                <a:solidFill>
                  <a:srgbClr val="C00000"/>
                </a:solidFill>
              </a:rPr>
              <a:t>Backpropagation</a:t>
            </a:r>
            <a:endParaRPr lang="en-GB" dirty="0" smtClean="0">
              <a:solidFill>
                <a:srgbClr val="C00000"/>
              </a:solidFill>
            </a:endParaRPr>
          </a:p>
        </p:txBody>
      </p:sp>
      <p:sp>
        <p:nvSpPr>
          <p:cNvPr id="27654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1908175" y="1708150"/>
            <a:ext cx="6778625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4</a:t>
            </a:r>
            <a:r>
              <a:rPr lang="en-US" sz="2400" dirty="0">
                <a:solidFill>
                  <a:srgbClr val="0033CC"/>
                </a:solidFill>
              </a:rPr>
              <a:t>.</a:t>
            </a:r>
            <a:r>
              <a:rPr lang="sl-SI" sz="2400" dirty="0">
                <a:solidFill>
                  <a:srgbClr val="0033CC"/>
                </a:solidFill>
              </a:rPr>
              <a:t>1  </a:t>
            </a:r>
            <a:r>
              <a:rPr lang="sl-SI" sz="2400" dirty="0" err="1">
                <a:solidFill>
                  <a:srgbClr val="0033CC"/>
                </a:solidFill>
              </a:rPr>
              <a:t>Multilayer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feedforward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networks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4.2  </a:t>
            </a:r>
            <a:r>
              <a:rPr lang="sl-SI" sz="2400" dirty="0" err="1">
                <a:solidFill>
                  <a:srgbClr val="0033CC"/>
                </a:solidFill>
              </a:rPr>
              <a:t>Backpropagation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algorithm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4.3  </a:t>
            </a:r>
            <a:r>
              <a:rPr lang="sl-SI" sz="2400" dirty="0" err="1">
                <a:solidFill>
                  <a:srgbClr val="0033CC"/>
                </a:solidFill>
              </a:rPr>
              <a:t>Working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with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backpropagation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4.4  </a:t>
            </a:r>
            <a:r>
              <a:rPr lang="sl-SI" sz="2400" dirty="0" err="1">
                <a:solidFill>
                  <a:srgbClr val="0033CC"/>
                </a:solidFill>
              </a:rPr>
              <a:t>Advanced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algorithms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4.5  </a:t>
            </a:r>
            <a:r>
              <a:rPr lang="sl-SI" sz="2400" dirty="0" err="1">
                <a:solidFill>
                  <a:srgbClr val="0033CC"/>
                </a:solidFill>
              </a:rPr>
              <a:t>Performance</a:t>
            </a:r>
            <a:r>
              <a:rPr lang="sl-SI" sz="2400" dirty="0">
                <a:solidFill>
                  <a:srgbClr val="0033CC"/>
                </a:solidFill>
              </a:rPr>
              <a:t> of </a:t>
            </a:r>
            <a:r>
              <a:rPr lang="sl-SI" sz="2400" dirty="0" err="1">
                <a:solidFill>
                  <a:srgbClr val="0033CC"/>
                </a:solidFill>
              </a:rPr>
              <a:t>multilayer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 smtClean="0">
                <a:solidFill>
                  <a:srgbClr val="0033CC"/>
                </a:solidFill>
              </a:rPr>
              <a:t>perceptrons</a:t>
            </a:r>
            <a:endParaRPr lang="sl-SI" sz="2400" dirty="0" smtClean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 smtClean="0">
                <a:solidFill>
                  <a:srgbClr val="0033CC"/>
                </a:solidFill>
              </a:rPr>
              <a:t>4.6  </a:t>
            </a:r>
            <a:r>
              <a:rPr lang="sl-SI" sz="2400" dirty="0">
                <a:solidFill>
                  <a:srgbClr val="0033CC"/>
                </a:solidFill>
              </a:rPr>
              <a:t>MATLAB Live </a:t>
            </a:r>
            <a:r>
              <a:rPr lang="sl-SI" sz="2400" dirty="0" err="1">
                <a:solidFill>
                  <a:srgbClr val="0033CC"/>
                </a:solidFill>
              </a:rPr>
              <a:t>Script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 smtClean="0">
                <a:solidFill>
                  <a:srgbClr val="0033CC"/>
                </a:solidFill>
              </a:rPr>
              <a:t>examples</a:t>
            </a:r>
            <a:endParaRPr lang="sl-SI" sz="2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51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dirty="0" smtClean="0">
              <a:cs typeface="Arial" charset="0"/>
            </a:endParaRPr>
          </a:p>
        </p:txBody>
      </p:sp>
      <p:sp>
        <p:nvSpPr>
          <p:cNvPr id="51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4928693-CB73-49EA-B23D-2D6A37196721}" type="slidenum">
              <a:rPr lang="sl-SI" smtClean="0"/>
              <a:pPr/>
              <a:t>10</a:t>
            </a:fld>
            <a:endParaRPr lang="sl-SI" smtClean="0"/>
          </a:p>
        </p:txBody>
      </p:sp>
      <p:sp>
        <p:nvSpPr>
          <p:cNvPr id="51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Backpropagation algorithm  </a:t>
            </a:r>
            <a:r>
              <a:rPr lang="sl-SI" sz="2800" smtClean="0"/>
              <a:t>(4/9)</a:t>
            </a:r>
          </a:p>
        </p:txBody>
      </p:sp>
      <p:sp>
        <p:nvSpPr>
          <p:cNvPr id="51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113337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sl-SI" dirty="0" smtClean="0"/>
              <a:t>Gradient on </a:t>
            </a:r>
            <a:r>
              <a:rPr lang="sl-SI" dirty="0" err="1" smtClean="0"/>
              <a:t>output</a:t>
            </a:r>
            <a:r>
              <a:rPr lang="sl-SI" dirty="0" smtClean="0"/>
              <a:t> </a:t>
            </a:r>
            <a:r>
              <a:rPr lang="sl-SI" dirty="0" err="1" smtClean="0"/>
              <a:t>error</a:t>
            </a:r>
            <a:endParaRPr lang="sl-SI" dirty="0" smtClean="0"/>
          </a:p>
          <a:p>
            <a:pPr marL="457200" indent="-457200" eaLnBrk="1" hangingPunct="1">
              <a:buFontTx/>
              <a:buAutoNum type="arabicPeriod"/>
            </a:pPr>
            <a:endParaRPr lang="sl-SI" dirty="0" smtClean="0"/>
          </a:p>
          <a:p>
            <a:pPr marL="457200" indent="-457200" eaLnBrk="1" hangingPunct="1">
              <a:buFontTx/>
              <a:buAutoNum type="arabicPeriod"/>
            </a:pPr>
            <a:endParaRPr lang="sl-SI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sl-SI" dirty="0" smtClean="0"/>
              <a:t>Gradient on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output</a:t>
            </a:r>
            <a:endParaRPr lang="sl-SI" dirty="0" smtClean="0"/>
          </a:p>
          <a:p>
            <a:pPr marL="457200" indent="-457200" eaLnBrk="1" hangingPunct="1">
              <a:buFontTx/>
              <a:buAutoNum type="arabicPeriod"/>
            </a:pPr>
            <a:endParaRPr lang="sl-SI" dirty="0" smtClean="0"/>
          </a:p>
          <a:p>
            <a:pPr marL="457200" indent="-457200" eaLnBrk="1" hangingPunct="1">
              <a:buFontTx/>
              <a:buAutoNum type="arabicPeriod"/>
            </a:pPr>
            <a:endParaRPr lang="sl-SI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sl-SI" dirty="0" smtClean="0"/>
              <a:t>Gradient on </a:t>
            </a:r>
            <a:r>
              <a:rPr lang="sl-SI" dirty="0" err="1" smtClean="0"/>
              <a:t>induced</a:t>
            </a:r>
            <a:r>
              <a:rPr lang="sl-SI" dirty="0" smtClean="0"/>
              <a:t> </a:t>
            </a:r>
            <a:r>
              <a:rPr lang="sl-SI" dirty="0" err="1" smtClean="0"/>
              <a:t>local</a:t>
            </a:r>
            <a:r>
              <a:rPr lang="sl-SI" dirty="0" smtClean="0"/>
              <a:t> </a:t>
            </a:r>
            <a:r>
              <a:rPr lang="sl-SI" dirty="0" err="1" smtClean="0"/>
              <a:t>field</a:t>
            </a:r>
            <a:endParaRPr lang="sl-SI" dirty="0" smtClean="0"/>
          </a:p>
          <a:p>
            <a:pPr marL="457200" indent="-457200" eaLnBrk="1" hangingPunct="1">
              <a:buFontTx/>
              <a:buAutoNum type="arabicPeriod"/>
            </a:pPr>
            <a:endParaRPr lang="sl-SI" dirty="0" smtClean="0"/>
          </a:p>
          <a:p>
            <a:pPr marL="457200" indent="-457200" eaLnBrk="1" hangingPunct="1">
              <a:buFontTx/>
              <a:buAutoNum type="arabicPeriod"/>
            </a:pPr>
            <a:endParaRPr lang="sl-SI" dirty="0" smtClean="0"/>
          </a:p>
          <a:p>
            <a:pPr marL="457200" indent="-457200" eaLnBrk="1" hangingPunct="1">
              <a:buFontTx/>
              <a:buAutoNum type="arabicPeriod"/>
            </a:pPr>
            <a:endParaRPr lang="sl-SI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sl-SI" dirty="0" smtClean="0"/>
              <a:t>Gradient on </a:t>
            </a:r>
            <a:r>
              <a:rPr lang="sl-SI" dirty="0" err="1" smtClean="0"/>
              <a:t>synaptic</a:t>
            </a:r>
            <a:r>
              <a:rPr lang="sl-SI" dirty="0" smtClean="0"/>
              <a:t> </a:t>
            </a:r>
            <a:r>
              <a:rPr lang="sl-SI" dirty="0" err="1" smtClean="0"/>
              <a:t>weight</a:t>
            </a:r>
            <a:endParaRPr lang="sl-SI" dirty="0" smtClean="0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7615287"/>
              </p:ext>
            </p:extLst>
          </p:nvPr>
        </p:nvGraphicFramePr>
        <p:xfrm>
          <a:off x="5402263" y="1460525"/>
          <a:ext cx="16779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7" name="Equation" r:id="rId3" imgW="927000" imgH="444240" progId="Equation.3">
                  <p:embed/>
                </p:oleObj>
              </mc:Choice>
              <mc:Fallback>
                <p:oleObj name="Equation" r:id="rId3" imgW="92700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2263" y="1460525"/>
                        <a:ext cx="16779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820418"/>
              </p:ext>
            </p:extLst>
          </p:nvPr>
        </p:nvGraphicFramePr>
        <p:xfrm>
          <a:off x="5387975" y="3837682"/>
          <a:ext cx="21367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8" name="Equation" r:id="rId5" imgW="1180800" imgH="469800" progId="Equation.3">
                  <p:embed/>
                </p:oleObj>
              </mc:Choice>
              <mc:Fallback>
                <p:oleObj name="Equation" r:id="rId5" imgW="118080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75" y="3837682"/>
                        <a:ext cx="213677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9158559"/>
              </p:ext>
            </p:extLst>
          </p:nvPr>
        </p:nvGraphicFramePr>
        <p:xfrm>
          <a:off x="1657350" y="1460525"/>
          <a:ext cx="21336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79" name="Equation" r:id="rId7" imgW="1180800" imgH="431640" progId="Equation.3">
                  <p:embed/>
                </p:oleObj>
              </mc:Choice>
              <mc:Fallback>
                <p:oleObj name="Equation" r:id="rId7" imgW="1180800" imgH="4316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8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1460525"/>
                        <a:ext cx="21336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AutoShape 16"/>
          <p:cNvSpPr>
            <a:spLocks noChangeArrowheads="1"/>
          </p:cNvSpPr>
          <p:nvPr/>
        </p:nvSpPr>
        <p:spPr bwMode="auto">
          <a:xfrm>
            <a:off x="4213225" y="1603400"/>
            <a:ext cx="719138" cy="433387"/>
          </a:xfrm>
          <a:prstGeom prst="rightArrow">
            <a:avLst>
              <a:gd name="adj1" fmla="val 50000"/>
              <a:gd name="adj2" fmla="val 41484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51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280184"/>
              </p:ext>
            </p:extLst>
          </p:nvPr>
        </p:nvGraphicFramePr>
        <p:xfrm>
          <a:off x="5416550" y="2564904"/>
          <a:ext cx="137795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0" name="Equation" r:id="rId9" imgW="761760" imgH="469800" progId="Equation.3">
                  <p:embed/>
                </p:oleObj>
              </mc:Choice>
              <mc:Fallback>
                <p:oleObj name="Equation" r:id="rId9" imgW="761760" imgH="469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6550" y="2564904"/>
                        <a:ext cx="1377950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45806"/>
              </p:ext>
            </p:extLst>
          </p:nvPr>
        </p:nvGraphicFramePr>
        <p:xfrm>
          <a:off x="1412875" y="2777629"/>
          <a:ext cx="23669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1" name="Equation" r:id="rId11" imgW="1307880" imgH="241200" progId="Equation.3">
                  <p:embed/>
                </p:oleObj>
              </mc:Choice>
              <mc:Fallback>
                <p:oleObj name="Equation" r:id="rId11" imgW="1307880" imgH="241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2777629"/>
                        <a:ext cx="23669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AutoShape 19"/>
          <p:cNvSpPr>
            <a:spLocks noChangeArrowheads="1"/>
          </p:cNvSpPr>
          <p:nvPr/>
        </p:nvSpPr>
        <p:spPr bwMode="auto">
          <a:xfrm>
            <a:off x="4213225" y="2779217"/>
            <a:ext cx="719138" cy="433387"/>
          </a:xfrm>
          <a:prstGeom prst="rightArrow">
            <a:avLst>
              <a:gd name="adj1" fmla="val 50000"/>
              <a:gd name="adj2" fmla="val 41484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512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0010377"/>
              </p:ext>
            </p:extLst>
          </p:nvPr>
        </p:nvGraphicFramePr>
        <p:xfrm>
          <a:off x="5389563" y="5157192"/>
          <a:ext cx="1770062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2" name="Equation" r:id="rId13" imgW="977760" imgH="469800" progId="Equation.3">
                  <p:embed/>
                </p:oleObj>
              </mc:Choice>
              <mc:Fallback>
                <p:oleObj name="Equation" r:id="rId13" imgW="977760" imgH="469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5157192"/>
                        <a:ext cx="1770062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AutoShape 27"/>
          <p:cNvSpPr>
            <a:spLocks noChangeArrowheads="1"/>
          </p:cNvSpPr>
          <p:nvPr/>
        </p:nvSpPr>
        <p:spPr bwMode="auto">
          <a:xfrm>
            <a:off x="4213225" y="4031357"/>
            <a:ext cx="719138" cy="433388"/>
          </a:xfrm>
          <a:prstGeom prst="rightArrow">
            <a:avLst>
              <a:gd name="adj1" fmla="val 50000"/>
              <a:gd name="adj2" fmla="val 41483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41" name="AutoShape 30"/>
          <p:cNvSpPr>
            <a:spLocks noChangeArrowheads="1"/>
          </p:cNvSpPr>
          <p:nvPr/>
        </p:nvSpPr>
        <p:spPr bwMode="auto">
          <a:xfrm>
            <a:off x="4213225" y="5357217"/>
            <a:ext cx="719138" cy="433387"/>
          </a:xfrm>
          <a:prstGeom prst="rightArrow">
            <a:avLst>
              <a:gd name="adj1" fmla="val 50000"/>
              <a:gd name="adj2" fmla="val 41484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512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595"/>
              </p:ext>
            </p:extLst>
          </p:nvPr>
        </p:nvGraphicFramePr>
        <p:xfrm>
          <a:off x="1274763" y="5173067"/>
          <a:ext cx="2503487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83" name="Equation" r:id="rId15" imgW="1384200" imgH="444240" progId="Equation.3">
                  <p:embed/>
                </p:oleObj>
              </mc:Choice>
              <mc:Fallback>
                <p:oleObj name="Equation" r:id="rId15" imgW="1384200" imgH="44424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5173067"/>
                        <a:ext cx="2503487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42" name="Group 40"/>
          <p:cNvGrpSpPr>
            <a:grpSpLocks/>
          </p:cNvGrpSpPr>
          <p:nvPr/>
        </p:nvGrpSpPr>
        <p:grpSpPr bwMode="auto">
          <a:xfrm>
            <a:off x="1560513" y="3717032"/>
            <a:ext cx="2219325" cy="1012825"/>
            <a:chOff x="4067" y="2474"/>
            <a:chExt cx="1345" cy="621"/>
          </a:xfrm>
        </p:grpSpPr>
        <p:pic>
          <p:nvPicPr>
            <p:cNvPr id="5143" name="Picture 41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4187" y="2542"/>
              <a:ext cx="1225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5129" name="Object 42"/>
            <p:cNvGraphicFramePr>
              <a:graphicFrameLocks noChangeAspect="1"/>
            </p:cNvGraphicFramePr>
            <p:nvPr/>
          </p:nvGraphicFramePr>
          <p:xfrm>
            <a:off x="4067" y="2474"/>
            <a:ext cx="12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4" name="Equation" r:id="rId18" imgW="164880" imgH="228600" progId="Equation.3">
                    <p:embed/>
                  </p:oleObj>
                </mc:Choice>
                <mc:Fallback>
                  <p:oleObj name="Equation" r:id="rId18" imgW="164880" imgH="2286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" y="2474"/>
                          <a:ext cx="126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43"/>
            <p:cNvGraphicFramePr>
              <a:graphicFrameLocks noChangeAspect="1"/>
            </p:cNvGraphicFramePr>
            <p:nvPr/>
          </p:nvGraphicFramePr>
          <p:xfrm>
            <a:off x="4741" y="2604"/>
            <a:ext cx="12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5" name="Equation" r:id="rId20" imgW="164880" imgH="241200" progId="Equation.3">
                    <p:embed/>
                  </p:oleObj>
                </mc:Choice>
                <mc:Fallback>
                  <p:oleObj name="Equation" r:id="rId20" imgW="164880" imgH="2412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1" y="2604"/>
                          <a:ext cx="126" cy="18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1" name="Object 44"/>
            <p:cNvGraphicFramePr>
              <a:graphicFrameLocks noChangeAspect="1"/>
            </p:cNvGraphicFramePr>
            <p:nvPr/>
          </p:nvGraphicFramePr>
          <p:xfrm>
            <a:off x="5171" y="2604"/>
            <a:ext cx="13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6" name="Equation" r:id="rId22" imgW="177480" imgH="241200" progId="Equation.3">
                    <p:embed/>
                  </p:oleObj>
                </mc:Choice>
                <mc:Fallback>
                  <p:oleObj name="Equation" r:id="rId22" imgW="177480" imgH="2412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1" y="2604"/>
                          <a:ext cx="135" cy="18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4" name="Oval 45"/>
            <p:cNvSpPr>
              <a:spLocks noChangeArrowheads="1"/>
            </p:cNvSpPr>
            <p:nvPr/>
          </p:nvSpPr>
          <p:spPr bwMode="auto">
            <a:xfrm>
              <a:off x="4332" y="2925"/>
              <a:ext cx="22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45" name="Oval 46"/>
            <p:cNvSpPr>
              <a:spLocks noChangeArrowheads="1"/>
            </p:cNvSpPr>
            <p:nvPr/>
          </p:nvSpPr>
          <p:spPr bwMode="auto">
            <a:xfrm>
              <a:off x="4335" y="2562"/>
              <a:ext cx="22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146" name="Oval 47"/>
            <p:cNvSpPr>
              <a:spLocks noChangeArrowheads="1"/>
            </p:cNvSpPr>
            <p:nvPr/>
          </p:nvSpPr>
          <p:spPr bwMode="auto">
            <a:xfrm>
              <a:off x="4625" y="2901"/>
              <a:ext cx="136" cy="9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aphicFrame>
          <p:nvGraphicFramePr>
            <p:cNvPr id="5132" name="Object 48"/>
            <p:cNvGraphicFramePr>
              <a:graphicFrameLocks noChangeAspect="1"/>
            </p:cNvGraphicFramePr>
            <p:nvPr/>
          </p:nvGraphicFramePr>
          <p:xfrm>
            <a:off x="4328" y="2526"/>
            <a:ext cx="16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87" name="Equation" r:id="rId24" imgW="215640" imgH="241200" progId="Equation.3">
                    <p:embed/>
                  </p:oleObj>
                </mc:Choice>
                <mc:Fallback>
                  <p:oleObj name="Equation" r:id="rId24" imgW="215640" imgH="2412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2526"/>
                          <a:ext cx="165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61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dirty="0" smtClean="0">
              <a:cs typeface="Arial" charset="0"/>
            </a:endParaRPr>
          </a:p>
        </p:txBody>
      </p:sp>
      <p:sp>
        <p:nvSpPr>
          <p:cNvPr id="6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AF1656DD-DA41-49D8-8779-0B9E1ADCFD22}" type="slidenum">
              <a:rPr lang="sl-SI" smtClean="0"/>
              <a:pPr/>
              <a:t>11</a:t>
            </a:fld>
            <a:endParaRPr lang="sl-SI" smtClean="0"/>
          </a:p>
        </p:txBody>
      </p:sp>
      <p:sp>
        <p:nvSpPr>
          <p:cNvPr id="6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Backpropagation algorithm  </a:t>
            </a:r>
            <a:r>
              <a:rPr lang="sl-SI" sz="2800" smtClean="0"/>
              <a:t>(5/9)</a:t>
            </a:r>
          </a:p>
        </p:txBody>
      </p:sp>
      <p:sp>
        <p:nvSpPr>
          <p:cNvPr id="61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Putting</a:t>
            </a:r>
            <a:r>
              <a:rPr lang="sl-SI" dirty="0" smtClean="0"/>
              <a:t> </a:t>
            </a:r>
            <a:r>
              <a:rPr lang="sl-SI" dirty="0" err="1" smtClean="0"/>
              <a:t>gradients</a:t>
            </a:r>
            <a:r>
              <a:rPr lang="sl-SI" dirty="0" smtClean="0"/>
              <a:t> </a:t>
            </a:r>
            <a:r>
              <a:rPr lang="sl-SI" dirty="0" err="1" smtClean="0"/>
              <a:t>together</a:t>
            </a:r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Correction</a:t>
            </a:r>
            <a:r>
              <a:rPr lang="sl-SI" dirty="0" smtClean="0"/>
              <a:t> of </a:t>
            </a:r>
            <a:r>
              <a:rPr lang="sl-SI" dirty="0" err="1" smtClean="0"/>
              <a:t>synaptic</a:t>
            </a:r>
            <a:r>
              <a:rPr lang="sl-SI" dirty="0" smtClean="0"/>
              <a:t> </a:t>
            </a:r>
            <a:r>
              <a:rPr lang="sl-SI" dirty="0" err="1" smtClean="0"/>
              <a:t>weight</a:t>
            </a:r>
            <a:r>
              <a:rPr lang="sl-SI" dirty="0" smtClean="0"/>
              <a:t> is </a:t>
            </a:r>
            <a:r>
              <a:rPr lang="sl-SI" dirty="0" err="1" smtClean="0"/>
              <a:t>defined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smtClean="0">
                <a:solidFill>
                  <a:srgbClr val="FF0000"/>
                </a:solidFill>
              </a:rPr>
              <a:t>delta rule</a:t>
            </a:r>
          </a:p>
          <a:p>
            <a:pPr eaLnBrk="1" hangingPunct="1"/>
            <a:endParaRPr lang="sl-SI" dirty="0" smtClean="0"/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1389063" y="1792288"/>
          <a:ext cx="4411662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3" name="Equation" r:id="rId4" imgW="2438280" imgH="977760" progId="Equation.3">
                  <p:embed/>
                </p:oleObj>
              </mc:Choice>
              <mc:Fallback>
                <p:oleObj name="Equation" r:id="rId4" imgW="2438280" imgH="977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1792288"/>
                        <a:ext cx="4411662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3"/>
          <p:cNvGraphicFramePr>
            <a:graphicFrameLocks noChangeAspect="1"/>
          </p:cNvGraphicFramePr>
          <p:nvPr/>
        </p:nvGraphicFramePr>
        <p:xfrm>
          <a:off x="1577975" y="4143375"/>
          <a:ext cx="4938713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4" name="Equation" r:id="rId6" imgW="2730240" imgH="520560" progId="Equation.3">
                  <p:embed/>
                </p:oleObj>
              </mc:Choice>
              <mc:Fallback>
                <p:oleObj name="Equation" r:id="rId6" imgW="273024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4143375"/>
                        <a:ext cx="4938713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4"/>
          <p:cNvGraphicFramePr>
            <a:graphicFrameLocks noChangeAspect="1"/>
          </p:cNvGraphicFramePr>
          <p:nvPr/>
        </p:nvGraphicFramePr>
        <p:xfrm>
          <a:off x="1547813" y="5708650"/>
          <a:ext cx="264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35" name="Equation" r:id="rId8" imgW="1460160" imgH="253800" progId="Equation.3">
                  <p:embed/>
                </p:oleObj>
              </mc:Choice>
              <mc:Fallback>
                <p:oleObj name="Equation" r:id="rId8" imgW="1460160" imgH="253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708650"/>
                        <a:ext cx="2641600" cy="457200"/>
                      </a:xfrm>
                      <a:prstGeom prst="rect">
                        <a:avLst/>
                      </a:prstGeom>
                      <a:solidFill>
                        <a:srgbClr val="FFCC99">
                          <a:alpha val="27000"/>
                        </a:srgbClr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Line 15"/>
          <p:cNvSpPr>
            <a:spLocks noChangeShapeType="1"/>
          </p:cNvSpPr>
          <p:nvPr/>
        </p:nvSpPr>
        <p:spPr bwMode="auto">
          <a:xfrm flipH="1" flipV="1">
            <a:off x="5292725" y="5013325"/>
            <a:ext cx="57467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6159" name="Text Box 16"/>
          <p:cNvSpPr txBox="1">
            <a:spLocks noChangeArrowheads="1"/>
          </p:cNvSpPr>
          <p:nvPr/>
        </p:nvSpPr>
        <p:spPr bwMode="auto">
          <a:xfrm>
            <a:off x="5905500" y="5032375"/>
            <a:ext cx="161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800">
                <a:solidFill>
                  <a:srgbClr val="FF0000"/>
                </a:solidFill>
              </a:rPr>
              <a:t>Local gradient</a:t>
            </a:r>
          </a:p>
        </p:txBody>
      </p:sp>
      <p:sp>
        <p:nvSpPr>
          <p:cNvPr id="6160" name="Text Box 17"/>
          <p:cNvSpPr txBox="1">
            <a:spLocks noChangeArrowheads="1"/>
          </p:cNvSpPr>
          <p:nvPr/>
        </p:nvSpPr>
        <p:spPr bwMode="auto">
          <a:xfrm>
            <a:off x="3097213" y="5038725"/>
            <a:ext cx="153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800">
                <a:solidFill>
                  <a:srgbClr val="FF0000"/>
                </a:solidFill>
              </a:rPr>
              <a:t>Learning rate</a:t>
            </a:r>
          </a:p>
        </p:txBody>
      </p:sp>
      <p:sp>
        <p:nvSpPr>
          <p:cNvPr id="6161" name="Line 18"/>
          <p:cNvSpPr>
            <a:spLocks noChangeShapeType="1"/>
          </p:cNvSpPr>
          <p:nvPr/>
        </p:nvSpPr>
        <p:spPr bwMode="auto">
          <a:xfrm flipH="1" flipV="1">
            <a:off x="2987675" y="4652963"/>
            <a:ext cx="144463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6162" name="Group 29"/>
          <p:cNvGrpSpPr>
            <a:grpSpLocks/>
          </p:cNvGrpSpPr>
          <p:nvPr/>
        </p:nvGrpSpPr>
        <p:grpSpPr bwMode="auto">
          <a:xfrm>
            <a:off x="6228184" y="1844675"/>
            <a:ext cx="2362200" cy="1223963"/>
            <a:chOff x="4067" y="2474"/>
            <a:chExt cx="1345" cy="621"/>
          </a:xfrm>
        </p:grpSpPr>
        <p:pic>
          <p:nvPicPr>
            <p:cNvPr id="6163" name="Picture 30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4187" y="2542"/>
              <a:ext cx="1225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6149" name="Object 31"/>
            <p:cNvGraphicFramePr>
              <a:graphicFrameLocks noChangeAspect="1"/>
            </p:cNvGraphicFramePr>
            <p:nvPr/>
          </p:nvGraphicFramePr>
          <p:xfrm>
            <a:off x="4067" y="2474"/>
            <a:ext cx="12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36" name="Equation" r:id="rId11" imgW="164880" imgH="228600" progId="Equation.3">
                    <p:embed/>
                  </p:oleObj>
                </mc:Choice>
                <mc:Fallback>
                  <p:oleObj name="Equation" r:id="rId11" imgW="164880" imgH="2286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" y="2474"/>
                          <a:ext cx="126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" name="Object 32"/>
            <p:cNvGraphicFramePr>
              <a:graphicFrameLocks noChangeAspect="1"/>
            </p:cNvGraphicFramePr>
            <p:nvPr/>
          </p:nvGraphicFramePr>
          <p:xfrm>
            <a:off x="4741" y="2604"/>
            <a:ext cx="12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37" name="Equation" r:id="rId13" imgW="164880" imgH="241200" progId="Equation.3">
                    <p:embed/>
                  </p:oleObj>
                </mc:Choice>
                <mc:Fallback>
                  <p:oleObj name="Equation" r:id="rId13" imgW="164880" imgH="2412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1" y="2604"/>
                          <a:ext cx="126" cy="18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33"/>
            <p:cNvGraphicFramePr>
              <a:graphicFrameLocks noChangeAspect="1"/>
            </p:cNvGraphicFramePr>
            <p:nvPr/>
          </p:nvGraphicFramePr>
          <p:xfrm>
            <a:off x="5171" y="2604"/>
            <a:ext cx="13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38" name="Equation" r:id="rId15" imgW="177480" imgH="241200" progId="Equation.3">
                    <p:embed/>
                  </p:oleObj>
                </mc:Choice>
                <mc:Fallback>
                  <p:oleObj name="Equation" r:id="rId15" imgW="177480" imgH="241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1" y="2604"/>
                          <a:ext cx="135" cy="18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4" name="Oval 34"/>
            <p:cNvSpPr>
              <a:spLocks noChangeArrowheads="1"/>
            </p:cNvSpPr>
            <p:nvPr/>
          </p:nvSpPr>
          <p:spPr bwMode="auto">
            <a:xfrm>
              <a:off x="4332" y="2925"/>
              <a:ext cx="22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65" name="Oval 35"/>
            <p:cNvSpPr>
              <a:spLocks noChangeArrowheads="1"/>
            </p:cNvSpPr>
            <p:nvPr/>
          </p:nvSpPr>
          <p:spPr bwMode="auto">
            <a:xfrm>
              <a:off x="4335" y="2562"/>
              <a:ext cx="22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66" name="Oval 36"/>
            <p:cNvSpPr>
              <a:spLocks noChangeArrowheads="1"/>
            </p:cNvSpPr>
            <p:nvPr/>
          </p:nvSpPr>
          <p:spPr bwMode="auto">
            <a:xfrm>
              <a:off x="4625" y="2901"/>
              <a:ext cx="136" cy="9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aphicFrame>
          <p:nvGraphicFramePr>
            <p:cNvPr id="6152" name="Object 37"/>
            <p:cNvGraphicFramePr>
              <a:graphicFrameLocks noChangeAspect="1"/>
            </p:cNvGraphicFramePr>
            <p:nvPr/>
          </p:nvGraphicFramePr>
          <p:xfrm>
            <a:off x="4328" y="2526"/>
            <a:ext cx="16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39" name="Equation" r:id="rId17" imgW="215640" imgH="241200" progId="Equation.3">
                    <p:embed/>
                  </p:oleObj>
                </mc:Choice>
                <mc:Fallback>
                  <p:oleObj name="Equation" r:id="rId17" imgW="215640" imgH="2412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2526"/>
                          <a:ext cx="165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71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dirty="0" smtClean="0">
              <a:cs typeface="Arial" charset="0"/>
            </a:endParaRPr>
          </a:p>
        </p:txBody>
      </p:sp>
      <p:sp>
        <p:nvSpPr>
          <p:cNvPr id="71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4B9D780-C677-4203-8095-BDAA1F4762D7}" type="slidenum">
              <a:rPr lang="sl-SI" smtClean="0"/>
              <a:pPr/>
              <a:t>12</a:t>
            </a:fld>
            <a:endParaRPr lang="sl-SI" smtClean="0"/>
          </a:p>
        </p:txBody>
      </p:sp>
      <p:sp>
        <p:nvSpPr>
          <p:cNvPr id="71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Backpropagation algorithm  </a:t>
            </a:r>
            <a:r>
              <a:rPr lang="sl-SI" sz="2800" smtClean="0"/>
              <a:t>(6/9)</a:t>
            </a:r>
          </a:p>
        </p:txBody>
      </p:sp>
      <p:sp>
        <p:nvSpPr>
          <p:cNvPr id="71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3292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 smtClean="0"/>
              <a:t>CASE 1   Neuron </a:t>
            </a:r>
            <a:r>
              <a:rPr lang="en-US" i="1" dirty="0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 is an output node</a:t>
            </a:r>
          </a:p>
          <a:p>
            <a:pPr lvl="1" eaLnBrk="1" hangingPunct="1"/>
            <a:r>
              <a:rPr lang="en-US" dirty="0" smtClean="0"/>
              <a:t>Output error </a:t>
            </a:r>
            <a:r>
              <a:rPr lang="en-US" i="1" dirty="0" err="1" smtClean="0"/>
              <a:t>e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(n)</a:t>
            </a:r>
            <a:r>
              <a:rPr lang="en-US" dirty="0" smtClean="0"/>
              <a:t> is available</a:t>
            </a:r>
          </a:p>
          <a:p>
            <a:pPr lvl="1" eaLnBrk="1" hangingPunct="1"/>
            <a:r>
              <a:rPr lang="en-US" dirty="0" smtClean="0"/>
              <a:t>Computation of local gradient is straightforward</a:t>
            </a:r>
          </a:p>
          <a:p>
            <a:pPr lvl="2" eaLnBrk="1" hangingPunct="1"/>
            <a:endParaRPr lang="sl-SI" dirty="0" smtClean="0"/>
          </a:p>
          <a:p>
            <a:pPr lvl="2" eaLnBrk="1" hangingPunct="1"/>
            <a:endParaRPr lang="en-US" dirty="0" smtClean="0"/>
          </a:p>
          <a:p>
            <a:pPr eaLnBrk="1" hangingPunct="1">
              <a:buFontTx/>
              <a:buNone/>
            </a:pPr>
            <a:endParaRPr lang="en-US" sz="1100" dirty="0" smtClean="0"/>
          </a:p>
          <a:p>
            <a:pPr eaLnBrk="1" hangingPunct="1">
              <a:buFontTx/>
              <a:buNone/>
            </a:pPr>
            <a:r>
              <a:rPr lang="en-US" dirty="0" smtClean="0"/>
              <a:t>CASE 2   Neuron </a:t>
            </a:r>
            <a:r>
              <a:rPr lang="en-US" i="1" dirty="0" smtClean="0">
                <a:solidFill>
                  <a:srgbClr val="3333FF"/>
                </a:solidFill>
              </a:rPr>
              <a:t>j</a:t>
            </a:r>
            <a:r>
              <a:rPr lang="en-US" dirty="0" smtClean="0"/>
              <a:t> is a hidden node</a:t>
            </a:r>
          </a:p>
          <a:p>
            <a:pPr lvl="1" eaLnBrk="1" hangingPunct="1"/>
            <a:r>
              <a:rPr lang="en-US" dirty="0" smtClean="0">
                <a:solidFill>
                  <a:srgbClr val="3333FF"/>
                </a:solidFill>
              </a:rPr>
              <a:t>Hidden error is not available  </a:t>
            </a:r>
            <a:r>
              <a:rPr lang="en-US" dirty="0" smtClean="0">
                <a:solidFill>
                  <a:srgbClr val="3333FF"/>
                </a:solidFill>
                <a:sym typeface="Wingdings" pitchFamily="2" charset="2"/>
              </a:rPr>
              <a:t>  Credit assignment problem</a:t>
            </a:r>
          </a:p>
          <a:p>
            <a:pPr lvl="1" eaLnBrk="1" hangingPunct="1"/>
            <a:r>
              <a:rPr lang="en-US" dirty="0" smtClean="0"/>
              <a:t>Local gradient solved by </a:t>
            </a:r>
            <a:r>
              <a:rPr lang="en-US" dirty="0" err="1" smtClean="0">
                <a:solidFill>
                  <a:srgbClr val="FF0000"/>
                </a:solidFill>
              </a:rPr>
              <a:t>backpropagating</a:t>
            </a:r>
            <a:r>
              <a:rPr lang="en-US" dirty="0" smtClean="0">
                <a:solidFill>
                  <a:srgbClr val="FF0000"/>
                </a:solidFill>
              </a:rPr>
              <a:t> errors</a:t>
            </a:r>
            <a:r>
              <a:rPr lang="en-US" dirty="0" smtClean="0"/>
              <a:t> through the network</a:t>
            </a:r>
          </a:p>
          <a:p>
            <a:pPr lvl="1" eaLnBrk="1" hangingPunct="1"/>
            <a:endParaRPr lang="en-US" dirty="0" smtClean="0"/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20103"/>
              </p:ext>
            </p:extLst>
          </p:nvPr>
        </p:nvGraphicFramePr>
        <p:xfrm>
          <a:off x="1619250" y="2132856"/>
          <a:ext cx="25273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3" name="Equation" r:id="rId4" imgW="1396800" imgH="241200" progId="Equation.3">
                  <p:embed/>
                </p:oleObj>
              </mc:Choice>
              <mc:Fallback>
                <p:oleObj name="Equation" r:id="rId4" imgW="139680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132856"/>
                        <a:ext cx="2527300" cy="434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353486"/>
              </p:ext>
            </p:extLst>
          </p:nvPr>
        </p:nvGraphicFramePr>
        <p:xfrm>
          <a:off x="899592" y="3762145"/>
          <a:ext cx="4365625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4" name="Equation" r:id="rId6" imgW="2412720" imgH="672840" progId="Equation.3">
                  <p:embed/>
                </p:oleObj>
              </mc:Choice>
              <mc:Fallback>
                <p:oleObj name="Equation" r:id="rId6" imgW="2412720" imgH="6728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62145"/>
                        <a:ext cx="4365625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4152951"/>
              </p:ext>
            </p:extLst>
          </p:nvPr>
        </p:nvGraphicFramePr>
        <p:xfrm>
          <a:off x="2961754" y="5216295"/>
          <a:ext cx="49625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5" name="Equation" r:id="rId8" imgW="2743200" imgH="469800" progId="Equation.3">
                  <p:embed/>
                </p:oleObj>
              </mc:Choice>
              <mc:Fallback>
                <p:oleObj name="Equation" r:id="rId8" imgW="2743200" imgH="46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1754" y="5216295"/>
                        <a:ext cx="49625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AutoShape 9"/>
          <p:cNvSpPr>
            <a:spLocks noChangeArrowheads="1"/>
          </p:cNvSpPr>
          <p:nvPr/>
        </p:nvSpPr>
        <p:spPr bwMode="auto">
          <a:xfrm>
            <a:off x="3007792" y="5030558"/>
            <a:ext cx="503237" cy="288925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7173" name="Object 10"/>
          <p:cNvGraphicFramePr>
            <a:graphicFrameLocks noChangeAspect="1"/>
          </p:cNvGraphicFramePr>
          <p:nvPr/>
        </p:nvGraphicFramePr>
        <p:xfrm>
          <a:off x="6732588" y="1916113"/>
          <a:ext cx="20224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56" name="Equation" r:id="rId10" imgW="1930320" imgH="939600" progId="Equation.3">
                  <p:embed/>
                </p:oleObj>
              </mc:Choice>
              <mc:Fallback>
                <p:oleObj name="Equation" r:id="rId10" imgW="1930320" imgH="93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1916113"/>
                        <a:ext cx="2022475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Rectangle 12"/>
          <p:cNvSpPr>
            <a:spLocks noChangeArrowheads="1"/>
          </p:cNvSpPr>
          <p:nvPr/>
        </p:nvSpPr>
        <p:spPr bwMode="auto">
          <a:xfrm>
            <a:off x="6638925" y="1963738"/>
            <a:ext cx="2305050" cy="1368425"/>
          </a:xfrm>
          <a:prstGeom prst="rect">
            <a:avLst/>
          </a:prstGeom>
          <a:solidFill>
            <a:schemeClr val="bg1">
              <a:alpha val="43137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7187" name="AutoShape 13"/>
          <p:cNvCxnSpPr>
            <a:cxnSpLocks noChangeShapeType="1"/>
            <a:stCxn id="7170" idx="3"/>
            <a:endCxn id="7186" idx="1"/>
          </p:cNvCxnSpPr>
          <p:nvPr/>
        </p:nvCxnSpPr>
        <p:spPr bwMode="auto">
          <a:xfrm>
            <a:off x="4146550" y="2350343"/>
            <a:ext cx="2492375" cy="29760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DDDDDD"/>
            </a:solidFill>
            <a:round/>
            <a:headEnd/>
            <a:tailEnd type="triangle" w="med" len="med"/>
          </a:ln>
        </p:spPr>
      </p:cxnSp>
      <p:grpSp>
        <p:nvGrpSpPr>
          <p:cNvPr id="7188" name="Group 14"/>
          <p:cNvGrpSpPr>
            <a:grpSpLocks/>
          </p:cNvGrpSpPr>
          <p:nvPr/>
        </p:nvGrpSpPr>
        <p:grpSpPr bwMode="auto">
          <a:xfrm>
            <a:off x="6804025" y="3905020"/>
            <a:ext cx="1858963" cy="1008063"/>
            <a:chOff x="4067" y="2474"/>
            <a:chExt cx="1345" cy="621"/>
          </a:xfrm>
        </p:grpSpPr>
        <p:pic>
          <p:nvPicPr>
            <p:cNvPr id="7190" name="Picture 15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4187" y="2542"/>
              <a:ext cx="1225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7176" name="Object 16"/>
            <p:cNvGraphicFramePr>
              <a:graphicFrameLocks noChangeAspect="1"/>
            </p:cNvGraphicFramePr>
            <p:nvPr/>
          </p:nvGraphicFramePr>
          <p:xfrm>
            <a:off x="4067" y="2474"/>
            <a:ext cx="12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57" name="Equation" r:id="rId13" imgW="164880" imgH="228600" progId="Equation.3">
                    <p:embed/>
                  </p:oleObj>
                </mc:Choice>
                <mc:Fallback>
                  <p:oleObj name="Equation" r:id="rId13" imgW="16488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" y="2474"/>
                          <a:ext cx="126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7"/>
            <p:cNvGraphicFramePr>
              <a:graphicFrameLocks noChangeAspect="1"/>
            </p:cNvGraphicFramePr>
            <p:nvPr/>
          </p:nvGraphicFramePr>
          <p:xfrm>
            <a:off x="4741" y="2604"/>
            <a:ext cx="12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58" name="Equation" r:id="rId15" imgW="164880" imgH="241200" progId="Equation.3">
                    <p:embed/>
                  </p:oleObj>
                </mc:Choice>
                <mc:Fallback>
                  <p:oleObj name="Equation" r:id="rId15" imgW="164880" imgH="241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1" y="2604"/>
                          <a:ext cx="126" cy="18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8" name="Object 18"/>
            <p:cNvGraphicFramePr>
              <a:graphicFrameLocks noChangeAspect="1"/>
            </p:cNvGraphicFramePr>
            <p:nvPr/>
          </p:nvGraphicFramePr>
          <p:xfrm>
            <a:off x="5171" y="2604"/>
            <a:ext cx="13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59" name="Equation" r:id="rId17" imgW="177480" imgH="241200" progId="Equation.3">
                    <p:embed/>
                  </p:oleObj>
                </mc:Choice>
                <mc:Fallback>
                  <p:oleObj name="Equation" r:id="rId17" imgW="177480" imgH="241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1" y="2604"/>
                          <a:ext cx="135" cy="18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1" name="Oval 19"/>
            <p:cNvSpPr>
              <a:spLocks noChangeArrowheads="1"/>
            </p:cNvSpPr>
            <p:nvPr/>
          </p:nvSpPr>
          <p:spPr bwMode="auto">
            <a:xfrm>
              <a:off x="4332" y="2925"/>
              <a:ext cx="22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92" name="Oval 20"/>
            <p:cNvSpPr>
              <a:spLocks noChangeArrowheads="1"/>
            </p:cNvSpPr>
            <p:nvPr/>
          </p:nvSpPr>
          <p:spPr bwMode="auto">
            <a:xfrm>
              <a:off x="4335" y="2562"/>
              <a:ext cx="22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93" name="Oval 21"/>
            <p:cNvSpPr>
              <a:spLocks noChangeArrowheads="1"/>
            </p:cNvSpPr>
            <p:nvPr/>
          </p:nvSpPr>
          <p:spPr bwMode="auto">
            <a:xfrm>
              <a:off x="4625" y="2901"/>
              <a:ext cx="136" cy="9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aphicFrame>
          <p:nvGraphicFramePr>
            <p:cNvPr id="7179" name="Object 22"/>
            <p:cNvGraphicFramePr>
              <a:graphicFrameLocks noChangeAspect="1"/>
            </p:cNvGraphicFramePr>
            <p:nvPr/>
          </p:nvGraphicFramePr>
          <p:xfrm>
            <a:off x="4328" y="2526"/>
            <a:ext cx="16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60" name="Equation" r:id="rId19" imgW="215640" imgH="241200" progId="Equation.3">
                    <p:embed/>
                  </p:oleObj>
                </mc:Choice>
                <mc:Fallback>
                  <p:oleObj name="Equation" r:id="rId19" imgW="215640" imgH="2412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2526"/>
                          <a:ext cx="165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599853"/>
              </p:ext>
            </p:extLst>
          </p:nvPr>
        </p:nvGraphicFramePr>
        <p:xfrm>
          <a:off x="323850" y="5372819"/>
          <a:ext cx="15621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61" name="Equation" r:id="rId21" imgW="1180800" imgH="469800" progId="Equation.3">
                  <p:embed/>
                </p:oleObj>
              </mc:Choice>
              <mc:Fallback>
                <p:oleObj name="Equation" r:id="rId21" imgW="1180800" imgH="469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372819"/>
                        <a:ext cx="15621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9" name="Rectangle 25"/>
          <p:cNvSpPr>
            <a:spLocks noChangeArrowheads="1"/>
          </p:cNvSpPr>
          <p:nvPr/>
        </p:nvSpPr>
        <p:spPr bwMode="auto">
          <a:xfrm>
            <a:off x="0" y="5273692"/>
            <a:ext cx="2305050" cy="719932"/>
          </a:xfrm>
          <a:prstGeom prst="rect">
            <a:avLst/>
          </a:prstGeom>
          <a:solidFill>
            <a:schemeClr val="bg1">
              <a:alpha val="43137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051720" y="563358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045531" y="5261802"/>
            <a:ext cx="792088" cy="864096"/>
          </a:xfrm>
          <a:prstGeom prst="round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30" name="TextBox 29"/>
          <p:cNvSpPr txBox="1"/>
          <p:nvPr/>
        </p:nvSpPr>
        <p:spPr>
          <a:xfrm>
            <a:off x="2372365" y="6146140"/>
            <a:ext cx="6736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1400" dirty="0" smtClean="0">
                <a:solidFill>
                  <a:srgbClr val="00B050"/>
                </a:solidFill>
              </a:rPr>
              <a:t>How to calculate the derivative of output error energy </a:t>
            </a:r>
            <a:r>
              <a:rPr lang="en-US" sz="1400" i="1" dirty="0" smtClean="0">
                <a:solidFill>
                  <a:srgbClr val="00B050"/>
                </a:solidFill>
              </a:rPr>
              <a:t>E</a:t>
            </a:r>
            <a:r>
              <a:rPr lang="en-US" sz="1400" dirty="0" smtClean="0">
                <a:solidFill>
                  <a:srgbClr val="00B050"/>
                </a:solidFill>
              </a:rPr>
              <a:t> on hidden layer output </a:t>
            </a:r>
            <a:r>
              <a:rPr lang="en-US" sz="1400" i="1" dirty="0" err="1" smtClean="0">
                <a:solidFill>
                  <a:srgbClr val="00B050"/>
                </a:solidFill>
              </a:rPr>
              <a:t>y</a:t>
            </a:r>
            <a:r>
              <a:rPr lang="en-US" sz="1400" i="1" baseline="-25000" dirty="0" err="1" smtClean="0">
                <a:solidFill>
                  <a:srgbClr val="00B050"/>
                </a:solidFill>
              </a:rPr>
              <a:t>j</a:t>
            </a:r>
            <a:r>
              <a:rPr lang="en-US" sz="1400" dirty="0" smtClean="0">
                <a:solidFill>
                  <a:srgbClr val="00B050"/>
                </a:solidFill>
              </a:rPr>
              <a:t> ?</a:t>
            </a:r>
          </a:p>
          <a:p>
            <a:pPr marL="0" lvl="1"/>
            <a:endParaRPr lang="en-US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8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8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DEC9034A-1F71-44F2-86E3-85ADE3458B6C}" type="slidenum">
              <a:rPr lang="sl-SI" smtClean="0"/>
              <a:pPr/>
              <a:t>13</a:t>
            </a:fld>
            <a:endParaRPr lang="sl-SI" smtClean="0"/>
          </a:p>
        </p:txBody>
      </p:sp>
      <p:sp>
        <p:nvSpPr>
          <p:cNvPr id="8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Backpropagation algorithm  </a:t>
            </a:r>
            <a:r>
              <a:rPr lang="sl-SI" sz="2800" smtClean="0"/>
              <a:t>(7/9)</a:t>
            </a:r>
          </a:p>
        </p:txBody>
      </p:sp>
      <p:sp>
        <p:nvSpPr>
          <p:cNvPr id="8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3292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l-SI" smtClean="0"/>
              <a:t>CASE 2   Neuron </a:t>
            </a:r>
            <a:r>
              <a:rPr lang="sl-SI" i="1" smtClean="0">
                <a:solidFill>
                  <a:srgbClr val="3333FF"/>
                </a:solidFill>
              </a:rPr>
              <a:t>j</a:t>
            </a:r>
            <a:r>
              <a:rPr lang="sl-SI" smtClean="0"/>
              <a:t> is a hidden node ...</a:t>
            </a:r>
          </a:p>
          <a:p>
            <a:pPr lvl="1" eaLnBrk="1" hangingPunct="1"/>
            <a:r>
              <a:rPr lang="en-US" smtClean="0"/>
              <a:t>Instantaneous error energy of the output layer</a:t>
            </a:r>
            <a:r>
              <a:rPr lang="sl-SI" smtClean="0"/>
              <a:t> with </a:t>
            </a:r>
            <a:r>
              <a:rPr lang="sl-SI" i="1" smtClean="0">
                <a:solidFill>
                  <a:srgbClr val="3333FF"/>
                </a:solidFill>
              </a:rPr>
              <a:t>R</a:t>
            </a:r>
            <a:r>
              <a:rPr lang="sl-SI" smtClean="0"/>
              <a:t> neurons</a:t>
            </a:r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r>
              <a:rPr lang="sl-SI" smtClean="0"/>
              <a:t>Expressing the gradient of output error energy </a:t>
            </a:r>
            <a:r>
              <a:rPr lang="sl-SI" i="1" smtClean="0">
                <a:solidFill>
                  <a:srgbClr val="3333FF"/>
                </a:solidFill>
              </a:rPr>
              <a:t>E</a:t>
            </a:r>
            <a:r>
              <a:rPr lang="sl-SI" smtClean="0"/>
              <a:t> on </a:t>
            </a:r>
            <a:r>
              <a:rPr lang="sl-SI" u="sng" smtClean="0"/>
              <a:t>hidden layer</a:t>
            </a:r>
            <a:r>
              <a:rPr lang="sl-SI" smtClean="0"/>
              <a:t> output </a:t>
            </a:r>
            <a:r>
              <a:rPr lang="sl-SI" i="1" smtClean="0">
                <a:solidFill>
                  <a:srgbClr val="3333FF"/>
                </a:solidFill>
              </a:rPr>
              <a:t>y</a:t>
            </a:r>
            <a:r>
              <a:rPr lang="sl-SI" i="1" baseline="-25000" smtClean="0">
                <a:solidFill>
                  <a:srgbClr val="3333FF"/>
                </a:solidFill>
              </a:rPr>
              <a:t>j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1414463" y="3076575"/>
          <a:ext cx="3240087" cy="330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6" name="Equation" r:id="rId3" imgW="1790640" imgH="1828800" progId="Equation.3">
                  <p:embed/>
                </p:oleObj>
              </mc:Choice>
              <mc:Fallback>
                <p:oleObj name="Equation" r:id="rId3" imgW="1790640" imgH="182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3076575"/>
                        <a:ext cx="3240087" cy="330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0"/>
          <p:cNvGraphicFramePr>
            <a:graphicFrameLocks noChangeAspect="1"/>
          </p:cNvGraphicFramePr>
          <p:nvPr/>
        </p:nvGraphicFramePr>
        <p:xfrm>
          <a:off x="1430338" y="1790700"/>
          <a:ext cx="2133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7" name="Equation" r:id="rId5" imgW="1180800" imgH="431640" progId="Equation.3">
                  <p:embed/>
                </p:oleObj>
              </mc:Choice>
              <mc:Fallback>
                <p:oleObj name="Equation" r:id="rId5" imgW="11808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0338" y="1790700"/>
                        <a:ext cx="21336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3"/>
          <p:cNvGraphicFramePr>
            <a:graphicFrameLocks noChangeAspect="1"/>
          </p:cNvGraphicFramePr>
          <p:nvPr/>
        </p:nvGraphicFramePr>
        <p:xfrm>
          <a:off x="4787900" y="2997200"/>
          <a:ext cx="27305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" name="Equation" r:id="rId7" imgW="1511280" imgH="457200" progId="Equation.3">
                  <p:embed/>
                </p:oleObj>
              </mc:Choice>
              <mc:Fallback>
                <p:oleObj name="Equation" r:id="rId7" imgW="151128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997200"/>
                        <a:ext cx="27305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3216275" y="3933825"/>
            <a:ext cx="576263" cy="360363"/>
          </a:xfrm>
          <a:prstGeom prst="ellipse">
            <a:avLst/>
          </a:prstGeom>
          <a:solidFill>
            <a:srgbClr val="FFCC00">
              <a:alpha val="23921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7" name="Object 17"/>
          <p:cNvGraphicFramePr>
            <a:graphicFrameLocks noChangeAspect="1"/>
          </p:cNvGraphicFramePr>
          <p:nvPr/>
        </p:nvGraphicFramePr>
        <p:xfrm>
          <a:off x="5580063" y="3933825"/>
          <a:ext cx="254635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" name="Equation" r:id="rId9" imgW="1409400" imgH="444240" progId="Equation.3">
                  <p:embed/>
                </p:oleObj>
              </mc:Choice>
              <mc:Fallback>
                <p:oleObj name="Equation" r:id="rId9" imgW="1409400" imgH="4442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933825"/>
                        <a:ext cx="254635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08" name="AutoShape 18"/>
          <p:cNvCxnSpPr>
            <a:cxnSpLocks noChangeShapeType="1"/>
            <a:endCxn id="8207" idx="7"/>
          </p:cNvCxnSpPr>
          <p:nvPr/>
        </p:nvCxnSpPr>
        <p:spPr bwMode="auto">
          <a:xfrm rot="10800000" flipV="1">
            <a:off x="3708400" y="3406775"/>
            <a:ext cx="1079500" cy="579438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8209" name="Oval 19"/>
          <p:cNvSpPr>
            <a:spLocks noChangeArrowheads="1"/>
          </p:cNvSpPr>
          <p:nvPr/>
        </p:nvSpPr>
        <p:spPr bwMode="auto">
          <a:xfrm>
            <a:off x="3983038" y="3933825"/>
            <a:ext cx="576262" cy="360363"/>
          </a:xfrm>
          <a:prstGeom prst="ellipse">
            <a:avLst/>
          </a:prstGeom>
          <a:solidFill>
            <a:srgbClr val="99CC00">
              <a:alpha val="23921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0" name="AutoShape 20"/>
          <p:cNvCxnSpPr>
            <a:cxnSpLocks noChangeShapeType="1"/>
            <a:endCxn id="8209" idx="7"/>
          </p:cNvCxnSpPr>
          <p:nvPr/>
        </p:nvCxnSpPr>
        <p:spPr bwMode="auto">
          <a:xfrm rot="10800000">
            <a:off x="4475163" y="3986213"/>
            <a:ext cx="1104900" cy="346075"/>
          </a:xfrm>
          <a:prstGeom prst="curvedConnector4">
            <a:avLst>
              <a:gd name="adj1" fmla="val 30171"/>
              <a:gd name="adj2" fmla="val 122935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grpSp>
        <p:nvGrpSpPr>
          <p:cNvPr id="8211" name="Group 30"/>
          <p:cNvGrpSpPr>
            <a:grpSpLocks/>
          </p:cNvGrpSpPr>
          <p:nvPr/>
        </p:nvGrpSpPr>
        <p:grpSpPr bwMode="auto">
          <a:xfrm>
            <a:off x="6091238" y="5157788"/>
            <a:ext cx="1865312" cy="1014412"/>
            <a:chOff x="4055" y="3245"/>
            <a:chExt cx="1175" cy="639"/>
          </a:xfrm>
        </p:grpSpPr>
        <p:pic>
          <p:nvPicPr>
            <p:cNvPr id="8215" name="Picture 22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163" y="3319"/>
              <a:ext cx="1067" cy="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8198" name="Object 23"/>
            <p:cNvGraphicFramePr>
              <a:graphicFrameLocks noChangeAspect="1"/>
            </p:cNvGraphicFramePr>
            <p:nvPr/>
          </p:nvGraphicFramePr>
          <p:xfrm>
            <a:off x="4055" y="3245"/>
            <a:ext cx="119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0" name="Equation" r:id="rId12" imgW="177480" imgH="241200" progId="Equation.3">
                    <p:embed/>
                  </p:oleObj>
                </mc:Choice>
                <mc:Fallback>
                  <p:oleObj name="Equation" r:id="rId12" imgW="17748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5" y="3245"/>
                          <a:ext cx="119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24"/>
            <p:cNvGraphicFramePr>
              <a:graphicFrameLocks noChangeAspect="1"/>
            </p:cNvGraphicFramePr>
            <p:nvPr/>
          </p:nvGraphicFramePr>
          <p:xfrm>
            <a:off x="4646" y="3387"/>
            <a:ext cx="11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1" name="Equation" r:id="rId14" imgW="164880" imgH="228600" progId="Equation.3">
                    <p:embed/>
                  </p:oleObj>
                </mc:Choice>
                <mc:Fallback>
                  <p:oleObj name="Equation" r:id="rId14" imgW="16488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" y="3387"/>
                          <a:ext cx="110" cy="17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25"/>
            <p:cNvGraphicFramePr>
              <a:graphicFrameLocks noChangeAspect="1"/>
            </p:cNvGraphicFramePr>
            <p:nvPr/>
          </p:nvGraphicFramePr>
          <p:xfrm>
            <a:off x="5020" y="3387"/>
            <a:ext cx="118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2" name="Equation" r:id="rId16" imgW="177480" imgH="228600" progId="Equation.3">
                    <p:embed/>
                  </p:oleObj>
                </mc:Choice>
                <mc:Fallback>
                  <p:oleObj name="Equation" r:id="rId16" imgW="177480" imgH="2286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0" y="3387"/>
                          <a:ext cx="118" cy="17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6" name="Oval 26"/>
            <p:cNvSpPr>
              <a:spLocks noChangeArrowheads="1"/>
            </p:cNvSpPr>
            <p:nvPr/>
          </p:nvSpPr>
          <p:spPr bwMode="auto">
            <a:xfrm>
              <a:off x="4290" y="3710"/>
              <a:ext cx="196" cy="13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7" name="Oval 27"/>
            <p:cNvSpPr>
              <a:spLocks noChangeArrowheads="1"/>
            </p:cNvSpPr>
            <p:nvPr/>
          </p:nvSpPr>
          <p:spPr bwMode="auto">
            <a:xfrm>
              <a:off x="4292" y="3339"/>
              <a:ext cx="197" cy="13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8" name="Oval 28"/>
            <p:cNvSpPr>
              <a:spLocks noChangeArrowheads="1"/>
            </p:cNvSpPr>
            <p:nvPr/>
          </p:nvSpPr>
          <p:spPr bwMode="auto">
            <a:xfrm>
              <a:off x="4545" y="3686"/>
              <a:ext cx="118" cy="9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8201" name="Object 29"/>
            <p:cNvGraphicFramePr>
              <a:graphicFrameLocks noChangeAspect="1"/>
            </p:cNvGraphicFramePr>
            <p:nvPr/>
          </p:nvGraphicFramePr>
          <p:xfrm>
            <a:off x="4286" y="3302"/>
            <a:ext cx="14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3" name="Equation" r:id="rId18" imgW="215640" imgH="241200" progId="Equation.3">
                    <p:embed/>
                  </p:oleObj>
                </mc:Choice>
                <mc:Fallback>
                  <p:oleObj name="Equation" r:id="rId18" imgW="215640" imgH="241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302"/>
                          <a:ext cx="14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12" name="Oval 31"/>
          <p:cNvSpPr>
            <a:spLocks noChangeArrowheads="1"/>
          </p:cNvSpPr>
          <p:nvPr/>
        </p:nvSpPr>
        <p:spPr bwMode="auto">
          <a:xfrm>
            <a:off x="2916238" y="5110163"/>
            <a:ext cx="1295400" cy="431800"/>
          </a:xfrm>
          <a:prstGeom prst="ellipse">
            <a:avLst/>
          </a:prstGeom>
          <a:solidFill>
            <a:srgbClr val="33CCCC">
              <a:alpha val="2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Oval 33"/>
          <p:cNvSpPr>
            <a:spLocks noChangeArrowheads="1"/>
          </p:cNvSpPr>
          <p:nvPr/>
        </p:nvSpPr>
        <p:spPr bwMode="auto">
          <a:xfrm>
            <a:off x="2900363" y="5792788"/>
            <a:ext cx="358775" cy="360362"/>
          </a:xfrm>
          <a:prstGeom prst="ellipse">
            <a:avLst/>
          </a:prstGeom>
          <a:solidFill>
            <a:srgbClr val="33CCCC">
              <a:alpha val="20000"/>
            </a:srgb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4" name="AutoShape 34"/>
          <p:cNvCxnSpPr>
            <a:cxnSpLocks noChangeShapeType="1"/>
            <a:stCxn id="8212" idx="4"/>
            <a:endCxn id="8213" idx="0"/>
          </p:cNvCxnSpPr>
          <p:nvPr/>
        </p:nvCxnSpPr>
        <p:spPr bwMode="auto">
          <a:xfrm rot="5400000">
            <a:off x="3196431" y="5425282"/>
            <a:ext cx="250825" cy="48418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33CCFF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92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92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BC0FF221-CA19-43CA-9F2C-412E97B69DCE}" type="slidenum">
              <a:rPr lang="sl-SI" smtClean="0"/>
              <a:pPr/>
              <a:t>14</a:t>
            </a:fld>
            <a:endParaRPr lang="sl-SI" smtClean="0"/>
          </a:p>
        </p:txBody>
      </p:sp>
      <p:sp>
        <p:nvSpPr>
          <p:cNvPr id="92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Backpropagation algorithm  </a:t>
            </a:r>
            <a:r>
              <a:rPr lang="sl-SI" sz="2800" smtClean="0"/>
              <a:t>(8/9)</a:t>
            </a:r>
          </a:p>
        </p:txBody>
      </p:sp>
      <p:sp>
        <p:nvSpPr>
          <p:cNvPr id="92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3292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sl-SI" smtClean="0"/>
              <a:t>CASE 2   Neuron </a:t>
            </a:r>
            <a:r>
              <a:rPr lang="sl-SI" i="1" smtClean="0">
                <a:solidFill>
                  <a:srgbClr val="3333FF"/>
                </a:solidFill>
              </a:rPr>
              <a:t>j</a:t>
            </a:r>
            <a:r>
              <a:rPr lang="sl-SI" smtClean="0"/>
              <a:t> is a hidden node ...</a:t>
            </a:r>
          </a:p>
          <a:p>
            <a:pPr lvl="1" eaLnBrk="1" hangingPunct="1"/>
            <a:r>
              <a:rPr lang="sl-SI" smtClean="0"/>
              <a:t>Finally, combining </a:t>
            </a:r>
            <a:r>
              <a:rPr lang="sl-SI" i="1" smtClean="0"/>
              <a:t>ansatz</a:t>
            </a:r>
            <a:r>
              <a:rPr lang="sl-SI" smtClean="0"/>
              <a:t> for hidden layer local gradient</a:t>
            </a:r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r>
              <a:rPr lang="sl-SI" smtClean="0"/>
              <a:t>and gradient of output error energy on hidden layer output</a:t>
            </a:r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r>
              <a:rPr lang="sl-SI" smtClean="0"/>
              <a:t>gives final result for </a:t>
            </a:r>
            <a:r>
              <a:rPr lang="sl-SI" smtClean="0">
                <a:solidFill>
                  <a:srgbClr val="FF0000"/>
                </a:solidFill>
              </a:rPr>
              <a:t>hidden layer local gradient</a:t>
            </a:r>
            <a:endParaRPr lang="sl-SI" i="1" baseline="-25000" smtClean="0">
              <a:solidFill>
                <a:srgbClr val="FF0000"/>
              </a:solidFill>
            </a:endParaRP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979613" y="3068638"/>
          <a:ext cx="2160587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1" name="Equation" r:id="rId3" imgW="1193760" imgH="444240" progId="Equation.3">
                  <p:embed/>
                </p:oleObj>
              </mc:Choice>
              <mc:Fallback>
                <p:oleObj name="Equation" r:id="rId3" imgW="11937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068638"/>
                        <a:ext cx="2160587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8738639"/>
              </p:ext>
            </p:extLst>
          </p:nvPr>
        </p:nvGraphicFramePr>
        <p:xfrm>
          <a:off x="1979613" y="1761629"/>
          <a:ext cx="296386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2" name="Equation" r:id="rId5" imgW="1638000" imgH="444240" progId="Equation.3">
                  <p:embed/>
                </p:oleObj>
              </mc:Choice>
              <mc:Fallback>
                <p:oleObj name="Equation" r:id="rId5" imgW="1638000" imgH="4442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761629"/>
                        <a:ext cx="2963862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3"/>
          <p:cNvGraphicFramePr>
            <a:graphicFrameLocks noChangeAspect="1"/>
          </p:cNvGraphicFramePr>
          <p:nvPr/>
        </p:nvGraphicFramePr>
        <p:xfrm>
          <a:off x="2071688" y="4681538"/>
          <a:ext cx="28479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3" name="Equation" r:id="rId7" imgW="1574640" imgH="342720" progId="Equation.3">
                  <p:embed/>
                </p:oleObj>
              </mc:Choice>
              <mc:Fallback>
                <p:oleObj name="Equation" r:id="rId7" imgW="1574640" imgH="3427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681538"/>
                        <a:ext cx="2847975" cy="619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05A817A3-1C73-4B86-BF15-464C379537F5}" type="slidenum">
              <a:rPr lang="sl-SI" smtClean="0"/>
              <a:pPr/>
              <a:t>15</a:t>
            </a:fld>
            <a:endParaRPr lang="sl-SI" smtClean="0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Backpropagation algorithm  </a:t>
            </a:r>
            <a:r>
              <a:rPr lang="sl-SI" sz="2800" smtClean="0"/>
              <a:t>(9/9)</a:t>
            </a:r>
          </a:p>
        </p:txBody>
      </p:sp>
      <p:sp>
        <p:nvSpPr>
          <p:cNvPr id="1024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Backpropagation</a:t>
            </a:r>
            <a:r>
              <a:rPr lang="sl-SI" dirty="0" smtClean="0"/>
              <a:t> </a:t>
            </a:r>
            <a:r>
              <a:rPr lang="sl-SI" dirty="0" err="1" smtClean="0"/>
              <a:t>summary</a:t>
            </a:r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marL="457200" indent="-457200" eaLnBrk="1" hangingPunct="1">
              <a:buFont typeface="+mj-lt"/>
              <a:buAutoNum type="arabicPeriod"/>
            </a:pPr>
            <a:r>
              <a:rPr lang="sl-SI" sz="2000" dirty="0" err="1" smtClean="0"/>
              <a:t>Local</a:t>
            </a:r>
            <a:r>
              <a:rPr lang="sl-SI" sz="2000" dirty="0" smtClean="0"/>
              <a:t> gradient of </a:t>
            </a:r>
            <a:r>
              <a:rPr lang="sl-SI" sz="2000" dirty="0" err="1" smtClean="0"/>
              <a:t>an</a:t>
            </a:r>
            <a:r>
              <a:rPr lang="sl-SI" sz="2000" dirty="0" smtClean="0"/>
              <a:t> </a:t>
            </a:r>
            <a:r>
              <a:rPr lang="sl-SI" sz="2000" dirty="0" err="1" smtClean="0"/>
              <a:t>output</a:t>
            </a:r>
            <a:r>
              <a:rPr lang="sl-SI" sz="2000" dirty="0" smtClean="0"/>
              <a:t> </a:t>
            </a:r>
            <a:r>
              <a:rPr lang="sl-SI" sz="2000" dirty="0" err="1" smtClean="0"/>
              <a:t>node</a:t>
            </a:r>
            <a:endParaRPr lang="sl-SI" sz="2000" dirty="0" smtClean="0"/>
          </a:p>
          <a:p>
            <a:pPr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marL="457200" indent="-457200" eaLnBrk="1" hangingPunct="1">
              <a:buFont typeface="+mj-lt"/>
              <a:buAutoNum type="arabicPeriod" startAt="2"/>
            </a:pPr>
            <a:r>
              <a:rPr lang="sl-SI" sz="2000" dirty="0" err="1" smtClean="0"/>
              <a:t>Local</a:t>
            </a:r>
            <a:r>
              <a:rPr lang="sl-SI" sz="2000" dirty="0" smtClean="0"/>
              <a:t> gradient of a </a:t>
            </a:r>
            <a:r>
              <a:rPr lang="sl-SI" sz="2000" dirty="0" err="1" smtClean="0"/>
              <a:t>hidden</a:t>
            </a:r>
            <a:r>
              <a:rPr lang="sl-SI" sz="2000" dirty="0" smtClean="0"/>
              <a:t> </a:t>
            </a:r>
            <a:r>
              <a:rPr lang="sl-SI" sz="2000" dirty="0" err="1" smtClean="0"/>
              <a:t>node</a:t>
            </a:r>
            <a:endParaRPr lang="sl-SI" sz="2000" dirty="0" smtClean="0"/>
          </a:p>
        </p:txBody>
      </p:sp>
      <p:graphicFrame>
        <p:nvGraphicFramePr>
          <p:cNvPr id="10242" name="Object 8"/>
          <p:cNvGraphicFramePr>
            <a:graphicFrameLocks noChangeAspect="1"/>
          </p:cNvGraphicFramePr>
          <p:nvPr/>
        </p:nvGraphicFramePr>
        <p:xfrm>
          <a:off x="2051720" y="1836738"/>
          <a:ext cx="3783012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0" name="Equation" r:id="rId3" imgW="1460160" imgH="253800" progId="Equation.3">
                  <p:embed/>
                </p:oleObj>
              </mc:Choice>
              <mc:Fallback>
                <p:oleObj name="Equation" r:id="rId3" imgW="146016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836738"/>
                        <a:ext cx="3783012" cy="655637"/>
                      </a:xfrm>
                      <a:prstGeom prst="rect">
                        <a:avLst/>
                      </a:prstGeom>
                      <a:solidFill>
                        <a:srgbClr val="FFCC99">
                          <a:alpha val="27000"/>
                        </a:srgbClr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Text Box 9"/>
          <p:cNvSpPr txBox="1">
            <a:spLocks noChangeArrowheads="1"/>
          </p:cNvSpPr>
          <p:nvPr/>
        </p:nvSpPr>
        <p:spPr bwMode="auto">
          <a:xfrm>
            <a:off x="912471" y="2732088"/>
            <a:ext cx="64039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/>
              <a:t>Weight 		Learning		Local		Input of</a:t>
            </a:r>
            <a:br>
              <a:rPr lang="sl-SI"/>
            </a:br>
            <a:r>
              <a:rPr lang="sl-SI"/>
              <a:t>correction		rate		gradient		neuron </a:t>
            </a:r>
            <a:r>
              <a:rPr lang="sl-SI" i="1"/>
              <a:t>j</a:t>
            </a: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V="1">
            <a:off x="1704633" y="2422525"/>
            <a:ext cx="576263" cy="50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 flipV="1">
            <a:off x="3647733" y="2422525"/>
            <a:ext cx="73025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H="1" flipV="1">
            <a:off x="4297021" y="2420938"/>
            <a:ext cx="287337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 flipH="1" flipV="1">
            <a:off x="5305083" y="2420938"/>
            <a:ext cx="10795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0243" name="Object 15"/>
          <p:cNvGraphicFramePr>
            <a:graphicFrameLocks noChangeAspect="1"/>
          </p:cNvGraphicFramePr>
          <p:nvPr/>
        </p:nvGraphicFramePr>
        <p:xfrm>
          <a:off x="2051720" y="4029075"/>
          <a:ext cx="25495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1" name="Equation" r:id="rId5" imgW="1409400" imgH="228600" progId="Equation.3">
                  <p:embed/>
                </p:oleObj>
              </mc:Choice>
              <mc:Fallback>
                <p:oleObj name="Equation" r:id="rId5" imgW="14094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4029075"/>
                        <a:ext cx="2549525" cy="411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6"/>
          <p:cNvGraphicFramePr>
            <a:graphicFrameLocks noChangeAspect="1"/>
          </p:cNvGraphicFramePr>
          <p:nvPr/>
        </p:nvGraphicFramePr>
        <p:xfrm>
          <a:off x="2051720" y="5343525"/>
          <a:ext cx="28479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62" name="Equation" r:id="rId7" imgW="1574640" imgH="342720" progId="Equation.3">
                  <p:embed/>
                </p:oleObj>
              </mc:Choice>
              <mc:Fallback>
                <p:oleObj name="Equation" r:id="rId7" imgW="1574640" imgH="3427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343525"/>
                        <a:ext cx="2847975" cy="619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292080" y="4221088"/>
            <a:ext cx="3506787" cy="1362075"/>
            <a:chOff x="934" y="1117"/>
            <a:chExt cx="2209" cy="858"/>
          </a:xfrm>
        </p:grpSpPr>
        <p:pic>
          <p:nvPicPr>
            <p:cNvPr id="16" name="Picture 50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034" y="1187"/>
              <a:ext cx="1067" cy="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7" name="Object 51"/>
            <p:cNvGraphicFramePr>
              <a:graphicFrameLocks noChangeAspect="1"/>
            </p:cNvGraphicFramePr>
            <p:nvPr/>
          </p:nvGraphicFramePr>
          <p:xfrm>
            <a:off x="934" y="1117"/>
            <a:ext cx="10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63" name="Equation" r:id="rId10" imgW="152280" imgH="228600" progId="Equation.3">
                    <p:embed/>
                  </p:oleObj>
                </mc:Choice>
                <mc:Fallback>
                  <p:oleObj name="Equation" r:id="rId10" imgW="152280" imgH="2286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" y="1117"/>
                          <a:ext cx="102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52"/>
            <p:cNvGraphicFramePr>
              <a:graphicFrameLocks noChangeAspect="1"/>
            </p:cNvGraphicFramePr>
            <p:nvPr/>
          </p:nvGraphicFramePr>
          <p:xfrm>
            <a:off x="1517" y="1250"/>
            <a:ext cx="11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64" name="Equation" r:id="rId12" imgW="164880" imgH="241200" progId="Equation.3">
                    <p:embed/>
                  </p:oleObj>
                </mc:Choice>
                <mc:Fallback>
                  <p:oleObj name="Equation" r:id="rId12" imgW="164880" imgH="2412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1250"/>
                          <a:ext cx="110" cy="1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53"/>
            <p:cNvGraphicFramePr>
              <a:graphicFrameLocks noChangeAspect="1"/>
            </p:cNvGraphicFramePr>
            <p:nvPr/>
          </p:nvGraphicFramePr>
          <p:xfrm>
            <a:off x="1891" y="1250"/>
            <a:ext cx="11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65" name="Equation" r:id="rId14" imgW="177480" imgH="241200" progId="Equation.3">
                    <p:embed/>
                  </p:oleObj>
                </mc:Choice>
                <mc:Fallback>
                  <p:oleObj name="Equation" r:id="rId14" imgW="177480" imgH="2412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1" y="1250"/>
                          <a:ext cx="118" cy="1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Oval 54"/>
            <p:cNvSpPr>
              <a:spLocks noChangeArrowheads="1"/>
            </p:cNvSpPr>
            <p:nvPr/>
          </p:nvSpPr>
          <p:spPr bwMode="auto">
            <a:xfrm>
              <a:off x="1161" y="1578"/>
              <a:ext cx="196" cy="13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55"/>
            <p:cNvSpPr>
              <a:spLocks noChangeArrowheads="1"/>
            </p:cNvSpPr>
            <p:nvPr/>
          </p:nvSpPr>
          <p:spPr bwMode="auto">
            <a:xfrm>
              <a:off x="1163" y="1207"/>
              <a:ext cx="197" cy="13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56"/>
            <p:cNvSpPr>
              <a:spLocks noChangeArrowheads="1"/>
            </p:cNvSpPr>
            <p:nvPr/>
          </p:nvSpPr>
          <p:spPr bwMode="auto">
            <a:xfrm>
              <a:off x="1416" y="1554"/>
              <a:ext cx="118" cy="9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3" name="Object 57"/>
            <p:cNvGraphicFramePr>
              <a:graphicFrameLocks noChangeAspect="1"/>
            </p:cNvGraphicFramePr>
            <p:nvPr/>
          </p:nvGraphicFramePr>
          <p:xfrm>
            <a:off x="1157" y="1170"/>
            <a:ext cx="14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66" name="Equation" r:id="rId16" imgW="215640" imgH="241200" progId="Equation.3">
                    <p:embed/>
                  </p:oleObj>
                </mc:Choice>
                <mc:Fallback>
                  <p:oleObj name="Equation" r:id="rId16" imgW="215640" imgH="2412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1170"/>
                          <a:ext cx="14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4" name="Picture 58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076" y="1410"/>
              <a:ext cx="1067" cy="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25" name="Object 59"/>
            <p:cNvGraphicFramePr>
              <a:graphicFrameLocks noChangeAspect="1"/>
            </p:cNvGraphicFramePr>
            <p:nvPr/>
          </p:nvGraphicFramePr>
          <p:xfrm>
            <a:off x="2559" y="1477"/>
            <a:ext cx="11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67" name="Equation" r:id="rId18" imgW="164880" imgH="228600" progId="Equation.3">
                    <p:embed/>
                  </p:oleObj>
                </mc:Choice>
                <mc:Fallback>
                  <p:oleObj name="Equation" r:id="rId18" imgW="164880" imgH="2286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9" y="1477"/>
                          <a:ext cx="110" cy="17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60"/>
            <p:cNvGraphicFramePr>
              <a:graphicFrameLocks noChangeAspect="1"/>
            </p:cNvGraphicFramePr>
            <p:nvPr/>
          </p:nvGraphicFramePr>
          <p:xfrm>
            <a:off x="2933" y="1477"/>
            <a:ext cx="11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68" name="Equation" r:id="rId20" imgW="177480" imgH="228600" progId="Equation.3">
                    <p:embed/>
                  </p:oleObj>
                </mc:Choice>
                <mc:Fallback>
                  <p:oleObj name="Equation" r:id="rId20" imgW="177480" imgH="2286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" y="1477"/>
                          <a:ext cx="118" cy="17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Oval 61"/>
            <p:cNvSpPr>
              <a:spLocks noChangeArrowheads="1"/>
            </p:cNvSpPr>
            <p:nvPr/>
          </p:nvSpPr>
          <p:spPr bwMode="auto">
            <a:xfrm>
              <a:off x="2203" y="1801"/>
              <a:ext cx="196" cy="13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62"/>
            <p:cNvSpPr>
              <a:spLocks noChangeArrowheads="1"/>
            </p:cNvSpPr>
            <p:nvPr/>
          </p:nvSpPr>
          <p:spPr bwMode="auto">
            <a:xfrm>
              <a:off x="2205" y="1430"/>
              <a:ext cx="197" cy="13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63"/>
            <p:cNvSpPr>
              <a:spLocks noChangeArrowheads="1"/>
            </p:cNvSpPr>
            <p:nvPr/>
          </p:nvSpPr>
          <p:spPr bwMode="auto">
            <a:xfrm>
              <a:off x="2458" y="1777"/>
              <a:ext cx="118" cy="9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" name="Object 64"/>
            <p:cNvGraphicFramePr>
              <a:graphicFrameLocks noChangeAspect="1"/>
            </p:cNvGraphicFramePr>
            <p:nvPr/>
          </p:nvGraphicFramePr>
          <p:xfrm>
            <a:off x="2199" y="1393"/>
            <a:ext cx="14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69" name="Equation" r:id="rId22" imgW="215640" imgH="241200" progId="Equation.3">
                    <p:embed/>
                  </p:oleObj>
                </mc:Choice>
                <mc:Fallback>
                  <p:oleObj name="Equation" r:id="rId22" imgW="215640" imgH="2412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9" y="1393"/>
                          <a:ext cx="14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112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112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9A0FE8C4-2C56-4157-BC56-334D0591AD22}" type="slidenum">
              <a:rPr lang="sl-SI" smtClean="0"/>
              <a:pPr/>
              <a:t>16</a:t>
            </a:fld>
            <a:endParaRPr lang="sl-SI" smtClean="0"/>
          </a:p>
        </p:txBody>
      </p:sp>
      <p:sp>
        <p:nvSpPr>
          <p:cNvPr id="112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Two passes of computation</a:t>
            </a:r>
            <a:endParaRPr lang="en-GB" smtClean="0"/>
          </a:p>
        </p:txBody>
      </p:sp>
      <p:sp>
        <p:nvSpPr>
          <p:cNvPr id="112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35975" cy="5184775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sl-SI" smtClean="0"/>
              <a:t>Forward pass</a:t>
            </a:r>
          </a:p>
          <a:p>
            <a:pPr marL="762000" lvl="1" indent="-304800" eaLnBrk="1" hangingPunct="1">
              <a:buFontTx/>
              <a:buNone/>
            </a:pPr>
            <a:r>
              <a:rPr lang="en-GB" smtClean="0"/>
              <a:t>Input is applied to the network and propagated to the output</a:t>
            </a:r>
            <a:endParaRPr lang="sl-SI" smtClean="0"/>
          </a:p>
          <a:p>
            <a:pPr marL="762000" lvl="1" indent="-304800" eaLnBrk="1" hangingPunct="1">
              <a:buFontTx/>
              <a:buNone/>
            </a:pPr>
            <a:r>
              <a:rPr lang="sl-SI" smtClean="0">
                <a:solidFill>
                  <a:srgbClr val="3333FF"/>
                </a:solidFill>
              </a:rPr>
              <a:t>Inputs    </a:t>
            </a:r>
            <a:r>
              <a:rPr lang="sl-SI" smtClean="0">
                <a:solidFill>
                  <a:srgbClr val="3333FF"/>
                </a:solidFill>
                <a:sym typeface="Wingdings" pitchFamily="2" charset="2"/>
              </a:rPr>
              <a:t>   H</a:t>
            </a:r>
            <a:r>
              <a:rPr lang="sl-SI" smtClean="0">
                <a:solidFill>
                  <a:srgbClr val="3333FF"/>
                </a:solidFill>
              </a:rPr>
              <a:t>idden layer output   </a:t>
            </a:r>
            <a:r>
              <a:rPr lang="sl-SI" smtClean="0">
                <a:solidFill>
                  <a:srgbClr val="3333FF"/>
                </a:solidFill>
                <a:sym typeface="Wingdings" pitchFamily="2" charset="2"/>
              </a:rPr>
              <a:t>   </a:t>
            </a:r>
            <a:r>
              <a:rPr lang="sl-SI" smtClean="0">
                <a:solidFill>
                  <a:srgbClr val="3333FF"/>
                </a:solidFill>
              </a:rPr>
              <a:t>Output layer output    </a:t>
            </a:r>
            <a:r>
              <a:rPr lang="sl-SI" smtClean="0">
                <a:solidFill>
                  <a:srgbClr val="3333FF"/>
                </a:solidFill>
                <a:sym typeface="Wingdings" pitchFamily="2" charset="2"/>
              </a:rPr>
              <a:t>    Output e</a:t>
            </a:r>
            <a:r>
              <a:rPr lang="sl-SI" smtClean="0">
                <a:solidFill>
                  <a:srgbClr val="3333FF"/>
                </a:solidFill>
              </a:rPr>
              <a:t>rror</a:t>
            </a:r>
          </a:p>
          <a:p>
            <a:pPr lvl="4" eaLnBrk="1" hangingPunct="1"/>
            <a:endParaRPr lang="sl-SI" smtClean="0">
              <a:solidFill>
                <a:srgbClr val="3333FF"/>
              </a:solidFill>
            </a:endParaRPr>
          </a:p>
          <a:p>
            <a:pPr marL="762000" lvl="1" indent="-304800" eaLnBrk="1" hangingPunct="1">
              <a:buFontTx/>
              <a:buNone/>
            </a:pPr>
            <a:r>
              <a:rPr lang="sl-SI" smtClean="0">
                <a:solidFill>
                  <a:srgbClr val="3333FF"/>
                </a:solidFill>
              </a:rPr>
              <a:t>             </a:t>
            </a:r>
            <a:r>
              <a:rPr lang="sl-SI" smtClean="0">
                <a:solidFill>
                  <a:srgbClr val="3333FF"/>
                </a:solidFill>
                <a:sym typeface="Wingdings" pitchFamily="2" charset="2"/>
              </a:rPr>
              <a:t>                               </a:t>
            </a:r>
            <a:r>
              <a:rPr lang="sl-SI" smtClean="0">
                <a:solidFill>
                  <a:srgbClr val="3333FF"/>
                </a:solidFill>
              </a:rPr>
              <a:t>       </a:t>
            </a:r>
            <a:r>
              <a:rPr lang="sl-SI" smtClean="0">
                <a:solidFill>
                  <a:srgbClr val="3333FF"/>
                </a:solidFill>
                <a:sym typeface="Wingdings" pitchFamily="2" charset="2"/>
              </a:rPr>
              <a:t>                                  </a:t>
            </a:r>
            <a:r>
              <a:rPr lang="sl-SI" smtClean="0">
                <a:solidFill>
                  <a:srgbClr val="3333FF"/>
                </a:solidFill>
              </a:rPr>
              <a:t>   </a:t>
            </a:r>
            <a:r>
              <a:rPr lang="sl-SI" smtClean="0">
                <a:solidFill>
                  <a:srgbClr val="3333FF"/>
                </a:solidFill>
                <a:sym typeface="Wingdings" pitchFamily="2" charset="2"/>
              </a:rPr>
              <a:t>    </a:t>
            </a:r>
            <a:endParaRPr lang="sl-SI" smtClean="0">
              <a:solidFill>
                <a:srgbClr val="3333FF"/>
              </a:solidFill>
            </a:endParaRPr>
          </a:p>
          <a:p>
            <a:pPr lvl="3" eaLnBrk="1" hangingPunct="1"/>
            <a:endParaRPr lang="sl-SI" smtClean="0"/>
          </a:p>
          <a:p>
            <a:pPr marL="457200" indent="-457200" eaLnBrk="1" hangingPunct="1">
              <a:buFontTx/>
              <a:buAutoNum type="arabicPeriod"/>
            </a:pPr>
            <a:endParaRPr lang="sl-SI" smtClean="0"/>
          </a:p>
          <a:p>
            <a:pPr marL="457200" indent="-457200" eaLnBrk="1" hangingPunct="1">
              <a:buFontTx/>
              <a:buAutoNum type="arabicPeriod"/>
            </a:pPr>
            <a:endParaRPr lang="sl-SI" smtClean="0"/>
          </a:p>
          <a:p>
            <a:pPr marL="457200" indent="-457200" eaLnBrk="1" hangingPunct="1">
              <a:buFontTx/>
              <a:buAutoNum type="arabicPeriod"/>
            </a:pPr>
            <a:r>
              <a:rPr lang="sl-SI" smtClean="0"/>
              <a:t>Backward pass</a:t>
            </a:r>
          </a:p>
          <a:p>
            <a:pPr marL="762000" lvl="1" indent="-304800" eaLnBrk="1" hangingPunct="1"/>
            <a:r>
              <a:rPr lang="sl-SI" smtClean="0"/>
              <a:t>Recursive computing of local gradients</a:t>
            </a:r>
            <a:endParaRPr lang="sl-SI" i="1" smtClean="0">
              <a:cs typeface="Arial" charset="0"/>
            </a:endParaRPr>
          </a:p>
          <a:p>
            <a:pPr marL="762000" lvl="1" indent="-304800" eaLnBrk="1" hangingPunct="1">
              <a:buFontTx/>
              <a:buNone/>
            </a:pPr>
            <a:r>
              <a:rPr lang="sl-SI" smtClean="0">
                <a:solidFill>
                  <a:srgbClr val="3333FF"/>
                </a:solidFill>
              </a:rPr>
              <a:t>	Output local gradients    </a:t>
            </a:r>
            <a:r>
              <a:rPr lang="sl-SI" smtClean="0">
                <a:solidFill>
                  <a:srgbClr val="3333FF"/>
                </a:solidFill>
                <a:sym typeface="Wingdings" pitchFamily="2" charset="2"/>
              </a:rPr>
              <a:t>      Hidden layer local gradients</a:t>
            </a:r>
            <a:endParaRPr lang="sl-SI" i="1" smtClean="0">
              <a:cs typeface="Arial" charset="0"/>
            </a:endParaRPr>
          </a:p>
          <a:p>
            <a:pPr lvl="4" eaLnBrk="1" hangingPunct="1"/>
            <a:endParaRPr lang="el-GR" i="1" smtClean="0">
              <a:cs typeface="Arial" charset="0"/>
            </a:endParaRPr>
          </a:p>
          <a:p>
            <a:pPr marL="762000" lvl="1" indent="-304800" eaLnBrk="1" hangingPunct="1">
              <a:buFontTx/>
              <a:buNone/>
            </a:pPr>
            <a:r>
              <a:rPr lang="sl-SI" smtClean="0">
                <a:solidFill>
                  <a:srgbClr val="3333FF"/>
                </a:solidFill>
              </a:rPr>
              <a:t>	                                       </a:t>
            </a:r>
            <a:r>
              <a:rPr lang="sl-SI" smtClean="0">
                <a:solidFill>
                  <a:srgbClr val="3333FF"/>
                </a:solidFill>
                <a:sym typeface="Wingdings" pitchFamily="2" charset="2"/>
              </a:rPr>
              <a:t>    </a:t>
            </a:r>
            <a:endParaRPr lang="sl-SI" i="1" smtClean="0">
              <a:cs typeface="Arial" charset="0"/>
            </a:endParaRPr>
          </a:p>
          <a:p>
            <a:pPr lvl="3" eaLnBrk="1" hangingPunct="1"/>
            <a:endParaRPr lang="sl-SI" smtClean="0"/>
          </a:p>
          <a:p>
            <a:pPr marL="762000" lvl="1" indent="-304800" eaLnBrk="1" hangingPunct="1"/>
            <a:r>
              <a:rPr lang="en-GB" smtClean="0"/>
              <a:t>Synaptic weights are adjusted according to </a:t>
            </a:r>
            <a:r>
              <a:rPr lang="sl-SI" smtClean="0"/>
              <a:t>local gradients</a:t>
            </a:r>
            <a:endParaRPr lang="en-GB" smtClean="0"/>
          </a:p>
        </p:txBody>
      </p:sp>
      <p:graphicFrame>
        <p:nvGraphicFramePr>
          <p:cNvPr id="1126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103225"/>
              </p:ext>
            </p:extLst>
          </p:nvPr>
        </p:nvGraphicFramePr>
        <p:xfrm>
          <a:off x="1042988" y="5733256"/>
          <a:ext cx="21986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7" name="Equation" r:id="rId3" imgW="1473120" imgH="253800" progId="Equation.3">
                  <p:embed/>
                </p:oleObj>
              </mc:Choice>
              <mc:Fallback>
                <p:oleObj name="Equation" r:id="rId3" imgW="1473120" imgH="253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733256"/>
                        <a:ext cx="219868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>
                                <a:alpha val="27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8064091"/>
              </p:ext>
            </p:extLst>
          </p:nvPr>
        </p:nvGraphicFramePr>
        <p:xfrm>
          <a:off x="1042988" y="4735487"/>
          <a:ext cx="2106612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8" name="Equation" r:id="rId5" imgW="1409400" imgH="228600" progId="Equation.3">
                  <p:embed/>
                </p:oleObj>
              </mc:Choice>
              <mc:Fallback>
                <p:oleObj name="Equation" r:id="rId5" imgW="14094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735487"/>
                        <a:ext cx="2106612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889314"/>
              </p:ext>
            </p:extLst>
          </p:nvPr>
        </p:nvGraphicFramePr>
        <p:xfrm>
          <a:off x="3789363" y="4716437"/>
          <a:ext cx="23558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9" name="Equation" r:id="rId7" imgW="1574640" imgH="342720" progId="Equation.3">
                  <p:embed/>
                </p:oleObj>
              </mc:Choice>
              <mc:Fallback>
                <p:oleObj name="Equation" r:id="rId7" imgW="1574640" imgH="3427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363" y="4716437"/>
                        <a:ext cx="23558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6"/>
          <p:cNvGraphicFramePr>
            <a:graphicFrameLocks noChangeAspect="1"/>
          </p:cNvGraphicFramePr>
          <p:nvPr/>
        </p:nvGraphicFramePr>
        <p:xfrm>
          <a:off x="2051050" y="2413000"/>
          <a:ext cx="151606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0" name="Equation" r:id="rId9" imgW="1015920" imgH="253800" progId="Equation.3">
                  <p:embed/>
                </p:oleObj>
              </mc:Choice>
              <mc:Fallback>
                <p:oleObj name="Equation" r:id="rId9" imgW="101592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13000"/>
                        <a:ext cx="151606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8"/>
          <p:cNvGraphicFramePr>
            <a:graphicFrameLocks noChangeAspect="1"/>
          </p:cNvGraphicFramePr>
          <p:nvPr/>
        </p:nvGraphicFramePr>
        <p:xfrm>
          <a:off x="6711950" y="2444750"/>
          <a:ext cx="197485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1" name="Equation" r:id="rId11" imgW="1320480" imgH="228600" progId="Equation.3">
                  <p:embed/>
                </p:oleObj>
              </mc:Choice>
              <mc:Fallback>
                <p:oleObj name="Equation" r:id="rId11" imgW="13204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2444750"/>
                        <a:ext cx="197485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2"/>
          <p:cNvGraphicFramePr>
            <a:graphicFrameLocks noChangeAspect="1"/>
          </p:cNvGraphicFramePr>
          <p:nvPr/>
        </p:nvGraphicFramePr>
        <p:xfrm>
          <a:off x="765175" y="2422525"/>
          <a:ext cx="53022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2" name="Equation" r:id="rId13" imgW="355320" imgH="228600" progId="Equation.3">
                  <p:embed/>
                </p:oleObj>
              </mc:Choice>
              <mc:Fallback>
                <p:oleObj name="Equation" r:id="rId13" imgW="35532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2422525"/>
                        <a:ext cx="53022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651990"/>
              </p:ext>
            </p:extLst>
          </p:nvPr>
        </p:nvGraphicFramePr>
        <p:xfrm>
          <a:off x="3798888" y="5733256"/>
          <a:ext cx="21605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name="Equation" r:id="rId15" imgW="1447560" imgH="253800" progId="Equation.3">
                  <p:embed/>
                </p:oleObj>
              </mc:Choice>
              <mc:Fallback>
                <p:oleObj name="Equation" r:id="rId15" imgW="1447560" imgH="253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5733256"/>
                        <a:ext cx="216058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>
                                <a:alpha val="27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6" name="Group 49"/>
          <p:cNvGrpSpPr>
            <a:grpSpLocks/>
          </p:cNvGrpSpPr>
          <p:nvPr/>
        </p:nvGrpSpPr>
        <p:grpSpPr bwMode="auto">
          <a:xfrm>
            <a:off x="4233863" y="2924175"/>
            <a:ext cx="3506787" cy="1362075"/>
            <a:chOff x="934" y="1117"/>
            <a:chExt cx="2209" cy="858"/>
          </a:xfrm>
        </p:grpSpPr>
        <p:pic>
          <p:nvPicPr>
            <p:cNvPr id="11287" name="Picture 50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1034" y="1187"/>
              <a:ext cx="1067" cy="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274" name="Object 51"/>
            <p:cNvGraphicFramePr>
              <a:graphicFrameLocks noChangeAspect="1"/>
            </p:cNvGraphicFramePr>
            <p:nvPr/>
          </p:nvGraphicFramePr>
          <p:xfrm>
            <a:off x="934" y="1117"/>
            <a:ext cx="102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4" name="Equation" r:id="rId18" imgW="152280" imgH="228600" progId="Equation.3">
                    <p:embed/>
                  </p:oleObj>
                </mc:Choice>
                <mc:Fallback>
                  <p:oleObj name="Equation" r:id="rId18" imgW="152280" imgH="2286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4" y="1117"/>
                          <a:ext cx="102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52"/>
            <p:cNvGraphicFramePr>
              <a:graphicFrameLocks noChangeAspect="1"/>
            </p:cNvGraphicFramePr>
            <p:nvPr/>
          </p:nvGraphicFramePr>
          <p:xfrm>
            <a:off x="1517" y="1250"/>
            <a:ext cx="110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5" name="Equation" r:id="rId20" imgW="164880" imgH="241200" progId="Equation.3">
                    <p:embed/>
                  </p:oleObj>
                </mc:Choice>
                <mc:Fallback>
                  <p:oleObj name="Equation" r:id="rId20" imgW="164880" imgH="24120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1250"/>
                          <a:ext cx="110" cy="1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53"/>
            <p:cNvGraphicFramePr>
              <a:graphicFrameLocks noChangeAspect="1"/>
            </p:cNvGraphicFramePr>
            <p:nvPr/>
          </p:nvGraphicFramePr>
          <p:xfrm>
            <a:off x="1891" y="1250"/>
            <a:ext cx="118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6" name="Equation" r:id="rId22" imgW="177480" imgH="241200" progId="Equation.3">
                    <p:embed/>
                  </p:oleObj>
                </mc:Choice>
                <mc:Fallback>
                  <p:oleObj name="Equation" r:id="rId22" imgW="177480" imgH="2412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1" y="1250"/>
                          <a:ext cx="118" cy="1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8" name="Oval 54"/>
            <p:cNvSpPr>
              <a:spLocks noChangeArrowheads="1"/>
            </p:cNvSpPr>
            <p:nvPr/>
          </p:nvSpPr>
          <p:spPr bwMode="auto">
            <a:xfrm>
              <a:off x="1161" y="1578"/>
              <a:ext cx="196" cy="13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Oval 55"/>
            <p:cNvSpPr>
              <a:spLocks noChangeArrowheads="1"/>
            </p:cNvSpPr>
            <p:nvPr/>
          </p:nvSpPr>
          <p:spPr bwMode="auto">
            <a:xfrm>
              <a:off x="1163" y="1207"/>
              <a:ext cx="197" cy="13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Oval 56"/>
            <p:cNvSpPr>
              <a:spLocks noChangeArrowheads="1"/>
            </p:cNvSpPr>
            <p:nvPr/>
          </p:nvSpPr>
          <p:spPr bwMode="auto">
            <a:xfrm>
              <a:off x="1416" y="1554"/>
              <a:ext cx="118" cy="9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277" name="Object 57"/>
            <p:cNvGraphicFramePr>
              <a:graphicFrameLocks noChangeAspect="1"/>
            </p:cNvGraphicFramePr>
            <p:nvPr/>
          </p:nvGraphicFramePr>
          <p:xfrm>
            <a:off x="1157" y="1170"/>
            <a:ext cx="14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7" name="Equation" r:id="rId24" imgW="215640" imgH="241200" progId="Equation.3">
                    <p:embed/>
                  </p:oleObj>
                </mc:Choice>
                <mc:Fallback>
                  <p:oleObj name="Equation" r:id="rId24" imgW="215640" imgH="2412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1170"/>
                          <a:ext cx="14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1291" name="Picture 58"/>
            <p:cNvPicPr>
              <a:picLocks noChangeAspect="1" noChangeArrowheads="1"/>
            </p:cNvPicPr>
            <p:nvPr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076" y="1410"/>
              <a:ext cx="1067" cy="5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278" name="Object 59"/>
            <p:cNvGraphicFramePr>
              <a:graphicFrameLocks noChangeAspect="1"/>
            </p:cNvGraphicFramePr>
            <p:nvPr/>
          </p:nvGraphicFramePr>
          <p:xfrm>
            <a:off x="2559" y="1477"/>
            <a:ext cx="11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8" name="Equation" r:id="rId26" imgW="164880" imgH="228600" progId="Equation.3">
                    <p:embed/>
                  </p:oleObj>
                </mc:Choice>
                <mc:Fallback>
                  <p:oleObj name="Equation" r:id="rId26" imgW="164880" imgH="2286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9" y="1477"/>
                          <a:ext cx="110" cy="17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60"/>
            <p:cNvGraphicFramePr>
              <a:graphicFrameLocks noChangeAspect="1"/>
            </p:cNvGraphicFramePr>
            <p:nvPr/>
          </p:nvGraphicFramePr>
          <p:xfrm>
            <a:off x="2933" y="1477"/>
            <a:ext cx="118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49" name="Equation" r:id="rId28" imgW="177480" imgH="228600" progId="Equation.3">
                    <p:embed/>
                  </p:oleObj>
                </mc:Choice>
                <mc:Fallback>
                  <p:oleObj name="Equation" r:id="rId28" imgW="177480" imgH="2286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3" y="1477"/>
                          <a:ext cx="118" cy="17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2" name="Oval 61"/>
            <p:cNvSpPr>
              <a:spLocks noChangeArrowheads="1"/>
            </p:cNvSpPr>
            <p:nvPr/>
          </p:nvSpPr>
          <p:spPr bwMode="auto">
            <a:xfrm>
              <a:off x="2203" y="1801"/>
              <a:ext cx="196" cy="13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Oval 62"/>
            <p:cNvSpPr>
              <a:spLocks noChangeArrowheads="1"/>
            </p:cNvSpPr>
            <p:nvPr/>
          </p:nvSpPr>
          <p:spPr bwMode="auto">
            <a:xfrm>
              <a:off x="2205" y="1430"/>
              <a:ext cx="197" cy="139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Oval 63"/>
            <p:cNvSpPr>
              <a:spLocks noChangeArrowheads="1"/>
            </p:cNvSpPr>
            <p:nvPr/>
          </p:nvSpPr>
          <p:spPr bwMode="auto">
            <a:xfrm>
              <a:off x="2458" y="1777"/>
              <a:ext cx="118" cy="93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1280" name="Object 64"/>
            <p:cNvGraphicFramePr>
              <a:graphicFrameLocks noChangeAspect="1"/>
            </p:cNvGraphicFramePr>
            <p:nvPr/>
          </p:nvGraphicFramePr>
          <p:xfrm>
            <a:off x="2199" y="1393"/>
            <a:ext cx="144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0" name="Equation" r:id="rId30" imgW="215640" imgH="241200" progId="Equation.3">
                    <p:embed/>
                  </p:oleObj>
                </mc:Choice>
                <mc:Fallback>
                  <p:oleObj name="Equation" r:id="rId30" imgW="215640" imgH="2412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9" y="1393"/>
                          <a:ext cx="144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73" name="Object 65"/>
          <p:cNvGraphicFramePr>
            <a:graphicFrameLocks noChangeAspect="1"/>
          </p:cNvGraphicFramePr>
          <p:nvPr/>
        </p:nvGraphicFramePr>
        <p:xfrm>
          <a:off x="4348163" y="2413000"/>
          <a:ext cx="15541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1" name="Equation" r:id="rId32" imgW="1041120" imgH="253800" progId="Equation.3">
                  <p:embed/>
                </p:oleObj>
              </mc:Choice>
              <mc:Fallback>
                <p:oleObj name="Equation" r:id="rId32" imgW="1041120" imgH="2538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2413000"/>
                        <a:ext cx="15541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B92954D-4C50-4595-A840-9A9370E20504}" type="slidenum">
              <a:rPr lang="sl-SI" smtClean="0"/>
              <a:pPr/>
              <a:t>17</a:t>
            </a:fld>
            <a:endParaRPr lang="sl-SI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Summary</a:t>
            </a:r>
            <a:r>
              <a:rPr lang="sl-SI" dirty="0" smtClean="0"/>
              <a:t> of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backpropagation</a:t>
            </a:r>
            <a:r>
              <a:rPr lang="sl-SI" dirty="0" smtClean="0"/>
              <a:t> </a:t>
            </a:r>
            <a:r>
              <a:rPr lang="sl-SI" dirty="0" err="1" smtClean="0"/>
              <a:t>algorithm</a:t>
            </a:r>
            <a:endParaRPr lang="en-GB" dirty="0" smtClean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966" y="1268413"/>
            <a:ext cx="8229600" cy="5186362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 smtClean="0"/>
              <a:t>Initialization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sz="1500" dirty="0" smtClean="0">
                <a:solidFill>
                  <a:srgbClr val="0033CC"/>
                </a:solidFill>
              </a:rPr>
              <a:t>Pick </a:t>
            </a:r>
            <a:r>
              <a:rPr lang="sl-SI" sz="1500" dirty="0" err="1" smtClean="0">
                <a:solidFill>
                  <a:srgbClr val="0033CC"/>
                </a:solidFill>
              </a:rPr>
              <a:t>weights</a:t>
            </a:r>
            <a:r>
              <a:rPr lang="sl-SI" sz="1500" dirty="0" smtClean="0">
                <a:solidFill>
                  <a:srgbClr val="0033CC"/>
                </a:solidFill>
              </a:rPr>
              <a:t> and </a:t>
            </a:r>
            <a:r>
              <a:rPr lang="sl-SI" sz="1500" dirty="0" err="1" smtClean="0">
                <a:solidFill>
                  <a:srgbClr val="0033CC"/>
                </a:solidFill>
              </a:rPr>
              <a:t>biases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from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the</a:t>
            </a:r>
            <a:r>
              <a:rPr lang="sl-SI" sz="1500" dirty="0" smtClean="0">
                <a:solidFill>
                  <a:srgbClr val="0033CC"/>
                </a:solidFill>
              </a:rPr>
              <a:t> uniform </a:t>
            </a:r>
            <a:r>
              <a:rPr lang="sl-SI" sz="1500" dirty="0" err="1" smtClean="0">
                <a:solidFill>
                  <a:srgbClr val="0033CC"/>
                </a:solidFill>
              </a:rPr>
              <a:t>distribution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with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zero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mean</a:t>
            </a:r>
            <a:r>
              <a:rPr lang="sl-SI" sz="1500" dirty="0" smtClean="0">
                <a:solidFill>
                  <a:srgbClr val="0033CC"/>
                </a:solidFill>
              </a:rPr>
              <a:t> and variance </a:t>
            </a:r>
            <a:r>
              <a:rPr lang="sl-SI" sz="1500" dirty="0" err="1" smtClean="0">
                <a:solidFill>
                  <a:srgbClr val="0033CC"/>
                </a:solidFill>
              </a:rPr>
              <a:t>that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induces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local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fields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between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the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linear</a:t>
            </a:r>
            <a:r>
              <a:rPr lang="sl-SI" sz="1500" dirty="0" smtClean="0">
                <a:solidFill>
                  <a:srgbClr val="0033CC"/>
                </a:solidFill>
              </a:rPr>
              <a:t> and </a:t>
            </a:r>
            <a:r>
              <a:rPr lang="sl-SI" sz="1500" dirty="0" err="1" smtClean="0">
                <a:solidFill>
                  <a:srgbClr val="0033CC"/>
                </a:solidFill>
              </a:rPr>
              <a:t>saturated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parts</a:t>
            </a:r>
            <a:r>
              <a:rPr lang="sl-SI" sz="1500" dirty="0" smtClean="0">
                <a:solidFill>
                  <a:srgbClr val="0033CC"/>
                </a:solidFill>
              </a:rPr>
              <a:t> of </a:t>
            </a:r>
            <a:r>
              <a:rPr lang="sl-SI" sz="1500" dirty="0" err="1" smtClean="0">
                <a:solidFill>
                  <a:srgbClr val="0033CC"/>
                </a:solidFill>
              </a:rPr>
              <a:t>the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logistic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function</a:t>
            </a:r>
            <a:endParaRPr lang="sl-SI" sz="1500" dirty="0" smtClean="0">
              <a:solidFill>
                <a:srgbClr val="0033CC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sl-SI" sz="1200" dirty="0" smtClean="0">
              <a:solidFill>
                <a:srgbClr val="0033CC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 smtClean="0"/>
              <a:t>Presentation</a:t>
            </a:r>
            <a:r>
              <a:rPr lang="sl-SI" dirty="0" smtClean="0"/>
              <a:t> of </a:t>
            </a:r>
            <a:r>
              <a:rPr lang="sl-SI" dirty="0" err="1" smtClean="0"/>
              <a:t>training</a:t>
            </a:r>
            <a:r>
              <a:rPr lang="sl-SI" dirty="0" smtClean="0"/>
              <a:t> </a:t>
            </a:r>
            <a:r>
              <a:rPr lang="sl-SI" dirty="0" err="1" smtClean="0"/>
              <a:t>samples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sz="1500" dirty="0" err="1" smtClean="0">
                <a:solidFill>
                  <a:srgbClr val="0033CC"/>
                </a:solidFill>
              </a:rPr>
              <a:t>For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each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sample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from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the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epoch</a:t>
            </a:r>
            <a:r>
              <a:rPr lang="sl-SI" sz="1500" dirty="0" smtClean="0">
                <a:solidFill>
                  <a:srgbClr val="0033CC"/>
                </a:solidFill>
              </a:rPr>
              <a:t>, </a:t>
            </a:r>
            <a:r>
              <a:rPr lang="sl-SI" sz="1500" dirty="0" err="1" smtClean="0">
                <a:solidFill>
                  <a:srgbClr val="0033CC"/>
                </a:solidFill>
              </a:rPr>
              <a:t>perform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forward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pass</a:t>
            </a:r>
            <a:r>
              <a:rPr lang="sl-SI" sz="1500" dirty="0" smtClean="0">
                <a:solidFill>
                  <a:srgbClr val="0033CC"/>
                </a:solidFill>
              </a:rPr>
              <a:t> and </a:t>
            </a:r>
            <a:r>
              <a:rPr lang="sl-SI" sz="1500" dirty="0" err="1" smtClean="0">
                <a:solidFill>
                  <a:srgbClr val="0033CC"/>
                </a:solidFill>
              </a:rPr>
              <a:t>backward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pass</a:t>
            </a:r>
            <a:endParaRPr lang="sl-SI" sz="1500" dirty="0" smtClean="0">
              <a:solidFill>
                <a:srgbClr val="0033CC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sl-SI" sz="1200" dirty="0" smtClean="0">
              <a:solidFill>
                <a:srgbClr val="0033CC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 smtClean="0"/>
              <a:t>Forward</a:t>
            </a:r>
            <a:r>
              <a:rPr lang="sl-SI" dirty="0" smtClean="0"/>
              <a:t> </a:t>
            </a:r>
            <a:r>
              <a:rPr lang="sl-SI" dirty="0" err="1" smtClean="0"/>
              <a:t>pass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sz="1500" dirty="0" err="1" smtClean="0">
                <a:solidFill>
                  <a:srgbClr val="0033CC"/>
                </a:solidFill>
              </a:rPr>
              <a:t>Propagate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training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sample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from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network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input</a:t>
            </a:r>
            <a:r>
              <a:rPr lang="sl-SI" sz="1500" dirty="0" smtClean="0">
                <a:solidFill>
                  <a:srgbClr val="0033CC"/>
                </a:solidFill>
              </a:rPr>
              <a:t> to </a:t>
            </a:r>
            <a:r>
              <a:rPr lang="sl-SI" sz="1500" dirty="0" err="1" smtClean="0">
                <a:solidFill>
                  <a:srgbClr val="0033CC"/>
                </a:solidFill>
              </a:rPr>
              <a:t>the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output</a:t>
            </a:r>
            <a:endParaRPr lang="sl-SI" sz="1500" dirty="0" smtClean="0">
              <a:solidFill>
                <a:srgbClr val="0033CC"/>
              </a:solidFill>
            </a:endParaRPr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sz="1500" dirty="0" err="1" smtClean="0">
                <a:solidFill>
                  <a:srgbClr val="0033CC"/>
                </a:solidFill>
              </a:rPr>
              <a:t>Calculate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the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error</a:t>
            </a:r>
            <a:r>
              <a:rPr lang="sl-SI" sz="1500" dirty="0" smtClean="0">
                <a:solidFill>
                  <a:srgbClr val="0033CC"/>
                </a:solidFill>
              </a:rPr>
              <a:t> signal</a:t>
            </a:r>
          </a:p>
          <a:p>
            <a:pPr lvl="2" eaLnBrk="1" hangingPunct="1">
              <a:lnSpc>
                <a:spcPct val="90000"/>
              </a:lnSpc>
            </a:pPr>
            <a:endParaRPr lang="sl-SI" sz="1200" dirty="0" smtClean="0">
              <a:solidFill>
                <a:srgbClr val="0033CC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 smtClean="0"/>
              <a:t>Backward</a:t>
            </a:r>
            <a:r>
              <a:rPr lang="sl-SI" dirty="0" smtClean="0"/>
              <a:t> </a:t>
            </a:r>
            <a:r>
              <a:rPr lang="sl-SI" dirty="0" err="1" smtClean="0"/>
              <a:t>pass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sz="1500" dirty="0" err="1" smtClean="0">
                <a:solidFill>
                  <a:srgbClr val="0033CC"/>
                </a:solidFill>
              </a:rPr>
              <a:t>Recursive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computation</a:t>
            </a:r>
            <a:r>
              <a:rPr lang="sl-SI" sz="1500" dirty="0" smtClean="0">
                <a:solidFill>
                  <a:srgbClr val="0033CC"/>
                </a:solidFill>
              </a:rPr>
              <a:t> of </a:t>
            </a:r>
            <a:r>
              <a:rPr lang="sl-SI" sz="1500" dirty="0" err="1" smtClean="0">
                <a:solidFill>
                  <a:srgbClr val="0033CC"/>
                </a:solidFill>
              </a:rPr>
              <a:t>local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gradients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from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output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layer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toward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input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layer</a:t>
            </a:r>
            <a:endParaRPr lang="sl-SI" sz="1500" dirty="0" smtClean="0">
              <a:solidFill>
                <a:srgbClr val="0033CC"/>
              </a:solidFill>
            </a:endParaRPr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sz="1500" dirty="0" err="1" smtClean="0">
                <a:solidFill>
                  <a:srgbClr val="0033CC"/>
                </a:solidFill>
              </a:rPr>
              <a:t>Adaptation</a:t>
            </a:r>
            <a:r>
              <a:rPr lang="sl-SI" sz="1500" dirty="0" smtClean="0">
                <a:solidFill>
                  <a:srgbClr val="0033CC"/>
                </a:solidFill>
              </a:rPr>
              <a:t> of </a:t>
            </a:r>
            <a:r>
              <a:rPr lang="sl-SI" sz="1500" dirty="0" err="1" smtClean="0">
                <a:solidFill>
                  <a:srgbClr val="0033CC"/>
                </a:solidFill>
              </a:rPr>
              <a:t>synaptic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weights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according</a:t>
            </a:r>
            <a:r>
              <a:rPr lang="sl-SI" sz="1500" dirty="0" smtClean="0">
                <a:solidFill>
                  <a:srgbClr val="0033CC"/>
                </a:solidFill>
              </a:rPr>
              <a:t> to </a:t>
            </a:r>
            <a:r>
              <a:rPr lang="sl-SI" sz="1500" dirty="0" err="1" smtClean="0">
                <a:solidFill>
                  <a:srgbClr val="0033CC"/>
                </a:solidFill>
              </a:rPr>
              <a:t>generalized</a:t>
            </a:r>
            <a:r>
              <a:rPr lang="sl-SI" sz="1500" dirty="0" smtClean="0">
                <a:solidFill>
                  <a:srgbClr val="0033CC"/>
                </a:solidFill>
              </a:rPr>
              <a:t> delta rule</a:t>
            </a:r>
          </a:p>
          <a:p>
            <a:pPr lvl="2" eaLnBrk="1" hangingPunct="1">
              <a:lnSpc>
                <a:spcPct val="90000"/>
              </a:lnSpc>
            </a:pPr>
            <a:endParaRPr lang="sl-SI" sz="1200" dirty="0" smtClean="0">
              <a:solidFill>
                <a:srgbClr val="0033CC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 smtClean="0"/>
              <a:t>Iteration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sz="1500" dirty="0" err="1" smtClean="0">
                <a:solidFill>
                  <a:srgbClr val="0033CC"/>
                </a:solidFill>
              </a:rPr>
              <a:t>Iterate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steps</a:t>
            </a:r>
            <a:r>
              <a:rPr lang="sl-SI" sz="1500" dirty="0" smtClean="0">
                <a:solidFill>
                  <a:srgbClr val="0033CC"/>
                </a:solidFill>
              </a:rPr>
              <a:t> 2-4 </a:t>
            </a:r>
            <a:r>
              <a:rPr lang="sl-SI" sz="1500" dirty="0" err="1" smtClean="0">
                <a:solidFill>
                  <a:srgbClr val="0033CC"/>
                </a:solidFill>
              </a:rPr>
              <a:t>until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the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stopping</a:t>
            </a:r>
            <a:r>
              <a:rPr lang="sl-SI" sz="1500" dirty="0" smtClean="0">
                <a:solidFill>
                  <a:srgbClr val="0033CC"/>
                </a:solidFill>
              </a:rPr>
              <a:t> </a:t>
            </a:r>
            <a:r>
              <a:rPr lang="sl-SI" sz="1500" dirty="0" err="1" smtClean="0">
                <a:solidFill>
                  <a:srgbClr val="0033CC"/>
                </a:solidFill>
              </a:rPr>
              <a:t>criterion</a:t>
            </a:r>
            <a:r>
              <a:rPr lang="sl-SI" sz="1500" dirty="0" smtClean="0">
                <a:solidFill>
                  <a:srgbClr val="0033CC"/>
                </a:solidFill>
              </a:rPr>
              <a:t> is met</a:t>
            </a:r>
            <a:endParaRPr lang="en-GB" sz="1500" dirty="0" smtClean="0">
              <a:solidFill>
                <a:srgbClr val="0033CC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71322" y="2417793"/>
            <a:ext cx="0" cy="1854000"/>
          </a:xfrm>
          <a:prstGeom prst="line">
            <a:avLst/>
          </a:prstGeom>
          <a:ln w="28575">
            <a:solidFill>
              <a:srgbClr val="33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62314" y="2426111"/>
            <a:ext cx="436996" cy="0"/>
          </a:xfrm>
          <a:prstGeom prst="line">
            <a:avLst/>
          </a:prstGeom>
          <a:ln w="28575">
            <a:solidFill>
              <a:srgbClr val="336699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799310" y="1241518"/>
            <a:ext cx="2404538" cy="360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0" name="Rounded Rectangle 19"/>
          <p:cNvSpPr/>
          <p:nvPr/>
        </p:nvSpPr>
        <p:spPr>
          <a:xfrm>
            <a:off x="799310" y="2240724"/>
            <a:ext cx="4194394" cy="360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1" name="Rounded Rectangle 20"/>
          <p:cNvSpPr/>
          <p:nvPr/>
        </p:nvSpPr>
        <p:spPr>
          <a:xfrm>
            <a:off x="799310" y="3032753"/>
            <a:ext cx="2404538" cy="360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2" name="Rounded Rectangle 21"/>
          <p:cNvSpPr/>
          <p:nvPr/>
        </p:nvSpPr>
        <p:spPr>
          <a:xfrm>
            <a:off x="799310" y="4077072"/>
            <a:ext cx="2404538" cy="360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sp>
        <p:nvSpPr>
          <p:cNvPr id="23" name="Rounded Rectangle 22"/>
          <p:cNvSpPr/>
          <p:nvPr/>
        </p:nvSpPr>
        <p:spPr>
          <a:xfrm>
            <a:off x="799310" y="5120985"/>
            <a:ext cx="2404538" cy="360387"/>
          </a:xfrm>
          <a:prstGeom prst="round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362314" y="4264089"/>
            <a:ext cx="436996" cy="0"/>
          </a:xfrm>
          <a:prstGeom prst="line">
            <a:avLst/>
          </a:prstGeom>
          <a:ln w="28575">
            <a:solidFill>
              <a:srgbClr val="336699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9E02523C-BCAF-4DCD-B8E7-7C8154BA022E}" type="slidenum">
              <a:rPr lang="sl-SI" smtClean="0"/>
              <a:pPr/>
              <a:t>18</a:t>
            </a:fld>
            <a:endParaRPr lang="sl-SI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MATLAB demo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696" y="1268760"/>
            <a:ext cx="8229600" cy="511333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sl-SI" dirty="0">
                <a:solidFill>
                  <a:srgbClr val="0070C0"/>
                </a:solidFill>
              </a:rPr>
              <a:t>Run </a:t>
            </a:r>
            <a:r>
              <a:rPr lang="sl-SI" dirty="0" err="1">
                <a:solidFill>
                  <a:srgbClr val="0070C0"/>
                </a:solidFill>
              </a:rPr>
              <a:t>built</a:t>
            </a:r>
            <a:r>
              <a:rPr lang="sl-SI" dirty="0">
                <a:solidFill>
                  <a:srgbClr val="0070C0"/>
                </a:solidFill>
              </a:rPr>
              <a:t>-in </a:t>
            </a:r>
            <a:r>
              <a:rPr lang="sl-SI" dirty="0" err="1">
                <a:solidFill>
                  <a:srgbClr val="0070C0"/>
                </a:solidFill>
              </a:rPr>
              <a:t>command</a:t>
            </a:r>
            <a:r>
              <a:rPr lang="sl-SI" dirty="0">
                <a:solidFill>
                  <a:srgbClr val="0070C0"/>
                </a:solidFill>
              </a:rPr>
              <a:t> in MATLAB:</a:t>
            </a:r>
          </a:p>
          <a:p>
            <a:pPr marL="0" indent="0" eaLnBrk="1" hangingPunct="1">
              <a:buNone/>
            </a:pPr>
            <a:r>
              <a:rPr lang="sl-SI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 nnd11bc  </a:t>
            </a:r>
            <a:r>
              <a:rPr lang="sl-SI" sz="1600" dirty="0">
                <a:solidFill>
                  <a:srgbClr val="00CC99"/>
                </a:solidFill>
                <a:latin typeface="Consolas" panose="020B0609020204030204" pitchFamily="49" charset="0"/>
              </a:rPr>
              <a:t>% </a:t>
            </a:r>
            <a:r>
              <a:rPr lang="sl-SI" sz="1600" dirty="0" err="1">
                <a:solidFill>
                  <a:srgbClr val="00CC99"/>
                </a:solidFill>
                <a:latin typeface="Consolas" panose="020B0609020204030204" pitchFamily="49" charset="0"/>
              </a:rPr>
              <a:t>Backpropagation</a:t>
            </a:r>
            <a:r>
              <a:rPr lang="sl-SI" sz="1600" dirty="0">
                <a:solidFill>
                  <a:srgbClr val="00CC99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 smtClean="0">
                <a:solidFill>
                  <a:srgbClr val="00CC99"/>
                </a:solidFill>
                <a:latin typeface="Consolas" panose="020B0609020204030204" pitchFamily="49" charset="0"/>
              </a:rPr>
              <a:t>calculation</a:t>
            </a:r>
            <a:endParaRPr lang="sl-SI" sz="1600" dirty="0" smtClean="0">
              <a:solidFill>
                <a:srgbClr val="00CC99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79" y="2330797"/>
            <a:ext cx="3995017" cy="3546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446" y="2330797"/>
            <a:ext cx="3995018" cy="354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71218948-6ED0-460B-B0A7-34AF583009B0}" type="slidenum">
              <a:rPr lang="sl-SI" smtClean="0"/>
              <a:pPr/>
              <a:t>19</a:t>
            </a:fld>
            <a:endParaRPr lang="sl-SI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MATLAB demo</a:t>
            </a:r>
            <a:endParaRPr lang="en-GB" dirty="0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l-SI" dirty="0">
                <a:solidFill>
                  <a:srgbClr val="0070C0"/>
                </a:solidFill>
              </a:rPr>
              <a:t>Run </a:t>
            </a:r>
            <a:r>
              <a:rPr lang="sl-SI" dirty="0" err="1">
                <a:solidFill>
                  <a:srgbClr val="0070C0"/>
                </a:solidFill>
              </a:rPr>
              <a:t>built</a:t>
            </a:r>
            <a:r>
              <a:rPr lang="sl-SI" dirty="0">
                <a:solidFill>
                  <a:srgbClr val="0070C0"/>
                </a:solidFill>
              </a:rPr>
              <a:t>-in </a:t>
            </a:r>
            <a:r>
              <a:rPr lang="sl-SI" dirty="0" err="1">
                <a:solidFill>
                  <a:srgbClr val="0070C0"/>
                </a:solidFill>
              </a:rPr>
              <a:t>command</a:t>
            </a:r>
            <a:r>
              <a:rPr lang="sl-SI" dirty="0">
                <a:solidFill>
                  <a:srgbClr val="0070C0"/>
                </a:solidFill>
              </a:rPr>
              <a:t> in MATLAB:</a:t>
            </a:r>
          </a:p>
          <a:p>
            <a:pPr marL="0" indent="0" eaLnBrk="1" hangingPunct="1">
              <a:buNone/>
            </a:pPr>
            <a:r>
              <a:rPr lang="sl-SI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 nnd12sd1  </a:t>
            </a:r>
            <a:r>
              <a:rPr lang="sl-SI" sz="1600" dirty="0">
                <a:solidFill>
                  <a:srgbClr val="00CC99"/>
                </a:solidFill>
                <a:latin typeface="Consolas" panose="020B0609020204030204" pitchFamily="49" charset="0"/>
              </a:rPr>
              <a:t>% </a:t>
            </a:r>
            <a:r>
              <a:rPr lang="sl-SI" sz="1600" dirty="0" err="1">
                <a:solidFill>
                  <a:srgbClr val="00CC99"/>
                </a:solidFill>
                <a:latin typeface="Consolas" panose="020B0609020204030204" pitchFamily="49" charset="0"/>
              </a:rPr>
              <a:t>Steepest</a:t>
            </a:r>
            <a:r>
              <a:rPr lang="sl-SI" sz="1600" dirty="0">
                <a:solidFill>
                  <a:srgbClr val="00CC99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 smtClean="0">
                <a:solidFill>
                  <a:srgbClr val="00CC99"/>
                </a:solidFill>
                <a:latin typeface="Consolas" panose="020B0609020204030204" pitchFamily="49" charset="0"/>
              </a:rPr>
              <a:t>descent</a:t>
            </a:r>
            <a:endParaRPr lang="sl-SI" dirty="0" smtClean="0">
              <a:solidFill>
                <a:srgbClr val="00CC99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79" y="2330797"/>
            <a:ext cx="3995017" cy="35464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446" y="2330796"/>
            <a:ext cx="3995018" cy="3546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dirty="0" smtClean="0">
              <a:cs typeface="Arial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7FB3D4C-88BD-4959-B1CB-5802D1BF188C}" type="slidenum">
              <a:rPr lang="sl-SI" smtClean="0"/>
              <a:pPr/>
              <a:t>2</a:t>
            </a:fld>
            <a:endParaRPr lang="sl-SI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Motivation</a:t>
            </a:r>
            <a:endParaRPr lang="en-GB" dirty="0" smtClean="0"/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Single-layer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 </a:t>
            </a:r>
            <a:r>
              <a:rPr lang="sl-SI" dirty="0" err="1" smtClean="0"/>
              <a:t>have</a:t>
            </a:r>
            <a:r>
              <a:rPr lang="sl-SI" dirty="0" smtClean="0"/>
              <a:t> severe </a:t>
            </a:r>
            <a:r>
              <a:rPr lang="sl-SI" dirty="0" err="1" smtClean="0"/>
              <a:t>restrictions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Only</a:t>
            </a:r>
            <a:r>
              <a:rPr lang="sl-SI" dirty="0" smtClean="0"/>
              <a:t> </a:t>
            </a:r>
            <a:r>
              <a:rPr lang="sl-SI" dirty="0" err="1" smtClean="0"/>
              <a:t>linearly</a:t>
            </a:r>
            <a:r>
              <a:rPr lang="sl-SI" dirty="0" smtClean="0"/>
              <a:t> </a:t>
            </a:r>
            <a:r>
              <a:rPr lang="sl-SI" dirty="0" err="1" smtClean="0"/>
              <a:t>separable</a:t>
            </a:r>
            <a:r>
              <a:rPr lang="sl-SI" dirty="0" smtClean="0"/>
              <a:t> </a:t>
            </a:r>
            <a:r>
              <a:rPr lang="sl-SI" dirty="0" err="1" smtClean="0"/>
              <a:t>tasks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be </a:t>
            </a:r>
            <a:r>
              <a:rPr lang="sl-SI" dirty="0" err="1" smtClean="0"/>
              <a:t>solved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Minsky</a:t>
            </a:r>
            <a:r>
              <a:rPr lang="sl-SI" dirty="0" smtClean="0"/>
              <a:t> and </a:t>
            </a:r>
            <a:r>
              <a:rPr lang="sl-SI" dirty="0" err="1" smtClean="0"/>
              <a:t>Papert</a:t>
            </a:r>
            <a:r>
              <a:rPr lang="sl-SI" dirty="0" smtClean="0"/>
              <a:t> (1969)</a:t>
            </a:r>
          </a:p>
          <a:p>
            <a:pPr lvl="1" eaLnBrk="1" hangingPunct="1"/>
            <a:r>
              <a:rPr lang="sl-SI" dirty="0" err="1" smtClean="0"/>
              <a:t>Showed</a:t>
            </a:r>
            <a:r>
              <a:rPr lang="sl-SI" dirty="0" smtClean="0"/>
              <a:t> a </a:t>
            </a:r>
            <a:r>
              <a:rPr lang="sl-SI" dirty="0" err="1" smtClean="0"/>
              <a:t>power</a:t>
            </a:r>
            <a:r>
              <a:rPr lang="sl-SI" dirty="0" smtClean="0"/>
              <a:t> of a </a:t>
            </a:r>
            <a:r>
              <a:rPr lang="sl-SI" dirty="0" err="1" smtClean="0"/>
              <a:t>two-layer</a:t>
            </a:r>
            <a:r>
              <a:rPr lang="sl-SI" dirty="0" smtClean="0"/>
              <a:t> </a:t>
            </a:r>
            <a:r>
              <a:rPr lang="sl-SI" dirty="0" err="1" smtClean="0"/>
              <a:t>feed-forward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endParaRPr lang="sl-SI" dirty="0" smtClean="0"/>
          </a:p>
          <a:p>
            <a:pPr lvl="1" eaLnBrk="1" hangingPunct="1"/>
            <a:r>
              <a:rPr lang="sl-SI" dirty="0" smtClean="0"/>
              <a:t>But </a:t>
            </a:r>
            <a:r>
              <a:rPr lang="sl-SI" dirty="0" err="1" smtClean="0"/>
              <a:t>didn’t</a:t>
            </a:r>
            <a:r>
              <a:rPr lang="sl-SI" dirty="0" smtClean="0"/>
              <a:t> </a:t>
            </a:r>
            <a:r>
              <a:rPr lang="sl-SI" dirty="0" err="1" smtClean="0"/>
              <a:t>find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solution</a:t>
            </a:r>
            <a:r>
              <a:rPr lang="sl-SI" dirty="0" smtClean="0"/>
              <a:t> on how to </a:t>
            </a:r>
            <a:r>
              <a:rPr lang="sl-SI" dirty="0" err="1" smtClean="0"/>
              <a:t>train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Werbos</a:t>
            </a:r>
            <a:r>
              <a:rPr lang="sl-SI" dirty="0" smtClean="0"/>
              <a:t> (1974)</a:t>
            </a:r>
          </a:p>
          <a:p>
            <a:pPr lvl="1" eaLnBrk="1" hangingPunct="1"/>
            <a:r>
              <a:rPr lang="sl-SI" dirty="0" smtClean="0"/>
              <a:t>Parker (1985), </a:t>
            </a:r>
            <a:r>
              <a:rPr lang="sl-SI" dirty="0" err="1" smtClean="0"/>
              <a:t>Cun</a:t>
            </a:r>
            <a:r>
              <a:rPr lang="sl-SI" dirty="0" smtClean="0"/>
              <a:t> (1985), </a:t>
            </a:r>
            <a:r>
              <a:rPr lang="sl-SI" dirty="0" err="1" smtClean="0"/>
              <a:t>Rumelhart</a:t>
            </a:r>
            <a:r>
              <a:rPr lang="sl-SI" dirty="0" smtClean="0"/>
              <a:t> (1986)</a:t>
            </a:r>
          </a:p>
          <a:p>
            <a:pPr lvl="1" eaLnBrk="1" hangingPunct="1"/>
            <a:r>
              <a:rPr lang="sl-SI" dirty="0" err="1" smtClean="0"/>
              <a:t>Solved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problem of </a:t>
            </a:r>
            <a:r>
              <a:rPr lang="sl-SI" dirty="0" err="1" smtClean="0"/>
              <a:t>training</a:t>
            </a:r>
            <a:r>
              <a:rPr lang="sl-SI" dirty="0" smtClean="0"/>
              <a:t> </a:t>
            </a:r>
            <a:r>
              <a:rPr lang="sl-SI" dirty="0" err="1" smtClean="0"/>
              <a:t>multi-layer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back-</a:t>
            </a:r>
            <a:r>
              <a:rPr lang="sl-SI" dirty="0" err="1" smtClean="0"/>
              <a:t>propagating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output</a:t>
            </a:r>
            <a:r>
              <a:rPr lang="sl-SI" dirty="0" smtClean="0"/>
              <a:t> </a:t>
            </a:r>
            <a:r>
              <a:rPr lang="sl-SI" dirty="0" err="1" smtClean="0"/>
              <a:t>errors</a:t>
            </a:r>
            <a:r>
              <a:rPr lang="sl-SI" dirty="0" smtClean="0"/>
              <a:t> </a:t>
            </a:r>
            <a:r>
              <a:rPr lang="sl-SI" dirty="0" err="1" smtClean="0"/>
              <a:t>through</a:t>
            </a:r>
            <a:r>
              <a:rPr lang="sl-SI" dirty="0" smtClean="0"/>
              <a:t> </a:t>
            </a:r>
            <a:r>
              <a:rPr lang="sl-SI" dirty="0" err="1" smtClean="0"/>
              <a:t>hidden</a:t>
            </a:r>
            <a:r>
              <a:rPr lang="sl-SI" dirty="0" smtClean="0"/>
              <a:t> </a:t>
            </a:r>
            <a:r>
              <a:rPr lang="sl-SI" dirty="0" err="1" smtClean="0"/>
              <a:t>layers</a:t>
            </a:r>
            <a:r>
              <a:rPr lang="sl-SI" dirty="0" smtClean="0"/>
              <a:t> of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err="1" smtClean="0">
                <a:solidFill>
                  <a:srgbClr val="FF0000"/>
                </a:solidFill>
              </a:rPr>
              <a:t>Backpropagation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learning</a:t>
            </a:r>
            <a:r>
              <a:rPr lang="sl-SI" dirty="0" smtClean="0">
                <a:solidFill>
                  <a:srgbClr val="FF0000"/>
                </a:solidFill>
              </a:rPr>
              <a:t> rule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8679" name="AutoShape 4"/>
          <p:cNvSpPr>
            <a:spLocks noChangeArrowheads="1"/>
          </p:cNvSpPr>
          <p:nvPr/>
        </p:nvSpPr>
        <p:spPr bwMode="auto">
          <a:xfrm>
            <a:off x="2124075" y="4797970"/>
            <a:ext cx="863600" cy="647254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5">
              <a:lumMod val="90000"/>
              <a:alpha val="7686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1229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122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380D1B3-194E-4E1C-A2B9-6F99039D9401}" type="slidenum">
              <a:rPr lang="sl-SI" smtClean="0"/>
              <a:pPr/>
              <a:t>20</a:t>
            </a:fld>
            <a:endParaRPr lang="sl-SI" smtClean="0"/>
          </a:p>
        </p:txBody>
      </p:sp>
      <p:sp>
        <p:nvSpPr>
          <p:cNvPr id="12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l-SI" dirty="0" err="1" smtClean="0"/>
              <a:t>Using</a:t>
            </a:r>
            <a:r>
              <a:rPr lang="sl-SI" dirty="0" smtClean="0"/>
              <a:t> </a:t>
            </a:r>
            <a:r>
              <a:rPr lang="sl-SI" dirty="0" err="1" smtClean="0"/>
              <a:t>backpropagation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ADALINE</a:t>
            </a:r>
            <a:endParaRPr lang="sl-SI" dirty="0" smtClean="0"/>
          </a:p>
          <a:p>
            <a:pPr lvl="1" eaLnBrk="1" hangingPunct="1">
              <a:lnSpc>
                <a:spcPct val="90000"/>
              </a:lnSpc>
            </a:pPr>
            <a:r>
              <a:rPr lang="sl-SI" dirty="0" smtClean="0"/>
              <a:t>No </a:t>
            </a:r>
            <a:r>
              <a:rPr lang="sl-SI" dirty="0" err="1" smtClean="0"/>
              <a:t>hidden</a:t>
            </a:r>
            <a:r>
              <a:rPr lang="sl-SI" dirty="0" smtClean="0"/>
              <a:t> </a:t>
            </a:r>
            <a:r>
              <a:rPr lang="sl-SI" dirty="0" err="1" smtClean="0"/>
              <a:t>layers</a:t>
            </a:r>
            <a:r>
              <a:rPr lang="sl-SI" dirty="0" smtClean="0"/>
              <a:t>, one </a:t>
            </a:r>
            <a:r>
              <a:rPr lang="sl-SI" dirty="0" err="1" smtClean="0"/>
              <a:t>output</a:t>
            </a:r>
            <a:r>
              <a:rPr lang="sl-SI" dirty="0" smtClean="0"/>
              <a:t> </a:t>
            </a:r>
            <a:r>
              <a:rPr lang="sl-SI" dirty="0" err="1" smtClean="0"/>
              <a:t>neuron</a:t>
            </a:r>
            <a:endParaRPr lang="sl-SI" dirty="0" smtClean="0"/>
          </a:p>
          <a:p>
            <a:pPr lvl="1" eaLnBrk="1" hangingPunct="1">
              <a:lnSpc>
                <a:spcPct val="90000"/>
              </a:lnSpc>
            </a:pPr>
            <a:r>
              <a:rPr lang="sl-SI" dirty="0" err="1" smtClean="0"/>
              <a:t>Linear</a:t>
            </a:r>
            <a:r>
              <a:rPr lang="sl-SI" dirty="0" smtClean="0"/>
              <a:t> </a:t>
            </a:r>
            <a:r>
              <a:rPr lang="sl-SI" dirty="0" err="1" smtClean="0"/>
              <a:t>activation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lvl="1"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r>
              <a:rPr lang="sl-SI" dirty="0" err="1" smtClean="0">
                <a:solidFill>
                  <a:srgbClr val="3333FF"/>
                </a:solidFill>
              </a:rPr>
              <a:t>Backpropagation</a:t>
            </a:r>
            <a:r>
              <a:rPr lang="sl-SI" dirty="0" smtClean="0">
                <a:solidFill>
                  <a:srgbClr val="3333FF"/>
                </a:solidFill>
              </a:rPr>
              <a:t> rule</a:t>
            </a:r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r>
              <a:rPr lang="sl-SI" dirty="0" smtClean="0"/>
              <a:t>Original </a:t>
            </a:r>
            <a:r>
              <a:rPr lang="sl-SI" dirty="0" smtClean="0">
                <a:solidFill>
                  <a:srgbClr val="3333FF"/>
                </a:solidFill>
              </a:rPr>
              <a:t>delta rule</a:t>
            </a:r>
          </a:p>
          <a:p>
            <a:pPr lvl="1" eaLnBrk="1" hangingPunct="1">
              <a:lnSpc>
                <a:spcPct val="90000"/>
              </a:lnSpc>
            </a:pPr>
            <a:endParaRPr lang="sl-SI" dirty="0" smtClean="0"/>
          </a:p>
          <a:p>
            <a:pPr lvl="1"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endParaRPr lang="sl-SI" dirty="0" smtClean="0"/>
          </a:p>
          <a:p>
            <a:pPr eaLnBrk="1" hangingPunct="1">
              <a:lnSpc>
                <a:spcPct val="90000"/>
              </a:lnSpc>
            </a:pPr>
            <a:r>
              <a:rPr lang="sl-SI" dirty="0" err="1" smtClean="0"/>
              <a:t>Backpropagation</a:t>
            </a:r>
            <a:r>
              <a:rPr lang="sl-SI" dirty="0" smtClean="0"/>
              <a:t> is a </a:t>
            </a:r>
            <a:r>
              <a:rPr lang="sl-SI" dirty="0" err="1" smtClean="0"/>
              <a:t>generalization</a:t>
            </a:r>
            <a:r>
              <a:rPr lang="sl-SI" dirty="0" smtClean="0"/>
              <a:t> of a delta rule</a:t>
            </a:r>
            <a:endParaRPr lang="en-GB" dirty="0" smtClean="0"/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/>
        </p:nvGraphicFramePr>
        <p:xfrm>
          <a:off x="1116013" y="3429000"/>
          <a:ext cx="5980112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6" name="Equation" r:id="rId3" imgW="3517560" imgH="482400" progId="Equation.3">
                  <p:embed/>
                </p:oleObj>
              </mc:Choice>
              <mc:Fallback>
                <p:oleObj name="Equation" r:id="rId3" imgW="3517560" imgH="482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429000"/>
                        <a:ext cx="5980112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>
                                <a:alpha val="27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Backpropagation for ADALINE</a:t>
            </a:r>
            <a:endParaRPr lang="en-GB" smtClean="0"/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8037327"/>
              </p:ext>
            </p:extLst>
          </p:nvPr>
        </p:nvGraphicFramePr>
        <p:xfrm>
          <a:off x="1760538" y="2383483"/>
          <a:ext cx="32893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7" name="Equation" r:id="rId5" imgW="2057400" imgH="203040" progId="Equation.3">
                  <p:embed/>
                </p:oleObj>
              </mc:Choice>
              <mc:Fallback>
                <p:oleObj name="Equation" r:id="rId5" imgW="205740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2383483"/>
                        <a:ext cx="328930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931706"/>
              </p:ext>
            </p:extLst>
          </p:nvPr>
        </p:nvGraphicFramePr>
        <p:xfrm>
          <a:off x="1443038" y="4941168"/>
          <a:ext cx="22240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8" name="Equation" r:id="rId7" imgW="1307880" imgH="241200" progId="Equation.3">
                  <p:embed/>
                </p:oleObj>
              </mc:Choice>
              <mc:Fallback>
                <p:oleObj name="Equation" r:id="rId7" imgW="13078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4941168"/>
                        <a:ext cx="222408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01" name="AutoShape 9"/>
          <p:cNvCxnSpPr>
            <a:cxnSpLocks noChangeShapeType="1"/>
            <a:stCxn id="12303" idx="3"/>
            <a:endCxn id="12302" idx="2"/>
          </p:cNvCxnSpPr>
          <p:nvPr/>
        </p:nvCxnSpPr>
        <p:spPr bwMode="auto">
          <a:xfrm flipV="1">
            <a:off x="3779838" y="4076700"/>
            <a:ext cx="2196306" cy="1080368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</p:cxnSp>
      <p:sp>
        <p:nvSpPr>
          <p:cNvPr id="12302" name="Rectangle 11"/>
          <p:cNvSpPr>
            <a:spLocks noChangeArrowheads="1"/>
          </p:cNvSpPr>
          <p:nvPr/>
        </p:nvSpPr>
        <p:spPr bwMode="auto">
          <a:xfrm>
            <a:off x="4787900" y="3644900"/>
            <a:ext cx="2376488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Rectangle 12"/>
          <p:cNvSpPr>
            <a:spLocks noChangeArrowheads="1"/>
          </p:cNvSpPr>
          <p:nvPr/>
        </p:nvSpPr>
        <p:spPr bwMode="auto">
          <a:xfrm>
            <a:off x="1403350" y="4941168"/>
            <a:ext cx="2376488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04" name="Group 19"/>
          <p:cNvGrpSpPr>
            <a:grpSpLocks/>
          </p:cNvGrpSpPr>
          <p:nvPr/>
        </p:nvGrpSpPr>
        <p:grpSpPr bwMode="auto">
          <a:xfrm>
            <a:off x="5940425" y="1681163"/>
            <a:ext cx="2087563" cy="1460500"/>
            <a:chOff x="4105" y="1085"/>
            <a:chExt cx="1315" cy="920"/>
          </a:xfrm>
        </p:grpSpPr>
        <p:pic>
          <p:nvPicPr>
            <p:cNvPr id="12305" name="Picture 13"/>
            <p:cNvPicPr>
              <a:picLocks noChangeAspect="1" noChangeArrowheads="1"/>
            </p:cNvPicPr>
            <p:nvPr/>
          </p:nvPicPr>
          <p:blipFill>
            <a:blip r:embed="rId9" cstate="print"/>
            <a:srcRect t="15567" b="10378"/>
            <a:stretch>
              <a:fillRect/>
            </a:stretch>
          </p:blipFill>
          <p:spPr bwMode="auto">
            <a:xfrm>
              <a:off x="4105" y="1085"/>
              <a:ext cx="1315" cy="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2293" name="Object 14"/>
            <p:cNvGraphicFramePr>
              <a:graphicFrameLocks noChangeAspect="1"/>
            </p:cNvGraphicFramePr>
            <p:nvPr/>
          </p:nvGraphicFramePr>
          <p:xfrm>
            <a:off x="4121" y="1293"/>
            <a:ext cx="126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39" name="Equation" r:id="rId10" imgW="203040" imgH="914400" progId="Equation.3">
                    <p:embed/>
                  </p:oleObj>
                </mc:Choice>
                <mc:Fallback>
                  <p:oleObj name="Equation" r:id="rId10" imgW="203040" imgH="914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1" y="1293"/>
                          <a:ext cx="126" cy="57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15"/>
            <p:cNvGraphicFramePr>
              <a:graphicFrameLocks noChangeAspect="1"/>
            </p:cNvGraphicFramePr>
            <p:nvPr/>
          </p:nvGraphicFramePr>
          <p:xfrm>
            <a:off x="4793" y="1466"/>
            <a:ext cx="70" cy="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0" name="Equation" r:id="rId12" imgW="114120" imgH="139680" progId="Equation.3">
                    <p:embed/>
                  </p:oleObj>
                </mc:Choice>
                <mc:Fallback>
                  <p:oleObj name="Equation" r:id="rId12" imgW="114120" imgH="1396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3" y="1466"/>
                          <a:ext cx="70" cy="8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Object 16"/>
            <p:cNvGraphicFramePr>
              <a:graphicFrameLocks noChangeAspect="1"/>
            </p:cNvGraphicFramePr>
            <p:nvPr/>
          </p:nvGraphicFramePr>
          <p:xfrm>
            <a:off x="5185" y="1450"/>
            <a:ext cx="85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1" name="Equation" r:id="rId14" imgW="139680" imgH="164880" progId="Equation.3">
                    <p:embed/>
                  </p:oleObj>
                </mc:Choice>
                <mc:Fallback>
                  <p:oleObj name="Equation" r:id="rId14" imgW="139680" imgH="16488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5" y="1450"/>
                          <a:ext cx="85" cy="10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9603A9E4-39C7-4197-8E27-B5303B73D314}" type="slidenum">
              <a:rPr lang="sl-SI" smtClean="0"/>
              <a:pPr/>
              <a:t>21</a:t>
            </a:fld>
            <a:endParaRPr lang="sl-SI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4.3  Working with backpropagation</a:t>
            </a:r>
            <a:endParaRPr lang="en-GB" smtClean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Efficient</a:t>
            </a:r>
            <a:r>
              <a:rPr lang="sl-SI" dirty="0" smtClean="0"/>
              <a:t> </a:t>
            </a:r>
            <a:r>
              <a:rPr lang="sl-SI" dirty="0" err="1" smtClean="0"/>
              <a:t>application</a:t>
            </a:r>
            <a:r>
              <a:rPr lang="sl-SI" dirty="0" smtClean="0"/>
              <a:t> of </a:t>
            </a:r>
            <a:r>
              <a:rPr lang="sl-SI" dirty="0" err="1" smtClean="0"/>
              <a:t>backpropagation</a:t>
            </a:r>
            <a:r>
              <a:rPr lang="sl-SI" dirty="0" smtClean="0"/>
              <a:t> </a:t>
            </a:r>
            <a:r>
              <a:rPr lang="sl-SI" dirty="0" err="1" smtClean="0"/>
              <a:t>requires</a:t>
            </a:r>
            <a:r>
              <a:rPr lang="sl-SI" dirty="0" smtClean="0"/>
              <a:t> some </a:t>
            </a:r>
            <a:r>
              <a:rPr lang="sl-SI" dirty="0" smtClean="0">
                <a:solidFill>
                  <a:srgbClr val="3333FF"/>
                </a:solidFill>
              </a:rPr>
              <a:t>“fine-</a:t>
            </a:r>
            <a:r>
              <a:rPr lang="sl-SI" dirty="0" err="1" smtClean="0">
                <a:solidFill>
                  <a:srgbClr val="3333FF"/>
                </a:solidFill>
              </a:rPr>
              <a:t>tuning</a:t>
            </a:r>
            <a:r>
              <a:rPr lang="sl-SI" dirty="0" smtClean="0">
                <a:solidFill>
                  <a:srgbClr val="3333FF"/>
                </a:solidFill>
              </a:rPr>
              <a:t>”</a:t>
            </a:r>
          </a:p>
          <a:p>
            <a:pPr eaLnBrk="1" hangingPunct="1"/>
            <a:endParaRPr lang="sl-SI" dirty="0" smtClean="0">
              <a:solidFill>
                <a:srgbClr val="3333FF"/>
              </a:solidFill>
            </a:endParaRPr>
          </a:p>
          <a:p>
            <a:pPr eaLnBrk="1" hangingPunct="1"/>
            <a:r>
              <a:rPr lang="sl-SI" dirty="0" err="1" smtClean="0"/>
              <a:t>Various</a:t>
            </a:r>
            <a:r>
              <a:rPr lang="sl-SI" dirty="0" smtClean="0"/>
              <a:t> </a:t>
            </a:r>
            <a:r>
              <a:rPr lang="sl-SI" dirty="0" err="1" smtClean="0"/>
              <a:t>parameters</a:t>
            </a:r>
            <a:r>
              <a:rPr lang="sl-SI" dirty="0" smtClean="0"/>
              <a:t>, </a:t>
            </a:r>
            <a:r>
              <a:rPr lang="sl-SI" dirty="0" err="1" smtClean="0"/>
              <a:t>functions</a:t>
            </a:r>
            <a:r>
              <a:rPr lang="sl-SI" dirty="0" smtClean="0"/>
              <a:t>, and </a:t>
            </a:r>
            <a:r>
              <a:rPr lang="sl-SI" dirty="0" err="1" smtClean="0"/>
              <a:t>methods</a:t>
            </a:r>
            <a:r>
              <a:rPr lang="sl-SI" dirty="0" smtClean="0"/>
              <a:t> </a:t>
            </a:r>
            <a:r>
              <a:rPr lang="sl-SI" dirty="0" err="1" smtClean="0"/>
              <a:t>should</a:t>
            </a:r>
            <a:r>
              <a:rPr lang="sl-SI" dirty="0" smtClean="0"/>
              <a:t> be </a:t>
            </a:r>
            <a:r>
              <a:rPr lang="sl-SI" dirty="0" err="1" smtClean="0"/>
              <a:t>selected</a:t>
            </a:r>
            <a:endParaRPr lang="sl-SI" dirty="0" smtClean="0"/>
          </a:p>
          <a:p>
            <a:pPr lvl="1" eaLnBrk="1" hangingPunct="1"/>
            <a:r>
              <a:rPr lang="sl-SI" sz="1800" dirty="0" err="1" smtClean="0"/>
              <a:t>Training</a:t>
            </a:r>
            <a:r>
              <a:rPr lang="sl-SI" sz="1800" dirty="0" smtClean="0"/>
              <a:t> mode (</a:t>
            </a:r>
            <a:r>
              <a:rPr lang="sl-SI" sz="1800" dirty="0" err="1" smtClean="0"/>
              <a:t>sequential</a:t>
            </a:r>
            <a:r>
              <a:rPr lang="sl-SI" sz="1800" dirty="0" smtClean="0"/>
              <a:t> / </a:t>
            </a:r>
            <a:r>
              <a:rPr lang="sl-SI" sz="1800" dirty="0" err="1" smtClean="0"/>
              <a:t>batch</a:t>
            </a:r>
            <a:r>
              <a:rPr lang="sl-SI" sz="1800" dirty="0" smtClean="0"/>
              <a:t>)</a:t>
            </a:r>
          </a:p>
          <a:p>
            <a:pPr lvl="1" eaLnBrk="1" hangingPunct="1"/>
            <a:r>
              <a:rPr lang="sl-SI" sz="1800" dirty="0" err="1" smtClean="0"/>
              <a:t>Activation</a:t>
            </a:r>
            <a:r>
              <a:rPr lang="sl-SI" sz="1800" dirty="0" smtClean="0"/>
              <a:t> </a:t>
            </a:r>
            <a:r>
              <a:rPr lang="sl-SI" sz="1800" dirty="0" err="1" smtClean="0"/>
              <a:t>function</a:t>
            </a:r>
            <a:endParaRPr lang="sl-SI" sz="1800" dirty="0" smtClean="0"/>
          </a:p>
          <a:p>
            <a:pPr lvl="1" eaLnBrk="1" hangingPunct="1"/>
            <a:r>
              <a:rPr lang="sl-SI" sz="1800" dirty="0" err="1" smtClean="0"/>
              <a:t>Learning</a:t>
            </a:r>
            <a:r>
              <a:rPr lang="sl-SI" sz="1800" dirty="0" smtClean="0"/>
              <a:t> </a:t>
            </a:r>
            <a:r>
              <a:rPr lang="sl-SI" sz="1800" dirty="0" err="1" smtClean="0"/>
              <a:t>rate</a:t>
            </a:r>
            <a:endParaRPr lang="sl-SI" sz="1800" dirty="0" smtClean="0"/>
          </a:p>
          <a:p>
            <a:pPr lvl="1" eaLnBrk="1" hangingPunct="1"/>
            <a:r>
              <a:rPr lang="sl-SI" sz="1800" dirty="0" err="1" smtClean="0"/>
              <a:t>Momentum</a:t>
            </a:r>
            <a:endParaRPr lang="sl-SI" sz="1800" dirty="0" smtClean="0"/>
          </a:p>
          <a:p>
            <a:pPr lvl="1" eaLnBrk="1" hangingPunct="1"/>
            <a:r>
              <a:rPr lang="sl-SI" sz="1800" dirty="0" err="1" smtClean="0"/>
              <a:t>Stopping</a:t>
            </a:r>
            <a:r>
              <a:rPr lang="sl-SI" sz="1800" dirty="0" smtClean="0"/>
              <a:t> </a:t>
            </a:r>
            <a:r>
              <a:rPr lang="sl-SI" sz="1800" dirty="0" err="1" smtClean="0"/>
              <a:t>criterium</a:t>
            </a:r>
            <a:endParaRPr lang="sl-SI" sz="1800" dirty="0" smtClean="0"/>
          </a:p>
          <a:p>
            <a:pPr lvl="1" eaLnBrk="1" hangingPunct="1"/>
            <a:r>
              <a:rPr lang="sl-SI" sz="1800" dirty="0" err="1" smtClean="0"/>
              <a:t>Heuristics</a:t>
            </a:r>
            <a:r>
              <a:rPr lang="sl-SI" sz="1800" dirty="0" smtClean="0"/>
              <a:t> </a:t>
            </a:r>
            <a:r>
              <a:rPr lang="sl-SI" sz="1800" dirty="0" err="1" smtClean="0"/>
              <a:t>for</a:t>
            </a:r>
            <a:r>
              <a:rPr lang="sl-SI" sz="1800" dirty="0" smtClean="0"/>
              <a:t> </a:t>
            </a:r>
            <a:r>
              <a:rPr lang="sl-SI" sz="1800" dirty="0" err="1" smtClean="0"/>
              <a:t>efficient</a:t>
            </a:r>
            <a:r>
              <a:rPr lang="sl-SI" sz="1800" dirty="0" smtClean="0"/>
              <a:t> </a:t>
            </a:r>
            <a:r>
              <a:rPr lang="sl-SI" sz="1800" dirty="0" err="1" smtClean="0"/>
              <a:t>backpropagation</a:t>
            </a:r>
            <a:endParaRPr lang="sl-SI" sz="1800" dirty="0" smtClean="0"/>
          </a:p>
          <a:p>
            <a:pPr lvl="1" eaLnBrk="1" hangingPunct="1"/>
            <a:r>
              <a:rPr lang="sl-SI" sz="1800" dirty="0" err="1" smtClean="0"/>
              <a:t>Methods</a:t>
            </a:r>
            <a:r>
              <a:rPr lang="sl-SI" sz="1800" dirty="0" smtClean="0"/>
              <a:t> </a:t>
            </a:r>
            <a:r>
              <a:rPr lang="sl-SI" sz="1800" dirty="0" err="1" smtClean="0"/>
              <a:t>for</a:t>
            </a:r>
            <a:r>
              <a:rPr lang="sl-SI" sz="1800" dirty="0" smtClean="0"/>
              <a:t> </a:t>
            </a:r>
            <a:r>
              <a:rPr lang="sl-SI" sz="1800" dirty="0" err="1" smtClean="0"/>
              <a:t>improving</a:t>
            </a:r>
            <a:r>
              <a:rPr lang="sl-SI" sz="1800" dirty="0" smtClean="0"/>
              <a:t> </a:t>
            </a:r>
            <a:r>
              <a:rPr lang="sl-SI" sz="1800" dirty="0" err="1" smtClean="0"/>
              <a:t>generalization</a:t>
            </a:r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6A28364-7347-4973-91C4-2E1353CA773E}" type="slidenum">
              <a:rPr lang="sl-SI" smtClean="0"/>
              <a:pPr/>
              <a:t>22</a:t>
            </a:fld>
            <a:endParaRPr lang="sl-SI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Sequential</a:t>
            </a:r>
            <a:r>
              <a:rPr lang="sl-SI" dirty="0" smtClean="0"/>
              <a:t> </a:t>
            </a:r>
            <a:r>
              <a:rPr lang="sl-SI" dirty="0" err="1" smtClean="0"/>
              <a:t>vs</a:t>
            </a:r>
            <a:r>
              <a:rPr lang="sl-SI" dirty="0" smtClean="0"/>
              <a:t>. </a:t>
            </a:r>
            <a:r>
              <a:rPr lang="sl-SI" dirty="0" err="1" smtClean="0"/>
              <a:t>batch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endParaRPr lang="en-GB" dirty="0" smtClean="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results</a:t>
            </a:r>
            <a:r>
              <a:rPr lang="sl-SI" dirty="0" smtClean="0"/>
              <a:t> </a:t>
            </a:r>
            <a:r>
              <a:rPr lang="sl-SI" dirty="0" err="1" smtClean="0"/>
              <a:t>from</a:t>
            </a:r>
            <a:r>
              <a:rPr lang="sl-SI" dirty="0" smtClean="0"/>
              <a:t> </a:t>
            </a:r>
            <a:r>
              <a:rPr lang="sl-SI" dirty="0" err="1" smtClean="0"/>
              <a:t>many</a:t>
            </a:r>
            <a:r>
              <a:rPr lang="sl-SI" dirty="0" smtClean="0"/>
              <a:t> </a:t>
            </a:r>
            <a:r>
              <a:rPr lang="sl-SI" dirty="0" err="1" smtClean="0"/>
              <a:t>presentations</a:t>
            </a:r>
            <a:r>
              <a:rPr lang="sl-SI" dirty="0" smtClean="0"/>
              <a:t> of </a:t>
            </a:r>
            <a:r>
              <a:rPr lang="sl-SI" dirty="0" err="1" smtClean="0"/>
              <a:t>training</a:t>
            </a:r>
            <a:r>
              <a:rPr lang="sl-SI" dirty="0" smtClean="0"/>
              <a:t> </a:t>
            </a:r>
            <a:r>
              <a:rPr lang="sl-SI" dirty="0" err="1" smtClean="0"/>
              <a:t>examples</a:t>
            </a:r>
            <a:endParaRPr lang="sl-SI" dirty="0" smtClean="0"/>
          </a:p>
          <a:p>
            <a:pPr lvl="1" eaLnBrk="1" hangingPunct="1"/>
            <a:r>
              <a:rPr lang="sl-SI" dirty="0" err="1" smtClean="0">
                <a:solidFill>
                  <a:srgbClr val="FF0000"/>
                </a:solidFill>
              </a:rPr>
              <a:t>Epoch</a:t>
            </a:r>
            <a:r>
              <a:rPr lang="sl-SI" dirty="0" smtClean="0"/>
              <a:t> = </a:t>
            </a:r>
            <a:r>
              <a:rPr lang="sl-SI" dirty="0" err="1" smtClean="0"/>
              <a:t>presentation</a:t>
            </a:r>
            <a:r>
              <a:rPr lang="sl-SI" dirty="0" smtClean="0"/>
              <a:t> of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entire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r>
              <a:rPr lang="sl-SI" dirty="0" smtClean="0"/>
              <a:t> set</a:t>
            </a:r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Batch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Weight</a:t>
            </a:r>
            <a:r>
              <a:rPr lang="sl-SI" dirty="0" smtClean="0"/>
              <a:t> </a:t>
            </a:r>
            <a:r>
              <a:rPr lang="sl-SI" dirty="0" err="1" smtClean="0"/>
              <a:t>updating</a:t>
            </a:r>
            <a:r>
              <a:rPr lang="sl-SI" dirty="0" smtClean="0"/>
              <a:t> </a:t>
            </a:r>
            <a:r>
              <a:rPr lang="sl-SI" dirty="0" err="1" smtClean="0"/>
              <a:t>after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presentation</a:t>
            </a:r>
            <a:r>
              <a:rPr lang="sl-SI" dirty="0" smtClean="0"/>
              <a:t> of a </a:t>
            </a:r>
            <a:r>
              <a:rPr lang="sl-SI" dirty="0" err="1" smtClean="0"/>
              <a:t>complete</a:t>
            </a:r>
            <a:r>
              <a:rPr lang="sl-SI" dirty="0" smtClean="0"/>
              <a:t> </a:t>
            </a:r>
            <a:r>
              <a:rPr lang="sl-SI" dirty="0" err="1" smtClean="0"/>
              <a:t>epoch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Training</a:t>
            </a:r>
            <a:r>
              <a:rPr lang="sl-SI" dirty="0" smtClean="0"/>
              <a:t> is more </a:t>
            </a:r>
            <a:r>
              <a:rPr lang="sl-SI" dirty="0" err="1" smtClean="0"/>
              <a:t>accurate</a:t>
            </a:r>
            <a:r>
              <a:rPr lang="sl-SI" dirty="0" smtClean="0"/>
              <a:t> </a:t>
            </a:r>
            <a:r>
              <a:rPr lang="sl-SI" dirty="0" err="1" smtClean="0"/>
              <a:t>but</a:t>
            </a:r>
            <a:r>
              <a:rPr lang="sl-SI" dirty="0" smtClean="0"/>
              <a:t> </a:t>
            </a:r>
            <a:r>
              <a:rPr lang="sl-SI" dirty="0" err="1" smtClean="0"/>
              <a:t>very</a:t>
            </a:r>
            <a:r>
              <a:rPr lang="sl-SI" dirty="0" smtClean="0"/>
              <a:t> </a:t>
            </a:r>
            <a:r>
              <a:rPr lang="sl-SI" dirty="0" err="1" smtClean="0"/>
              <a:t>slow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Sequential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Weight</a:t>
            </a:r>
            <a:r>
              <a:rPr lang="sl-SI" dirty="0" smtClean="0"/>
              <a:t> </a:t>
            </a:r>
            <a:r>
              <a:rPr lang="sl-SI" dirty="0" err="1" smtClean="0"/>
              <a:t>updating</a:t>
            </a:r>
            <a:r>
              <a:rPr lang="sl-SI" dirty="0" smtClean="0"/>
              <a:t> </a:t>
            </a:r>
            <a:r>
              <a:rPr lang="sl-SI" dirty="0" err="1" smtClean="0"/>
              <a:t>after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presentation</a:t>
            </a:r>
            <a:r>
              <a:rPr lang="sl-SI" dirty="0" smtClean="0"/>
              <a:t> of </a:t>
            </a:r>
            <a:r>
              <a:rPr lang="sl-SI" dirty="0" err="1" smtClean="0"/>
              <a:t>each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r>
              <a:rPr lang="sl-SI" dirty="0" smtClean="0"/>
              <a:t> </a:t>
            </a:r>
            <a:r>
              <a:rPr lang="sl-SI" dirty="0" err="1" smtClean="0"/>
              <a:t>example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Stochastic</a:t>
            </a:r>
            <a:r>
              <a:rPr lang="sl-SI" dirty="0" smtClean="0"/>
              <a:t> nature of </a:t>
            </a:r>
            <a:r>
              <a:rPr lang="sl-SI" dirty="0" err="1" smtClean="0"/>
              <a:t>learning</a:t>
            </a:r>
            <a:r>
              <a:rPr lang="sl-SI" dirty="0" smtClean="0"/>
              <a:t>, </a:t>
            </a:r>
            <a:r>
              <a:rPr lang="sl-SI" dirty="0" err="1" smtClean="0"/>
              <a:t>faster</a:t>
            </a:r>
            <a:r>
              <a:rPr lang="sl-SI" dirty="0" smtClean="0"/>
              <a:t> </a:t>
            </a:r>
            <a:r>
              <a:rPr lang="sl-SI" dirty="0" err="1" smtClean="0"/>
              <a:t>convergence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Important</a:t>
            </a:r>
            <a:r>
              <a:rPr lang="sl-SI" dirty="0" smtClean="0"/>
              <a:t> </a:t>
            </a:r>
            <a:r>
              <a:rPr lang="sl-SI" dirty="0" err="1" smtClean="0"/>
              <a:t>practical</a:t>
            </a:r>
            <a:r>
              <a:rPr lang="sl-SI" dirty="0" smtClean="0"/>
              <a:t> </a:t>
            </a:r>
            <a:r>
              <a:rPr lang="sl-SI" dirty="0" err="1" smtClean="0"/>
              <a:t>reasons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sequential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:</a:t>
            </a:r>
          </a:p>
          <a:p>
            <a:pPr lvl="2" eaLnBrk="1" hangingPunct="1"/>
            <a:r>
              <a:rPr lang="sl-SI" dirty="0" smtClean="0"/>
              <a:t>The </a:t>
            </a:r>
            <a:r>
              <a:rPr lang="sl-SI" dirty="0" err="1" smtClean="0"/>
              <a:t>algorithm</a:t>
            </a:r>
            <a:r>
              <a:rPr lang="sl-SI" dirty="0" smtClean="0"/>
              <a:t> is </a:t>
            </a:r>
            <a:r>
              <a:rPr lang="sl-SI" dirty="0" err="1" smtClean="0"/>
              <a:t>easy</a:t>
            </a:r>
            <a:r>
              <a:rPr lang="sl-SI" dirty="0" smtClean="0"/>
              <a:t> to </a:t>
            </a:r>
            <a:r>
              <a:rPr lang="sl-SI" dirty="0" err="1" smtClean="0"/>
              <a:t>implement</a:t>
            </a:r>
            <a:endParaRPr lang="sl-SI" dirty="0" smtClean="0"/>
          </a:p>
          <a:p>
            <a:pPr lvl="2" eaLnBrk="1" hangingPunct="1"/>
            <a:r>
              <a:rPr lang="sl-SI" dirty="0" err="1" smtClean="0"/>
              <a:t>Provides</a:t>
            </a:r>
            <a:r>
              <a:rPr lang="sl-SI" dirty="0" smtClean="0"/>
              <a:t> </a:t>
            </a:r>
            <a:r>
              <a:rPr lang="sl-SI" dirty="0" err="1" smtClean="0"/>
              <a:t>an</a:t>
            </a:r>
            <a:r>
              <a:rPr lang="sl-SI" dirty="0" smtClean="0"/>
              <a:t> </a:t>
            </a:r>
            <a:r>
              <a:rPr lang="sl-SI" dirty="0" err="1" smtClean="0"/>
              <a:t>effective</a:t>
            </a:r>
            <a:r>
              <a:rPr lang="sl-SI" dirty="0" smtClean="0"/>
              <a:t> </a:t>
            </a:r>
            <a:r>
              <a:rPr lang="sl-SI" dirty="0" err="1" smtClean="0"/>
              <a:t>solution</a:t>
            </a:r>
            <a:r>
              <a:rPr lang="sl-SI" dirty="0" smtClean="0"/>
              <a:t> to large and </a:t>
            </a:r>
            <a:r>
              <a:rPr lang="sl-SI" dirty="0" err="1" smtClean="0"/>
              <a:t>difficult</a:t>
            </a:r>
            <a:r>
              <a:rPr lang="sl-SI" dirty="0" smtClean="0"/>
              <a:t> </a:t>
            </a:r>
            <a:r>
              <a:rPr lang="sl-SI" dirty="0" err="1" smtClean="0"/>
              <a:t>problems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Therefore</a:t>
            </a:r>
            <a:r>
              <a:rPr lang="sl-SI" dirty="0" smtClean="0"/>
              <a:t> </a:t>
            </a:r>
            <a:r>
              <a:rPr lang="sl-SI" dirty="0" err="1" smtClean="0"/>
              <a:t>sequential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r>
              <a:rPr lang="sl-SI" dirty="0" smtClean="0"/>
              <a:t> is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preferred training mode</a:t>
            </a:r>
            <a:endParaRPr lang="sl-SI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sl-SI" dirty="0" smtClean="0"/>
              <a:t>A g</a:t>
            </a:r>
            <a:r>
              <a:rPr lang="en-GB" dirty="0" err="1" smtClean="0"/>
              <a:t>ood</a:t>
            </a:r>
            <a:r>
              <a:rPr lang="en-GB" dirty="0" smtClean="0"/>
              <a:t> practice</a:t>
            </a:r>
            <a:r>
              <a:rPr lang="sl-SI" dirty="0" smtClean="0"/>
              <a:t> is r</a:t>
            </a:r>
            <a:r>
              <a:rPr lang="en-GB" dirty="0" err="1" smtClean="0"/>
              <a:t>andom</a:t>
            </a:r>
            <a:r>
              <a:rPr lang="en-GB" dirty="0" smtClean="0"/>
              <a:t> order of presentation of training examples</a:t>
            </a:r>
          </a:p>
          <a:p>
            <a:pPr lvl="2"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133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133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BC44CE9A-0338-4325-B9C4-FD3759F2B273}" type="slidenum">
              <a:rPr lang="sl-SI" smtClean="0"/>
              <a:pPr/>
              <a:t>23</a:t>
            </a:fld>
            <a:endParaRPr lang="sl-SI" smtClean="0"/>
          </a:p>
        </p:txBody>
      </p:sp>
      <p:sp>
        <p:nvSpPr>
          <p:cNvPr id="13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Activation function</a:t>
            </a:r>
            <a:endParaRPr lang="en-GB" smtClean="0"/>
          </a:p>
        </p:txBody>
      </p:sp>
      <p:sp>
        <p:nvSpPr>
          <p:cNvPr id="13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435975" cy="5113337"/>
          </a:xfrm>
        </p:spPr>
        <p:txBody>
          <a:bodyPr/>
          <a:lstStyle/>
          <a:p>
            <a:pPr eaLnBrk="1" hangingPunct="1"/>
            <a:r>
              <a:rPr lang="sl-SI" dirty="0" err="1" smtClean="0"/>
              <a:t>Derivative</a:t>
            </a:r>
            <a:r>
              <a:rPr lang="sl-SI" dirty="0" smtClean="0"/>
              <a:t> of </a:t>
            </a:r>
            <a:r>
              <a:rPr lang="sl-SI" dirty="0" err="1" smtClean="0"/>
              <a:t>activation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r>
              <a:rPr lang="sl-SI" dirty="0" smtClean="0"/>
              <a:t> 	      is </a:t>
            </a:r>
            <a:r>
              <a:rPr lang="sl-SI" dirty="0" err="1" smtClean="0"/>
              <a:t>required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computation</a:t>
            </a:r>
            <a:r>
              <a:rPr lang="sl-SI" dirty="0" smtClean="0"/>
              <a:t> of </a:t>
            </a:r>
            <a:r>
              <a:rPr lang="sl-SI" dirty="0" err="1" smtClean="0"/>
              <a:t>local</a:t>
            </a:r>
            <a:r>
              <a:rPr lang="sl-SI" dirty="0" smtClean="0"/>
              <a:t> </a:t>
            </a:r>
            <a:r>
              <a:rPr lang="sl-SI" dirty="0" err="1" smtClean="0"/>
              <a:t>gradients</a:t>
            </a:r>
            <a:endParaRPr lang="sl-SI" dirty="0" smtClean="0"/>
          </a:p>
          <a:p>
            <a:pPr lvl="1" eaLnBrk="1" hangingPunct="1"/>
            <a:r>
              <a:rPr lang="sl-SI" dirty="0" smtClean="0"/>
              <a:t>The </a:t>
            </a:r>
            <a:r>
              <a:rPr lang="sl-SI" dirty="0" err="1" smtClean="0"/>
              <a:t>only</a:t>
            </a:r>
            <a:r>
              <a:rPr lang="sl-SI" dirty="0" smtClean="0"/>
              <a:t> </a:t>
            </a:r>
            <a:r>
              <a:rPr lang="sl-SI" dirty="0" err="1" smtClean="0"/>
              <a:t>requirement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activation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r>
              <a:rPr lang="sl-SI" dirty="0" smtClean="0"/>
              <a:t>:  </a:t>
            </a:r>
            <a:r>
              <a:rPr lang="sl-SI" dirty="0" err="1" smtClean="0">
                <a:solidFill>
                  <a:srgbClr val="FF0000"/>
                </a:solidFill>
              </a:rPr>
              <a:t>differentiability</a:t>
            </a:r>
            <a:endParaRPr lang="sl-SI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sl-SI" dirty="0" err="1" smtClean="0"/>
              <a:t>Commonly</a:t>
            </a:r>
            <a:r>
              <a:rPr lang="sl-SI" dirty="0" smtClean="0"/>
              <a:t> used: </a:t>
            </a:r>
            <a:r>
              <a:rPr lang="sl-SI" dirty="0" err="1" smtClean="0">
                <a:solidFill>
                  <a:srgbClr val="FF0000"/>
                </a:solidFill>
              </a:rPr>
              <a:t>logistic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function</a:t>
            </a:r>
            <a:endParaRPr lang="sl-SI" dirty="0" smtClean="0">
              <a:solidFill>
                <a:srgbClr val="FF0000"/>
              </a:solidFill>
            </a:endParaRPr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lvl="1" eaLnBrk="1" hangingPunct="1"/>
            <a:endParaRPr lang="sl-SI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sl-SI" dirty="0" err="1" smtClean="0">
                <a:solidFill>
                  <a:srgbClr val="FF0000"/>
                </a:solidFill>
              </a:rPr>
              <a:t>Derivative</a:t>
            </a:r>
            <a:r>
              <a:rPr lang="sl-SI" dirty="0" smtClean="0">
                <a:solidFill>
                  <a:srgbClr val="FF0000"/>
                </a:solidFill>
              </a:rPr>
              <a:t> of </a:t>
            </a:r>
            <a:r>
              <a:rPr lang="sl-SI" dirty="0" err="1" smtClean="0">
                <a:solidFill>
                  <a:srgbClr val="FF0000"/>
                </a:solidFill>
              </a:rPr>
              <a:t>the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logistic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function</a:t>
            </a:r>
            <a:endParaRPr lang="sl-SI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42384"/>
              </p:ext>
            </p:extLst>
          </p:nvPr>
        </p:nvGraphicFramePr>
        <p:xfrm>
          <a:off x="4249261" y="1278573"/>
          <a:ext cx="10366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8" name="Equation" r:id="rId3" imgW="609480" imgH="241200" progId="Equation.3">
                  <p:embed/>
                </p:oleObj>
              </mc:Choice>
              <mc:Fallback>
                <p:oleObj name="Equation" r:id="rId3" imgW="6094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261" y="1278573"/>
                        <a:ext cx="103663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887413" y="4365625"/>
          <a:ext cx="50196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79" name="Equation" r:id="rId5" imgW="3136680" imgH="469800" progId="Equation.3">
                  <p:embed/>
                </p:oleObj>
              </mc:Choice>
              <mc:Fallback>
                <p:oleObj name="Equation" r:id="rId5" imgW="3136680" imgH="469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4365625"/>
                        <a:ext cx="501967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6"/>
          <p:cNvGraphicFramePr>
            <a:graphicFrameLocks noChangeAspect="1"/>
          </p:cNvGraphicFramePr>
          <p:nvPr/>
        </p:nvGraphicFramePr>
        <p:xfrm>
          <a:off x="900113" y="2820988"/>
          <a:ext cx="4754562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0" name="Equation" r:id="rId7" imgW="2971800" imgH="469800" progId="Equation.3">
                  <p:embed/>
                </p:oleObj>
              </mc:Choice>
              <mc:Fallback>
                <p:oleObj name="Equation" r:id="rId7" imgW="297180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20988"/>
                        <a:ext cx="4754562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7"/>
          <p:cNvGraphicFramePr>
            <a:graphicFrameLocks noChangeAspect="1"/>
          </p:cNvGraphicFramePr>
          <p:nvPr/>
        </p:nvGraphicFramePr>
        <p:xfrm>
          <a:off x="5870575" y="4575175"/>
          <a:ext cx="30448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1" name="Equation" r:id="rId9" imgW="1790640" imgH="241200" progId="Equation.3">
                  <p:embed/>
                </p:oleObj>
              </mc:Choice>
              <mc:Fallback>
                <p:oleObj name="Equation" r:id="rId9" imgW="179064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0575" y="4575175"/>
                        <a:ext cx="3044825" cy="4095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AutoShape 8"/>
          <p:cNvSpPr>
            <a:spLocks noChangeArrowheads="1"/>
          </p:cNvSpPr>
          <p:nvPr/>
        </p:nvSpPr>
        <p:spPr bwMode="auto">
          <a:xfrm>
            <a:off x="3924300" y="5334000"/>
            <a:ext cx="2951163" cy="779463"/>
          </a:xfrm>
          <a:prstGeom prst="wedgeRoundRectCallout">
            <a:avLst>
              <a:gd name="adj1" fmla="val 52583"/>
              <a:gd name="adj2" fmla="val -94194"/>
              <a:gd name="adj3" fmla="val 16667"/>
            </a:avLst>
          </a:prstGeom>
          <a:solidFill>
            <a:srgbClr val="FF9900">
              <a:alpha val="1882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sl-SI" sz="1400"/>
              <a:t>Local gradient can be calculated without explicit knowledge of the activation function</a:t>
            </a:r>
            <a:endParaRPr lang="en-GB" sz="1400"/>
          </a:p>
          <a:p>
            <a:pPr algn="ctr"/>
            <a:endParaRPr lang="en-GB" sz="1400"/>
          </a:p>
        </p:txBody>
      </p:sp>
      <p:pic>
        <p:nvPicPr>
          <p:cNvPr id="13324" name="Picture 9" descr="plot_logistic_functions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013450" y="2565400"/>
            <a:ext cx="2951163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45535116-298D-4B37-A0E0-626D6EA096C9}" type="slidenum">
              <a:rPr lang="sl-SI" smtClean="0"/>
              <a:pPr/>
              <a:t>24</a:t>
            </a:fld>
            <a:endParaRPr lang="sl-SI" smtClean="0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Other activation functions</a:t>
            </a:r>
            <a:endParaRPr lang="en-GB" smtClean="0"/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Using</a:t>
            </a:r>
            <a:r>
              <a:rPr lang="sl-SI" dirty="0" smtClean="0"/>
              <a:t> </a:t>
            </a:r>
            <a:r>
              <a:rPr lang="sl-SI" dirty="0" smtClean="0">
                <a:solidFill>
                  <a:srgbClr val="FF0000"/>
                </a:solidFill>
              </a:rPr>
              <a:t>sin()</a:t>
            </a:r>
            <a:r>
              <a:rPr lang="sl-SI" dirty="0" smtClean="0"/>
              <a:t> </a:t>
            </a:r>
            <a:r>
              <a:rPr lang="sl-SI" dirty="0" err="1" smtClean="0"/>
              <a:t>activation</a:t>
            </a:r>
            <a:r>
              <a:rPr lang="sl-SI" dirty="0" smtClean="0"/>
              <a:t> </a:t>
            </a:r>
            <a:r>
              <a:rPr lang="sl-SI" dirty="0" err="1" smtClean="0"/>
              <a:t>functions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dirty="0" err="1" smtClean="0">
                <a:solidFill>
                  <a:srgbClr val="FF0000"/>
                </a:solidFill>
              </a:rPr>
              <a:t>Equivalent</a:t>
            </a:r>
            <a:r>
              <a:rPr lang="sl-SI" dirty="0" smtClean="0">
                <a:solidFill>
                  <a:srgbClr val="FF0000"/>
                </a:solidFill>
              </a:rPr>
              <a:t> to </a:t>
            </a:r>
            <a:r>
              <a:rPr lang="sl-SI" dirty="0" err="1" smtClean="0">
                <a:solidFill>
                  <a:srgbClr val="FF0000"/>
                </a:solidFill>
              </a:rPr>
              <a:t>traditional</a:t>
            </a:r>
            <a:r>
              <a:rPr lang="sl-SI" dirty="0" smtClean="0">
                <a:solidFill>
                  <a:srgbClr val="FF0000"/>
                </a:solidFill>
              </a:rPr>
              <a:t> Fourier </a:t>
            </a:r>
            <a:r>
              <a:rPr lang="sl-SI" dirty="0" err="1" smtClean="0">
                <a:solidFill>
                  <a:srgbClr val="FF0000"/>
                </a:solidFill>
              </a:rPr>
              <a:t>analysis</a:t>
            </a:r>
            <a:endParaRPr lang="sl-SI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sin() </a:t>
            </a:r>
            <a:r>
              <a:rPr lang="sl-SI" dirty="0" err="1" smtClean="0"/>
              <a:t>activation</a:t>
            </a:r>
            <a:r>
              <a:rPr lang="sl-SI" dirty="0" smtClean="0"/>
              <a:t> </a:t>
            </a:r>
            <a:r>
              <a:rPr lang="sl-SI" dirty="0" err="1" smtClean="0"/>
              <a:t>functions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be </a:t>
            </a:r>
            <a:r>
              <a:rPr lang="sl-SI" dirty="0" err="1" smtClean="0"/>
              <a:t>trained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backpropagation</a:t>
            </a:r>
            <a:endParaRPr lang="sl-SI" dirty="0" smtClean="0"/>
          </a:p>
          <a:p>
            <a:pPr lvl="1" eaLnBrk="1" hangingPunct="1"/>
            <a:endParaRPr lang="en-GB" dirty="0" smtClean="0"/>
          </a:p>
          <a:p>
            <a:pPr lvl="1" eaLnBrk="1" hangingPunct="1"/>
            <a:r>
              <a:rPr lang="sl-SI" dirty="0" err="1" smtClean="0">
                <a:solidFill>
                  <a:srgbClr val="0033CC"/>
                </a:solidFill>
              </a:rPr>
              <a:t>Example</a:t>
            </a:r>
            <a:r>
              <a:rPr lang="sl-SI" dirty="0" smtClean="0">
                <a:solidFill>
                  <a:srgbClr val="0033CC"/>
                </a:solidFill>
              </a:rPr>
              <a:t>: </a:t>
            </a:r>
            <a:r>
              <a:rPr lang="sl-SI" dirty="0" err="1" smtClean="0">
                <a:solidFill>
                  <a:srgbClr val="0033CC"/>
                </a:solidFill>
              </a:rPr>
              <a:t>Approximating</a:t>
            </a:r>
            <a:r>
              <a:rPr lang="sl-SI" dirty="0" smtClean="0">
                <a:solidFill>
                  <a:srgbClr val="0033CC"/>
                </a:solidFill>
              </a:rPr>
              <a:t> a </a:t>
            </a:r>
            <a:r>
              <a:rPr lang="sl-SI" dirty="0" err="1" smtClean="0">
                <a:solidFill>
                  <a:srgbClr val="0033CC"/>
                </a:solidFill>
              </a:rPr>
              <a:t>periodic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function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by</a:t>
            </a:r>
            <a:endParaRPr lang="sl-SI" dirty="0" smtClean="0">
              <a:solidFill>
                <a:srgbClr val="0033CC"/>
              </a:solidFill>
            </a:endParaRP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91566"/>
              </p:ext>
            </p:extLst>
          </p:nvPr>
        </p:nvGraphicFramePr>
        <p:xfrm>
          <a:off x="2824163" y="1700808"/>
          <a:ext cx="290036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Equation" r:id="rId3" imgW="1739880" imgH="431640" progId="Equation.3">
                  <p:embed/>
                </p:oleObj>
              </mc:Choice>
              <mc:Fallback>
                <p:oleObj name="Equation" r:id="rId3" imgW="17398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1700808"/>
                        <a:ext cx="2900362" cy="71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4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29163" y="4187825"/>
            <a:ext cx="3948112" cy="181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8313" y="4241800"/>
            <a:ext cx="36734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6" name="Text Box 7"/>
          <p:cNvSpPr txBox="1">
            <a:spLocks noChangeArrowheads="1"/>
          </p:cNvSpPr>
          <p:nvPr/>
        </p:nvSpPr>
        <p:spPr bwMode="auto">
          <a:xfrm>
            <a:off x="1147763" y="3813175"/>
            <a:ext cx="6069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u="sng">
                <a:solidFill>
                  <a:srgbClr val="3333FF"/>
                </a:solidFill>
              </a:rPr>
              <a:t>8 sigmoid</a:t>
            </a:r>
            <a:r>
              <a:rPr lang="sl-SI">
                <a:solidFill>
                  <a:srgbClr val="3333FF"/>
                </a:solidFill>
              </a:rPr>
              <a:t> hidden neurons	                      </a:t>
            </a:r>
            <a:r>
              <a:rPr lang="sl-SI" u="sng">
                <a:solidFill>
                  <a:srgbClr val="3333FF"/>
                </a:solidFill>
              </a:rPr>
              <a:t>4 sin</a:t>
            </a:r>
            <a:r>
              <a:rPr lang="sl-SI">
                <a:solidFill>
                  <a:srgbClr val="3333FF"/>
                </a:solidFill>
              </a:rPr>
              <a:t> hidden neurons</a:t>
            </a:r>
            <a:endParaRPr lang="en-GB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153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153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C3051137-8431-46D3-B59A-DC28AE39A8AC}" type="slidenum">
              <a:rPr lang="sl-SI" smtClean="0"/>
              <a:pPr/>
              <a:t>25</a:t>
            </a:fld>
            <a:endParaRPr lang="sl-SI" smtClean="0"/>
          </a:p>
        </p:txBody>
      </p:sp>
      <p:sp>
        <p:nvSpPr>
          <p:cNvPr id="15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Learning rate</a:t>
            </a:r>
            <a:endParaRPr lang="en-GB" smtClean="0"/>
          </a:p>
        </p:txBody>
      </p:sp>
      <p:sp>
        <p:nvSpPr>
          <p:cNvPr id="15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329237"/>
          </a:xfrm>
        </p:spPr>
        <p:txBody>
          <a:bodyPr/>
          <a:lstStyle/>
          <a:p>
            <a:pPr eaLnBrk="1" hangingPunct="1"/>
            <a:r>
              <a:rPr lang="sl-SI" smtClean="0"/>
              <a:t>Learning procedure requires</a:t>
            </a:r>
          </a:p>
          <a:p>
            <a:pPr lvl="1" eaLnBrk="1" hangingPunct="1"/>
            <a:r>
              <a:rPr lang="sl-SI" smtClean="0"/>
              <a:t>Change in the weight space to be proportional to error gradient</a:t>
            </a:r>
          </a:p>
          <a:p>
            <a:pPr lvl="1" eaLnBrk="1" hangingPunct="1"/>
            <a:r>
              <a:rPr lang="sl-SI" smtClean="0"/>
              <a:t>True gradient descent requires infinitesimal steps</a:t>
            </a:r>
          </a:p>
          <a:p>
            <a:pPr lvl="4" eaLnBrk="1" hangingPunct="1"/>
            <a:endParaRPr lang="sl-SI" smtClean="0"/>
          </a:p>
          <a:p>
            <a:pPr eaLnBrk="1" hangingPunct="1"/>
            <a:r>
              <a:rPr lang="sl-SI" smtClean="0"/>
              <a:t>Learning in practice</a:t>
            </a:r>
          </a:p>
          <a:p>
            <a:pPr lvl="1" eaLnBrk="1" hangingPunct="1"/>
            <a:r>
              <a:rPr lang="sl-SI" smtClean="0"/>
              <a:t>Factor of proportionality is </a:t>
            </a:r>
            <a:r>
              <a:rPr lang="sl-SI" smtClean="0">
                <a:solidFill>
                  <a:srgbClr val="FF0000"/>
                </a:solidFill>
              </a:rPr>
              <a:t>learning rate </a:t>
            </a:r>
            <a:r>
              <a:rPr lang="el-GR" i="1" smtClean="0">
                <a:solidFill>
                  <a:srgbClr val="FF0000"/>
                </a:solidFill>
                <a:cs typeface="Arial" charset="0"/>
              </a:rPr>
              <a:t>η</a:t>
            </a:r>
            <a:r>
              <a:rPr lang="sl-SI" i="1" smtClean="0">
                <a:cs typeface="Arial" charset="0"/>
              </a:rPr>
              <a:t>  </a:t>
            </a:r>
            <a:r>
              <a:rPr lang="sl-SI" i="1" smtClean="0">
                <a:cs typeface="Arial" charset="0"/>
                <a:sym typeface="Wingdings" pitchFamily="2" charset="2"/>
              </a:rPr>
              <a:t></a:t>
            </a:r>
            <a:endParaRPr lang="sl-SI" i="1" smtClean="0">
              <a:cs typeface="Arial" charset="0"/>
            </a:endParaRPr>
          </a:p>
          <a:p>
            <a:pPr lvl="1" eaLnBrk="1" hangingPunct="1"/>
            <a:r>
              <a:rPr lang="sl-SI" smtClean="0">
                <a:cs typeface="Arial" charset="0"/>
              </a:rPr>
              <a:t>Choose a learning rate as large as possible without leading to oscillations</a:t>
            </a:r>
            <a:endParaRPr lang="el-GR" smtClean="0">
              <a:cs typeface="Arial" charset="0"/>
            </a:endParaRP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158792"/>
              </p:ext>
            </p:extLst>
          </p:nvPr>
        </p:nvGraphicFramePr>
        <p:xfrm>
          <a:off x="5436096" y="2523306"/>
          <a:ext cx="23050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6" name="Equation" r:id="rId4" imgW="1460160" imgH="253800" progId="Equation.3">
                  <p:embed/>
                </p:oleObj>
              </mc:Choice>
              <mc:Fallback>
                <p:oleObj name="Equation" r:id="rId4" imgW="146016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2523306"/>
                        <a:ext cx="23050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>
                                <a:alpha val="27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1" name="Picture 6" descr="learning_rate_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750" y="3533775"/>
            <a:ext cx="3709988" cy="183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Picture 7" descr="learning_rate_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667000" y="4005263"/>
            <a:ext cx="3705225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3" name="Picture 8" descr="learning_rate_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114925" y="4508500"/>
            <a:ext cx="3705225" cy="184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363" name="Object 9"/>
          <p:cNvGraphicFramePr>
            <a:graphicFrameLocks noChangeAspect="1"/>
          </p:cNvGraphicFramePr>
          <p:nvPr/>
        </p:nvGraphicFramePr>
        <p:xfrm>
          <a:off x="919163" y="3517900"/>
          <a:ext cx="8001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7" name="Equation" r:id="rId9" imgW="622080" imgH="203040" progId="Equation.3">
                  <p:embed/>
                </p:oleObj>
              </mc:Choice>
              <mc:Fallback>
                <p:oleObj name="Equation" r:id="rId9" imgW="62208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517900"/>
                        <a:ext cx="80010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>
                                <a:alpha val="27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10"/>
          <p:cNvGraphicFramePr>
            <a:graphicFrameLocks noChangeAspect="1"/>
          </p:cNvGraphicFramePr>
          <p:nvPr/>
        </p:nvGraphicFramePr>
        <p:xfrm>
          <a:off x="3019425" y="3987800"/>
          <a:ext cx="800100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8" name="Equation" r:id="rId11" imgW="622080" imgH="203040" progId="Equation.3">
                  <p:embed/>
                </p:oleObj>
              </mc:Choice>
              <mc:Fallback>
                <p:oleObj name="Equation" r:id="rId11" imgW="62208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9425" y="3987800"/>
                        <a:ext cx="800100" cy="26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>
                                <a:alpha val="27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1"/>
          <p:cNvGraphicFramePr>
            <a:graphicFrameLocks noChangeAspect="1"/>
          </p:cNvGraphicFramePr>
          <p:nvPr/>
        </p:nvGraphicFramePr>
        <p:xfrm>
          <a:off x="5503863" y="4492625"/>
          <a:ext cx="801687" cy="261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29" name="Equation" r:id="rId13" imgW="622080" imgH="203040" progId="Equation.3">
                  <p:embed/>
                </p:oleObj>
              </mc:Choice>
              <mc:Fallback>
                <p:oleObj name="Equation" r:id="rId13" imgW="622080" imgH="2030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863" y="4492625"/>
                        <a:ext cx="801687" cy="261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>
                                <a:alpha val="27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Graphic 6" descr="Smiling face outline with solid fill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="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o="urn:schemas-microsoft-com:office:office" xmlns:v="urn:schemas-microsoft-com:vml" xmlns:w10="urn:schemas-microsoft-com:office:word" xmlns:w="http://schemas.openxmlformats.org/wordprocessingml/2006/main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asvg="http://schemas.microsoft.com/office/drawing/2016/SVG/main" xmlns:lc="http://schemas.openxmlformats.org/drawingml/2006/lockedCanvas" r:embed="rId17"/>
              </a:ext>
            </a:extLst>
          </a:blip>
          <a:stretch>
            <a:fillRect/>
          </a:stretch>
        </p:blipFill>
        <p:spPr>
          <a:xfrm>
            <a:off x="3897032" y="3760995"/>
            <a:ext cx="216000" cy="216000"/>
          </a:xfrm>
          <a:prstGeom prst="rect">
            <a:avLst/>
          </a:prstGeom>
        </p:spPr>
      </p:pic>
      <p:pic>
        <p:nvPicPr>
          <p:cNvPr id="16" name="Graphic 7" descr="Neutral face outline with solid fill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="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o="urn:schemas-microsoft-com:office:office" xmlns:v="urn:schemas-microsoft-com:vml" xmlns:w10="urn:schemas-microsoft-com:office:word" xmlns:w="http://schemas.openxmlformats.org/wordprocessingml/2006/main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asvg="http://schemas.microsoft.com/office/drawing/2016/SVG/main" xmlns:lc="http://schemas.openxmlformats.org/drawingml/2006/lockedCanvas" r:embed="rId19"/>
              </a:ext>
            </a:extLst>
          </a:blip>
          <a:stretch>
            <a:fillRect/>
          </a:stretch>
        </p:blipFill>
        <p:spPr>
          <a:xfrm>
            <a:off x="6026129" y="4238273"/>
            <a:ext cx="216000" cy="216000"/>
          </a:xfrm>
          <a:prstGeom prst="rect">
            <a:avLst/>
          </a:prstGeom>
        </p:spPr>
      </p:pic>
      <p:pic>
        <p:nvPicPr>
          <p:cNvPr id="17" name="Graphic 8" descr="Sad face outline with solid fill"/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wpc="http://schemas.microsoft.com/office/word/2010/wordprocessingCanvas" xmlns:cx="http://schemas.microsoft.com/office/drawing/2014/chartex" xmlns:cx1="http://schemas.microsoft.com/office/drawing/2015/9/8/chartex" xmlns:mc="http://schemas.openxmlformats.org/markup-compatibility/2006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pic="http://schemas.openxmlformats.org/drawingml/2006/picture" xmlns="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o="urn:schemas-microsoft-com:office:office" xmlns:v="urn:schemas-microsoft-com:vml" xmlns:w10="urn:schemas-microsoft-com:office:word" xmlns:w="http://schemas.openxmlformats.org/wordprocessingml/2006/main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:asvg="http://schemas.microsoft.com/office/drawing/2016/SVG/main" xmlns:lc="http://schemas.openxmlformats.org/drawingml/2006/lockedCanvas" r:embed="rId21"/>
              </a:ext>
            </a:extLst>
          </a:blip>
          <a:stretch>
            <a:fillRect/>
          </a:stretch>
        </p:blipFill>
        <p:spPr>
          <a:xfrm>
            <a:off x="8474952" y="4743098"/>
            <a:ext cx="216000" cy="21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273694BB-6CD2-4D24-8355-C5C3FE0A509E}" type="slidenum">
              <a:rPr lang="sl-SI" smtClean="0"/>
              <a:pPr/>
              <a:t>26</a:t>
            </a:fld>
            <a:endParaRPr lang="sl-SI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Stopping criteria</a:t>
            </a:r>
            <a:endParaRPr lang="en-GB" smtClean="0"/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496300" cy="5113337"/>
          </a:xfrm>
        </p:spPr>
        <p:txBody>
          <a:bodyPr/>
          <a:lstStyle/>
          <a:p>
            <a:pPr marL="457200" indent="-457200" eaLnBrk="1" hangingPunct="1"/>
            <a:r>
              <a:rPr lang="sl-SI" dirty="0" err="1" smtClean="0"/>
              <a:t>Generally</a:t>
            </a:r>
            <a:r>
              <a:rPr lang="sl-SI" dirty="0" smtClean="0"/>
              <a:t>, </a:t>
            </a:r>
            <a:r>
              <a:rPr lang="sl-SI" dirty="0" err="1" smtClean="0"/>
              <a:t>backpropagation</a:t>
            </a:r>
            <a:r>
              <a:rPr lang="sl-SI" dirty="0" smtClean="0"/>
              <a:t> </a:t>
            </a:r>
            <a:r>
              <a:rPr lang="sl-SI" dirty="0" err="1" smtClean="0"/>
              <a:t>cannot</a:t>
            </a:r>
            <a:r>
              <a:rPr lang="sl-SI" dirty="0" smtClean="0"/>
              <a:t> be </a:t>
            </a:r>
            <a:r>
              <a:rPr lang="sl-SI" dirty="0" err="1" smtClean="0"/>
              <a:t>shown</a:t>
            </a:r>
            <a:r>
              <a:rPr lang="sl-SI" dirty="0" smtClean="0"/>
              <a:t> to </a:t>
            </a:r>
            <a:r>
              <a:rPr lang="sl-SI" dirty="0" err="1" smtClean="0"/>
              <a:t>converge</a:t>
            </a:r>
            <a:endParaRPr lang="sl-SI" dirty="0" smtClean="0"/>
          </a:p>
          <a:p>
            <a:pPr marL="762000" lvl="1" indent="-304800" eaLnBrk="1" hangingPunct="1"/>
            <a:r>
              <a:rPr lang="sl-SI" dirty="0" smtClean="0"/>
              <a:t>No </a:t>
            </a:r>
            <a:r>
              <a:rPr lang="sl-SI" dirty="0" err="1" smtClean="0"/>
              <a:t>well-defined</a:t>
            </a:r>
            <a:r>
              <a:rPr lang="sl-SI" dirty="0" smtClean="0"/>
              <a:t> </a:t>
            </a:r>
            <a:r>
              <a:rPr lang="sl-SI" dirty="0" err="1" smtClean="0"/>
              <a:t>criteria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stopping</a:t>
            </a:r>
            <a:r>
              <a:rPr lang="sl-SI" dirty="0" smtClean="0"/>
              <a:t> </a:t>
            </a:r>
            <a:r>
              <a:rPr lang="sl-SI" dirty="0" err="1" smtClean="0"/>
              <a:t>its</a:t>
            </a:r>
            <a:r>
              <a:rPr lang="sl-SI" dirty="0" smtClean="0"/>
              <a:t> </a:t>
            </a:r>
            <a:r>
              <a:rPr lang="sl-SI" dirty="0" err="1" smtClean="0"/>
              <a:t>operation</a:t>
            </a:r>
            <a:endParaRPr lang="sl-SI" dirty="0" smtClean="0"/>
          </a:p>
          <a:p>
            <a:pPr marL="1162050" lvl="2" indent="-304800" eaLnBrk="1" hangingPunct="1"/>
            <a:endParaRPr lang="sl-SI" dirty="0" smtClean="0"/>
          </a:p>
          <a:p>
            <a:pPr marL="457200" indent="-457200" eaLnBrk="1" hangingPunct="1"/>
            <a:r>
              <a:rPr lang="sl-SI" dirty="0" err="1" smtClean="0"/>
              <a:t>Possible</a:t>
            </a:r>
            <a:r>
              <a:rPr lang="sl-SI" dirty="0" smtClean="0"/>
              <a:t> </a:t>
            </a:r>
            <a:r>
              <a:rPr lang="sl-SI" dirty="0" err="1" smtClean="0"/>
              <a:t>stopping</a:t>
            </a:r>
            <a:r>
              <a:rPr lang="sl-SI" dirty="0" smtClean="0"/>
              <a:t> </a:t>
            </a:r>
            <a:r>
              <a:rPr lang="sl-SI" dirty="0" err="1" smtClean="0"/>
              <a:t>criteria</a:t>
            </a:r>
            <a:endParaRPr lang="sl-SI" dirty="0" smtClean="0"/>
          </a:p>
          <a:p>
            <a:pPr marL="2990850" lvl="6" indent="-304800">
              <a:buFontTx/>
              <a:buAutoNum type="arabicPeriod"/>
            </a:pPr>
            <a:endParaRPr lang="sl-SI" dirty="0" smtClean="0"/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 smtClean="0"/>
              <a:t>Gradient </a:t>
            </a:r>
            <a:r>
              <a:rPr lang="sl-SI" dirty="0" err="1" smtClean="0"/>
              <a:t>vector</a:t>
            </a:r>
            <a:endParaRPr lang="sl-SI" dirty="0" smtClean="0"/>
          </a:p>
          <a:p>
            <a:pPr marL="1181100" lvl="2" indent="-266700" eaLnBrk="1" hangingPunct="1">
              <a:buFontTx/>
              <a:buChar char="–"/>
            </a:pPr>
            <a:r>
              <a:rPr lang="sl-SI" sz="1600" dirty="0" err="1" smtClean="0"/>
              <a:t>Euclidean</a:t>
            </a:r>
            <a:r>
              <a:rPr lang="sl-SI" sz="1600" dirty="0" smtClean="0"/>
              <a:t> norm of </a:t>
            </a:r>
            <a:r>
              <a:rPr lang="sl-SI" sz="1600" dirty="0" err="1" smtClean="0"/>
              <a:t>the</a:t>
            </a:r>
            <a:r>
              <a:rPr lang="sl-SI" sz="1600" dirty="0" smtClean="0"/>
              <a:t> gradient </a:t>
            </a:r>
            <a:r>
              <a:rPr lang="sl-SI" sz="1600" dirty="0" err="1" smtClean="0"/>
              <a:t>vector</a:t>
            </a:r>
            <a:r>
              <a:rPr lang="sl-SI" sz="1600" dirty="0" smtClean="0"/>
              <a:t> </a:t>
            </a:r>
            <a:r>
              <a:rPr lang="sl-SI" sz="1600" dirty="0" err="1" smtClean="0"/>
              <a:t>reaches</a:t>
            </a:r>
            <a:r>
              <a:rPr lang="sl-SI" sz="1600" dirty="0" smtClean="0"/>
              <a:t> a </a:t>
            </a:r>
            <a:r>
              <a:rPr lang="sl-SI" sz="1600" dirty="0" err="1" smtClean="0"/>
              <a:t>sufficiently</a:t>
            </a:r>
            <a:r>
              <a:rPr lang="sl-SI" sz="1600" dirty="0" smtClean="0"/>
              <a:t> </a:t>
            </a:r>
            <a:r>
              <a:rPr lang="sl-SI" sz="1600" dirty="0" err="1" smtClean="0"/>
              <a:t>small</a:t>
            </a:r>
            <a:r>
              <a:rPr lang="sl-SI" sz="1600" dirty="0" smtClean="0"/>
              <a:t> gradient</a:t>
            </a:r>
          </a:p>
          <a:p>
            <a:pPr marL="2552700" lvl="5" indent="-266700"/>
            <a:endParaRPr lang="sl-SI" dirty="0" smtClean="0"/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 err="1" smtClean="0"/>
              <a:t>Output</a:t>
            </a:r>
            <a:r>
              <a:rPr lang="sl-SI" dirty="0" smtClean="0"/>
              <a:t> </a:t>
            </a:r>
            <a:r>
              <a:rPr lang="sl-SI" dirty="0" err="1" smtClean="0"/>
              <a:t>error</a:t>
            </a:r>
            <a:endParaRPr lang="sl-SI" dirty="0" smtClean="0"/>
          </a:p>
          <a:p>
            <a:pPr marL="1181100" lvl="2" indent="-266700" eaLnBrk="1" hangingPunct="1">
              <a:buFontTx/>
              <a:buChar char="–"/>
            </a:pPr>
            <a:r>
              <a:rPr lang="sl-SI" sz="1600" dirty="0" err="1" smtClean="0"/>
              <a:t>Output</a:t>
            </a:r>
            <a:r>
              <a:rPr lang="sl-SI" sz="1600" dirty="0" smtClean="0"/>
              <a:t> </a:t>
            </a:r>
            <a:r>
              <a:rPr lang="sl-SI" sz="1600" dirty="0" err="1" smtClean="0"/>
              <a:t>error</a:t>
            </a:r>
            <a:r>
              <a:rPr lang="sl-SI" sz="1600" dirty="0" smtClean="0"/>
              <a:t> is </a:t>
            </a:r>
            <a:r>
              <a:rPr lang="sl-SI" sz="1600" dirty="0" err="1" smtClean="0"/>
              <a:t>small</a:t>
            </a:r>
            <a:r>
              <a:rPr lang="sl-SI" sz="1600" dirty="0" smtClean="0"/>
              <a:t> </a:t>
            </a:r>
            <a:r>
              <a:rPr lang="sl-SI" sz="1600" dirty="0" err="1" smtClean="0"/>
              <a:t>enough</a:t>
            </a:r>
            <a:endParaRPr lang="sl-SI" sz="1600" dirty="0" smtClean="0"/>
          </a:p>
          <a:p>
            <a:pPr marL="1181100" lvl="2" indent="-266700" eaLnBrk="1" hangingPunct="1">
              <a:buFontTx/>
              <a:buChar char="–"/>
            </a:pPr>
            <a:r>
              <a:rPr lang="sl-SI" sz="1600" dirty="0" err="1" smtClean="0"/>
              <a:t>Rate</a:t>
            </a:r>
            <a:r>
              <a:rPr lang="sl-SI" sz="1600" dirty="0" smtClean="0"/>
              <a:t> of </a:t>
            </a:r>
            <a:r>
              <a:rPr lang="sl-SI" sz="1600" dirty="0" err="1" smtClean="0"/>
              <a:t>change</a:t>
            </a:r>
            <a:r>
              <a:rPr lang="sl-SI" sz="1600" dirty="0" smtClean="0"/>
              <a:t> in </a:t>
            </a:r>
            <a:r>
              <a:rPr lang="sl-SI" sz="1600" dirty="0" err="1" smtClean="0"/>
              <a:t>the</a:t>
            </a:r>
            <a:r>
              <a:rPr lang="sl-SI" sz="1600" dirty="0" smtClean="0"/>
              <a:t> </a:t>
            </a:r>
            <a:r>
              <a:rPr lang="sl-SI" sz="1600" dirty="0" err="1" smtClean="0"/>
              <a:t>average</a:t>
            </a:r>
            <a:r>
              <a:rPr lang="sl-SI" sz="1600" dirty="0" smtClean="0"/>
              <a:t> </a:t>
            </a:r>
            <a:r>
              <a:rPr lang="sl-SI" sz="1600" dirty="0" err="1" smtClean="0"/>
              <a:t>squared</a:t>
            </a:r>
            <a:r>
              <a:rPr lang="sl-SI" sz="1600" dirty="0" smtClean="0"/>
              <a:t> </a:t>
            </a:r>
            <a:r>
              <a:rPr lang="sl-SI" sz="1600" dirty="0" err="1" smtClean="0"/>
              <a:t>error</a:t>
            </a:r>
            <a:r>
              <a:rPr lang="sl-SI" sz="1600" dirty="0" smtClean="0"/>
              <a:t> per </a:t>
            </a:r>
            <a:r>
              <a:rPr lang="sl-SI" sz="1600" dirty="0" err="1" smtClean="0"/>
              <a:t>epoch</a:t>
            </a:r>
            <a:r>
              <a:rPr lang="sl-SI" sz="1600" dirty="0" smtClean="0"/>
              <a:t> is </a:t>
            </a:r>
            <a:r>
              <a:rPr lang="sl-SI" sz="1600" dirty="0" err="1" smtClean="0"/>
              <a:t>sufficiently</a:t>
            </a:r>
            <a:r>
              <a:rPr lang="sl-SI" sz="1600" dirty="0" smtClean="0"/>
              <a:t> </a:t>
            </a:r>
            <a:r>
              <a:rPr lang="sl-SI" sz="1600" dirty="0" err="1" smtClean="0"/>
              <a:t>small</a:t>
            </a:r>
            <a:endParaRPr lang="sl-SI" sz="1600" dirty="0" smtClean="0"/>
          </a:p>
          <a:p>
            <a:pPr marL="2552700" lvl="5" indent="-266700"/>
            <a:endParaRPr lang="sl-SI" dirty="0" smtClean="0"/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 err="1" smtClean="0"/>
              <a:t>Generalization</a:t>
            </a:r>
            <a:r>
              <a:rPr lang="sl-SI" dirty="0" smtClean="0"/>
              <a:t> </a:t>
            </a:r>
            <a:r>
              <a:rPr lang="sl-SI" dirty="0" err="1" smtClean="0"/>
              <a:t>performance</a:t>
            </a:r>
            <a:endParaRPr lang="sl-SI" dirty="0" smtClean="0"/>
          </a:p>
          <a:p>
            <a:pPr marL="1181100" lvl="2" indent="-266700" eaLnBrk="1" hangingPunct="1">
              <a:buFontTx/>
              <a:buChar char="–"/>
            </a:pPr>
            <a:r>
              <a:rPr lang="sl-SI" sz="1600" dirty="0" err="1" smtClean="0"/>
              <a:t>Generalization</a:t>
            </a:r>
            <a:r>
              <a:rPr lang="sl-SI" sz="1600" dirty="0" smtClean="0"/>
              <a:t> </a:t>
            </a:r>
            <a:r>
              <a:rPr lang="sl-SI" sz="1600" dirty="0" err="1" smtClean="0"/>
              <a:t>performance</a:t>
            </a:r>
            <a:r>
              <a:rPr lang="sl-SI" sz="1600" dirty="0" smtClean="0"/>
              <a:t> </a:t>
            </a:r>
            <a:r>
              <a:rPr lang="sl-SI" sz="1600" dirty="0" err="1" smtClean="0"/>
              <a:t>has</a:t>
            </a:r>
            <a:r>
              <a:rPr lang="sl-SI" sz="1600" dirty="0" smtClean="0"/>
              <a:t> </a:t>
            </a:r>
            <a:r>
              <a:rPr lang="sl-SI" sz="1600" dirty="0" err="1" smtClean="0"/>
              <a:t>peaked</a:t>
            </a:r>
            <a:r>
              <a:rPr lang="sl-SI" sz="1600" dirty="0" smtClean="0"/>
              <a:t> </a:t>
            </a:r>
            <a:r>
              <a:rPr lang="sl-SI" sz="1600" dirty="0" err="1" smtClean="0"/>
              <a:t>or</a:t>
            </a:r>
            <a:r>
              <a:rPr lang="sl-SI" sz="1600" dirty="0" smtClean="0"/>
              <a:t> is </a:t>
            </a:r>
            <a:r>
              <a:rPr lang="sl-SI" sz="1600" dirty="0" err="1" smtClean="0"/>
              <a:t>adequate</a:t>
            </a:r>
            <a:endParaRPr lang="sl-SI" sz="1600" dirty="0" smtClean="0"/>
          </a:p>
          <a:p>
            <a:pPr marL="2552700" lvl="5" indent="-266700"/>
            <a:endParaRPr lang="sl-SI" dirty="0" smtClean="0"/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 smtClean="0"/>
              <a:t>Max </a:t>
            </a:r>
            <a:r>
              <a:rPr lang="sl-SI" dirty="0" err="1" smtClean="0"/>
              <a:t>number</a:t>
            </a:r>
            <a:r>
              <a:rPr lang="sl-SI" dirty="0" smtClean="0"/>
              <a:t> of </a:t>
            </a:r>
            <a:r>
              <a:rPr lang="sl-SI" dirty="0" err="1" smtClean="0"/>
              <a:t>iterations</a:t>
            </a:r>
            <a:endParaRPr lang="sl-SI" dirty="0" smtClean="0"/>
          </a:p>
          <a:p>
            <a:pPr marL="1181100" lvl="2" indent="-266700" eaLnBrk="1" hangingPunct="1">
              <a:buFontTx/>
              <a:buChar char="–"/>
            </a:pPr>
            <a:r>
              <a:rPr lang="sl-SI" sz="1600" dirty="0" err="1" smtClean="0"/>
              <a:t>We</a:t>
            </a:r>
            <a:r>
              <a:rPr lang="sl-SI" sz="1600" dirty="0" smtClean="0"/>
              <a:t> are out of time ...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1638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43AF8087-446B-422C-8F68-493C3DF048DF}" type="slidenum">
              <a:rPr lang="sl-SI" smtClean="0"/>
              <a:pPr/>
              <a:t>27</a:t>
            </a:fld>
            <a:endParaRPr lang="sl-SI" smtClean="0"/>
          </a:p>
        </p:txBody>
      </p:sp>
      <p:sp>
        <p:nvSpPr>
          <p:cNvPr id="163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Heuristics for efficient backpropagation  </a:t>
            </a:r>
            <a:r>
              <a:rPr lang="sl-SI" sz="2800" smtClean="0"/>
              <a:t>(1/3)</a:t>
            </a:r>
            <a:endParaRPr lang="en-GB" sz="2400" smtClean="0"/>
          </a:p>
        </p:txBody>
      </p:sp>
      <p:sp>
        <p:nvSpPr>
          <p:cNvPr id="163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sl-SI" dirty="0" err="1" smtClean="0"/>
              <a:t>Maximizing</a:t>
            </a:r>
            <a:r>
              <a:rPr lang="sl-SI" dirty="0" smtClean="0"/>
              <a:t> </a:t>
            </a:r>
            <a:r>
              <a:rPr lang="sl-SI" dirty="0" err="1" smtClean="0"/>
              <a:t>information</a:t>
            </a:r>
            <a:r>
              <a:rPr lang="sl-SI" dirty="0" smtClean="0"/>
              <a:t> </a:t>
            </a:r>
            <a:r>
              <a:rPr lang="sl-SI" dirty="0" err="1" smtClean="0"/>
              <a:t>content</a:t>
            </a:r>
            <a:endParaRPr lang="sl-SI" dirty="0" smtClean="0"/>
          </a:p>
          <a:p>
            <a:pPr marL="1181100" lvl="2" indent="-266700" eaLnBrk="1" hangingPunct="1">
              <a:buFontTx/>
              <a:buNone/>
            </a:pPr>
            <a:r>
              <a:rPr lang="sl-SI" b="1" dirty="0" smtClean="0"/>
              <a:t>General rule: </a:t>
            </a:r>
            <a:r>
              <a:rPr lang="sl-SI" i="1" dirty="0" smtClean="0"/>
              <a:t> </a:t>
            </a:r>
            <a:r>
              <a:rPr lang="sl-SI" dirty="0" err="1" smtClean="0"/>
              <a:t>every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r>
              <a:rPr lang="sl-SI" dirty="0" smtClean="0"/>
              <a:t> </a:t>
            </a:r>
            <a:r>
              <a:rPr lang="sl-SI" dirty="0" err="1" smtClean="0"/>
              <a:t>example</a:t>
            </a:r>
            <a:r>
              <a:rPr lang="sl-SI" dirty="0" smtClean="0"/>
              <a:t> </a:t>
            </a:r>
            <a:r>
              <a:rPr lang="sl-SI" dirty="0" err="1" smtClean="0"/>
              <a:t>presented</a:t>
            </a:r>
            <a:r>
              <a:rPr lang="sl-SI" dirty="0" smtClean="0"/>
              <a:t> to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backpropagation</a:t>
            </a:r>
            <a:r>
              <a:rPr lang="sl-SI" dirty="0" smtClean="0"/>
              <a:t> </a:t>
            </a:r>
            <a:r>
              <a:rPr lang="sl-SI" dirty="0" err="1" smtClean="0"/>
              <a:t>algorithm</a:t>
            </a:r>
            <a:r>
              <a:rPr lang="sl-SI" dirty="0" smtClean="0"/>
              <a:t> </a:t>
            </a:r>
            <a:r>
              <a:rPr lang="sl-SI" dirty="0" err="1" smtClean="0"/>
              <a:t>should</a:t>
            </a:r>
            <a:r>
              <a:rPr lang="sl-SI" dirty="0" smtClean="0"/>
              <a:t> be </a:t>
            </a:r>
            <a:r>
              <a:rPr lang="sl-SI" dirty="0" err="1" smtClean="0"/>
              <a:t>chosen</a:t>
            </a:r>
            <a:r>
              <a:rPr lang="sl-SI" dirty="0" smtClean="0"/>
              <a:t> on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basis</a:t>
            </a:r>
            <a:r>
              <a:rPr lang="sl-SI" dirty="0" smtClean="0"/>
              <a:t> </a:t>
            </a:r>
            <a:r>
              <a:rPr lang="sl-SI" dirty="0" err="1" smtClean="0"/>
              <a:t>that</a:t>
            </a:r>
            <a:r>
              <a:rPr lang="sl-SI" dirty="0" smtClean="0"/>
              <a:t> </a:t>
            </a:r>
            <a:r>
              <a:rPr lang="sl-SI" dirty="0" err="1" smtClean="0"/>
              <a:t>its</a:t>
            </a:r>
            <a:r>
              <a:rPr lang="sl-SI" dirty="0" smtClean="0"/>
              <a:t> </a:t>
            </a:r>
            <a:r>
              <a:rPr lang="sl-SI" dirty="0" err="1" smtClean="0"/>
              <a:t>information</a:t>
            </a:r>
            <a:r>
              <a:rPr lang="sl-SI" dirty="0" smtClean="0"/>
              <a:t> </a:t>
            </a:r>
            <a:r>
              <a:rPr lang="sl-SI" dirty="0" err="1" smtClean="0"/>
              <a:t>content</a:t>
            </a:r>
            <a:r>
              <a:rPr lang="sl-SI" dirty="0" smtClean="0"/>
              <a:t> is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largest</a:t>
            </a:r>
            <a:r>
              <a:rPr lang="sl-SI" dirty="0" smtClean="0"/>
              <a:t> </a:t>
            </a:r>
            <a:r>
              <a:rPr lang="sl-SI" dirty="0" err="1" smtClean="0"/>
              <a:t>possible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task</a:t>
            </a:r>
            <a:r>
              <a:rPr lang="sl-SI" dirty="0" smtClean="0"/>
              <a:t> at </a:t>
            </a:r>
            <a:r>
              <a:rPr lang="sl-SI" dirty="0" err="1" smtClean="0"/>
              <a:t>hand</a:t>
            </a:r>
            <a:endParaRPr lang="sl-SI" dirty="0" smtClean="0"/>
          </a:p>
          <a:p>
            <a:pPr marL="1181100" lvl="2" indent="-266700" eaLnBrk="1" hangingPunct="1">
              <a:buFontTx/>
              <a:buNone/>
            </a:pPr>
            <a:r>
              <a:rPr lang="sl-SI" b="1" dirty="0" err="1" smtClean="0"/>
              <a:t>Simple</a:t>
            </a:r>
            <a:r>
              <a:rPr lang="sl-SI" b="1" dirty="0" smtClean="0"/>
              <a:t> </a:t>
            </a:r>
            <a:r>
              <a:rPr lang="sl-SI" b="1" dirty="0" err="1" smtClean="0"/>
              <a:t>technique</a:t>
            </a:r>
            <a:r>
              <a:rPr lang="sl-SI" b="1" dirty="0" smtClean="0"/>
              <a:t>: </a:t>
            </a:r>
            <a:r>
              <a:rPr lang="sl-SI" dirty="0" smtClean="0"/>
              <a:t> </a:t>
            </a:r>
            <a:r>
              <a:rPr lang="sl-SI" dirty="0" err="1" smtClean="0"/>
              <a:t>randomize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order</a:t>
            </a:r>
            <a:r>
              <a:rPr lang="sl-SI" dirty="0" smtClean="0"/>
              <a:t> in </a:t>
            </a:r>
            <a:r>
              <a:rPr lang="sl-SI" dirty="0" err="1" smtClean="0"/>
              <a:t>which</a:t>
            </a:r>
            <a:r>
              <a:rPr lang="sl-SI" dirty="0" smtClean="0"/>
              <a:t> </a:t>
            </a:r>
            <a:r>
              <a:rPr lang="sl-SI" dirty="0" err="1" smtClean="0"/>
              <a:t>examples</a:t>
            </a:r>
            <a:r>
              <a:rPr lang="sl-SI" dirty="0" smtClean="0"/>
              <a:t> are </a:t>
            </a:r>
            <a:r>
              <a:rPr lang="sl-SI" dirty="0" err="1" smtClean="0"/>
              <a:t>presented</a:t>
            </a:r>
            <a:r>
              <a:rPr lang="sl-SI" dirty="0" smtClean="0"/>
              <a:t> </a:t>
            </a:r>
            <a:r>
              <a:rPr lang="sl-SI" dirty="0" err="1" smtClean="0"/>
              <a:t>from</a:t>
            </a:r>
            <a:r>
              <a:rPr lang="sl-SI" dirty="0" smtClean="0"/>
              <a:t> one </a:t>
            </a:r>
            <a:r>
              <a:rPr lang="sl-SI" dirty="0" err="1" smtClean="0"/>
              <a:t>epoch</a:t>
            </a:r>
            <a:r>
              <a:rPr lang="sl-SI" dirty="0" smtClean="0"/>
              <a:t> to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next</a:t>
            </a:r>
            <a:endParaRPr lang="sl-SI" dirty="0" smtClean="0"/>
          </a:p>
          <a:p>
            <a:pPr marL="1181100" lvl="2" indent="-266700" eaLnBrk="1" hangingPunct="1"/>
            <a:endParaRPr lang="sl-SI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sl-SI" dirty="0" err="1" smtClean="0"/>
              <a:t>Activation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Faster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3333FF"/>
                </a:solidFill>
              </a:rPr>
              <a:t>antisimetric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err="1" smtClean="0">
                <a:solidFill>
                  <a:srgbClr val="3333FF"/>
                </a:solidFill>
              </a:rPr>
              <a:t>sigmoid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err="1" smtClean="0">
                <a:solidFill>
                  <a:srgbClr val="3333FF"/>
                </a:solidFill>
              </a:rPr>
              <a:t>activation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err="1" smtClean="0">
                <a:solidFill>
                  <a:srgbClr val="3333FF"/>
                </a:solidFill>
              </a:rPr>
              <a:t>functions</a:t>
            </a:r>
            <a:endParaRPr lang="sl-SI" dirty="0" smtClean="0">
              <a:solidFill>
                <a:srgbClr val="3333FF"/>
              </a:solidFill>
            </a:endParaRPr>
          </a:p>
          <a:p>
            <a:pPr marL="762000" lvl="1" indent="-304800" eaLnBrk="1" hangingPunct="1"/>
            <a:r>
              <a:rPr lang="sl-SI" dirty="0" err="1" smtClean="0"/>
              <a:t>Popular</a:t>
            </a:r>
            <a:r>
              <a:rPr lang="sl-SI" dirty="0" smtClean="0"/>
              <a:t> </a:t>
            </a:r>
            <a:r>
              <a:rPr lang="sl-SI" dirty="0" err="1" smtClean="0"/>
              <a:t>choice</a:t>
            </a:r>
            <a:r>
              <a:rPr lang="sl-SI" dirty="0" smtClean="0"/>
              <a:t> is:</a:t>
            </a:r>
          </a:p>
          <a:p>
            <a:pPr marL="457200" indent="-457200" eaLnBrk="1" hangingPunct="1">
              <a:buFontTx/>
              <a:buAutoNum type="arabicPeriod"/>
            </a:pPr>
            <a:endParaRPr lang="en-GB" dirty="0" smtClean="0"/>
          </a:p>
        </p:txBody>
      </p:sp>
      <p:graphicFrame>
        <p:nvGraphicFramePr>
          <p:cNvPr id="16386" name="Object 6"/>
          <p:cNvGraphicFramePr>
            <a:graphicFrameLocks noChangeAspect="1"/>
          </p:cNvGraphicFramePr>
          <p:nvPr/>
        </p:nvGraphicFramePr>
        <p:xfrm>
          <a:off x="1284288" y="4508500"/>
          <a:ext cx="168116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8" name="Equation" r:id="rId3" imgW="1054080" imgH="634680" progId="Equation.3">
                  <p:embed/>
                </p:oleObj>
              </mc:Choice>
              <mc:Fallback>
                <p:oleObj name="Equation" r:id="rId3" imgW="1054080" imgH="6346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4508500"/>
                        <a:ext cx="1681162" cy="101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3" name="Picture 8" descr="A2_tanh_activation_functio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87675" y="4365625"/>
            <a:ext cx="3097213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6387" name="Object 10"/>
          <p:cNvGraphicFramePr>
            <a:graphicFrameLocks noChangeAspect="1"/>
          </p:cNvGraphicFramePr>
          <p:nvPr/>
        </p:nvGraphicFramePr>
        <p:xfrm>
          <a:off x="6223000" y="4651375"/>
          <a:ext cx="25796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9" name="Equation" r:id="rId6" imgW="2145960" imgH="660240" progId="Equation.3">
                  <p:embed/>
                </p:oleObj>
              </mc:Choice>
              <mc:Fallback>
                <p:oleObj name="Equation" r:id="rId6" imgW="2145960" imgH="6602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0" y="4651375"/>
                        <a:ext cx="2579688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1751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175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0BD5B2C3-DE2D-415D-86EC-366BF4900C0C}" type="slidenum">
              <a:rPr lang="sl-SI" smtClean="0"/>
              <a:pPr/>
              <a:t>28</a:t>
            </a:fld>
            <a:endParaRPr lang="sl-SI" smtClean="0"/>
          </a:p>
        </p:txBody>
      </p:sp>
      <p:sp>
        <p:nvSpPr>
          <p:cNvPr id="17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Heuristics for efficient backpropagation  </a:t>
            </a:r>
            <a:r>
              <a:rPr lang="sl-SI" sz="2800" smtClean="0"/>
              <a:t>(2/3)</a:t>
            </a:r>
            <a:endParaRPr lang="en-GB" sz="2800" smtClean="0"/>
          </a:p>
        </p:txBody>
      </p:sp>
      <p:sp>
        <p:nvSpPr>
          <p:cNvPr id="17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 startAt="3"/>
            </a:pPr>
            <a:r>
              <a:rPr lang="sl-SI" dirty="0" err="1" smtClean="0"/>
              <a:t>Target</a:t>
            </a:r>
            <a:r>
              <a:rPr lang="sl-SI" dirty="0" smtClean="0"/>
              <a:t> </a:t>
            </a:r>
            <a:r>
              <a:rPr lang="sl-SI" dirty="0" err="1" smtClean="0"/>
              <a:t>values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Must</a:t>
            </a:r>
            <a:r>
              <a:rPr lang="sl-SI" dirty="0" smtClean="0"/>
              <a:t> be in </a:t>
            </a:r>
            <a:r>
              <a:rPr lang="sl-SI" dirty="0" err="1" smtClean="0"/>
              <a:t>the</a:t>
            </a:r>
            <a:r>
              <a:rPr lang="sl-SI" dirty="0" smtClean="0"/>
              <a:t> range of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activation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>
                <a:solidFill>
                  <a:srgbClr val="FF0000"/>
                </a:solidFill>
              </a:rPr>
              <a:t>Offset</a:t>
            </a:r>
            <a:r>
              <a:rPr lang="sl-SI" dirty="0" smtClean="0"/>
              <a:t> is </a:t>
            </a:r>
            <a:r>
              <a:rPr lang="sl-SI" dirty="0" err="1" smtClean="0"/>
              <a:t>recommended</a:t>
            </a:r>
            <a:r>
              <a:rPr lang="sl-SI" dirty="0" smtClean="0"/>
              <a:t>, </a:t>
            </a:r>
            <a:r>
              <a:rPr lang="sl-SI" dirty="0" err="1" smtClean="0"/>
              <a:t>otherwise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is </a:t>
            </a:r>
            <a:r>
              <a:rPr lang="sl-SI" dirty="0" err="1" smtClean="0"/>
              <a:t>driven</a:t>
            </a:r>
            <a:r>
              <a:rPr lang="sl-SI" dirty="0" smtClean="0"/>
              <a:t> </a:t>
            </a:r>
            <a:r>
              <a:rPr lang="sl-SI" dirty="0" err="1" smtClean="0"/>
              <a:t>into</a:t>
            </a:r>
            <a:r>
              <a:rPr lang="sl-SI" dirty="0" smtClean="0"/>
              <a:t> </a:t>
            </a:r>
            <a:r>
              <a:rPr lang="sl-SI" dirty="0" err="1" smtClean="0"/>
              <a:t>saturation</a:t>
            </a:r>
            <a:endParaRPr lang="sl-SI" dirty="0" smtClean="0"/>
          </a:p>
          <a:p>
            <a:pPr marL="1181100" lvl="2" indent="-266700" eaLnBrk="1" hangingPunct="1"/>
            <a:r>
              <a:rPr lang="sl-SI" dirty="0" err="1" smtClean="0"/>
              <a:t>Example</a:t>
            </a:r>
            <a:r>
              <a:rPr lang="sl-SI" dirty="0" smtClean="0"/>
              <a:t>: </a:t>
            </a:r>
            <a:r>
              <a:rPr lang="sl-SI" dirty="0" err="1" smtClean="0"/>
              <a:t>max</a:t>
            </a:r>
            <a:r>
              <a:rPr lang="sl-SI" dirty="0" smtClean="0"/>
              <a:t>(</a:t>
            </a:r>
            <a:r>
              <a:rPr lang="sl-SI" dirty="0" err="1" smtClean="0"/>
              <a:t>target</a:t>
            </a:r>
            <a:r>
              <a:rPr lang="sl-SI" dirty="0" smtClean="0"/>
              <a:t>) = 0.9 </a:t>
            </a:r>
            <a:r>
              <a:rPr lang="sl-SI" dirty="0" err="1" smtClean="0"/>
              <a:t>max</a:t>
            </a:r>
            <a:r>
              <a:rPr lang="sl-SI" dirty="0" smtClean="0"/>
              <a:t>(f)</a:t>
            </a:r>
          </a:p>
          <a:p>
            <a:pPr marL="762000" lvl="1" indent="-304800" eaLnBrk="1" hangingPunct="1"/>
            <a:endParaRPr lang="sl-SI" dirty="0" smtClean="0"/>
          </a:p>
          <a:p>
            <a:pPr marL="457200" indent="-457200" eaLnBrk="1" hangingPunct="1">
              <a:buFontTx/>
              <a:buAutoNum type="arabicPeriod" startAt="4"/>
            </a:pPr>
            <a:r>
              <a:rPr lang="sl-SI" dirty="0" smtClean="0"/>
              <a:t>Preprocessing </a:t>
            </a:r>
            <a:r>
              <a:rPr lang="sl-SI" dirty="0" err="1" smtClean="0"/>
              <a:t>inputs</a:t>
            </a:r>
            <a:endParaRPr lang="sl-SI" dirty="0" smtClean="0"/>
          </a:p>
          <a:p>
            <a:pPr marL="762000" lvl="1" indent="-304800" eaLnBrk="1" hangingPunct="1">
              <a:buFontTx/>
              <a:buAutoNum type="alphaLcParenR"/>
            </a:pPr>
            <a:r>
              <a:rPr lang="sl-SI" dirty="0" err="1" smtClean="0"/>
              <a:t>Normalizing</a:t>
            </a:r>
            <a:r>
              <a:rPr lang="sl-SI" dirty="0" smtClean="0"/>
              <a:t> </a:t>
            </a:r>
            <a:r>
              <a:rPr lang="sl-SI" dirty="0" err="1" smtClean="0"/>
              <a:t>mean</a:t>
            </a:r>
            <a:r>
              <a:rPr lang="sl-SI" dirty="0" smtClean="0"/>
              <a:t> to </a:t>
            </a:r>
            <a:r>
              <a:rPr lang="sl-SI" dirty="0" err="1" smtClean="0"/>
              <a:t>zero</a:t>
            </a:r>
            <a:endParaRPr lang="sl-SI" dirty="0" smtClean="0"/>
          </a:p>
          <a:p>
            <a:pPr marL="762000" lvl="1" indent="-304800" eaLnBrk="1" hangingPunct="1">
              <a:buFontTx/>
              <a:buAutoNum type="alphaLcParenR"/>
            </a:pPr>
            <a:r>
              <a:rPr lang="sl-SI" dirty="0" err="1" smtClean="0"/>
              <a:t>Decorrelating</a:t>
            </a:r>
            <a:r>
              <a:rPr lang="sl-SI" dirty="0" smtClean="0"/>
              <a:t> </a:t>
            </a:r>
            <a:r>
              <a:rPr lang="sl-SI" dirty="0" err="1" smtClean="0"/>
              <a:t>input</a:t>
            </a:r>
            <a:r>
              <a:rPr lang="sl-SI" dirty="0" smtClean="0"/>
              <a:t> </a:t>
            </a:r>
            <a:r>
              <a:rPr lang="sl-SI" dirty="0" err="1" smtClean="0"/>
              <a:t>variables</a:t>
            </a:r>
            <a:r>
              <a:rPr lang="sl-SI" dirty="0" smtClean="0"/>
              <a:t> (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using</a:t>
            </a:r>
            <a:r>
              <a:rPr lang="sl-SI" dirty="0" smtClean="0"/>
              <a:t> principal </a:t>
            </a:r>
            <a:r>
              <a:rPr lang="sl-SI" dirty="0" err="1" smtClean="0"/>
              <a:t>component</a:t>
            </a:r>
            <a:r>
              <a:rPr lang="sl-SI" dirty="0" smtClean="0"/>
              <a:t> </a:t>
            </a:r>
            <a:r>
              <a:rPr lang="sl-SI" dirty="0" err="1" smtClean="0"/>
              <a:t>analysis</a:t>
            </a:r>
            <a:r>
              <a:rPr lang="sl-SI" dirty="0" smtClean="0"/>
              <a:t>)</a:t>
            </a:r>
          </a:p>
          <a:p>
            <a:pPr marL="762000" lvl="1" indent="-304800" eaLnBrk="1" hangingPunct="1">
              <a:buFontTx/>
              <a:buAutoNum type="alphaLcParenR"/>
            </a:pPr>
            <a:r>
              <a:rPr lang="sl-SI" dirty="0" err="1" smtClean="0"/>
              <a:t>Scaling</a:t>
            </a:r>
            <a:r>
              <a:rPr lang="sl-SI" dirty="0" smtClean="0"/>
              <a:t> </a:t>
            </a:r>
            <a:r>
              <a:rPr lang="sl-SI" dirty="0" err="1" smtClean="0"/>
              <a:t>input</a:t>
            </a:r>
            <a:r>
              <a:rPr lang="sl-SI" dirty="0" smtClean="0"/>
              <a:t> </a:t>
            </a:r>
            <a:r>
              <a:rPr lang="sl-SI" dirty="0" err="1" smtClean="0"/>
              <a:t>variables</a:t>
            </a:r>
            <a:r>
              <a:rPr lang="sl-SI" dirty="0" smtClean="0"/>
              <a:t> (</a:t>
            </a:r>
            <a:r>
              <a:rPr lang="sl-SI" dirty="0" err="1" smtClean="0"/>
              <a:t>variances</a:t>
            </a:r>
            <a:r>
              <a:rPr lang="sl-SI" dirty="0" smtClean="0"/>
              <a:t> </a:t>
            </a:r>
            <a:r>
              <a:rPr lang="sl-SI" dirty="0" err="1" smtClean="0"/>
              <a:t>should</a:t>
            </a:r>
            <a:r>
              <a:rPr lang="sl-SI" dirty="0" smtClean="0"/>
              <a:t> be </a:t>
            </a:r>
            <a:r>
              <a:rPr lang="sl-SI" dirty="0" err="1" smtClean="0"/>
              <a:t>approx</a:t>
            </a:r>
            <a:r>
              <a:rPr lang="sl-SI" dirty="0" smtClean="0"/>
              <a:t>. </a:t>
            </a:r>
            <a:r>
              <a:rPr lang="sl-SI" dirty="0" err="1" smtClean="0"/>
              <a:t>equal</a:t>
            </a:r>
            <a:r>
              <a:rPr lang="sl-SI" dirty="0" smtClean="0"/>
              <a:t>)</a:t>
            </a:r>
          </a:p>
          <a:p>
            <a:pPr marL="457200" indent="-457200" eaLnBrk="1" hangingPunct="1"/>
            <a:endParaRPr lang="sl-SI" dirty="0" smtClean="0"/>
          </a:p>
          <a:p>
            <a:pPr marL="457200" indent="-457200" eaLnBrk="1" hangingPunct="1">
              <a:buFontTx/>
              <a:buAutoNum type="arabicPeriod" startAt="4"/>
            </a:pPr>
            <a:endParaRPr lang="sl-SI" dirty="0" smtClean="0"/>
          </a:p>
          <a:p>
            <a:pPr marL="457200" indent="-457200" eaLnBrk="1" hangingPunct="1">
              <a:buFontTx/>
              <a:buAutoNum type="arabicPeriod" startAt="4"/>
            </a:pPr>
            <a:endParaRPr lang="sl-SI" dirty="0" smtClean="0"/>
          </a:p>
          <a:p>
            <a:pPr marL="457200" indent="-457200" eaLnBrk="1" hangingPunct="1">
              <a:buFontTx/>
              <a:buAutoNum type="arabicPeriod" startAt="4"/>
            </a:pPr>
            <a:endParaRPr lang="en-GB" dirty="0" smtClean="0"/>
          </a:p>
        </p:txBody>
      </p:sp>
      <p:grpSp>
        <p:nvGrpSpPr>
          <p:cNvPr id="17516" name="Group 51"/>
          <p:cNvGrpSpPr>
            <a:grpSpLocks/>
          </p:cNvGrpSpPr>
          <p:nvPr/>
        </p:nvGrpSpPr>
        <p:grpSpPr bwMode="auto">
          <a:xfrm>
            <a:off x="468313" y="4292600"/>
            <a:ext cx="8137525" cy="2016125"/>
            <a:chOff x="249" y="1706"/>
            <a:chExt cx="5126" cy="1270"/>
          </a:xfrm>
        </p:grpSpPr>
        <p:grpSp>
          <p:nvGrpSpPr>
            <p:cNvPr id="17518" name="Group 52"/>
            <p:cNvGrpSpPr>
              <a:grpSpLocks/>
            </p:cNvGrpSpPr>
            <p:nvPr/>
          </p:nvGrpSpPr>
          <p:grpSpPr bwMode="auto">
            <a:xfrm>
              <a:off x="249" y="2069"/>
              <a:ext cx="1089" cy="907"/>
              <a:chOff x="884" y="1752"/>
              <a:chExt cx="1089" cy="907"/>
            </a:xfrm>
          </p:grpSpPr>
          <p:sp>
            <p:nvSpPr>
              <p:cNvPr id="17528" name="Line 53"/>
              <p:cNvSpPr>
                <a:spLocks noChangeShapeType="1"/>
              </p:cNvSpPr>
              <p:nvPr/>
            </p:nvSpPr>
            <p:spPr bwMode="auto">
              <a:xfrm>
                <a:off x="1429" y="1752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29" name="Line 54"/>
              <p:cNvSpPr>
                <a:spLocks noChangeShapeType="1"/>
              </p:cNvSpPr>
              <p:nvPr/>
            </p:nvSpPr>
            <p:spPr bwMode="auto">
              <a:xfrm>
                <a:off x="884" y="2205"/>
                <a:ext cx="10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7519" name="Group 80"/>
            <p:cNvGrpSpPr>
              <a:grpSpLocks/>
            </p:cNvGrpSpPr>
            <p:nvPr/>
          </p:nvGrpSpPr>
          <p:grpSpPr bwMode="auto">
            <a:xfrm>
              <a:off x="1607" y="2069"/>
              <a:ext cx="1089" cy="907"/>
              <a:chOff x="884" y="1752"/>
              <a:chExt cx="1089" cy="907"/>
            </a:xfrm>
          </p:grpSpPr>
          <p:sp>
            <p:nvSpPr>
              <p:cNvPr id="17526" name="Line 81"/>
              <p:cNvSpPr>
                <a:spLocks noChangeShapeType="1"/>
              </p:cNvSpPr>
              <p:nvPr/>
            </p:nvSpPr>
            <p:spPr bwMode="auto">
              <a:xfrm>
                <a:off x="1429" y="1752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27" name="Line 82"/>
              <p:cNvSpPr>
                <a:spLocks noChangeShapeType="1"/>
              </p:cNvSpPr>
              <p:nvPr/>
            </p:nvSpPr>
            <p:spPr bwMode="auto">
              <a:xfrm>
                <a:off x="884" y="2205"/>
                <a:ext cx="10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7520" name="Group 108"/>
            <p:cNvGrpSpPr>
              <a:grpSpLocks/>
            </p:cNvGrpSpPr>
            <p:nvPr/>
          </p:nvGrpSpPr>
          <p:grpSpPr bwMode="auto">
            <a:xfrm>
              <a:off x="2922" y="2069"/>
              <a:ext cx="1089" cy="907"/>
              <a:chOff x="884" y="1752"/>
              <a:chExt cx="1089" cy="907"/>
            </a:xfrm>
          </p:grpSpPr>
          <p:sp>
            <p:nvSpPr>
              <p:cNvPr id="17524" name="Line 109"/>
              <p:cNvSpPr>
                <a:spLocks noChangeShapeType="1"/>
              </p:cNvSpPr>
              <p:nvPr/>
            </p:nvSpPr>
            <p:spPr bwMode="auto">
              <a:xfrm>
                <a:off x="1429" y="1752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25" name="Line 110"/>
              <p:cNvSpPr>
                <a:spLocks noChangeShapeType="1"/>
              </p:cNvSpPr>
              <p:nvPr/>
            </p:nvSpPr>
            <p:spPr bwMode="auto">
              <a:xfrm>
                <a:off x="884" y="2205"/>
                <a:ext cx="10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7521" name="Group 136"/>
            <p:cNvGrpSpPr>
              <a:grpSpLocks/>
            </p:cNvGrpSpPr>
            <p:nvPr/>
          </p:nvGrpSpPr>
          <p:grpSpPr bwMode="auto">
            <a:xfrm>
              <a:off x="4286" y="2069"/>
              <a:ext cx="1089" cy="907"/>
              <a:chOff x="884" y="1752"/>
              <a:chExt cx="1089" cy="907"/>
            </a:xfrm>
          </p:grpSpPr>
          <p:sp>
            <p:nvSpPr>
              <p:cNvPr id="17522" name="Line 137"/>
              <p:cNvSpPr>
                <a:spLocks noChangeShapeType="1"/>
              </p:cNvSpPr>
              <p:nvPr/>
            </p:nvSpPr>
            <p:spPr bwMode="auto">
              <a:xfrm>
                <a:off x="1429" y="1752"/>
                <a:ext cx="0" cy="90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523" name="Line 138"/>
              <p:cNvSpPr>
                <a:spLocks noChangeShapeType="1"/>
              </p:cNvSpPr>
              <p:nvPr/>
            </p:nvSpPr>
            <p:spPr bwMode="auto">
              <a:xfrm>
                <a:off x="884" y="2205"/>
                <a:ext cx="10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</p:grpSp>
      <p:sp>
        <p:nvSpPr>
          <p:cNvPr id="17517" name="Text Box 168"/>
          <p:cNvSpPr txBox="1">
            <a:spLocks noChangeArrowheads="1"/>
          </p:cNvSpPr>
          <p:nvPr/>
        </p:nvSpPr>
        <p:spPr bwMode="auto">
          <a:xfrm>
            <a:off x="447675" y="4460875"/>
            <a:ext cx="85248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>
                <a:solidFill>
                  <a:srgbClr val="CC3300"/>
                </a:solidFill>
              </a:rPr>
              <a:t>Original</a:t>
            </a:r>
            <a:r>
              <a:rPr lang="sl-SI">
                <a:solidFill>
                  <a:srgbClr val="0033CC"/>
                </a:solidFill>
              </a:rPr>
              <a:t>		       a) Zero mean	           b) Decorrelated	c) Equalized variance</a:t>
            </a:r>
            <a:endParaRPr lang="en-GB" dirty="0">
              <a:solidFill>
                <a:srgbClr val="0033CC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410" name="Ink 5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7058738" y="131864100"/>
              <a:ext cx="0" cy="0"/>
            </p14:xfrm>
          </p:contentPart>
        </mc:Choice>
        <mc:Fallback xmlns="">
          <p:pic>
            <p:nvPicPr>
              <p:cNvPr id="17410" name="Ink 5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58738" y="1318641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411" name="Ink 5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5894525" y="154900313"/>
              <a:ext cx="0" cy="0"/>
            </p14:xfrm>
          </p:contentPart>
        </mc:Choice>
        <mc:Fallback xmlns="">
          <p:pic>
            <p:nvPicPr>
              <p:cNvPr id="17411" name="Ink 5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894525" y="15490031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412" name="Ink 5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16150" y="4552950"/>
              <a:ext cx="12700" cy="185738"/>
            </p14:xfrm>
          </p:contentPart>
        </mc:Choice>
        <mc:Fallback xmlns="">
          <p:pic>
            <p:nvPicPr>
              <p:cNvPr id="17412" name="Ink 5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98370" y="4535312"/>
                <a:ext cx="48260" cy="221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413" name="Ink 5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3548438" y="158221363"/>
              <a:ext cx="0" cy="0"/>
            </p14:xfrm>
          </p:contentPart>
        </mc:Choice>
        <mc:Fallback xmlns="">
          <p:pic>
            <p:nvPicPr>
              <p:cNvPr id="17413" name="Ink 5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548438" y="1582213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414" name="Ink 5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06463" y="5175250"/>
              <a:ext cx="177800" cy="106363"/>
            </p14:xfrm>
          </p:contentPart>
        </mc:Choice>
        <mc:Fallback xmlns="">
          <p:pic>
            <p:nvPicPr>
              <p:cNvPr id="17414" name="Ink 5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8827" y="5157643"/>
                <a:ext cx="213072" cy="141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415" name="Ink 6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1824075" y="137277475"/>
              <a:ext cx="0" cy="0"/>
            </p14:xfrm>
          </p:contentPart>
        </mc:Choice>
        <mc:Fallback xmlns="">
          <p:pic>
            <p:nvPicPr>
              <p:cNvPr id="17415" name="Ink 6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824075" y="1372774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416" name="Ink 6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3276638" y="119230775"/>
              <a:ext cx="0" cy="0"/>
            </p14:xfrm>
          </p:contentPart>
        </mc:Choice>
        <mc:Fallback xmlns="">
          <p:pic>
            <p:nvPicPr>
              <p:cNvPr id="17416" name="Ink 6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276638" y="1192307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417" name="Ink 6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6589413" y="116697125"/>
              <a:ext cx="0" cy="0"/>
            </p14:xfrm>
          </p:contentPart>
        </mc:Choice>
        <mc:Fallback xmlns="">
          <p:pic>
            <p:nvPicPr>
              <p:cNvPr id="17417" name="Ink 6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589413" y="1166971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418" name="Ink 6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1914225" y="133303963"/>
              <a:ext cx="0" cy="0"/>
            </p14:xfrm>
          </p:contentPart>
        </mc:Choice>
        <mc:Fallback xmlns="">
          <p:pic>
            <p:nvPicPr>
              <p:cNvPr id="17418" name="Ink 6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1914225" y="1333039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419" name="Ink 6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2352038" y="145937288"/>
              <a:ext cx="0" cy="0"/>
            </p14:xfrm>
          </p:contentPart>
        </mc:Choice>
        <mc:Fallback xmlns="">
          <p:pic>
            <p:nvPicPr>
              <p:cNvPr id="17419" name="Ink 6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352038" y="1459372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420" name="Ink 6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4018913" y="159804100"/>
              <a:ext cx="0" cy="0"/>
            </p14:xfrm>
          </p:contentPart>
        </mc:Choice>
        <mc:Fallback xmlns="">
          <p:pic>
            <p:nvPicPr>
              <p:cNvPr id="17420" name="Ink 6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4018913" y="1598041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421" name="Ink 6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7842863" y="141250988"/>
              <a:ext cx="0" cy="0"/>
            </p14:xfrm>
          </p:contentPart>
        </mc:Choice>
        <mc:Fallback xmlns="">
          <p:pic>
            <p:nvPicPr>
              <p:cNvPr id="17421" name="Ink 6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7842863" y="1412509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422" name="Ink 6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8116250" y="130786188"/>
              <a:ext cx="0" cy="0"/>
            </p14:xfrm>
          </p:contentPart>
        </mc:Choice>
        <mc:Fallback xmlns="">
          <p:pic>
            <p:nvPicPr>
              <p:cNvPr id="17422" name="Ink 6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8116250" y="1307861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423" name="Ink 6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6404588" y="120308688"/>
              <a:ext cx="0" cy="0"/>
            </p14:xfrm>
          </p:contentPart>
        </mc:Choice>
        <mc:Fallback xmlns="">
          <p:pic>
            <p:nvPicPr>
              <p:cNvPr id="17423" name="Ink 6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6404588" y="1203086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424" name="Ink 6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9552938" y="114530188"/>
              <a:ext cx="0" cy="0"/>
            </p14:xfrm>
          </p:contentPart>
        </mc:Choice>
        <mc:Fallback xmlns="">
          <p:pic>
            <p:nvPicPr>
              <p:cNvPr id="17424" name="Ink 6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552938" y="1145301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425" name="Ink 7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6777650" y="152501600"/>
              <a:ext cx="0" cy="0"/>
            </p14:xfrm>
          </p:contentPart>
        </mc:Choice>
        <mc:Fallback xmlns="">
          <p:pic>
            <p:nvPicPr>
              <p:cNvPr id="17425" name="Ink 7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777650" y="1525016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426" name="Ink 7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788000" y="153716038"/>
              <a:ext cx="0" cy="0"/>
            </p14:xfrm>
          </p:contentPart>
        </mc:Choice>
        <mc:Fallback xmlns="">
          <p:pic>
            <p:nvPicPr>
              <p:cNvPr id="17426" name="Ink 7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788000" y="1537160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427" name="Ink 7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390038" y="161648775"/>
              <a:ext cx="0" cy="0"/>
            </p14:xfrm>
          </p:contentPart>
        </mc:Choice>
        <mc:Fallback xmlns="">
          <p:pic>
            <p:nvPicPr>
              <p:cNvPr id="17427" name="Ink 7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390038" y="1616487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7428" name="Ink 7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4478713" y="157775275"/>
              <a:ext cx="0" cy="0"/>
            </p14:xfrm>
          </p:contentPart>
        </mc:Choice>
        <mc:Fallback xmlns="">
          <p:pic>
            <p:nvPicPr>
              <p:cNvPr id="17428" name="Ink 7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478713" y="1577752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429" name="Ink 7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36738" y="4729163"/>
              <a:ext cx="177800" cy="106362"/>
            </p14:xfrm>
          </p:contentPart>
        </mc:Choice>
        <mc:Fallback xmlns="">
          <p:pic>
            <p:nvPicPr>
              <p:cNvPr id="17429" name="Ink 7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19102" y="4711556"/>
                <a:ext cx="213072" cy="141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7430" name="Ink 7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2583813" y="144984788"/>
              <a:ext cx="0" cy="0"/>
            </p14:xfrm>
          </p:contentPart>
        </mc:Choice>
        <mc:Fallback xmlns="">
          <p:pic>
            <p:nvPicPr>
              <p:cNvPr id="17430" name="Ink 7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583813" y="1449847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431" name="Ink 7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3522025" y="159645350"/>
              <a:ext cx="0" cy="0"/>
            </p14:xfrm>
          </p:contentPart>
        </mc:Choice>
        <mc:Fallback xmlns="">
          <p:pic>
            <p:nvPicPr>
              <p:cNvPr id="17431" name="Ink 7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3522025" y="1596453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7432" name="Ink 7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6487138" y="152425400"/>
              <a:ext cx="0" cy="0"/>
            </p14:xfrm>
          </p:contentPart>
        </mc:Choice>
        <mc:Fallback xmlns="">
          <p:pic>
            <p:nvPicPr>
              <p:cNvPr id="17432" name="Ink 7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487138" y="1524254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433" name="Ink 7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4094538" y="158051500"/>
              <a:ext cx="0" cy="0"/>
            </p14:xfrm>
          </p:contentPart>
        </mc:Choice>
        <mc:Fallback xmlns="">
          <p:pic>
            <p:nvPicPr>
              <p:cNvPr id="17433" name="Ink 7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094538" y="1580515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7434" name="Ink 7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6633188" y="153004838"/>
              <a:ext cx="0" cy="0"/>
            </p14:xfrm>
          </p:contentPart>
        </mc:Choice>
        <mc:Fallback xmlns="">
          <p:pic>
            <p:nvPicPr>
              <p:cNvPr id="17434" name="Ink 7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6633188" y="1530048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7435" name="Ink 8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9001838" y="132554663"/>
              <a:ext cx="0" cy="0"/>
            </p14:xfrm>
          </p:contentPart>
        </mc:Choice>
        <mc:Fallback xmlns="">
          <p:pic>
            <p:nvPicPr>
              <p:cNvPr id="17435" name="Ink 8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001838" y="1325546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7436" name="Ink 8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837625" y="155590875"/>
              <a:ext cx="0" cy="0"/>
            </p14:xfrm>
          </p:contentPart>
        </mc:Choice>
        <mc:Fallback xmlns="">
          <p:pic>
            <p:nvPicPr>
              <p:cNvPr id="17436" name="Ink 8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837625" y="15559087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437" name="Ink 8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59250" y="5243513"/>
              <a:ext cx="12700" cy="185737"/>
            </p14:xfrm>
          </p:contentPart>
        </mc:Choice>
        <mc:Fallback xmlns="">
          <p:pic>
            <p:nvPicPr>
              <p:cNvPr id="17437" name="Ink 8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1470" y="5225875"/>
                <a:ext cx="48260" cy="2210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7438" name="Ink 8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5491538" y="158911925"/>
              <a:ext cx="0" cy="0"/>
            </p14:xfrm>
          </p:contentPart>
        </mc:Choice>
        <mc:Fallback xmlns="">
          <p:pic>
            <p:nvPicPr>
              <p:cNvPr id="17438" name="Ink 8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491538" y="1589119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7439" name="Ink 8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49563" y="5865813"/>
              <a:ext cx="177800" cy="106362"/>
            </p14:xfrm>
          </p:contentPart>
        </mc:Choice>
        <mc:Fallback xmlns="">
          <p:pic>
            <p:nvPicPr>
              <p:cNvPr id="17439" name="Ink 8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31927" y="5848206"/>
                <a:ext cx="213072" cy="141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7440" name="Ink 8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3767175" y="137968038"/>
              <a:ext cx="0" cy="0"/>
            </p14:xfrm>
          </p:contentPart>
        </mc:Choice>
        <mc:Fallback xmlns="">
          <p:pic>
            <p:nvPicPr>
              <p:cNvPr id="17440" name="Ink 8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767175" y="1379680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441" name="Ink 8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5219738" y="119921338"/>
              <a:ext cx="0" cy="0"/>
            </p14:xfrm>
          </p:contentPart>
        </mc:Choice>
        <mc:Fallback xmlns="">
          <p:pic>
            <p:nvPicPr>
              <p:cNvPr id="17441" name="Ink 8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5219738" y="1199213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7442" name="Ink 9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8532513" y="117387688"/>
              <a:ext cx="0" cy="0"/>
            </p14:xfrm>
          </p:contentPart>
        </mc:Choice>
        <mc:Fallback xmlns="">
          <p:pic>
            <p:nvPicPr>
              <p:cNvPr id="17442" name="Ink 9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532513" y="1173876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7443" name="Ink 9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3857325" y="133994525"/>
              <a:ext cx="0" cy="0"/>
            </p14:xfrm>
          </p:contentPart>
        </mc:Choice>
        <mc:Fallback xmlns="">
          <p:pic>
            <p:nvPicPr>
              <p:cNvPr id="17443" name="Ink 9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3857325" y="1339945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7444" name="Ink 9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4295138" y="146627850"/>
              <a:ext cx="0" cy="0"/>
            </p14:xfrm>
          </p:contentPart>
        </mc:Choice>
        <mc:Fallback xmlns="">
          <p:pic>
            <p:nvPicPr>
              <p:cNvPr id="17444" name="Ink 9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295138" y="1466278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7445" name="Ink 9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5962013" y="160494663"/>
              <a:ext cx="0" cy="0"/>
            </p14:xfrm>
          </p:contentPart>
        </mc:Choice>
        <mc:Fallback xmlns="">
          <p:pic>
            <p:nvPicPr>
              <p:cNvPr id="17445" name="Ink 9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5962013" y="1604946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7446" name="Ink 9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9785963" y="141941550"/>
              <a:ext cx="0" cy="0"/>
            </p14:xfrm>
          </p:contentPart>
        </mc:Choice>
        <mc:Fallback xmlns="">
          <p:pic>
            <p:nvPicPr>
              <p:cNvPr id="17446" name="Ink 9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9785963" y="1419415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7447" name="Ink 9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0059350" y="131476750"/>
              <a:ext cx="0" cy="0"/>
            </p14:xfrm>
          </p:contentPart>
        </mc:Choice>
        <mc:Fallback xmlns="">
          <p:pic>
            <p:nvPicPr>
              <p:cNvPr id="17447" name="Ink 9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0059350" y="1314767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7448" name="Ink 9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8347688" y="120999250"/>
              <a:ext cx="0" cy="0"/>
            </p14:xfrm>
          </p:contentPart>
        </mc:Choice>
        <mc:Fallback xmlns="">
          <p:pic>
            <p:nvPicPr>
              <p:cNvPr id="17448" name="Ink 9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8347688" y="1209992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7449" name="Ink 9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1496038" y="115220750"/>
              <a:ext cx="0" cy="0"/>
            </p14:xfrm>
          </p:contentPart>
        </mc:Choice>
        <mc:Fallback xmlns="">
          <p:pic>
            <p:nvPicPr>
              <p:cNvPr id="17449" name="Ink 9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1496038" y="1152207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7450" name="Ink 9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8720750" y="153192163"/>
              <a:ext cx="0" cy="0"/>
            </p14:xfrm>
          </p:contentPart>
        </mc:Choice>
        <mc:Fallback xmlns="">
          <p:pic>
            <p:nvPicPr>
              <p:cNvPr id="17450" name="Ink 9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8720750" y="1531921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7451" name="Ink 9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3731100" y="154406600"/>
              <a:ext cx="0" cy="0"/>
            </p14:xfrm>
          </p:contentPart>
        </mc:Choice>
        <mc:Fallback xmlns="">
          <p:pic>
            <p:nvPicPr>
              <p:cNvPr id="17451" name="Ink 9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731100" y="1544066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7452" name="Ink 10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7333138" y="162339338"/>
              <a:ext cx="0" cy="0"/>
            </p14:xfrm>
          </p:contentPart>
        </mc:Choice>
        <mc:Fallback xmlns="">
          <p:pic>
            <p:nvPicPr>
              <p:cNvPr id="17452" name="Ink 10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333138" y="1623393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7453" name="Ink 10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6421813" y="158465838"/>
              <a:ext cx="0" cy="0"/>
            </p14:xfrm>
          </p:contentPart>
        </mc:Choice>
        <mc:Fallback xmlns="">
          <p:pic>
            <p:nvPicPr>
              <p:cNvPr id="17453" name="Ink 10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421813" y="1584658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7454" name="Ink 10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79838" y="5419725"/>
              <a:ext cx="177800" cy="106363"/>
            </p14:xfrm>
          </p:contentPart>
        </mc:Choice>
        <mc:Fallback xmlns="">
          <p:pic>
            <p:nvPicPr>
              <p:cNvPr id="17454" name="Ink 10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62202" y="5402118"/>
                <a:ext cx="213072" cy="141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455" name="Ink 10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4526913" y="145675350"/>
              <a:ext cx="0" cy="0"/>
            </p14:xfrm>
          </p:contentPart>
        </mc:Choice>
        <mc:Fallback xmlns="">
          <p:pic>
            <p:nvPicPr>
              <p:cNvPr id="17455" name="Ink 10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526913" y="1456753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7456" name="Ink 10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5465125" y="160335913"/>
              <a:ext cx="0" cy="0"/>
            </p14:xfrm>
          </p:contentPart>
        </mc:Choice>
        <mc:Fallback xmlns="">
          <p:pic>
            <p:nvPicPr>
              <p:cNvPr id="17456" name="Ink 10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5465125" y="16033591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457" name="Ink 10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8430238" y="153115963"/>
              <a:ext cx="0" cy="0"/>
            </p14:xfrm>
          </p:contentPart>
        </mc:Choice>
        <mc:Fallback xmlns="">
          <p:pic>
            <p:nvPicPr>
              <p:cNvPr id="17457" name="Ink 10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8430238" y="1531159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7458" name="Ink 10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6037638" y="158742063"/>
              <a:ext cx="0" cy="0"/>
            </p14:xfrm>
          </p:contentPart>
        </mc:Choice>
        <mc:Fallback xmlns="">
          <p:pic>
            <p:nvPicPr>
              <p:cNvPr id="17458" name="Ink 10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037638" y="1587420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459" name="Ink 10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8576288" y="153695400"/>
              <a:ext cx="0" cy="0"/>
            </p14:xfrm>
          </p:contentPart>
        </mc:Choice>
        <mc:Fallback xmlns="">
          <p:pic>
            <p:nvPicPr>
              <p:cNvPr id="17459" name="Ink 10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8576288" y="1536954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7460" name="Ink 1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1089400" y="132554663"/>
              <a:ext cx="0" cy="0"/>
            </p14:xfrm>
          </p:contentPart>
        </mc:Choice>
        <mc:Fallback xmlns="">
          <p:pic>
            <p:nvPicPr>
              <p:cNvPr id="17460" name="Ink 1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1089400" y="1325546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461" name="Ink 1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00069650" y="155706763"/>
              <a:ext cx="0" cy="0"/>
            </p14:xfrm>
          </p:contentPart>
        </mc:Choice>
        <mc:Fallback xmlns="">
          <p:pic>
            <p:nvPicPr>
              <p:cNvPr id="17461" name="Ink 1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069650" y="1557067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7462" name="Ink 1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57913" y="5661025"/>
              <a:ext cx="12700" cy="185738"/>
            </p14:xfrm>
          </p:contentPart>
        </mc:Choice>
        <mc:Fallback xmlns="">
          <p:pic>
            <p:nvPicPr>
              <p:cNvPr id="17462" name="Ink 1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40133" y="5643387"/>
                <a:ext cx="48260" cy="221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463" name="Ink 1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7334625" y="158305500"/>
              <a:ext cx="0" cy="0"/>
            </p14:xfrm>
          </p:contentPart>
        </mc:Choice>
        <mc:Fallback xmlns="">
          <p:pic>
            <p:nvPicPr>
              <p:cNvPr id="17463" name="Ink 1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334625" y="1583055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7464" name="Ink 1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49850" y="5734050"/>
              <a:ext cx="177800" cy="106363"/>
            </p14:xfrm>
          </p:contentPart>
        </mc:Choice>
        <mc:Fallback xmlns="">
          <p:pic>
            <p:nvPicPr>
              <p:cNvPr id="17464" name="Ink 1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32214" y="5716443"/>
                <a:ext cx="213072" cy="141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465" name="Ink 1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5854738" y="137968038"/>
              <a:ext cx="0" cy="0"/>
            </p14:xfrm>
          </p:contentPart>
        </mc:Choice>
        <mc:Fallback xmlns="">
          <p:pic>
            <p:nvPicPr>
              <p:cNvPr id="17465" name="Ink 1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854738" y="1379680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7466" name="Ink 1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7307300" y="119921338"/>
              <a:ext cx="0" cy="0"/>
            </p14:xfrm>
          </p:contentPart>
        </mc:Choice>
        <mc:Fallback xmlns="">
          <p:pic>
            <p:nvPicPr>
              <p:cNvPr id="17466" name="Ink 1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7307300" y="1199213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467" name="Ink 1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0620075" y="117387688"/>
              <a:ext cx="0" cy="0"/>
            </p14:xfrm>
          </p:contentPart>
        </mc:Choice>
        <mc:Fallback xmlns="">
          <p:pic>
            <p:nvPicPr>
              <p:cNvPr id="17467" name="Ink 1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0620075" y="1173876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7468" name="Ink 1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5944888" y="133994525"/>
              <a:ext cx="0" cy="0"/>
            </p14:xfrm>
          </p:contentPart>
        </mc:Choice>
        <mc:Fallback xmlns="">
          <p:pic>
            <p:nvPicPr>
              <p:cNvPr id="17468" name="Ink 1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5944888" y="1339945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469" name="Ink 12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6382700" y="146627850"/>
              <a:ext cx="0" cy="0"/>
            </p14:xfrm>
          </p:contentPart>
        </mc:Choice>
        <mc:Fallback xmlns="">
          <p:pic>
            <p:nvPicPr>
              <p:cNvPr id="17469" name="Ink 12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382700" y="1466278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7470" name="Ink 12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6755763" y="160880425"/>
              <a:ext cx="0" cy="0"/>
            </p14:xfrm>
          </p:contentPart>
        </mc:Choice>
        <mc:Fallback xmlns="">
          <p:pic>
            <p:nvPicPr>
              <p:cNvPr id="17470" name="Ink 12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6755763" y="1608804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471" name="Ink 12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1873525" y="141941550"/>
              <a:ext cx="0" cy="0"/>
            </p14:xfrm>
          </p:contentPart>
        </mc:Choice>
        <mc:Fallback xmlns="">
          <p:pic>
            <p:nvPicPr>
              <p:cNvPr id="17471" name="Ink 12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1873525" y="1419415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7472" name="Ink 12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2146913" y="131476750"/>
              <a:ext cx="0" cy="0"/>
            </p14:xfrm>
          </p:contentPart>
        </mc:Choice>
        <mc:Fallback xmlns="">
          <p:pic>
            <p:nvPicPr>
              <p:cNvPr id="17472" name="Ink 12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72146913" y="1314767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7473" name="Ink 12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0435250" y="120999250"/>
              <a:ext cx="0" cy="0"/>
            </p14:xfrm>
          </p:contentPart>
        </mc:Choice>
        <mc:Fallback xmlns="">
          <p:pic>
            <p:nvPicPr>
              <p:cNvPr id="17473" name="Ink 12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0435250" y="1209992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7474" name="Ink 12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3583600" y="115220750"/>
              <a:ext cx="0" cy="0"/>
            </p14:xfrm>
          </p:contentPart>
        </mc:Choice>
        <mc:Fallback xmlns="">
          <p:pic>
            <p:nvPicPr>
              <p:cNvPr id="17474" name="Ink 12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83600" y="11522075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475" name="Ink 12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9370038" y="153577925"/>
              <a:ext cx="0" cy="0"/>
            </p14:xfrm>
          </p:contentPart>
        </mc:Choice>
        <mc:Fallback xmlns="">
          <p:pic>
            <p:nvPicPr>
              <p:cNvPr id="17475" name="Ink 12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9370038" y="1535779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7476" name="Ink 12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532913" y="154865388"/>
              <a:ext cx="0" cy="0"/>
            </p14:xfrm>
          </p:contentPart>
        </mc:Choice>
        <mc:Fallback xmlns="">
          <p:pic>
            <p:nvPicPr>
              <p:cNvPr id="17476" name="Ink 12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532913" y="1548653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477" name="Ink 12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9420700" y="162339338"/>
              <a:ext cx="0" cy="0"/>
            </p14:xfrm>
          </p:contentPart>
        </mc:Choice>
        <mc:Fallback xmlns="">
          <p:pic>
            <p:nvPicPr>
              <p:cNvPr id="17477" name="Ink 12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420700" y="1623393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7478" name="Ink 12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8509375" y="158465838"/>
              <a:ext cx="0" cy="0"/>
            </p14:xfrm>
          </p:contentPart>
        </mc:Choice>
        <mc:Fallback xmlns="">
          <p:pic>
            <p:nvPicPr>
              <p:cNvPr id="17478" name="Ink 12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509375" y="15846583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7479" name="Ink 13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67400" y="5419725"/>
              <a:ext cx="177800" cy="106363"/>
            </p14:xfrm>
          </p:contentPart>
        </mc:Choice>
        <mc:Fallback xmlns="">
          <p:pic>
            <p:nvPicPr>
              <p:cNvPr id="17479" name="Ink 13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49764" y="5402118"/>
                <a:ext cx="213072" cy="141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7480" name="Ink 1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6976425" y="146423063"/>
              <a:ext cx="0" cy="0"/>
            </p14:xfrm>
          </p:contentPart>
        </mc:Choice>
        <mc:Fallback xmlns="">
          <p:pic>
            <p:nvPicPr>
              <p:cNvPr id="17480" name="Ink 1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976425" y="146423063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481" name="Ink 13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7403463" y="160880425"/>
              <a:ext cx="0" cy="0"/>
            </p14:xfrm>
          </p:contentPart>
        </mc:Choice>
        <mc:Fallback xmlns="">
          <p:pic>
            <p:nvPicPr>
              <p:cNvPr id="17481" name="Ink 13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7403463" y="1608804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7482" name="Ink 13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0665438" y="153793825"/>
              <a:ext cx="0" cy="0"/>
            </p14:xfrm>
          </p:contentPart>
        </mc:Choice>
        <mc:Fallback xmlns="">
          <p:pic>
            <p:nvPicPr>
              <p:cNvPr id="17482" name="Ink 13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0665438" y="153793825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483" name="Ink 13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8126788" y="158624588"/>
              <a:ext cx="0" cy="0"/>
            </p14:xfrm>
          </p:contentPart>
        </mc:Choice>
        <mc:Fallback xmlns="">
          <p:pic>
            <p:nvPicPr>
              <p:cNvPr id="17483" name="Ink 13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126788" y="1586245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7484" name="Ink 13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0663850" y="153695400"/>
              <a:ext cx="0" cy="0"/>
            </p14:xfrm>
          </p:contentPart>
        </mc:Choice>
        <mc:Fallback xmlns="">
          <p:pic>
            <p:nvPicPr>
              <p:cNvPr id="17484" name="Ink 13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0663850" y="153695400"/>
                <a:ext cx="0" cy="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85" name="Group 139"/>
          <p:cNvGrpSpPr>
            <a:grpSpLocks/>
          </p:cNvGrpSpPr>
          <p:nvPr/>
        </p:nvGrpSpPr>
        <p:grpSpPr bwMode="auto">
          <a:xfrm>
            <a:off x="7308850" y="5360988"/>
            <a:ext cx="792163" cy="592137"/>
            <a:chOff x="4377" y="2379"/>
            <a:chExt cx="953" cy="37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7486" name="Ink 14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3936" y="82509"/>
                <a:ext cx="0" cy="0"/>
              </p14:xfrm>
            </p:contentPart>
          </mc:Choice>
          <mc:Fallback xmlns="">
            <p:pic>
              <p:nvPicPr>
                <p:cNvPr id="17486" name="Ink 14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3936" y="82509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7487" name="Ink 14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64396" y="97093"/>
                <a:ext cx="0" cy="0"/>
              </p14:xfrm>
            </p:contentPart>
          </mc:Choice>
          <mc:Fallback xmlns="">
            <p:pic>
              <p:nvPicPr>
                <p:cNvPr id="17487" name="Ink 14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396" y="97093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7488" name="Ink 14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239" y="2576"/>
                <a:ext cx="8" cy="117"/>
              </p14:xfrm>
            </p:contentPart>
          </mc:Choice>
          <mc:Fallback xmlns="">
            <p:pic>
              <p:nvPicPr>
                <p:cNvPr id="17488" name="Ink 14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18" y="2565"/>
                  <a:ext cx="49" cy="1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7489" name="Ink 14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7870" y="98730"/>
                <a:ext cx="0" cy="0"/>
              </p14:xfrm>
            </p:contentPart>
          </mc:Choice>
          <mc:Fallback xmlns="">
            <p:pic>
              <p:nvPicPr>
                <p:cNvPr id="17489" name="Ink 14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870" y="98730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7490" name="Ink 14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4604" y="2622"/>
                <a:ext cx="112" cy="67"/>
              </p14:xfrm>
            </p:contentPart>
          </mc:Choice>
          <mc:Fallback xmlns="">
            <p:pic>
              <p:nvPicPr>
                <p:cNvPr id="17490" name="Ink 14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583" y="2611"/>
                  <a:ext cx="154" cy="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7491" name="Ink 14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3237" y="85919"/>
                <a:ext cx="0" cy="0"/>
              </p14:xfrm>
            </p:contentPart>
          </mc:Choice>
          <mc:Fallback xmlns="">
            <p:pic>
              <p:nvPicPr>
                <p:cNvPr id="17491" name="Ink 14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237" y="85919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492" name="Ink 14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4152" y="74551"/>
                <a:ext cx="0" cy="0"/>
              </p14:xfrm>
            </p:contentPart>
          </mc:Choice>
          <mc:Fallback xmlns="">
            <p:pic>
              <p:nvPicPr>
                <p:cNvPr id="17492" name="Ink 14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4152" y="74551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7493" name="Ink 14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2538" y="72955"/>
                <a:ext cx="0" cy="0"/>
              </p14:xfrm>
            </p:contentPart>
          </mc:Choice>
          <mc:Fallback xmlns="">
            <p:pic>
              <p:nvPicPr>
                <p:cNvPr id="17493" name="Ink 14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538" y="72955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7494" name="Ink 14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99593" y="83416"/>
                <a:ext cx="0" cy="0"/>
              </p14:xfrm>
            </p:contentPart>
          </mc:Choice>
          <mc:Fallback xmlns="">
            <p:pic>
              <p:nvPicPr>
                <p:cNvPr id="17494" name="Ink 14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593" y="83416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7495" name="Ink 14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6168" y="91374"/>
                <a:ext cx="0" cy="0"/>
              </p14:xfrm>
            </p:contentPart>
          </mc:Choice>
          <mc:Fallback xmlns="">
            <p:pic>
              <p:nvPicPr>
                <p:cNvPr id="17495" name="Ink 14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168" y="91374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496" name="Ink 15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6403" y="100352"/>
                <a:ext cx="0" cy="0"/>
              </p14:xfrm>
            </p:contentPart>
          </mc:Choice>
          <mc:Fallback xmlns="">
            <p:pic>
              <p:nvPicPr>
                <p:cNvPr id="17496" name="Ink 15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403" y="100352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7497" name="Ink 15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5926" y="88422"/>
                <a:ext cx="0" cy="0"/>
              </p14:xfrm>
            </p:contentPart>
          </mc:Choice>
          <mc:Fallback xmlns="">
            <p:pic>
              <p:nvPicPr>
                <p:cNvPr id="17497" name="Ink 15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926" y="88422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498" name="Ink 15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9799" y="81830"/>
                <a:ext cx="0" cy="0"/>
              </p14:xfrm>
            </p:contentPart>
          </mc:Choice>
          <mc:Fallback xmlns="">
            <p:pic>
              <p:nvPicPr>
                <p:cNvPr id="17498" name="Ink 15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9799" y="81830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7499" name="Ink 15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5020" y="75230"/>
                <a:ext cx="0" cy="0"/>
              </p14:xfrm>
            </p:contentPart>
          </mc:Choice>
          <mc:Fallback xmlns="">
            <p:pic>
              <p:nvPicPr>
                <p:cNvPr id="17499" name="Ink 15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5020" y="75230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500" name="Ink 15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0704" y="71590"/>
                <a:ext cx="0" cy="0"/>
              </p14:xfrm>
            </p:contentPart>
          </mc:Choice>
          <mc:Fallback xmlns="">
            <p:pic>
              <p:nvPicPr>
                <p:cNvPr id="17500" name="Ink 15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704" y="71590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7501" name="Ink 155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4349" y="95752"/>
                <a:ext cx="0" cy="0"/>
              </p14:xfrm>
            </p:contentPart>
          </mc:Choice>
          <mc:Fallback xmlns="">
            <p:pic>
              <p:nvPicPr>
                <p:cNvPr id="17501" name="Ink 155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4349" y="95752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502" name="Ink 156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5239" y="96563"/>
                <a:ext cx="0" cy="0"/>
              </p14:xfrm>
            </p:contentPart>
          </mc:Choice>
          <mc:Fallback xmlns="">
            <p:pic>
              <p:nvPicPr>
                <p:cNvPr id="17502" name="Ink 156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239" y="96563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7503" name="Ink 157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7688" y="101271"/>
                <a:ext cx="0" cy="0"/>
              </p14:xfrm>
            </p:contentPart>
          </mc:Choice>
          <mc:Fallback xmlns="">
            <p:pic>
              <p:nvPicPr>
                <p:cNvPr id="17503" name="Ink 157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688" y="101271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7504" name="Ink 158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8610" y="98831"/>
                <a:ext cx="0" cy="0"/>
              </p14:xfrm>
            </p:contentPart>
          </mc:Choice>
          <mc:Fallback xmlns="">
            <p:pic>
              <p:nvPicPr>
                <p:cNvPr id="17504" name="Ink 158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610" y="98831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7505" name="Ink 159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5056" y="2424"/>
                <a:ext cx="112" cy="67"/>
              </p14:xfrm>
            </p:contentPart>
          </mc:Choice>
          <mc:Fallback xmlns="">
            <p:pic>
              <p:nvPicPr>
                <p:cNvPr id="17505" name="Ink 159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035" y="2413"/>
                  <a:ext cx="154" cy="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7506" name="Ink 160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6542" y="91245"/>
                <a:ext cx="0" cy="0"/>
              </p14:xfrm>
            </p:contentPart>
          </mc:Choice>
          <mc:Fallback xmlns="">
            <p:pic>
              <p:nvPicPr>
                <p:cNvPr id="17506" name="Ink 160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542" y="91245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7507" name="Ink 161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06811" y="100352"/>
                <a:ext cx="0" cy="0"/>
              </p14:xfrm>
            </p:contentPart>
          </mc:Choice>
          <mc:Fallback xmlns="">
            <p:pic>
              <p:nvPicPr>
                <p:cNvPr id="17507" name="Ink 161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811" y="100352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7508" name="Ink 162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5165" y="95888"/>
                <a:ext cx="0" cy="0"/>
              </p14:xfrm>
            </p:contentPart>
          </mc:Choice>
          <mc:Fallback xmlns="">
            <p:pic>
              <p:nvPicPr>
                <p:cNvPr id="17508" name="Ink 162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65" y="95888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7509" name="Ink 163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88369" y="98931"/>
                <a:ext cx="0" cy="0"/>
              </p14:xfrm>
            </p:contentPart>
          </mc:Choice>
          <mc:Fallback xmlns="">
            <p:pic>
              <p:nvPicPr>
                <p:cNvPr id="17509" name="Ink 163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369" y="98931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7510" name="Ink 164"/>
                <p14:cNvContentPartPr>
                  <a14:cpLocks xmlns:a14="http://schemas.microsoft.com/office/drawing/2010/main" noRot="1" noChangeAspect="1" noEditPoints="1" noChangeArrowheads="1" noChangeShapeType="1"/>
                </p14:cNvContentPartPr>
                <p14:nvPr/>
              </p14:nvContentPartPr>
              <p14:xfrm>
                <a:off x="115164" y="95826"/>
                <a:ext cx="0" cy="0"/>
              </p14:xfrm>
            </p:contentPart>
          </mc:Choice>
          <mc:Fallback xmlns="">
            <p:pic>
              <p:nvPicPr>
                <p:cNvPr id="17510" name="Ink 164"/>
                <p:cNvPicPr>
                  <a:picLocks noRot="1" noChangeAspect="1" noEditPoints="1" noChangeArrowheads="1" noChangeShapeType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164" y="95826"/>
                  <a:ext cx="0" cy="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dirty="0" smtClean="0">
              <a:cs typeface="Arial" charset="0"/>
            </a:endParaRP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6FF4F9E-9E82-47AC-AA48-997CECEAA5B8}" type="slidenum">
              <a:rPr lang="sl-SI" smtClean="0"/>
              <a:pPr/>
              <a:t>29</a:t>
            </a:fld>
            <a:endParaRPr lang="sl-SI" smtClean="0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Heuristics for efficient backpropagation  </a:t>
            </a:r>
            <a:r>
              <a:rPr lang="sl-SI" sz="2800" smtClean="0"/>
              <a:t>(3/3)</a:t>
            </a:r>
            <a:endParaRPr lang="en-GB" sz="2800" dirty="0" smtClean="0"/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 startAt="5"/>
            </a:pPr>
            <a:r>
              <a:rPr lang="sl-SI" dirty="0" err="1" smtClean="0"/>
              <a:t>Initialization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Choice</a:t>
            </a:r>
            <a:r>
              <a:rPr lang="sl-SI" dirty="0" smtClean="0"/>
              <a:t> of </a:t>
            </a:r>
            <a:r>
              <a:rPr lang="sl-SI" dirty="0" err="1" smtClean="0"/>
              <a:t>initial</a:t>
            </a:r>
            <a:r>
              <a:rPr lang="sl-SI" dirty="0" smtClean="0"/>
              <a:t> </a:t>
            </a:r>
            <a:r>
              <a:rPr lang="sl-SI" dirty="0" err="1" smtClean="0"/>
              <a:t>weights</a:t>
            </a:r>
            <a:r>
              <a:rPr lang="sl-SI" dirty="0" smtClean="0"/>
              <a:t> is </a:t>
            </a:r>
            <a:r>
              <a:rPr lang="sl-SI" dirty="0" err="1" smtClean="0"/>
              <a:t>important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a </a:t>
            </a:r>
            <a:r>
              <a:rPr lang="sl-SI" dirty="0" err="1" smtClean="0"/>
              <a:t>successful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design</a:t>
            </a:r>
          </a:p>
          <a:p>
            <a:pPr marL="1181100" lvl="2" indent="-266700" eaLnBrk="1" hangingPunct="1"/>
            <a:r>
              <a:rPr lang="sl-SI" dirty="0" smtClean="0"/>
              <a:t>Large </a:t>
            </a:r>
            <a:r>
              <a:rPr lang="sl-SI" dirty="0" err="1" smtClean="0"/>
              <a:t>initial</a:t>
            </a:r>
            <a:r>
              <a:rPr lang="sl-SI" dirty="0" smtClean="0"/>
              <a:t> </a:t>
            </a:r>
            <a:r>
              <a:rPr lang="sl-SI" dirty="0" err="1" smtClean="0"/>
              <a:t>values</a:t>
            </a: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err="1" smtClean="0">
                <a:sym typeface="Wingdings" pitchFamily="2" charset="2"/>
              </a:rPr>
              <a:t>saturation</a:t>
            </a:r>
            <a:endParaRPr lang="sl-SI" dirty="0" smtClean="0">
              <a:sym typeface="Wingdings" pitchFamily="2" charset="2"/>
            </a:endParaRPr>
          </a:p>
          <a:p>
            <a:pPr marL="1181100" lvl="2" indent="-266700" eaLnBrk="1" hangingPunct="1"/>
            <a:r>
              <a:rPr lang="sl-SI" dirty="0" err="1" smtClean="0">
                <a:sym typeface="Wingdings" pitchFamily="2" charset="2"/>
              </a:rPr>
              <a:t>Small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initial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values</a:t>
            </a:r>
            <a:r>
              <a:rPr lang="sl-SI" dirty="0" smtClean="0">
                <a:sym typeface="Wingdings" pitchFamily="2" charset="2"/>
              </a:rPr>
              <a:t>  </a:t>
            </a:r>
            <a:r>
              <a:rPr lang="sl-SI" dirty="0" err="1" smtClean="0">
                <a:sym typeface="Wingdings" pitchFamily="2" charset="2"/>
              </a:rPr>
              <a:t>slow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learning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due</a:t>
            </a:r>
            <a:r>
              <a:rPr lang="sl-SI" dirty="0" smtClean="0">
                <a:sym typeface="Wingdings" pitchFamily="2" charset="2"/>
              </a:rPr>
              <a:t> to </a:t>
            </a:r>
            <a:r>
              <a:rPr lang="sl-SI" dirty="0" err="1" smtClean="0">
                <a:sym typeface="Wingdings" pitchFamily="2" charset="2"/>
              </a:rPr>
              <a:t>operation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only</a:t>
            </a:r>
            <a:r>
              <a:rPr lang="sl-SI" dirty="0" smtClean="0">
                <a:sym typeface="Wingdings" pitchFamily="2" charset="2"/>
              </a:rPr>
              <a:t> in </a:t>
            </a:r>
            <a:r>
              <a:rPr lang="sl-SI" dirty="0" err="1" smtClean="0">
                <a:sym typeface="Wingdings" pitchFamily="2" charset="2"/>
              </a:rPr>
              <a:t>the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saddle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point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near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origin</a:t>
            </a:r>
            <a:endParaRPr lang="sl-SI" dirty="0" smtClean="0">
              <a:sym typeface="Wingdings" pitchFamily="2" charset="2"/>
            </a:endParaRPr>
          </a:p>
          <a:p>
            <a:pPr marL="762000" lvl="1" indent="-304800" eaLnBrk="1" hangingPunct="1"/>
            <a:r>
              <a:rPr lang="sl-SI" dirty="0" err="1" smtClean="0">
                <a:sym typeface="Wingdings" pitchFamily="2" charset="2"/>
              </a:rPr>
              <a:t>Good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choice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lies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between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these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extreme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values</a:t>
            </a:r>
            <a:endParaRPr lang="sl-SI" dirty="0" smtClean="0">
              <a:sym typeface="Wingdings" pitchFamily="2" charset="2"/>
            </a:endParaRPr>
          </a:p>
          <a:p>
            <a:pPr marL="1181100" lvl="2" indent="-266700" eaLnBrk="1" hangingPunct="1"/>
            <a:r>
              <a:rPr lang="sl-SI" dirty="0" smtClean="0">
                <a:sym typeface="Wingdings" pitchFamily="2" charset="2"/>
              </a:rPr>
              <a:t>Standard </a:t>
            </a:r>
            <a:r>
              <a:rPr lang="sl-SI" dirty="0" err="1" smtClean="0">
                <a:sym typeface="Wingdings" pitchFamily="2" charset="2"/>
              </a:rPr>
              <a:t>deviation</a:t>
            </a:r>
            <a:r>
              <a:rPr lang="sl-SI" dirty="0" smtClean="0">
                <a:sym typeface="Wingdings" pitchFamily="2" charset="2"/>
              </a:rPr>
              <a:t> of </a:t>
            </a:r>
            <a:r>
              <a:rPr lang="sl-SI" dirty="0" err="1" smtClean="0">
                <a:sym typeface="Wingdings" pitchFamily="2" charset="2"/>
              </a:rPr>
              <a:t>induced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local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fields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should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lie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/>
              <a:t>between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linear</a:t>
            </a:r>
            <a:r>
              <a:rPr lang="sl-SI" dirty="0" smtClean="0"/>
              <a:t> and </a:t>
            </a:r>
            <a:r>
              <a:rPr lang="sl-SI" dirty="0" err="1" smtClean="0"/>
              <a:t>saturated</a:t>
            </a:r>
            <a:r>
              <a:rPr lang="sl-SI" dirty="0" smtClean="0"/>
              <a:t> </a:t>
            </a:r>
            <a:r>
              <a:rPr lang="sl-SI" dirty="0" err="1" smtClean="0"/>
              <a:t>parts</a:t>
            </a:r>
            <a:r>
              <a:rPr lang="sl-SI" dirty="0" smtClean="0"/>
              <a:t> of </a:t>
            </a:r>
            <a:r>
              <a:rPr lang="sl-SI" dirty="0" err="1" smtClean="0"/>
              <a:t>its</a:t>
            </a:r>
            <a:r>
              <a:rPr lang="sl-SI" dirty="0" smtClean="0"/>
              <a:t> </a:t>
            </a:r>
            <a:r>
              <a:rPr lang="sl-SI" dirty="0" err="1" smtClean="0"/>
              <a:t>sigmoid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endParaRPr lang="sl-SI" dirty="0" smtClean="0"/>
          </a:p>
          <a:p>
            <a:pPr marL="1181100" lvl="2" indent="-266700" eaLnBrk="1" hangingPunct="1"/>
            <a:r>
              <a:rPr lang="sl-SI" i="1" dirty="0" err="1" smtClean="0"/>
              <a:t>tanh</a:t>
            </a:r>
            <a:r>
              <a:rPr lang="sl-SI" dirty="0" smtClean="0"/>
              <a:t> </a:t>
            </a:r>
            <a:r>
              <a:rPr lang="sl-SI" dirty="0" err="1" smtClean="0"/>
              <a:t>activation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r>
              <a:rPr lang="sl-SI" dirty="0" smtClean="0"/>
              <a:t> </a:t>
            </a:r>
            <a:r>
              <a:rPr lang="sl-SI" dirty="0" err="1" smtClean="0"/>
              <a:t>example</a:t>
            </a:r>
            <a:r>
              <a:rPr lang="sl-SI" dirty="0" smtClean="0"/>
              <a:t> (a=1.72, b=0.67): </a:t>
            </a:r>
            <a:br>
              <a:rPr lang="sl-SI" dirty="0" smtClean="0"/>
            </a:br>
            <a:r>
              <a:rPr lang="sl-SI" dirty="0" err="1" smtClean="0"/>
              <a:t>synaptic</a:t>
            </a:r>
            <a:r>
              <a:rPr lang="sl-SI" dirty="0" smtClean="0"/>
              <a:t> </a:t>
            </a:r>
            <a:r>
              <a:rPr lang="sl-SI" dirty="0" err="1" smtClean="0"/>
              <a:t>weights</a:t>
            </a:r>
            <a:r>
              <a:rPr lang="sl-SI" dirty="0" smtClean="0"/>
              <a:t> </a:t>
            </a:r>
            <a:r>
              <a:rPr lang="sl-SI" dirty="0" err="1" smtClean="0"/>
              <a:t>should</a:t>
            </a:r>
            <a:r>
              <a:rPr lang="sl-SI" dirty="0" smtClean="0"/>
              <a:t> be </a:t>
            </a:r>
            <a:r>
              <a:rPr lang="sl-SI" dirty="0" err="1" smtClean="0"/>
              <a:t>chosen</a:t>
            </a:r>
            <a:r>
              <a:rPr lang="sl-SI" dirty="0" smtClean="0"/>
              <a:t> </a:t>
            </a:r>
            <a:r>
              <a:rPr lang="sl-SI" dirty="0" err="1" smtClean="0"/>
              <a:t>from</a:t>
            </a:r>
            <a:r>
              <a:rPr lang="sl-SI" dirty="0" smtClean="0"/>
              <a:t> a uniform </a:t>
            </a:r>
            <a:r>
              <a:rPr lang="sl-SI" dirty="0" err="1" smtClean="0"/>
              <a:t>distribution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zero</a:t>
            </a:r>
            <a:r>
              <a:rPr lang="sl-SI" dirty="0" smtClean="0"/>
              <a:t> </a:t>
            </a:r>
            <a:r>
              <a:rPr lang="sl-SI" dirty="0" err="1" smtClean="0"/>
              <a:t>mean</a:t>
            </a:r>
            <a:r>
              <a:rPr lang="sl-SI" dirty="0" smtClean="0"/>
              <a:t> and standard </a:t>
            </a:r>
            <a:r>
              <a:rPr lang="sl-SI" dirty="0" err="1" smtClean="0"/>
              <a:t>deviation</a:t>
            </a:r>
            <a:r>
              <a:rPr lang="sl-SI" dirty="0" smtClean="0"/>
              <a:t> </a:t>
            </a:r>
            <a:endParaRPr lang="sl-SI" dirty="0" smtClean="0">
              <a:sym typeface="Wingdings" pitchFamily="2" charset="2"/>
            </a:endParaRPr>
          </a:p>
          <a:p>
            <a:pPr marL="1181100" lvl="2" indent="-266700" eaLnBrk="1" hangingPunct="1"/>
            <a:endParaRPr lang="sl-SI" dirty="0" smtClean="0"/>
          </a:p>
          <a:p>
            <a:pPr marL="457200" indent="-457200" eaLnBrk="1" hangingPunct="1">
              <a:buFontTx/>
              <a:buAutoNum type="arabicPeriod" startAt="5"/>
            </a:pP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from</a:t>
            </a:r>
            <a:r>
              <a:rPr lang="sl-SI" dirty="0" smtClean="0"/>
              <a:t> </a:t>
            </a:r>
            <a:r>
              <a:rPr lang="sl-SI" dirty="0" err="1" smtClean="0"/>
              <a:t>hints</a:t>
            </a:r>
            <a:endParaRPr lang="sl-SI" dirty="0" smtClean="0"/>
          </a:p>
          <a:p>
            <a:pPr marL="762000" lvl="1" indent="-304800" eaLnBrk="1" hangingPunct="1"/>
            <a:r>
              <a:rPr lang="sl-SI" dirty="0" smtClean="0"/>
              <a:t>Prior </a:t>
            </a:r>
            <a:r>
              <a:rPr lang="sl-SI" dirty="0" err="1" smtClean="0"/>
              <a:t>information</a:t>
            </a:r>
            <a:r>
              <a:rPr lang="sl-SI" dirty="0" smtClean="0"/>
              <a:t> </a:t>
            </a:r>
            <a:r>
              <a:rPr lang="sl-SI" dirty="0" err="1" smtClean="0"/>
              <a:t>about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unknown</a:t>
            </a:r>
            <a:r>
              <a:rPr lang="sl-SI" dirty="0" smtClean="0"/>
              <a:t> </a:t>
            </a:r>
            <a:r>
              <a:rPr lang="sl-SI" dirty="0" err="1" smtClean="0"/>
              <a:t>mapping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be </a:t>
            </a:r>
            <a:r>
              <a:rPr lang="sl-SI" dirty="0" err="1" smtClean="0"/>
              <a:t>included</a:t>
            </a:r>
            <a:r>
              <a:rPr lang="sl-SI" dirty="0" smtClean="0"/>
              <a:t> in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process</a:t>
            </a:r>
            <a:endParaRPr lang="sl-SI" dirty="0" smtClean="0"/>
          </a:p>
          <a:p>
            <a:pPr marL="1181100" lvl="2" indent="-266700" eaLnBrk="1" hangingPunct="1"/>
            <a:r>
              <a:rPr lang="sl-SI" dirty="0" err="1" smtClean="0"/>
              <a:t>Initialization</a:t>
            </a:r>
            <a:endParaRPr lang="sl-SI" dirty="0" smtClean="0"/>
          </a:p>
          <a:p>
            <a:pPr marL="1181100" lvl="2" indent="-266700" eaLnBrk="1" hangingPunct="1"/>
            <a:r>
              <a:rPr lang="sl-SI" dirty="0" err="1" smtClean="0"/>
              <a:t>Possible</a:t>
            </a:r>
            <a:r>
              <a:rPr lang="sl-SI" dirty="0" smtClean="0"/>
              <a:t> </a:t>
            </a:r>
            <a:r>
              <a:rPr lang="sl-SI" dirty="0" err="1" smtClean="0"/>
              <a:t>invariance</a:t>
            </a:r>
            <a:r>
              <a:rPr lang="sl-SI" dirty="0" smtClean="0"/>
              <a:t> </a:t>
            </a:r>
            <a:r>
              <a:rPr lang="sl-SI" dirty="0" err="1" smtClean="0"/>
              <a:t>properties</a:t>
            </a:r>
            <a:r>
              <a:rPr lang="sl-SI" dirty="0" smtClean="0"/>
              <a:t>, </a:t>
            </a:r>
            <a:r>
              <a:rPr lang="sl-SI" dirty="0" err="1" smtClean="0"/>
              <a:t>symmetries</a:t>
            </a:r>
            <a:r>
              <a:rPr lang="sl-SI" dirty="0" smtClean="0"/>
              <a:t>, ...</a:t>
            </a:r>
          </a:p>
          <a:p>
            <a:pPr marL="1181100" lvl="2" indent="-266700" eaLnBrk="1" hangingPunct="1"/>
            <a:r>
              <a:rPr lang="sl-SI" dirty="0" err="1" smtClean="0"/>
              <a:t>Choice</a:t>
            </a:r>
            <a:r>
              <a:rPr lang="sl-SI" dirty="0" smtClean="0"/>
              <a:t> of </a:t>
            </a:r>
            <a:r>
              <a:rPr lang="sl-SI" dirty="0" err="1" smtClean="0"/>
              <a:t>activation</a:t>
            </a:r>
            <a:r>
              <a:rPr lang="sl-SI" dirty="0" smtClean="0"/>
              <a:t> </a:t>
            </a:r>
            <a:r>
              <a:rPr lang="sl-SI" dirty="0" err="1" smtClean="0"/>
              <a:t>functions</a:t>
            </a:r>
            <a:endParaRPr lang="sl-SI" dirty="0" smtClean="0"/>
          </a:p>
          <a:p>
            <a:pPr marL="457200" indent="-457200" eaLnBrk="1" hangingPunct="1">
              <a:buFontTx/>
              <a:buAutoNum type="arabicPeriod" startAt="5"/>
            </a:pPr>
            <a:endParaRPr lang="en-GB" dirty="0" smtClean="0"/>
          </a:p>
        </p:txBody>
      </p:sp>
      <p:graphicFrame>
        <p:nvGraphicFramePr>
          <p:cNvPr id="18434" name="Object 121"/>
          <p:cNvGraphicFramePr>
            <a:graphicFrameLocks noChangeAspect="1"/>
          </p:cNvGraphicFramePr>
          <p:nvPr/>
        </p:nvGraphicFramePr>
        <p:xfrm>
          <a:off x="3306763" y="3789363"/>
          <a:ext cx="9779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5" name="Equation" r:id="rId3" imgW="660240" imgH="241200" progId="Equation.3">
                  <p:embed/>
                </p:oleObj>
              </mc:Choice>
              <mc:Fallback>
                <p:oleObj name="Equation" r:id="rId3" imgW="660240" imgH="241200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3789363"/>
                        <a:ext cx="97790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122"/>
          <p:cNvSpPr txBox="1">
            <a:spLocks noChangeArrowheads="1"/>
          </p:cNvSpPr>
          <p:nvPr/>
        </p:nvSpPr>
        <p:spPr bwMode="auto">
          <a:xfrm>
            <a:off x="4643438" y="3819525"/>
            <a:ext cx="2725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400" i="1"/>
              <a:t>m</a:t>
            </a:r>
            <a:r>
              <a:rPr lang="sl-SI" sz="1400"/>
              <a:t> ... number of synaptic weights</a:t>
            </a:r>
            <a:endParaRPr lang="en-GB" sz="1400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dirty="0" smtClean="0">
              <a:cs typeface="Arial" charset="0"/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C36DEF2C-3151-4E7F-9C9B-7EAE50D33A79}" type="slidenum">
              <a:rPr lang="sl-SI" smtClean="0"/>
              <a:pPr/>
              <a:t>3</a:t>
            </a:fld>
            <a:endParaRPr lang="sl-SI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4.1  Multilayer feedforward networks</a:t>
            </a:r>
            <a:endParaRPr lang="en-GB" sz="2800" dirty="0" smtClean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 eaLnBrk="1" hangingPunct="1"/>
            <a:r>
              <a:rPr lang="sl-SI" dirty="0" err="1" smtClean="0"/>
              <a:t>Important</a:t>
            </a:r>
            <a:r>
              <a:rPr lang="sl-SI" dirty="0" smtClean="0"/>
              <a:t> </a:t>
            </a:r>
            <a:r>
              <a:rPr lang="sl-SI" dirty="0" err="1" smtClean="0"/>
              <a:t>class</a:t>
            </a:r>
            <a:r>
              <a:rPr lang="sl-SI" dirty="0" smtClean="0"/>
              <a:t> of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Input</a:t>
            </a:r>
            <a:r>
              <a:rPr lang="sl-SI" dirty="0" smtClean="0"/>
              <a:t> </a:t>
            </a:r>
            <a:r>
              <a:rPr lang="sl-SI" dirty="0" err="1" smtClean="0"/>
              <a:t>layer</a:t>
            </a:r>
            <a:r>
              <a:rPr lang="sl-SI" dirty="0" smtClean="0"/>
              <a:t> (</a:t>
            </a:r>
            <a:r>
              <a:rPr lang="sl-SI" dirty="0" err="1" smtClean="0"/>
              <a:t>only</a:t>
            </a:r>
            <a:r>
              <a:rPr lang="sl-SI" dirty="0" smtClean="0"/>
              <a:t> </a:t>
            </a:r>
            <a:r>
              <a:rPr lang="sl-SI" dirty="0" err="1" smtClean="0"/>
              <a:t>distributing</a:t>
            </a:r>
            <a:r>
              <a:rPr lang="sl-SI" dirty="0" smtClean="0"/>
              <a:t> </a:t>
            </a:r>
            <a:r>
              <a:rPr lang="sl-SI" dirty="0" err="1" smtClean="0"/>
              <a:t>inputs</a:t>
            </a:r>
            <a:r>
              <a:rPr lang="sl-SI" dirty="0" smtClean="0"/>
              <a:t>, </a:t>
            </a:r>
            <a:r>
              <a:rPr lang="sl-SI" dirty="0" err="1" smtClean="0"/>
              <a:t>without</a:t>
            </a:r>
            <a:r>
              <a:rPr lang="sl-SI" dirty="0" smtClean="0"/>
              <a:t> </a:t>
            </a:r>
            <a:r>
              <a:rPr lang="sl-SI" dirty="0" err="1" smtClean="0"/>
              <a:t>processing</a:t>
            </a:r>
            <a:r>
              <a:rPr lang="sl-SI" dirty="0" smtClean="0"/>
              <a:t>)</a:t>
            </a:r>
          </a:p>
          <a:p>
            <a:pPr lvl="1" eaLnBrk="1" hangingPunct="1"/>
            <a:r>
              <a:rPr lang="sl-SI" dirty="0" smtClean="0"/>
              <a:t>One </a:t>
            </a:r>
            <a:r>
              <a:rPr lang="sl-SI" dirty="0" err="1" smtClean="0"/>
              <a:t>or</a:t>
            </a:r>
            <a:r>
              <a:rPr lang="sl-SI" dirty="0" smtClean="0"/>
              <a:t> more </a:t>
            </a:r>
            <a:r>
              <a:rPr lang="sl-SI" dirty="0" err="1" smtClean="0"/>
              <a:t>hidden</a:t>
            </a:r>
            <a:r>
              <a:rPr lang="sl-SI" dirty="0" smtClean="0"/>
              <a:t> </a:t>
            </a:r>
            <a:r>
              <a:rPr lang="sl-SI" dirty="0" err="1" smtClean="0"/>
              <a:t>layers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Output</a:t>
            </a:r>
            <a:r>
              <a:rPr lang="sl-SI" dirty="0" smtClean="0"/>
              <a:t> </a:t>
            </a:r>
            <a:r>
              <a:rPr lang="sl-SI" dirty="0" err="1" smtClean="0"/>
              <a:t>layer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lvl="2"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Commonly</a:t>
            </a:r>
            <a:r>
              <a:rPr lang="sl-SI" dirty="0" smtClean="0"/>
              <a:t> </a:t>
            </a:r>
            <a:r>
              <a:rPr lang="sl-SI" dirty="0" err="1" smtClean="0"/>
              <a:t>referred</a:t>
            </a:r>
            <a:r>
              <a:rPr lang="sl-SI" dirty="0" smtClean="0"/>
              <a:t> to as </a:t>
            </a:r>
            <a:r>
              <a:rPr lang="sl-SI" dirty="0" err="1" smtClean="0">
                <a:solidFill>
                  <a:srgbClr val="FF0000"/>
                </a:solidFill>
              </a:rPr>
              <a:t>multilayer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perceptron</a:t>
            </a:r>
            <a:endParaRPr lang="en-GB" dirty="0" smtClean="0">
              <a:solidFill>
                <a:srgbClr val="FF0000"/>
              </a:solidFill>
            </a:endParaRPr>
          </a:p>
        </p:txBody>
      </p:sp>
      <p:sp>
        <p:nvSpPr>
          <p:cNvPr id="29703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97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250" y="2780928"/>
            <a:ext cx="5329238" cy="286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dirty="0" smtClean="0">
              <a:cs typeface="Arial" charset="0"/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A432D44E-42DB-4123-A462-3F1FECD3DFFF}" type="slidenum">
              <a:rPr lang="sl-SI" smtClean="0"/>
              <a:pPr/>
              <a:t>30</a:t>
            </a:fld>
            <a:endParaRPr lang="sl-SI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Generalization</a:t>
            </a:r>
            <a:endParaRPr lang="en-GB" dirty="0" smtClean="0"/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is </a:t>
            </a:r>
            <a:r>
              <a:rPr lang="sl-SI" dirty="0" err="1" smtClean="0"/>
              <a:t>able</a:t>
            </a:r>
            <a:r>
              <a:rPr lang="sl-SI" dirty="0" smtClean="0"/>
              <a:t> to </a:t>
            </a:r>
            <a:r>
              <a:rPr lang="sl-SI" dirty="0" err="1" smtClean="0"/>
              <a:t>generalize</a:t>
            </a:r>
            <a:r>
              <a:rPr lang="sl-SI" dirty="0" smtClean="0"/>
              <a:t>:</a:t>
            </a:r>
          </a:p>
          <a:p>
            <a:pPr lvl="1" eaLnBrk="1" hangingPunct="1"/>
            <a:r>
              <a:rPr lang="sl-SI" dirty="0" err="1" smtClean="0"/>
              <a:t>If</a:t>
            </a:r>
            <a:r>
              <a:rPr lang="sl-SI" dirty="0" smtClean="0"/>
              <a:t> </a:t>
            </a:r>
            <a:r>
              <a:rPr lang="sl-SI" dirty="0" err="1" smtClean="0"/>
              <a:t>input-output</a:t>
            </a:r>
            <a:r>
              <a:rPr lang="sl-SI" dirty="0" smtClean="0"/>
              <a:t> </a:t>
            </a:r>
            <a:r>
              <a:rPr lang="sl-SI" dirty="0" err="1" smtClean="0"/>
              <a:t>mapping</a:t>
            </a:r>
            <a:r>
              <a:rPr lang="sl-SI" dirty="0" smtClean="0"/>
              <a:t> </a:t>
            </a:r>
            <a:r>
              <a:rPr lang="sl-SI" dirty="0" err="1" smtClean="0"/>
              <a:t>computed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is </a:t>
            </a:r>
            <a:r>
              <a:rPr lang="sl-SI" dirty="0" err="1" smtClean="0"/>
              <a:t>correct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smtClean="0">
                <a:solidFill>
                  <a:srgbClr val="FF0000"/>
                </a:solidFill>
              </a:rPr>
              <a:t>test data </a:t>
            </a:r>
          </a:p>
          <a:p>
            <a:pPr lvl="2" eaLnBrk="1" hangingPunct="1"/>
            <a:r>
              <a:rPr lang="sl-SI" dirty="0" smtClean="0"/>
              <a:t>Test data </a:t>
            </a:r>
            <a:r>
              <a:rPr lang="sl-SI" dirty="0" err="1" smtClean="0"/>
              <a:t>were</a:t>
            </a:r>
            <a:r>
              <a:rPr lang="sl-SI" dirty="0" smtClean="0"/>
              <a:t> not used </a:t>
            </a:r>
            <a:r>
              <a:rPr lang="sl-SI" dirty="0" err="1" smtClean="0"/>
              <a:t>during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endParaRPr lang="sl-SI" dirty="0" smtClean="0"/>
          </a:p>
          <a:p>
            <a:pPr lvl="2" eaLnBrk="1" hangingPunct="1">
              <a:spcAft>
                <a:spcPts val="600"/>
              </a:spcAft>
            </a:pPr>
            <a:r>
              <a:rPr lang="sl-SI" dirty="0" smtClean="0"/>
              <a:t>Test data are </a:t>
            </a:r>
            <a:r>
              <a:rPr lang="sl-SI" dirty="0" err="1" smtClean="0"/>
              <a:t>from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same </a:t>
            </a:r>
            <a:r>
              <a:rPr lang="sl-SI" dirty="0" err="1" smtClean="0"/>
              <a:t>population</a:t>
            </a:r>
            <a:r>
              <a:rPr lang="sl-SI" dirty="0" smtClean="0"/>
              <a:t> as </a:t>
            </a:r>
            <a:r>
              <a:rPr lang="sl-SI" dirty="0" err="1" smtClean="0"/>
              <a:t>training</a:t>
            </a:r>
            <a:r>
              <a:rPr lang="sl-SI" dirty="0" smtClean="0"/>
              <a:t> data</a:t>
            </a:r>
          </a:p>
          <a:p>
            <a:pPr lvl="1" eaLnBrk="1" hangingPunct="1"/>
            <a:r>
              <a:rPr lang="sl-SI" dirty="0" err="1" smtClean="0"/>
              <a:t>If</a:t>
            </a:r>
            <a:r>
              <a:rPr lang="sl-SI" dirty="0" smtClean="0"/>
              <a:t> </a:t>
            </a:r>
            <a:r>
              <a:rPr lang="sl-SI" dirty="0" err="1" smtClean="0"/>
              <a:t>correct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response</a:t>
            </a:r>
            <a:r>
              <a:rPr lang="sl-SI" dirty="0" smtClean="0"/>
              <a:t> is </a:t>
            </a:r>
            <a:r>
              <a:rPr lang="sl-SI" dirty="0" err="1" smtClean="0"/>
              <a:t>given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inputs</a:t>
            </a:r>
            <a:r>
              <a:rPr lang="sl-SI" dirty="0" smtClean="0"/>
              <a:t> </a:t>
            </a:r>
            <a:r>
              <a:rPr lang="sl-SI" dirty="0" err="1" smtClean="0"/>
              <a:t>that</a:t>
            </a:r>
            <a:r>
              <a:rPr lang="sl-SI" dirty="0" smtClean="0"/>
              <a:t> are </a:t>
            </a:r>
            <a:r>
              <a:rPr lang="sl-SI" dirty="0" err="1" smtClean="0"/>
              <a:t>slightly</a:t>
            </a:r>
            <a:r>
              <a:rPr lang="sl-SI" dirty="0" smtClean="0"/>
              <a:t> </a:t>
            </a:r>
            <a:r>
              <a:rPr lang="sl-SI" dirty="0" err="1" smtClean="0"/>
              <a:t>different</a:t>
            </a:r>
            <a:r>
              <a:rPr lang="sl-SI" dirty="0" smtClean="0"/>
              <a:t> </a:t>
            </a:r>
            <a:r>
              <a:rPr lang="sl-SI" dirty="0" err="1" smtClean="0"/>
              <a:t>than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r>
              <a:rPr lang="sl-SI" dirty="0" smtClean="0"/>
              <a:t> </a:t>
            </a:r>
            <a:r>
              <a:rPr lang="sl-SI" dirty="0" err="1" smtClean="0"/>
              <a:t>examples</a:t>
            </a:r>
            <a:endParaRPr lang="en-GB" dirty="0" smtClean="0"/>
          </a:p>
        </p:txBody>
      </p:sp>
      <p:pic>
        <p:nvPicPr>
          <p:cNvPr id="3891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088" y="3497841"/>
            <a:ext cx="3384550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3468688"/>
            <a:ext cx="3384550" cy="276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21" name="Text Box 6"/>
          <p:cNvSpPr txBox="1">
            <a:spLocks noChangeArrowheads="1"/>
          </p:cNvSpPr>
          <p:nvPr/>
        </p:nvSpPr>
        <p:spPr bwMode="auto">
          <a:xfrm>
            <a:off x="2051050" y="3271530"/>
            <a:ext cx="5486400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dirty="0" err="1">
                <a:solidFill>
                  <a:srgbClr val="C00000"/>
                </a:solidFill>
              </a:rPr>
              <a:t>Overfitting</a:t>
            </a:r>
            <a:r>
              <a:rPr lang="sl-SI" dirty="0">
                <a:solidFill>
                  <a:srgbClr val="3333FF"/>
                </a:solidFill>
              </a:rPr>
              <a:t>		             </a:t>
            </a:r>
            <a:r>
              <a:rPr lang="sl-SI" dirty="0" err="1">
                <a:solidFill>
                  <a:srgbClr val="00CC99"/>
                </a:solidFill>
              </a:rPr>
              <a:t>Good</a:t>
            </a:r>
            <a:r>
              <a:rPr lang="sl-SI" dirty="0">
                <a:solidFill>
                  <a:srgbClr val="00CC99"/>
                </a:solidFill>
              </a:rPr>
              <a:t> </a:t>
            </a:r>
            <a:r>
              <a:rPr lang="sl-SI" dirty="0" err="1">
                <a:solidFill>
                  <a:srgbClr val="00CC99"/>
                </a:solidFill>
              </a:rPr>
              <a:t>generalization</a:t>
            </a:r>
            <a:endParaRPr lang="en-GB" dirty="0">
              <a:solidFill>
                <a:srgbClr val="00CC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399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dirty="0" smtClean="0">
              <a:cs typeface="Arial" charset="0"/>
            </a:endParaRP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D6789E10-9AFB-4604-ABD5-03AD24898760}" type="slidenum">
              <a:rPr lang="sl-SI" smtClean="0"/>
              <a:pPr/>
              <a:t>31</a:t>
            </a:fld>
            <a:endParaRPr lang="sl-SI" smtClean="0"/>
          </a:p>
        </p:txBody>
      </p:sp>
      <p:pic>
        <p:nvPicPr>
          <p:cNvPr id="39941" name="Picture 7" descr="early_stopping"/>
          <p:cNvPicPr>
            <a:picLocks noChangeAspect="1" noChangeArrowheads="1"/>
          </p:cNvPicPr>
          <p:nvPr/>
        </p:nvPicPr>
        <p:blipFill>
          <a:blip r:embed="rId2" cstate="print"/>
          <a:srcRect l="2953" r="4430" b="3937"/>
          <a:stretch>
            <a:fillRect/>
          </a:stretch>
        </p:blipFill>
        <p:spPr bwMode="auto">
          <a:xfrm>
            <a:off x="5219700" y="2874963"/>
            <a:ext cx="3767138" cy="293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Improving generalization</a:t>
            </a:r>
            <a:endParaRPr lang="en-GB" dirty="0" smtClean="0"/>
          </a:p>
        </p:txBody>
      </p:sp>
      <p:sp>
        <p:nvSpPr>
          <p:cNvPr id="399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229600" cy="5113337"/>
          </a:xfrm>
        </p:spPr>
        <p:txBody>
          <a:bodyPr/>
          <a:lstStyle/>
          <a:p>
            <a:pPr marL="457200" indent="-457200" eaLnBrk="1" hangingPunct="1"/>
            <a:r>
              <a:rPr lang="sl-SI" dirty="0" err="1" smtClean="0"/>
              <a:t>Methods</a:t>
            </a:r>
            <a:r>
              <a:rPr lang="sl-SI" dirty="0" smtClean="0"/>
              <a:t> to </a:t>
            </a:r>
            <a:r>
              <a:rPr lang="sl-SI" dirty="0" err="1" smtClean="0"/>
              <a:t>improve</a:t>
            </a:r>
            <a:r>
              <a:rPr lang="sl-SI" dirty="0" smtClean="0"/>
              <a:t> </a:t>
            </a:r>
            <a:r>
              <a:rPr lang="sl-SI" dirty="0" err="1" smtClean="0"/>
              <a:t>generalization</a:t>
            </a:r>
            <a:endParaRPr lang="sl-SI" dirty="0" smtClean="0"/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sl-SI" dirty="0" err="1" smtClean="0"/>
              <a:t>Keeping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small</a:t>
            </a:r>
            <a:endParaRPr lang="sl-SI" dirty="0" smtClean="0"/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sl-SI" dirty="0" err="1" smtClean="0"/>
              <a:t>Early</a:t>
            </a:r>
            <a:r>
              <a:rPr lang="sl-SI" dirty="0" smtClean="0"/>
              <a:t> </a:t>
            </a:r>
            <a:r>
              <a:rPr lang="sl-SI" dirty="0" err="1" smtClean="0"/>
              <a:t>stopping</a:t>
            </a:r>
            <a:endParaRPr lang="sl-SI" dirty="0" smtClean="0"/>
          </a:p>
          <a:p>
            <a:pPr marL="800100" lvl="1" indent="-342900" eaLnBrk="1" hangingPunct="1">
              <a:buFont typeface="+mj-lt"/>
              <a:buAutoNum type="arabicPeriod"/>
            </a:pPr>
            <a:r>
              <a:rPr lang="sl-SI" dirty="0" err="1" smtClean="0"/>
              <a:t>Regularization</a:t>
            </a:r>
            <a:endParaRPr lang="sl-SI" dirty="0" smtClean="0"/>
          </a:p>
          <a:p>
            <a:pPr marL="457200" indent="-457200" eaLnBrk="1" hangingPunct="1"/>
            <a:endParaRPr lang="sl-SI" dirty="0" smtClean="0"/>
          </a:p>
          <a:p>
            <a:pPr marL="457200" indent="-457200" eaLnBrk="1" hangingPunct="1"/>
            <a:r>
              <a:rPr lang="sl-SI" dirty="0" err="1" smtClean="0"/>
              <a:t>Early</a:t>
            </a:r>
            <a:r>
              <a:rPr lang="sl-SI" dirty="0" smtClean="0"/>
              <a:t> </a:t>
            </a:r>
            <a:r>
              <a:rPr lang="sl-SI" dirty="0" err="1" smtClean="0"/>
              <a:t>stopping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Available</a:t>
            </a:r>
            <a:r>
              <a:rPr lang="sl-SI" dirty="0" smtClean="0"/>
              <a:t> data are </a:t>
            </a:r>
            <a:r>
              <a:rPr lang="sl-SI" dirty="0" err="1" smtClean="0"/>
              <a:t>divided</a:t>
            </a:r>
            <a:r>
              <a:rPr lang="sl-SI" dirty="0" smtClean="0"/>
              <a:t> </a:t>
            </a:r>
            <a:r>
              <a:rPr lang="sl-SI" dirty="0" err="1" smtClean="0"/>
              <a:t>into</a:t>
            </a:r>
            <a:r>
              <a:rPr lang="sl-SI" dirty="0" smtClean="0"/>
              <a:t> </a:t>
            </a:r>
            <a:r>
              <a:rPr lang="sl-SI" dirty="0" err="1" smtClean="0"/>
              <a:t>three</a:t>
            </a:r>
            <a:r>
              <a:rPr lang="sl-SI" dirty="0" smtClean="0"/>
              <a:t> </a:t>
            </a:r>
            <a:r>
              <a:rPr lang="sl-SI" dirty="0" err="1" smtClean="0"/>
              <a:t>sets</a:t>
            </a:r>
            <a:r>
              <a:rPr lang="sl-SI" dirty="0" smtClean="0"/>
              <a:t>:</a:t>
            </a:r>
          </a:p>
          <a:p>
            <a:pPr marL="1181100" lvl="2" indent="-266700" eaLnBrk="1" hangingPunct="1">
              <a:buFontTx/>
              <a:buAutoNum type="arabicPeriod"/>
            </a:pPr>
            <a:r>
              <a:rPr lang="sl-SI" b="1" dirty="0" err="1" smtClean="0">
                <a:solidFill>
                  <a:srgbClr val="3333FF"/>
                </a:solidFill>
              </a:rPr>
              <a:t>Training</a:t>
            </a:r>
            <a:r>
              <a:rPr lang="sl-SI" b="1" dirty="0" smtClean="0">
                <a:solidFill>
                  <a:srgbClr val="3333FF"/>
                </a:solidFill>
              </a:rPr>
              <a:t> set</a:t>
            </a:r>
            <a:r>
              <a:rPr lang="sl-SI" dirty="0" smtClean="0"/>
              <a:t> – used to </a:t>
            </a:r>
            <a:r>
              <a:rPr lang="sl-SI" dirty="0" err="1" smtClean="0"/>
              <a:t>train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endParaRPr lang="sl-SI" dirty="0" smtClean="0"/>
          </a:p>
          <a:p>
            <a:pPr lvl="3" eaLnBrk="1" hangingPunct="1">
              <a:buFontTx/>
              <a:buAutoNum type="arabicPeriod"/>
            </a:pPr>
            <a:endParaRPr lang="sl-SI" dirty="0" smtClean="0"/>
          </a:p>
          <a:p>
            <a:pPr marL="1181100" lvl="2" indent="-266700" eaLnBrk="1" hangingPunct="1">
              <a:buFontTx/>
              <a:buAutoNum type="arabicPeriod"/>
            </a:pPr>
            <a:r>
              <a:rPr lang="sl-SI" b="1" dirty="0" err="1" smtClean="0">
                <a:solidFill>
                  <a:srgbClr val="FF0000"/>
                </a:solidFill>
              </a:rPr>
              <a:t>Validation</a:t>
            </a:r>
            <a:r>
              <a:rPr lang="sl-SI" b="1" dirty="0" smtClean="0">
                <a:solidFill>
                  <a:srgbClr val="FF0000"/>
                </a:solidFill>
              </a:rPr>
              <a:t> set</a:t>
            </a:r>
            <a:r>
              <a:rPr lang="sl-SI" dirty="0" smtClean="0"/>
              <a:t> – used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early</a:t>
            </a:r>
            <a:r>
              <a:rPr lang="sl-SI" dirty="0" smtClean="0"/>
              <a:t> </a:t>
            </a:r>
            <a:r>
              <a:rPr lang="sl-SI" dirty="0" err="1" smtClean="0"/>
              <a:t>stopping</a:t>
            </a:r>
            <a:r>
              <a:rPr lang="sl-SI" dirty="0" smtClean="0"/>
              <a:t>, </a:t>
            </a:r>
            <a:br>
              <a:rPr lang="sl-SI" dirty="0" smtClean="0"/>
            </a:br>
            <a:r>
              <a:rPr lang="sl-SI" dirty="0" err="1" smtClean="0"/>
              <a:t>when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error</a:t>
            </a:r>
            <a:r>
              <a:rPr lang="sl-SI" dirty="0" smtClean="0"/>
              <a:t> </a:t>
            </a:r>
            <a:r>
              <a:rPr lang="sl-SI" dirty="0" err="1" smtClean="0"/>
              <a:t>starts</a:t>
            </a:r>
            <a:r>
              <a:rPr lang="sl-SI" dirty="0" smtClean="0"/>
              <a:t> to </a:t>
            </a:r>
            <a:r>
              <a:rPr lang="sl-SI" dirty="0" err="1" smtClean="0"/>
              <a:t>increase</a:t>
            </a:r>
            <a:endParaRPr lang="sl-SI" dirty="0" smtClean="0"/>
          </a:p>
          <a:p>
            <a:pPr lvl="3" eaLnBrk="1" hangingPunct="1">
              <a:buFontTx/>
              <a:buAutoNum type="arabicPeriod"/>
            </a:pPr>
            <a:endParaRPr lang="sl-SI" dirty="0" smtClean="0"/>
          </a:p>
          <a:p>
            <a:pPr marL="1181100" lvl="2" indent="-266700" eaLnBrk="1" hangingPunct="1">
              <a:buFontTx/>
              <a:buAutoNum type="arabicPeriod"/>
            </a:pPr>
            <a:r>
              <a:rPr lang="sl-SI" b="1" dirty="0" smtClean="0">
                <a:solidFill>
                  <a:schemeClr val="hlink"/>
                </a:solidFill>
              </a:rPr>
              <a:t>Test set</a:t>
            </a:r>
            <a:r>
              <a:rPr lang="sl-SI" dirty="0" smtClean="0"/>
              <a:t> – used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final</a:t>
            </a:r>
            <a:r>
              <a:rPr lang="sl-SI" dirty="0" smtClean="0"/>
              <a:t> </a:t>
            </a:r>
            <a:r>
              <a:rPr lang="sl-SI" dirty="0" err="1" smtClean="0"/>
              <a:t>estimation</a:t>
            </a:r>
            <a:r>
              <a:rPr lang="sl-SI" dirty="0" smtClean="0"/>
              <a:t> of </a:t>
            </a:r>
            <a:br>
              <a:rPr lang="sl-SI" dirty="0" smtClean="0"/>
            </a:b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performance</a:t>
            </a:r>
            <a:r>
              <a:rPr lang="sl-SI" dirty="0" smtClean="0"/>
              <a:t> and </a:t>
            </a:r>
            <a:r>
              <a:rPr lang="sl-SI" dirty="0" err="1" smtClean="0"/>
              <a:t>comparison</a:t>
            </a:r>
            <a:r>
              <a:rPr lang="sl-SI" dirty="0" smtClean="0"/>
              <a:t> </a:t>
            </a:r>
            <a:br>
              <a:rPr lang="sl-SI" dirty="0" smtClean="0"/>
            </a:br>
            <a:r>
              <a:rPr lang="sl-SI" dirty="0" smtClean="0"/>
              <a:t>of </a:t>
            </a:r>
            <a:r>
              <a:rPr lang="sl-SI" dirty="0" err="1" smtClean="0"/>
              <a:t>various</a:t>
            </a:r>
            <a:r>
              <a:rPr lang="sl-SI" dirty="0" smtClean="0"/>
              <a:t> </a:t>
            </a:r>
            <a:r>
              <a:rPr lang="sl-SI" dirty="0" err="1" smtClean="0"/>
              <a:t>models</a:t>
            </a:r>
            <a:endParaRPr lang="sl-SI" dirty="0" smtClean="0"/>
          </a:p>
          <a:p>
            <a:pPr marL="1181100" lvl="2" indent="-266700" eaLnBrk="1" hangingPunct="1"/>
            <a:endParaRPr lang="sl-SI" dirty="0" smtClean="0"/>
          </a:p>
          <a:p>
            <a:pPr marL="762000" lvl="1" indent="-304800" eaLnBrk="1" hangingPunct="1"/>
            <a:endParaRPr lang="en-GB" dirty="0" smtClean="0"/>
          </a:p>
        </p:txBody>
      </p:sp>
      <p:sp>
        <p:nvSpPr>
          <p:cNvPr id="39944" name="Line 5"/>
          <p:cNvSpPr>
            <a:spLocks noChangeShapeType="1"/>
          </p:cNvSpPr>
          <p:nvPr/>
        </p:nvSpPr>
        <p:spPr bwMode="auto">
          <a:xfrm flipV="1">
            <a:off x="6588125" y="3860800"/>
            <a:ext cx="0" cy="2160588"/>
          </a:xfrm>
          <a:prstGeom prst="line">
            <a:avLst/>
          </a:prstGeom>
          <a:noFill/>
          <a:ln w="9525">
            <a:solidFill>
              <a:srgbClr val="CC33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9945" name="Text Box 6"/>
          <p:cNvSpPr txBox="1">
            <a:spLocks noChangeArrowheads="1"/>
          </p:cNvSpPr>
          <p:nvPr/>
        </p:nvSpPr>
        <p:spPr bwMode="auto">
          <a:xfrm>
            <a:off x="6011863" y="3573463"/>
            <a:ext cx="14700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>
                <a:solidFill>
                  <a:srgbClr val="CC3300"/>
                </a:solidFill>
              </a:rPr>
              <a:t>Early stopping</a:t>
            </a:r>
            <a:endParaRPr lang="en-GB" dirty="0">
              <a:solidFill>
                <a:srgbClr val="CC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194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dirty="0" smtClean="0">
              <a:cs typeface="Arial" charset="0"/>
            </a:endParaRPr>
          </a:p>
        </p:txBody>
      </p:sp>
      <p:sp>
        <p:nvSpPr>
          <p:cNvPr id="194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A50CA439-6552-495A-8A21-C415838C37D3}" type="slidenum">
              <a:rPr lang="sl-SI" smtClean="0"/>
              <a:pPr/>
              <a:t>32</a:t>
            </a:fld>
            <a:endParaRPr lang="sl-SI" smtClean="0"/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Regularization</a:t>
            </a:r>
            <a:endParaRPr lang="en-GB" dirty="0" smtClean="0"/>
          </a:p>
        </p:txBody>
      </p:sp>
      <p:sp>
        <p:nvSpPr>
          <p:cNvPr id="194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Improving</a:t>
            </a:r>
            <a:r>
              <a:rPr lang="sl-SI" dirty="0" smtClean="0"/>
              <a:t> </a:t>
            </a:r>
            <a:r>
              <a:rPr lang="sl-SI" dirty="0" err="1" smtClean="0"/>
              <a:t>generalization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regularization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Modifying</a:t>
            </a:r>
            <a:r>
              <a:rPr lang="sl-SI" dirty="0" smtClean="0"/>
              <a:t> </a:t>
            </a:r>
            <a:r>
              <a:rPr lang="sl-SI" dirty="0" err="1" smtClean="0"/>
              <a:t>performance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mean</a:t>
            </a:r>
            <a:r>
              <a:rPr lang="sl-SI" dirty="0" smtClean="0"/>
              <a:t> sum of </a:t>
            </a:r>
            <a:r>
              <a:rPr lang="sl-SI" dirty="0" err="1" smtClean="0"/>
              <a:t>squares</a:t>
            </a:r>
            <a:r>
              <a:rPr lang="sl-SI" dirty="0" smtClean="0"/>
              <a:t> of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weights</a:t>
            </a:r>
            <a:r>
              <a:rPr lang="sl-SI" dirty="0" smtClean="0"/>
              <a:t> and </a:t>
            </a:r>
            <a:r>
              <a:rPr lang="sl-SI" dirty="0" err="1" smtClean="0"/>
              <a:t>biases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dirty="0" err="1" smtClean="0"/>
              <a:t>thus</a:t>
            </a:r>
            <a:r>
              <a:rPr lang="sl-SI" dirty="0" smtClean="0"/>
              <a:t> </a:t>
            </a:r>
            <a:r>
              <a:rPr lang="sl-SI" dirty="0" err="1" smtClean="0"/>
              <a:t>obtaining</a:t>
            </a:r>
            <a:r>
              <a:rPr lang="sl-SI" dirty="0" smtClean="0"/>
              <a:t> a </a:t>
            </a:r>
            <a:r>
              <a:rPr lang="sl-SI" dirty="0" err="1" smtClean="0"/>
              <a:t>new</a:t>
            </a:r>
            <a:r>
              <a:rPr lang="sl-SI" dirty="0" smtClean="0"/>
              <a:t> </a:t>
            </a:r>
            <a:r>
              <a:rPr lang="sl-SI" dirty="0" err="1" smtClean="0"/>
              <a:t>performance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en-GB" dirty="0" smtClean="0"/>
              <a:t>Using this performance function</a:t>
            </a:r>
            <a:r>
              <a:rPr lang="sl-SI" dirty="0" smtClean="0"/>
              <a:t>,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will</a:t>
            </a:r>
            <a:r>
              <a:rPr lang="sl-SI" dirty="0" smtClean="0"/>
              <a:t> </a:t>
            </a:r>
            <a:r>
              <a:rPr lang="sl-SI" dirty="0" err="1" smtClean="0"/>
              <a:t>have</a:t>
            </a:r>
            <a:r>
              <a:rPr lang="sl-SI" dirty="0" smtClean="0"/>
              <a:t> </a:t>
            </a:r>
            <a:r>
              <a:rPr lang="en-GB" dirty="0" smtClean="0"/>
              <a:t>smaller weights</a:t>
            </a:r>
            <a:r>
              <a:rPr lang="sl-SI" dirty="0" smtClean="0"/>
              <a:t> </a:t>
            </a:r>
            <a:r>
              <a:rPr lang="en-GB" dirty="0" smtClean="0"/>
              <a:t>and biases,</a:t>
            </a:r>
            <a:r>
              <a:rPr lang="sl-SI" dirty="0" smtClean="0"/>
              <a:t> </a:t>
            </a:r>
            <a:r>
              <a:rPr lang="en-GB" dirty="0" smtClean="0"/>
              <a:t>and this forces the network response to be smoother and less likely</a:t>
            </a:r>
            <a:r>
              <a:rPr lang="sl-SI" dirty="0" smtClean="0"/>
              <a:t> </a:t>
            </a:r>
            <a:r>
              <a:rPr lang="en-GB" dirty="0" smtClean="0"/>
              <a:t>to </a:t>
            </a:r>
            <a:r>
              <a:rPr lang="en-GB" dirty="0" err="1" smtClean="0"/>
              <a:t>overfit</a:t>
            </a:r>
            <a:endParaRPr lang="en-GB" dirty="0" smtClean="0"/>
          </a:p>
          <a:p>
            <a:pPr lvl="1" eaLnBrk="1" hangingPunct="1"/>
            <a:endParaRPr lang="en-GB" dirty="0" smtClean="0"/>
          </a:p>
        </p:txBody>
      </p:sp>
      <p:graphicFrame>
        <p:nvGraphicFramePr>
          <p:cNvPr id="19458" name="Object 6"/>
          <p:cNvGraphicFramePr>
            <a:graphicFrameLocks noChangeAspect="1"/>
          </p:cNvGraphicFramePr>
          <p:nvPr/>
        </p:nvGraphicFramePr>
        <p:xfrm>
          <a:off x="1979613" y="1989138"/>
          <a:ext cx="3189287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1" name="Equation" r:id="rId3" imgW="1765080" imgH="431640" progId="Equation.3">
                  <p:embed/>
                </p:oleObj>
              </mc:Choice>
              <mc:Fallback>
                <p:oleObj name="Equation" r:id="rId3" imgW="1765080" imgH="431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989138"/>
                        <a:ext cx="3189287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7"/>
          <p:cNvGraphicFramePr>
            <a:graphicFrameLocks noChangeAspect="1"/>
          </p:cNvGraphicFramePr>
          <p:nvPr/>
        </p:nvGraphicFramePr>
        <p:xfrm>
          <a:off x="1933575" y="3213100"/>
          <a:ext cx="1858963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2" name="Equation" r:id="rId5" imgW="1028520" imgH="431640" progId="Equation.3">
                  <p:embed/>
                </p:oleObj>
              </mc:Choice>
              <mc:Fallback>
                <p:oleObj name="Equation" r:id="rId5" imgW="10285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213100"/>
                        <a:ext cx="1858963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8"/>
          <p:cNvGraphicFramePr>
            <a:graphicFrameLocks noChangeAspect="1"/>
          </p:cNvGraphicFramePr>
          <p:nvPr/>
        </p:nvGraphicFramePr>
        <p:xfrm>
          <a:off x="1944688" y="4502150"/>
          <a:ext cx="30988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83" name="Equation" r:id="rId7" imgW="1714320" imgH="203040" progId="Equation.3">
                  <p:embed/>
                </p:oleObj>
              </mc:Choice>
              <mc:Fallback>
                <p:oleObj name="Equation" r:id="rId7" imgW="1714320" imgH="2030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4502150"/>
                        <a:ext cx="3098800" cy="3667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409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6EE97DE7-09D6-4C9C-84EB-387369E28B29}" type="slidenum">
              <a:rPr lang="sl-SI" smtClean="0"/>
              <a:pPr/>
              <a:t>33</a:t>
            </a:fld>
            <a:endParaRPr lang="sl-SI" smtClean="0"/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Limitations</a:t>
            </a:r>
            <a:r>
              <a:rPr lang="sl-SI" dirty="0" smtClean="0"/>
              <a:t> of </a:t>
            </a:r>
            <a:r>
              <a:rPr lang="sl-SI" dirty="0" err="1" smtClean="0"/>
              <a:t>backpropagation</a:t>
            </a:r>
            <a:endParaRPr lang="en-GB" dirty="0" smtClean="0"/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sl-SI" dirty="0" smtClean="0"/>
              <a:t>Some </a:t>
            </a:r>
            <a:r>
              <a:rPr lang="sl-SI" dirty="0" err="1" smtClean="0"/>
              <a:t>properties</a:t>
            </a:r>
            <a:r>
              <a:rPr lang="sl-SI" dirty="0" smtClean="0"/>
              <a:t> of </a:t>
            </a:r>
            <a:r>
              <a:rPr lang="sl-SI" dirty="0" err="1" smtClean="0"/>
              <a:t>backpropagation</a:t>
            </a:r>
            <a:r>
              <a:rPr lang="sl-SI" dirty="0" smtClean="0"/>
              <a:t> do not </a:t>
            </a:r>
            <a:r>
              <a:rPr lang="sl-SI" dirty="0" err="1" smtClean="0"/>
              <a:t>guarantee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algorithm</a:t>
            </a:r>
            <a:r>
              <a:rPr lang="sl-SI" dirty="0" smtClean="0"/>
              <a:t> to be </a:t>
            </a:r>
            <a:r>
              <a:rPr lang="sl-SI" dirty="0" err="1" smtClean="0"/>
              <a:t>universally</a:t>
            </a:r>
            <a:r>
              <a:rPr lang="sl-SI" dirty="0" smtClean="0"/>
              <a:t> </a:t>
            </a:r>
            <a:r>
              <a:rPr lang="sl-SI" dirty="0" err="1" smtClean="0"/>
              <a:t>useful</a:t>
            </a:r>
            <a:r>
              <a:rPr lang="sl-SI" dirty="0" smtClean="0"/>
              <a:t>:</a:t>
            </a:r>
          </a:p>
          <a:p>
            <a:pPr marL="1181100" lvl="2" indent="-266700" eaLnBrk="1" hangingPunct="1">
              <a:lnSpc>
                <a:spcPct val="90000"/>
              </a:lnSpc>
            </a:pPr>
            <a:endParaRPr lang="sl-SI" dirty="0" smtClean="0"/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smtClean="0"/>
              <a:t>Long </a:t>
            </a:r>
            <a:r>
              <a:rPr lang="sl-SI" dirty="0" err="1" smtClean="0"/>
              <a:t>training</a:t>
            </a:r>
            <a:r>
              <a:rPr lang="sl-SI" dirty="0" smtClean="0"/>
              <a:t> </a:t>
            </a:r>
            <a:r>
              <a:rPr lang="sl-SI" dirty="0" err="1" smtClean="0"/>
              <a:t>process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 smtClean="0"/>
              <a:t>Possibly</a:t>
            </a:r>
            <a:r>
              <a:rPr lang="sl-SI" dirty="0" smtClean="0"/>
              <a:t> </a:t>
            </a:r>
            <a:r>
              <a:rPr lang="sl-SI" dirty="0" err="1" smtClean="0"/>
              <a:t>due</a:t>
            </a:r>
            <a:r>
              <a:rPr lang="sl-SI" dirty="0" smtClean="0"/>
              <a:t> to </a:t>
            </a:r>
            <a:r>
              <a:rPr lang="sl-SI" dirty="0" err="1" smtClean="0"/>
              <a:t>the</a:t>
            </a:r>
            <a:r>
              <a:rPr lang="sl-SI" dirty="0" smtClean="0"/>
              <a:t> non-optimum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rate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sl-SI" dirty="0" smtClean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sl-SI" dirty="0" err="1" smtClean="0">
                <a:solidFill>
                  <a:schemeClr val="accent2">
                    <a:lumMod val="75000"/>
                  </a:schemeClr>
                </a:solidFill>
              </a:rPr>
              <a:t>advanced</a:t>
            </a:r>
            <a:r>
              <a:rPr lang="sl-SI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l-SI" dirty="0" err="1" smtClean="0">
                <a:solidFill>
                  <a:schemeClr val="accent2">
                    <a:lumMod val="75000"/>
                  </a:schemeClr>
                </a:solidFill>
              </a:rPr>
              <a:t>algorithms</a:t>
            </a:r>
            <a:r>
              <a:rPr lang="sl-SI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l-SI" dirty="0" err="1" smtClean="0">
                <a:solidFill>
                  <a:schemeClr val="accent2">
                    <a:lumMod val="75000"/>
                  </a:schemeClr>
                </a:solidFill>
              </a:rPr>
              <a:t>address</a:t>
            </a:r>
            <a:r>
              <a:rPr lang="sl-SI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l-SI" dirty="0" err="1" smtClean="0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sl-SI" dirty="0" smtClean="0">
                <a:solidFill>
                  <a:schemeClr val="accent2">
                    <a:lumMod val="75000"/>
                  </a:schemeClr>
                </a:solidFill>
              </a:rPr>
              <a:t> problem)</a:t>
            </a:r>
          </a:p>
          <a:p>
            <a:pPr marL="1181100" lvl="2" indent="-266700" eaLnBrk="1" hangingPunct="1">
              <a:lnSpc>
                <a:spcPct val="90000"/>
              </a:lnSpc>
            </a:pPr>
            <a:endParaRPr lang="sl-SI" dirty="0" smtClean="0"/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paralysis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 smtClean="0"/>
              <a:t>Combination</a:t>
            </a:r>
            <a:r>
              <a:rPr lang="sl-SI" dirty="0" smtClean="0"/>
              <a:t> of </a:t>
            </a:r>
            <a:r>
              <a:rPr lang="sl-SI" dirty="0" err="1" smtClean="0"/>
              <a:t>sigmoidal</a:t>
            </a:r>
            <a:r>
              <a:rPr lang="sl-SI" dirty="0" smtClean="0"/>
              <a:t> </a:t>
            </a:r>
            <a:r>
              <a:rPr lang="sl-SI" dirty="0" err="1" smtClean="0"/>
              <a:t>activation</a:t>
            </a:r>
            <a:r>
              <a:rPr lang="sl-SI" dirty="0" smtClean="0"/>
              <a:t> and </a:t>
            </a:r>
            <a:r>
              <a:rPr lang="sl-SI" dirty="0" err="1" smtClean="0"/>
              <a:t>very</a:t>
            </a:r>
            <a:r>
              <a:rPr lang="sl-SI" dirty="0" smtClean="0"/>
              <a:t> large </a:t>
            </a:r>
            <a:r>
              <a:rPr lang="sl-SI" dirty="0" err="1" smtClean="0"/>
              <a:t>weights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</a:t>
            </a:r>
            <a:r>
              <a:rPr lang="sl-SI" dirty="0" err="1" smtClean="0"/>
              <a:t>decrease</a:t>
            </a:r>
            <a:r>
              <a:rPr lang="sl-SI" dirty="0" smtClean="0"/>
              <a:t> </a:t>
            </a:r>
            <a:r>
              <a:rPr lang="sl-SI" dirty="0" err="1" smtClean="0"/>
              <a:t>gradients</a:t>
            </a:r>
            <a:r>
              <a:rPr lang="sl-SI" dirty="0" smtClean="0"/>
              <a:t> </a:t>
            </a:r>
            <a:r>
              <a:rPr lang="sl-SI" dirty="0" err="1" smtClean="0"/>
              <a:t>almost</a:t>
            </a:r>
            <a:r>
              <a:rPr lang="sl-SI" dirty="0" smtClean="0"/>
              <a:t> to </a:t>
            </a:r>
            <a:r>
              <a:rPr lang="sl-SI" dirty="0" err="1" smtClean="0"/>
              <a:t>zero</a:t>
            </a:r>
            <a:r>
              <a:rPr lang="sl-SI" dirty="0" smtClean="0"/>
              <a:t> (</a:t>
            </a:r>
            <a:r>
              <a:rPr lang="sl-SI" dirty="0" err="1" smtClean="0"/>
              <a:t>vanishing</a:t>
            </a:r>
            <a:r>
              <a:rPr lang="sl-SI" dirty="0" smtClean="0"/>
              <a:t> gradient problem)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err="1" smtClean="0">
                <a:sym typeface="Wingdings" pitchFamily="2" charset="2"/>
              </a:rPr>
              <a:t>training</a:t>
            </a:r>
            <a:r>
              <a:rPr lang="sl-SI" dirty="0" smtClean="0">
                <a:sym typeface="Wingdings" pitchFamily="2" charset="2"/>
              </a:rPr>
              <a:t> is </a:t>
            </a:r>
            <a:r>
              <a:rPr lang="sl-SI" dirty="0" err="1" smtClean="0">
                <a:sym typeface="Wingdings" pitchFamily="2" charset="2"/>
              </a:rPr>
              <a:t>almost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stopped</a:t>
            </a:r>
            <a:endParaRPr lang="sl-SI" dirty="0" smtClean="0"/>
          </a:p>
          <a:p>
            <a:pPr marL="1181100" lvl="2" indent="-266700" eaLnBrk="1" hangingPunct="1">
              <a:lnSpc>
                <a:spcPct val="90000"/>
              </a:lnSpc>
            </a:pPr>
            <a:endParaRPr lang="sl-SI" dirty="0" smtClean="0"/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 smtClean="0"/>
              <a:t>Local</a:t>
            </a:r>
            <a:r>
              <a:rPr lang="sl-SI" dirty="0" smtClean="0"/>
              <a:t> </a:t>
            </a:r>
            <a:r>
              <a:rPr lang="sl-SI" dirty="0" err="1" smtClean="0"/>
              <a:t>minima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 smtClean="0"/>
              <a:t>Error</a:t>
            </a:r>
            <a:r>
              <a:rPr lang="sl-SI" dirty="0" smtClean="0"/>
              <a:t> </a:t>
            </a:r>
            <a:r>
              <a:rPr lang="sl-SI" dirty="0" err="1" smtClean="0"/>
              <a:t>surface</a:t>
            </a:r>
            <a:r>
              <a:rPr lang="sl-SI" dirty="0" smtClean="0"/>
              <a:t> of a </a:t>
            </a:r>
            <a:r>
              <a:rPr lang="sl-SI" dirty="0" err="1" smtClean="0"/>
              <a:t>complex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be </a:t>
            </a:r>
            <a:r>
              <a:rPr lang="sl-SI" dirty="0" err="1" smtClean="0"/>
              <a:t>very</a:t>
            </a:r>
            <a:r>
              <a:rPr lang="sl-SI" dirty="0" smtClean="0"/>
              <a:t> </a:t>
            </a:r>
            <a:r>
              <a:rPr lang="sl-SI" dirty="0" err="1" smtClean="0"/>
              <a:t>complex</a:t>
            </a:r>
            <a:r>
              <a:rPr lang="sl-SI" dirty="0" smtClean="0"/>
              <a:t>,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many</a:t>
            </a:r>
            <a:r>
              <a:rPr lang="sl-SI" dirty="0" smtClean="0"/>
              <a:t> </a:t>
            </a:r>
            <a:r>
              <a:rPr lang="sl-SI" dirty="0" err="1" smtClean="0"/>
              <a:t>hills</a:t>
            </a:r>
            <a:r>
              <a:rPr lang="sl-SI" dirty="0" smtClean="0"/>
              <a:t> and </a:t>
            </a:r>
            <a:r>
              <a:rPr lang="sl-SI" dirty="0" err="1" smtClean="0"/>
              <a:t>valleys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smtClean="0"/>
              <a:t>Gradient </a:t>
            </a:r>
            <a:r>
              <a:rPr lang="sl-SI" dirty="0" err="1" smtClean="0"/>
              <a:t>methods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</a:t>
            </a:r>
            <a:r>
              <a:rPr lang="sl-SI" dirty="0" err="1" smtClean="0"/>
              <a:t>get</a:t>
            </a:r>
            <a:r>
              <a:rPr lang="sl-SI" dirty="0" smtClean="0"/>
              <a:t> </a:t>
            </a:r>
            <a:r>
              <a:rPr lang="sl-SI" dirty="0" err="1" smtClean="0"/>
              <a:t>trapped</a:t>
            </a:r>
            <a:r>
              <a:rPr lang="sl-SI" dirty="0" smtClean="0"/>
              <a:t> in </a:t>
            </a:r>
            <a:r>
              <a:rPr lang="sl-SI" dirty="0" err="1" smtClean="0"/>
              <a:t>local</a:t>
            </a:r>
            <a:r>
              <a:rPr lang="sl-SI" dirty="0" smtClean="0"/>
              <a:t> </a:t>
            </a:r>
            <a:r>
              <a:rPr lang="sl-SI" dirty="0" err="1" smtClean="0"/>
              <a:t>minima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 smtClean="0"/>
              <a:t>Solutions</a:t>
            </a:r>
            <a:r>
              <a:rPr lang="sl-SI" dirty="0" smtClean="0"/>
              <a:t>: </a:t>
            </a:r>
            <a:r>
              <a:rPr lang="sl-SI" dirty="0" err="1" smtClean="0"/>
              <a:t>probabilistic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methods</a:t>
            </a:r>
            <a:r>
              <a:rPr lang="sl-SI" dirty="0" smtClean="0"/>
              <a:t> (</a:t>
            </a:r>
            <a:r>
              <a:rPr lang="sl-SI" dirty="0" err="1" smtClean="0"/>
              <a:t>simulated</a:t>
            </a:r>
            <a:r>
              <a:rPr lang="sl-SI" dirty="0" smtClean="0"/>
              <a:t> </a:t>
            </a:r>
            <a:r>
              <a:rPr lang="sl-SI" dirty="0" err="1" smtClean="0"/>
              <a:t>annealing</a:t>
            </a:r>
            <a:r>
              <a:rPr lang="sl-SI" dirty="0" smtClean="0"/>
              <a:t>, ...)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419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247AFC2D-A87C-4B8E-B52B-A8DC8F3BEDC8}" type="slidenum">
              <a:rPr lang="sl-SI" smtClean="0"/>
              <a:pPr/>
              <a:t>34</a:t>
            </a:fld>
            <a:endParaRPr lang="sl-SI" smtClean="0"/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4.4  Advanced algorithms</a:t>
            </a:r>
            <a:endParaRPr lang="en-GB" sz="2800" smtClean="0"/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sl-SI" dirty="0" smtClean="0"/>
              <a:t>Basic </a:t>
            </a:r>
            <a:r>
              <a:rPr lang="sl-SI" dirty="0" err="1" smtClean="0"/>
              <a:t>backpropagation</a:t>
            </a:r>
            <a:r>
              <a:rPr lang="sl-SI" dirty="0" smtClean="0"/>
              <a:t> is </a:t>
            </a:r>
            <a:r>
              <a:rPr lang="sl-SI" dirty="0" err="1" smtClean="0"/>
              <a:t>slow</a:t>
            </a:r>
            <a:endParaRPr lang="sl-SI" dirty="0" smtClean="0"/>
          </a:p>
          <a:p>
            <a:pPr marL="1181100" lvl="2" indent="-266700" eaLnBrk="1" hangingPunct="1">
              <a:lnSpc>
                <a:spcPct val="90000"/>
              </a:lnSpc>
            </a:pPr>
            <a:r>
              <a:rPr lang="sl-SI" dirty="0" smtClean="0"/>
              <a:t>A</a:t>
            </a:r>
            <a:r>
              <a:rPr lang="en-GB" dirty="0" err="1" smtClean="0"/>
              <a:t>djusts</a:t>
            </a:r>
            <a:r>
              <a:rPr lang="en-GB" dirty="0" smtClean="0"/>
              <a:t> the weights in the steepest</a:t>
            </a:r>
            <a:r>
              <a:rPr lang="sl-SI" dirty="0" smtClean="0"/>
              <a:t> </a:t>
            </a:r>
            <a:r>
              <a:rPr lang="en-GB" dirty="0" smtClean="0"/>
              <a:t>descent direction (negative of the gradient) in which the</a:t>
            </a:r>
            <a:r>
              <a:rPr lang="sl-SI" dirty="0" smtClean="0"/>
              <a:t> </a:t>
            </a:r>
            <a:r>
              <a:rPr lang="en-GB" dirty="0" smtClean="0"/>
              <a:t>performance function is decreasing most rapidly</a:t>
            </a:r>
            <a:endParaRPr lang="sl-SI" dirty="0" smtClean="0"/>
          </a:p>
          <a:p>
            <a:pPr marL="1181100" lvl="2" indent="-266700" eaLnBrk="1" hangingPunct="1">
              <a:lnSpc>
                <a:spcPct val="90000"/>
              </a:lnSpc>
            </a:pPr>
            <a:r>
              <a:rPr lang="en-GB" dirty="0" smtClean="0"/>
              <a:t>It turns out that, although</a:t>
            </a:r>
            <a:r>
              <a:rPr lang="sl-SI" dirty="0" smtClean="0"/>
              <a:t> </a:t>
            </a:r>
            <a:r>
              <a:rPr lang="en-GB" dirty="0" smtClean="0"/>
              <a:t>the function decreases most rapidly along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en-GB" dirty="0" smtClean="0"/>
              <a:t>the negative of the gradient, this</a:t>
            </a:r>
            <a:r>
              <a:rPr lang="sl-SI" dirty="0" smtClean="0"/>
              <a:t> </a:t>
            </a:r>
            <a:r>
              <a:rPr lang="en-GB" dirty="0" smtClean="0"/>
              <a:t>does not necessarily produce the fastest convergence</a:t>
            </a:r>
            <a:endParaRPr lang="sl-SI" dirty="0" smtClean="0"/>
          </a:p>
          <a:p>
            <a:pPr marL="1181100" lvl="2" indent="-266700" eaLnBrk="1" hangingPunct="1">
              <a:lnSpc>
                <a:spcPct val="90000"/>
              </a:lnSpc>
            </a:pPr>
            <a:endParaRPr lang="sl-SI" dirty="0" smtClean="0"/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 smtClean="0"/>
              <a:t>Advanced</a:t>
            </a:r>
            <a:r>
              <a:rPr lang="sl-SI" dirty="0" smtClean="0"/>
              <a:t> </a:t>
            </a:r>
            <a:r>
              <a:rPr lang="sl-SI" dirty="0" err="1" smtClean="0"/>
              <a:t>algorithms</a:t>
            </a:r>
            <a:r>
              <a:rPr lang="sl-SI" dirty="0" smtClean="0"/>
              <a:t> </a:t>
            </a:r>
            <a:r>
              <a:rPr lang="sl-SI" dirty="0" err="1" smtClean="0"/>
              <a:t>based</a:t>
            </a:r>
            <a:r>
              <a:rPr lang="sl-SI" dirty="0" smtClean="0"/>
              <a:t> on </a:t>
            </a:r>
            <a:r>
              <a:rPr lang="sl-SI" dirty="0" err="1" smtClean="0"/>
              <a:t>heuristics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 smtClean="0"/>
              <a:t>Developed</a:t>
            </a:r>
            <a:r>
              <a:rPr lang="sl-SI" dirty="0" smtClean="0"/>
              <a:t> </a:t>
            </a:r>
            <a:r>
              <a:rPr lang="sl-SI" dirty="0" err="1" smtClean="0"/>
              <a:t>from</a:t>
            </a:r>
            <a:r>
              <a:rPr lang="sl-SI" dirty="0" smtClean="0"/>
              <a:t> </a:t>
            </a:r>
            <a:r>
              <a:rPr lang="sl-SI" dirty="0" err="1" smtClean="0"/>
              <a:t>an</a:t>
            </a:r>
            <a:r>
              <a:rPr lang="sl-SI" dirty="0" smtClean="0"/>
              <a:t> </a:t>
            </a:r>
            <a:r>
              <a:rPr lang="sl-SI" dirty="0" err="1" smtClean="0"/>
              <a:t>analysis</a:t>
            </a:r>
            <a:r>
              <a:rPr lang="sl-SI" dirty="0" smtClean="0"/>
              <a:t> of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performance</a:t>
            </a:r>
            <a:r>
              <a:rPr lang="sl-SI" dirty="0" smtClean="0"/>
              <a:t> of </a:t>
            </a:r>
            <a:r>
              <a:rPr lang="sl-SI" dirty="0" err="1" smtClean="0"/>
              <a:t>the</a:t>
            </a:r>
            <a:r>
              <a:rPr lang="sl-SI" dirty="0" smtClean="0"/>
              <a:t> standard </a:t>
            </a:r>
            <a:r>
              <a:rPr lang="sl-SI" dirty="0" err="1" smtClean="0"/>
              <a:t>steepest</a:t>
            </a:r>
            <a:r>
              <a:rPr lang="sl-SI" dirty="0" smtClean="0"/>
              <a:t> </a:t>
            </a:r>
            <a:r>
              <a:rPr lang="sl-SI" dirty="0" err="1" smtClean="0"/>
              <a:t>descent</a:t>
            </a:r>
            <a:r>
              <a:rPr lang="sl-SI" dirty="0" smtClean="0"/>
              <a:t> </a:t>
            </a:r>
            <a:r>
              <a:rPr lang="sl-SI" dirty="0" err="1" smtClean="0"/>
              <a:t>algorithm</a:t>
            </a:r>
            <a:endParaRPr lang="sl-SI" dirty="0" smtClean="0"/>
          </a:p>
          <a:p>
            <a:pPr marL="1181100" lvl="2" indent="-266700" eaLnBrk="1" hangingPunct="1">
              <a:lnSpc>
                <a:spcPct val="90000"/>
              </a:lnSpc>
            </a:pPr>
            <a:r>
              <a:rPr lang="sl-SI" dirty="0" err="1" smtClean="0"/>
              <a:t>Momentum</a:t>
            </a:r>
            <a:r>
              <a:rPr lang="sl-SI" dirty="0" smtClean="0"/>
              <a:t> </a:t>
            </a:r>
            <a:r>
              <a:rPr lang="sl-SI" dirty="0" err="1" smtClean="0"/>
              <a:t>technique</a:t>
            </a:r>
            <a:endParaRPr lang="sl-SI" dirty="0" smtClean="0"/>
          </a:p>
          <a:p>
            <a:pPr marL="1181100" lvl="2" indent="-266700" eaLnBrk="1" hangingPunct="1">
              <a:lnSpc>
                <a:spcPct val="90000"/>
              </a:lnSpc>
            </a:pPr>
            <a:r>
              <a:rPr lang="sl-SI" dirty="0" smtClean="0"/>
              <a:t>Variable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rate</a:t>
            </a:r>
            <a:r>
              <a:rPr lang="sl-SI" dirty="0" smtClean="0"/>
              <a:t> </a:t>
            </a:r>
            <a:r>
              <a:rPr lang="sl-SI" dirty="0" err="1" smtClean="0"/>
              <a:t>backpropagation</a:t>
            </a:r>
            <a:endParaRPr lang="sl-SI" dirty="0" smtClean="0"/>
          </a:p>
          <a:p>
            <a:pPr marL="1181100" lvl="2" indent="-266700" eaLnBrk="1" hangingPunct="1">
              <a:lnSpc>
                <a:spcPct val="90000"/>
              </a:lnSpc>
            </a:pPr>
            <a:r>
              <a:rPr lang="sl-SI" dirty="0" err="1" smtClean="0"/>
              <a:t>Resilient</a:t>
            </a:r>
            <a:r>
              <a:rPr lang="sl-SI" dirty="0" smtClean="0"/>
              <a:t> </a:t>
            </a:r>
            <a:r>
              <a:rPr lang="sl-SI" dirty="0" err="1" smtClean="0"/>
              <a:t>backpropagation</a:t>
            </a:r>
            <a:endParaRPr lang="sl-SI" dirty="0" smtClean="0"/>
          </a:p>
          <a:p>
            <a:pPr marL="1181100" lvl="2" indent="-266700" eaLnBrk="1" hangingPunct="1">
              <a:lnSpc>
                <a:spcPct val="90000"/>
              </a:lnSpc>
            </a:pPr>
            <a:endParaRPr lang="sl-SI" dirty="0" smtClean="0"/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 smtClean="0"/>
              <a:t>Numerical</a:t>
            </a:r>
            <a:r>
              <a:rPr lang="sl-SI" dirty="0" smtClean="0"/>
              <a:t> </a:t>
            </a:r>
            <a:r>
              <a:rPr lang="sl-SI" dirty="0" err="1" smtClean="0"/>
              <a:t>optimization</a:t>
            </a:r>
            <a:r>
              <a:rPr lang="sl-SI" dirty="0" smtClean="0"/>
              <a:t> </a:t>
            </a:r>
            <a:r>
              <a:rPr lang="sl-SI" dirty="0" err="1" smtClean="0"/>
              <a:t>techniques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 smtClean="0"/>
              <a:t>Application</a:t>
            </a:r>
            <a:r>
              <a:rPr lang="sl-SI" dirty="0" smtClean="0"/>
              <a:t> of standard </a:t>
            </a:r>
            <a:r>
              <a:rPr lang="sl-SI" dirty="0" err="1" smtClean="0"/>
              <a:t>numerical</a:t>
            </a:r>
            <a:r>
              <a:rPr lang="sl-SI" dirty="0" smtClean="0"/>
              <a:t> </a:t>
            </a:r>
            <a:r>
              <a:rPr lang="sl-SI" dirty="0" err="1" smtClean="0"/>
              <a:t>optimization</a:t>
            </a:r>
            <a:r>
              <a:rPr lang="sl-SI" dirty="0" smtClean="0"/>
              <a:t> </a:t>
            </a:r>
            <a:r>
              <a:rPr lang="sl-SI" dirty="0" err="1" smtClean="0"/>
              <a:t>techniques</a:t>
            </a:r>
            <a:r>
              <a:rPr lang="sl-SI" dirty="0" smtClean="0"/>
              <a:t> to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endParaRPr lang="sl-SI" dirty="0" smtClean="0"/>
          </a:p>
          <a:p>
            <a:pPr marL="1181100" lvl="2" indent="-266700" eaLnBrk="1" hangingPunct="1">
              <a:lnSpc>
                <a:spcPct val="90000"/>
              </a:lnSpc>
            </a:pPr>
            <a:r>
              <a:rPr lang="sl-SI" dirty="0" err="1" smtClean="0"/>
              <a:t>Quasi</a:t>
            </a:r>
            <a:r>
              <a:rPr lang="sl-SI" dirty="0" smtClean="0"/>
              <a:t>-Newton </a:t>
            </a:r>
            <a:r>
              <a:rPr lang="sl-SI" dirty="0" err="1" smtClean="0"/>
              <a:t>algorithms</a:t>
            </a:r>
            <a:endParaRPr lang="sl-SI" dirty="0" smtClean="0"/>
          </a:p>
          <a:p>
            <a:pPr marL="1181100" lvl="2" indent="-266700" eaLnBrk="1" hangingPunct="1">
              <a:lnSpc>
                <a:spcPct val="90000"/>
              </a:lnSpc>
            </a:pPr>
            <a:r>
              <a:rPr lang="sl-SI" dirty="0" err="1" smtClean="0"/>
              <a:t>Conjugate</a:t>
            </a:r>
            <a:r>
              <a:rPr lang="sl-SI" dirty="0" smtClean="0"/>
              <a:t> Gradient </a:t>
            </a:r>
            <a:r>
              <a:rPr lang="sl-SI" dirty="0" err="1" smtClean="0"/>
              <a:t>algorithms</a:t>
            </a:r>
            <a:endParaRPr lang="sl-SI" dirty="0" smtClean="0"/>
          </a:p>
          <a:p>
            <a:pPr marL="1181100" lvl="2" indent="-266700" eaLnBrk="1" hangingPunct="1">
              <a:lnSpc>
                <a:spcPct val="90000"/>
              </a:lnSpc>
            </a:pPr>
            <a:r>
              <a:rPr lang="sl-SI" dirty="0" smtClean="0"/>
              <a:t>Levenberg-</a:t>
            </a:r>
            <a:r>
              <a:rPr lang="sl-SI" dirty="0" err="1" smtClean="0"/>
              <a:t>Marquardt</a:t>
            </a:r>
            <a:r>
              <a:rPr lang="sl-SI" dirty="0"/>
              <a:t> </a:t>
            </a:r>
            <a:r>
              <a:rPr lang="sl-SI" dirty="0" err="1" smtClean="0"/>
              <a:t>algorithm</a:t>
            </a:r>
            <a:endParaRPr lang="en-GB" dirty="0" smtClean="0"/>
          </a:p>
        </p:txBody>
      </p:sp>
      <p:sp>
        <p:nvSpPr>
          <p:cNvPr id="41991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2048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E6A2F54C-864B-4612-818F-433B981F39B8}" type="slidenum">
              <a:rPr lang="sl-SI" smtClean="0"/>
              <a:pPr/>
              <a:t>35</a:t>
            </a:fld>
            <a:endParaRPr lang="sl-SI" smtClean="0"/>
          </a:p>
        </p:txBody>
      </p:sp>
      <p:sp>
        <p:nvSpPr>
          <p:cNvPr id="204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Momentum</a:t>
            </a:r>
            <a:endParaRPr lang="en-GB" smtClean="0"/>
          </a:p>
        </p:txBody>
      </p:sp>
      <p:sp>
        <p:nvSpPr>
          <p:cNvPr id="204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A </a:t>
            </a:r>
            <a:r>
              <a:rPr lang="sl-SI" dirty="0" err="1" smtClean="0"/>
              <a:t>simple</a:t>
            </a:r>
            <a:r>
              <a:rPr lang="sl-SI" dirty="0" smtClean="0"/>
              <a:t> </a:t>
            </a:r>
            <a:r>
              <a:rPr lang="sl-SI" dirty="0" err="1" smtClean="0"/>
              <a:t>method</a:t>
            </a:r>
            <a:r>
              <a:rPr lang="sl-SI" dirty="0" smtClean="0"/>
              <a:t> of </a:t>
            </a:r>
            <a:r>
              <a:rPr lang="sl-SI" dirty="0" err="1" smtClean="0"/>
              <a:t>increasing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rate</a:t>
            </a:r>
            <a:r>
              <a:rPr lang="sl-SI" dirty="0" smtClean="0"/>
              <a:t> </a:t>
            </a:r>
            <a:r>
              <a:rPr lang="sl-SI" dirty="0" err="1" smtClean="0"/>
              <a:t>yet</a:t>
            </a:r>
            <a:r>
              <a:rPr lang="sl-SI" dirty="0" smtClean="0"/>
              <a:t> </a:t>
            </a:r>
            <a:r>
              <a:rPr lang="sl-SI" dirty="0" err="1" smtClean="0"/>
              <a:t>avoiding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danger</a:t>
            </a:r>
            <a:r>
              <a:rPr lang="sl-SI" dirty="0" smtClean="0"/>
              <a:t> of </a:t>
            </a:r>
            <a:r>
              <a:rPr lang="sl-SI" dirty="0" err="1" smtClean="0"/>
              <a:t>instability</a:t>
            </a:r>
            <a:endParaRPr lang="sl-SI" dirty="0" smtClean="0"/>
          </a:p>
          <a:p>
            <a:pPr eaLnBrk="1" hangingPunct="1"/>
            <a:r>
              <a:rPr lang="sl-SI" dirty="0" err="1" smtClean="0"/>
              <a:t>Modified</a:t>
            </a:r>
            <a:r>
              <a:rPr lang="sl-SI" dirty="0" smtClean="0"/>
              <a:t> delta rule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adding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FF0000"/>
                </a:solidFill>
              </a:rPr>
              <a:t>momentum</a:t>
            </a:r>
            <a:r>
              <a:rPr lang="sl-SI" dirty="0" smtClean="0">
                <a:solidFill>
                  <a:srgbClr val="FF0000"/>
                </a:solidFill>
              </a:rPr>
              <a:t> term</a:t>
            </a:r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dirty="0" err="1" smtClean="0"/>
              <a:t>Momentum</a:t>
            </a:r>
            <a:r>
              <a:rPr lang="sl-SI" dirty="0" smtClean="0"/>
              <a:t> </a:t>
            </a:r>
            <a:r>
              <a:rPr lang="sl-SI" dirty="0" err="1" smtClean="0"/>
              <a:t>constant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Accelerates</a:t>
            </a:r>
            <a:r>
              <a:rPr lang="sl-SI" dirty="0" smtClean="0"/>
              <a:t> </a:t>
            </a:r>
            <a:r>
              <a:rPr lang="sl-SI" dirty="0" err="1" smtClean="0"/>
              <a:t>backpropagation</a:t>
            </a:r>
            <a:r>
              <a:rPr lang="sl-SI" dirty="0" smtClean="0"/>
              <a:t> in </a:t>
            </a:r>
            <a:r>
              <a:rPr lang="sl-SI" dirty="0" err="1" smtClean="0"/>
              <a:t>steady</a:t>
            </a:r>
            <a:r>
              <a:rPr lang="sl-SI" dirty="0" smtClean="0"/>
              <a:t> </a:t>
            </a:r>
            <a:r>
              <a:rPr lang="sl-SI" dirty="0" err="1" smtClean="0"/>
              <a:t>downhill</a:t>
            </a:r>
            <a:r>
              <a:rPr lang="sl-SI" dirty="0" smtClean="0"/>
              <a:t> </a:t>
            </a:r>
            <a:r>
              <a:rPr lang="sl-SI" dirty="0" err="1" smtClean="0"/>
              <a:t>directions</a:t>
            </a:r>
            <a:endParaRPr lang="el-GR" i="1" dirty="0" smtClean="0">
              <a:cs typeface="Arial" charset="0"/>
            </a:endParaRPr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450245"/>
              </p:ext>
            </p:extLst>
          </p:nvPr>
        </p:nvGraphicFramePr>
        <p:xfrm>
          <a:off x="1331640" y="2637234"/>
          <a:ext cx="4035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4" name="Equation" r:id="rId3" imgW="2374560" imgH="253800" progId="Equation.3">
                  <p:embed/>
                </p:oleObj>
              </mc:Choice>
              <mc:Fallback>
                <p:oleObj name="Equation" r:id="rId3" imgW="237456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2637234"/>
                        <a:ext cx="4035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>
                                <a:alpha val="27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Rectangle 5"/>
          <p:cNvSpPr>
            <a:spLocks noChangeArrowheads="1"/>
          </p:cNvSpPr>
          <p:nvPr/>
        </p:nvSpPr>
        <p:spPr bwMode="auto">
          <a:xfrm>
            <a:off x="3835127" y="2637234"/>
            <a:ext cx="1585913" cy="431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Line 6"/>
          <p:cNvSpPr>
            <a:spLocks noChangeShapeType="1"/>
          </p:cNvSpPr>
          <p:nvPr/>
        </p:nvSpPr>
        <p:spPr bwMode="auto">
          <a:xfrm flipH="1">
            <a:off x="4616177" y="2276872"/>
            <a:ext cx="287338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48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738191"/>
              </p:ext>
            </p:extLst>
          </p:nvPr>
        </p:nvGraphicFramePr>
        <p:xfrm>
          <a:off x="3240088" y="4005064"/>
          <a:ext cx="9715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5" name="Equation" r:id="rId5" imgW="571320" imgH="203040" progId="Equation.3">
                  <p:embed/>
                </p:oleObj>
              </mc:Choice>
              <mc:Fallback>
                <p:oleObj name="Equation" r:id="rId5" imgW="57132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4005064"/>
                        <a:ext cx="9715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>
                                <a:alpha val="27000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1" name="Group 8"/>
          <p:cNvGrpSpPr>
            <a:grpSpLocks/>
          </p:cNvGrpSpPr>
          <p:nvPr/>
        </p:nvGrpSpPr>
        <p:grpSpPr bwMode="auto">
          <a:xfrm>
            <a:off x="1908175" y="4581525"/>
            <a:ext cx="5256213" cy="1392238"/>
            <a:chOff x="1202" y="2886"/>
            <a:chExt cx="3311" cy="877"/>
          </a:xfrm>
        </p:grpSpPr>
        <p:pic>
          <p:nvPicPr>
            <p:cNvPr id="20495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02" y="2976"/>
              <a:ext cx="3311" cy="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496" name="Rectangle 10"/>
            <p:cNvSpPr>
              <a:spLocks noChangeArrowheads="1"/>
            </p:cNvSpPr>
            <p:nvPr/>
          </p:nvSpPr>
          <p:spPr bwMode="auto">
            <a:xfrm>
              <a:off x="1519" y="2886"/>
              <a:ext cx="363" cy="13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5856288" y="4521200"/>
            <a:ext cx="1662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400">
                <a:solidFill>
                  <a:srgbClr val="3333FF"/>
                </a:solidFill>
              </a:rPr>
              <a:t>Small learning rate</a:t>
            </a:r>
            <a:endParaRPr lang="en-GB" sz="1400">
              <a:solidFill>
                <a:srgbClr val="3333FF"/>
              </a:solidFill>
            </a:endParaRP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1476375" y="4508500"/>
            <a:ext cx="16700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400">
                <a:solidFill>
                  <a:srgbClr val="3333FF"/>
                </a:solidFill>
              </a:rPr>
              <a:t>Large learning rate</a:t>
            </a:r>
          </a:p>
          <a:p>
            <a:r>
              <a:rPr lang="sl-SI" sz="1400">
                <a:solidFill>
                  <a:srgbClr val="3333FF"/>
                </a:solidFill>
              </a:rPr>
              <a:t>(oscillations)</a:t>
            </a:r>
            <a:endParaRPr lang="en-GB" sz="1400">
              <a:solidFill>
                <a:srgbClr val="3333FF"/>
              </a:solidFill>
            </a:endParaRPr>
          </a:p>
        </p:txBody>
      </p:sp>
      <p:sp>
        <p:nvSpPr>
          <p:cNvPr id="20494" name="Text Box 13"/>
          <p:cNvSpPr txBox="1">
            <a:spLocks noChangeArrowheads="1"/>
          </p:cNvSpPr>
          <p:nvPr/>
        </p:nvSpPr>
        <p:spPr bwMode="auto">
          <a:xfrm>
            <a:off x="1476375" y="5876925"/>
            <a:ext cx="21732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400">
                <a:solidFill>
                  <a:srgbClr val="FF0000"/>
                </a:solidFill>
              </a:rPr>
              <a:t>Learning with momentum</a:t>
            </a:r>
            <a:endParaRPr lang="en-GB" sz="14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81C5C4A6-D611-483E-B375-AC41B147410A}" type="slidenum">
              <a:rPr lang="sl-SI" smtClean="0"/>
              <a:pPr/>
              <a:t>36</a:t>
            </a:fld>
            <a:endParaRPr lang="sl-SI" smtClean="0"/>
          </a:p>
        </p:txBody>
      </p:sp>
      <p:sp>
        <p:nvSpPr>
          <p:cNvPr id="215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Variable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rate</a:t>
            </a:r>
            <a:r>
              <a:rPr lang="sl-SI" dirty="0" smtClean="0"/>
              <a:t>  </a:t>
            </a:r>
            <a:r>
              <a:rPr lang="el-GR" i="1" dirty="0" smtClean="0">
                <a:cs typeface="Arial" charset="0"/>
              </a:rPr>
              <a:t>η</a:t>
            </a:r>
            <a:r>
              <a:rPr lang="sl-SI" i="1" dirty="0" smtClean="0">
                <a:cs typeface="Arial" charset="0"/>
              </a:rPr>
              <a:t>(t)</a:t>
            </a:r>
            <a:endParaRPr lang="el-GR" i="1" dirty="0" smtClean="0">
              <a:cs typeface="Arial" charset="0"/>
            </a:endParaRPr>
          </a:p>
        </p:txBody>
      </p:sp>
      <p:sp>
        <p:nvSpPr>
          <p:cNvPr id="215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62950" cy="5113337"/>
          </a:xfrm>
        </p:spPr>
        <p:txBody>
          <a:bodyPr/>
          <a:lstStyle/>
          <a:p>
            <a:pPr marL="457200" indent="-457200" eaLnBrk="1" hangingPunct="1"/>
            <a:r>
              <a:rPr lang="sl-SI" dirty="0" err="1" smtClean="0"/>
              <a:t>Another</a:t>
            </a:r>
            <a:r>
              <a:rPr lang="sl-SI" dirty="0" smtClean="0"/>
              <a:t> </a:t>
            </a:r>
            <a:r>
              <a:rPr lang="sl-SI" dirty="0" err="1" smtClean="0"/>
              <a:t>method</a:t>
            </a:r>
            <a:r>
              <a:rPr lang="sl-SI" dirty="0" smtClean="0"/>
              <a:t> of </a:t>
            </a:r>
            <a:r>
              <a:rPr lang="sl-SI" dirty="0" err="1" smtClean="0"/>
              <a:t>manipulating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rate</a:t>
            </a:r>
            <a:r>
              <a:rPr lang="sl-SI" dirty="0" smtClean="0"/>
              <a:t> and </a:t>
            </a:r>
            <a:r>
              <a:rPr lang="sl-SI" dirty="0" err="1" smtClean="0"/>
              <a:t>momentum</a:t>
            </a:r>
            <a:r>
              <a:rPr lang="sl-SI" dirty="0" smtClean="0"/>
              <a:t> to </a:t>
            </a:r>
            <a:r>
              <a:rPr lang="sl-SI" dirty="0" err="1" smtClean="0"/>
              <a:t>accelerate</a:t>
            </a:r>
            <a:r>
              <a:rPr lang="sl-SI" dirty="0" smtClean="0"/>
              <a:t> </a:t>
            </a:r>
            <a:r>
              <a:rPr lang="sl-SI" dirty="0" err="1" smtClean="0"/>
              <a:t>backpropagation</a:t>
            </a:r>
            <a:endParaRPr lang="sl-SI" dirty="0" smtClean="0"/>
          </a:p>
          <a:p>
            <a:pPr marL="457200" indent="-457200" eaLnBrk="1" hangingPunct="1"/>
            <a:endParaRPr lang="sl-SI" dirty="0"/>
          </a:p>
          <a:p>
            <a:pPr marL="457200" indent="-457200" eaLnBrk="1" hangingPunct="1"/>
            <a:endParaRPr lang="sl-SI" dirty="0" smtClean="0"/>
          </a:p>
          <a:p>
            <a:pPr marL="457200" indent="-457200" eaLnBrk="1" hangingPunct="1"/>
            <a:endParaRPr lang="sl-SI" dirty="0"/>
          </a:p>
          <a:p>
            <a:pPr marL="457200" indent="-457200" eaLnBrk="1" hangingPunct="1"/>
            <a:endParaRPr lang="sl-SI" dirty="0" smtClean="0"/>
          </a:p>
          <a:p>
            <a:pPr marL="457200" indent="-457200" eaLnBrk="1" hangingPunct="1"/>
            <a:endParaRPr lang="sl-SI" dirty="0"/>
          </a:p>
          <a:p>
            <a:pPr marL="457200" indent="-457200" eaLnBrk="1" hangingPunct="1"/>
            <a:endParaRPr lang="sl-SI" dirty="0" smtClean="0"/>
          </a:p>
          <a:p>
            <a:pPr marL="457200" indent="-457200" eaLnBrk="1" hangingPunct="1"/>
            <a:endParaRPr lang="sl-SI" dirty="0"/>
          </a:p>
          <a:p>
            <a:pPr marL="857250" lvl="1" indent="-457200" eaLnBrk="1" hangingPunct="1"/>
            <a:endParaRPr lang="sl-SI" dirty="0" smtClean="0"/>
          </a:p>
          <a:p>
            <a:pPr marL="857250" lvl="1" indent="-457200" eaLnBrk="1" hangingPunct="1"/>
            <a:endParaRPr lang="sl-SI" dirty="0"/>
          </a:p>
          <a:p>
            <a:pPr marL="857250" lvl="1" indent="-457200" eaLnBrk="1" hangingPunct="1"/>
            <a:endParaRPr lang="sl-SI" dirty="0" smtClean="0"/>
          </a:p>
          <a:p>
            <a:pPr marL="857250" lvl="1" indent="-457200" eaLnBrk="1" hangingPunct="1"/>
            <a:endParaRPr lang="sl-SI" dirty="0" smtClean="0"/>
          </a:p>
          <a:p>
            <a:pPr marL="1371600" lvl="3" indent="0" eaLnBrk="1" hangingPunct="1">
              <a:buNone/>
            </a:pPr>
            <a:endParaRPr lang="sl-SI" dirty="0" smtClean="0">
              <a:cs typeface="Arial" charset="0"/>
            </a:endParaRPr>
          </a:p>
          <a:p>
            <a:pPr marL="762000" lvl="1" indent="-304800" eaLnBrk="1" hangingPunct="1">
              <a:buFontTx/>
              <a:buNone/>
            </a:pPr>
            <a:r>
              <a:rPr lang="sl-SI" dirty="0" err="1" smtClean="0">
                <a:solidFill>
                  <a:srgbClr val="336699"/>
                </a:solidFill>
                <a:cs typeface="Arial" charset="0"/>
              </a:rPr>
              <a:t>Possible</a:t>
            </a:r>
            <a:r>
              <a:rPr lang="sl-SI" dirty="0" smtClean="0">
                <a:solidFill>
                  <a:srgbClr val="336699"/>
                </a:solidFill>
                <a:cs typeface="Arial" charset="0"/>
              </a:rPr>
              <a:t> parameter </a:t>
            </a:r>
            <a:r>
              <a:rPr lang="sl-SI" dirty="0" err="1" smtClean="0">
                <a:solidFill>
                  <a:srgbClr val="336699"/>
                </a:solidFill>
                <a:cs typeface="Arial" charset="0"/>
              </a:rPr>
              <a:t>values</a:t>
            </a:r>
            <a:r>
              <a:rPr lang="sl-SI" dirty="0" smtClean="0">
                <a:solidFill>
                  <a:srgbClr val="336699"/>
                </a:solidFill>
                <a:cs typeface="Arial" charset="0"/>
              </a:rPr>
              <a:t>:</a:t>
            </a:r>
            <a:endParaRPr lang="el-GR" dirty="0" smtClean="0">
              <a:solidFill>
                <a:srgbClr val="336699"/>
              </a:solidFill>
              <a:cs typeface="Arial" charset="0"/>
            </a:endParaRP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>
            <p:extLst/>
          </p:nvPr>
        </p:nvGraphicFramePr>
        <p:xfrm>
          <a:off x="3636784" y="5897592"/>
          <a:ext cx="2698750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4" imgW="1815840" imgH="203040" progId="Equation.3">
                  <p:embed/>
                </p:oleObj>
              </mc:Choice>
              <mc:Fallback>
                <p:oleObj name="Equation" r:id="rId4" imgW="1815840" imgH="203040" progId="Equation.3">
                  <p:embed/>
                  <p:pic>
                    <p:nvPicPr>
                      <p:cNvPr id="215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784" y="5897592"/>
                        <a:ext cx="2698750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E9B297AF-86CC-F135-118A-9EAE31602F77}"/>
              </a:ext>
            </a:extLst>
          </p:cNvPr>
          <p:cNvSpPr/>
          <p:nvPr/>
        </p:nvSpPr>
        <p:spPr>
          <a:xfrm>
            <a:off x="107950" y="3284984"/>
            <a:ext cx="2880000" cy="223224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vl="2" indent="-182563" eaLnBrk="1" hangingPunct="1">
              <a:buFont typeface="Arial" panose="020B0604020202020204" pitchFamily="34" charset="0"/>
              <a:buChar char="•"/>
            </a:pPr>
            <a:r>
              <a:rPr lang="sl-SI" sz="1600" dirty="0">
                <a:cs typeface="Arial" charset="0"/>
              </a:rPr>
              <a:t>weight update is accepted</a:t>
            </a:r>
            <a:endParaRPr lang="en-GB" sz="1600" dirty="0">
              <a:cs typeface="Arial" charset="0"/>
            </a:endParaRPr>
          </a:p>
          <a:p>
            <a:pPr marL="182563" lvl="2" indent="-182563" eaLnBrk="1" hangingPunct="1">
              <a:buFont typeface="Arial" panose="020B0604020202020204" pitchFamily="34" charset="0"/>
              <a:buChar char="•"/>
            </a:pPr>
            <a:r>
              <a:rPr lang="sl-SI" sz="1600" dirty="0">
                <a:cs typeface="Arial" charset="0"/>
              </a:rPr>
              <a:t>learning rate is increased </a:t>
            </a:r>
            <a:r>
              <a:rPr lang="el-GR" sz="1600" i="1" dirty="0">
                <a:solidFill>
                  <a:schemeClr val="hlink"/>
                </a:solidFill>
                <a:cs typeface="Arial" charset="0"/>
              </a:rPr>
              <a:t>η</a:t>
            </a:r>
            <a:r>
              <a:rPr lang="sl-SI" sz="1600" i="1" dirty="0">
                <a:solidFill>
                  <a:schemeClr val="hlink"/>
                </a:solidFill>
                <a:cs typeface="Arial" charset="0"/>
              </a:rPr>
              <a:t>(t+1)</a:t>
            </a:r>
            <a:r>
              <a:rPr lang="sl-SI" sz="1600" dirty="0">
                <a:solidFill>
                  <a:schemeClr val="hlink"/>
                </a:solidFill>
                <a:cs typeface="Arial" charset="0"/>
              </a:rPr>
              <a:t> = </a:t>
            </a:r>
            <a:r>
              <a:rPr lang="el-GR" sz="1600" i="1" dirty="0">
                <a:solidFill>
                  <a:schemeClr val="hlink"/>
                </a:solidFill>
                <a:cs typeface="Arial" charset="0"/>
              </a:rPr>
              <a:t>ση</a:t>
            </a:r>
            <a:r>
              <a:rPr lang="sl-SI" sz="1600" i="1" dirty="0">
                <a:solidFill>
                  <a:schemeClr val="hlink"/>
                </a:solidFill>
                <a:cs typeface="Arial" charset="0"/>
              </a:rPr>
              <a:t>(t),</a:t>
            </a:r>
            <a:r>
              <a:rPr lang="sl-SI" sz="1600" dirty="0">
                <a:solidFill>
                  <a:schemeClr val="hlink"/>
                </a:solidFill>
                <a:cs typeface="Arial" charset="0"/>
              </a:rPr>
              <a:t> </a:t>
            </a:r>
            <a:r>
              <a:rPr lang="el-GR" sz="1600" i="1" dirty="0">
                <a:solidFill>
                  <a:schemeClr val="hlink"/>
                </a:solidFill>
                <a:cs typeface="Arial" charset="0"/>
              </a:rPr>
              <a:t>σ</a:t>
            </a:r>
            <a:r>
              <a:rPr lang="sl-SI" sz="1600" i="1" dirty="0">
                <a:solidFill>
                  <a:schemeClr val="hlink"/>
                </a:solidFill>
                <a:cs typeface="Arial" charset="0"/>
              </a:rPr>
              <a:t> </a:t>
            </a:r>
            <a:r>
              <a:rPr lang="sl-SI" sz="1600" dirty="0">
                <a:solidFill>
                  <a:schemeClr val="hlink"/>
                </a:solidFill>
                <a:cs typeface="Arial" charset="0"/>
              </a:rPr>
              <a:t>&gt;1</a:t>
            </a:r>
            <a:endParaRPr lang="en-GB" sz="1600" dirty="0">
              <a:solidFill>
                <a:schemeClr val="hlink"/>
              </a:solidFill>
              <a:cs typeface="Arial" charset="0"/>
            </a:endParaRPr>
          </a:p>
          <a:p>
            <a:pPr marL="182563" lvl="2" indent="-182563" eaLnBrk="1" hangingPunct="1">
              <a:buFont typeface="Arial" panose="020B0604020202020204" pitchFamily="34" charset="0"/>
              <a:buChar char="•"/>
            </a:pPr>
            <a:r>
              <a:rPr lang="sl-SI" sz="1600" dirty="0">
                <a:cs typeface="Arial" charset="0"/>
              </a:rPr>
              <a:t>if momentum has been previously reset to 0, it is set to its original value</a:t>
            </a:r>
          </a:p>
          <a:p>
            <a:pPr algn="ctr"/>
            <a:endParaRPr lang="en-GB" sz="16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4AD160-DEDD-BBCD-FD12-94FB303C06AF}"/>
              </a:ext>
            </a:extLst>
          </p:cNvPr>
          <p:cNvSpPr/>
          <p:nvPr/>
        </p:nvSpPr>
        <p:spPr>
          <a:xfrm>
            <a:off x="6156496" y="3284984"/>
            <a:ext cx="2880000" cy="223224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vl="2" indent="-182563" eaLnBrk="1" hangingPunct="1">
              <a:buFont typeface="Arial" panose="020B0604020202020204" pitchFamily="34" charset="0"/>
              <a:buChar char="•"/>
            </a:pPr>
            <a:r>
              <a:rPr lang="sl-SI" sz="1600" dirty="0">
                <a:cs typeface="Arial" charset="0"/>
              </a:rPr>
              <a:t>weight update is discarded</a:t>
            </a:r>
          </a:p>
          <a:p>
            <a:pPr marL="182563" lvl="2" indent="-182563" eaLnBrk="1" hangingPunct="1">
              <a:buFont typeface="Arial" panose="020B0604020202020204" pitchFamily="34" charset="0"/>
              <a:buChar char="•"/>
            </a:pPr>
            <a:r>
              <a:rPr lang="sl-SI" sz="1600" dirty="0">
                <a:cs typeface="Arial" charset="0"/>
              </a:rPr>
              <a:t>learning rate is decreased </a:t>
            </a:r>
            <a:r>
              <a:rPr lang="el-GR" sz="1600" i="1" dirty="0">
                <a:solidFill>
                  <a:schemeClr val="hlink"/>
                </a:solidFill>
                <a:cs typeface="Arial" charset="0"/>
              </a:rPr>
              <a:t>η</a:t>
            </a:r>
            <a:r>
              <a:rPr lang="sl-SI" sz="1600" i="1" dirty="0">
                <a:solidFill>
                  <a:schemeClr val="hlink"/>
                </a:solidFill>
                <a:cs typeface="Arial" charset="0"/>
              </a:rPr>
              <a:t>(t+1)</a:t>
            </a:r>
            <a:r>
              <a:rPr lang="sl-SI" sz="1600" dirty="0">
                <a:solidFill>
                  <a:schemeClr val="hlink"/>
                </a:solidFill>
                <a:cs typeface="Arial" charset="0"/>
              </a:rPr>
              <a:t> = </a:t>
            </a:r>
            <a:r>
              <a:rPr lang="el-GR" sz="1600" i="1" dirty="0">
                <a:solidFill>
                  <a:schemeClr val="hlink"/>
                </a:solidFill>
                <a:cs typeface="Arial" charset="0"/>
              </a:rPr>
              <a:t>ρη</a:t>
            </a:r>
            <a:r>
              <a:rPr lang="sl-SI" sz="1600" i="1" dirty="0">
                <a:solidFill>
                  <a:schemeClr val="hlink"/>
                </a:solidFill>
                <a:cs typeface="Arial" charset="0"/>
              </a:rPr>
              <a:t>(t),  </a:t>
            </a:r>
            <a:r>
              <a:rPr lang="sl-SI" sz="1600" dirty="0">
                <a:solidFill>
                  <a:schemeClr val="hlink"/>
                </a:solidFill>
                <a:cs typeface="Arial" charset="0"/>
              </a:rPr>
              <a:t> 0&lt;</a:t>
            </a:r>
            <a:r>
              <a:rPr lang="el-GR" sz="1600" i="1" dirty="0">
                <a:solidFill>
                  <a:schemeClr val="hlink"/>
                </a:solidFill>
                <a:cs typeface="Arial" charset="0"/>
              </a:rPr>
              <a:t>ρ</a:t>
            </a:r>
            <a:r>
              <a:rPr lang="sl-SI" sz="1600" dirty="0">
                <a:solidFill>
                  <a:schemeClr val="hlink"/>
                </a:solidFill>
                <a:cs typeface="Arial" charset="0"/>
              </a:rPr>
              <a:t>&lt;1</a:t>
            </a:r>
          </a:p>
          <a:p>
            <a:pPr marL="182563" lvl="2" indent="-182563" eaLnBrk="1" hangingPunct="1">
              <a:buFont typeface="Arial" panose="020B0604020202020204" pitchFamily="34" charset="0"/>
              <a:buChar char="•"/>
            </a:pPr>
            <a:r>
              <a:rPr lang="sl-SI" sz="1600" dirty="0">
                <a:cs typeface="Arial" charset="0"/>
              </a:rPr>
              <a:t>momentum is reset to 0</a:t>
            </a:r>
            <a:endParaRPr lang="sl-SI" sz="500" dirty="0">
              <a:cs typeface="Arial" charset="0"/>
            </a:endParaRPr>
          </a:p>
          <a:p>
            <a:pPr algn="ctr"/>
            <a:endParaRPr lang="en-GB" sz="16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9CD360-A894-6D72-9C29-48029621C2EE}"/>
              </a:ext>
            </a:extLst>
          </p:cNvPr>
          <p:cNvSpPr/>
          <p:nvPr/>
        </p:nvSpPr>
        <p:spPr>
          <a:xfrm>
            <a:off x="3132223" y="3284984"/>
            <a:ext cx="2880000" cy="2232248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vl="2" indent="-182563" eaLnBrk="1" hangingPunct="1">
              <a:buFont typeface="Arial" panose="020B0604020202020204" pitchFamily="34" charset="0"/>
              <a:buChar char="•"/>
            </a:pPr>
            <a:r>
              <a:rPr lang="sl-SI" sz="1600" dirty="0">
                <a:cs typeface="Arial" charset="0"/>
              </a:rPr>
              <a:t>weight update is accepted</a:t>
            </a:r>
            <a:endParaRPr lang="en-GB" sz="1600" dirty="0">
              <a:cs typeface="Arial" charset="0"/>
            </a:endParaRPr>
          </a:p>
          <a:p>
            <a:pPr marL="182563" lvl="2" indent="-182563" eaLnBrk="1" hangingPunct="1">
              <a:buFont typeface="Arial" panose="020B0604020202020204" pitchFamily="34" charset="0"/>
              <a:buChar char="•"/>
            </a:pPr>
            <a:r>
              <a:rPr lang="sl-SI" sz="1600" dirty="0">
                <a:cs typeface="Arial" charset="0"/>
              </a:rPr>
              <a:t>learning rate is not changed </a:t>
            </a:r>
            <a:r>
              <a:rPr lang="el-GR" sz="1600" i="1" dirty="0">
                <a:solidFill>
                  <a:schemeClr val="hlink"/>
                </a:solidFill>
                <a:cs typeface="Arial" charset="0"/>
              </a:rPr>
              <a:t>η</a:t>
            </a:r>
            <a:r>
              <a:rPr lang="sl-SI" sz="1600" i="1" dirty="0">
                <a:solidFill>
                  <a:schemeClr val="hlink"/>
                </a:solidFill>
                <a:cs typeface="Arial" charset="0"/>
              </a:rPr>
              <a:t>(t+1)</a:t>
            </a:r>
            <a:r>
              <a:rPr lang="sl-SI" sz="1600" dirty="0">
                <a:solidFill>
                  <a:schemeClr val="hlink"/>
                </a:solidFill>
                <a:cs typeface="Arial" charset="0"/>
              </a:rPr>
              <a:t> = </a:t>
            </a:r>
            <a:r>
              <a:rPr lang="el-GR" sz="1600" i="1" dirty="0">
                <a:solidFill>
                  <a:schemeClr val="hlink"/>
                </a:solidFill>
                <a:cs typeface="Arial" charset="0"/>
              </a:rPr>
              <a:t>η</a:t>
            </a:r>
            <a:r>
              <a:rPr lang="sl-SI" sz="1600" i="1" dirty="0">
                <a:solidFill>
                  <a:schemeClr val="hlink"/>
                </a:solidFill>
                <a:cs typeface="Arial" charset="0"/>
              </a:rPr>
              <a:t>(t),</a:t>
            </a:r>
            <a:endParaRPr lang="en-GB" sz="1600" i="1" dirty="0">
              <a:solidFill>
                <a:schemeClr val="hlink"/>
              </a:solidFill>
              <a:cs typeface="Arial" charset="0"/>
            </a:endParaRPr>
          </a:p>
          <a:p>
            <a:pPr marL="182563" lvl="2" indent="-182563" eaLnBrk="1" hangingPunct="1">
              <a:buFont typeface="Arial" panose="020B0604020202020204" pitchFamily="34" charset="0"/>
              <a:buChar char="•"/>
            </a:pPr>
            <a:r>
              <a:rPr lang="sl-SI" sz="1600" dirty="0">
                <a:cs typeface="Arial" charset="0"/>
              </a:rPr>
              <a:t>if momentum has been previously reset to 0, it is set to its original value</a:t>
            </a:r>
          </a:p>
          <a:p>
            <a:pPr algn="ctr"/>
            <a:endParaRPr lang="en-GB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0B6FA-5055-BB43-39DF-EE8A85AB3735}"/>
              </a:ext>
            </a:extLst>
          </p:cNvPr>
          <p:cNvSpPr txBox="1"/>
          <p:nvPr/>
        </p:nvSpPr>
        <p:spPr>
          <a:xfrm>
            <a:off x="3649924" y="2075560"/>
            <a:ext cx="1977502" cy="338554"/>
          </a:xfrm>
          <a:prstGeom prst="rect">
            <a:avLst/>
          </a:prstGeom>
          <a:noFill/>
          <a:ln>
            <a:solidFill>
              <a:srgbClr val="336699"/>
            </a:solidFill>
          </a:ln>
        </p:spPr>
        <p:txBody>
          <a:bodyPr wrap="square" rtlCol="0">
            <a:spAutoFit/>
          </a:bodyPr>
          <a:lstStyle/>
          <a:p>
            <a:r>
              <a:rPr lang="sl-SI" sz="1600" dirty="0">
                <a:cs typeface="Arial" charset="0"/>
              </a:rPr>
              <a:t>after weight update</a:t>
            </a:r>
            <a:endParaRPr lang="en-GB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D1A149-AC50-2921-0F94-2795E664C698}"/>
              </a:ext>
            </a:extLst>
          </p:cNvPr>
          <p:cNvSpPr txBox="1"/>
          <p:nvPr/>
        </p:nvSpPr>
        <p:spPr>
          <a:xfrm>
            <a:off x="648073" y="2817236"/>
            <a:ext cx="1799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</a:t>
            </a:r>
            <a:r>
              <a:rPr lang="sl-SI" sz="1600" dirty="0"/>
              <a:t>f error </a:t>
            </a:r>
            <a:r>
              <a:rPr lang="sl-SI" sz="1600" dirty="0">
                <a:solidFill>
                  <a:srgbClr val="00CC99"/>
                </a:solidFill>
              </a:rPr>
              <a:t>decreases</a:t>
            </a:r>
            <a:endParaRPr lang="en-GB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447BB-1982-0630-E66C-DC8729B3254C}"/>
              </a:ext>
            </a:extLst>
          </p:cNvPr>
          <p:cNvSpPr txBox="1"/>
          <p:nvPr/>
        </p:nvSpPr>
        <p:spPr>
          <a:xfrm>
            <a:off x="3710306" y="2712854"/>
            <a:ext cx="1799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1600" dirty="0"/>
              <a:t>If error </a:t>
            </a:r>
            <a:r>
              <a:rPr lang="sl-SI" sz="1600" dirty="0">
                <a:solidFill>
                  <a:srgbClr val="3333FF"/>
                </a:solidFill>
              </a:rPr>
              <a:t>increases</a:t>
            </a:r>
            <a:r>
              <a:rPr lang="sl-SI" sz="1600" dirty="0"/>
              <a:t> </a:t>
            </a:r>
            <a:r>
              <a:rPr lang="sl-SI" sz="1600" u="sng" dirty="0"/>
              <a:t>less</a:t>
            </a:r>
            <a:r>
              <a:rPr lang="sl-SI" sz="1600" dirty="0"/>
              <a:t> than </a:t>
            </a:r>
            <a:r>
              <a:rPr lang="el-GR" sz="1600" dirty="0">
                <a:solidFill>
                  <a:srgbClr val="3333FF"/>
                </a:solidFill>
                <a:cs typeface="Arial" charset="0"/>
              </a:rPr>
              <a:t>ζ</a:t>
            </a:r>
            <a:endParaRPr lang="en-GB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27E5A-31B2-DE5A-CC08-0745850FEC5A}"/>
              </a:ext>
            </a:extLst>
          </p:cNvPr>
          <p:cNvSpPr txBox="1"/>
          <p:nvPr/>
        </p:nvSpPr>
        <p:spPr>
          <a:xfrm>
            <a:off x="6772539" y="2712854"/>
            <a:ext cx="1799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l-SI" sz="1600" dirty="0"/>
              <a:t>If error </a:t>
            </a:r>
            <a:r>
              <a:rPr lang="sl-SI" sz="1600" dirty="0">
                <a:solidFill>
                  <a:srgbClr val="3333FF"/>
                </a:solidFill>
              </a:rPr>
              <a:t>increases</a:t>
            </a:r>
            <a:r>
              <a:rPr lang="sl-SI" sz="1600" dirty="0"/>
              <a:t> </a:t>
            </a:r>
            <a:r>
              <a:rPr lang="en-GB" sz="1600" u="sng" dirty="0"/>
              <a:t>more</a:t>
            </a:r>
            <a:r>
              <a:rPr lang="sl-SI" sz="1600" dirty="0"/>
              <a:t> than </a:t>
            </a:r>
            <a:r>
              <a:rPr lang="el-GR" sz="1600" dirty="0">
                <a:solidFill>
                  <a:srgbClr val="3333FF"/>
                </a:solidFill>
                <a:cs typeface="Arial" charset="0"/>
              </a:rPr>
              <a:t>ζ</a:t>
            </a:r>
            <a:endParaRPr lang="en-GB" sz="1600" dirty="0"/>
          </a:p>
        </p:txBody>
      </p:sp>
      <p:cxnSp>
        <p:nvCxnSpPr>
          <p:cNvPr id="15" name="Connector: Elbow 17">
            <a:extLst>
              <a:ext uri="{FF2B5EF4-FFF2-40B4-BE49-F238E27FC236}">
                <a16:creationId xmlns:a16="http://schemas.microsoft.com/office/drawing/2014/main" id="{DA71B0EB-CB0D-D578-AC98-06B4560A9F2D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16200000" flipH="1">
            <a:off x="6006177" y="1046613"/>
            <a:ext cx="298739" cy="3033741"/>
          </a:xfrm>
          <a:prstGeom prst="bentConnector3">
            <a:avLst>
              <a:gd name="adj1" fmla="val 50000"/>
            </a:avLst>
          </a:prstGeom>
          <a:ln w="12700">
            <a:solidFill>
              <a:srgbClr val="33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26">
            <a:extLst>
              <a:ext uri="{FF2B5EF4-FFF2-40B4-BE49-F238E27FC236}">
                <a16:creationId xmlns:a16="http://schemas.microsoft.com/office/drawing/2014/main" id="{34DAF9E9-C14E-9455-8D14-A6500F1A2DB3}"/>
              </a:ext>
            </a:extLst>
          </p:cNvPr>
          <p:cNvCxnSpPr>
            <a:cxnSpLocks/>
          </p:cNvCxnSpPr>
          <p:nvPr/>
        </p:nvCxnSpPr>
        <p:spPr>
          <a:xfrm rot="5400000">
            <a:off x="2958190" y="1046613"/>
            <a:ext cx="298739" cy="3033741"/>
          </a:xfrm>
          <a:prstGeom prst="bentConnector3">
            <a:avLst>
              <a:gd name="adj1" fmla="val 50000"/>
            </a:avLst>
          </a:prstGeom>
          <a:ln w="12700">
            <a:solidFill>
              <a:srgbClr val="33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6E886AC-B244-AA60-A718-DC03A833544B}"/>
              </a:ext>
            </a:extLst>
          </p:cNvPr>
          <p:cNvCxnSpPr/>
          <p:nvPr/>
        </p:nvCxnSpPr>
        <p:spPr>
          <a:xfrm>
            <a:off x="4636195" y="2414112"/>
            <a:ext cx="0" cy="298740"/>
          </a:xfrm>
          <a:prstGeom prst="straightConnector1">
            <a:avLst/>
          </a:prstGeom>
          <a:ln w="12700">
            <a:solidFill>
              <a:srgbClr val="33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6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430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E482CA65-86F5-4AAA-BB4D-3118B3180182}" type="slidenum">
              <a:rPr lang="sl-SI" smtClean="0"/>
              <a:pPr/>
              <a:t>37</a:t>
            </a:fld>
            <a:endParaRPr lang="sl-SI" smtClean="0"/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Resilient backpropagation</a:t>
            </a:r>
            <a:endParaRPr lang="en-GB" smtClean="0"/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sl-SI" dirty="0" smtClean="0"/>
              <a:t>Slope of </a:t>
            </a:r>
            <a:r>
              <a:rPr lang="sl-SI" dirty="0" err="1" smtClean="0"/>
              <a:t>sigmoid</a:t>
            </a:r>
            <a:r>
              <a:rPr lang="sl-SI" dirty="0" smtClean="0"/>
              <a:t> </a:t>
            </a:r>
            <a:r>
              <a:rPr lang="sl-SI" dirty="0" err="1" smtClean="0"/>
              <a:t>functions</a:t>
            </a:r>
            <a:r>
              <a:rPr lang="sl-SI" dirty="0" smtClean="0"/>
              <a:t> </a:t>
            </a:r>
            <a:r>
              <a:rPr lang="sl-SI" dirty="0" err="1" smtClean="0"/>
              <a:t>approaches</a:t>
            </a:r>
            <a:r>
              <a:rPr lang="sl-SI" dirty="0" smtClean="0"/>
              <a:t> </a:t>
            </a:r>
            <a:r>
              <a:rPr lang="sl-SI" dirty="0" err="1" smtClean="0"/>
              <a:t>zero</a:t>
            </a:r>
            <a:r>
              <a:rPr lang="sl-SI" dirty="0" smtClean="0"/>
              <a:t> as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input</a:t>
            </a:r>
            <a:r>
              <a:rPr lang="sl-SI" dirty="0" smtClean="0"/>
              <a:t> </a:t>
            </a:r>
            <a:r>
              <a:rPr lang="sl-SI" dirty="0" err="1" smtClean="0"/>
              <a:t>gets</a:t>
            </a:r>
            <a:r>
              <a:rPr lang="sl-SI" dirty="0" smtClean="0"/>
              <a:t> large</a:t>
            </a:r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 smtClean="0"/>
              <a:t>This</a:t>
            </a:r>
            <a:r>
              <a:rPr lang="sl-SI" dirty="0" smtClean="0"/>
              <a:t> </a:t>
            </a:r>
            <a:r>
              <a:rPr lang="sl-SI" dirty="0" err="1" smtClean="0"/>
              <a:t>causes</a:t>
            </a:r>
            <a:r>
              <a:rPr lang="sl-SI" dirty="0" smtClean="0"/>
              <a:t> a problem </a:t>
            </a:r>
            <a:r>
              <a:rPr lang="sl-SI" dirty="0" err="1" smtClean="0"/>
              <a:t>when</a:t>
            </a:r>
            <a:r>
              <a:rPr lang="sl-SI" dirty="0" smtClean="0"/>
              <a:t> </a:t>
            </a:r>
            <a:r>
              <a:rPr lang="sl-SI" dirty="0" err="1" smtClean="0"/>
              <a:t>you</a:t>
            </a:r>
            <a:r>
              <a:rPr lang="sl-SI" dirty="0" smtClean="0"/>
              <a:t> </a:t>
            </a:r>
            <a:r>
              <a:rPr lang="sl-SI" dirty="0" err="1" smtClean="0"/>
              <a:t>use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steepest</a:t>
            </a:r>
            <a:r>
              <a:rPr lang="sl-SI" dirty="0" smtClean="0"/>
              <a:t> </a:t>
            </a:r>
            <a:r>
              <a:rPr lang="sl-SI" dirty="0" err="1" smtClean="0"/>
              <a:t>descent</a:t>
            </a:r>
            <a:r>
              <a:rPr lang="sl-SI" dirty="0" smtClean="0"/>
              <a:t> to </a:t>
            </a:r>
            <a:r>
              <a:rPr lang="sl-SI" dirty="0" err="1" smtClean="0"/>
              <a:t>train</a:t>
            </a:r>
            <a:r>
              <a:rPr lang="sl-SI" dirty="0" smtClean="0"/>
              <a:t> a </a:t>
            </a:r>
            <a:r>
              <a:rPr lang="sl-SI" dirty="0" err="1" smtClean="0"/>
              <a:t>network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smtClean="0"/>
              <a:t>Gradient </a:t>
            </a:r>
            <a:r>
              <a:rPr lang="sl-SI" dirty="0" err="1" smtClean="0"/>
              <a:t>can</a:t>
            </a:r>
            <a:r>
              <a:rPr lang="sl-SI" dirty="0" smtClean="0"/>
              <a:t> </a:t>
            </a:r>
            <a:r>
              <a:rPr lang="sl-SI" dirty="0" err="1" smtClean="0"/>
              <a:t>have</a:t>
            </a:r>
            <a:r>
              <a:rPr lang="sl-SI" dirty="0" smtClean="0"/>
              <a:t> a </a:t>
            </a:r>
            <a:r>
              <a:rPr lang="sl-SI" dirty="0" err="1" smtClean="0"/>
              <a:t>very</a:t>
            </a:r>
            <a:r>
              <a:rPr lang="sl-SI" dirty="0" smtClean="0"/>
              <a:t> </a:t>
            </a:r>
            <a:r>
              <a:rPr lang="sl-SI" dirty="0" err="1" smtClean="0"/>
              <a:t>small</a:t>
            </a:r>
            <a:r>
              <a:rPr lang="sl-SI" dirty="0" smtClean="0"/>
              <a:t> magnitude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err="1" smtClean="0">
                <a:sym typeface="Wingdings" pitchFamily="2" charset="2"/>
              </a:rPr>
              <a:t>also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changes</a:t>
            </a:r>
            <a:r>
              <a:rPr lang="sl-SI" dirty="0" smtClean="0">
                <a:sym typeface="Wingdings" pitchFamily="2" charset="2"/>
              </a:rPr>
              <a:t> in </a:t>
            </a:r>
            <a:r>
              <a:rPr lang="sl-SI" dirty="0" err="1" smtClean="0">
                <a:sym typeface="Wingdings" pitchFamily="2" charset="2"/>
              </a:rPr>
              <a:t>weights</a:t>
            </a:r>
            <a:r>
              <a:rPr lang="sl-SI" dirty="0" smtClean="0">
                <a:sym typeface="Wingdings" pitchFamily="2" charset="2"/>
              </a:rPr>
              <a:t> are </a:t>
            </a:r>
            <a:r>
              <a:rPr lang="sl-SI" dirty="0" err="1" smtClean="0">
                <a:sym typeface="Wingdings" pitchFamily="2" charset="2"/>
              </a:rPr>
              <a:t>small</a:t>
            </a:r>
            <a:r>
              <a:rPr lang="sl-SI" dirty="0" smtClean="0">
                <a:sym typeface="Wingdings" pitchFamily="2" charset="2"/>
              </a:rPr>
              <a:t>, </a:t>
            </a:r>
            <a:r>
              <a:rPr lang="sl-SI" dirty="0" err="1" smtClean="0"/>
              <a:t>even</a:t>
            </a:r>
            <a:r>
              <a:rPr lang="sl-SI" dirty="0" smtClean="0"/>
              <a:t> </a:t>
            </a:r>
            <a:r>
              <a:rPr lang="sl-SI" dirty="0" err="1" smtClean="0"/>
              <a:t>though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weights</a:t>
            </a:r>
            <a:r>
              <a:rPr lang="sl-SI" dirty="0" smtClean="0"/>
              <a:t> are far </a:t>
            </a:r>
            <a:r>
              <a:rPr lang="sl-SI" dirty="0" err="1" smtClean="0"/>
              <a:t>from</a:t>
            </a:r>
            <a:r>
              <a:rPr lang="sl-SI" dirty="0" smtClean="0"/>
              <a:t> </a:t>
            </a:r>
            <a:r>
              <a:rPr lang="sl-SI" dirty="0" err="1" smtClean="0"/>
              <a:t>their</a:t>
            </a:r>
            <a:r>
              <a:rPr lang="sl-SI" dirty="0" smtClean="0"/>
              <a:t> </a:t>
            </a:r>
            <a:r>
              <a:rPr lang="sl-SI" dirty="0" err="1" smtClean="0"/>
              <a:t>optimal</a:t>
            </a:r>
            <a:r>
              <a:rPr lang="sl-SI" dirty="0" smtClean="0"/>
              <a:t> </a:t>
            </a:r>
            <a:r>
              <a:rPr lang="sl-SI" dirty="0" err="1" smtClean="0"/>
              <a:t>values</a:t>
            </a:r>
            <a:endParaRPr lang="sl-SI" dirty="0" smtClean="0"/>
          </a:p>
          <a:p>
            <a:pPr marL="1181100" lvl="2" indent="-266700" eaLnBrk="1" hangingPunct="1">
              <a:lnSpc>
                <a:spcPct val="90000"/>
              </a:lnSpc>
            </a:pPr>
            <a:endParaRPr lang="sl-SI" dirty="0" smtClean="0"/>
          </a:p>
          <a:p>
            <a:pPr marL="457200" indent="-457200" eaLnBrk="1" hangingPunct="1">
              <a:lnSpc>
                <a:spcPct val="90000"/>
              </a:lnSpc>
            </a:pPr>
            <a:r>
              <a:rPr lang="sl-SI" dirty="0" err="1" smtClean="0"/>
              <a:t>Resilient</a:t>
            </a:r>
            <a:r>
              <a:rPr lang="sl-SI" dirty="0" smtClean="0"/>
              <a:t> </a:t>
            </a:r>
            <a:r>
              <a:rPr lang="sl-SI" dirty="0" err="1" smtClean="0"/>
              <a:t>backpropagation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 smtClean="0"/>
              <a:t>Eliminates</a:t>
            </a:r>
            <a:r>
              <a:rPr lang="sl-SI" dirty="0" smtClean="0"/>
              <a:t> </a:t>
            </a:r>
            <a:r>
              <a:rPr lang="sl-SI" dirty="0" err="1" smtClean="0"/>
              <a:t>these</a:t>
            </a:r>
            <a:r>
              <a:rPr lang="sl-SI" dirty="0" smtClean="0"/>
              <a:t> </a:t>
            </a:r>
            <a:r>
              <a:rPr lang="sl-SI" dirty="0" err="1" smtClean="0"/>
              <a:t>harmful</a:t>
            </a:r>
            <a:r>
              <a:rPr lang="sl-SI" dirty="0" smtClean="0"/>
              <a:t> </a:t>
            </a:r>
            <a:r>
              <a:rPr lang="sl-SI" dirty="0" err="1" smtClean="0"/>
              <a:t>effects</a:t>
            </a:r>
            <a:r>
              <a:rPr lang="sl-SI" dirty="0" smtClean="0"/>
              <a:t> of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magnitudes</a:t>
            </a:r>
            <a:r>
              <a:rPr lang="sl-SI" dirty="0" smtClean="0"/>
              <a:t> of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partial</a:t>
            </a:r>
            <a:r>
              <a:rPr lang="sl-SI" dirty="0" smtClean="0"/>
              <a:t> </a:t>
            </a:r>
            <a:r>
              <a:rPr lang="sl-SI" dirty="0" err="1" smtClean="0"/>
              <a:t>derivatives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 smtClean="0"/>
              <a:t>Only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FF0000"/>
                </a:solidFill>
              </a:rPr>
              <a:t>sign</a:t>
            </a:r>
            <a:r>
              <a:rPr lang="sl-SI" dirty="0" smtClean="0">
                <a:solidFill>
                  <a:srgbClr val="FF0000"/>
                </a:solidFill>
              </a:rPr>
              <a:t> of </a:t>
            </a:r>
            <a:r>
              <a:rPr lang="sl-SI" dirty="0" err="1" smtClean="0">
                <a:solidFill>
                  <a:srgbClr val="FF0000"/>
                </a:solidFill>
              </a:rPr>
              <a:t>the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derivative</a:t>
            </a:r>
            <a:r>
              <a:rPr lang="sl-SI" dirty="0" smtClean="0"/>
              <a:t> is used to </a:t>
            </a:r>
            <a:r>
              <a:rPr lang="sl-SI" dirty="0" err="1" smtClean="0"/>
              <a:t>determine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direction</a:t>
            </a:r>
            <a:r>
              <a:rPr lang="sl-SI" dirty="0" smtClean="0"/>
              <a:t> of </a:t>
            </a:r>
            <a:r>
              <a:rPr lang="sl-SI" dirty="0" err="1" smtClean="0"/>
              <a:t>weight</a:t>
            </a:r>
            <a:r>
              <a:rPr lang="sl-SI" dirty="0" smtClean="0"/>
              <a:t> </a:t>
            </a:r>
            <a:r>
              <a:rPr lang="sl-SI" dirty="0" err="1" smtClean="0"/>
              <a:t>update</a:t>
            </a:r>
            <a:r>
              <a:rPr lang="sl-SI" dirty="0" smtClean="0"/>
              <a:t>,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size</a:t>
            </a:r>
            <a:r>
              <a:rPr lang="sl-SI" dirty="0" smtClean="0"/>
              <a:t> of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weight</a:t>
            </a:r>
            <a:r>
              <a:rPr lang="sl-SI" dirty="0" smtClean="0"/>
              <a:t> </a:t>
            </a:r>
            <a:r>
              <a:rPr lang="sl-SI" dirty="0" err="1" smtClean="0"/>
              <a:t>change</a:t>
            </a:r>
            <a:r>
              <a:rPr lang="sl-SI" dirty="0" smtClean="0"/>
              <a:t> is </a:t>
            </a:r>
            <a:r>
              <a:rPr lang="sl-SI" dirty="0" err="1" smtClean="0"/>
              <a:t>determined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a separate </a:t>
            </a:r>
            <a:r>
              <a:rPr lang="sl-SI" dirty="0" err="1" smtClean="0"/>
              <a:t>update</a:t>
            </a:r>
            <a:r>
              <a:rPr lang="sl-SI" dirty="0" smtClean="0"/>
              <a:t> </a:t>
            </a:r>
            <a:r>
              <a:rPr lang="sl-SI" dirty="0" err="1" smtClean="0"/>
              <a:t>value</a:t>
            </a:r>
            <a:endParaRPr lang="sl-SI" dirty="0" smtClean="0"/>
          </a:p>
          <a:p>
            <a:pPr marL="762000" lvl="1" indent="-304800" eaLnBrk="1" hangingPunct="1">
              <a:lnSpc>
                <a:spcPct val="90000"/>
              </a:lnSpc>
            </a:pPr>
            <a:r>
              <a:rPr lang="sl-SI" dirty="0" err="1" smtClean="0"/>
              <a:t>Resilient</a:t>
            </a:r>
            <a:r>
              <a:rPr lang="sl-SI" dirty="0" smtClean="0"/>
              <a:t> </a:t>
            </a:r>
            <a:r>
              <a:rPr lang="sl-SI" dirty="0" err="1" smtClean="0"/>
              <a:t>backpropagation</a:t>
            </a:r>
            <a:r>
              <a:rPr lang="sl-SI" dirty="0" smtClean="0"/>
              <a:t> </a:t>
            </a:r>
            <a:r>
              <a:rPr lang="sl-SI" dirty="0" err="1" smtClean="0"/>
              <a:t>rules</a:t>
            </a:r>
            <a:r>
              <a:rPr lang="sl-SI" dirty="0" smtClean="0"/>
              <a:t>:</a:t>
            </a:r>
          </a:p>
          <a:p>
            <a:pPr marL="1181100" lvl="2" indent="-2667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 smtClean="0"/>
              <a:t>Update</a:t>
            </a:r>
            <a:r>
              <a:rPr lang="sl-SI" dirty="0" smtClean="0"/>
              <a:t> </a:t>
            </a:r>
            <a:r>
              <a:rPr lang="sl-SI" dirty="0" err="1" smtClean="0"/>
              <a:t>value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each</a:t>
            </a:r>
            <a:r>
              <a:rPr lang="sl-SI" dirty="0" smtClean="0"/>
              <a:t> </a:t>
            </a:r>
            <a:r>
              <a:rPr lang="sl-SI" dirty="0" err="1" smtClean="0"/>
              <a:t>weight</a:t>
            </a:r>
            <a:r>
              <a:rPr lang="sl-SI" dirty="0" smtClean="0"/>
              <a:t> and </a:t>
            </a:r>
            <a:r>
              <a:rPr lang="sl-SI" dirty="0" err="1" smtClean="0"/>
              <a:t>bias</a:t>
            </a:r>
            <a:r>
              <a:rPr lang="sl-SI" dirty="0" smtClean="0"/>
              <a:t> is </a:t>
            </a:r>
            <a:r>
              <a:rPr lang="sl-SI" dirty="0" err="1" smtClean="0"/>
              <a:t>increased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a </a:t>
            </a:r>
            <a:r>
              <a:rPr lang="sl-SI" dirty="0" err="1" smtClean="0"/>
              <a:t>factor</a:t>
            </a:r>
            <a:r>
              <a:rPr lang="sl-SI" dirty="0" smtClean="0"/>
              <a:t> </a:t>
            </a:r>
            <a:r>
              <a:rPr lang="el-GR" i="1" dirty="0" smtClean="0">
                <a:solidFill>
                  <a:srgbClr val="3333FF"/>
                </a:solidFill>
                <a:cs typeface="Arial" charset="0"/>
              </a:rPr>
              <a:t>δ</a:t>
            </a:r>
            <a:r>
              <a:rPr lang="sl-SI" baseline="-25000" dirty="0" err="1" smtClean="0">
                <a:solidFill>
                  <a:srgbClr val="3333FF"/>
                </a:solidFill>
                <a:cs typeface="Arial" charset="0"/>
              </a:rPr>
              <a:t>inc</a:t>
            </a:r>
            <a:r>
              <a:rPr lang="sl-SI" dirty="0" smtClean="0"/>
              <a:t> </a:t>
            </a:r>
            <a:r>
              <a:rPr lang="sl-SI" dirty="0" err="1" smtClean="0"/>
              <a:t>if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derivative</a:t>
            </a:r>
            <a:r>
              <a:rPr lang="sl-SI" dirty="0" smtClean="0"/>
              <a:t> of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performance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r>
              <a:rPr lang="sl-SI" dirty="0" smtClean="0"/>
              <a:t> </a:t>
            </a:r>
            <a:r>
              <a:rPr lang="en-US" dirty="0"/>
              <a:t>concerning</a:t>
            </a:r>
            <a:r>
              <a:rPr lang="sl-SI" dirty="0" smtClean="0"/>
              <a:t> </a:t>
            </a:r>
            <a:r>
              <a:rPr lang="sl-SI" dirty="0" err="1" smtClean="0"/>
              <a:t>that</a:t>
            </a:r>
            <a:r>
              <a:rPr lang="sl-SI" dirty="0" smtClean="0"/>
              <a:t> </a:t>
            </a:r>
            <a:r>
              <a:rPr lang="sl-SI" dirty="0" err="1" smtClean="0"/>
              <a:t>weight</a:t>
            </a:r>
            <a:r>
              <a:rPr lang="sl-SI" dirty="0" smtClean="0"/>
              <a:t> </a:t>
            </a:r>
            <a:r>
              <a:rPr lang="sl-SI" dirty="0" err="1" smtClean="0"/>
              <a:t>has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same </a:t>
            </a:r>
            <a:r>
              <a:rPr lang="sl-SI" dirty="0" err="1" smtClean="0"/>
              <a:t>sign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two</a:t>
            </a:r>
            <a:r>
              <a:rPr lang="sl-SI" dirty="0" smtClean="0"/>
              <a:t> </a:t>
            </a:r>
            <a:r>
              <a:rPr lang="sl-SI" dirty="0" err="1" smtClean="0"/>
              <a:t>successive</a:t>
            </a:r>
            <a:r>
              <a:rPr lang="sl-SI" dirty="0" smtClean="0"/>
              <a:t> </a:t>
            </a:r>
            <a:r>
              <a:rPr lang="sl-SI" dirty="0" err="1" smtClean="0"/>
              <a:t>iterations</a:t>
            </a:r>
            <a:endParaRPr lang="sl-SI" dirty="0" smtClean="0"/>
          </a:p>
          <a:p>
            <a:pPr marL="1181100" lvl="2" indent="-2667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 smtClean="0"/>
              <a:t>Update</a:t>
            </a:r>
            <a:r>
              <a:rPr lang="sl-SI" dirty="0" smtClean="0"/>
              <a:t> </a:t>
            </a:r>
            <a:r>
              <a:rPr lang="sl-SI" dirty="0" err="1" smtClean="0"/>
              <a:t>value</a:t>
            </a:r>
            <a:r>
              <a:rPr lang="sl-SI" dirty="0" smtClean="0"/>
              <a:t> is </a:t>
            </a:r>
            <a:r>
              <a:rPr lang="sl-SI" dirty="0" err="1" smtClean="0"/>
              <a:t>decreased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a </a:t>
            </a:r>
            <a:r>
              <a:rPr lang="sl-SI" dirty="0" err="1" smtClean="0"/>
              <a:t>factor</a:t>
            </a:r>
            <a:r>
              <a:rPr lang="sl-SI" dirty="0" smtClean="0"/>
              <a:t> </a:t>
            </a:r>
            <a:r>
              <a:rPr lang="el-GR" i="1" dirty="0" smtClean="0">
                <a:solidFill>
                  <a:srgbClr val="3333FF"/>
                </a:solidFill>
                <a:cs typeface="Arial" charset="0"/>
              </a:rPr>
              <a:t>δ</a:t>
            </a:r>
            <a:r>
              <a:rPr lang="sl-SI" baseline="-25000" dirty="0" smtClean="0">
                <a:solidFill>
                  <a:srgbClr val="3333FF"/>
                </a:solidFill>
                <a:cs typeface="Arial" charset="0"/>
              </a:rPr>
              <a:t>dec</a:t>
            </a:r>
            <a:r>
              <a:rPr lang="sl-SI" dirty="0" smtClean="0"/>
              <a:t> </a:t>
            </a:r>
            <a:r>
              <a:rPr lang="sl-SI" dirty="0" err="1" smtClean="0"/>
              <a:t>if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derivative</a:t>
            </a:r>
            <a:r>
              <a:rPr lang="sl-SI" dirty="0" smtClean="0"/>
              <a:t> </a:t>
            </a:r>
            <a:r>
              <a:rPr lang="en-US" dirty="0"/>
              <a:t>concerning </a:t>
            </a:r>
            <a:r>
              <a:rPr lang="sl-SI" dirty="0" err="1" smtClean="0"/>
              <a:t>that</a:t>
            </a:r>
            <a:r>
              <a:rPr lang="sl-SI" dirty="0" smtClean="0"/>
              <a:t> </a:t>
            </a:r>
            <a:r>
              <a:rPr lang="sl-SI" dirty="0" err="1" smtClean="0"/>
              <a:t>weight</a:t>
            </a:r>
            <a:r>
              <a:rPr lang="sl-SI" dirty="0" smtClean="0"/>
              <a:t> </a:t>
            </a:r>
            <a:r>
              <a:rPr lang="sl-SI" dirty="0" err="1" smtClean="0"/>
              <a:t>changes</a:t>
            </a:r>
            <a:r>
              <a:rPr lang="sl-SI" dirty="0" smtClean="0"/>
              <a:t> </a:t>
            </a:r>
            <a:r>
              <a:rPr lang="sl-SI" dirty="0" err="1" smtClean="0"/>
              <a:t>sign</a:t>
            </a:r>
            <a:r>
              <a:rPr lang="sl-SI" dirty="0" smtClean="0"/>
              <a:t> </a:t>
            </a:r>
            <a:r>
              <a:rPr lang="sl-SI" dirty="0" err="1" smtClean="0"/>
              <a:t>from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previous</a:t>
            </a:r>
            <a:r>
              <a:rPr lang="sl-SI" dirty="0" smtClean="0"/>
              <a:t> </a:t>
            </a:r>
            <a:r>
              <a:rPr lang="sl-SI" dirty="0" err="1" smtClean="0"/>
              <a:t>iteration</a:t>
            </a:r>
            <a:endParaRPr lang="sl-SI" dirty="0" smtClean="0"/>
          </a:p>
          <a:p>
            <a:pPr marL="1181100" lvl="2" indent="-2667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 smtClean="0"/>
              <a:t>If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derivative</a:t>
            </a:r>
            <a:r>
              <a:rPr lang="sl-SI" dirty="0" smtClean="0"/>
              <a:t> is </a:t>
            </a:r>
            <a:r>
              <a:rPr lang="sl-SI" dirty="0" err="1" smtClean="0"/>
              <a:t>zero</a:t>
            </a:r>
            <a:r>
              <a:rPr lang="sl-SI" dirty="0" smtClean="0"/>
              <a:t>, </a:t>
            </a:r>
            <a:r>
              <a:rPr lang="sl-SI" dirty="0" err="1" smtClean="0"/>
              <a:t>then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update</a:t>
            </a:r>
            <a:r>
              <a:rPr lang="sl-SI" dirty="0" smtClean="0"/>
              <a:t> </a:t>
            </a:r>
            <a:r>
              <a:rPr lang="sl-SI" dirty="0" err="1" smtClean="0"/>
              <a:t>value</a:t>
            </a:r>
            <a:r>
              <a:rPr lang="sl-SI" dirty="0" smtClean="0"/>
              <a:t> </a:t>
            </a:r>
            <a:r>
              <a:rPr lang="sl-SI" dirty="0" err="1" smtClean="0"/>
              <a:t>remains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same</a:t>
            </a:r>
          </a:p>
          <a:p>
            <a:pPr marL="1181100" lvl="2" indent="-266700" eaLnBrk="1" hangingPunct="1">
              <a:lnSpc>
                <a:spcPct val="90000"/>
              </a:lnSpc>
              <a:buFontTx/>
              <a:buAutoNum type="arabicPeriod"/>
            </a:pPr>
            <a:r>
              <a:rPr lang="sl-SI" dirty="0" err="1" smtClean="0"/>
              <a:t>If</a:t>
            </a:r>
            <a:r>
              <a:rPr lang="sl-SI" dirty="0" smtClean="0"/>
              <a:t> </a:t>
            </a:r>
            <a:r>
              <a:rPr lang="sl-SI" dirty="0" err="1" smtClean="0"/>
              <a:t>weights</a:t>
            </a:r>
            <a:r>
              <a:rPr lang="sl-SI" dirty="0" smtClean="0"/>
              <a:t> are </a:t>
            </a:r>
            <a:r>
              <a:rPr lang="sl-SI" dirty="0" err="1" smtClean="0"/>
              <a:t>oscillating</a:t>
            </a:r>
            <a:r>
              <a:rPr lang="sl-SI" dirty="0" smtClean="0"/>
              <a:t>,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weight</a:t>
            </a:r>
            <a:r>
              <a:rPr lang="sl-SI" dirty="0" smtClean="0"/>
              <a:t> </a:t>
            </a:r>
            <a:r>
              <a:rPr lang="sl-SI" dirty="0" err="1" smtClean="0"/>
              <a:t>change</a:t>
            </a:r>
            <a:r>
              <a:rPr lang="sl-SI" dirty="0" smtClean="0"/>
              <a:t> is </a:t>
            </a:r>
            <a:r>
              <a:rPr lang="sl-SI" dirty="0" err="1" smtClean="0"/>
              <a:t>reduced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EED043A-080B-4394-B4E0-397ADB88A57B}" type="slidenum">
              <a:rPr lang="sl-SI" smtClean="0"/>
              <a:pPr/>
              <a:t>38</a:t>
            </a:fld>
            <a:endParaRPr lang="sl-SI" smtClean="0"/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Numerical optimization  </a:t>
            </a:r>
            <a:r>
              <a:rPr lang="sl-SI" sz="2800" smtClean="0"/>
              <a:t>(1/3)</a:t>
            </a:r>
            <a:endParaRPr lang="en-GB" sz="2800" smtClean="0"/>
          </a:p>
        </p:txBody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Supervised learning as an optimization problem</a:t>
            </a:r>
          </a:p>
          <a:p>
            <a:pPr lvl="1" eaLnBrk="1" hangingPunct="1"/>
            <a:r>
              <a:rPr lang="sl-SI" smtClean="0"/>
              <a:t>Error surface of a multilayer perceptron, expressed by instantaneous error energy </a:t>
            </a:r>
            <a:r>
              <a:rPr lang="sl-SI" i="1" smtClean="0"/>
              <a:t>E(n)</a:t>
            </a:r>
            <a:r>
              <a:rPr lang="sl-SI" smtClean="0"/>
              <a:t>, is a highly nonlinear function of synaptic weight vector </a:t>
            </a:r>
            <a:r>
              <a:rPr lang="sl-SI" i="1" smtClean="0"/>
              <a:t>w(n)</a:t>
            </a:r>
          </a:p>
          <a:p>
            <a:pPr lvl="1" eaLnBrk="1" hangingPunct="1"/>
            <a:endParaRPr lang="sl-SI" i="1" smtClean="0"/>
          </a:p>
          <a:p>
            <a:pPr lvl="1" eaLnBrk="1" hangingPunct="1"/>
            <a:endParaRPr lang="sl-SI" i="1" smtClean="0"/>
          </a:p>
        </p:txBody>
      </p:sp>
      <p:pic>
        <p:nvPicPr>
          <p:cNvPr id="22536" name="Picture 13" descr="error surfic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8538" y="2708275"/>
            <a:ext cx="4751387" cy="345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7" name="Text Box 14"/>
          <p:cNvSpPr txBox="1">
            <a:spLocks noChangeArrowheads="1"/>
          </p:cNvSpPr>
          <p:nvPr/>
        </p:nvSpPr>
        <p:spPr bwMode="auto">
          <a:xfrm>
            <a:off x="5626100" y="5578475"/>
            <a:ext cx="113506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2000" i="1">
                <a:latin typeface="Times New Roman" pitchFamily="18" charset="0"/>
              </a:rPr>
              <a:t>w</a:t>
            </a:r>
            <a:r>
              <a:rPr lang="sl-SI" sz="2000" baseline="-25000">
                <a:latin typeface="Times New Roman" pitchFamily="18" charset="0"/>
              </a:rPr>
              <a:t>1</a:t>
            </a:r>
            <a:r>
              <a:rPr lang="sl-SI" sz="2000">
                <a:latin typeface="Times New Roman" pitchFamily="18" charset="0"/>
              </a:rPr>
              <a:t>           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22538" name="Text Box 15"/>
          <p:cNvSpPr txBox="1">
            <a:spLocks noChangeArrowheads="1"/>
          </p:cNvSpPr>
          <p:nvPr/>
        </p:nvSpPr>
        <p:spPr bwMode="auto">
          <a:xfrm>
            <a:off x="2276475" y="5314950"/>
            <a:ext cx="1071563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sl-SI" sz="2000" i="1">
                <a:latin typeface="Times New Roman" pitchFamily="18" charset="0"/>
              </a:rPr>
              <a:t>          w</a:t>
            </a:r>
            <a:r>
              <a:rPr lang="sl-SI" sz="2000" baseline="-25000">
                <a:latin typeface="Times New Roman" pitchFamily="18" charset="0"/>
              </a:rPr>
              <a:t>2</a:t>
            </a:r>
            <a:endParaRPr lang="en-GB" sz="2000">
              <a:latin typeface="Times New Roman" pitchFamily="18" charset="0"/>
            </a:endParaRPr>
          </a:p>
        </p:txBody>
      </p:sp>
      <p:sp>
        <p:nvSpPr>
          <p:cNvPr id="22539" name="Rectangle 16"/>
          <p:cNvSpPr>
            <a:spLocks noChangeArrowheads="1"/>
          </p:cNvSpPr>
          <p:nvPr/>
        </p:nvSpPr>
        <p:spPr bwMode="auto">
          <a:xfrm>
            <a:off x="2293938" y="3500438"/>
            <a:ext cx="358775" cy="12239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Rectangle 17"/>
          <p:cNvSpPr>
            <a:spLocks noChangeArrowheads="1"/>
          </p:cNvSpPr>
          <p:nvPr/>
        </p:nvSpPr>
        <p:spPr bwMode="auto">
          <a:xfrm>
            <a:off x="2195513" y="3284538"/>
            <a:ext cx="863600" cy="2873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8"/>
          <p:cNvSpPr txBox="1">
            <a:spLocks noChangeArrowheads="1"/>
          </p:cNvSpPr>
          <p:nvPr/>
        </p:nvSpPr>
        <p:spPr bwMode="auto">
          <a:xfrm>
            <a:off x="1643063" y="3983038"/>
            <a:ext cx="1076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sl-SI" sz="2000" i="1">
                <a:latin typeface="Times New Roman" pitchFamily="18" charset="0"/>
              </a:rPr>
              <a:t>E(w</a:t>
            </a:r>
            <a:r>
              <a:rPr lang="sl-SI" sz="2000" baseline="-25000">
                <a:latin typeface="Times New Roman" pitchFamily="18" charset="0"/>
              </a:rPr>
              <a:t>1</a:t>
            </a:r>
            <a:r>
              <a:rPr lang="sl-SI" sz="2000" i="1">
                <a:latin typeface="Times New Roman" pitchFamily="18" charset="0"/>
              </a:rPr>
              <a:t>,w</a:t>
            </a:r>
            <a:r>
              <a:rPr lang="sl-SI" sz="2000" baseline="-25000">
                <a:latin typeface="Times New Roman" pitchFamily="18" charset="0"/>
              </a:rPr>
              <a:t>2</a:t>
            </a:r>
            <a:r>
              <a:rPr lang="sl-SI" sz="2000" i="1">
                <a:latin typeface="Times New Roman" pitchFamily="18" charset="0"/>
              </a:rPr>
              <a:t>)</a:t>
            </a:r>
            <a:endParaRPr lang="en-GB" sz="2000" i="1">
              <a:latin typeface="Times New Roman" pitchFamily="18" charset="0"/>
            </a:endParaRP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1908175" y="2492375"/>
          <a:ext cx="17891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name="Equation" r:id="rId4" imgW="990360" imgH="203040" progId="Equation.3">
                  <p:embed/>
                </p:oleObj>
              </mc:Choice>
              <mc:Fallback>
                <p:oleObj name="Equation" r:id="rId4" imgW="9903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492375"/>
                        <a:ext cx="17891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235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235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A49A69C-676D-4E26-B40F-B06DA9365B61}" type="slidenum">
              <a:rPr lang="sl-SI" smtClean="0"/>
              <a:pPr/>
              <a:t>39</a:t>
            </a:fld>
            <a:endParaRPr lang="sl-SI" smtClean="0"/>
          </a:p>
        </p:txBody>
      </p:sp>
      <p:sp>
        <p:nvSpPr>
          <p:cNvPr id="235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Numerical optimization  </a:t>
            </a:r>
            <a:r>
              <a:rPr lang="sl-SI" sz="2800" smtClean="0"/>
              <a:t>(2/3)</a:t>
            </a:r>
            <a:endParaRPr lang="en-GB" sz="2800" smtClean="0"/>
          </a:p>
        </p:txBody>
      </p:sp>
      <p:sp>
        <p:nvSpPr>
          <p:cNvPr id="235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Expanding the error energy by a Taylor series</a:t>
            </a:r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endParaRPr lang="en-GB" smtClean="0"/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971550" y="2060575"/>
          <a:ext cx="1789113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7" name="Equation" r:id="rId3" imgW="990360" imgH="203040" progId="Equation.3">
                  <p:embed/>
                </p:oleObj>
              </mc:Choice>
              <mc:Fallback>
                <p:oleObj name="Equation" r:id="rId3" imgW="99036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1789113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984250" y="2636838"/>
          <a:ext cx="724693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8" name="Equation" r:id="rId5" imgW="4012920" imgH="393480" progId="Equation.3">
                  <p:embed/>
                </p:oleObj>
              </mc:Choice>
              <mc:Fallback>
                <p:oleObj name="Equation" r:id="rId5" imgW="401292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2636838"/>
                        <a:ext cx="724693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6"/>
          <p:cNvGraphicFramePr>
            <a:graphicFrameLocks noChangeAspect="1"/>
          </p:cNvGraphicFramePr>
          <p:nvPr/>
        </p:nvGraphicFramePr>
        <p:xfrm>
          <a:off x="3033713" y="3665538"/>
          <a:ext cx="2409825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79" name="Equation" r:id="rId7" imgW="1333440" imgH="990360" progId="Equation.3">
                  <p:embed/>
                </p:oleObj>
              </mc:Choice>
              <mc:Fallback>
                <p:oleObj name="Equation" r:id="rId7" imgW="1333440" imgH="9903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3665538"/>
                        <a:ext cx="2409825" cy="177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Text Box 7"/>
          <p:cNvSpPr txBox="1">
            <a:spLocks noChangeArrowheads="1"/>
          </p:cNvSpPr>
          <p:nvPr/>
        </p:nvSpPr>
        <p:spPr bwMode="auto">
          <a:xfrm>
            <a:off x="1273175" y="3900488"/>
            <a:ext cx="1695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800">
                <a:solidFill>
                  <a:srgbClr val="FF0000"/>
                </a:solidFill>
              </a:rPr>
              <a:t>Local gradient</a:t>
            </a:r>
          </a:p>
          <a:p>
            <a:endParaRPr lang="sl-SI" sz="1800">
              <a:solidFill>
                <a:srgbClr val="FF0000"/>
              </a:solidFill>
            </a:endParaRPr>
          </a:p>
          <a:p>
            <a:endParaRPr lang="sl-SI" sz="1800">
              <a:solidFill>
                <a:srgbClr val="FF0000"/>
              </a:solidFill>
            </a:endParaRPr>
          </a:p>
          <a:p>
            <a:r>
              <a:rPr lang="sl-SI" sz="1800">
                <a:solidFill>
                  <a:srgbClr val="FF0000"/>
                </a:solidFill>
              </a:rPr>
              <a:t>Hessian matrix</a:t>
            </a:r>
            <a:endParaRPr lang="en-GB" sz="1800">
              <a:solidFill>
                <a:srgbClr val="FF0000"/>
              </a:solidFill>
            </a:endParaRPr>
          </a:p>
        </p:txBody>
      </p:sp>
      <p:sp>
        <p:nvSpPr>
          <p:cNvPr id="23563" name="Oval 11"/>
          <p:cNvSpPr>
            <a:spLocks noChangeArrowheads="1"/>
          </p:cNvSpPr>
          <p:nvPr/>
        </p:nvSpPr>
        <p:spPr bwMode="auto">
          <a:xfrm>
            <a:off x="4198938" y="2794000"/>
            <a:ext cx="433387" cy="358775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Oval 12"/>
          <p:cNvSpPr>
            <a:spLocks noChangeArrowheads="1"/>
          </p:cNvSpPr>
          <p:nvPr/>
        </p:nvSpPr>
        <p:spPr bwMode="auto">
          <a:xfrm>
            <a:off x="6877050" y="2708275"/>
            <a:ext cx="647700" cy="504825"/>
          </a:xfrm>
          <a:prstGeom prst="ellips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Oval 15"/>
          <p:cNvSpPr>
            <a:spLocks noChangeArrowheads="1"/>
          </p:cNvSpPr>
          <p:nvPr/>
        </p:nvSpPr>
        <p:spPr bwMode="auto">
          <a:xfrm>
            <a:off x="3203575" y="4830763"/>
            <a:ext cx="287338" cy="2889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Oval 16"/>
          <p:cNvSpPr>
            <a:spLocks noChangeArrowheads="1"/>
          </p:cNvSpPr>
          <p:nvPr/>
        </p:nvSpPr>
        <p:spPr bwMode="auto">
          <a:xfrm>
            <a:off x="3203575" y="3860800"/>
            <a:ext cx="287338" cy="2889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567" name="AutoShape 17"/>
          <p:cNvCxnSpPr>
            <a:cxnSpLocks noChangeShapeType="1"/>
            <a:stCxn id="23563" idx="3"/>
            <a:endCxn id="23566" idx="0"/>
          </p:cNvCxnSpPr>
          <p:nvPr/>
        </p:nvCxnSpPr>
        <p:spPr bwMode="auto">
          <a:xfrm rot="5400000">
            <a:off x="3425032" y="3023394"/>
            <a:ext cx="760412" cy="914400"/>
          </a:xfrm>
          <a:prstGeom prst="curvedConnector3">
            <a:avLst>
              <a:gd name="adj1" fmla="val 53444"/>
            </a:avLst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</p:cxnSp>
      <p:cxnSp>
        <p:nvCxnSpPr>
          <p:cNvPr id="23568" name="AutoShape 18"/>
          <p:cNvCxnSpPr>
            <a:cxnSpLocks noChangeShapeType="1"/>
            <a:stCxn id="23564" idx="4"/>
            <a:endCxn id="23565" idx="4"/>
          </p:cNvCxnSpPr>
          <p:nvPr/>
        </p:nvCxnSpPr>
        <p:spPr bwMode="auto">
          <a:xfrm rot="5400000">
            <a:off x="4321175" y="2239963"/>
            <a:ext cx="1906588" cy="3852862"/>
          </a:xfrm>
          <a:prstGeom prst="curvedConnector3">
            <a:avLst>
              <a:gd name="adj1" fmla="val 132722"/>
            </a:avLst>
          </a:prstGeom>
          <a:noFill/>
          <a:ln w="9525">
            <a:solidFill>
              <a:srgbClr val="FF99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dirty="0" smtClean="0">
              <a:cs typeface="Arial" charset="0"/>
            </a:endParaRPr>
          </a:p>
        </p:txBody>
      </p:sp>
      <p:sp>
        <p:nvSpPr>
          <p:cNvPr id="1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60FF35B-02EE-4D10-BE05-CB65F1E6F068}" type="slidenum">
              <a:rPr lang="sl-SI" smtClean="0"/>
              <a:pPr/>
              <a:t>4</a:t>
            </a:fld>
            <a:endParaRPr lang="sl-SI" smtClean="0"/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Properties of multilayer perceptrons</a:t>
            </a:r>
            <a:endParaRPr lang="en-GB" dirty="0" smtClean="0"/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sl-SI" dirty="0" err="1" smtClean="0"/>
              <a:t>Neurons</a:t>
            </a:r>
            <a:r>
              <a:rPr lang="sl-SI" dirty="0" smtClean="0"/>
              <a:t> </a:t>
            </a:r>
            <a:r>
              <a:rPr lang="sl-SI" dirty="0" err="1" smtClean="0"/>
              <a:t>include</a:t>
            </a:r>
            <a:r>
              <a:rPr lang="sl-SI" dirty="0" smtClean="0"/>
              <a:t> </a:t>
            </a:r>
            <a:r>
              <a:rPr lang="sl-SI" dirty="0" err="1" smtClean="0"/>
              <a:t>nonlinear</a:t>
            </a:r>
            <a:r>
              <a:rPr lang="sl-SI" dirty="0" smtClean="0"/>
              <a:t> </a:t>
            </a:r>
            <a:r>
              <a:rPr lang="sl-SI" dirty="0" err="1" smtClean="0"/>
              <a:t>activation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Without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FF0000"/>
                </a:solidFill>
              </a:rPr>
              <a:t>nonlinearity</a:t>
            </a:r>
            <a:r>
              <a:rPr lang="sl-SI" dirty="0" smtClean="0"/>
              <a:t>,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capacity</a:t>
            </a:r>
            <a:r>
              <a:rPr lang="sl-SI" dirty="0" smtClean="0"/>
              <a:t> of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is </a:t>
            </a:r>
            <a:r>
              <a:rPr lang="sl-SI" dirty="0" err="1" smtClean="0"/>
              <a:t>reduced</a:t>
            </a:r>
            <a:r>
              <a:rPr lang="sl-SI" dirty="0" smtClean="0"/>
              <a:t> to </a:t>
            </a:r>
            <a:r>
              <a:rPr lang="sl-SI" dirty="0" err="1" smtClean="0"/>
              <a:t>that</a:t>
            </a:r>
            <a:r>
              <a:rPr lang="sl-SI" dirty="0" smtClean="0"/>
              <a:t> of a </a:t>
            </a:r>
            <a:r>
              <a:rPr lang="sl-SI" dirty="0" err="1" smtClean="0"/>
              <a:t>single</a:t>
            </a:r>
            <a:r>
              <a:rPr lang="sl-SI" dirty="0" smtClean="0"/>
              <a:t> </a:t>
            </a:r>
            <a:r>
              <a:rPr lang="sl-SI" dirty="0" err="1" smtClean="0"/>
              <a:t>layer</a:t>
            </a:r>
            <a:r>
              <a:rPr lang="sl-SI" dirty="0" smtClean="0"/>
              <a:t> </a:t>
            </a:r>
            <a:r>
              <a:rPr lang="sl-SI" dirty="0" err="1" smtClean="0"/>
              <a:t>perceptron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Nonlinearity</a:t>
            </a:r>
            <a:r>
              <a:rPr lang="sl-SI" dirty="0" smtClean="0"/>
              <a:t> </a:t>
            </a:r>
            <a:r>
              <a:rPr lang="sl-SI" dirty="0" err="1" smtClean="0"/>
              <a:t>must</a:t>
            </a:r>
            <a:r>
              <a:rPr lang="sl-SI" dirty="0" smtClean="0"/>
              <a:t> be </a:t>
            </a:r>
            <a:r>
              <a:rPr lang="sl-SI" dirty="0" err="1" smtClean="0">
                <a:solidFill>
                  <a:srgbClr val="FF0000"/>
                </a:solidFill>
              </a:rPr>
              <a:t>smooth</a:t>
            </a:r>
            <a:r>
              <a:rPr lang="sl-SI" dirty="0" smtClean="0"/>
              <a:t> (</a:t>
            </a:r>
            <a:r>
              <a:rPr lang="sl-SI" dirty="0" err="1" smtClean="0"/>
              <a:t>differentiable</a:t>
            </a:r>
            <a:r>
              <a:rPr lang="sl-SI" dirty="0" smtClean="0"/>
              <a:t> </a:t>
            </a:r>
            <a:r>
              <a:rPr lang="sl-SI" dirty="0" err="1" smtClean="0"/>
              <a:t>everywhere</a:t>
            </a:r>
            <a:r>
              <a:rPr lang="sl-SI" dirty="0" smtClean="0"/>
              <a:t>), not </a:t>
            </a:r>
            <a:r>
              <a:rPr lang="sl-SI" dirty="0" err="1" smtClean="0"/>
              <a:t>hard-limiting</a:t>
            </a:r>
            <a:r>
              <a:rPr lang="sl-SI" dirty="0" smtClean="0"/>
              <a:t> as in </a:t>
            </a:r>
            <a:r>
              <a:rPr lang="sl-SI" dirty="0" err="1" smtClean="0"/>
              <a:t>the</a:t>
            </a:r>
            <a:r>
              <a:rPr lang="sl-SI" dirty="0" smtClean="0"/>
              <a:t> original </a:t>
            </a:r>
            <a:r>
              <a:rPr lang="sl-SI" dirty="0" err="1" smtClean="0"/>
              <a:t>perceptron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Often</a:t>
            </a:r>
            <a:r>
              <a:rPr lang="sl-SI" dirty="0" smtClean="0"/>
              <a:t>, a </a:t>
            </a:r>
            <a:r>
              <a:rPr lang="sl-SI" dirty="0" err="1" smtClean="0"/>
              <a:t>logistic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r>
              <a:rPr lang="sl-SI" dirty="0" smtClean="0"/>
              <a:t> is used:</a:t>
            </a:r>
          </a:p>
          <a:p>
            <a:pPr marL="762000" lvl="1" indent="-304800" eaLnBrk="1" hangingPunct="1"/>
            <a:endParaRPr lang="sl-SI" dirty="0" smtClean="0"/>
          </a:p>
          <a:p>
            <a:pPr marL="762000" lvl="1" indent="-304800" eaLnBrk="1" hangingPunct="1"/>
            <a:endParaRPr lang="sl-SI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sl-SI" dirty="0" smtClean="0"/>
              <a:t>One </a:t>
            </a:r>
            <a:r>
              <a:rPr lang="sl-SI" dirty="0" err="1" smtClean="0"/>
              <a:t>or</a:t>
            </a:r>
            <a:r>
              <a:rPr lang="sl-SI" dirty="0" smtClean="0"/>
              <a:t> more </a:t>
            </a:r>
            <a:r>
              <a:rPr lang="sl-SI" dirty="0" err="1" smtClean="0"/>
              <a:t>layers</a:t>
            </a:r>
            <a:r>
              <a:rPr lang="sl-SI" dirty="0" smtClean="0"/>
              <a:t> of </a:t>
            </a:r>
            <a:r>
              <a:rPr lang="sl-SI" dirty="0" err="1" smtClean="0">
                <a:solidFill>
                  <a:srgbClr val="FF0000"/>
                </a:solidFill>
              </a:rPr>
              <a:t>hidden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neurons</a:t>
            </a:r>
            <a:endParaRPr lang="sl-SI" dirty="0" smtClean="0">
              <a:solidFill>
                <a:srgbClr val="FF0000"/>
              </a:solidFill>
            </a:endParaRPr>
          </a:p>
          <a:p>
            <a:pPr marL="762000" lvl="1" indent="-304800" eaLnBrk="1" hangingPunct="1"/>
            <a:r>
              <a:rPr lang="sl-SI" dirty="0" err="1" smtClean="0"/>
              <a:t>Enable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of </a:t>
            </a:r>
            <a:r>
              <a:rPr lang="sl-SI" dirty="0" err="1" smtClean="0"/>
              <a:t>complex</a:t>
            </a:r>
            <a:r>
              <a:rPr lang="sl-SI" dirty="0" smtClean="0"/>
              <a:t> </a:t>
            </a:r>
            <a:r>
              <a:rPr lang="sl-SI" dirty="0" err="1" smtClean="0"/>
              <a:t>tasks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extracting</a:t>
            </a:r>
            <a:r>
              <a:rPr lang="sl-SI" dirty="0" smtClean="0"/>
              <a:t> </a:t>
            </a:r>
            <a:r>
              <a:rPr lang="sl-SI" dirty="0" err="1" smtClean="0"/>
              <a:t>features</a:t>
            </a:r>
            <a:r>
              <a:rPr lang="sl-SI" dirty="0" smtClean="0"/>
              <a:t> </a:t>
            </a:r>
            <a:r>
              <a:rPr lang="sl-SI" dirty="0" err="1" smtClean="0"/>
              <a:t>from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input</a:t>
            </a:r>
            <a:r>
              <a:rPr lang="sl-SI" dirty="0" smtClean="0"/>
              <a:t> </a:t>
            </a:r>
            <a:r>
              <a:rPr lang="sl-SI" dirty="0" err="1" smtClean="0"/>
              <a:t>patterns</a:t>
            </a:r>
            <a:endParaRPr lang="sl-SI" dirty="0" smtClean="0"/>
          </a:p>
          <a:p>
            <a:pPr marL="762000" lvl="1" indent="-304800" eaLnBrk="1" hangingPunct="1"/>
            <a:endParaRPr lang="sl-SI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sl-SI" dirty="0" err="1" smtClean="0"/>
              <a:t>Massive</a:t>
            </a:r>
            <a:r>
              <a:rPr lang="sl-SI" dirty="0" smtClean="0"/>
              <a:t> </a:t>
            </a:r>
            <a:r>
              <a:rPr lang="sl-SI" dirty="0" err="1" smtClean="0"/>
              <a:t>connectivity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Neurons</a:t>
            </a:r>
            <a:r>
              <a:rPr lang="sl-SI" dirty="0" smtClean="0"/>
              <a:t> in </a:t>
            </a:r>
            <a:r>
              <a:rPr lang="sl-SI" dirty="0" err="1" smtClean="0"/>
              <a:t>successive</a:t>
            </a:r>
            <a:r>
              <a:rPr lang="sl-SI" dirty="0" smtClean="0"/>
              <a:t> </a:t>
            </a:r>
            <a:r>
              <a:rPr lang="sl-SI" dirty="0" err="1" smtClean="0"/>
              <a:t>layers</a:t>
            </a:r>
            <a:r>
              <a:rPr lang="sl-SI" dirty="0" smtClean="0"/>
              <a:t> are </a:t>
            </a:r>
            <a:r>
              <a:rPr lang="sl-SI" dirty="0" err="1" smtClean="0"/>
              <a:t>fully</a:t>
            </a:r>
            <a:r>
              <a:rPr lang="sl-SI" dirty="0" smtClean="0"/>
              <a:t> </a:t>
            </a:r>
            <a:r>
              <a:rPr lang="sl-SI" dirty="0" err="1" smtClean="0"/>
              <a:t>interconnected</a:t>
            </a:r>
            <a:endParaRPr lang="en-GB" dirty="0" smtClean="0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422775" y="2787650"/>
          <a:ext cx="16621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" name="Equation" r:id="rId3" imgW="977760" imgH="419040" progId="Equation.3">
                  <p:embed/>
                </p:oleObj>
              </mc:Choice>
              <mc:Fallback>
                <p:oleObj name="Equation" r:id="rId3" imgW="9777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775" y="2787650"/>
                        <a:ext cx="1662113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245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476B34AB-EF51-45E5-B147-FD4109BF566D}" type="slidenum">
              <a:rPr lang="sl-SI" smtClean="0"/>
              <a:pPr/>
              <a:t>40</a:t>
            </a:fld>
            <a:endParaRPr lang="sl-SI" smtClean="0"/>
          </a:p>
        </p:txBody>
      </p:sp>
      <p:sp>
        <p:nvSpPr>
          <p:cNvPr id="245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Numerical optimization  </a:t>
            </a:r>
            <a:r>
              <a:rPr lang="sl-SI" sz="2800" smtClean="0"/>
              <a:t>(3/3)</a:t>
            </a:r>
            <a:endParaRPr lang="en-GB" sz="2800" smtClean="0"/>
          </a:p>
        </p:txBody>
      </p:sp>
      <p:sp>
        <p:nvSpPr>
          <p:cNvPr id="245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62950" cy="5113337"/>
          </a:xfrm>
        </p:spPr>
        <p:txBody>
          <a:bodyPr/>
          <a:lstStyle/>
          <a:p>
            <a:pPr eaLnBrk="1" hangingPunct="1"/>
            <a:r>
              <a:rPr lang="sl-SI" dirty="0" err="1" smtClean="0"/>
              <a:t>Steepest</a:t>
            </a:r>
            <a:r>
              <a:rPr lang="sl-SI" dirty="0" smtClean="0"/>
              <a:t> </a:t>
            </a:r>
            <a:r>
              <a:rPr lang="sl-SI" dirty="0" err="1" smtClean="0"/>
              <a:t>descent</a:t>
            </a:r>
            <a:r>
              <a:rPr lang="sl-SI" dirty="0" smtClean="0"/>
              <a:t> </a:t>
            </a:r>
            <a:r>
              <a:rPr lang="sl-SI" dirty="0" err="1" smtClean="0"/>
              <a:t>method</a:t>
            </a:r>
            <a:r>
              <a:rPr lang="sl-SI" dirty="0" smtClean="0"/>
              <a:t> (</a:t>
            </a:r>
            <a:r>
              <a:rPr lang="sl-SI" dirty="0" err="1" smtClean="0"/>
              <a:t>backpropagation</a:t>
            </a:r>
            <a:r>
              <a:rPr lang="sl-SI" dirty="0" smtClean="0"/>
              <a:t>)</a:t>
            </a:r>
          </a:p>
          <a:p>
            <a:pPr lvl="1" eaLnBrk="1" hangingPunct="1"/>
            <a:r>
              <a:rPr lang="sl-SI" dirty="0" err="1" smtClean="0"/>
              <a:t>Weight</a:t>
            </a:r>
            <a:r>
              <a:rPr lang="sl-SI" dirty="0" smtClean="0"/>
              <a:t> </a:t>
            </a:r>
            <a:r>
              <a:rPr lang="sl-SI" dirty="0" err="1" smtClean="0"/>
              <a:t>adjustment</a:t>
            </a:r>
            <a:r>
              <a:rPr lang="sl-SI" dirty="0" smtClean="0"/>
              <a:t> </a:t>
            </a:r>
            <a:r>
              <a:rPr lang="sl-SI" dirty="0" err="1" smtClean="0"/>
              <a:t>proportional</a:t>
            </a:r>
            <a:r>
              <a:rPr lang="sl-SI" dirty="0" smtClean="0"/>
              <a:t> to </a:t>
            </a:r>
            <a:r>
              <a:rPr lang="sl-SI" dirty="0" err="1" smtClean="0"/>
              <a:t>the</a:t>
            </a:r>
            <a:r>
              <a:rPr lang="sl-SI" dirty="0" smtClean="0"/>
              <a:t> gradient</a:t>
            </a:r>
          </a:p>
          <a:p>
            <a:pPr lvl="1" eaLnBrk="1" hangingPunct="1"/>
            <a:r>
              <a:rPr lang="sl-SI" dirty="0" err="1" smtClean="0"/>
              <a:t>Simple</a:t>
            </a:r>
            <a:r>
              <a:rPr lang="sl-SI" dirty="0" smtClean="0"/>
              <a:t> </a:t>
            </a:r>
            <a:r>
              <a:rPr lang="sl-SI" dirty="0" err="1" smtClean="0"/>
              <a:t>implementation</a:t>
            </a:r>
            <a:r>
              <a:rPr lang="sl-SI" dirty="0" smtClean="0"/>
              <a:t>, </a:t>
            </a:r>
            <a:r>
              <a:rPr lang="sl-SI" dirty="0" err="1" smtClean="0"/>
              <a:t>but</a:t>
            </a:r>
            <a:r>
              <a:rPr lang="sl-SI" dirty="0" smtClean="0"/>
              <a:t> </a:t>
            </a:r>
            <a:r>
              <a:rPr lang="sl-SI" dirty="0" err="1" smtClean="0"/>
              <a:t>slow</a:t>
            </a:r>
            <a:r>
              <a:rPr lang="sl-SI" dirty="0" smtClean="0"/>
              <a:t> </a:t>
            </a:r>
            <a:r>
              <a:rPr lang="sl-SI" dirty="0" err="1" smtClean="0"/>
              <a:t>convergence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>
              <a:sym typeface="Wingdings" pitchFamily="2" charset="2"/>
            </a:endParaRPr>
          </a:p>
          <a:p>
            <a:pPr eaLnBrk="1" hangingPunct="1"/>
            <a:r>
              <a:rPr lang="sl-SI" dirty="0" err="1" smtClean="0"/>
              <a:t>Significant</a:t>
            </a:r>
            <a:r>
              <a:rPr lang="sl-SI" dirty="0" smtClean="0"/>
              <a:t> </a:t>
            </a:r>
            <a:r>
              <a:rPr lang="sl-SI" dirty="0" err="1" smtClean="0"/>
              <a:t>improvement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using</a:t>
            </a:r>
            <a:r>
              <a:rPr lang="sl-SI" dirty="0" smtClean="0"/>
              <a:t> </a:t>
            </a:r>
            <a:r>
              <a:rPr lang="sl-SI" dirty="0" err="1" smtClean="0"/>
              <a:t>higher-order</a:t>
            </a:r>
            <a:r>
              <a:rPr lang="sl-SI" dirty="0" smtClean="0"/>
              <a:t> </a:t>
            </a:r>
            <a:r>
              <a:rPr lang="sl-SI" dirty="0" err="1" smtClean="0"/>
              <a:t>information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Adding</a:t>
            </a:r>
            <a:r>
              <a:rPr lang="sl-SI" dirty="0" smtClean="0"/>
              <a:t> </a:t>
            </a:r>
            <a:r>
              <a:rPr lang="sl-SI" dirty="0" err="1" smtClean="0"/>
              <a:t>momentum</a:t>
            </a:r>
            <a:r>
              <a:rPr lang="sl-SI" dirty="0" smtClean="0"/>
              <a:t> term </a:t>
            </a:r>
            <a:r>
              <a:rPr lang="sl-SI" dirty="0" smtClean="0">
                <a:sym typeface="Wingdings" pitchFamily="2" charset="2"/>
              </a:rPr>
              <a:t> a </a:t>
            </a:r>
            <a:r>
              <a:rPr lang="sl-SI" dirty="0" err="1" smtClean="0">
                <a:sym typeface="Wingdings" pitchFamily="2" charset="2"/>
              </a:rPr>
              <a:t>crude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approximation</a:t>
            </a:r>
            <a:r>
              <a:rPr lang="sl-SI" dirty="0" smtClean="0">
                <a:sym typeface="Wingdings" pitchFamily="2" charset="2"/>
              </a:rPr>
              <a:t> to </a:t>
            </a:r>
            <a:r>
              <a:rPr lang="sl-SI" dirty="0" err="1" smtClean="0">
                <a:sym typeface="Wingdings" pitchFamily="2" charset="2"/>
              </a:rPr>
              <a:t>use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second-order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information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about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error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surface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Quadratic</a:t>
            </a:r>
            <a:r>
              <a:rPr lang="sl-SI" dirty="0" smtClean="0"/>
              <a:t> </a:t>
            </a:r>
            <a:r>
              <a:rPr lang="sl-SI" dirty="0" err="1" smtClean="0"/>
              <a:t>approximation</a:t>
            </a:r>
            <a:r>
              <a:rPr lang="sl-SI" dirty="0" smtClean="0"/>
              <a:t> </a:t>
            </a:r>
            <a:r>
              <a:rPr lang="sl-SI" dirty="0" err="1" smtClean="0"/>
              <a:t>about</a:t>
            </a:r>
            <a:r>
              <a:rPr lang="sl-SI" dirty="0" smtClean="0"/>
              <a:t> </a:t>
            </a:r>
            <a:r>
              <a:rPr lang="sl-SI" dirty="0" err="1" smtClean="0"/>
              <a:t>error</a:t>
            </a:r>
            <a:r>
              <a:rPr lang="sl-SI" dirty="0" smtClean="0"/>
              <a:t> </a:t>
            </a:r>
            <a:r>
              <a:rPr lang="sl-SI" dirty="0" err="1" smtClean="0"/>
              <a:t>surface</a:t>
            </a: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smtClean="0">
                <a:solidFill>
                  <a:srgbClr val="3333FF"/>
                </a:solidFill>
              </a:rPr>
              <a:t>The </a:t>
            </a:r>
            <a:r>
              <a:rPr lang="sl-SI" dirty="0" err="1" smtClean="0">
                <a:solidFill>
                  <a:srgbClr val="3333FF"/>
                </a:solidFill>
              </a:rPr>
              <a:t>essence</a:t>
            </a:r>
            <a:r>
              <a:rPr lang="sl-SI" dirty="0" smtClean="0">
                <a:solidFill>
                  <a:srgbClr val="3333FF"/>
                </a:solidFill>
              </a:rPr>
              <a:t> of </a:t>
            </a:r>
            <a:r>
              <a:rPr lang="sl-SI" dirty="0" err="1" smtClean="0">
                <a:solidFill>
                  <a:srgbClr val="3333FF"/>
                </a:solidFill>
              </a:rPr>
              <a:t>Newton’s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err="1" smtClean="0">
                <a:solidFill>
                  <a:srgbClr val="3333FF"/>
                </a:solidFill>
              </a:rPr>
              <a:t>method</a:t>
            </a:r>
            <a:endParaRPr lang="en-GB" dirty="0" smtClean="0">
              <a:solidFill>
                <a:srgbClr val="3333FF"/>
              </a:solidFill>
            </a:endParaRPr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i="1" dirty="0" smtClean="0"/>
              <a:t>H</a:t>
            </a:r>
            <a:r>
              <a:rPr lang="sl-SI" i="1" baseline="30000" dirty="0" smtClean="0"/>
              <a:t>-1</a:t>
            </a:r>
            <a:r>
              <a:rPr lang="sl-SI" dirty="0" smtClean="0"/>
              <a:t> is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inverse</a:t>
            </a:r>
            <a:r>
              <a:rPr lang="sl-SI" dirty="0" smtClean="0"/>
              <a:t> of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Hessian</a:t>
            </a:r>
            <a:r>
              <a:rPr lang="sl-SI" dirty="0" smtClean="0"/>
              <a:t> </a:t>
            </a:r>
            <a:r>
              <a:rPr lang="sl-SI" dirty="0" err="1" smtClean="0"/>
              <a:t>matrix</a:t>
            </a:r>
            <a:endParaRPr lang="sl-SI" i="1" baseline="30000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en-GB" dirty="0" smtClean="0"/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/>
        </p:nvGraphicFramePr>
        <p:xfrm>
          <a:off x="2682875" y="2371725"/>
          <a:ext cx="19050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0" name="Equation" r:id="rId4" imgW="1054080" imgH="203040" progId="Equation.3">
                  <p:embed/>
                </p:oleObj>
              </mc:Choice>
              <mc:Fallback>
                <p:oleObj name="Equation" r:id="rId4" imgW="10540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2371725"/>
                        <a:ext cx="19050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6535"/>
              </p:ext>
            </p:extLst>
          </p:nvPr>
        </p:nvGraphicFramePr>
        <p:xfrm>
          <a:off x="1908175" y="4221088"/>
          <a:ext cx="23383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61" name="Equation" r:id="rId6" imgW="1295280" imgH="228600" progId="Equation.3">
                  <p:embed/>
                </p:oleObj>
              </mc:Choice>
              <mc:Fallback>
                <p:oleObj name="Equation" r:id="rId6" imgW="129528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221088"/>
                        <a:ext cx="2338388" cy="411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5" name="Picture 8" descr="Newton_optimization_vs_grad_descent_sv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77050" y="4292600"/>
            <a:ext cx="1668463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5807075" y="5132388"/>
            <a:ext cx="1357313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200">
                <a:solidFill>
                  <a:srgbClr val="00CC00"/>
                </a:solidFill>
              </a:rPr>
              <a:t>gradient descent</a:t>
            </a:r>
            <a:endParaRPr lang="sl-SI" sz="1200">
              <a:solidFill>
                <a:srgbClr val="00CC00"/>
              </a:solidFill>
            </a:endParaRPr>
          </a:p>
          <a:p>
            <a:pPr algn="r"/>
            <a:r>
              <a:rPr lang="sl-SI" sz="1200">
                <a:solidFill>
                  <a:srgbClr val="FF0000"/>
                </a:solidFill>
              </a:rPr>
              <a:t>Newton’s method</a:t>
            </a:r>
            <a:endParaRPr lang="en-GB"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440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C9117DB-A90B-45D7-AF5A-5EACE92E7E11}" type="slidenum">
              <a:rPr lang="sl-SI" smtClean="0"/>
              <a:pPr/>
              <a:t>41</a:t>
            </a:fld>
            <a:endParaRPr lang="sl-SI" smtClean="0"/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Quasi-Newton </a:t>
            </a:r>
            <a:r>
              <a:rPr lang="sl-SI" dirty="0" smtClean="0"/>
              <a:t>a</a:t>
            </a:r>
            <a:r>
              <a:rPr lang="en-GB" dirty="0" err="1" smtClean="0"/>
              <a:t>lgorithms</a:t>
            </a:r>
            <a:endParaRPr lang="en-GB" dirty="0" smtClean="0"/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Problems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calculation</a:t>
            </a:r>
            <a:r>
              <a:rPr lang="sl-SI" dirty="0" smtClean="0"/>
              <a:t> of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Hessian</a:t>
            </a:r>
            <a:r>
              <a:rPr lang="sl-SI" dirty="0" smtClean="0"/>
              <a:t> </a:t>
            </a:r>
            <a:r>
              <a:rPr lang="sl-SI" dirty="0" err="1" smtClean="0"/>
              <a:t>matrix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Inverse</a:t>
            </a:r>
            <a:r>
              <a:rPr lang="sl-SI" dirty="0" smtClean="0"/>
              <a:t> </a:t>
            </a:r>
            <a:r>
              <a:rPr lang="sl-SI" dirty="0" err="1" smtClean="0"/>
              <a:t>Hessian</a:t>
            </a:r>
            <a:r>
              <a:rPr lang="sl-SI" dirty="0" smtClean="0"/>
              <a:t> </a:t>
            </a:r>
            <a:r>
              <a:rPr lang="sl-SI" i="1" dirty="0" smtClean="0"/>
              <a:t>H</a:t>
            </a:r>
            <a:r>
              <a:rPr lang="sl-SI" i="1" baseline="30000" dirty="0" smtClean="0"/>
              <a:t>-1</a:t>
            </a:r>
            <a:r>
              <a:rPr lang="sl-SI" dirty="0" smtClean="0"/>
              <a:t> is </a:t>
            </a:r>
            <a:r>
              <a:rPr lang="sl-SI" dirty="0" err="1" smtClean="0"/>
              <a:t>required</a:t>
            </a:r>
            <a:r>
              <a:rPr lang="sl-SI" dirty="0" smtClean="0"/>
              <a:t>, </a:t>
            </a:r>
            <a:r>
              <a:rPr lang="sl-SI" dirty="0" err="1" smtClean="0"/>
              <a:t>which</a:t>
            </a:r>
            <a:r>
              <a:rPr lang="sl-SI" dirty="0" smtClean="0"/>
              <a:t> is </a:t>
            </a:r>
            <a:r>
              <a:rPr lang="sl-SI" dirty="0" err="1" smtClean="0"/>
              <a:t>computationally</a:t>
            </a:r>
            <a:r>
              <a:rPr lang="sl-SI" dirty="0" smtClean="0"/>
              <a:t> </a:t>
            </a:r>
            <a:r>
              <a:rPr lang="sl-SI" dirty="0" err="1" smtClean="0"/>
              <a:t>expensive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Hessian</a:t>
            </a:r>
            <a:r>
              <a:rPr lang="sl-SI" dirty="0" smtClean="0"/>
              <a:t> </a:t>
            </a:r>
            <a:r>
              <a:rPr lang="sl-SI" dirty="0" err="1" smtClean="0"/>
              <a:t>has</a:t>
            </a:r>
            <a:r>
              <a:rPr lang="sl-SI" dirty="0" smtClean="0"/>
              <a:t> to be </a:t>
            </a:r>
            <a:r>
              <a:rPr lang="sl-SI" dirty="0" err="1" smtClean="0"/>
              <a:t>nonsingular</a:t>
            </a:r>
            <a:r>
              <a:rPr lang="sl-SI" dirty="0" smtClean="0"/>
              <a:t> </a:t>
            </a:r>
            <a:r>
              <a:rPr lang="sl-SI" dirty="0" err="1" smtClean="0"/>
              <a:t>which</a:t>
            </a:r>
            <a:r>
              <a:rPr lang="sl-SI" dirty="0" smtClean="0"/>
              <a:t> is not </a:t>
            </a:r>
            <a:r>
              <a:rPr lang="sl-SI" dirty="0" err="1" smtClean="0"/>
              <a:t>guaranteed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Hessian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a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be </a:t>
            </a:r>
            <a:r>
              <a:rPr lang="sl-SI" dirty="0" err="1" smtClean="0"/>
              <a:t>rank</a:t>
            </a:r>
            <a:r>
              <a:rPr lang="sl-SI" dirty="0" smtClean="0"/>
              <a:t> </a:t>
            </a:r>
            <a:r>
              <a:rPr lang="sl-SI" dirty="0" err="1" smtClean="0"/>
              <a:t>deficient</a:t>
            </a:r>
            <a:endParaRPr lang="sl-SI" dirty="0" smtClean="0"/>
          </a:p>
          <a:p>
            <a:pPr lvl="1" eaLnBrk="1" hangingPunct="1"/>
            <a:r>
              <a:rPr lang="sl-SI" dirty="0" smtClean="0"/>
              <a:t>No </a:t>
            </a:r>
            <a:r>
              <a:rPr lang="sl-SI" dirty="0" err="1" smtClean="0"/>
              <a:t>convergence</a:t>
            </a:r>
            <a:r>
              <a:rPr lang="sl-SI" dirty="0" smtClean="0"/>
              <a:t> </a:t>
            </a:r>
            <a:r>
              <a:rPr lang="sl-SI" dirty="0" err="1" smtClean="0"/>
              <a:t>guarantee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non-</a:t>
            </a:r>
            <a:r>
              <a:rPr lang="sl-SI" dirty="0" err="1" smtClean="0"/>
              <a:t>quadratic</a:t>
            </a:r>
            <a:r>
              <a:rPr lang="sl-SI" dirty="0" smtClean="0"/>
              <a:t> </a:t>
            </a:r>
            <a:r>
              <a:rPr lang="sl-SI" dirty="0" err="1" smtClean="0"/>
              <a:t>error</a:t>
            </a:r>
            <a:r>
              <a:rPr lang="sl-SI" dirty="0" smtClean="0"/>
              <a:t> </a:t>
            </a:r>
            <a:r>
              <a:rPr lang="sl-SI" dirty="0" err="1" smtClean="0"/>
              <a:t>surface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Quasi</a:t>
            </a:r>
            <a:r>
              <a:rPr lang="sl-SI" dirty="0" smtClean="0"/>
              <a:t>-Newton </a:t>
            </a:r>
            <a:r>
              <a:rPr lang="sl-SI" dirty="0" err="1" smtClean="0"/>
              <a:t>method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Only</a:t>
            </a:r>
            <a:r>
              <a:rPr lang="sl-SI" dirty="0" smtClean="0"/>
              <a:t> </a:t>
            </a:r>
            <a:r>
              <a:rPr lang="sl-SI" dirty="0" err="1" smtClean="0"/>
              <a:t>requires</a:t>
            </a:r>
            <a:r>
              <a:rPr lang="sl-SI" dirty="0" smtClean="0"/>
              <a:t> a </a:t>
            </a:r>
            <a:r>
              <a:rPr lang="sl-SI" dirty="0" err="1" smtClean="0"/>
              <a:t>calculation</a:t>
            </a:r>
            <a:r>
              <a:rPr lang="sl-SI" dirty="0" smtClean="0"/>
              <a:t> of </a:t>
            </a:r>
            <a:r>
              <a:rPr lang="sl-SI" dirty="0" err="1" smtClean="0"/>
              <a:t>the</a:t>
            </a:r>
            <a:r>
              <a:rPr lang="sl-SI" dirty="0" smtClean="0"/>
              <a:t> gradient </a:t>
            </a:r>
            <a:r>
              <a:rPr lang="sl-SI" dirty="0" err="1" smtClean="0"/>
              <a:t>vector</a:t>
            </a:r>
            <a:r>
              <a:rPr lang="sl-SI" dirty="0" smtClean="0"/>
              <a:t> </a:t>
            </a:r>
            <a:r>
              <a:rPr lang="sl-SI" i="1" dirty="0" smtClean="0"/>
              <a:t>g(n)</a:t>
            </a:r>
          </a:p>
          <a:p>
            <a:pPr lvl="1" eaLnBrk="1" hangingPunct="1"/>
            <a:r>
              <a:rPr lang="sl-SI" dirty="0" smtClean="0"/>
              <a:t>The </a:t>
            </a:r>
            <a:r>
              <a:rPr lang="sl-SI" dirty="0" err="1" smtClean="0"/>
              <a:t>method</a:t>
            </a:r>
            <a:r>
              <a:rPr lang="sl-SI" dirty="0" smtClean="0"/>
              <a:t> </a:t>
            </a:r>
            <a:r>
              <a:rPr lang="sl-SI" dirty="0" err="1" smtClean="0"/>
              <a:t>estimates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inverse</a:t>
            </a:r>
            <a:r>
              <a:rPr lang="sl-SI" dirty="0" smtClean="0"/>
              <a:t> </a:t>
            </a:r>
            <a:r>
              <a:rPr lang="sl-SI" dirty="0" err="1" smtClean="0"/>
              <a:t>Hessian</a:t>
            </a:r>
            <a:r>
              <a:rPr lang="sl-SI" dirty="0" smtClean="0"/>
              <a:t> </a:t>
            </a:r>
            <a:r>
              <a:rPr lang="sl-SI" dirty="0" err="1" smtClean="0"/>
              <a:t>directly</a:t>
            </a:r>
            <a:r>
              <a:rPr lang="sl-SI" dirty="0" smtClean="0"/>
              <a:t> </a:t>
            </a:r>
            <a:r>
              <a:rPr lang="sl-SI" dirty="0" err="1" smtClean="0"/>
              <a:t>without</a:t>
            </a:r>
            <a:r>
              <a:rPr lang="sl-SI" dirty="0" smtClean="0"/>
              <a:t> </a:t>
            </a:r>
            <a:r>
              <a:rPr lang="sl-SI" dirty="0" err="1" smtClean="0"/>
              <a:t>matrix</a:t>
            </a:r>
            <a:r>
              <a:rPr lang="sl-SI" dirty="0" smtClean="0"/>
              <a:t> </a:t>
            </a:r>
            <a:r>
              <a:rPr lang="sl-SI" dirty="0" err="1" smtClean="0"/>
              <a:t>inversion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Quasi</a:t>
            </a:r>
            <a:r>
              <a:rPr lang="sl-SI" dirty="0" smtClean="0"/>
              <a:t>-Newton </a:t>
            </a:r>
            <a:r>
              <a:rPr lang="sl-SI" dirty="0" err="1" smtClean="0"/>
              <a:t>variants</a:t>
            </a:r>
            <a:r>
              <a:rPr lang="sl-SI" dirty="0" smtClean="0"/>
              <a:t>:</a:t>
            </a:r>
          </a:p>
          <a:p>
            <a:pPr lvl="2" eaLnBrk="1" hangingPunct="1"/>
            <a:r>
              <a:rPr lang="sl-SI" dirty="0" err="1" smtClean="0"/>
              <a:t>Davidon-Fletcher-Powell</a:t>
            </a:r>
            <a:r>
              <a:rPr lang="sl-SI" dirty="0" smtClean="0"/>
              <a:t> </a:t>
            </a:r>
            <a:r>
              <a:rPr lang="sl-SI" dirty="0" err="1" smtClean="0"/>
              <a:t>algorithm</a:t>
            </a:r>
            <a:endParaRPr lang="sl-SI" dirty="0" smtClean="0"/>
          </a:p>
          <a:p>
            <a:pPr lvl="2" eaLnBrk="1" hangingPunct="1"/>
            <a:r>
              <a:rPr lang="sl-SI" dirty="0" err="1" smtClean="0"/>
              <a:t>Broyden-Fletcher-Goldfarb-Shanno</a:t>
            </a:r>
            <a:r>
              <a:rPr lang="sl-SI" dirty="0" smtClean="0"/>
              <a:t> </a:t>
            </a:r>
            <a:r>
              <a:rPr lang="sl-SI" dirty="0" err="1" smtClean="0"/>
              <a:t>algorithm</a:t>
            </a:r>
            <a:r>
              <a:rPr lang="sl-SI" dirty="0" smtClean="0"/>
              <a:t> ... </a:t>
            </a:r>
            <a:r>
              <a:rPr lang="sl-SI" dirty="0" err="1" smtClean="0"/>
              <a:t>best</a:t>
            </a:r>
            <a:r>
              <a:rPr lang="sl-SI" dirty="0" smtClean="0"/>
              <a:t> form of </a:t>
            </a:r>
            <a:r>
              <a:rPr lang="sl-SI" dirty="0" err="1" smtClean="0"/>
              <a:t>Quasi</a:t>
            </a:r>
            <a:r>
              <a:rPr lang="sl-SI" dirty="0" smtClean="0"/>
              <a:t>-Newton </a:t>
            </a:r>
            <a:r>
              <a:rPr lang="sl-SI" dirty="0" err="1" smtClean="0"/>
              <a:t>algorithm</a:t>
            </a:r>
            <a:r>
              <a:rPr lang="sl-SI" dirty="0" smtClean="0"/>
              <a:t>!</a:t>
            </a:r>
          </a:p>
          <a:p>
            <a:pPr lvl="2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Application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endParaRPr lang="sl-SI" dirty="0" smtClean="0"/>
          </a:p>
          <a:p>
            <a:pPr lvl="1" eaLnBrk="1" hangingPunct="1"/>
            <a:r>
              <a:rPr lang="sl-SI" dirty="0" smtClean="0"/>
              <a:t>The </a:t>
            </a:r>
            <a:r>
              <a:rPr lang="sl-SI" dirty="0" err="1" smtClean="0"/>
              <a:t>method</a:t>
            </a:r>
            <a:r>
              <a:rPr lang="sl-SI" dirty="0" smtClean="0"/>
              <a:t> is </a:t>
            </a:r>
            <a:r>
              <a:rPr lang="sl-SI" dirty="0" err="1" smtClean="0"/>
              <a:t>fast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small</a:t>
            </a:r>
            <a:r>
              <a:rPr lang="sl-SI" dirty="0" smtClean="0"/>
              <a:t>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450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42EAE83E-D943-4FBA-BECC-04584D053F86}" type="slidenum">
              <a:rPr lang="sl-SI" smtClean="0"/>
              <a:pPr/>
              <a:t>42</a:t>
            </a:fld>
            <a:endParaRPr lang="sl-SI" smtClean="0"/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Conjugate gradient algorithms</a:t>
            </a:r>
            <a:endParaRPr lang="en-GB" smtClean="0"/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sl-SI" dirty="0" smtClean="0"/>
              <a:t>C</a:t>
            </a:r>
            <a:r>
              <a:rPr lang="en-GB" dirty="0" err="1" smtClean="0"/>
              <a:t>onjugate</a:t>
            </a:r>
            <a:r>
              <a:rPr lang="en-GB" dirty="0" smtClean="0"/>
              <a:t> gradient</a:t>
            </a:r>
            <a:r>
              <a:rPr lang="sl-SI" dirty="0" smtClean="0"/>
              <a:t> </a:t>
            </a:r>
            <a:r>
              <a:rPr lang="en-GB" dirty="0" smtClean="0"/>
              <a:t>algorithms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Second-order</a:t>
            </a:r>
            <a:r>
              <a:rPr lang="sl-SI" dirty="0" smtClean="0"/>
              <a:t> </a:t>
            </a:r>
            <a:r>
              <a:rPr lang="sl-SI" dirty="0" err="1" smtClean="0"/>
              <a:t>methods</a:t>
            </a:r>
            <a:r>
              <a:rPr lang="sl-SI" dirty="0" smtClean="0"/>
              <a:t>, </a:t>
            </a:r>
            <a:r>
              <a:rPr lang="sl-SI" dirty="0" err="1" smtClean="0"/>
              <a:t>avoid</a:t>
            </a:r>
            <a:r>
              <a:rPr lang="sl-SI" dirty="0" smtClean="0"/>
              <a:t> </a:t>
            </a:r>
            <a:r>
              <a:rPr lang="sl-SI" dirty="0" err="1" smtClean="0"/>
              <a:t>computational</a:t>
            </a:r>
            <a:r>
              <a:rPr lang="sl-SI" dirty="0" smtClean="0"/>
              <a:t> </a:t>
            </a:r>
            <a:r>
              <a:rPr lang="sl-SI" dirty="0" err="1" smtClean="0"/>
              <a:t>problems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inverse</a:t>
            </a:r>
            <a:r>
              <a:rPr lang="sl-SI" dirty="0" smtClean="0"/>
              <a:t> </a:t>
            </a:r>
            <a:r>
              <a:rPr lang="sl-SI" dirty="0" err="1" smtClean="0"/>
              <a:t>Hessian</a:t>
            </a:r>
            <a:endParaRPr lang="sl-SI" dirty="0" smtClean="0"/>
          </a:p>
          <a:p>
            <a:pPr marL="762000" lvl="1" indent="-304800" eaLnBrk="1" hangingPunct="1"/>
            <a:r>
              <a:rPr lang="sl-SI" dirty="0" smtClean="0"/>
              <a:t>S</a:t>
            </a:r>
            <a:r>
              <a:rPr lang="en-GB" dirty="0" err="1" smtClean="0"/>
              <a:t>earch</a:t>
            </a:r>
            <a:r>
              <a:rPr lang="en-GB" dirty="0" smtClean="0"/>
              <a:t> is performed along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conjugate directions</a:t>
            </a:r>
            <a:r>
              <a:rPr lang="en-GB" dirty="0" smtClean="0"/>
              <a:t>, which produces</a:t>
            </a:r>
            <a:r>
              <a:rPr lang="sl-SI" dirty="0" smtClean="0"/>
              <a:t> </a:t>
            </a:r>
            <a:r>
              <a:rPr lang="en-GB" dirty="0" smtClean="0"/>
              <a:t>generally faster convergence than steepest descent directions</a:t>
            </a:r>
            <a:endParaRPr lang="sl-SI" dirty="0" smtClean="0"/>
          </a:p>
          <a:p>
            <a:pPr marL="1181100" lvl="2" indent="-266700" eaLnBrk="1" hangingPunct="1">
              <a:buFontTx/>
              <a:buAutoNum type="arabicPeriod"/>
            </a:pPr>
            <a:r>
              <a:rPr lang="en-GB" dirty="0" smtClean="0"/>
              <a:t>In most of the</a:t>
            </a:r>
            <a:r>
              <a:rPr lang="sl-SI" dirty="0" smtClean="0"/>
              <a:t> </a:t>
            </a:r>
            <a:r>
              <a:rPr lang="en-GB" dirty="0" smtClean="0"/>
              <a:t>conjugate gradient algorithms, the step size is adjusted at each iteration</a:t>
            </a:r>
            <a:endParaRPr lang="sl-SI" dirty="0" smtClean="0"/>
          </a:p>
          <a:p>
            <a:pPr marL="1181100" lvl="2" indent="-266700" eaLnBrk="1" hangingPunct="1">
              <a:buFontTx/>
              <a:buAutoNum type="arabicPeriod"/>
            </a:pPr>
            <a:r>
              <a:rPr lang="en-GB" dirty="0" smtClean="0"/>
              <a:t>A</a:t>
            </a:r>
            <a:r>
              <a:rPr lang="sl-SI" dirty="0" smtClean="0"/>
              <a:t> </a:t>
            </a:r>
            <a:r>
              <a:rPr lang="en-GB" dirty="0" smtClean="0"/>
              <a:t>search is made along the conjugate gradient direction to determine the step</a:t>
            </a:r>
            <a:r>
              <a:rPr lang="sl-SI" dirty="0" smtClean="0"/>
              <a:t> </a:t>
            </a:r>
            <a:r>
              <a:rPr lang="en-GB" dirty="0" smtClean="0"/>
              <a:t>size that minimizes the performance function along that line</a:t>
            </a:r>
            <a:endParaRPr lang="sl-SI" dirty="0" smtClean="0"/>
          </a:p>
          <a:p>
            <a:pPr lvl="3" eaLnBrk="1" hangingPunct="1">
              <a:buFontTx/>
              <a:buAutoNum type="arabicPeriod"/>
            </a:pP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Many</a:t>
            </a:r>
            <a:r>
              <a:rPr lang="sl-SI" dirty="0" smtClean="0"/>
              <a:t> </a:t>
            </a:r>
            <a:r>
              <a:rPr lang="sl-SI" dirty="0" err="1" smtClean="0"/>
              <a:t>variants</a:t>
            </a:r>
            <a:r>
              <a:rPr lang="sl-SI" dirty="0" smtClean="0"/>
              <a:t> of </a:t>
            </a:r>
            <a:r>
              <a:rPr lang="sl-SI" dirty="0" err="1" smtClean="0"/>
              <a:t>conjugate</a:t>
            </a:r>
            <a:r>
              <a:rPr lang="sl-SI" dirty="0" smtClean="0"/>
              <a:t> gradient </a:t>
            </a:r>
            <a:r>
              <a:rPr lang="sl-SI" dirty="0" err="1" smtClean="0"/>
              <a:t>algorithms</a:t>
            </a:r>
            <a:endParaRPr lang="sl-SI" dirty="0" smtClean="0"/>
          </a:p>
          <a:p>
            <a:pPr marL="1181100" lvl="2" indent="-266700" eaLnBrk="1" hangingPunct="1"/>
            <a:r>
              <a:rPr lang="en-GB" dirty="0" smtClean="0"/>
              <a:t>Fletcher-Reeves Update</a:t>
            </a:r>
            <a:endParaRPr lang="sl-SI" dirty="0" smtClean="0"/>
          </a:p>
          <a:p>
            <a:pPr marL="1181100" lvl="2" indent="-266700" eaLnBrk="1" hangingPunct="1"/>
            <a:r>
              <a:rPr lang="en-GB" dirty="0" err="1" smtClean="0"/>
              <a:t>Polak-Ribiére</a:t>
            </a:r>
            <a:r>
              <a:rPr lang="en-GB" dirty="0" smtClean="0"/>
              <a:t> Update</a:t>
            </a:r>
            <a:endParaRPr lang="sl-SI" dirty="0" smtClean="0"/>
          </a:p>
          <a:p>
            <a:pPr marL="1181100" lvl="2" indent="-266700" eaLnBrk="1" hangingPunct="1"/>
            <a:r>
              <a:rPr lang="en-GB" dirty="0" smtClean="0"/>
              <a:t>Powell-Beale Restarts</a:t>
            </a:r>
            <a:endParaRPr lang="sl-SI" dirty="0" smtClean="0"/>
          </a:p>
          <a:p>
            <a:pPr marL="1181100" lvl="2" indent="-266700" eaLnBrk="1" hangingPunct="1"/>
            <a:r>
              <a:rPr lang="en-GB" dirty="0" smtClean="0"/>
              <a:t>Scaled Conjugate Gradient</a:t>
            </a:r>
            <a:endParaRPr lang="sl-SI" dirty="0" smtClean="0"/>
          </a:p>
          <a:p>
            <a:pPr marL="762000" lvl="1" indent="-304800" eaLnBrk="1" hangingPunct="1"/>
            <a:endParaRPr lang="sl-SI" dirty="0" smtClean="0"/>
          </a:p>
          <a:p>
            <a:pPr marL="457200" indent="-457200" eaLnBrk="1" hangingPunct="1"/>
            <a:r>
              <a:rPr lang="sl-SI" dirty="0" err="1" smtClean="0"/>
              <a:t>Application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endParaRPr lang="sl-SI" dirty="0" smtClean="0"/>
          </a:p>
          <a:p>
            <a:pPr marL="762000" lvl="1" indent="-304800" eaLnBrk="1" hangingPunct="1"/>
            <a:r>
              <a:rPr lang="sl-SI" dirty="0" err="1" smtClean="0"/>
              <a:t>Perhaps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only</a:t>
            </a:r>
            <a:r>
              <a:rPr lang="sl-SI" dirty="0" smtClean="0"/>
              <a:t> </a:t>
            </a:r>
            <a:r>
              <a:rPr lang="sl-SI" dirty="0" err="1" smtClean="0"/>
              <a:t>method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0033CC"/>
                </a:solidFill>
              </a:rPr>
              <a:t>suitable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for</a:t>
            </a:r>
            <a:r>
              <a:rPr lang="sl-SI" dirty="0" smtClean="0">
                <a:solidFill>
                  <a:srgbClr val="0033CC"/>
                </a:solidFill>
              </a:rPr>
              <a:t> large-scale </a:t>
            </a:r>
            <a:r>
              <a:rPr lang="sl-SI" dirty="0" err="1" smtClean="0">
                <a:solidFill>
                  <a:srgbClr val="0033CC"/>
                </a:solidFill>
              </a:rPr>
              <a:t>problems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smtClean="0"/>
              <a:t>(</a:t>
            </a:r>
            <a:r>
              <a:rPr lang="sl-SI" dirty="0" err="1" smtClean="0"/>
              <a:t>hundreds</a:t>
            </a:r>
            <a:r>
              <a:rPr lang="sl-SI" dirty="0" smtClean="0"/>
              <a:t> </a:t>
            </a:r>
            <a:r>
              <a:rPr lang="sl-SI" dirty="0" err="1" smtClean="0"/>
              <a:t>or</a:t>
            </a:r>
            <a:r>
              <a:rPr lang="sl-SI" dirty="0" smtClean="0"/>
              <a:t> </a:t>
            </a:r>
            <a:r>
              <a:rPr lang="sl-SI" dirty="0" err="1" smtClean="0"/>
              <a:t>thousands</a:t>
            </a:r>
            <a:r>
              <a:rPr lang="sl-SI" dirty="0" smtClean="0"/>
              <a:t> of </a:t>
            </a:r>
            <a:r>
              <a:rPr lang="sl-SI" dirty="0" err="1" smtClean="0"/>
              <a:t>adjustable</a:t>
            </a:r>
            <a:r>
              <a:rPr lang="sl-SI" dirty="0" smtClean="0"/>
              <a:t> </a:t>
            </a:r>
            <a:r>
              <a:rPr lang="sl-SI" dirty="0" err="1" smtClean="0"/>
              <a:t>parameters</a:t>
            </a:r>
            <a:r>
              <a:rPr lang="sl-SI" dirty="0" smtClean="0"/>
              <a:t>)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err="1" smtClean="0">
                <a:sym typeface="Wingdings" pitchFamily="2" charset="2"/>
              </a:rPr>
              <a:t>well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suited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for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multilayer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perceptrons</a:t>
            </a:r>
            <a:endParaRPr lang="en-GB" dirty="0" smtClean="0">
              <a:sym typeface="Wingdings" pitchFamily="2" charset="2"/>
            </a:endParaRPr>
          </a:p>
        </p:txBody>
      </p:sp>
      <p:pic>
        <p:nvPicPr>
          <p:cNvPr id="45063" name="Picture 4" descr="Conjugate_gradient_illustration_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950" y="3163888"/>
            <a:ext cx="1390650" cy="206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4" name="Text Box 5"/>
          <p:cNvSpPr txBox="1">
            <a:spLocks noChangeArrowheads="1"/>
          </p:cNvSpPr>
          <p:nvPr/>
        </p:nvSpPr>
        <p:spPr bwMode="auto">
          <a:xfrm>
            <a:off x="6011863" y="4076700"/>
            <a:ext cx="14319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GB" sz="1200">
                <a:solidFill>
                  <a:srgbClr val="00CC00"/>
                </a:solidFill>
              </a:rPr>
              <a:t>gradient descent</a:t>
            </a:r>
            <a:endParaRPr lang="sl-SI" sz="1200">
              <a:solidFill>
                <a:srgbClr val="00CC00"/>
              </a:solidFill>
            </a:endParaRPr>
          </a:p>
          <a:p>
            <a:pPr algn="r"/>
            <a:r>
              <a:rPr lang="en-GB" sz="1200">
                <a:solidFill>
                  <a:srgbClr val="FF0000"/>
                </a:solidFill>
              </a:rPr>
              <a:t>conjugate gradient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2560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CCE0EFC0-C2A9-4CCA-AAB6-66A308D6F3FA}" type="slidenum">
              <a:rPr lang="sl-SI" smtClean="0"/>
              <a:pPr/>
              <a:t>43</a:t>
            </a:fld>
            <a:endParaRPr lang="sl-SI" smtClean="0"/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Levenberg-Marquardt</a:t>
            </a:r>
            <a:r>
              <a:rPr lang="sl-SI" dirty="0" smtClean="0"/>
              <a:t> </a:t>
            </a:r>
            <a:r>
              <a:rPr lang="sl-SI" dirty="0" err="1" smtClean="0"/>
              <a:t>algorithm</a:t>
            </a:r>
            <a:endParaRPr lang="en-GB" dirty="0" smtClean="0"/>
          </a:p>
        </p:txBody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Levenberg-Marquardt algorithm</a:t>
            </a:r>
            <a:r>
              <a:rPr lang="sl-SI" dirty="0" smtClean="0"/>
              <a:t> (</a:t>
            </a:r>
            <a:r>
              <a:rPr lang="sl-SI" dirty="0" err="1" smtClean="0"/>
              <a:t>LM</a:t>
            </a:r>
            <a:r>
              <a:rPr lang="sl-SI" dirty="0" smtClean="0"/>
              <a:t>)</a:t>
            </a:r>
          </a:p>
          <a:p>
            <a:pPr lvl="1" eaLnBrk="1" hangingPunct="1"/>
            <a:r>
              <a:rPr lang="sl-SI" dirty="0" err="1" smtClean="0"/>
              <a:t>Similar</a:t>
            </a:r>
            <a:r>
              <a:rPr lang="sl-SI" dirty="0" smtClean="0"/>
              <a:t> to</a:t>
            </a:r>
            <a:r>
              <a:rPr lang="en-GB" dirty="0" smtClean="0"/>
              <a:t> quasi-Newton methods, </a:t>
            </a:r>
            <a:r>
              <a:rPr lang="sl-SI" dirty="0" err="1" smtClean="0"/>
              <a:t>LM</a:t>
            </a:r>
            <a:r>
              <a:rPr lang="en-GB" dirty="0" smtClean="0"/>
              <a:t> algorithm was</a:t>
            </a:r>
            <a:r>
              <a:rPr lang="sl-SI" dirty="0" smtClean="0"/>
              <a:t> </a:t>
            </a:r>
            <a:r>
              <a:rPr lang="en-GB" dirty="0" smtClean="0"/>
              <a:t>designed to approach second-order training speed without having to compute</a:t>
            </a:r>
            <a:r>
              <a:rPr lang="sl-SI" dirty="0" smtClean="0"/>
              <a:t> </a:t>
            </a:r>
            <a:r>
              <a:rPr lang="en-GB" dirty="0" smtClean="0"/>
              <a:t>the Hessian matrix</a:t>
            </a:r>
            <a:endParaRPr lang="sl-SI" dirty="0" smtClean="0"/>
          </a:p>
          <a:p>
            <a:pPr lvl="4" eaLnBrk="1" hangingPunct="1"/>
            <a:endParaRPr lang="sl-SI" dirty="0" smtClean="0"/>
          </a:p>
          <a:p>
            <a:pPr lvl="1" eaLnBrk="1" hangingPunct="1"/>
            <a:r>
              <a:rPr lang="sl-SI" dirty="0" err="1" smtClean="0"/>
              <a:t>When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performance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r>
              <a:rPr lang="sl-SI" dirty="0" smtClean="0"/>
              <a:t> </a:t>
            </a:r>
            <a:r>
              <a:rPr lang="sl-SI" dirty="0" err="1" smtClean="0"/>
              <a:t>has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form of a sum of </a:t>
            </a:r>
            <a:r>
              <a:rPr lang="sl-SI" dirty="0" err="1" smtClean="0"/>
              <a:t>squares</a:t>
            </a:r>
            <a:r>
              <a:rPr lang="sl-SI" dirty="0" smtClean="0"/>
              <a:t> (</a:t>
            </a:r>
            <a:r>
              <a:rPr lang="sl-SI" dirty="0" err="1" smtClean="0"/>
              <a:t>typical</a:t>
            </a:r>
            <a:r>
              <a:rPr lang="sl-SI" dirty="0" smtClean="0"/>
              <a:t> in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r>
              <a:rPr lang="sl-SI" dirty="0" smtClean="0"/>
              <a:t>), </a:t>
            </a:r>
            <a:r>
              <a:rPr lang="sl-SI" dirty="0" err="1" smtClean="0"/>
              <a:t>then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Hessian</a:t>
            </a:r>
            <a:r>
              <a:rPr lang="sl-SI" dirty="0" smtClean="0"/>
              <a:t> </a:t>
            </a:r>
            <a:r>
              <a:rPr lang="sl-SI" dirty="0" err="1" smtClean="0"/>
              <a:t>matrix</a:t>
            </a:r>
            <a:r>
              <a:rPr lang="sl-SI" dirty="0" smtClean="0"/>
              <a:t> </a:t>
            </a:r>
            <a:r>
              <a:rPr lang="sl-SI" i="1" dirty="0" smtClean="0"/>
              <a:t>H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be </a:t>
            </a:r>
            <a:r>
              <a:rPr lang="sl-SI" dirty="0" err="1" smtClean="0"/>
              <a:t>approximated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FF0000"/>
                </a:solidFill>
              </a:rPr>
              <a:t>Jacobian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matrix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i="1" dirty="0" smtClean="0">
                <a:solidFill>
                  <a:srgbClr val="FF0000"/>
                </a:solidFill>
              </a:rPr>
              <a:t>J</a:t>
            </a:r>
          </a:p>
          <a:p>
            <a:pPr lvl="1" eaLnBrk="1" hangingPunct="1"/>
            <a:endParaRPr lang="sl-SI" sz="2400" dirty="0" smtClean="0"/>
          </a:p>
          <a:p>
            <a:pPr lvl="1" eaLnBrk="1" hangingPunct="1"/>
            <a:r>
              <a:rPr lang="sl-SI" dirty="0" err="1" smtClean="0"/>
              <a:t>where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3333FF"/>
                </a:solidFill>
              </a:rPr>
              <a:t>Jacobian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err="1" smtClean="0">
                <a:solidFill>
                  <a:srgbClr val="3333FF"/>
                </a:solidFill>
              </a:rPr>
              <a:t>matrix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err="1" smtClean="0">
                <a:solidFill>
                  <a:srgbClr val="3333FF"/>
                </a:solidFill>
              </a:rPr>
              <a:t>contains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err="1" smtClean="0">
                <a:solidFill>
                  <a:srgbClr val="3333FF"/>
                </a:solidFill>
              </a:rPr>
              <a:t>first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err="1" smtClean="0">
                <a:solidFill>
                  <a:srgbClr val="3333FF"/>
                </a:solidFill>
              </a:rPr>
              <a:t>derivatives</a:t>
            </a:r>
            <a:r>
              <a:rPr lang="sl-SI" dirty="0" smtClean="0">
                <a:solidFill>
                  <a:srgbClr val="3333FF"/>
                </a:solidFill>
              </a:rPr>
              <a:t> of </a:t>
            </a:r>
            <a:r>
              <a:rPr lang="sl-SI" dirty="0" err="1" smtClean="0">
                <a:solidFill>
                  <a:srgbClr val="3333FF"/>
                </a:solidFill>
              </a:rPr>
              <a:t>the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err="1" smtClean="0">
                <a:solidFill>
                  <a:srgbClr val="3333FF"/>
                </a:solidFill>
              </a:rPr>
              <a:t>network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err="1" smtClean="0">
                <a:solidFill>
                  <a:srgbClr val="3333FF"/>
                </a:solidFill>
              </a:rPr>
              <a:t>errors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respect</a:t>
            </a:r>
            <a:r>
              <a:rPr lang="sl-SI" dirty="0" smtClean="0"/>
              <a:t> to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weights</a:t>
            </a:r>
            <a:endParaRPr lang="sl-SI" dirty="0" smtClean="0"/>
          </a:p>
          <a:p>
            <a:pPr lvl="4" eaLnBrk="1" hangingPunct="1"/>
            <a:endParaRPr lang="sl-SI" dirty="0" smtClean="0"/>
          </a:p>
          <a:p>
            <a:pPr lvl="1" eaLnBrk="1" hangingPunct="1"/>
            <a:r>
              <a:rPr lang="sl-SI" dirty="0" err="1" smtClean="0"/>
              <a:t>Jacobian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be </a:t>
            </a:r>
            <a:r>
              <a:rPr lang="sl-SI" dirty="0" err="1" smtClean="0"/>
              <a:t>computed</a:t>
            </a:r>
            <a:r>
              <a:rPr lang="sl-SI" dirty="0" smtClean="0"/>
              <a:t> </a:t>
            </a:r>
            <a:r>
              <a:rPr lang="sl-SI" dirty="0" err="1" smtClean="0"/>
              <a:t>through</a:t>
            </a:r>
            <a:r>
              <a:rPr lang="sl-SI" dirty="0" smtClean="0"/>
              <a:t> a standard </a:t>
            </a:r>
            <a:r>
              <a:rPr lang="sl-SI" dirty="0" err="1" smtClean="0"/>
              <a:t>backpropagation</a:t>
            </a:r>
            <a:r>
              <a:rPr lang="sl-SI" dirty="0" smtClean="0"/>
              <a:t> </a:t>
            </a:r>
            <a:r>
              <a:rPr lang="sl-SI" dirty="0" err="1" smtClean="0"/>
              <a:t>technique</a:t>
            </a:r>
            <a:r>
              <a:rPr lang="sl-SI" dirty="0" smtClean="0"/>
              <a:t> </a:t>
            </a:r>
            <a:r>
              <a:rPr lang="sl-SI" dirty="0" err="1" smtClean="0"/>
              <a:t>that</a:t>
            </a:r>
            <a:r>
              <a:rPr lang="sl-SI" dirty="0" smtClean="0"/>
              <a:t> is </a:t>
            </a:r>
            <a:r>
              <a:rPr lang="sl-SI" dirty="0" err="1" smtClean="0"/>
              <a:t>much</a:t>
            </a:r>
            <a:r>
              <a:rPr lang="sl-SI" dirty="0" smtClean="0"/>
              <a:t> </a:t>
            </a:r>
            <a:r>
              <a:rPr lang="sl-SI" dirty="0" err="1" smtClean="0"/>
              <a:t>less</a:t>
            </a:r>
            <a:r>
              <a:rPr lang="sl-SI" dirty="0" smtClean="0"/>
              <a:t> </a:t>
            </a:r>
            <a:r>
              <a:rPr lang="sl-SI" dirty="0" err="1" smtClean="0"/>
              <a:t>complex</a:t>
            </a:r>
            <a:r>
              <a:rPr lang="sl-SI" dirty="0" smtClean="0"/>
              <a:t> </a:t>
            </a:r>
            <a:r>
              <a:rPr lang="sl-SI" dirty="0" err="1" smtClean="0"/>
              <a:t>than</a:t>
            </a:r>
            <a:r>
              <a:rPr lang="sl-SI" dirty="0" smtClean="0"/>
              <a:t> </a:t>
            </a:r>
            <a:r>
              <a:rPr lang="sl-SI" dirty="0" err="1" smtClean="0"/>
              <a:t>computing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Hessian</a:t>
            </a:r>
            <a:r>
              <a:rPr lang="sl-SI" dirty="0" smtClean="0"/>
              <a:t> </a:t>
            </a:r>
            <a:r>
              <a:rPr lang="sl-SI" dirty="0" err="1" smtClean="0"/>
              <a:t>matrix</a:t>
            </a:r>
            <a:endParaRPr lang="sl-SI" dirty="0" smtClean="0"/>
          </a:p>
          <a:p>
            <a:pPr lvl="4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Application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Algorithm</a:t>
            </a:r>
            <a:r>
              <a:rPr lang="sl-SI" dirty="0" smtClean="0"/>
              <a:t> </a:t>
            </a:r>
            <a:r>
              <a:rPr lang="sl-SI" dirty="0" err="1" smtClean="0"/>
              <a:t>appears</a:t>
            </a:r>
            <a:r>
              <a:rPr lang="sl-SI" dirty="0" smtClean="0"/>
              <a:t> to be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fastest</a:t>
            </a:r>
            <a:r>
              <a:rPr lang="sl-SI" dirty="0" smtClean="0"/>
              <a:t> </a:t>
            </a:r>
            <a:r>
              <a:rPr lang="sl-SI" dirty="0" err="1" smtClean="0"/>
              <a:t>method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r>
              <a:rPr lang="sl-SI" dirty="0" smtClean="0"/>
              <a:t> </a:t>
            </a:r>
            <a:r>
              <a:rPr lang="sl-SI" dirty="0" err="1" smtClean="0"/>
              <a:t>moderate-sized</a:t>
            </a:r>
            <a:r>
              <a:rPr lang="sl-SI" dirty="0" smtClean="0"/>
              <a:t> </a:t>
            </a:r>
            <a:r>
              <a:rPr lang="sl-SI" dirty="0" err="1" smtClean="0"/>
              <a:t>feedforward</a:t>
            </a:r>
            <a:r>
              <a:rPr lang="sl-SI" dirty="0" smtClean="0"/>
              <a:t>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 (up to </a:t>
            </a:r>
            <a:r>
              <a:rPr lang="sl-SI" dirty="0" err="1" smtClean="0"/>
              <a:t>several</a:t>
            </a:r>
            <a:r>
              <a:rPr lang="sl-SI" dirty="0" smtClean="0"/>
              <a:t> </a:t>
            </a:r>
            <a:r>
              <a:rPr lang="sl-SI" dirty="0" err="1" smtClean="0"/>
              <a:t>hundred</a:t>
            </a:r>
            <a:r>
              <a:rPr lang="sl-SI" dirty="0" smtClean="0"/>
              <a:t> </a:t>
            </a:r>
            <a:r>
              <a:rPr lang="sl-SI" dirty="0" err="1" smtClean="0"/>
              <a:t>weights</a:t>
            </a:r>
            <a:r>
              <a:rPr lang="sl-SI" dirty="0" smtClean="0"/>
              <a:t>)</a:t>
            </a:r>
            <a:endParaRPr lang="en-GB" dirty="0" smtClean="0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3059113" y="3133725"/>
          <a:ext cx="1077912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3" name="Equation" r:id="rId4" imgW="596880" imgH="203040" progId="Equation.3">
                  <p:embed/>
                </p:oleObj>
              </mc:Choice>
              <mc:Fallback>
                <p:oleObj name="Equation" r:id="rId4" imgW="596880" imgH="203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133725"/>
                        <a:ext cx="1077912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B60A8BAB-2308-44C6-B967-30FC99863CD7}" type="slidenum">
              <a:rPr lang="sl-SI" smtClean="0"/>
              <a:pPr/>
              <a:t>44</a:t>
            </a:fld>
            <a:endParaRPr lang="sl-SI" smtClean="0"/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Advanced algorithms summary</a:t>
            </a:r>
            <a:endParaRPr lang="en-GB" smtClean="0"/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Practical</a:t>
            </a:r>
            <a:r>
              <a:rPr lang="sl-SI" dirty="0" smtClean="0"/>
              <a:t> </a:t>
            </a:r>
            <a:r>
              <a:rPr lang="sl-SI" dirty="0" err="1" smtClean="0"/>
              <a:t>hints</a:t>
            </a:r>
            <a:endParaRPr lang="sl-SI" dirty="0" smtClean="0"/>
          </a:p>
          <a:p>
            <a:pPr lvl="1" eaLnBrk="1" hangingPunct="1"/>
            <a:r>
              <a:rPr lang="sl-SI" dirty="0" smtClean="0">
                <a:solidFill>
                  <a:srgbClr val="3333FF"/>
                </a:solidFill>
              </a:rPr>
              <a:t>Variable </a:t>
            </a:r>
            <a:r>
              <a:rPr lang="sl-SI" dirty="0" err="1" smtClean="0">
                <a:solidFill>
                  <a:srgbClr val="3333FF"/>
                </a:solidFill>
              </a:rPr>
              <a:t>learning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err="1" smtClean="0">
                <a:solidFill>
                  <a:srgbClr val="3333FF"/>
                </a:solidFill>
              </a:rPr>
              <a:t>rate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err="1" smtClean="0"/>
              <a:t>algorithm</a:t>
            </a:r>
            <a:r>
              <a:rPr lang="sl-SI" dirty="0" smtClean="0"/>
              <a:t> is </a:t>
            </a:r>
            <a:r>
              <a:rPr lang="sl-SI" dirty="0" err="1" smtClean="0"/>
              <a:t>usually</a:t>
            </a:r>
            <a:r>
              <a:rPr lang="sl-SI" dirty="0" smtClean="0"/>
              <a:t> </a:t>
            </a:r>
            <a:r>
              <a:rPr lang="sl-SI" dirty="0" err="1" smtClean="0"/>
              <a:t>much</a:t>
            </a:r>
            <a:r>
              <a:rPr lang="sl-SI" dirty="0" smtClean="0"/>
              <a:t> </a:t>
            </a:r>
            <a:r>
              <a:rPr lang="sl-SI" dirty="0" err="1" smtClean="0"/>
              <a:t>slower</a:t>
            </a:r>
            <a:r>
              <a:rPr lang="sl-SI" dirty="0" smtClean="0"/>
              <a:t> </a:t>
            </a:r>
            <a:r>
              <a:rPr lang="sl-SI" dirty="0" err="1" smtClean="0"/>
              <a:t>than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other</a:t>
            </a:r>
            <a:r>
              <a:rPr lang="sl-SI" dirty="0" smtClean="0"/>
              <a:t> </a:t>
            </a:r>
            <a:r>
              <a:rPr lang="sl-SI" dirty="0" err="1" smtClean="0"/>
              <a:t>methods</a:t>
            </a:r>
            <a:endParaRPr lang="sl-SI" dirty="0" smtClean="0"/>
          </a:p>
          <a:p>
            <a:pPr lvl="1" eaLnBrk="1" hangingPunct="1"/>
            <a:r>
              <a:rPr lang="sl-SI" dirty="0" err="1" smtClean="0">
                <a:solidFill>
                  <a:srgbClr val="3333FF"/>
                </a:solidFill>
                <a:sym typeface="Wingdings" pitchFamily="2" charset="2"/>
              </a:rPr>
              <a:t>Resilient</a:t>
            </a:r>
            <a:r>
              <a:rPr lang="sl-SI" dirty="0" smtClean="0">
                <a:solidFill>
                  <a:srgbClr val="3333FF"/>
                </a:solidFill>
                <a:sym typeface="Wingdings" pitchFamily="2" charset="2"/>
              </a:rPr>
              <a:t> </a:t>
            </a:r>
            <a:r>
              <a:rPr lang="sl-SI" dirty="0" err="1" smtClean="0">
                <a:solidFill>
                  <a:srgbClr val="3333FF"/>
                </a:solidFill>
                <a:sym typeface="Wingdings" pitchFamily="2" charset="2"/>
              </a:rPr>
              <a:t>backpropagation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method</a:t>
            </a:r>
            <a:r>
              <a:rPr lang="sl-SI" dirty="0" smtClean="0">
                <a:sym typeface="Wingdings" pitchFamily="2" charset="2"/>
              </a:rPr>
              <a:t> is </a:t>
            </a:r>
            <a:r>
              <a:rPr lang="sl-SI" dirty="0" err="1" smtClean="0">
                <a:sym typeface="Wingdings" pitchFamily="2" charset="2"/>
              </a:rPr>
              <a:t>very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well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suited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for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/>
              <a:t>pattern</a:t>
            </a:r>
            <a:r>
              <a:rPr lang="sl-SI" dirty="0" smtClean="0"/>
              <a:t> </a:t>
            </a:r>
            <a:r>
              <a:rPr lang="sl-SI" dirty="0" err="1" smtClean="0"/>
              <a:t>recognition</a:t>
            </a:r>
            <a:r>
              <a:rPr lang="sl-SI" dirty="0" smtClean="0"/>
              <a:t> </a:t>
            </a:r>
            <a:r>
              <a:rPr lang="sl-SI" dirty="0" err="1" smtClean="0"/>
              <a:t>problems</a:t>
            </a:r>
            <a:endParaRPr lang="sl-SI" dirty="0" smtClean="0"/>
          </a:p>
          <a:p>
            <a:pPr lvl="1" eaLnBrk="1" hangingPunct="1"/>
            <a:r>
              <a:rPr lang="sl-SI" dirty="0" smtClean="0"/>
              <a:t>F</a:t>
            </a:r>
            <a:r>
              <a:rPr lang="en-GB" dirty="0" smtClean="0"/>
              <a:t>unction approximation problems, networks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en-GB" dirty="0" smtClean="0"/>
              <a:t>up to a few hundred weights</a:t>
            </a:r>
            <a:r>
              <a:rPr lang="sl-SI" dirty="0" smtClean="0"/>
              <a:t>: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en-GB" dirty="0" smtClean="0">
                <a:solidFill>
                  <a:srgbClr val="3333FF"/>
                </a:solidFill>
              </a:rPr>
              <a:t>Levenberg-Marquardt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en-GB" dirty="0" smtClean="0"/>
              <a:t>algorithm will have the fastest convergence</a:t>
            </a:r>
            <a:r>
              <a:rPr lang="sl-SI" dirty="0" smtClean="0"/>
              <a:t> and </a:t>
            </a:r>
            <a:r>
              <a:rPr lang="sl-SI" dirty="0" err="1" smtClean="0"/>
              <a:t>very</a:t>
            </a:r>
            <a:r>
              <a:rPr lang="sl-SI" dirty="0" smtClean="0"/>
              <a:t> </a:t>
            </a:r>
            <a:r>
              <a:rPr lang="en-GB" dirty="0" smtClean="0"/>
              <a:t>accurate training</a:t>
            </a:r>
            <a:endParaRPr lang="sl-SI" dirty="0" smtClean="0">
              <a:sym typeface="Wingdings" pitchFamily="2" charset="2"/>
            </a:endParaRPr>
          </a:p>
          <a:p>
            <a:pPr lvl="1" eaLnBrk="1" hangingPunct="1"/>
            <a:r>
              <a:rPr lang="sl-SI" dirty="0" err="1" smtClean="0">
                <a:solidFill>
                  <a:srgbClr val="3333FF"/>
                </a:solidFill>
              </a:rPr>
              <a:t>Conjugate</a:t>
            </a:r>
            <a:r>
              <a:rPr lang="sl-SI" dirty="0" smtClean="0">
                <a:solidFill>
                  <a:srgbClr val="3333FF"/>
                </a:solidFill>
              </a:rPr>
              <a:t> gradient</a:t>
            </a:r>
            <a:r>
              <a:rPr lang="sl-SI" dirty="0" smtClean="0"/>
              <a:t> </a:t>
            </a:r>
            <a:r>
              <a:rPr lang="sl-SI" dirty="0" err="1" smtClean="0"/>
              <a:t>algorithms</a:t>
            </a:r>
            <a:r>
              <a:rPr lang="sl-SI" dirty="0" smtClean="0"/>
              <a:t> </a:t>
            </a:r>
            <a:r>
              <a:rPr lang="sl-SI" dirty="0" err="1" smtClean="0"/>
              <a:t>perform</a:t>
            </a:r>
            <a:r>
              <a:rPr lang="sl-SI" dirty="0" smtClean="0"/>
              <a:t> </a:t>
            </a:r>
            <a:r>
              <a:rPr lang="sl-SI" dirty="0" err="1" smtClean="0"/>
              <a:t>well</a:t>
            </a:r>
            <a:r>
              <a:rPr lang="sl-SI" dirty="0" smtClean="0"/>
              <a:t> </a:t>
            </a:r>
            <a:r>
              <a:rPr lang="sl-SI" dirty="0" err="1" smtClean="0"/>
              <a:t>over</a:t>
            </a:r>
            <a:r>
              <a:rPr lang="sl-SI" dirty="0" smtClean="0"/>
              <a:t> a </a:t>
            </a:r>
            <a:r>
              <a:rPr lang="sl-SI" dirty="0" err="1" smtClean="0"/>
              <a:t>wide</a:t>
            </a:r>
            <a:r>
              <a:rPr lang="sl-SI" dirty="0" smtClean="0"/>
              <a:t> </a:t>
            </a:r>
            <a:r>
              <a:rPr lang="sl-SI" dirty="0" err="1" smtClean="0"/>
              <a:t>variety</a:t>
            </a:r>
            <a:r>
              <a:rPr lang="sl-SI" dirty="0" smtClean="0"/>
              <a:t> of </a:t>
            </a:r>
            <a:r>
              <a:rPr lang="sl-SI" dirty="0" err="1" smtClean="0"/>
              <a:t>problems</a:t>
            </a:r>
            <a:r>
              <a:rPr lang="sl-SI" dirty="0" smtClean="0"/>
              <a:t>, </a:t>
            </a:r>
            <a:r>
              <a:rPr lang="sl-SI" dirty="0" err="1" smtClean="0"/>
              <a:t>particularly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a large </a:t>
            </a:r>
            <a:r>
              <a:rPr lang="sl-SI" dirty="0" err="1" smtClean="0"/>
              <a:t>number</a:t>
            </a:r>
            <a:r>
              <a:rPr lang="sl-SI" dirty="0" smtClean="0"/>
              <a:t> of </a:t>
            </a:r>
            <a:r>
              <a:rPr lang="sl-SI" dirty="0" err="1" smtClean="0"/>
              <a:t>weights</a:t>
            </a:r>
            <a:r>
              <a:rPr lang="sl-SI" dirty="0" smtClean="0"/>
              <a:t> (</a:t>
            </a:r>
            <a:r>
              <a:rPr lang="sl-SI" dirty="0" err="1" smtClean="0"/>
              <a:t>modest</a:t>
            </a:r>
            <a:r>
              <a:rPr lang="sl-SI" dirty="0" smtClean="0"/>
              <a:t> </a:t>
            </a:r>
            <a:r>
              <a:rPr lang="sl-SI" dirty="0" err="1" smtClean="0"/>
              <a:t>memory</a:t>
            </a:r>
            <a:r>
              <a:rPr lang="sl-SI" dirty="0" smtClean="0"/>
              <a:t> </a:t>
            </a:r>
            <a:r>
              <a:rPr lang="sl-SI" dirty="0" err="1" smtClean="0"/>
              <a:t>requirements</a:t>
            </a:r>
            <a:r>
              <a:rPr lang="sl-SI" dirty="0" smtClean="0"/>
              <a:t>)</a:t>
            </a:r>
          </a:p>
          <a:p>
            <a:pPr eaLnBrk="1" hangingPunct="1"/>
            <a:endParaRPr lang="sl-SI" sz="2200" dirty="0" smtClean="0"/>
          </a:p>
          <a:p>
            <a:pPr eaLnBrk="1" hangingPunct="1"/>
            <a:r>
              <a:rPr lang="sl-SI" sz="2200" dirty="0" smtClean="0"/>
              <a:t>MATLAB </a:t>
            </a:r>
            <a:r>
              <a:rPr lang="sl-SI" sz="2200" dirty="0" err="1" smtClean="0"/>
              <a:t>training</a:t>
            </a:r>
            <a:r>
              <a:rPr lang="sl-SI" sz="2200" dirty="0" smtClean="0"/>
              <a:t> </a:t>
            </a:r>
            <a:r>
              <a:rPr lang="sl-SI" sz="2200" dirty="0" err="1" smtClean="0"/>
              <a:t>functions</a:t>
            </a:r>
            <a:endParaRPr lang="sl-SI" sz="2200" dirty="0" smtClean="0"/>
          </a:p>
          <a:p>
            <a:pPr lvl="1" eaLnBrk="1" hangingPunct="1"/>
            <a:r>
              <a:rPr lang="sl-SI" dirty="0" err="1">
                <a:solidFill>
                  <a:srgbClr val="00CC99"/>
                </a:solidFill>
              </a:rPr>
              <a:t>trainlm</a:t>
            </a:r>
            <a:r>
              <a:rPr lang="sl-SI" dirty="0"/>
              <a:t>	Levenberg-</a:t>
            </a:r>
            <a:r>
              <a:rPr lang="sl-SI" dirty="0" err="1"/>
              <a:t>Marquardt</a:t>
            </a:r>
            <a:r>
              <a:rPr lang="sl-SI" dirty="0"/>
              <a:t> </a:t>
            </a:r>
            <a:r>
              <a:rPr lang="sl-SI" dirty="0" err="1"/>
              <a:t>backpropagation</a:t>
            </a:r>
            <a:endParaRPr lang="sl-SI" dirty="0"/>
          </a:p>
          <a:p>
            <a:pPr lvl="1" eaLnBrk="1" hangingPunct="1"/>
            <a:r>
              <a:rPr lang="sl-SI" dirty="0">
                <a:solidFill>
                  <a:srgbClr val="00CC99"/>
                </a:solidFill>
              </a:rPr>
              <a:t>trainbr</a:t>
            </a:r>
            <a:r>
              <a:rPr lang="sl-SI" dirty="0"/>
              <a:t>	</a:t>
            </a:r>
            <a:r>
              <a:rPr lang="sl-SI" dirty="0" err="1"/>
              <a:t>Bayesian</a:t>
            </a:r>
            <a:r>
              <a:rPr lang="sl-SI" dirty="0"/>
              <a:t> </a:t>
            </a:r>
            <a:r>
              <a:rPr lang="sl-SI" dirty="0" err="1"/>
              <a:t>regularization</a:t>
            </a:r>
            <a:r>
              <a:rPr lang="sl-SI" dirty="0"/>
              <a:t> </a:t>
            </a:r>
            <a:r>
              <a:rPr lang="sl-SI" dirty="0" err="1"/>
              <a:t>backpropagation</a:t>
            </a:r>
            <a:endParaRPr lang="sl-SI" dirty="0"/>
          </a:p>
          <a:p>
            <a:pPr lvl="1" eaLnBrk="1" hangingPunct="1"/>
            <a:r>
              <a:rPr lang="sl-SI" dirty="0" err="1">
                <a:solidFill>
                  <a:srgbClr val="00CC99"/>
                </a:solidFill>
              </a:rPr>
              <a:t>trainscg</a:t>
            </a:r>
            <a:r>
              <a:rPr lang="sl-SI" dirty="0"/>
              <a:t>	</a:t>
            </a:r>
            <a:r>
              <a:rPr lang="sl-SI" dirty="0" err="1"/>
              <a:t>Scaled</a:t>
            </a:r>
            <a:r>
              <a:rPr lang="sl-SI" dirty="0"/>
              <a:t> </a:t>
            </a:r>
            <a:r>
              <a:rPr lang="sl-SI" dirty="0" err="1"/>
              <a:t>conjugate</a:t>
            </a:r>
            <a:r>
              <a:rPr lang="sl-SI" dirty="0"/>
              <a:t> gradient </a:t>
            </a:r>
            <a:r>
              <a:rPr lang="sl-SI" dirty="0" err="1"/>
              <a:t>backpropagation</a:t>
            </a:r>
            <a:endParaRPr lang="sl-SI" dirty="0"/>
          </a:p>
          <a:p>
            <a:pPr lvl="1" eaLnBrk="1" hangingPunct="1"/>
            <a:r>
              <a:rPr lang="sl-SI" dirty="0" err="1">
                <a:solidFill>
                  <a:srgbClr val="00CC99"/>
                </a:solidFill>
              </a:rPr>
              <a:t>trainrp</a:t>
            </a:r>
            <a:r>
              <a:rPr lang="sl-SI" dirty="0"/>
              <a:t>	</a:t>
            </a:r>
            <a:r>
              <a:rPr lang="sl-SI" dirty="0" err="1"/>
              <a:t>Resilient</a:t>
            </a:r>
            <a:r>
              <a:rPr lang="sl-SI" dirty="0"/>
              <a:t> </a:t>
            </a:r>
            <a:r>
              <a:rPr lang="sl-SI" dirty="0" err="1"/>
              <a:t>backpropagation</a:t>
            </a:r>
            <a:endParaRPr lang="sl-SI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471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471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0E6C45C0-8A1F-4A1F-B1E1-8D85E767D337}" type="slidenum">
              <a:rPr lang="sl-SI" smtClean="0"/>
              <a:pPr/>
              <a:t>45</a:t>
            </a:fld>
            <a:endParaRPr lang="sl-SI" smtClean="0"/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4.5  Performance of multilayer perceptrons</a:t>
            </a:r>
            <a:endParaRPr lang="en-GB" sz="2800" smtClean="0"/>
          </a:p>
        </p:txBody>
      </p:sp>
      <p:sp>
        <p:nvSpPr>
          <p:cNvPr id="47110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897437"/>
          </a:xfrm>
        </p:spPr>
        <p:txBody>
          <a:bodyPr/>
          <a:lstStyle/>
          <a:p>
            <a:pPr eaLnBrk="1" hangingPunct="1"/>
            <a:r>
              <a:rPr lang="sl-SI" dirty="0" err="1" smtClean="0"/>
              <a:t>Approximation</a:t>
            </a:r>
            <a:r>
              <a:rPr lang="sl-SI" dirty="0" smtClean="0"/>
              <a:t> </a:t>
            </a:r>
            <a:r>
              <a:rPr lang="sl-SI" dirty="0" err="1" smtClean="0"/>
              <a:t>error</a:t>
            </a:r>
            <a:r>
              <a:rPr lang="sl-SI" dirty="0" smtClean="0"/>
              <a:t> is </a:t>
            </a:r>
            <a:r>
              <a:rPr lang="sl-SI" dirty="0" err="1" smtClean="0"/>
              <a:t>influenced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endParaRPr lang="sl-SI" dirty="0" smtClean="0"/>
          </a:p>
          <a:p>
            <a:pPr lvl="2" eaLnBrk="1" hangingPunct="1"/>
            <a:endParaRPr lang="sl-SI" dirty="0" smtClean="0"/>
          </a:p>
          <a:p>
            <a:pPr lvl="1" eaLnBrk="1" hangingPunct="1"/>
            <a:r>
              <a:rPr lang="sl-SI" sz="1800" dirty="0" err="1" smtClean="0"/>
              <a:t>Learning</a:t>
            </a:r>
            <a:r>
              <a:rPr lang="sl-SI" sz="1800" dirty="0" smtClean="0"/>
              <a:t> </a:t>
            </a:r>
            <a:r>
              <a:rPr lang="sl-SI" sz="1800" dirty="0" err="1" smtClean="0"/>
              <a:t>algorithm</a:t>
            </a:r>
            <a:r>
              <a:rPr lang="sl-SI" sz="1800" dirty="0" smtClean="0"/>
              <a:t> used ... (</a:t>
            </a:r>
            <a:r>
              <a:rPr lang="sl-SI" sz="1800" dirty="0" err="1" smtClean="0"/>
              <a:t>discussed</a:t>
            </a:r>
            <a:r>
              <a:rPr lang="sl-SI" sz="1800" dirty="0" smtClean="0"/>
              <a:t> in </a:t>
            </a:r>
            <a:r>
              <a:rPr lang="sl-SI" sz="1800" dirty="0" err="1" smtClean="0"/>
              <a:t>the</a:t>
            </a:r>
            <a:r>
              <a:rPr lang="sl-SI" sz="1800" dirty="0" smtClean="0"/>
              <a:t> last </a:t>
            </a:r>
            <a:r>
              <a:rPr lang="sl-SI" sz="1800" dirty="0" err="1" smtClean="0"/>
              <a:t>section</a:t>
            </a:r>
            <a:r>
              <a:rPr lang="sl-SI" sz="1800" dirty="0" smtClean="0"/>
              <a:t>)</a:t>
            </a:r>
          </a:p>
          <a:p>
            <a:pPr lvl="2" eaLnBrk="1" hangingPunct="1"/>
            <a:r>
              <a:rPr lang="sl-SI" sz="1600" dirty="0" err="1" smtClean="0"/>
              <a:t>This</a:t>
            </a:r>
            <a:r>
              <a:rPr lang="sl-SI" sz="1600" dirty="0" smtClean="0"/>
              <a:t> </a:t>
            </a:r>
            <a:r>
              <a:rPr lang="sl-SI" sz="1600" dirty="0" err="1" smtClean="0"/>
              <a:t>determines</a:t>
            </a:r>
            <a:r>
              <a:rPr lang="sl-SI" sz="1600" dirty="0" smtClean="0"/>
              <a:t> how </a:t>
            </a:r>
            <a:r>
              <a:rPr lang="sl-SI" sz="1600" dirty="0" err="1" smtClean="0"/>
              <a:t>good</a:t>
            </a:r>
            <a:r>
              <a:rPr lang="sl-SI" sz="1600" dirty="0" smtClean="0"/>
              <a:t> </a:t>
            </a:r>
            <a:r>
              <a:rPr lang="sl-SI" sz="1600" dirty="0" err="1" smtClean="0"/>
              <a:t>the</a:t>
            </a:r>
            <a:r>
              <a:rPr lang="sl-SI" sz="1600" dirty="0" smtClean="0"/>
              <a:t> </a:t>
            </a:r>
            <a:r>
              <a:rPr lang="sl-SI" sz="1600" dirty="0" err="1" smtClean="0"/>
              <a:t>error</a:t>
            </a:r>
            <a:r>
              <a:rPr lang="sl-SI" sz="1600" dirty="0" smtClean="0"/>
              <a:t> on </a:t>
            </a:r>
            <a:r>
              <a:rPr lang="sl-SI" sz="1600" dirty="0" err="1" smtClean="0"/>
              <a:t>the</a:t>
            </a:r>
            <a:r>
              <a:rPr lang="sl-SI" sz="1600" dirty="0" smtClean="0"/>
              <a:t> </a:t>
            </a:r>
            <a:r>
              <a:rPr lang="sl-SI" sz="1600" dirty="0" err="1" smtClean="0"/>
              <a:t>training</a:t>
            </a:r>
            <a:r>
              <a:rPr lang="sl-SI" sz="1600" dirty="0" smtClean="0"/>
              <a:t> set is </a:t>
            </a:r>
            <a:r>
              <a:rPr lang="sl-SI" sz="1600" dirty="0" err="1" smtClean="0"/>
              <a:t>minimized</a:t>
            </a:r>
            <a:endParaRPr lang="sl-SI" sz="1600" dirty="0" smtClean="0"/>
          </a:p>
          <a:p>
            <a:pPr lvl="2" eaLnBrk="1" hangingPunct="1"/>
            <a:endParaRPr lang="sl-SI" sz="1600" dirty="0" smtClean="0"/>
          </a:p>
          <a:p>
            <a:pPr lvl="1" eaLnBrk="1" hangingPunct="1"/>
            <a:r>
              <a:rPr lang="sl-SI" sz="1800" dirty="0" err="1" smtClean="0"/>
              <a:t>Number</a:t>
            </a:r>
            <a:r>
              <a:rPr lang="sl-SI" sz="1800" dirty="0" smtClean="0"/>
              <a:t> and </a:t>
            </a:r>
            <a:r>
              <a:rPr lang="sl-SI" sz="1800" dirty="0" err="1" smtClean="0"/>
              <a:t>distribution</a:t>
            </a:r>
            <a:r>
              <a:rPr lang="sl-SI" sz="1800" dirty="0" smtClean="0"/>
              <a:t> of </a:t>
            </a:r>
            <a:r>
              <a:rPr lang="sl-SI" sz="1800" dirty="0" err="1" smtClean="0"/>
              <a:t>learning</a:t>
            </a:r>
            <a:r>
              <a:rPr lang="sl-SI" sz="1800" dirty="0" smtClean="0"/>
              <a:t> </a:t>
            </a:r>
            <a:r>
              <a:rPr lang="sl-SI" sz="1800" dirty="0" err="1" smtClean="0"/>
              <a:t>samples</a:t>
            </a:r>
            <a:endParaRPr lang="sl-SI" sz="1800" dirty="0" smtClean="0"/>
          </a:p>
          <a:p>
            <a:pPr lvl="2" eaLnBrk="1" hangingPunct="1"/>
            <a:r>
              <a:rPr lang="en-GB" sz="1600" dirty="0" smtClean="0"/>
              <a:t>This determines how good training samples represent</a:t>
            </a:r>
            <a:r>
              <a:rPr lang="sl-SI" sz="1600" dirty="0" smtClean="0"/>
              <a:t> </a:t>
            </a:r>
            <a:r>
              <a:rPr lang="en-GB" sz="1600" dirty="0" smtClean="0"/>
              <a:t>the actual function</a:t>
            </a:r>
            <a:endParaRPr lang="sl-SI" sz="1600" dirty="0" smtClean="0"/>
          </a:p>
          <a:p>
            <a:pPr lvl="2" eaLnBrk="1" hangingPunct="1"/>
            <a:endParaRPr lang="sl-SI" sz="1600" dirty="0" smtClean="0"/>
          </a:p>
          <a:p>
            <a:pPr lvl="1" eaLnBrk="1" hangingPunct="1"/>
            <a:r>
              <a:rPr lang="sl-SI" sz="1800" dirty="0" smtClean="0"/>
              <a:t>N</a:t>
            </a:r>
            <a:r>
              <a:rPr lang="en-GB" sz="1800" dirty="0" smtClean="0"/>
              <a:t>umber of hidden units</a:t>
            </a:r>
            <a:endParaRPr lang="sl-SI" sz="1800" dirty="0" smtClean="0"/>
          </a:p>
          <a:p>
            <a:pPr lvl="2" eaLnBrk="1" hangingPunct="1"/>
            <a:r>
              <a:rPr lang="en-GB" sz="1600" dirty="0" smtClean="0"/>
              <a:t>This determines the expressive power of the network</a:t>
            </a:r>
            <a:r>
              <a:rPr lang="sl-SI" sz="1600" dirty="0" smtClean="0"/>
              <a:t>.</a:t>
            </a:r>
            <a:r>
              <a:rPr lang="en-GB" sz="1600" dirty="0" smtClean="0"/>
              <a:t> For</a:t>
            </a:r>
            <a:r>
              <a:rPr lang="sl-SI" sz="1600" dirty="0" smtClean="0"/>
              <a:t> </a:t>
            </a:r>
            <a:r>
              <a:rPr lang="en-GB" sz="1600" dirty="0" smtClean="0"/>
              <a:t>smooth functions only a few hidden units are needed</a:t>
            </a:r>
            <a:r>
              <a:rPr lang="sl-SI" sz="1600" dirty="0" smtClean="0"/>
              <a:t>,</a:t>
            </a:r>
            <a:r>
              <a:rPr lang="en-GB" sz="1600" dirty="0" smtClean="0"/>
              <a:t> for wildly </a:t>
            </a:r>
            <a:r>
              <a:rPr lang="sl-SI" sz="1600" dirty="0" err="1" smtClean="0"/>
              <a:t>fl</a:t>
            </a:r>
            <a:r>
              <a:rPr lang="en-GB" sz="1600" dirty="0" err="1" smtClean="0"/>
              <a:t>uctuating</a:t>
            </a:r>
            <a:r>
              <a:rPr lang="sl-SI" sz="1600" dirty="0" smtClean="0"/>
              <a:t> </a:t>
            </a:r>
            <a:r>
              <a:rPr lang="en-GB" sz="1600" dirty="0" smtClean="0"/>
              <a:t>functions more hidden units will be needed</a:t>
            </a:r>
          </a:p>
          <a:p>
            <a:pPr lvl="1" eaLnBrk="1" hangingPunct="1"/>
            <a:endParaRPr lang="en-GB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481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3AC57AF-ECBD-44F6-A71C-BF0BB93E9593}" type="slidenum">
              <a:rPr lang="sl-SI" smtClean="0"/>
              <a:pPr/>
              <a:t>46</a:t>
            </a:fld>
            <a:endParaRPr lang="sl-SI" smtClean="0"/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Number of learning samples</a:t>
            </a:r>
            <a:endParaRPr lang="en-GB" smtClean="0"/>
          </a:p>
        </p:txBody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Function</a:t>
            </a:r>
            <a:r>
              <a:rPr lang="sl-SI" dirty="0" smtClean="0"/>
              <a:t> </a:t>
            </a:r>
            <a:r>
              <a:rPr lang="sl-SI" dirty="0" err="1" smtClean="0"/>
              <a:t>approximation</a:t>
            </a:r>
            <a:r>
              <a:rPr lang="sl-SI" dirty="0" smtClean="0"/>
              <a:t> </a:t>
            </a:r>
            <a:r>
              <a:rPr lang="sl-SI" dirty="0" err="1" smtClean="0"/>
              <a:t>example</a:t>
            </a:r>
            <a:r>
              <a:rPr lang="sl-SI" dirty="0" smtClean="0"/>
              <a:t>  </a:t>
            </a:r>
            <a:r>
              <a:rPr lang="sl-SI" i="1" dirty="0" smtClean="0"/>
              <a:t>y</a:t>
            </a:r>
            <a:r>
              <a:rPr lang="sl-SI" sz="1400" i="1" dirty="0" smtClean="0"/>
              <a:t> </a:t>
            </a:r>
            <a:r>
              <a:rPr lang="sl-SI" i="1" dirty="0" smtClean="0"/>
              <a:t>=</a:t>
            </a:r>
            <a:r>
              <a:rPr lang="sl-SI" sz="1400" i="1" dirty="0" smtClean="0"/>
              <a:t> </a:t>
            </a:r>
            <a:r>
              <a:rPr lang="sl-SI" i="1" dirty="0" smtClean="0"/>
              <a:t>f(x)</a:t>
            </a:r>
          </a:p>
          <a:p>
            <a:pPr eaLnBrk="1" hangingPunct="1"/>
            <a:endParaRPr lang="sl-SI" i="1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dirty="0" err="1" smtClean="0"/>
              <a:t>Training</a:t>
            </a:r>
            <a:r>
              <a:rPr lang="sl-SI" dirty="0" smtClean="0"/>
              <a:t> set </a:t>
            </a:r>
            <a:r>
              <a:rPr lang="sl-SI" dirty="0" err="1" smtClean="0"/>
              <a:t>with</a:t>
            </a:r>
            <a:r>
              <a:rPr lang="sl-SI" dirty="0" smtClean="0"/>
              <a:t> 4 </a:t>
            </a:r>
            <a:r>
              <a:rPr lang="sl-SI" dirty="0" err="1" smtClean="0"/>
              <a:t>samples</a:t>
            </a:r>
            <a:r>
              <a:rPr lang="sl-SI" dirty="0" smtClean="0"/>
              <a:t> </a:t>
            </a:r>
            <a:r>
              <a:rPr lang="sl-SI" dirty="0" err="1" smtClean="0"/>
              <a:t>has</a:t>
            </a:r>
            <a:r>
              <a:rPr lang="sl-SI" dirty="0" smtClean="0"/>
              <a:t> a </a:t>
            </a:r>
            <a:r>
              <a:rPr lang="sl-SI" dirty="0" err="1" smtClean="0"/>
              <a:t>small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r>
              <a:rPr lang="sl-SI" dirty="0" smtClean="0"/>
              <a:t> </a:t>
            </a:r>
            <a:r>
              <a:rPr lang="sl-SI" dirty="0" err="1" smtClean="0"/>
              <a:t>error</a:t>
            </a:r>
            <a:r>
              <a:rPr lang="sl-SI" dirty="0" smtClean="0"/>
              <a:t> </a:t>
            </a:r>
            <a:r>
              <a:rPr lang="sl-SI" dirty="0" err="1" smtClean="0"/>
              <a:t>but</a:t>
            </a:r>
            <a:r>
              <a:rPr lang="sl-SI" dirty="0" smtClean="0"/>
              <a:t> </a:t>
            </a:r>
            <a:r>
              <a:rPr lang="sl-SI" dirty="0" err="1" smtClean="0"/>
              <a:t>gives</a:t>
            </a:r>
            <a:r>
              <a:rPr lang="sl-SI" dirty="0" smtClean="0"/>
              <a:t> a </a:t>
            </a:r>
            <a:r>
              <a:rPr lang="sl-SI" dirty="0" err="1" smtClean="0"/>
              <a:t>very</a:t>
            </a:r>
            <a:r>
              <a:rPr lang="sl-SI" dirty="0" smtClean="0"/>
              <a:t> </a:t>
            </a:r>
            <a:r>
              <a:rPr lang="sl-SI" dirty="0" err="1" smtClean="0"/>
              <a:t>poor</a:t>
            </a:r>
            <a:r>
              <a:rPr lang="sl-SI" dirty="0" smtClean="0"/>
              <a:t> </a:t>
            </a:r>
            <a:r>
              <a:rPr lang="sl-SI" dirty="0" err="1" smtClean="0"/>
              <a:t>generalization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Training</a:t>
            </a:r>
            <a:r>
              <a:rPr lang="sl-SI" dirty="0" smtClean="0"/>
              <a:t> set </a:t>
            </a:r>
            <a:r>
              <a:rPr lang="sl-SI" dirty="0" err="1" smtClean="0"/>
              <a:t>with</a:t>
            </a:r>
            <a:r>
              <a:rPr lang="sl-SI" dirty="0" smtClean="0"/>
              <a:t> 20 </a:t>
            </a:r>
            <a:r>
              <a:rPr lang="sl-SI" dirty="0" err="1" smtClean="0"/>
              <a:t>samples</a:t>
            </a:r>
            <a:r>
              <a:rPr lang="sl-SI" dirty="0" smtClean="0"/>
              <a:t> </a:t>
            </a:r>
            <a:r>
              <a:rPr lang="sl-SI" dirty="0" err="1" smtClean="0"/>
              <a:t>has</a:t>
            </a:r>
            <a:r>
              <a:rPr lang="sl-SI" dirty="0" smtClean="0"/>
              <a:t> </a:t>
            </a:r>
            <a:r>
              <a:rPr lang="sl-SI" dirty="0" err="1" smtClean="0"/>
              <a:t>higher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r>
              <a:rPr lang="sl-SI" dirty="0" smtClean="0"/>
              <a:t> </a:t>
            </a:r>
            <a:r>
              <a:rPr lang="sl-SI" dirty="0" err="1" smtClean="0"/>
              <a:t>error</a:t>
            </a:r>
            <a:r>
              <a:rPr lang="sl-SI" dirty="0" smtClean="0"/>
              <a:t> </a:t>
            </a:r>
            <a:r>
              <a:rPr lang="sl-SI" dirty="0" err="1" smtClean="0"/>
              <a:t>but</a:t>
            </a:r>
            <a:r>
              <a:rPr lang="sl-SI" dirty="0" smtClean="0"/>
              <a:t> </a:t>
            </a:r>
            <a:r>
              <a:rPr lang="sl-SI" dirty="0" err="1" smtClean="0"/>
              <a:t>generalizes</a:t>
            </a:r>
            <a:r>
              <a:rPr lang="sl-SI" dirty="0" smtClean="0"/>
              <a:t> </a:t>
            </a:r>
            <a:r>
              <a:rPr lang="sl-SI" dirty="0" err="1" smtClean="0"/>
              <a:t>well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dirty="0" err="1" smtClean="0">
                <a:solidFill>
                  <a:srgbClr val="FF0000"/>
                </a:solidFill>
              </a:rPr>
              <a:t>Low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training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error</a:t>
            </a:r>
            <a:r>
              <a:rPr lang="sl-SI" dirty="0" smtClean="0">
                <a:solidFill>
                  <a:srgbClr val="FF0000"/>
                </a:solidFill>
              </a:rPr>
              <a:t> is no </a:t>
            </a:r>
            <a:r>
              <a:rPr lang="sl-SI" dirty="0" err="1" smtClean="0">
                <a:solidFill>
                  <a:srgbClr val="FF0000"/>
                </a:solidFill>
              </a:rPr>
              <a:t>guarantee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for</a:t>
            </a:r>
            <a:r>
              <a:rPr lang="sl-SI" dirty="0" smtClean="0">
                <a:solidFill>
                  <a:srgbClr val="FF0000"/>
                </a:solidFill>
              </a:rPr>
              <a:t> a </a:t>
            </a:r>
            <a:r>
              <a:rPr lang="sl-SI" dirty="0" err="1" smtClean="0">
                <a:solidFill>
                  <a:srgbClr val="FF0000"/>
                </a:solidFill>
              </a:rPr>
              <a:t>good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network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performance</a:t>
            </a:r>
            <a:r>
              <a:rPr lang="sl-SI" dirty="0" smtClean="0">
                <a:solidFill>
                  <a:srgbClr val="FF0000"/>
                </a:solidFill>
              </a:rPr>
              <a:t>!</a:t>
            </a:r>
          </a:p>
          <a:p>
            <a:pPr eaLnBrk="1" hangingPunct="1"/>
            <a:endParaRPr lang="en-GB" dirty="0" smtClean="0"/>
          </a:p>
        </p:txBody>
      </p:sp>
      <p:pic>
        <p:nvPicPr>
          <p:cNvPr id="4813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5675" y="2089150"/>
            <a:ext cx="6137275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6" name="Text Box 5"/>
          <p:cNvSpPr txBox="1">
            <a:spLocks noChangeArrowheads="1"/>
          </p:cNvSpPr>
          <p:nvPr/>
        </p:nvSpPr>
        <p:spPr bwMode="auto">
          <a:xfrm>
            <a:off x="1820863" y="1773238"/>
            <a:ext cx="5086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>
                <a:solidFill>
                  <a:srgbClr val="3333FF"/>
                </a:solidFill>
              </a:rPr>
              <a:t>4 learning samples		      20 learning samples</a:t>
            </a:r>
            <a:endParaRPr lang="en-GB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491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491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7C892D4F-1869-4571-A893-FD8108F84D1F}" type="slidenum">
              <a:rPr lang="sl-SI" smtClean="0"/>
              <a:pPr/>
              <a:t>47</a:t>
            </a:fld>
            <a:endParaRPr lang="sl-SI" smtClean="0"/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Number of hidden units</a:t>
            </a:r>
            <a:endParaRPr lang="en-GB" smtClean="0"/>
          </a:p>
        </p:txBody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Function</a:t>
            </a:r>
            <a:r>
              <a:rPr lang="sl-SI" dirty="0" smtClean="0"/>
              <a:t> </a:t>
            </a:r>
            <a:r>
              <a:rPr lang="sl-SI" dirty="0" err="1" smtClean="0"/>
              <a:t>approximation</a:t>
            </a:r>
            <a:r>
              <a:rPr lang="sl-SI" dirty="0" smtClean="0"/>
              <a:t> </a:t>
            </a:r>
            <a:r>
              <a:rPr lang="sl-SI" dirty="0" err="1" smtClean="0"/>
              <a:t>example</a:t>
            </a:r>
            <a:r>
              <a:rPr lang="sl-SI" dirty="0" smtClean="0"/>
              <a:t>  </a:t>
            </a:r>
            <a:r>
              <a:rPr lang="sl-SI" i="1" dirty="0" smtClean="0"/>
              <a:t>y=f(x)</a:t>
            </a:r>
          </a:p>
          <a:p>
            <a:pPr eaLnBrk="1" hangingPunct="1"/>
            <a:endParaRPr lang="sl-SI" i="1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lvl="1" eaLnBrk="1" hangingPunct="1"/>
            <a:r>
              <a:rPr lang="sl-SI" dirty="0" smtClean="0"/>
              <a:t>A</a:t>
            </a:r>
            <a:r>
              <a:rPr lang="en-GB" dirty="0" smtClean="0"/>
              <a:t> large number of hidden units leads to a small </a:t>
            </a:r>
            <a:r>
              <a:rPr lang="sl-SI" dirty="0" err="1" smtClean="0"/>
              <a:t>training</a:t>
            </a:r>
            <a:r>
              <a:rPr lang="sl-SI" dirty="0" smtClean="0"/>
              <a:t> </a:t>
            </a:r>
            <a:r>
              <a:rPr lang="en-GB" dirty="0" smtClean="0"/>
              <a:t>error but not necessarily </a:t>
            </a:r>
            <a:r>
              <a:rPr lang="sl-SI" dirty="0" smtClean="0"/>
              <a:t>to a </a:t>
            </a:r>
            <a:r>
              <a:rPr lang="sl-SI" dirty="0" err="1" smtClean="0"/>
              <a:t>small</a:t>
            </a:r>
            <a:r>
              <a:rPr lang="sl-SI" dirty="0" smtClean="0"/>
              <a:t> test </a:t>
            </a:r>
            <a:r>
              <a:rPr lang="sl-SI" dirty="0" err="1" smtClean="0"/>
              <a:t>error</a:t>
            </a:r>
            <a:endParaRPr lang="sl-SI" dirty="0" smtClean="0"/>
          </a:p>
          <a:p>
            <a:pPr lvl="1" eaLnBrk="1" hangingPunct="1"/>
            <a:r>
              <a:rPr lang="en-GB" dirty="0" smtClean="0"/>
              <a:t>Adding hidden units always</a:t>
            </a:r>
            <a:r>
              <a:rPr lang="sl-SI" dirty="0" smtClean="0"/>
              <a:t> </a:t>
            </a:r>
            <a:r>
              <a:rPr lang="en-GB" dirty="0" smtClean="0"/>
              <a:t>lead</a:t>
            </a:r>
            <a:r>
              <a:rPr lang="sl-SI" dirty="0" smtClean="0"/>
              <a:t>s</a:t>
            </a:r>
            <a:r>
              <a:rPr lang="en-GB" dirty="0" smtClean="0"/>
              <a:t> to a reduction of the </a:t>
            </a:r>
            <a:r>
              <a:rPr lang="sl-SI" dirty="0" err="1" smtClean="0"/>
              <a:t>training</a:t>
            </a:r>
            <a:r>
              <a:rPr lang="sl-SI" dirty="0" smtClean="0"/>
              <a:t> </a:t>
            </a:r>
            <a:r>
              <a:rPr lang="sl-SI" dirty="0" err="1" smtClean="0"/>
              <a:t>error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However</a:t>
            </a:r>
            <a:r>
              <a:rPr lang="sl-SI" dirty="0" smtClean="0"/>
              <a:t>, a</a:t>
            </a:r>
            <a:r>
              <a:rPr lang="en-GB" dirty="0" err="1" smtClean="0"/>
              <a:t>dding</a:t>
            </a:r>
            <a:r>
              <a:rPr lang="en-GB" dirty="0" smtClean="0"/>
              <a:t> hidden units will </a:t>
            </a:r>
            <a:r>
              <a:rPr lang="sl-SI" dirty="0" err="1" smtClean="0"/>
              <a:t>first</a:t>
            </a:r>
            <a:r>
              <a:rPr lang="en-GB" dirty="0" smtClean="0"/>
              <a:t> lead to a reduction</a:t>
            </a:r>
            <a:r>
              <a:rPr lang="sl-SI" dirty="0" smtClean="0"/>
              <a:t> </a:t>
            </a:r>
            <a:r>
              <a:rPr lang="en-GB" dirty="0" smtClean="0"/>
              <a:t>of </a:t>
            </a:r>
            <a:r>
              <a:rPr lang="sl-SI" dirty="0" smtClean="0"/>
              <a:t>test </a:t>
            </a:r>
            <a:r>
              <a:rPr lang="sl-SI" dirty="0" err="1" smtClean="0"/>
              <a:t>error</a:t>
            </a:r>
            <a:r>
              <a:rPr lang="sl-SI" dirty="0" smtClean="0"/>
              <a:t> </a:t>
            </a:r>
            <a:r>
              <a:rPr lang="en-GB" dirty="0" smtClean="0"/>
              <a:t>but then to an increase of </a:t>
            </a:r>
            <a:r>
              <a:rPr lang="sl-SI" dirty="0" smtClean="0"/>
              <a:t>test </a:t>
            </a:r>
            <a:r>
              <a:rPr lang="sl-SI" dirty="0" err="1" smtClean="0"/>
              <a:t>error</a:t>
            </a:r>
            <a:r>
              <a:rPr lang="sl-SI" dirty="0" smtClean="0"/>
              <a:t> ... </a:t>
            </a:r>
            <a:r>
              <a:rPr lang="sl-SI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</a:t>
            </a:r>
            <a:r>
              <a:rPr lang="en-GB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peaking e</a:t>
            </a:r>
            <a:r>
              <a:rPr lang="sl-SI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ff</a:t>
            </a:r>
            <a:r>
              <a:rPr lang="en-GB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ect</a:t>
            </a:r>
            <a:r>
              <a:rPr lang="sl-SI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, </a:t>
            </a:r>
            <a:r>
              <a:rPr lang="sl-SI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early</a:t>
            </a:r>
            <a:r>
              <a:rPr lang="sl-SI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sl-SI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stopping</a:t>
            </a:r>
            <a:r>
              <a:rPr lang="sl-SI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sl-SI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can</a:t>
            </a:r>
            <a:r>
              <a:rPr lang="sl-SI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be </a:t>
            </a:r>
            <a:r>
              <a:rPr lang="sl-SI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applied</a:t>
            </a:r>
            <a:r>
              <a:rPr lang="sl-SI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  <a:endParaRPr lang="en-GB" dirty="0" smtClean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 eaLnBrk="1" hangingPunct="1"/>
            <a:endParaRPr lang="en-GB" dirty="0" smtClean="0"/>
          </a:p>
        </p:txBody>
      </p:sp>
      <p:sp>
        <p:nvSpPr>
          <p:cNvPr id="49159" name="Text Box 4"/>
          <p:cNvSpPr txBox="1">
            <a:spLocks noChangeArrowheads="1"/>
          </p:cNvSpPr>
          <p:nvPr/>
        </p:nvSpPr>
        <p:spPr bwMode="auto">
          <a:xfrm>
            <a:off x="1820863" y="1773238"/>
            <a:ext cx="47609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>
                <a:solidFill>
                  <a:srgbClr val="3333FF"/>
                </a:solidFill>
              </a:rPr>
              <a:t>5 hidden units		        20 hidden units</a:t>
            </a:r>
            <a:endParaRPr lang="en-GB">
              <a:solidFill>
                <a:srgbClr val="3333FF"/>
              </a:solidFill>
            </a:endParaRPr>
          </a:p>
        </p:txBody>
      </p:sp>
      <p:pic>
        <p:nvPicPr>
          <p:cNvPr id="4916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0288" y="2120900"/>
            <a:ext cx="6092825" cy="227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501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A0E47B06-CF38-48C5-BF7C-B1BE8942A9E1}" type="slidenum">
              <a:rPr lang="sl-SI" smtClean="0"/>
              <a:pPr/>
              <a:t>48</a:t>
            </a:fld>
            <a:endParaRPr lang="sl-SI" smtClean="0"/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Size effect summary</a:t>
            </a:r>
            <a:endParaRPr lang="en-GB" smtClean="0"/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sl-SI" dirty="0" smtClean="0"/>
          </a:p>
          <a:p>
            <a:pPr eaLnBrk="1" hangingPunct="1">
              <a:buFontTx/>
              <a:buNone/>
            </a:pPr>
            <a:endParaRPr lang="sl-SI" dirty="0" smtClean="0"/>
          </a:p>
          <a:p>
            <a:pPr eaLnBrk="1" hangingPunct="1">
              <a:buFontTx/>
              <a:buNone/>
            </a:pPr>
            <a:r>
              <a:rPr lang="sl-SI" dirty="0" smtClean="0"/>
              <a:t>  </a:t>
            </a:r>
            <a:r>
              <a:rPr lang="sl-SI" dirty="0" err="1" smtClean="0"/>
              <a:t>Number</a:t>
            </a:r>
            <a:r>
              <a:rPr lang="sl-SI" dirty="0" smtClean="0"/>
              <a:t> of </a:t>
            </a:r>
            <a:r>
              <a:rPr lang="sl-SI" dirty="0" err="1" smtClean="0"/>
              <a:t>training</a:t>
            </a:r>
            <a:r>
              <a:rPr lang="sl-SI" dirty="0" smtClean="0"/>
              <a:t> </a:t>
            </a:r>
            <a:r>
              <a:rPr lang="sl-SI" dirty="0" err="1" smtClean="0"/>
              <a:t>samples</a:t>
            </a:r>
            <a:r>
              <a:rPr lang="sl-SI" dirty="0" smtClean="0"/>
              <a:t>	 	</a:t>
            </a:r>
            <a:r>
              <a:rPr lang="sl-SI" dirty="0" err="1" smtClean="0"/>
              <a:t>Number</a:t>
            </a:r>
            <a:r>
              <a:rPr lang="sl-SI" dirty="0" smtClean="0"/>
              <a:t> of </a:t>
            </a:r>
            <a:r>
              <a:rPr lang="sl-SI" dirty="0" err="1" smtClean="0"/>
              <a:t>hidden</a:t>
            </a:r>
            <a:r>
              <a:rPr lang="sl-SI" dirty="0" smtClean="0"/>
              <a:t> </a:t>
            </a:r>
            <a:r>
              <a:rPr lang="sl-SI" dirty="0" err="1" smtClean="0"/>
              <a:t>units</a:t>
            </a:r>
            <a:endParaRPr lang="en-GB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539750" y="2564904"/>
            <a:ext cx="8135938" cy="2609850"/>
            <a:chOff x="539750" y="2852738"/>
            <a:chExt cx="8135938" cy="2609850"/>
          </a:xfrm>
        </p:grpSpPr>
        <p:pic>
          <p:nvPicPr>
            <p:cNvPr id="5018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b="8797"/>
            <a:stretch>
              <a:fillRect/>
            </a:stretch>
          </p:blipFill>
          <p:spPr bwMode="auto">
            <a:xfrm>
              <a:off x="4787900" y="2852738"/>
              <a:ext cx="3865563" cy="2382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0184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 b="7832"/>
            <a:stretch>
              <a:fillRect/>
            </a:stretch>
          </p:blipFill>
          <p:spPr bwMode="auto">
            <a:xfrm>
              <a:off x="755650" y="2863850"/>
              <a:ext cx="3954463" cy="2373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5" name="Text Box 6"/>
            <p:cNvSpPr txBox="1">
              <a:spLocks noChangeArrowheads="1"/>
            </p:cNvSpPr>
            <p:nvPr/>
          </p:nvSpPr>
          <p:spPr bwMode="auto">
            <a:xfrm>
              <a:off x="539750" y="3119438"/>
              <a:ext cx="577850" cy="5175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/>
                <a:t>Error</a:t>
              </a:r>
            </a:p>
            <a:p>
              <a:r>
                <a:rPr lang="sl-SI" sz="1400"/>
                <a:t>rate</a:t>
              </a:r>
              <a:endParaRPr lang="en-GB" sz="1400"/>
            </a:p>
          </p:txBody>
        </p:sp>
        <p:sp>
          <p:nvSpPr>
            <p:cNvPr id="50186" name="Text Box 7"/>
            <p:cNvSpPr txBox="1">
              <a:spLocks noChangeArrowheads="1"/>
            </p:cNvSpPr>
            <p:nvPr/>
          </p:nvSpPr>
          <p:spPr bwMode="auto">
            <a:xfrm>
              <a:off x="4662488" y="3127375"/>
              <a:ext cx="577850" cy="51752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/>
                <a:t>Error</a:t>
              </a:r>
            </a:p>
            <a:p>
              <a:r>
                <a:rPr lang="sl-SI" sz="1400"/>
                <a:t>rate</a:t>
              </a:r>
              <a:endParaRPr lang="en-GB" sz="1400"/>
            </a:p>
          </p:txBody>
        </p:sp>
        <p:sp>
          <p:nvSpPr>
            <p:cNvPr id="50187" name="Text Box 8"/>
            <p:cNvSpPr txBox="1">
              <a:spLocks noChangeArrowheads="1"/>
            </p:cNvSpPr>
            <p:nvPr/>
          </p:nvSpPr>
          <p:spPr bwMode="auto">
            <a:xfrm>
              <a:off x="3635375" y="4005263"/>
              <a:ext cx="814388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>
                  <a:solidFill>
                    <a:srgbClr val="FF0000"/>
                  </a:solidFill>
                </a:rPr>
                <a:t>Test set</a:t>
              </a:r>
              <a:endParaRPr lang="en-GB" sz="1400">
                <a:solidFill>
                  <a:srgbClr val="FF0000"/>
                </a:solidFill>
              </a:endParaRPr>
            </a:p>
          </p:txBody>
        </p:sp>
        <p:sp>
          <p:nvSpPr>
            <p:cNvPr id="50188" name="Text Box 9"/>
            <p:cNvSpPr txBox="1">
              <a:spLocks noChangeArrowheads="1"/>
            </p:cNvSpPr>
            <p:nvPr/>
          </p:nvSpPr>
          <p:spPr bwMode="auto">
            <a:xfrm>
              <a:off x="7861300" y="3946525"/>
              <a:ext cx="814388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>
                  <a:solidFill>
                    <a:srgbClr val="FF0000"/>
                  </a:solidFill>
                </a:rPr>
                <a:t>Test set</a:t>
              </a:r>
              <a:endParaRPr lang="en-GB" sz="1400">
                <a:solidFill>
                  <a:srgbClr val="FF0000"/>
                </a:solidFill>
              </a:endParaRPr>
            </a:p>
          </p:txBody>
        </p:sp>
        <p:sp>
          <p:nvSpPr>
            <p:cNvPr id="50189" name="Text Box 10"/>
            <p:cNvSpPr txBox="1">
              <a:spLocks noChangeArrowheads="1"/>
            </p:cNvSpPr>
            <p:nvPr/>
          </p:nvSpPr>
          <p:spPr bwMode="auto">
            <a:xfrm>
              <a:off x="3419475" y="4594225"/>
              <a:ext cx="1109663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 dirty="0" err="1">
                  <a:solidFill>
                    <a:srgbClr val="00CC99"/>
                  </a:solidFill>
                </a:rPr>
                <a:t>Training</a:t>
              </a:r>
              <a:r>
                <a:rPr lang="sl-SI" sz="1400" dirty="0">
                  <a:solidFill>
                    <a:srgbClr val="00CC99"/>
                  </a:solidFill>
                </a:rPr>
                <a:t> set</a:t>
              </a:r>
              <a:endParaRPr lang="en-GB" sz="1400" dirty="0">
                <a:solidFill>
                  <a:srgbClr val="00CC99"/>
                </a:solidFill>
              </a:endParaRPr>
            </a:p>
          </p:txBody>
        </p:sp>
        <p:sp>
          <p:nvSpPr>
            <p:cNvPr id="50190" name="Text Box 11"/>
            <p:cNvSpPr txBox="1">
              <a:spLocks noChangeArrowheads="1"/>
            </p:cNvSpPr>
            <p:nvPr/>
          </p:nvSpPr>
          <p:spPr bwMode="auto">
            <a:xfrm>
              <a:off x="7566025" y="4624388"/>
              <a:ext cx="1109663" cy="3048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 dirty="0" err="1">
                  <a:solidFill>
                    <a:srgbClr val="00CC99"/>
                  </a:solidFill>
                </a:rPr>
                <a:t>Training</a:t>
              </a:r>
              <a:r>
                <a:rPr lang="sl-SI" sz="1400" dirty="0">
                  <a:solidFill>
                    <a:srgbClr val="00CC99"/>
                  </a:solidFill>
                </a:rPr>
                <a:t> set</a:t>
              </a:r>
              <a:endParaRPr lang="en-GB" sz="1400" dirty="0">
                <a:solidFill>
                  <a:srgbClr val="00CC99"/>
                </a:solidFill>
              </a:endParaRPr>
            </a:p>
          </p:txBody>
        </p:sp>
        <p:sp>
          <p:nvSpPr>
            <p:cNvPr id="50191" name="Rectangle 12"/>
            <p:cNvSpPr>
              <a:spLocks noChangeArrowheads="1"/>
            </p:cNvSpPr>
            <p:nvPr/>
          </p:nvSpPr>
          <p:spPr bwMode="auto">
            <a:xfrm>
              <a:off x="7451725" y="5005388"/>
              <a:ext cx="792163" cy="14287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Text Box 16"/>
            <p:cNvSpPr txBox="1">
              <a:spLocks noChangeArrowheads="1"/>
            </p:cNvSpPr>
            <p:nvPr/>
          </p:nvSpPr>
          <p:spPr bwMode="auto">
            <a:xfrm>
              <a:off x="2195513" y="5157788"/>
              <a:ext cx="646112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sl-SI" sz="1400"/>
                <a:t> Number of training samples	 	                Number of hidden units</a:t>
              </a:r>
              <a:endParaRPr lang="en-US" sz="14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975760" y="3337828"/>
              <a:ext cx="17059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l-SI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Optimal number of </a:t>
              </a:r>
            </a:p>
            <a:p>
              <a:r>
                <a:rPr lang="sl-SI" sz="1400" smtClean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 hidden neurons</a:t>
              </a:r>
              <a:endParaRPr lang="en-US" sz="140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88224" y="3833108"/>
              <a:ext cx="0" cy="504056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512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smtClean="0">
              <a:cs typeface="Arial" charset="0"/>
            </a:endParaRPr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A55D0A4-1A02-4F50-B523-62CEDB6CDC7D}" type="slidenum">
              <a:rPr lang="sl-SI" smtClean="0"/>
              <a:pPr/>
              <a:t>49</a:t>
            </a:fld>
            <a:endParaRPr lang="sl-SI" smtClean="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MATLAB demo</a:t>
            </a:r>
            <a:endParaRPr lang="en-GB" dirty="0" smtClean="0"/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l-SI" dirty="0">
                <a:solidFill>
                  <a:srgbClr val="0070C0"/>
                </a:solidFill>
              </a:rPr>
              <a:t>Run </a:t>
            </a:r>
            <a:r>
              <a:rPr lang="sl-SI" dirty="0" err="1">
                <a:solidFill>
                  <a:srgbClr val="0070C0"/>
                </a:solidFill>
              </a:rPr>
              <a:t>built</a:t>
            </a:r>
            <a:r>
              <a:rPr lang="sl-SI" dirty="0">
                <a:solidFill>
                  <a:srgbClr val="0070C0"/>
                </a:solidFill>
              </a:rPr>
              <a:t>-in </a:t>
            </a:r>
            <a:r>
              <a:rPr lang="sl-SI" dirty="0" err="1">
                <a:solidFill>
                  <a:srgbClr val="0070C0"/>
                </a:solidFill>
              </a:rPr>
              <a:t>command</a:t>
            </a:r>
            <a:r>
              <a:rPr lang="sl-SI" dirty="0">
                <a:solidFill>
                  <a:srgbClr val="0070C0"/>
                </a:solidFill>
              </a:rPr>
              <a:t> in MATLAB:</a:t>
            </a:r>
          </a:p>
          <a:p>
            <a:pPr marL="0" indent="0" eaLnBrk="1" hangingPunct="1">
              <a:buNone/>
            </a:pPr>
            <a:r>
              <a:rPr lang="sl-SI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 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nnd11f</a:t>
            </a:r>
            <a:r>
              <a:rPr lang="sl-SI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a  </a:t>
            </a:r>
            <a:r>
              <a:rPr lang="sl-SI" sz="1600" dirty="0" smtClean="0">
                <a:solidFill>
                  <a:srgbClr val="00CC99"/>
                </a:solidFill>
                <a:latin typeface="Consolas" panose="020B0609020204030204" pitchFamily="49" charset="0"/>
              </a:rPr>
              <a:t>%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</a:rPr>
              <a:t>Function approximation, variable number of hidden units</a:t>
            </a:r>
            <a:endParaRPr lang="sl-SI" dirty="0" smtClean="0"/>
          </a:p>
          <a:p>
            <a:pPr eaLnBrk="1" hangingPunct="1"/>
            <a:endParaRPr lang="en-GB" dirty="0" smtClean="0"/>
          </a:p>
        </p:txBody>
      </p:sp>
      <p:pic>
        <p:nvPicPr>
          <p:cNvPr id="51207" name="Picture 4" descr="capture_007"/>
          <p:cNvPicPr>
            <a:picLocks noChangeAspect="1" noChangeArrowheads="1"/>
          </p:cNvPicPr>
          <p:nvPr/>
        </p:nvPicPr>
        <p:blipFill>
          <a:blip r:embed="rId2" cstate="print"/>
          <a:srcRect t="8371"/>
          <a:stretch>
            <a:fillRect/>
          </a:stretch>
        </p:blipFill>
        <p:spPr bwMode="auto">
          <a:xfrm>
            <a:off x="500063" y="4259858"/>
            <a:ext cx="2559050" cy="204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8" descr="capture_005"/>
          <p:cNvPicPr>
            <a:picLocks noChangeAspect="1" noChangeArrowheads="1"/>
          </p:cNvPicPr>
          <p:nvPr/>
        </p:nvPicPr>
        <p:blipFill>
          <a:blip r:embed="rId3" cstate="print"/>
          <a:srcRect t="8371"/>
          <a:stretch>
            <a:fillRect/>
          </a:stretch>
        </p:blipFill>
        <p:spPr bwMode="auto">
          <a:xfrm>
            <a:off x="3308350" y="4259858"/>
            <a:ext cx="2559050" cy="204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2" name="Picture 9" descr="capture_006"/>
          <p:cNvPicPr>
            <a:picLocks noChangeAspect="1" noChangeArrowheads="1"/>
          </p:cNvPicPr>
          <p:nvPr/>
        </p:nvPicPr>
        <p:blipFill>
          <a:blip r:embed="rId4" cstate="print"/>
          <a:srcRect t="8371"/>
          <a:stretch>
            <a:fillRect/>
          </a:stretch>
        </p:blipFill>
        <p:spPr bwMode="auto">
          <a:xfrm>
            <a:off x="6116638" y="4259858"/>
            <a:ext cx="2559050" cy="204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 descr="capture_001"/>
          <p:cNvPicPr>
            <a:picLocks noChangeAspect="1" noChangeArrowheads="1"/>
          </p:cNvPicPr>
          <p:nvPr/>
        </p:nvPicPr>
        <p:blipFill>
          <a:blip r:embed="rId5" cstate="print"/>
          <a:srcRect t="8371"/>
          <a:stretch>
            <a:fillRect/>
          </a:stretch>
        </p:blipFill>
        <p:spPr bwMode="auto">
          <a:xfrm>
            <a:off x="500063" y="2100858"/>
            <a:ext cx="2559050" cy="204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capture_002"/>
          <p:cNvPicPr>
            <a:picLocks noChangeAspect="1" noChangeArrowheads="1"/>
          </p:cNvPicPr>
          <p:nvPr/>
        </p:nvPicPr>
        <p:blipFill>
          <a:blip r:embed="rId6" cstate="print"/>
          <a:srcRect t="8371"/>
          <a:stretch>
            <a:fillRect/>
          </a:stretch>
        </p:blipFill>
        <p:spPr bwMode="auto">
          <a:xfrm>
            <a:off x="3308350" y="2097683"/>
            <a:ext cx="2559050" cy="204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 descr="capture_004"/>
          <p:cNvPicPr>
            <a:picLocks noChangeAspect="1" noChangeArrowheads="1"/>
          </p:cNvPicPr>
          <p:nvPr/>
        </p:nvPicPr>
        <p:blipFill>
          <a:blip r:embed="rId7" cstate="print"/>
          <a:srcRect t="8371"/>
          <a:stretch>
            <a:fillRect/>
          </a:stretch>
        </p:blipFill>
        <p:spPr bwMode="auto">
          <a:xfrm>
            <a:off x="6116638" y="2097683"/>
            <a:ext cx="2559050" cy="204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dirty="0" smtClean="0">
              <a:cs typeface="Arial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5ACAD04-6DD7-4BFA-9D7D-5EEF49632117}" type="slidenum">
              <a:rPr lang="sl-SI" smtClean="0"/>
              <a:pPr/>
              <a:t>5</a:t>
            </a:fld>
            <a:endParaRPr lang="sl-SI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MATLAB demo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l-SI" dirty="0">
                <a:solidFill>
                  <a:srgbClr val="0070C0"/>
                </a:solidFill>
              </a:rPr>
              <a:t>Run </a:t>
            </a:r>
            <a:r>
              <a:rPr lang="sl-SI" dirty="0" err="1">
                <a:solidFill>
                  <a:srgbClr val="0070C0"/>
                </a:solidFill>
              </a:rPr>
              <a:t>built</a:t>
            </a:r>
            <a:r>
              <a:rPr lang="sl-SI" dirty="0">
                <a:solidFill>
                  <a:srgbClr val="0070C0"/>
                </a:solidFill>
              </a:rPr>
              <a:t>-in </a:t>
            </a:r>
            <a:r>
              <a:rPr lang="sl-SI" dirty="0" err="1" smtClean="0">
                <a:solidFill>
                  <a:srgbClr val="0070C0"/>
                </a:solidFill>
              </a:rPr>
              <a:t>command</a:t>
            </a:r>
            <a:r>
              <a:rPr lang="sl-SI" dirty="0" smtClean="0">
                <a:solidFill>
                  <a:srgbClr val="0070C0"/>
                </a:solidFill>
              </a:rPr>
              <a:t> </a:t>
            </a:r>
            <a:r>
              <a:rPr lang="sl-SI" dirty="0">
                <a:solidFill>
                  <a:srgbClr val="0070C0"/>
                </a:solidFill>
              </a:rPr>
              <a:t>in MATLAB:</a:t>
            </a:r>
          </a:p>
          <a:p>
            <a:pPr marL="0" indent="0" eaLnBrk="1" hangingPunct="1">
              <a:buNone/>
            </a:pPr>
            <a:r>
              <a:rPr lang="sl-SI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 </a:t>
            </a:r>
            <a:r>
              <a:rPr lang="en-GB" sz="1600" dirty="0">
                <a:solidFill>
                  <a:schemeClr val="tx1"/>
                </a:solidFill>
                <a:latin typeface="Consolas" panose="020B0609020204030204" pitchFamily="49" charset="0"/>
              </a:rPr>
              <a:t>nnd11nf</a:t>
            </a:r>
            <a:r>
              <a:rPr lang="sl-SI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sl-SI" sz="1600" dirty="0" smtClean="0">
                <a:solidFill>
                  <a:srgbClr val="00CC99"/>
                </a:solidFill>
                <a:latin typeface="Consolas" panose="020B0609020204030204" pitchFamily="49" charset="0"/>
              </a:rPr>
              <a:t>% </a:t>
            </a:r>
            <a:r>
              <a:rPr lang="en-US" sz="1600" dirty="0" smtClean="0">
                <a:solidFill>
                  <a:srgbClr val="00CC99"/>
                </a:solidFill>
                <a:latin typeface="Consolas" panose="020B0609020204030204" pitchFamily="49" charset="0"/>
              </a:rPr>
              <a:t>Response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</a:rPr>
              <a:t>of the feedforward network with one hidden </a:t>
            </a:r>
            <a:r>
              <a:rPr lang="en-US" sz="1600" dirty="0" smtClean="0">
                <a:solidFill>
                  <a:srgbClr val="00CC99"/>
                </a:solidFill>
                <a:latin typeface="Consolas" panose="020B0609020204030204" pitchFamily="49" charset="0"/>
              </a:rPr>
              <a:t>layer</a:t>
            </a:r>
            <a:endParaRPr lang="sl-SI" sz="1600" dirty="0">
              <a:solidFill>
                <a:srgbClr val="00CC99"/>
              </a:solidFill>
              <a:latin typeface="Consolas" panose="020B0609020204030204" pitchFamily="49" charset="0"/>
            </a:endParaRPr>
          </a:p>
        </p:txBody>
      </p:sp>
      <p:pic>
        <p:nvPicPr>
          <p:cNvPr id="30727" name="Picture 4" descr="capture_001"/>
          <p:cNvPicPr>
            <a:picLocks noChangeAspect="1" noChangeArrowheads="1"/>
          </p:cNvPicPr>
          <p:nvPr/>
        </p:nvPicPr>
        <p:blipFill>
          <a:blip r:embed="rId2" cstate="print"/>
          <a:srcRect l="1688" t="68251" r="25871" b="644"/>
          <a:stretch>
            <a:fillRect/>
          </a:stretch>
        </p:blipFill>
        <p:spPr bwMode="auto">
          <a:xfrm>
            <a:off x="5364087" y="2731198"/>
            <a:ext cx="2786063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8" name="Picture 5" descr="capture_004"/>
          <p:cNvPicPr>
            <a:picLocks noChangeAspect="1" noChangeArrowheads="1"/>
          </p:cNvPicPr>
          <p:nvPr/>
        </p:nvPicPr>
        <p:blipFill>
          <a:blip r:embed="rId3" cstate="print"/>
          <a:srcRect l="1688" t="68251" r="25871" b="644"/>
          <a:stretch>
            <a:fillRect/>
          </a:stretch>
        </p:blipFill>
        <p:spPr bwMode="auto">
          <a:xfrm>
            <a:off x="5364087" y="3938276"/>
            <a:ext cx="2786063" cy="104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0" name="Picture 7" descr="capture_013"/>
          <p:cNvPicPr>
            <a:picLocks noChangeAspect="1" noChangeArrowheads="1"/>
          </p:cNvPicPr>
          <p:nvPr/>
        </p:nvPicPr>
        <p:blipFill>
          <a:blip r:embed="rId4" cstate="print"/>
          <a:srcRect l="1688" t="68251" r="25871" b="644"/>
          <a:stretch>
            <a:fillRect/>
          </a:stretch>
        </p:blipFill>
        <p:spPr bwMode="auto">
          <a:xfrm>
            <a:off x="5367420" y="5145354"/>
            <a:ext cx="2786063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2341408"/>
            <a:ext cx="4333478" cy="3846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522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  (4) </a:t>
            </a:r>
            <a:r>
              <a:rPr lang="sl-SI" dirty="0" err="1" smtClean="0"/>
              <a:t>Backpropagation</a:t>
            </a:r>
            <a:endParaRPr lang="en-US" dirty="0" smtClean="0">
              <a:cs typeface="Arial" charset="0"/>
            </a:endParaRPr>
          </a:p>
        </p:txBody>
      </p:sp>
      <p:sp>
        <p:nvSpPr>
          <p:cNvPr id="522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45DD824-3EF6-4F70-87E4-647ECCA6740D}" type="slidenum">
              <a:rPr lang="sl-SI" smtClean="0"/>
              <a:pPr/>
              <a:t>50</a:t>
            </a:fld>
            <a:endParaRPr lang="sl-SI" smtClean="0"/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MATLAB demo</a:t>
            </a:r>
            <a:endParaRPr lang="en-GB" dirty="0" smtClean="0"/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l-SI" dirty="0">
                <a:solidFill>
                  <a:srgbClr val="0070C0"/>
                </a:solidFill>
              </a:rPr>
              <a:t>Run </a:t>
            </a:r>
            <a:r>
              <a:rPr lang="sl-SI" dirty="0" err="1">
                <a:solidFill>
                  <a:srgbClr val="0070C0"/>
                </a:solidFill>
              </a:rPr>
              <a:t>built</a:t>
            </a:r>
            <a:r>
              <a:rPr lang="sl-SI" dirty="0">
                <a:solidFill>
                  <a:srgbClr val="0070C0"/>
                </a:solidFill>
              </a:rPr>
              <a:t>-in </a:t>
            </a:r>
            <a:r>
              <a:rPr lang="sl-SI" dirty="0" err="1">
                <a:solidFill>
                  <a:srgbClr val="0070C0"/>
                </a:solidFill>
              </a:rPr>
              <a:t>command</a:t>
            </a:r>
            <a:r>
              <a:rPr lang="sl-SI" dirty="0">
                <a:solidFill>
                  <a:srgbClr val="0070C0"/>
                </a:solidFill>
              </a:rPr>
              <a:t> in MATLAB:</a:t>
            </a:r>
          </a:p>
          <a:p>
            <a:pPr marL="0" indent="0" eaLnBrk="1" hangingPunct="1">
              <a:buNone/>
            </a:pPr>
            <a:r>
              <a:rPr lang="sl-SI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 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nnd11gn</a:t>
            </a:r>
            <a:r>
              <a:rPr lang="sl-SI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sl-SI" sz="1600" dirty="0" smtClean="0">
                <a:solidFill>
                  <a:srgbClr val="00CC99"/>
                </a:solidFill>
                <a:latin typeface="Consolas" panose="020B0609020204030204" pitchFamily="49" charset="0"/>
              </a:rPr>
              <a:t>%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</a:rPr>
              <a:t>Generalization, variable number of hidden </a:t>
            </a:r>
            <a:r>
              <a:rPr lang="en-US" sz="1600" dirty="0" smtClean="0">
                <a:solidFill>
                  <a:srgbClr val="00CC99"/>
                </a:solidFill>
                <a:latin typeface="Consolas" panose="020B0609020204030204" pitchFamily="49" charset="0"/>
              </a:rPr>
              <a:t>units</a:t>
            </a:r>
            <a:endParaRPr lang="sl-SI" sz="1600" dirty="0" smtClean="0">
              <a:solidFill>
                <a:srgbClr val="00CC99"/>
              </a:solidFill>
              <a:latin typeface="Consolas" panose="020B0609020204030204" pitchFamily="49" charset="0"/>
            </a:endParaRPr>
          </a:p>
        </p:txBody>
      </p:sp>
      <p:pic>
        <p:nvPicPr>
          <p:cNvPr id="52231" name="Picture 4" descr="capture_005"/>
          <p:cNvPicPr>
            <a:picLocks noChangeAspect="1" noChangeArrowheads="1"/>
          </p:cNvPicPr>
          <p:nvPr/>
        </p:nvPicPr>
        <p:blipFill>
          <a:blip r:embed="rId2" cstate="print"/>
          <a:srcRect t="8371"/>
          <a:stretch>
            <a:fillRect/>
          </a:stretch>
        </p:blipFill>
        <p:spPr bwMode="auto">
          <a:xfrm>
            <a:off x="4677246" y="4293444"/>
            <a:ext cx="25590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2" name="Picture 5" descr="capture_001"/>
          <p:cNvPicPr>
            <a:picLocks noChangeAspect="1" noChangeArrowheads="1"/>
          </p:cNvPicPr>
          <p:nvPr/>
        </p:nvPicPr>
        <p:blipFill>
          <a:blip r:embed="rId3" cstate="print"/>
          <a:srcRect t="8371"/>
          <a:stretch>
            <a:fillRect/>
          </a:stretch>
        </p:blipFill>
        <p:spPr bwMode="auto">
          <a:xfrm>
            <a:off x="1653059" y="2132856"/>
            <a:ext cx="25590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3" name="Picture 6" descr="capture_002"/>
          <p:cNvPicPr>
            <a:picLocks noChangeAspect="1" noChangeArrowheads="1"/>
          </p:cNvPicPr>
          <p:nvPr/>
        </p:nvPicPr>
        <p:blipFill>
          <a:blip r:embed="rId4" cstate="print"/>
          <a:srcRect t="8371"/>
          <a:stretch>
            <a:fillRect/>
          </a:stretch>
        </p:blipFill>
        <p:spPr bwMode="auto">
          <a:xfrm>
            <a:off x="4677246" y="2132856"/>
            <a:ext cx="25590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34" name="Picture 7" descr="capture_004"/>
          <p:cNvPicPr>
            <a:picLocks noChangeAspect="1" noChangeArrowheads="1"/>
          </p:cNvPicPr>
          <p:nvPr/>
        </p:nvPicPr>
        <p:blipFill>
          <a:blip r:embed="rId5" cstate="print"/>
          <a:srcRect t="8371"/>
          <a:stretch>
            <a:fillRect/>
          </a:stretch>
        </p:blipFill>
        <p:spPr bwMode="auto">
          <a:xfrm>
            <a:off x="1653059" y="4293444"/>
            <a:ext cx="25590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4.6  </a:t>
            </a:r>
            <a:r>
              <a:rPr lang="en-US" dirty="0" smtClean="0"/>
              <a:t>MATLAB </a:t>
            </a:r>
            <a:r>
              <a:rPr lang="sl-SI" dirty="0" smtClean="0"/>
              <a:t>Live </a:t>
            </a:r>
            <a:r>
              <a:rPr lang="sl-SI" dirty="0" err="1" smtClean="0"/>
              <a:t>Script</a:t>
            </a:r>
            <a:r>
              <a:rPr lang="sl-SI" dirty="0" smtClean="0"/>
              <a:t> </a:t>
            </a:r>
            <a:r>
              <a:rPr lang="sl-SI" dirty="0" err="1" smtClean="0"/>
              <a:t>examples</a:t>
            </a:r>
            <a:endParaRPr lang="en-US" dirty="0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484314"/>
            <a:ext cx="8229600" cy="4897436"/>
          </a:xfrm>
        </p:spPr>
        <p:txBody>
          <a:bodyPr/>
          <a:lstStyle/>
          <a:p>
            <a:r>
              <a:rPr lang="sl-SI" dirty="0" smtClean="0">
                <a:hlinkClick r:id="rId2" action="ppaction://hlinkfile"/>
              </a:rPr>
              <a:t>NN4b_Multilayer_perceptron_XOR.mlx</a:t>
            </a:r>
            <a:endParaRPr lang="sl-SI" dirty="0" smtClean="0"/>
          </a:p>
          <a:p>
            <a:pPr lvl="1"/>
            <a:r>
              <a:rPr lang="sl-SI" dirty="0" smtClean="0"/>
              <a:t>D</a:t>
            </a:r>
            <a:r>
              <a:rPr lang="en-US" dirty="0" err="1" smtClean="0"/>
              <a:t>efine</a:t>
            </a:r>
            <a:r>
              <a:rPr lang="en-US" dirty="0" smtClean="0"/>
              <a:t> </a:t>
            </a:r>
            <a:r>
              <a:rPr lang="en-US" dirty="0"/>
              <a:t>a neural network for solving the </a:t>
            </a:r>
            <a:r>
              <a:rPr lang="en-US" dirty="0" err="1"/>
              <a:t>XOR</a:t>
            </a:r>
            <a:r>
              <a:rPr lang="en-US" dirty="0"/>
              <a:t> problem</a:t>
            </a:r>
            <a:r>
              <a:rPr lang="en-US" dirty="0" smtClean="0"/>
              <a:t>.</a:t>
            </a:r>
            <a:endParaRPr lang="sl-SI" dirty="0" smtClean="0"/>
          </a:p>
          <a:p>
            <a:pPr lvl="1"/>
            <a:endParaRPr lang="sl-SI" dirty="0"/>
          </a:p>
          <a:p>
            <a:r>
              <a:rPr lang="sl-SI" dirty="0">
                <a:hlinkClick r:id="rId3" action="ppaction://hlinkfile"/>
              </a:rPr>
              <a:t>NN4c_Multilayer_perceptron_4classes.mlx</a:t>
            </a:r>
            <a:endParaRPr lang="sl-SI" dirty="0" smtClean="0"/>
          </a:p>
          <a:p>
            <a:pPr lvl="1"/>
            <a:r>
              <a:rPr lang="sl-SI" dirty="0" smtClean="0"/>
              <a:t>D</a:t>
            </a:r>
            <a:r>
              <a:rPr lang="en-US" dirty="0" err="1" smtClean="0"/>
              <a:t>efine</a:t>
            </a:r>
            <a:r>
              <a:rPr lang="en-US" dirty="0" smtClean="0"/>
              <a:t> </a:t>
            </a:r>
            <a:r>
              <a:rPr lang="en-US" dirty="0"/>
              <a:t>a neural network for classification </a:t>
            </a:r>
            <a:r>
              <a:rPr lang="en-US" dirty="0" smtClean="0"/>
              <a:t>in </a:t>
            </a:r>
            <a:r>
              <a:rPr lang="en-US" dirty="0"/>
              <a:t>the </a:t>
            </a:r>
            <a:r>
              <a:rPr lang="en-US" dirty="0" smtClean="0"/>
              <a:t>2</a:t>
            </a:r>
            <a:r>
              <a:rPr lang="sl-SI" dirty="0"/>
              <a:t>-</a:t>
            </a:r>
            <a:r>
              <a:rPr lang="sl-SI" dirty="0" smtClean="0"/>
              <a:t>d</a:t>
            </a:r>
            <a:r>
              <a:rPr lang="en-US" dirty="0" err="1" smtClean="0"/>
              <a:t>imensional</a:t>
            </a:r>
            <a:r>
              <a:rPr lang="en-US" dirty="0" smtClean="0"/>
              <a:t> </a:t>
            </a:r>
            <a:r>
              <a:rPr lang="en-US" dirty="0"/>
              <a:t>space into one of the </a:t>
            </a:r>
            <a:r>
              <a:rPr lang="sl-SI" dirty="0" smtClean="0"/>
              <a:t>4 </a:t>
            </a:r>
            <a:r>
              <a:rPr lang="en-US" dirty="0" smtClean="0"/>
              <a:t>classes.</a:t>
            </a:r>
            <a:endParaRPr lang="en-US" dirty="0"/>
          </a:p>
          <a:p>
            <a:pPr lvl="1"/>
            <a:endParaRPr lang="sl-SI" dirty="0" smtClean="0"/>
          </a:p>
          <a:p>
            <a:r>
              <a:rPr lang="sl-SI" dirty="0">
                <a:hlinkClick r:id="rId4" action="ppaction://hlinkfile"/>
              </a:rPr>
              <a:t>NN4d_Industrial_diagnostics.mlx</a:t>
            </a:r>
            <a:endParaRPr lang="sl-SI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task is to detect </a:t>
            </a:r>
            <a:r>
              <a:rPr lang="en-US" dirty="0" smtClean="0"/>
              <a:t>crack </a:t>
            </a:r>
            <a:r>
              <a:rPr lang="en-US" dirty="0"/>
              <a:t>and overload defects from the measurement of the imprinting </a:t>
            </a:r>
            <a:r>
              <a:rPr lang="en-US" dirty="0" smtClean="0"/>
              <a:t>force</a:t>
            </a:r>
            <a:r>
              <a:rPr lang="sl-SI" dirty="0" smtClean="0"/>
              <a:t> </a:t>
            </a:r>
            <a:r>
              <a:rPr lang="sl-SI" dirty="0" err="1" smtClean="0"/>
              <a:t>during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industrial</a:t>
            </a:r>
            <a:r>
              <a:rPr lang="sl-SI" dirty="0" smtClean="0"/>
              <a:t> </a:t>
            </a:r>
            <a:r>
              <a:rPr lang="sl-SI" dirty="0" err="1" smtClean="0"/>
              <a:t>production</a:t>
            </a:r>
            <a:r>
              <a:rPr lang="sl-SI" dirty="0" smtClean="0"/>
              <a:t> of </a:t>
            </a:r>
            <a:r>
              <a:rPr lang="sl-SI" dirty="0" err="1" smtClean="0"/>
              <a:t>compressors</a:t>
            </a:r>
            <a:r>
              <a:rPr lang="sl-SI" dirty="0" smtClean="0"/>
              <a:t>.</a:t>
            </a:r>
            <a:endParaRPr lang="en-US" dirty="0"/>
          </a:p>
          <a:p>
            <a:pPr lvl="1"/>
            <a:endParaRPr lang="sl-SI" dirty="0"/>
          </a:p>
          <a:p>
            <a:r>
              <a:rPr lang="sl-SI" dirty="0" smtClean="0">
                <a:hlinkClick r:id="rId5" action="ppaction://hlinkfile"/>
              </a:rPr>
              <a:t>NN4e_Industrial_diagnostics_pca.mlx</a:t>
            </a:r>
            <a:endParaRPr lang="sl-SI" dirty="0" smtClean="0"/>
          </a:p>
          <a:p>
            <a:pPr lvl="1"/>
            <a:r>
              <a:rPr lang="en-US" dirty="0"/>
              <a:t>This example additionally introduces Principal Components Analysis (</a:t>
            </a:r>
            <a:r>
              <a:rPr lang="en-US" dirty="0" err="1"/>
              <a:t>PCA</a:t>
            </a:r>
            <a:r>
              <a:rPr lang="en-US" dirty="0"/>
              <a:t>) to transform the input space into </a:t>
            </a:r>
            <a:r>
              <a:rPr lang="en-US" dirty="0" smtClean="0"/>
              <a:t>low</a:t>
            </a:r>
            <a:r>
              <a:rPr lang="sl-SI" smtClean="0"/>
              <a:t>-</a:t>
            </a:r>
            <a:r>
              <a:rPr lang="en-US" smtClean="0"/>
              <a:t>dimensional </a:t>
            </a:r>
            <a:r>
              <a:rPr lang="en-US" dirty="0"/>
              <a:t>feature </a:t>
            </a:r>
            <a:r>
              <a:rPr lang="en-US"/>
              <a:t>space</a:t>
            </a:r>
            <a:r>
              <a:rPr lang="en-US" smtClean="0"/>
              <a:t>.</a:t>
            </a:r>
            <a:endParaRPr lang="sl-SI" dirty="0"/>
          </a:p>
          <a:p>
            <a:pPr lvl="1"/>
            <a:endParaRPr lang="sl-SI" dirty="0" smtClean="0"/>
          </a:p>
        </p:txBody>
      </p:sp>
      <p:sp>
        <p:nvSpPr>
          <p:cNvPr id="491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dirty="0" err="1"/>
              <a:t>NEURAL</a:t>
            </a:r>
            <a:r>
              <a:rPr lang="sl-SI" dirty="0"/>
              <a:t> </a:t>
            </a:r>
            <a:r>
              <a:rPr lang="sl-SI" dirty="0" err="1"/>
              <a:t>NETWORKS</a:t>
            </a:r>
            <a:r>
              <a:rPr lang="sl-SI" dirty="0"/>
              <a:t>  (4) </a:t>
            </a:r>
            <a:r>
              <a:rPr lang="sl-SI" dirty="0" err="1"/>
              <a:t>Backpropagation</a:t>
            </a:r>
            <a:endParaRPr lang="en-US" dirty="0">
              <a:cs typeface="Arial" charset="0"/>
            </a:endParaRPr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0E4D6C31-95DA-4DAE-B735-363C97B8FBE0}" type="slidenum">
              <a:rPr lang="sl-SI" smtClean="0"/>
              <a:pPr/>
              <a:t>51</a:t>
            </a:fld>
            <a:endParaRPr lang="sl-SI" smtClean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  (4) </a:t>
            </a:r>
            <a:r>
              <a:rPr lang="sl-SI" dirty="0" err="1" smtClean="0"/>
              <a:t>Backpropagation</a:t>
            </a:r>
            <a:endParaRPr lang="en-US" dirty="0" smtClean="0">
              <a:cs typeface="Arial" charset="0"/>
            </a:endParaRP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DB75E4DE-13F2-4F55-984F-5C6F90CFB485}" type="slidenum">
              <a:rPr lang="sl-SI" smtClean="0"/>
              <a:pPr/>
              <a:t>6</a:t>
            </a:fld>
            <a:endParaRPr lang="sl-SI" smtClean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About backpropagation</a:t>
            </a:r>
            <a:endParaRPr lang="en-GB" sz="2800" dirty="0" smtClean="0"/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362950" cy="5113337"/>
          </a:xfrm>
        </p:spPr>
        <p:txBody>
          <a:bodyPr/>
          <a:lstStyle/>
          <a:p>
            <a:pPr marL="457200" indent="-457200" eaLnBrk="1" hangingPunct="1"/>
            <a:r>
              <a:rPr lang="sl-SI" dirty="0" err="1" smtClean="0"/>
              <a:t>Multilayer</a:t>
            </a:r>
            <a:r>
              <a:rPr lang="sl-SI" dirty="0" smtClean="0"/>
              <a:t> </a:t>
            </a:r>
            <a:r>
              <a:rPr lang="sl-SI" dirty="0" err="1" smtClean="0"/>
              <a:t>perceptrons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be </a:t>
            </a:r>
            <a:r>
              <a:rPr lang="sl-SI" dirty="0" err="1" smtClean="0"/>
              <a:t>trained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backpropagation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rule</a:t>
            </a:r>
          </a:p>
          <a:p>
            <a:pPr marL="762000" lvl="1" indent="-304800" eaLnBrk="1" hangingPunct="1"/>
            <a:r>
              <a:rPr lang="sl-SI" dirty="0" err="1" smtClean="0"/>
              <a:t>Based</a:t>
            </a:r>
            <a:r>
              <a:rPr lang="sl-SI" dirty="0" smtClean="0"/>
              <a:t> on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error-correction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rule</a:t>
            </a:r>
          </a:p>
          <a:p>
            <a:pPr marL="762000" lvl="1" indent="-304800" eaLnBrk="1" hangingPunct="1"/>
            <a:r>
              <a:rPr lang="sl-SI" dirty="0" err="1" smtClean="0"/>
              <a:t>Generalization</a:t>
            </a:r>
            <a:r>
              <a:rPr lang="sl-SI" dirty="0" smtClean="0"/>
              <a:t> of LMS </a:t>
            </a:r>
            <a:r>
              <a:rPr lang="sl-SI" dirty="0" err="1" smtClean="0"/>
              <a:t>learning</a:t>
            </a:r>
            <a:r>
              <a:rPr lang="sl-SI" dirty="0" smtClean="0"/>
              <a:t> rule (used to </a:t>
            </a:r>
            <a:r>
              <a:rPr lang="sl-SI" dirty="0" err="1" smtClean="0"/>
              <a:t>train</a:t>
            </a:r>
            <a:r>
              <a:rPr lang="sl-SI" dirty="0" smtClean="0"/>
              <a:t> </a:t>
            </a:r>
            <a:r>
              <a:rPr lang="sl-SI" dirty="0" err="1" smtClean="0"/>
              <a:t>ADALINE</a:t>
            </a:r>
            <a:r>
              <a:rPr lang="sl-SI" dirty="0" smtClean="0"/>
              <a:t>)</a:t>
            </a:r>
          </a:p>
          <a:p>
            <a:pPr marL="762000" lvl="1" indent="-304800" eaLnBrk="1" hangingPunct="1"/>
            <a:endParaRPr lang="sl-SI" dirty="0" smtClean="0"/>
          </a:p>
          <a:p>
            <a:pPr marL="457200" indent="-457200" eaLnBrk="1" hangingPunct="1"/>
            <a:r>
              <a:rPr lang="sl-SI" dirty="0" err="1" smtClean="0"/>
              <a:t>Backpropagation</a:t>
            </a:r>
            <a:r>
              <a:rPr lang="sl-SI" dirty="0" smtClean="0"/>
              <a:t> </a:t>
            </a:r>
            <a:r>
              <a:rPr lang="sl-SI" dirty="0" err="1" smtClean="0"/>
              <a:t>consists</a:t>
            </a:r>
            <a:r>
              <a:rPr lang="sl-SI" dirty="0" smtClean="0"/>
              <a:t> of </a:t>
            </a:r>
            <a:r>
              <a:rPr lang="sl-SI" dirty="0" err="1" smtClean="0"/>
              <a:t>two</a:t>
            </a:r>
            <a:r>
              <a:rPr lang="sl-SI" dirty="0" smtClean="0"/>
              <a:t> </a:t>
            </a:r>
            <a:r>
              <a:rPr lang="sl-SI" dirty="0" err="1" smtClean="0"/>
              <a:t>passes</a:t>
            </a:r>
            <a:r>
              <a:rPr lang="sl-SI" dirty="0" smtClean="0"/>
              <a:t> </a:t>
            </a:r>
            <a:r>
              <a:rPr lang="sl-SI" dirty="0" err="1" smtClean="0"/>
              <a:t>through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endParaRPr lang="sl-SI" dirty="0" smtClean="0"/>
          </a:p>
          <a:p>
            <a:pPr marL="1257300" lvl="3" indent="0" eaLnBrk="1" hangingPunct="1">
              <a:buNone/>
            </a:pPr>
            <a:endParaRPr lang="sl-SI" dirty="0" smtClean="0">
              <a:solidFill>
                <a:srgbClr val="FF0000"/>
              </a:solidFill>
            </a:endParaRPr>
          </a:p>
          <a:p>
            <a:pPr marL="857250" lvl="1" indent="-457200" eaLnBrk="1" hangingPunct="1">
              <a:buFontTx/>
              <a:buAutoNum type="arabicPeriod"/>
            </a:pPr>
            <a:r>
              <a:rPr lang="sl-SI" dirty="0" err="1" smtClean="0">
                <a:solidFill>
                  <a:srgbClr val="FF0000"/>
                </a:solidFill>
              </a:rPr>
              <a:t>Forward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pass</a:t>
            </a:r>
            <a:endParaRPr lang="sl-SI" dirty="0" smtClean="0">
              <a:solidFill>
                <a:srgbClr val="FF0000"/>
              </a:solidFill>
            </a:endParaRPr>
          </a:p>
          <a:p>
            <a:pPr marL="1162050" lvl="2" indent="-304800" eaLnBrk="1" hangingPunct="1"/>
            <a:r>
              <a:rPr lang="sl-SI" dirty="0" err="1" smtClean="0"/>
              <a:t>Input</a:t>
            </a:r>
            <a:r>
              <a:rPr lang="sl-SI" dirty="0" smtClean="0"/>
              <a:t> is </a:t>
            </a:r>
            <a:r>
              <a:rPr lang="sl-SI" dirty="0" err="1" smtClean="0"/>
              <a:t>applied</a:t>
            </a:r>
            <a:r>
              <a:rPr lang="sl-SI" dirty="0" smtClean="0"/>
              <a:t> to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</a:p>
          <a:p>
            <a:pPr marL="1162050" lvl="2" indent="-304800" eaLnBrk="1" hangingPunct="1"/>
            <a:r>
              <a:rPr lang="sl-SI" dirty="0" err="1" smtClean="0"/>
              <a:t>Input</a:t>
            </a:r>
            <a:r>
              <a:rPr lang="sl-SI" dirty="0" smtClean="0"/>
              <a:t> is </a:t>
            </a:r>
            <a:r>
              <a:rPr lang="sl-SI" dirty="0" err="1" smtClean="0"/>
              <a:t>propagated</a:t>
            </a:r>
            <a:r>
              <a:rPr lang="sl-SI" dirty="0" smtClean="0"/>
              <a:t> to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output</a:t>
            </a:r>
            <a:endParaRPr lang="sl-SI" dirty="0" smtClean="0"/>
          </a:p>
          <a:p>
            <a:pPr marL="1162050" lvl="2" indent="-304800" eaLnBrk="1" hangingPunct="1"/>
            <a:r>
              <a:rPr lang="sl-SI" dirty="0" err="1" smtClean="0"/>
              <a:t>Synaptic</a:t>
            </a:r>
            <a:r>
              <a:rPr lang="sl-SI" dirty="0" smtClean="0"/>
              <a:t> </a:t>
            </a:r>
            <a:r>
              <a:rPr lang="sl-SI" dirty="0" err="1" smtClean="0"/>
              <a:t>weights</a:t>
            </a:r>
            <a:r>
              <a:rPr lang="sl-SI" dirty="0" smtClean="0"/>
              <a:t> </a:t>
            </a:r>
            <a:r>
              <a:rPr lang="sl-SI" dirty="0" err="1" smtClean="0"/>
              <a:t>stay</a:t>
            </a:r>
            <a:r>
              <a:rPr lang="sl-SI" dirty="0" smtClean="0"/>
              <a:t> </a:t>
            </a:r>
            <a:r>
              <a:rPr lang="sl-SI" dirty="0" err="1" smtClean="0"/>
              <a:t>frozen</a:t>
            </a:r>
            <a:endParaRPr lang="sl-SI" dirty="0" smtClean="0"/>
          </a:p>
          <a:p>
            <a:pPr marL="1162050" lvl="2" indent="-304800" eaLnBrk="1" hangingPunct="1"/>
            <a:r>
              <a:rPr lang="sl-SI" dirty="0" err="1" smtClean="0"/>
              <a:t>Error</a:t>
            </a:r>
            <a:r>
              <a:rPr lang="sl-SI" dirty="0" smtClean="0"/>
              <a:t> </a:t>
            </a:r>
            <a:r>
              <a:rPr lang="sl-SI" dirty="0"/>
              <a:t>signal is </a:t>
            </a:r>
            <a:r>
              <a:rPr lang="sl-SI" dirty="0" err="1" smtClean="0"/>
              <a:t>calculated</a:t>
            </a:r>
            <a:endParaRPr lang="sl-SI" dirty="0" smtClean="0"/>
          </a:p>
          <a:p>
            <a:pPr marL="1619250" lvl="3" indent="-304800" eaLnBrk="1" hangingPunct="1"/>
            <a:endParaRPr lang="sl-SI" dirty="0" smtClean="0"/>
          </a:p>
          <a:p>
            <a:pPr marL="857250" lvl="1" indent="-457200" eaLnBrk="1" hangingPunct="1">
              <a:buFontTx/>
              <a:buAutoNum type="arabicPeriod"/>
            </a:pPr>
            <a:r>
              <a:rPr lang="sl-SI" dirty="0" err="1" smtClean="0">
                <a:solidFill>
                  <a:srgbClr val="3333FF"/>
                </a:solidFill>
              </a:rPr>
              <a:t>Backward</a:t>
            </a:r>
            <a:r>
              <a:rPr lang="sl-SI" dirty="0" smtClean="0">
                <a:solidFill>
                  <a:srgbClr val="3333FF"/>
                </a:solidFill>
              </a:rPr>
              <a:t> </a:t>
            </a:r>
            <a:r>
              <a:rPr lang="sl-SI" dirty="0" err="1" smtClean="0">
                <a:solidFill>
                  <a:srgbClr val="3333FF"/>
                </a:solidFill>
              </a:rPr>
              <a:t>pass</a:t>
            </a:r>
            <a:endParaRPr lang="sl-SI" dirty="0" smtClean="0">
              <a:solidFill>
                <a:srgbClr val="3333FF"/>
              </a:solidFill>
            </a:endParaRPr>
          </a:p>
          <a:p>
            <a:pPr marL="1162050" lvl="2" indent="-304800" eaLnBrk="1" hangingPunct="1"/>
            <a:r>
              <a:rPr lang="sl-SI" dirty="0" err="1" smtClean="0"/>
              <a:t>Error</a:t>
            </a:r>
            <a:r>
              <a:rPr lang="sl-SI" dirty="0" smtClean="0"/>
              <a:t> signal is </a:t>
            </a:r>
            <a:r>
              <a:rPr lang="sl-SI" dirty="0" err="1" smtClean="0"/>
              <a:t>propagated</a:t>
            </a:r>
            <a:r>
              <a:rPr lang="sl-SI" dirty="0" smtClean="0"/>
              <a:t> </a:t>
            </a:r>
            <a:r>
              <a:rPr lang="sl-SI" dirty="0" err="1" smtClean="0"/>
              <a:t>backward</a:t>
            </a:r>
            <a:endParaRPr lang="sl-SI" dirty="0" smtClean="0"/>
          </a:p>
          <a:p>
            <a:pPr marL="1162050" lvl="2" indent="-304800" eaLnBrk="1" hangingPunct="1"/>
            <a:r>
              <a:rPr lang="sl-SI" dirty="0" err="1" smtClean="0"/>
              <a:t>Error</a:t>
            </a:r>
            <a:r>
              <a:rPr lang="sl-SI" dirty="0" smtClean="0"/>
              <a:t> </a:t>
            </a:r>
            <a:r>
              <a:rPr lang="sl-SI" dirty="0" err="1" smtClean="0"/>
              <a:t>gradients</a:t>
            </a:r>
            <a:r>
              <a:rPr lang="sl-SI" dirty="0" smtClean="0"/>
              <a:t> are </a:t>
            </a:r>
            <a:r>
              <a:rPr lang="sl-SI" dirty="0" err="1" smtClean="0"/>
              <a:t>calculated</a:t>
            </a:r>
            <a:endParaRPr lang="sl-SI" dirty="0" smtClean="0"/>
          </a:p>
          <a:p>
            <a:pPr marL="1162050" lvl="2" indent="-304800" eaLnBrk="1" hangingPunct="1"/>
            <a:r>
              <a:rPr lang="sl-SI" dirty="0" err="1" smtClean="0"/>
              <a:t>Synaptic</a:t>
            </a:r>
            <a:r>
              <a:rPr lang="sl-SI" dirty="0" smtClean="0"/>
              <a:t> </a:t>
            </a:r>
            <a:r>
              <a:rPr lang="sl-SI" dirty="0" err="1" smtClean="0"/>
              <a:t>weights</a:t>
            </a:r>
            <a:r>
              <a:rPr lang="sl-SI" dirty="0" smtClean="0"/>
              <a:t> are </a:t>
            </a:r>
            <a:r>
              <a:rPr lang="sl-SI" dirty="0" err="1" smtClean="0"/>
              <a:t>adjusted</a:t>
            </a:r>
            <a:endParaRPr lang="en-GB" dirty="0" smtClean="0"/>
          </a:p>
        </p:txBody>
      </p:sp>
      <p:pic>
        <p:nvPicPr>
          <p:cNvPr id="33794" name="Picture 2" descr="A Comprehensive Guide to the Backpropagation Algorithm in Neural Networks -  neptune.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56992"/>
            <a:ext cx="2989057" cy="285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20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dirty="0" smtClean="0">
              <a:cs typeface="Arial" charset="0"/>
            </a:endParaRPr>
          </a:p>
        </p:txBody>
      </p:sp>
      <p:sp>
        <p:nvSpPr>
          <p:cNvPr id="20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6B8C2241-E124-42BA-BDD8-B0976595C5F3}" type="slidenum">
              <a:rPr lang="sl-SI" smtClean="0"/>
              <a:pPr/>
              <a:t>7</a:t>
            </a:fld>
            <a:endParaRPr lang="sl-SI" smtClean="0"/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4.2  Backpropagation algorithm  </a:t>
            </a:r>
            <a:r>
              <a:rPr lang="sl-SI" sz="2800" smtClean="0"/>
              <a:t>(1/9)</a:t>
            </a:r>
            <a:endParaRPr lang="en-GB" sz="2800" dirty="0" smtClean="0"/>
          </a:p>
        </p:txBody>
      </p:sp>
      <p:sp>
        <p:nvSpPr>
          <p:cNvPr id="2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435975" cy="4897437"/>
          </a:xfrm>
        </p:spPr>
        <p:txBody>
          <a:bodyPr/>
          <a:lstStyle/>
          <a:p>
            <a:pPr eaLnBrk="1" hangingPunct="1"/>
            <a:r>
              <a:rPr lang="sl-SI" smtClean="0"/>
              <a:t>A set of learning samples (inputs and target outputs)</a:t>
            </a:r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eaLnBrk="1" hangingPunct="1"/>
            <a:r>
              <a:rPr lang="sl-SI" smtClean="0"/>
              <a:t>Error signal at output layer, neuron </a:t>
            </a:r>
            <a:r>
              <a:rPr lang="sl-SI" i="1" smtClean="0">
                <a:solidFill>
                  <a:srgbClr val="3333FF"/>
                </a:solidFill>
              </a:rPr>
              <a:t>j</a:t>
            </a:r>
            <a:r>
              <a:rPr lang="sl-SI" smtClean="0"/>
              <a:t>, learning iteration </a:t>
            </a:r>
            <a:r>
              <a:rPr lang="sl-SI" i="1" smtClean="0">
                <a:solidFill>
                  <a:srgbClr val="3333FF"/>
                </a:solidFill>
              </a:rPr>
              <a:t>n</a:t>
            </a:r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eaLnBrk="1" hangingPunct="1"/>
            <a:r>
              <a:rPr lang="sl-SI" smtClean="0">
                <a:solidFill>
                  <a:srgbClr val="FF0000"/>
                </a:solidFill>
              </a:rPr>
              <a:t>Instantaneous error energy</a:t>
            </a:r>
            <a:r>
              <a:rPr lang="sl-SI" smtClean="0"/>
              <a:t> of output layer with </a:t>
            </a:r>
            <a:r>
              <a:rPr lang="sl-SI" smtClean="0">
                <a:solidFill>
                  <a:srgbClr val="3333FF"/>
                </a:solidFill>
              </a:rPr>
              <a:t>R </a:t>
            </a:r>
            <a:r>
              <a:rPr lang="sl-SI" smtClean="0"/>
              <a:t>neurons</a:t>
            </a:r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lvl="1" eaLnBrk="1" hangingPunct="1"/>
            <a:endParaRPr lang="sl-SI" smtClean="0"/>
          </a:p>
          <a:p>
            <a:pPr eaLnBrk="1" hangingPunct="1"/>
            <a:r>
              <a:rPr lang="sl-SI" smtClean="0">
                <a:solidFill>
                  <a:srgbClr val="FF0000"/>
                </a:solidFill>
              </a:rPr>
              <a:t>Average error energy</a:t>
            </a:r>
            <a:r>
              <a:rPr lang="sl-SI" smtClean="0"/>
              <a:t> over all learning set 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339349"/>
              </p:ext>
            </p:extLst>
          </p:nvPr>
        </p:nvGraphicFramePr>
        <p:xfrm>
          <a:off x="1068388" y="1916832"/>
          <a:ext cx="39925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" name="Equation" r:id="rId4" imgW="2209680" imgH="253800" progId="Equation.3">
                  <p:embed/>
                </p:oleObj>
              </mc:Choice>
              <mc:Fallback>
                <p:oleObj name="Equation" r:id="rId4" imgW="220968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916832"/>
                        <a:ext cx="399256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79537"/>
              </p:ext>
            </p:extLst>
          </p:nvPr>
        </p:nvGraphicFramePr>
        <p:xfrm>
          <a:off x="1358900" y="3861048"/>
          <a:ext cx="2133600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5" name="Equation" r:id="rId6" imgW="1180800" imgH="444240" progId="Equation.3">
                  <p:embed/>
                </p:oleObj>
              </mc:Choice>
              <mc:Fallback>
                <p:oleObj name="Equation" r:id="rId6" imgW="1180800" imgH="4442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861048"/>
                        <a:ext cx="2133600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Line 6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896720"/>
              </p:ext>
            </p:extLst>
          </p:nvPr>
        </p:nvGraphicFramePr>
        <p:xfrm>
          <a:off x="1403350" y="2924944"/>
          <a:ext cx="23669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6" name="Equation" r:id="rId8" imgW="1307880" imgH="241200" progId="Equation.3">
                  <p:embed/>
                </p:oleObj>
              </mc:Choice>
              <mc:Fallback>
                <p:oleObj name="Equation" r:id="rId8" imgW="1307880" imgH="241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24944"/>
                        <a:ext cx="23669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612836"/>
              </p:ext>
            </p:extLst>
          </p:nvPr>
        </p:nvGraphicFramePr>
        <p:xfrm>
          <a:off x="1403350" y="5100985"/>
          <a:ext cx="172085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7" name="Equation" r:id="rId10" imgW="952200" imgH="431640" progId="Equation.3">
                  <p:embed/>
                </p:oleObj>
              </mc:Choice>
              <mc:Fallback>
                <p:oleObj name="Equation" r:id="rId10" imgW="95220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100985"/>
                        <a:ext cx="172085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30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dirty="0" smtClean="0">
              <a:cs typeface="Arial" charset="0"/>
            </a:endParaRPr>
          </a:p>
        </p:txBody>
      </p:sp>
      <p:sp>
        <p:nvSpPr>
          <p:cNvPr id="30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452EE6C6-26EA-4CC4-8B44-6B7BFA0DCCEB}" type="slidenum">
              <a:rPr lang="sl-SI" smtClean="0"/>
              <a:pPr/>
              <a:t>8</a:t>
            </a:fld>
            <a:endParaRPr lang="sl-SI" smtClean="0"/>
          </a:p>
        </p:txBody>
      </p:sp>
      <p:sp>
        <p:nvSpPr>
          <p:cNvPr id="30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Backpropagation algorithm  </a:t>
            </a:r>
            <a:r>
              <a:rPr lang="sl-SI" sz="2800" smtClean="0"/>
              <a:t>(2/9)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68413"/>
                <a:ext cx="8507413" cy="5113337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/>
                  <a:t>Average error energy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 smtClean="0"/>
                  <a:t> represents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cost function</a:t>
                </a:r>
                <a:r>
                  <a:rPr lang="en-US" dirty="0" smtClean="0"/>
                  <a:t> as a measure of learning performance</a:t>
                </a:r>
              </a:p>
              <a:p>
                <a:pPr lvl="3" eaLnBrk="1" hangingPunct="1"/>
                <a:endParaRPr lang="en-US" dirty="0" smtClean="0"/>
              </a:p>
              <a:p>
                <a:pPr eaLnBrk="1" hangingPunct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 smtClean="0"/>
                  <a:t> is a function of free network parameters</a:t>
                </a:r>
              </a:p>
              <a:p>
                <a:pPr lvl="1" eaLnBrk="1" hangingPunct="1"/>
                <a:r>
                  <a:rPr lang="en-US" dirty="0" smtClean="0">
                    <a:solidFill>
                      <a:srgbClr val="0033CC"/>
                    </a:solidFill>
                  </a:rPr>
                  <a:t>synaptic weights</a:t>
                </a:r>
              </a:p>
              <a:p>
                <a:pPr lvl="1" eaLnBrk="1" hangingPunct="1"/>
                <a:r>
                  <a:rPr lang="en-US" dirty="0" smtClean="0">
                    <a:solidFill>
                      <a:srgbClr val="0033CC"/>
                    </a:solidFill>
                  </a:rPr>
                  <a:t>bias levels</a:t>
                </a:r>
              </a:p>
              <a:p>
                <a:pPr lvl="3" eaLnBrk="1" hangingPunct="1"/>
                <a:endParaRPr lang="en-US" dirty="0" smtClean="0"/>
              </a:p>
              <a:p>
                <a:pPr eaLnBrk="1" hangingPunct="1"/>
                <a:r>
                  <a:rPr lang="en-US" dirty="0" smtClean="0">
                    <a:solidFill>
                      <a:srgbClr val="FF0000"/>
                    </a:solidFill>
                  </a:rPr>
                  <a:t>Learning objective</a:t>
                </a:r>
                <a:r>
                  <a:rPr lang="en-US" dirty="0" smtClean="0"/>
                  <a:t> is to minimize average error energy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dirty="0" smtClean="0"/>
                  <a:t> by adjusting free network parameters</a:t>
                </a:r>
              </a:p>
              <a:p>
                <a:pPr lvl="3" eaLnBrk="1" hangingPunct="1"/>
                <a:endParaRPr lang="en-US" dirty="0" smtClean="0"/>
              </a:p>
              <a:p>
                <a:pPr eaLnBrk="1" hangingPunct="1"/>
                <a:r>
                  <a:rPr lang="en-US" dirty="0"/>
                  <a:t>Learning results from many presentations of training examples</a:t>
                </a:r>
              </a:p>
              <a:p>
                <a:pPr lvl="1" eaLnBrk="1" hangingPunct="1"/>
                <a:r>
                  <a:rPr lang="en-US" dirty="0" smtClean="0">
                    <a:solidFill>
                      <a:srgbClr val="FF0000"/>
                    </a:solidFill>
                  </a:rPr>
                  <a:t>Epoch learning:</a:t>
                </a:r>
                <a:r>
                  <a:rPr lang="en-US" dirty="0" smtClean="0"/>
                  <a:t>  network parameters are adjusted after presenting the </a:t>
                </a:r>
                <a:r>
                  <a:rPr lang="en-US" dirty="0"/>
                  <a:t>entire training set</a:t>
                </a:r>
              </a:p>
              <a:p>
                <a:pPr lvl="1" eaLnBrk="1" hangingPunct="1"/>
                <a:r>
                  <a:rPr lang="en-US" dirty="0" smtClean="0"/>
                  <a:t>We use an approximation: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pattern-by-pattern learning</a:t>
                </a:r>
                <a:r>
                  <a:rPr lang="en-US" dirty="0" smtClean="0"/>
                  <a:t> instead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epoch learning</a:t>
                </a:r>
              </a:p>
              <a:p>
                <a:pPr lvl="2" eaLnBrk="1" hangingPunct="1"/>
                <a:r>
                  <a:rPr lang="en-US" dirty="0" smtClean="0"/>
                  <a:t>Parameter adjustments are made for each pattern presented to the network</a:t>
                </a:r>
              </a:p>
              <a:p>
                <a:pPr lvl="2" eaLnBrk="1" hangingPunct="1"/>
                <a:r>
                  <a:rPr lang="en-US" dirty="0" smtClean="0"/>
                  <a:t>Minimizing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instantaneous error energy</a:t>
                </a:r>
                <a:r>
                  <a:rPr lang="en-US" dirty="0" smtClean="0"/>
                  <a:t> at each step instead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average error energy</a:t>
                </a:r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0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68413"/>
                <a:ext cx="8507413" cy="5113337"/>
              </a:xfrm>
              <a:blipFill>
                <a:blip r:embed="rId2"/>
                <a:stretch>
                  <a:fillRect l="-716" t="-477"/>
                </a:stretch>
              </a:blipFill>
            </p:spPr>
            <p:txBody>
              <a:bodyPr/>
              <a:lstStyle/>
              <a:p>
                <a:r>
                  <a:rPr lang="sl-SI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41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(4) Backpropagation</a:t>
            </a:r>
            <a:endParaRPr lang="en-US" dirty="0" smtClean="0">
              <a:cs typeface="Arial" charset="0"/>
            </a:endParaRPr>
          </a:p>
        </p:txBody>
      </p:sp>
      <p:sp>
        <p:nvSpPr>
          <p:cNvPr id="4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E1593E42-8CC0-443A-8243-7C76DCAA71FB}" type="slidenum">
              <a:rPr lang="sl-SI" smtClean="0"/>
              <a:pPr/>
              <a:t>9</a:t>
            </a:fld>
            <a:endParaRPr lang="sl-SI" smtClean="0"/>
          </a:p>
        </p:txBody>
      </p:sp>
      <p:sp>
        <p:nvSpPr>
          <p:cNvPr id="4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Backpropagation algorithm  </a:t>
            </a:r>
            <a:r>
              <a:rPr lang="sl-SI" sz="2800" smtClean="0"/>
              <a:t>(3/9)</a:t>
            </a:r>
          </a:p>
        </p:txBody>
      </p:sp>
      <p:sp>
        <p:nvSpPr>
          <p:cNvPr id="4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Similar</a:t>
            </a:r>
            <a:r>
              <a:rPr lang="sl-SI" dirty="0" smtClean="0"/>
              <a:t> to </a:t>
            </a:r>
            <a:r>
              <a:rPr lang="sl-SI" dirty="0" err="1" smtClean="0"/>
              <a:t>the</a:t>
            </a:r>
            <a:r>
              <a:rPr lang="sl-SI" dirty="0" smtClean="0"/>
              <a:t> LMS </a:t>
            </a:r>
            <a:r>
              <a:rPr lang="sl-SI" dirty="0" err="1" smtClean="0"/>
              <a:t>algorithm</a:t>
            </a:r>
            <a:r>
              <a:rPr lang="sl-SI" dirty="0" smtClean="0"/>
              <a:t>, </a:t>
            </a:r>
            <a:r>
              <a:rPr lang="sl-SI" dirty="0" err="1" smtClean="0"/>
              <a:t>backpropagation</a:t>
            </a:r>
            <a:r>
              <a:rPr lang="sl-SI" dirty="0" smtClean="0"/>
              <a:t> </a:t>
            </a:r>
            <a:r>
              <a:rPr lang="sl-SI" dirty="0" err="1" smtClean="0"/>
              <a:t>applies</a:t>
            </a:r>
            <a:r>
              <a:rPr lang="sl-SI" dirty="0" smtClean="0"/>
              <a:t> </a:t>
            </a:r>
            <a:r>
              <a:rPr lang="sl-SI" dirty="0" err="1" smtClean="0"/>
              <a:t>correction</a:t>
            </a:r>
            <a:r>
              <a:rPr lang="sl-SI" dirty="0" smtClean="0"/>
              <a:t> of </a:t>
            </a:r>
            <a:r>
              <a:rPr lang="sl-SI" dirty="0" err="1" smtClean="0"/>
              <a:t>weights</a:t>
            </a:r>
            <a:r>
              <a:rPr lang="sl-SI" dirty="0" smtClean="0"/>
              <a:t> </a:t>
            </a:r>
            <a:r>
              <a:rPr lang="sl-SI" dirty="0" err="1" smtClean="0"/>
              <a:t>proportional</a:t>
            </a:r>
            <a:r>
              <a:rPr lang="sl-SI" dirty="0" smtClean="0"/>
              <a:t> to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partial</a:t>
            </a:r>
            <a:r>
              <a:rPr lang="sl-SI" dirty="0" smtClean="0"/>
              <a:t> </a:t>
            </a:r>
            <a:r>
              <a:rPr lang="sl-SI" dirty="0" err="1" smtClean="0"/>
              <a:t>derivative</a:t>
            </a:r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Expressing</a:t>
            </a:r>
            <a:r>
              <a:rPr lang="sl-SI" dirty="0" smtClean="0"/>
              <a:t> </a:t>
            </a:r>
            <a:r>
              <a:rPr lang="sl-SI" dirty="0" err="1" smtClean="0"/>
              <a:t>this</a:t>
            </a:r>
            <a:r>
              <a:rPr lang="sl-SI" dirty="0" smtClean="0"/>
              <a:t> gradient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chain</a:t>
            </a:r>
            <a:r>
              <a:rPr lang="sl-SI" dirty="0" smtClean="0"/>
              <a:t> rule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549400" y="2136775"/>
          <a:ext cx="22288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2" name="Equation" r:id="rId3" imgW="1231560" imgH="444240" progId="Equation.3">
                  <p:embed/>
                </p:oleObj>
              </mc:Choice>
              <mc:Fallback>
                <p:oleObj name="Equation" r:id="rId3" imgW="1231560" imgH="444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136775"/>
                        <a:ext cx="22288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10" name="Group 43"/>
          <p:cNvGrpSpPr>
            <a:grpSpLocks/>
          </p:cNvGrpSpPr>
          <p:nvPr/>
        </p:nvGrpSpPr>
        <p:grpSpPr bwMode="auto">
          <a:xfrm>
            <a:off x="787400" y="3649663"/>
            <a:ext cx="4505325" cy="2011362"/>
            <a:chOff x="815" y="2526"/>
            <a:chExt cx="2838" cy="1267"/>
          </a:xfrm>
        </p:grpSpPr>
        <p:graphicFrame>
          <p:nvGraphicFramePr>
            <p:cNvPr id="4104" name="Object 5"/>
            <p:cNvGraphicFramePr>
              <a:graphicFrameLocks noChangeAspect="1"/>
            </p:cNvGraphicFramePr>
            <p:nvPr/>
          </p:nvGraphicFramePr>
          <p:xfrm>
            <a:off x="875" y="2526"/>
            <a:ext cx="2778" cy="5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3" name="Equation" r:id="rId5" imgW="2438280" imgH="469800" progId="Equation.3">
                    <p:embed/>
                  </p:oleObj>
                </mc:Choice>
                <mc:Fallback>
                  <p:oleObj name="Equation" r:id="rId5" imgW="2438280" imgH="469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5" y="2526"/>
                          <a:ext cx="2778" cy="5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9" name="Text Box 6"/>
            <p:cNvSpPr txBox="1">
              <a:spLocks noChangeArrowheads="1"/>
            </p:cNvSpPr>
            <p:nvPr/>
          </p:nvSpPr>
          <p:spPr bwMode="auto">
            <a:xfrm>
              <a:off x="815" y="3119"/>
              <a:ext cx="2275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sl-SI">
                  <a:solidFill>
                    <a:schemeClr val="bg2"/>
                  </a:solidFill>
                </a:rPr>
                <a:t>output error</a:t>
              </a:r>
            </a:p>
            <a:p>
              <a:r>
                <a:rPr lang="sl-SI">
                  <a:solidFill>
                    <a:schemeClr val="bg2"/>
                  </a:solidFill>
                </a:rPr>
                <a:t>     network output</a:t>
              </a:r>
            </a:p>
            <a:p>
              <a:r>
                <a:rPr lang="sl-SI">
                  <a:solidFill>
                    <a:schemeClr val="bg2"/>
                  </a:solidFill>
                </a:rPr>
                <a:t>          induced local field</a:t>
              </a:r>
            </a:p>
            <a:p>
              <a:r>
                <a:rPr lang="sl-SI">
                  <a:solidFill>
                    <a:schemeClr val="bg2"/>
                  </a:solidFill>
                </a:rPr>
                <a:t>               synaptic weight</a:t>
              </a:r>
            </a:p>
          </p:txBody>
        </p:sp>
        <p:sp>
          <p:nvSpPr>
            <p:cNvPr id="4120" name="Line 9"/>
            <p:cNvSpPr>
              <a:spLocks noChangeShapeType="1"/>
            </p:cNvSpPr>
            <p:nvPr/>
          </p:nvSpPr>
          <p:spPr bwMode="auto">
            <a:xfrm flipV="1">
              <a:off x="1548" y="3000"/>
              <a:ext cx="136" cy="22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1" name="Line 10"/>
            <p:cNvSpPr>
              <a:spLocks noChangeShapeType="1"/>
            </p:cNvSpPr>
            <p:nvPr/>
          </p:nvSpPr>
          <p:spPr bwMode="auto">
            <a:xfrm flipV="1">
              <a:off x="1911" y="3000"/>
              <a:ext cx="272" cy="36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2" name="Line 11"/>
            <p:cNvSpPr>
              <a:spLocks noChangeShapeType="1"/>
            </p:cNvSpPr>
            <p:nvPr/>
          </p:nvSpPr>
          <p:spPr bwMode="auto">
            <a:xfrm flipV="1">
              <a:off x="2274" y="3022"/>
              <a:ext cx="408" cy="477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23" name="Line 12"/>
            <p:cNvSpPr>
              <a:spLocks noChangeShapeType="1"/>
            </p:cNvSpPr>
            <p:nvPr/>
          </p:nvSpPr>
          <p:spPr bwMode="auto">
            <a:xfrm flipV="1">
              <a:off x="2319" y="3000"/>
              <a:ext cx="908" cy="681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111" name="Text Box 21"/>
          <p:cNvSpPr txBox="1">
            <a:spLocks noChangeArrowheads="1"/>
          </p:cNvSpPr>
          <p:nvPr/>
        </p:nvSpPr>
        <p:spPr bwMode="auto">
          <a:xfrm>
            <a:off x="4140200" y="2133600"/>
            <a:ext cx="2625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>
                <a:solidFill>
                  <a:schemeClr val="bg2"/>
                </a:solidFill>
              </a:rPr>
              <a:t>Instantaneous error energy</a:t>
            </a:r>
          </a:p>
        </p:txBody>
      </p:sp>
      <p:sp>
        <p:nvSpPr>
          <p:cNvPr id="4112" name="Line 22"/>
          <p:cNvSpPr>
            <a:spLocks noChangeShapeType="1"/>
          </p:cNvSpPr>
          <p:nvPr/>
        </p:nvSpPr>
        <p:spPr bwMode="auto">
          <a:xfrm flipH="1">
            <a:off x="3779838" y="2276475"/>
            <a:ext cx="360362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4113" name="Group 40"/>
          <p:cNvGrpSpPr>
            <a:grpSpLocks/>
          </p:cNvGrpSpPr>
          <p:nvPr/>
        </p:nvGrpSpPr>
        <p:grpSpPr bwMode="auto">
          <a:xfrm>
            <a:off x="4857750" y="4679950"/>
            <a:ext cx="2435225" cy="1301750"/>
            <a:chOff x="4067" y="2474"/>
            <a:chExt cx="1345" cy="621"/>
          </a:xfrm>
        </p:grpSpPr>
        <p:pic>
          <p:nvPicPr>
            <p:cNvPr id="4115" name="Picture 31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187" y="2542"/>
              <a:ext cx="1225" cy="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4100" name="Object 24"/>
            <p:cNvGraphicFramePr>
              <a:graphicFrameLocks noChangeAspect="1"/>
            </p:cNvGraphicFramePr>
            <p:nvPr/>
          </p:nvGraphicFramePr>
          <p:xfrm>
            <a:off x="4067" y="2474"/>
            <a:ext cx="12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4" name="Equation" r:id="rId8" imgW="164880" imgH="228600" progId="Equation.3">
                    <p:embed/>
                  </p:oleObj>
                </mc:Choice>
                <mc:Fallback>
                  <p:oleObj name="Equation" r:id="rId8" imgW="16488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" y="2474"/>
                          <a:ext cx="126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27"/>
            <p:cNvGraphicFramePr>
              <a:graphicFrameLocks noChangeAspect="1"/>
            </p:cNvGraphicFramePr>
            <p:nvPr/>
          </p:nvGraphicFramePr>
          <p:xfrm>
            <a:off x="4741" y="2604"/>
            <a:ext cx="12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5" name="Equation" r:id="rId10" imgW="164880" imgH="241200" progId="Equation.3">
                    <p:embed/>
                  </p:oleObj>
                </mc:Choice>
                <mc:Fallback>
                  <p:oleObj name="Equation" r:id="rId10" imgW="164880" imgH="241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1" y="2604"/>
                          <a:ext cx="126" cy="18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33"/>
            <p:cNvGraphicFramePr>
              <a:graphicFrameLocks noChangeAspect="1"/>
            </p:cNvGraphicFramePr>
            <p:nvPr/>
          </p:nvGraphicFramePr>
          <p:xfrm>
            <a:off x="5171" y="2604"/>
            <a:ext cx="13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6" name="Equation" r:id="rId12" imgW="177480" imgH="241200" progId="Equation.3">
                    <p:embed/>
                  </p:oleObj>
                </mc:Choice>
                <mc:Fallback>
                  <p:oleObj name="Equation" r:id="rId12" imgW="177480" imgH="241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1" y="2604"/>
                          <a:ext cx="135" cy="18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" name="Oval 36"/>
            <p:cNvSpPr>
              <a:spLocks noChangeArrowheads="1"/>
            </p:cNvSpPr>
            <p:nvPr/>
          </p:nvSpPr>
          <p:spPr bwMode="auto">
            <a:xfrm>
              <a:off x="4332" y="2925"/>
              <a:ext cx="22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17" name="Oval 37"/>
            <p:cNvSpPr>
              <a:spLocks noChangeArrowheads="1"/>
            </p:cNvSpPr>
            <p:nvPr/>
          </p:nvSpPr>
          <p:spPr bwMode="auto">
            <a:xfrm>
              <a:off x="4335" y="2562"/>
              <a:ext cx="226" cy="136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18" name="Oval 38"/>
            <p:cNvSpPr>
              <a:spLocks noChangeArrowheads="1"/>
            </p:cNvSpPr>
            <p:nvPr/>
          </p:nvSpPr>
          <p:spPr bwMode="auto">
            <a:xfrm>
              <a:off x="4625" y="2901"/>
              <a:ext cx="136" cy="9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aphicFrame>
          <p:nvGraphicFramePr>
            <p:cNvPr id="4103" name="Object 39"/>
            <p:cNvGraphicFramePr>
              <a:graphicFrameLocks noChangeAspect="1"/>
            </p:cNvGraphicFramePr>
            <p:nvPr/>
          </p:nvGraphicFramePr>
          <p:xfrm>
            <a:off x="4328" y="2526"/>
            <a:ext cx="165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97" name="Equation" r:id="rId14" imgW="215640" imgH="241200" progId="Equation.3">
                    <p:embed/>
                  </p:oleObj>
                </mc:Choice>
                <mc:Fallback>
                  <p:oleObj name="Equation" r:id="rId14" imgW="215640" imgH="2412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2526"/>
                          <a:ext cx="165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9" name="Object 44"/>
          <p:cNvGraphicFramePr>
            <a:graphicFrameLocks noChangeAspect="1"/>
          </p:cNvGraphicFramePr>
          <p:nvPr/>
        </p:nvGraphicFramePr>
        <p:xfrm>
          <a:off x="7366000" y="5189538"/>
          <a:ext cx="11668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8" name="Equation" r:id="rId16" imgW="787320" imgH="711000" progId="Equation.3">
                  <p:embed/>
                </p:oleObj>
              </mc:Choice>
              <mc:Fallback>
                <p:oleObj name="Equation" r:id="rId16" imgW="787320" imgH="7110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0" y="5189538"/>
                        <a:ext cx="116681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14" name="AutoShape 45"/>
          <p:cNvCxnSpPr>
            <a:cxnSpLocks noChangeShapeType="1"/>
          </p:cNvCxnSpPr>
          <p:nvPr/>
        </p:nvCxnSpPr>
        <p:spPr bwMode="auto">
          <a:xfrm flipH="1" flipV="1">
            <a:off x="5480050" y="4789488"/>
            <a:ext cx="3052763" cy="923925"/>
          </a:xfrm>
          <a:prstGeom prst="curvedConnector4">
            <a:avLst>
              <a:gd name="adj1" fmla="val -7435"/>
              <a:gd name="adj2" fmla="val 124741"/>
            </a:avLst>
          </a:prstGeom>
          <a:noFill/>
          <a:ln w="9525">
            <a:solidFill>
              <a:srgbClr val="FF9933">
                <a:alpha val="69019"/>
              </a:srgbClr>
            </a:solidFill>
            <a:round/>
            <a:headEnd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B0F0"/>
      </a:hlink>
      <a:folHlink>
        <a:srgbClr val="00727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6124</TotalTime>
  <Words>3847</Words>
  <Application>Microsoft Office PowerPoint</Application>
  <PresentationFormat>On-screen Show (4:3)</PresentationFormat>
  <Paragraphs>799</Paragraphs>
  <Slides>51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Cambria Math</vt:lpstr>
      <vt:lpstr>Consolas</vt:lpstr>
      <vt:lpstr>Times New Roman</vt:lpstr>
      <vt:lpstr>Wingdings</vt:lpstr>
      <vt:lpstr>Default Design</vt:lpstr>
      <vt:lpstr>Equation</vt:lpstr>
      <vt:lpstr>4.  Backpropagation</vt:lpstr>
      <vt:lpstr>Motivation</vt:lpstr>
      <vt:lpstr>4.1  Multilayer feedforward networks</vt:lpstr>
      <vt:lpstr>Properties of multilayer perceptrons</vt:lpstr>
      <vt:lpstr>MATLAB demo</vt:lpstr>
      <vt:lpstr>About backpropagation</vt:lpstr>
      <vt:lpstr>4.2  Backpropagation algorithm  (1/9)</vt:lpstr>
      <vt:lpstr>Backpropagation algorithm  (2/9)</vt:lpstr>
      <vt:lpstr>Backpropagation algorithm  (3/9)</vt:lpstr>
      <vt:lpstr>Backpropagation algorithm  (4/9)</vt:lpstr>
      <vt:lpstr>Backpropagation algorithm  (5/9)</vt:lpstr>
      <vt:lpstr>Backpropagation algorithm  (6/9)</vt:lpstr>
      <vt:lpstr>Backpropagation algorithm  (7/9)</vt:lpstr>
      <vt:lpstr>Backpropagation algorithm  (8/9)</vt:lpstr>
      <vt:lpstr>Backpropagation algorithm  (9/9)</vt:lpstr>
      <vt:lpstr>Two passes of computation</vt:lpstr>
      <vt:lpstr>Summary of the backpropagation algorithm</vt:lpstr>
      <vt:lpstr>MATLAB demo</vt:lpstr>
      <vt:lpstr>MATLAB demo</vt:lpstr>
      <vt:lpstr>Backpropagation for ADALINE</vt:lpstr>
      <vt:lpstr>4.3  Working with backpropagation</vt:lpstr>
      <vt:lpstr>Sequential vs. batch training</vt:lpstr>
      <vt:lpstr>Activation function</vt:lpstr>
      <vt:lpstr>Other activation functions</vt:lpstr>
      <vt:lpstr>Learning rate</vt:lpstr>
      <vt:lpstr>Stopping criteria</vt:lpstr>
      <vt:lpstr>Heuristics for efficient backpropagation  (1/3)</vt:lpstr>
      <vt:lpstr>Heuristics for efficient backpropagation  (2/3)</vt:lpstr>
      <vt:lpstr>Heuristics for efficient backpropagation  (3/3)</vt:lpstr>
      <vt:lpstr>Generalization</vt:lpstr>
      <vt:lpstr>Improving generalization</vt:lpstr>
      <vt:lpstr>Regularization</vt:lpstr>
      <vt:lpstr>Limitations of backpropagation</vt:lpstr>
      <vt:lpstr>4.4  Advanced algorithms</vt:lpstr>
      <vt:lpstr>Momentum</vt:lpstr>
      <vt:lpstr>Variable learning rate  η(t)</vt:lpstr>
      <vt:lpstr>Resilient backpropagation</vt:lpstr>
      <vt:lpstr>Numerical optimization  (1/3)</vt:lpstr>
      <vt:lpstr>Numerical optimization  (2/3)</vt:lpstr>
      <vt:lpstr>Numerical optimization  (3/3)</vt:lpstr>
      <vt:lpstr>Quasi-Newton algorithms</vt:lpstr>
      <vt:lpstr>Conjugate gradient algorithms</vt:lpstr>
      <vt:lpstr>Levenberg-Marquardt algorithm</vt:lpstr>
      <vt:lpstr>Advanced algorithms summary</vt:lpstr>
      <vt:lpstr>4.5  Performance of multilayer perceptrons</vt:lpstr>
      <vt:lpstr>Number of learning samples</vt:lpstr>
      <vt:lpstr>Number of hidden units</vt:lpstr>
      <vt:lpstr>Size effect summary</vt:lpstr>
      <vt:lpstr>MATLAB demo</vt:lpstr>
      <vt:lpstr>MATLAB demo</vt:lpstr>
      <vt:lpstr>4.6  MATLAB Live Script examples</vt:lpstr>
    </vt:vector>
  </TitlesOfParts>
  <Company>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Primož Potočnik</dc:creator>
  <cp:lastModifiedBy>Potočnik, Primož</cp:lastModifiedBy>
  <cp:revision>964</cp:revision>
  <dcterms:created xsi:type="dcterms:W3CDTF">2008-02-18T11:24:09Z</dcterms:created>
  <dcterms:modified xsi:type="dcterms:W3CDTF">2022-11-08T10:45:51Z</dcterms:modified>
</cp:coreProperties>
</file>