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0" r:id="rId2"/>
    <p:sldId id="288" r:id="rId3"/>
    <p:sldId id="261" r:id="rId4"/>
    <p:sldId id="276" r:id="rId5"/>
    <p:sldId id="289" r:id="rId6"/>
    <p:sldId id="275" r:id="rId7"/>
    <p:sldId id="280" r:id="rId8"/>
    <p:sldId id="281" r:id="rId9"/>
    <p:sldId id="328" r:id="rId10"/>
    <p:sldId id="278" r:id="rId11"/>
    <p:sldId id="282" r:id="rId12"/>
    <p:sldId id="339" r:id="rId13"/>
    <p:sldId id="330" r:id="rId14"/>
    <p:sldId id="285" r:id="rId15"/>
    <p:sldId id="286" r:id="rId16"/>
    <p:sldId id="287" r:id="rId17"/>
    <p:sldId id="290" r:id="rId18"/>
    <p:sldId id="291" r:id="rId19"/>
    <p:sldId id="332" r:id="rId20"/>
    <p:sldId id="333" r:id="rId21"/>
    <p:sldId id="334" r:id="rId22"/>
    <p:sldId id="335" r:id="rId23"/>
    <p:sldId id="336" r:id="rId24"/>
    <p:sldId id="292" r:id="rId25"/>
    <p:sldId id="293" r:id="rId26"/>
    <p:sldId id="294" r:id="rId27"/>
    <p:sldId id="340" r:id="rId28"/>
    <p:sldId id="305" r:id="rId29"/>
    <p:sldId id="307" r:id="rId30"/>
    <p:sldId id="321" r:id="rId31"/>
    <p:sldId id="309" r:id="rId32"/>
    <p:sldId id="315" r:id="rId33"/>
    <p:sldId id="316" r:id="rId34"/>
    <p:sldId id="322" r:id="rId35"/>
    <p:sldId id="317" r:id="rId36"/>
    <p:sldId id="318" r:id="rId37"/>
    <p:sldId id="319" r:id="rId38"/>
    <p:sldId id="320" r:id="rId39"/>
    <p:sldId id="323" r:id="rId40"/>
    <p:sldId id="326" r:id="rId41"/>
    <p:sldId id="325" r:id="rId42"/>
    <p:sldId id="327" r:id="rId43"/>
    <p:sldId id="338" r:id="rId44"/>
  </p:sldIdLst>
  <p:sldSz cx="9144000" cy="6858000" type="screen4x3"/>
  <p:notesSz cx="5840413" cy="845185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3">
          <p15:clr>
            <a:srgbClr val="A4A3A4"/>
          </p15:clr>
        </p15:guide>
        <p15:guide id="2" pos="1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99"/>
    <a:srgbClr val="5F5F5F"/>
    <a:srgbClr val="CC3300"/>
    <a:srgbClr val="FF0000"/>
    <a:srgbClr val="CC0000"/>
    <a:srgbClr val="FF0066"/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 autoAdjust="0"/>
    <p:restoredTop sz="89667" autoAdjust="0"/>
  </p:normalViewPr>
  <p:slideViewPr>
    <p:cSldViewPr snapToGrid="0">
      <p:cViewPr varScale="1">
        <p:scale>
          <a:sx n="101" d="100"/>
          <a:sy n="101" d="100"/>
        </p:scale>
        <p:origin x="16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618" y="-90"/>
      </p:cViewPr>
      <p:guideLst>
        <p:guide orient="horz" pos="2663"/>
        <p:guide pos="18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30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5" tIns="40833" rIns="81665" bIns="40833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08350" y="0"/>
            <a:ext cx="2530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5" tIns="40833" rIns="81665" bIns="40833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026400"/>
            <a:ext cx="25304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5" tIns="40833" rIns="81665" bIns="40833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08350" y="8026400"/>
            <a:ext cx="25304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5" tIns="40833" rIns="81665" bIns="40833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7C951CC9-6259-4C9D-B3C3-364F4E926D7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30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5" tIns="40833" rIns="81665" bIns="40833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308350" y="0"/>
            <a:ext cx="2530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5" tIns="40833" rIns="81665" bIns="40833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9625" y="633413"/>
            <a:ext cx="4224338" cy="3168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4200" y="4013200"/>
            <a:ext cx="4672013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5" tIns="40833" rIns="81665" bIns="408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 smtClean="0"/>
              <a:t>Click to edit Master text styles</a:t>
            </a:r>
          </a:p>
          <a:p>
            <a:pPr lvl="1"/>
            <a:r>
              <a:rPr lang="sl-SI" noProof="0" smtClean="0"/>
              <a:t>Second level</a:t>
            </a:r>
          </a:p>
          <a:p>
            <a:pPr lvl="2"/>
            <a:r>
              <a:rPr lang="sl-SI" noProof="0" smtClean="0"/>
              <a:t>Third level</a:t>
            </a:r>
          </a:p>
          <a:p>
            <a:pPr lvl="3"/>
            <a:r>
              <a:rPr lang="sl-SI" noProof="0" smtClean="0"/>
              <a:t>Fourth level</a:t>
            </a:r>
          </a:p>
          <a:p>
            <a:pPr lvl="4"/>
            <a:r>
              <a:rPr lang="sl-SI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026400"/>
            <a:ext cx="25304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5" tIns="40833" rIns="81665" bIns="40833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308350" y="8026400"/>
            <a:ext cx="25304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5" tIns="40833" rIns="81665" bIns="40833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45830662-1ED3-42AB-87B4-63D543A8DE9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NN5b_NAR_network.ml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7997CA-7D97-47DB-85AD-A2CFDDFAA026}" type="slidenum">
              <a:rPr lang="sl-SI" smtClean="0"/>
              <a:pPr/>
              <a:t>1</a:t>
            </a:fld>
            <a:endParaRPr lang="sl-SI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https://doi.org/10.1109/IJCNN.1989.118723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32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1733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err="1" smtClean="0"/>
              <a:t>Chapters</a:t>
            </a:r>
            <a:r>
              <a:rPr lang="sl-SI" dirty="0" smtClean="0"/>
              <a:t> "5.8  </a:t>
            </a:r>
            <a:r>
              <a:rPr lang="sl-SI" dirty="0" err="1" smtClean="0"/>
              <a:t>System</a:t>
            </a:r>
            <a:r>
              <a:rPr lang="sl-SI" dirty="0" smtClean="0"/>
              <a:t> </a:t>
            </a:r>
            <a:r>
              <a:rPr lang="sl-SI" dirty="0" err="1" smtClean="0"/>
              <a:t>Identification</a:t>
            </a:r>
            <a:r>
              <a:rPr lang="sl-SI" dirty="0" smtClean="0"/>
              <a:t>"</a:t>
            </a:r>
            <a:r>
              <a:rPr lang="sl-SI" baseline="0" dirty="0" smtClean="0"/>
              <a:t> and </a:t>
            </a:r>
            <a:r>
              <a:rPr lang="sl-SI" dirty="0" smtClean="0"/>
              <a:t>"5.9  Model-reference </a:t>
            </a:r>
            <a:r>
              <a:rPr lang="sl-SI" dirty="0" err="1" smtClean="0"/>
              <a:t>adaptive</a:t>
            </a:r>
            <a:r>
              <a:rPr lang="sl-SI" dirty="0" smtClean="0"/>
              <a:t> </a:t>
            </a:r>
            <a:r>
              <a:rPr lang="sl-SI" dirty="0" err="1" smtClean="0"/>
              <a:t>control</a:t>
            </a:r>
            <a:r>
              <a:rPr lang="sl-SI" dirty="0" smtClean="0"/>
              <a:t>"</a:t>
            </a:r>
            <a:r>
              <a:rPr lang="sl-SI" baseline="0" dirty="0" smtClean="0"/>
              <a:t> </a:t>
            </a:r>
            <a:r>
              <a:rPr lang="sl-SI" baseline="0" dirty="0" err="1" smtClean="0"/>
              <a:t>present</a:t>
            </a:r>
            <a:r>
              <a:rPr lang="sl-SI" baseline="0" dirty="0" smtClean="0"/>
              <a:t> </a:t>
            </a:r>
            <a:r>
              <a:rPr lang="sl-SI" baseline="0" dirty="0" err="1" smtClean="0"/>
              <a:t>examples</a:t>
            </a:r>
            <a:r>
              <a:rPr lang="sl-SI" baseline="0" dirty="0" smtClean="0"/>
              <a:t> of </a:t>
            </a:r>
            <a:r>
              <a:rPr lang="sl-SI" baseline="0" dirty="0" err="1" smtClean="0"/>
              <a:t>applications</a:t>
            </a:r>
            <a:r>
              <a:rPr lang="sl-SI" baseline="0" dirty="0" smtClean="0"/>
              <a:t> of </a:t>
            </a:r>
            <a:r>
              <a:rPr lang="sl-SI" baseline="0" dirty="0" err="1" smtClean="0"/>
              <a:t>dynamic</a:t>
            </a:r>
            <a:r>
              <a:rPr lang="sl-SI" baseline="0" dirty="0" smtClean="0"/>
              <a:t> </a:t>
            </a:r>
            <a:r>
              <a:rPr lang="sl-SI" baseline="0" dirty="0" err="1" smtClean="0"/>
              <a:t>networks</a:t>
            </a:r>
            <a:r>
              <a:rPr lang="sl-SI" baseline="0" dirty="0" smtClean="0"/>
              <a:t>.</a:t>
            </a:r>
            <a:endParaRPr lang="sl-SI" dirty="0" smtClean="0"/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34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87587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200" b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Images</a:t>
            </a:r>
            <a:r>
              <a:rPr lang="sl-SI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 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Simon 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Haykin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(1999) Neural Networks: A Comprehensive Foundation, 2nd ed.</a:t>
            </a:r>
            <a:r>
              <a:rPr lang="sl-SI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(p. 799)</a:t>
            </a:r>
            <a:endParaRPr lang="sl-SI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36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7758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dirty="0" err="1" smtClean="0"/>
              <a:t>Chapters</a:t>
            </a:r>
            <a:r>
              <a:rPr lang="sl-SI" dirty="0" smtClean="0"/>
              <a:t> "5.8  </a:t>
            </a:r>
            <a:r>
              <a:rPr lang="sl-SI" dirty="0" err="1" smtClean="0"/>
              <a:t>System</a:t>
            </a:r>
            <a:r>
              <a:rPr lang="sl-SI" dirty="0" smtClean="0"/>
              <a:t> </a:t>
            </a:r>
            <a:r>
              <a:rPr lang="sl-SI" dirty="0" err="1" smtClean="0"/>
              <a:t>Identification</a:t>
            </a:r>
            <a:r>
              <a:rPr lang="sl-SI" dirty="0" smtClean="0"/>
              <a:t>"</a:t>
            </a:r>
            <a:r>
              <a:rPr lang="sl-SI" baseline="0" dirty="0" smtClean="0"/>
              <a:t> and </a:t>
            </a:r>
            <a:r>
              <a:rPr lang="sl-SI" dirty="0" smtClean="0"/>
              <a:t>"5.9  Model-reference </a:t>
            </a:r>
            <a:r>
              <a:rPr lang="sl-SI" dirty="0" err="1" smtClean="0"/>
              <a:t>adaptive</a:t>
            </a:r>
            <a:r>
              <a:rPr lang="sl-SI" dirty="0" smtClean="0"/>
              <a:t> </a:t>
            </a:r>
            <a:r>
              <a:rPr lang="sl-SI" dirty="0" err="1" smtClean="0"/>
              <a:t>control</a:t>
            </a:r>
            <a:r>
              <a:rPr lang="sl-SI" dirty="0" smtClean="0"/>
              <a:t>"</a:t>
            </a:r>
            <a:r>
              <a:rPr lang="sl-SI" baseline="0" dirty="0" smtClean="0"/>
              <a:t> </a:t>
            </a:r>
            <a:r>
              <a:rPr lang="sl-SI" baseline="0" dirty="0" err="1" smtClean="0"/>
              <a:t>present</a:t>
            </a:r>
            <a:r>
              <a:rPr lang="sl-SI" baseline="0" dirty="0" smtClean="0"/>
              <a:t> </a:t>
            </a:r>
            <a:r>
              <a:rPr lang="sl-SI" baseline="0" dirty="0" err="1" smtClean="0"/>
              <a:t>examples</a:t>
            </a:r>
            <a:r>
              <a:rPr lang="sl-SI" baseline="0" dirty="0" smtClean="0"/>
              <a:t> of </a:t>
            </a:r>
            <a:r>
              <a:rPr lang="sl-SI" baseline="0" dirty="0" err="1" smtClean="0"/>
              <a:t>applications</a:t>
            </a:r>
            <a:r>
              <a:rPr lang="sl-SI" baseline="0" dirty="0" smtClean="0"/>
              <a:t> of </a:t>
            </a:r>
            <a:r>
              <a:rPr lang="sl-SI" baseline="0" dirty="0" err="1" smtClean="0"/>
              <a:t>dynamic</a:t>
            </a:r>
            <a:r>
              <a:rPr lang="sl-SI" baseline="0" dirty="0" smtClean="0"/>
              <a:t> </a:t>
            </a:r>
            <a:r>
              <a:rPr lang="sl-SI" baseline="0" dirty="0" err="1" smtClean="0"/>
              <a:t>networks</a:t>
            </a:r>
            <a:r>
              <a:rPr lang="sl-SI" baseline="0" smtClean="0"/>
              <a:t>. </a:t>
            </a:r>
            <a:endParaRPr lang="sl-SI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39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35118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200" b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Images</a:t>
            </a:r>
            <a:r>
              <a:rPr lang="sl-SI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 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Simon 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Haykin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(1999) Neural Networks: A Comprehensive Foundation, 2nd </a:t>
            </a:r>
            <a:r>
              <a:rPr lang="en-GB" sz="1200" b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ed.</a:t>
            </a:r>
            <a:endParaRPr lang="sl-SI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40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60605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sz="1200" b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Images</a:t>
            </a:r>
            <a:r>
              <a:rPr lang="sl-SI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 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Simon 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Haykin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(1999) Neural Networks: A Comprehensive Foundation, 2nd ed.</a:t>
            </a:r>
            <a:r>
              <a:rPr lang="sl-SI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(p. 803)</a:t>
            </a:r>
            <a:endParaRPr lang="sl-SI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41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3568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892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dirty="0" err="1" smtClean="0"/>
              <a:t>Images</a:t>
            </a:r>
            <a:r>
              <a:rPr lang="sl-SI" baseline="0" dirty="0" smtClean="0"/>
              <a:t>: 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Ben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Krose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Patrick van der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Smagt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(1996) An Introduction to Neural Networks </a:t>
            </a:r>
            <a:endParaRPr lang="sl-SI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90600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dirty="0" err="1" smtClean="0"/>
              <a:t>This</a:t>
            </a:r>
            <a:r>
              <a:rPr lang="sl-SI" dirty="0" smtClean="0"/>
              <a:t> is </a:t>
            </a:r>
            <a:r>
              <a:rPr lang="sl-SI" dirty="0" err="1" smtClean="0"/>
              <a:t>an</a:t>
            </a:r>
            <a:r>
              <a:rPr lang="sl-SI" dirty="0" smtClean="0"/>
              <a:t> </a:t>
            </a:r>
            <a:r>
              <a:rPr lang="sl-SI" dirty="0" err="1" smtClean="0"/>
              <a:t>introduction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example</a:t>
            </a:r>
            <a:r>
              <a:rPr lang="sl-SI" baseline="0" dirty="0" smtClean="0"/>
              <a:t> </a:t>
            </a:r>
            <a:r>
              <a:rPr lang="sl-SI" dirty="0" smtClean="0">
                <a:hlinkClick r:id="rId3" action="ppaction://hlinkfile"/>
              </a:rPr>
              <a:t>NN5b_NAR_network.mlx</a:t>
            </a:r>
            <a:endParaRPr lang="sl-SI" dirty="0" smtClean="0"/>
          </a:p>
          <a:p>
            <a:r>
              <a:rPr lang="en-US" dirty="0" smtClean="0"/>
              <a:t>Mackay-Glass time series represents a nonlinear (chaotic) dynamic system.</a:t>
            </a:r>
          </a:p>
          <a:p>
            <a:r>
              <a:rPr lang="en-US" dirty="0" smtClean="0"/>
              <a:t>We wish to construct a predictor for recursive one-step-ahead prediction.</a:t>
            </a:r>
          </a:p>
          <a:p>
            <a:r>
              <a:rPr lang="en-US" dirty="0" smtClean="0"/>
              <a:t>Some network parameters are chosen as fixed, and others are open to experimentation (variable network parameters).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12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23370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slide graphically presents the meaning of choosing input delays for the neural network predictor.</a:t>
            </a:r>
            <a:endParaRPr lang="sl-SI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13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1584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Results for different configurations are shown. </a:t>
            </a:r>
            <a:r>
              <a:rPr lang="en-GB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upper graph shows a less successful solution, and the lower graph shows a very good solution with accurate multi-step ahead predictions.</a:t>
            </a:r>
            <a:endParaRPr lang="sl-SI" sz="1200" kern="120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14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5129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l-SI" sz="1200" b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Images</a:t>
            </a:r>
            <a:r>
              <a:rPr lang="sl-SI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 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Simon 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Haykin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(2009) Neural Networks and Learning Machines, 3rd ed.</a:t>
            </a:r>
            <a:r>
              <a:rPr lang="sl-SI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(p.</a:t>
            </a:r>
            <a:r>
              <a:rPr lang="sl-SI" sz="1200" b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795-796)</a:t>
            </a:r>
            <a:endParaRPr lang="sl-SI" sz="1200" b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19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5517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26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526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lease refer to </a:t>
            </a:r>
            <a:r>
              <a:rPr lang="sl-SI" sz="1200" b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Maglev</a:t>
            </a:r>
            <a:r>
              <a:rPr lang="sl-SI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sl-SI" sz="1200" b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Modeling</a:t>
            </a:r>
            <a:r>
              <a:rPr lang="sl-SI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sl-SI" dirty="0" smtClean="0"/>
              <a:t>https://uk.mathworks.com/help/deeplearning/ug/maglev-modeling.html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30662-1ED3-42AB-87B4-63D543A8DE98}" type="slidenum">
              <a:rPr lang="sl-SI" smtClean="0"/>
              <a:pPr>
                <a:defRPr/>
              </a:pPr>
              <a:t>27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520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(5) Dynamic networks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3A262A0A-F9A9-4182-86B4-B00C96896C7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33669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(5) Dynamic networks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B29E9662-8DF2-48E9-A7CE-66D216CDCBB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113337"/>
          </a:xfrm>
        </p:spPr>
        <p:txBody>
          <a:bodyPr/>
          <a:lstStyle>
            <a:lvl1pPr>
              <a:defRPr sz="2000">
                <a:solidFill>
                  <a:srgbClr val="3366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113337"/>
          </a:xfrm>
        </p:spPr>
        <p:txBody>
          <a:bodyPr/>
          <a:lstStyle>
            <a:lvl1pPr>
              <a:defRPr sz="2000">
                <a:solidFill>
                  <a:srgbClr val="3366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(5) Dynamic networks</a:t>
            </a:r>
            <a:endParaRPr lang="en-US">
              <a:cs typeface="Arial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545E4AB2-37EB-4974-B3A7-5D0DD0EBA1C0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 smtClean="0"/>
              <a:t>Click</a:t>
            </a:r>
            <a:r>
              <a:rPr lang="sl-SI" dirty="0" smtClean="0"/>
              <a:t> to </a:t>
            </a:r>
            <a:r>
              <a:rPr lang="sl-SI" dirty="0" err="1" smtClean="0"/>
              <a:t>edit</a:t>
            </a:r>
            <a:r>
              <a:rPr lang="sl-SI" dirty="0" smtClean="0"/>
              <a:t> </a:t>
            </a:r>
            <a:r>
              <a:rPr lang="sl-SI" dirty="0" err="1" smtClean="0"/>
              <a:t>Master</a:t>
            </a:r>
            <a:r>
              <a:rPr lang="sl-SI" dirty="0" smtClean="0"/>
              <a:t> title </a:t>
            </a:r>
            <a:r>
              <a:rPr lang="sl-SI" dirty="0" err="1" smtClean="0"/>
              <a:t>style</a:t>
            </a:r>
            <a:endParaRPr lang="sl-SI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97650"/>
            <a:ext cx="24590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6950" y="6597650"/>
            <a:ext cx="5041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NEURAL NETWORKS  (5) Dynamic networks</a:t>
            </a:r>
            <a:endParaRPr lang="en-US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97650"/>
            <a:ext cx="2386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#</a:t>
            </a:r>
            <a:fld id="{430F5631-0960-428B-A62D-582F8478ACB3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66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hyperlink" Target="NN5b_NAR_network.ml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deeplearning/ug/maglev-model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turingmachin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JCNN.1989.118723" TargetMode="External"/><Relationship Id="rId7" Type="http://schemas.openxmlformats.org/officeDocument/2006/relationships/image" Target="../media/image3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NN5b_NAR_network.ml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1F8AC99C-DDAB-4CF2-BFC7-E76964B18E74}" type="slidenum">
              <a:rPr lang="sl-SI" smtClean="0"/>
              <a:pPr/>
              <a:t>1</a:t>
            </a:fld>
            <a:endParaRPr lang="sl-SI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>
                <a:solidFill>
                  <a:srgbClr val="C00000"/>
                </a:solidFill>
              </a:rPr>
              <a:t>5.  </a:t>
            </a:r>
            <a:r>
              <a:rPr lang="sl-SI" dirty="0" err="1" smtClean="0">
                <a:solidFill>
                  <a:srgbClr val="C00000"/>
                </a:solidFill>
              </a:rPr>
              <a:t>Dynamic</a:t>
            </a:r>
            <a:r>
              <a:rPr lang="sl-SI" dirty="0" smtClean="0">
                <a:solidFill>
                  <a:srgbClr val="C00000"/>
                </a:solidFill>
              </a:rPr>
              <a:t> </a:t>
            </a:r>
            <a:r>
              <a:rPr lang="sl-SI" dirty="0" err="1" smtClean="0">
                <a:solidFill>
                  <a:srgbClr val="C00000"/>
                </a:solidFill>
              </a:rPr>
              <a:t>Networks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1489075" y="1708150"/>
            <a:ext cx="6778625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5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sl-SI" sz="2400">
                <a:solidFill>
                  <a:srgbClr val="0033CC"/>
                </a:solidFill>
              </a:rPr>
              <a:t>1 </a:t>
            </a:r>
            <a:r>
              <a:rPr lang="sl-SI" sz="2400" smtClean="0">
                <a:solidFill>
                  <a:srgbClr val="0033CC"/>
                </a:solidFill>
              </a:rPr>
              <a:t>  </a:t>
            </a:r>
            <a:r>
              <a:rPr lang="sl-SI" sz="2400" dirty="0" err="1">
                <a:solidFill>
                  <a:srgbClr val="0033CC"/>
                </a:solidFill>
              </a:rPr>
              <a:t>Historical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dynamic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networks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5.2 </a:t>
            </a:r>
            <a:r>
              <a:rPr lang="sl-SI" sz="2400" dirty="0" smtClean="0">
                <a:solidFill>
                  <a:srgbClr val="0033CC"/>
                </a:solidFill>
              </a:rPr>
              <a:t>  </a:t>
            </a:r>
            <a:r>
              <a:rPr lang="en-GB" sz="2400" dirty="0">
                <a:solidFill>
                  <a:srgbClr val="0033CC"/>
                </a:solidFill>
              </a:rPr>
              <a:t>Focused time-delay neural network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5.3 </a:t>
            </a:r>
            <a:r>
              <a:rPr lang="sl-SI" sz="2400" dirty="0" smtClean="0">
                <a:solidFill>
                  <a:srgbClr val="0033CC"/>
                </a:solidFill>
              </a:rPr>
              <a:t>  </a:t>
            </a:r>
            <a:r>
              <a:rPr lang="en-GB" sz="2400" dirty="0">
                <a:solidFill>
                  <a:srgbClr val="0033CC"/>
                </a:solidFill>
              </a:rPr>
              <a:t>Distributed time-delay neural network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5.4 </a:t>
            </a:r>
            <a:r>
              <a:rPr lang="sl-SI" sz="2400" dirty="0" smtClean="0">
                <a:solidFill>
                  <a:srgbClr val="0033CC"/>
                </a:solidFill>
              </a:rPr>
              <a:t>  </a:t>
            </a:r>
            <a:r>
              <a:rPr lang="en-GB" sz="2400" dirty="0" smtClean="0">
                <a:solidFill>
                  <a:srgbClr val="0033CC"/>
                </a:solidFill>
              </a:rPr>
              <a:t>Layer recurrent </a:t>
            </a:r>
            <a:r>
              <a:rPr lang="en-GB" sz="2400" dirty="0" err="1" smtClean="0">
                <a:solidFill>
                  <a:srgbClr val="0033CC"/>
                </a:solidFill>
              </a:rPr>
              <a:t>networ</a:t>
            </a:r>
            <a:r>
              <a:rPr lang="sl-SI" sz="2400" dirty="0" smtClean="0">
                <a:solidFill>
                  <a:srgbClr val="0033CC"/>
                </a:solidFill>
              </a:rPr>
              <a:t>k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 smtClean="0">
                <a:solidFill>
                  <a:srgbClr val="0033CC"/>
                </a:solidFill>
              </a:rPr>
              <a:t>5.5   </a:t>
            </a:r>
            <a:r>
              <a:rPr lang="en-GB" sz="2400" dirty="0" smtClean="0">
                <a:solidFill>
                  <a:srgbClr val="0033CC"/>
                </a:solidFill>
              </a:rPr>
              <a:t>NARX network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5.6 </a:t>
            </a:r>
            <a:r>
              <a:rPr lang="sl-SI" sz="2400" dirty="0" smtClean="0">
                <a:solidFill>
                  <a:srgbClr val="0033CC"/>
                </a:solidFill>
              </a:rPr>
              <a:t>  </a:t>
            </a:r>
            <a:r>
              <a:rPr lang="en-US" sz="2400" dirty="0">
                <a:solidFill>
                  <a:srgbClr val="0033CC"/>
                </a:solidFill>
              </a:rPr>
              <a:t>Computational power of dynamic networks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5.7 </a:t>
            </a:r>
            <a:r>
              <a:rPr lang="sl-SI" sz="2400" dirty="0" smtClean="0">
                <a:solidFill>
                  <a:srgbClr val="0033CC"/>
                </a:solidFill>
              </a:rPr>
              <a:t>  </a:t>
            </a:r>
            <a:r>
              <a:rPr lang="sl-SI" sz="2400" dirty="0" err="1">
                <a:solidFill>
                  <a:srgbClr val="0033CC"/>
                </a:solidFill>
              </a:rPr>
              <a:t>Learning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algorithms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5.8 </a:t>
            </a:r>
            <a:r>
              <a:rPr lang="sl-SI" sz="2400" dirty="0" smtClean="0">
                <a:solidFill>
                  <a:srgbClr val="0033CC"/>
                </a:solidFill>
              </a:rPr>
              <a:t>  </a:t>
            </a:r>
            <a:r>
              <a:rPr lang="sl-SI" sz="2400" dirty="0" err="1">
                <a:solidFill>
                  <a:srgbClr val="0033CC"/>
                </a:solidFill>
              </a:rPr>
              <a:t>System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identification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5.9  </a:t>
            </a:r>
            <a:r>
              <a:rPr lang="sl-SI" sz="2400" dirty="0" smtClean="0">
                <a:solidFill>
                  <a:srgbClr val="0033CC"/>
                </a:solidFill>
              </a:rPr>
              <a:t> Model </a:t>
            </a:r>
            <a:r>
              <a:rPr lang="sl-SI" sz="2400" dirty="0">
                <a:solidFill>
                  <a:srgbClr val="0033CC"/>
                </a:solidFill>
              </a:rPr>
              <a:t>reference </a:t>
            </a:r>
            <a:r>
              <a:rPr lang="sl-SI" sz="2400" dirty="0" err="1">
                <a:solidFill>
                  <a:srgbClr val="0033CC"/>
                </a:solidFill>
              </a:rPr>
              <a:t>adaptive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 smtClean="0">
                <a:solidFill>
                  <a:srgbClr val="0033CC"/>
                </a:solidFill>
              </a:rPr>
              <a:t>control</a:t>
            </a:r>
            <a:endParaRPr lang="sl-SI" sz="2400" dirty="0" smtClean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 smtClean="0">
                <a:solidFill>
                  <a:srgbClr val="0033CC"/>
                </a:solidFill>
              </a:rPr>
              <a:t>5.10 </a:t>
            </a:r>
            <a:r>
              <a:rPr lang="sl-SI" sz="2400" dirty="0">
                <a:solidFill>
                  <a:srgbClr val="0033CC"/>
                </a:solidFill>
              </a:rPr>
              <a:t>MATLAB Live </a:t>
            </a:r>
            <a:r>
              <a:rPr lang="sl-SI" sz="2400" dirty="0" err="1">
                <a:solidFill>
                  <a:srgbClr val="0033CC"/>
                </a:solidFill>
              </a:rPr>
              <a:t>Script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examples</a:t>
            </a:r>
            <a:endParaRPr lang="sl-SI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44F353B2-4259-4743-9C0E-A90A62454623}" type="slidenum">
              <a:rPr lang="sl-SI" smtClean="0"/>
              <a:pPr/>
              <a:t>10</a:t>
            </a:fld>
            <a:endParaRPr lang="sl-SI" smtClean="0"/>
          </a:p>
        </p:txBody>
      </p:sp>
      <p:grpSp>
        <p:nvGrpSpPr>
          <p:cNvPr id="15365" name="Group 32"/>
          <p:cNvGrpSpPr>
            <a:grpSpLocks/>
          </p:cNvGrpSpPr>
          <p:nvPr/>
        </p:nvGrpSpPr>
        <p:grpSpPr bwMode="auto">
          <a:xfrm>
            <a:off x="3319463" y="2446338"/>
            <a:ext cx="4930775" cy="4019550"/>
            <a:chOff x="2083" y="1541"/>
            <a:chExt cx="3106" cy="2532"/>
          </a:xfrm>
        </p:grpSpPr>
        <p:pic>
          <p:nvPicPr>
            <p:cNvPr id="153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58" y="1541"/>
              <a:ext cx="2483" cy="2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1" name="Rectangle 17"/>
            <p:cNvSpPr>
              <a:spLocks noChangeArrowheads="1"/>
            </p:cNvSpPr>
            <p:nvPr/>
          </p:nvSpPr>
          <p:spPr bwMode="auto">
            <a:xfrm>
              <a:off x="3737" y="3219"/>
              <a:ext cx="953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4"/>
            <p:cNvSpPr>
              <a:spLocks noChangeShapeType="1"/>
            </p:cNvSpPr>
            <p:nvPr/>
          </p:nvSpPr>
          <p:spPr bwMode="auto">
            <a:xfrm>
              <a:off x="4925" y="2462"/>
              <a:ext cx="136" cy="45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Rectangle 16"/>
            <p:cNvSpPr>
              <a:spLocks noChangeArrowheads="1"/>
            </p:cNvSpPr>
            <p:nvPr/>
          </p:nvSpPr>
          <p:spPr bwMode="auto">
            <a:xfrm>
              <a:off x="4735" y="2659"/>
              <a:ext cx="363" cy="7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Rectangle 19"/>
            <p:cNvSpPr>
              <a:spLocks noChangeArrowheads="1"/>
            </p:cNvSpPr>
            <p:nvPr/>
          </p:nvSpPr>
          <p:spPr bwMode="auto">
            <a:xfrm>
              <a:off x="3185" y="3523"/>
              <a:ext cx="953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Rectangle 20"/>
            <p:cNvSpPr>
              <a:spLocks noChangeArrowheads="1"/>
            </p:cNvSpPr>
            <p:nvPr/>
          </p:nvSpPr>
          <p:spPr bwMode="auto">
            <a:xfrm>
              <a:off x="2830" y="3474"/>
              <a:ext cx="1724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Rectangle 21"/>
            <p:cNvSpPr>
              <a:spLocks noChangeArrowheads="1"/>
            </p:cNvSpPr>
            <p:nvPr/>
          </p:nvSpPr>
          <p:spPr bwMode="auto">
            <a:xfrm>
              <a:off x="4236" y="2947"/>
              <a:ext cx="953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3"/>
            <p:cNvSpPr>
              <a:spLocks noChangeShapeType="1"/>
            </p:cNvSpPr>
            <p:nvPr/>
          </p:nvSpPr>
          <p:spPr bwMode="auto">
            <a:xfrm>
              <a:off x="4735" y="2197"/>
              <a:ext cx="227" cy="31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5"/>
            <p:cNvSpPr>
              <a:spLocks noChangeShapeType="1"/>
            </p:cNvSpPr>
            <p:nvPr/>
          </p:nvSpPr>
          <p:spPr bwMode="auto">
            <a:xfrm>
              <a:off x="4917" y="2267"/>
              <a:ext cx="227" cy="31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Rectangle 23"/>
            <p:cNvSpPr>
              <a:spLocks noChangeArrowheads="1"/>
            </p:cNvSpPr>
            <p:nvPr/>
          </p:nvSpPr>
          <p:spPr bwMode="auto">
            <a:xfrm>
              <a:off x="3027" y="3180"/>
              <a:ext cx="16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Rectangle 18"/>
            <p:cNvSpPr>
              <a:spLocks noChangeArrowheads="1"/>
            </p:cNvSpPr>
            <p:nvPr/>
          </p:nvSpPr>
          <p:spPr bwMode="auto">
            <a:xfrm>
              <a:off x="2150" y="3529"/>
              <a:ext cx="953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Rectangle 22"/>
            <p:cNvSpPr>
              <a:spLocks noChangeArrowheads="1"/>
            </p:cNvSpPr>
            <p:nvPr/>
          </p:nvSpPr>
          <p:spPr bwMode="auto">
            <a:xfrm>
              <a:off x="2083" y="2992"/>
              <a:ext cx="953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Oval 6"/>
            <p:cNvSpPr>
              <a:spLocks noChangeArrowheads="1"/>
            </p:cNvSpPr>
            <p:nvPr/>
          </p:nvSpPr>
          <p:spPr bwMode="auto">
            <a:xfrm>
              <a:off x="3043" y="3344"/>
              <a:ext cx="187" cy="19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Rectangle 24"/>
            <p:cNvSpPr>
              <a:spLocks noChangeArrowheads="1"/>
            </p:cNvSpPr>
            <p:nvPr/>
          </p:nvSpPr>
          <p:spPr bwMode="auto">
            <a:xfrm>
              <a:off x="3013" y="3199"/>
              <a:ext cx="16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Oval 5"/>
            <p:cNvSpPr>
              <a:spLocks noChangeArrowheads="1"/>
            </p:cNvSpPr>
            <p:nvPr/>
          </p:nvSpPr>
          <p:spPr bwMode="auto">
            <a:xfrm>
              <a:off x="3042" y="3053"/>
              <a:ext cx="196" cy="1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Oval 8"/>
            <p:cNvSpPr>
              <a:spLocks noChangeArrowheads="1"/>
            </p:cNvSpPr>
            <p:nvPr/>
          </p:nvSpPr>
          <p:spPr bwMode="auto">
            <a:xfrm>
              <a:off x="3821" y="2954"/>
              <a:ext cx="187" cy="19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386" name="AutoShape 27"/>
            <p:cNvCxnSpPr>
              <a:cxnSpLocks noChangeShapeType="1"/>
              <a:stCxn id="15385" idx="6"/>
              <a:endCxn id="15382" idx="2"/>
            </p:cNvCxnSpPr>
            <p:nvPr/>
          </p:nvCxnSpPr>
          <p:spPr bwMode="auto">
            <a:xfrm flipH="1">
              <a:off x="3043" y="3050"/>
              <a:ext cx="965" cy="390"/>
            </a:xfrm>
            <a:prstGeom prst="curvedConnector5">
              <a:avLst>
                <a:gd name="adj1" fmla="val -13009"/>
                <a:gd name="adj2" fmla="val 181051"/>
                <a:gd name="adj3" fmla="val 10417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87" name="Oval 7"/>
            <p:cNvSpPr>
              <a:spLocks noChangeArrowheads="1"/>
            </p:cNvSpPr>
            <p:nvPr/>
          </p:nvSpPr>
          <p:spPr bwMode="auto">
            <a:xfrm>
              <a:off x="3822" y="2492"/>
              <a:ext cx="187" cy="1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388" name="AutoShape 28"/>
            <p:cNvCxnSpPr>
              <a:cxnSpLocks noChangeShapeType="1"/>
              <a:stCxn id="15387" idx="6"/>
              <a:endCxn id="15384" idx="2"/>
            </p:cNvCxnSpPr>
            <p:nvPr/>
          </p:nvCxnSpPr>
          <p:spPr bwMode="auto">
            <a:xfrm flipH="1">
              <a:off x="3042" y="2585"/>
              <a:ext cx="967" cy="561"/>
            </a:xfrm>
            <a:prstGeom prst="curvedConnector5">
              <a:avLst>
                <a:gd name="adj1" fmla="val -31088"/>
                <a:gd name="adj2" fmla="val 225685"/>
                <a:gd name="adj3" fmla="val 12013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89" name="Text Box 30"/>
            <p:cNvSpPr txBox="1">
              <a:spLocks noChangeArrowheads="1"/>
            </p:cNvSpPr>
            <p:nvPr/>
          </p:nvSpPr>
          <p:spPr bwMode="auto">
            <a:xfrm>
              <a:off x="2490" y="3077"/>
              <a:ext cx="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200">
                  <a:solidFill>
                    <a:srgbClr val="3333FF"/>
                  </a:solidFill>
                </a:rPr>
                <a:t>context </a:t>
              </a:r>
              <a:br>
                <a:rPr lang="sl-SI" sz="1200">
                  <a:solidFill>
                    <a:srgbClr val="3333FF"/>
                  </a:solidFill>
                </a:rPr>
              </a:br>
              <a:r>
                <a:rPr lang="sl-SI" sz="1200">
                  <a:solidFill>
                    <a:srgbClr val="3333FF"/>
                  </a:solidFill>
                </a:rPr>
                <a:t>units</a:t>
              </a:r>
              <a:endParaRPr lang="en-GB" sz="1200">
                <a:solidFill>
                  <a:srgbClr val="3333FF"/>
                </a:solidFill>
              </a:endParaRPr>
            </a:p>
          </p:txBody>
        </p:sp>
      </p:grpSp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Elman network</a:t>
            </a:r>
            <a:endParaRPr lang="en-GB" smtClean="0"/>
          </a:p>
        </p:txBody>
      </p:sp>
      <p:sp>
        <p:nvSpPr>
          <p:cNvPr id="15367" name="Rectangle 24"/>
          <p:cNvSpPr>
            <a:spLocks noChangeArrowheads="1"/>
          </p:cNvSpPr>
          <p:nvPr/>
        </p:nvSpPr>
        <p:spPr bwMode="auto">
          <a:xfrm>
            <a:off x="7500938" y="4206875"/>
            <a:ext cx="263525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24"/>
          <p:cNvSpPr>
            <a:spLocks noChangeArrowheads="1"/>
          </p:cNvSpPr>
          <p:nvPr/>
        </p:nvSpPr>
        <p:spPr bwMode="auto">
          <a:xfrm>
            <a:off x="7500938" y="3470275"/>
            <a:ext cx="263525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sl-SI" dirty="0" err="1" smtClean="0"/>
              <a:t>Elman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(</a:t>
            </a:r>
            <a:r>
              <a:rPr lang="sl-SI" dirty="0" err="1" smtClean="0"/>
              <a:t>Elman</a:t>
            </a:r>
            <a:r>
              <a:rPr lang="sl-SI" dirty="0" smtClean="0"/>
              <a:t>, 1990)</a:t>
            </a:r>
          </a:p>
          <a:p>
            <a:pPr marL="762000" lvl="1" indent="-304800" eaLnBrk="1" hangingPunct="1"/>
            <a:r>
              <a:rPr lang="sl-SI" dirty="0" err="1" smtClean="0"/>
              <a:t>Similar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Jordan </a:t>
            </a:r>
            <a:r>
              <a:rPr lang="sl-SI" dirty="0" err="1" smtClean="0"/>
              <a:t>network</a:t>
            </a:r>
            <a:r>
              <a:rPr lang="sl-SI" dirty="0" smtClean="0"/>
              <a:t>,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following</a:t>
            </a:r>
            <a:r>
              <a:rPr lang="sl-SI" dirty="0" smtClean="0"/>
              <a:t> </a:t>
            </a:r>
            <a:r>
              <a:rPr lang="sl-SI" dirty="0" err="1" smtClean="0"/>
              <a:t>differences</a:t>
            </a:r>
            <a:r>
              <a:rPr lang="sl-SI" dirty="0" smtClean="0"/>
              <a:t>: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sl-SI" dirty="0" err="1" smtClean="0"/>
              <a:t>Hidden</a:t>
            </a:r>
            <a:r>
              <a:rPr lang="sl-SI" dirty="0" smtClean="0"/>
              <a:t> </a:t>
            </a:r>
            <a:r>
              <a:rPr lang="sl-SI" dirty="0" err="1" smtClean="0"/>
              <a:t>units</a:t>
            </a:r>
            <a:r>
              <a:rPr lang="sl-SI" dirty="0" smtClean="0"/>
              <a:t> are </a:t>
            </a:r>
            <a:r>
              <a:rPr lang="sl-SI" dirty="0" err="1" smtClean="0"/>
              <a:t>fed</a:t>
            </a:r>
            <a:r>
              <a:rPr lang="sl-SI" dirty="0" smtClean="0"/>
              <a:t> back (</a:t>
            </a:r>
            <a:r>
              <a:rPr lang="sl-SI" dirty="0" err="1" smtClean="0"/>
              <a:t>instead</a:t>
            </a:r>
            <a:r>
              <a:rPr lang="sl-SI" dirty="0" smtClean="0"/>
              <a:t> of </a:t>
            </a:r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dirty="0" err="1" smtClean="0"/>
              <a:t>units</a:t>
            </a:r>
            <a:r>
              <a:rPr lang="sl-SI" dirty="0" smtClean="0"/>
              <a:t>)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sl-SI" dirty="0" err="1" smtClean="0">
                <a:solidFill>
                  <a:srgbClr val="3333FF"/>
                </a:solidFill>
              </a:rPr>
              <a:t>Context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units</a:t>
            </a:r>
            <a:r>
              <a:rPr lang="sl-SI" dirty="0" smtClean="0"/>
              <a:t> </a:t>
            </a:r>
            <a:r>
              <a:rPr lang="sl-SI" dirty="0" err="1" smtClean="0"/>
              <a:t>have</a:t>
            </a:r>
            <a:r>
              <a:rPr lang="sl-SI" dirty="0" smtClean="0"/>
              <a:t> no </a:t>
            </a:r>
            <a:r>
              <a:rPr lang="sl-SI" dirty="0" err="1" smtClean="0"/>
              <a:t>self-connections</a:t>
            </a:r>
            <a:endParaRPr lang="sl-SI" dirty="0" smtClean="0"/>
          </a:p>
          <a:p>
            <a:pPr marL="762000" lvl="1" indent="-304800" eaLnBrk="1" hangingPunct="1"/>
            <a:endParaRPr lang="sl-S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6F193817-A244-4258-8978-56BAE72EF378}" type="slidenum">
              <a:rPr lang="sl-SI" smtClean="0"/>
              <a:pPr/>
              <a:t>11</a:t>
            </a:fld>
            <a:endParaRPr lang="sl-SI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5.2  </a:t>
            </a:r>
            <a:r>
              <a:rPr lang="en-GB" dirty="0" smtClean="0"/>
              <a:t>Focused time-delay neural network</a:t>
            </a: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31913"/>
            <a:ext cx="8229600" cy="5049837"/>
          </a:xfrm>
        </p:spPr>
        <p:txBody>
          <a:bodyPr/>
          <a:lstStyle/>
          <a:p>
            <a:pPr eaLnBrk="1" hangingPunct="1"/>
            <a:r>
              <a:rPr lang="sl-SI" dirty="0" smtClean="0"/>
              <a:t>The most </a:t>
            </a:r>
            <a:r>
              <a:rPr lang="sl-SI" dirty="0" err="1" smtClean="0"/>
              <a:t>straightforward</a:t>
            </a:r>
            <a:r>
              <a:rPr lang="sl-SI" dirty="0" smtClean="0"/>
              <a:t> </a:t>
            </a:r>
            <a:r>
              <a:rPr lang="sl-SI" dirty="0" err="1" smtClean="0"/>
              <a:t>dynamic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</a:t>
            </a:r>
            <a:r>
              <a:rPr lang="sl-SI" dirty="0" smtClean="0"/>
              <a:t> </a:t>
            </a:r>
            <a:br>
              <a:rPr lang="sl-SI" dirty="0" smtClean="0"/>
            </a:br>
            <a:r>
              <a:rPr lang="sl-SI" dirty="0" err="1" smtClean="0"/>
              <a:t>feedforward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+ </a:t>
            </a:r>
            <a:r>
              <a:rPr lang="sl-SI" dirty="0" err="1" smtClean="0"/>
              <a:t>tapped</a:t>
            </a:r>
            <a:r>
              <a:rPr lang="sl-SI" dirty="0" smtClean="0"/>
              <a:t> </a:t>
            </a:r>
            <a:r>
              <a:rPr lang="sl-SI" dirty="0" err="1" smtClean="0"/>
              <a:t>delay</a:t>
            </a:r>
            <a:r>
              <a:rPr lang="sl-SI" dirty="0" smtClean="0"/>
              <a:t> line at </a:t>
            </a:r>
            <a:r>
              <a:rPr lang="sl-SI" dirty="0" err="1" smtClean="0"/>
              <a:t>input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Temporal</a:t>
            </a:r>
            <a:r>
              <a:rPr lang="sl-SI" dirty="0" smtClean="0"/>
              <a:t> </a:t>
            </a:r>
            <a:r>
              <a:rPr lang="sl-SI" dirty="0" err="1" smtClean="0"/>
              <a:t>dynamics</a:t>
            </a:r>
            <a:r>
              <a:rPr lang="sl-SI" dirty="0" smtClean="0"/>
              <a:t> </a:t>
            </a:r>
            <a:r>
              <a:rPr lang="sl-SI" dirty="0" err="1" smtClean="0"/>
              <a:t>only</a:t>
            </a:r>
            <a:r>
              <a:rPr lang="sl-SI" dirty="0" smtClean="0"/>
              <a:t> at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layer</a:t>
            </a:r>
            <a:r>
              <a:rPr lang="sl-SI" dirty="0" smtClean="0"/>
              <a:t> of a </a:t>
            </a:r>
            <a:r>
              <a:rPr lang="sl-SI" dirty="0" err="1" smtClean="0"/>
              <a:t>static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Nonlinear</a:t>
            </a:r>
            <a:r>
              <a:rPr lang="sl-SI" dirty="0" smtClean="0"/>
              <a:t> </a:t>
            </a:r>
            <a:r>
              <a:rPr lang="sl-SI" dirty="0" err="1" smtClean="0"/>
              <a:t>extension</a:t>
            </a:r>
            <a:r>
              <a:rPr lang="sl-SI" dirty="0" smtClean="0"/>
              <a:t> of </a:t>
            </a:r>
            <a:r>
              <a:rPr lang="sl-SI" dirty="0" err="1" smtClean="0"/>
              <a:t>linear</a:t>
            </a:r>
            <a:r>
              <a:rPr lang="sl-SI" dirty="0" smtClean="0"/>
              <a:t> </a:t>
            </a:r>
            <a:r>
              <a:rPr lang="sl-SI" dirty="0" err="1" smtClean="0"/>
              <a:t>adaptive</a:t>
            </a:r>
            <a:r>
              <a:rPr lang="sl-SI" dirty="0" smtClean="0"/>
              <a:t> </a:t>
            </a:r>
            <a:r>
              <a:rPr lang="sl-SI" dirty="0" err="1" smtClean="0"/>
              <a:t>filters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used</a:t>
            </a:r>
          </a:p>
          <a:p>
            <a:pPr lvl="1" eaLnBrk="1" hangingPunct="1"/>
            <a:r>
              <a:rPr lang="sl-SI" dirty="0" smtClean="0"/>
              <a:t>The </a:t>
            </a:r>
            <a:r>
              <a:rPr lang="sl-SI" dirty="0" err="1" smtClean="0"/>
              <a:t>structure</a:t>
            </a:r>
            <a:r>
              <a:rPr lang="sl-SI" dirty="0" smtClean="0"/>
              <a:t> is </a:t>
            </a:r>
            <a:r>
              <a:rPr lang="sl-SI" dirty="0" err="1" smtClean="0"/>
              <a:t>suitable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time-</a:t>
            </a:r>
            <a:r>
              <a:rPr lang="sl-SI" dirty="0" err="1" smtClean="0"/>
              <a:t>series</a:t>
            </a:r>
            <a:r>
              <a:rPr lang="sl-SI" dirty="0" smtClean="0"/>
              <a:t> </a:t>
            </a:r>
            <a:r>
              <a:rPr lang="sl-SI" dirty="0" err="1" smtClean="0"/>
              <a:t>prediction</a:t>
            </a:r>
            <a:endParaRPr lang="en-GB" dirty="0" smtClean="0"/>
          </a:p>
        </p:txBody>
      </p:sp>
      <p:grpSp>
        <p:nvGrpSpPr>
          <p:cNvPr id="16392" name="Group 7"/>
          <p:cNvGrpSpPr>
            <a:grpSpLocks/>
          </p:cNvGrpSpPr>
          <p:nvPr/>
        </p:nvGrpSpPr>
        <p:grpSpPr bwMode="auto">
          <a:xfrm>
            <a:off x="1274763" y="3509963"/>
            <a:ext cx="6423025" cy="2457450"/>
            <a:chOff x="882" y="1934"/>
            <a:chExt cx="4046" cy="1548"/>
          </a:xfrm>
        </p:grpSpPr>
        <p:pic>
          <p:nvPicPr>
            <p:cNvPr id="1639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82" y="1934"/>
              <a:ext cx="4046" cy="1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4" name="Oval 6"/>
            <p:cNvSpPr>
              <a:spLocks noChangeArrowheads="1"/>
            </p:cNvSpPr>
            <p:nvPr/>
          </p:nvSpPr>
          <p:spPr bwMode="auto">
            <a:xfrm>
              <a:off x="1236" y="2293"/>
              <a:ext cx="369" cy="7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</a:t>
            </a:r>
            <a:r>
              <a:rPr lang="sl-SI" dirty="0"/>
              <a:t>Live </a:t>
            </a:r>
            <a:r>
              <a:rPr lang="sl-SI" dirty="0" err="1"/>
              <a:t>Script</a:t>
            </a:r>
            <a:r>
              <a:rPr lang="sl-SI" dirty="0"/>
              <a:t> </a:t>
            </a:r>
            <a:r>
              <a:rPr lang="sl-SI" dirty="0" err="1"/>
              <a:t>example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8413"/>
            <a:ext cx="8300301" cy="5113337"/>
          </a:xfrm>
        </p:spPr>
        <p:txBody>
          <a:bodyPr/>
          <a:lstStyle/>
          <a:p>
            <a:r>
              <a:rPr lang="sl-SI" dirty="0">
                <a:hlinkClick r:id="rId4" action="ppaction://hlinkfile"/>
              </a:rPr>
              <a:t>NN5b_NAR_network.mlx</a:t>
            </a:r>
            <a:endParaRPr lang="sl-SI" dirty="0"/>
          </a:p>
          <a:p>
            <a:pPr lvl="1"/>
            <a:r>
              <a:rPr lang="en-US" dirty="0"/>
              <a:t>Design a nonlinear </a:t>
            </a:r>
            <a:r>
              <a:rPr lang="en-US" dirty="0" smtClean="0"/>
              <a:t>autoregressive </a:t>
            </a:r>
            <a:r>
              <a:rPr lang="en-US" dirty="0"/>
              <a:t>(NAR) neural network for the recursive prediction of chaotic Mackay-Glass time series</a:t>
            </a:r>
            <a:r>
              <a:rPr lang="en-US" dirty="0" smtClean="0"/>
              <a:t>.</a:t>
            </a:r>
            <a:endParaRPr lang="sl-SI" dirty="0" smtClean="0"/>
          </a:p>
          <a:p>
            <a:pPr lvl="1"/>
            <a:endParaRPr lang="sl-SI" dirty="0"/>
          </a:p>
          <a:p>
            <a:pPr lvl="1"/>
            <a:endParaRPr lang="sl-SI" dirty="0" smtClean="0"/>
          </a:p>
          <a:p>
            <a:pPr marL="457200" lvl="1" indent="0">
              <a:buNone/>
            </a:pPr>
            <a:endParaRPr lang="sl-SI" dirty="0"/>
          </a:p>
          <a:p>
            <a:pPr eaLnBrk="1" hangingPunct="1"/>
            <a:r>
              <a:rPr lang="sl-SI" dirty="0" err="1">
                <a:sym typeface="Wingdings" pitchFamily="2" charset="2"/>
              </a:rPr>
              <a:t>Objective</a:t>
            </a:r>
            <a:endParaRPr lang="sl-SI" dirty="0">
              <a:sym typeface="Wingdings" pitchFamily="2" charset="2"/>
            </a:endParaRPr>
          </a:p>
          <a:p>
            <a:pPr lvl="1" eaLnBrk="1" hangingPunct="1"/>
            <a:r>
              <a:rPr lang="sl-SI" dirty="0">
                <a:sym typeface="Wingdings" pitchFamily="2" charset="2"/>
              </a:rPr>
              <a:t>Design </a:t>
            </a:r>
            <a:r>
              <a:rPr lang="en-GB" dirty="0">
                <a:solidFill>
                  <a:srgbClr val="3333FF"/>
                </a:solidFill>
              </a:rPr>
              <a:t>Focused time-delay neural network</a:t>
            </a:r>
            <a:r>
              <a:rPr lang="sl-SI" dirty="0"/>
              <a:t> </a:t>
            </a:r>
            <a:r>
              <a:rPr lang="sl-SI" dirty="0" err="1">
                <a:sym typeface="Wingdings" pitchFamily="2" charset="2"/>
              </a:rPr>
              <a:t>for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recursive</a:t>
            </a:r>
            <a:r>
              <a:rPr lang="sl-SI" dirty="0">
                <a:sym typeface="Wingdings" pitchFamily="2" charset="2"/>
              </a:rPr>
              <a:t> one-step-</a:t>
            </a:r>
            <a:r>
              <a:rPr lang="sl-SI" dirty="0" err="1">
                <a:sym typeface="Wingdings" pitchFamily="2" charset="2"/>
              </a:rPr>
              <a:t>ahead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predictor</a:t>
            </a:r>
            <a:endParaRPr lang="sl-SI" dirty="0">
              <a:sym typeface="Wingdings" pitchFamily="2" charset="2"/>
            </a:endParaRPr>
          </a:p>
          <a:p>
            <a:pPr lvl="2" eaLnBrk="1" hangingPunct="1"/>
            <a:endParaRPr lang="sl-SI" dirty="0">
              <a:sym typeface="Wingdings" pitchFamily="2" charset="2"/>
            </a:endParaRPr>
          </a:p>
          <a:p>
            <a:pPr lvl="1" eaLnBrk="1" hangingPunct="1"/>
            <a:r>
              <a:rPr lang="sl-SI" dirty="0" err="1">
                <a:sym typeface="Wingdings" pitchFamily="2" charset="2"/>
              </a:rPr>
              <a:t>Fixed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network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parameters</a:t>
            </a:r>
            <a:endParaRPr lang="sl-SI" dirty="0">
              <a:sym typeface="Wingdings" pitchFamily="2" charset="2"/>
            </a:endParaRPr>
          </a:p>
          <a:p>
            <a:pPr lvl="2" eaLnBrk="1" hangingPunct="1"/>
            <a:r>
              <a:rPr lang="sl-SI" dirty="0" err="1">
                <a:solidFill>
                  <a:srgbClr val="0033CC"/>
                </a:solidFill>
              </a:rPr>
              <a:t>Number</a:t>
            </a:r>
            <a:r>
              <a:rPr lang="sl-SI" dirty="0">
                <a:solidFill>
                  <a:srgbClr val="0033CC"/>
                </a:solidFill>
              </a:rPr>
              <a:t> of </a:t>
            </a:r>
            <a:r>
              <a:rPr lang="sl-SI" dirty="0" err="1">
                <a:solidFill>
                  <a:srgbClr val="0033CC"/>
                </a:solidFill>
              </a:rPr>
              <a:t>hidden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layers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>
                <a:solidFill>
                  <a:srgbClr val="0033CC"/>
                </a:solidFill>
              </a:rPr>
              <a:t>	</a:t>
            </a:r>
            <a:r>
              <a:rPr lang="sl-SI" dirty="0" smtClean="0">
                <a:solidFill>
                  <a:srgbClr val="0033CC"/>
                </a:solidFill>
              </a:rPr>
              <a:t>  = 1</a:t>
            </a:r>
            <a:endParaRPr lang="sl-SI" dirty="0">
              <a:solidFill>
                <a:srgbClr val="0033CC"/>
              </a:solidFill>
            </a:endParaRPr>
          </a:p>
          <a:p>
            <a:pPr lvl="2" eaLnBrk="1" hangingPunct="1"/>
            <a:r>
              <a:rPr lang="sl-SI" dirty="0" err="1">
                <a:solidFill>
                  <a:srgbClr val="0033CC"/>
                </a:solidFill>
              </a:rPr>
              <a:t>Hidden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layer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activation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functions</a:t>
            </a:r>
            <a:r>
              <a:rPr lang="sl-SI" dirty="0" smtClean="0">
                <a:solidFill>
                  <a:srgbClr val="0033CC"/>
                </a:solidFill>
              </a:rPr>
              <a:t> = </a:t>
            </a:r>
            <a:r>
              <a:rPr lang="sl-SI" dirty="0" err="1" smtClean="0">
                <a:solidFill>
                  <a:srgbClr val="0033CC"/>
                </a:solidFill>
              </a:rPr>
              <a:t>Logistic</a:t>
            </a:r>
            <a:endParaRPr lang="sl-SI" dirty="0">
              <a:solidFill>
                <a:srgbClr val="0033CC"/>
              </a:solidFill>
            </a:endParaRPr>
          </a:p>
          <a:p>
            <a:pPr lvl="2" eaLnBrk="1" hangingPunct="1"/>
            <a:r>
              <a:rPr lang="sl-SI" dirty="0" err="1">
                <a:solidFill>
                  <a:srgbClr val="0033CC"/>
                </a:solidFill>
              </a:rPr>
              <a:t>Output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layer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activation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function</a:t>
            </a:r>
            <a:r>
              <a:rPr lang="sl-SI" dirty="0" smtClean="0">
                <a:solidFill>
                  <a:srgbClr val="0033CC"/>
                </a:solidFill>
              </a:rPr>
              <a:t>	  = </a:t>
            </a:r>
            <a:r>
              <a:rPr lang="sl-SI" dirty="0" err="1" smtClean="0">
                <a:solidFill>
                  <a:srgbClr val="0033CC"/>
                </a:solidFill>
              </a:rPr>
              <a:t>Linear</a:t>
            </a:r>
            <a:endParaRPr lang="sl-SI" dirty="0">
              <a:solidFill>
                <a:srgbClr val="0033CC"/>
              </a:solidFill>
            </a:endParaRPr>
          </a:p>
          <a:p>
            <a:pPr lvl="2" eaLnBrk="1" hangingPunct="1"/>
            <a:endParaRPr lang="sl-SI" dirty="0">
              <a:sym typeface="Wingdings" pitchFamily="2" charset="2"/>
            </a:endParaRPr>
          </a:p>
          <a:p>
            <a:pPr lvl="1" eaLnBrk="1" hangingPunct="1"/>
            <a:r>
              <a:rPr lang="sl-SI" dirty="0">
                <a:sym typeface="Wingdings" pitchFamily="2" charset="2"/>
              </a:rPr>
              <a:t>Variable </a:t>
            </a:r>
            <a:r>
              <a:rPr lang="sl-SI" dirty="0" err="1">
                <a:sym typeface="Wingdings" pitchFamily="2" charset="2"/>
              </a:rPr>
              <a:t>network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parameters</a:t>
            </a:r>
            <a:endParaRPr lang="sl-SI" dirty="0">
              <a:sym typeface="Wingdings" pitchFamily="2" charset="2"/>
            </a:endParaRPr>
          </a:p>
          <a:p>
            <a:pPr lvl="2" eaLnBrk="1" hangingPunct="1"/>
            <a:r>
              <a:rPr lang="sl-SI" dirty="0" err="1">
                <a:solidFill>
                  <a:srgbClr val="FF0000"/>
                </a:solidFill>
              </a:rPr>
              <a:t>Input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delays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smtClean="0">
                <a:solidFill>
                  <a:srgbClr val="FF0000"/>
                </a:solidFill>
              </a:rPr>
              <a:t>		  = </a:t>
            </a:r>
            <a:r>
              <a:rPr lang="sl-SI" dirty="0">
                <a:solidFill>
                  <a:srgbClr val="FF0000"/>
                </a:solidFill>
              </a:rPr>
              <a:t>?</a:t>
            </a:r>
          </a:p>
          <a:p>
            <a:pPr lvl="2" eaLnBrk="1" hangingPunct="1"/>
            <a:r>
              <a:rPr lang="sl-SI" dirty="0" err="1">
                <a:solidFill>
                  <a:srgbClr val="FF0000"/>
                </a:solidFill>
              </a:rPr>
              <a:t>Hidden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layer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neurons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smtClean="0">
                <a:solidFill>
                  <a:srgbClr val="FF0000"/>
                </a:solidFill>
              </a:rPr>
              <a:t>	  = </a:t>
            </a:r>
            <a:r>
              <a:rPr lang="sl-SI" dirty="0">
                <a:solidFill>
                  <a:srgbClr val="FF0000"/>
                </a:solidFill>
              </a:rPr>
              <a:t>?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endParaRPr lang="sl-SI" dirty="0"/>
          </a:p>
          <a:p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NEURAL NETWORKS  (5) Dynamic networks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#</a:t>
            </a:r>
            <a:fld id="{B29E9662-8DF2-48E9-A7CE-66D216CDCBBE}" type="slidenum">
              <a:rPr lang="sl-SI" smtClean="0"/>
              <a:pPr>
                <a:defRPr/>
              </a:pPr>
              <a:t>12</a:t>
            </a:fld>
            <a:endParaRPr lang="sl-SI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95042"/>
              </p:ext>
            </p:extLst>
          </p:nvPr>
        </p:nvGraphicFramePr>
        <p:xfrm>
          <a:off x="1574800" y="2215464"/>
          <a:ext cx="60039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5" imgW="3530520" imgH="419040" progId="Equation.3">
                  <p:embed/>
                </p:oleObj>
              </mc:Choice>
              <mc:Fallback>
                <p:oleObj name="Equation" r:id="rId5" imgW="3530520" imgH="41904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215464"/>
                        <a:ext cx="6003925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6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34EA349-4150-4A49-BF4A-1B9D7F9A3997}" type="slidenum">
              <a:rPr lang="sl-SI" smtClean="0"/>
              <a:pPr/>
              <a:t>13</a:t>
            </a:fld>
            <a:endParaRPr lang="sl-SI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3163"/>
            <a:ext cx="8229600" cy="5208587"/>
          </a:xfrm>
          <a:noFill/>
        </p:spPr>
        <p:txBody>
          <a:bodyPr/>
          <a:lstStyle/>
          <a:p>
            <a:pPr eaLnBrk="1" hangingPunct="1"/>
            <a:r>
              <a:rPr lang="sl-SI" sz="2000" dirty="0" err="1" smtClean="0"/>
              <a:t>Input</a:t>
            </a:r>
            <a:r>
              <a:rPr lang="sl-SI" sz="2000" dirty="0" smtClean="0"/>
              <a:t> </a:t>
            </a:r>
            <a:r>
              <a:rPr lang="sl-SI" sz="2000" dirty="0" err="1" smtClean="0"/>
              <a:t>delays</a:t>
            </a:r>
            <a:r>
              <a:rPr lang="sl-SI" sz="2000" dirty="0" smtClean="0"/>
              <a:t> = [0 6 12]   </a:t>
            </a:r>
            <a:r>
              <a:rPr lang="sl-SI" sz="2000" dirty="0" smtClean="0">
                <a:sym typeface="Wingdings" pitchFamily="2" charset="2"/>
              </a:rPr>
              <a:t> </a:t>
            </a:r>
            <a:r>
              <a:rPr lang="sl-SI" sz="2000" dirty="0" err="1" smtClean="0">
                <a:sym typeface="Wingdings" pitchFamily="2" charset="2"/>
              </a:rPr>
              <a:t>Inputs</a:t>
            </a:r>
            <a:r>
              <a:rPr lang="sl-SI" sz="2000" dirty="0" smtClean="0">
                <a:sym typeface="Wingdings" pitchFamily="2" charset="2"/>
              </a:rPr>
              <a:t>   {x(t), x(t-6), x(t-12)}</a:t>
            </a:r>
            <a:endParaRPr lang="sl-SI" sz="2000" dirty="0" smtClean="0"/>
          </a:p>
          <a:p>
            <a:pPr eaLnBrk="1" hangingPunct="1"/>
            <a:r>
              <a:rPr lang="sl-SI" sz="2000" dirty="0" err="1" smtClean="0"/>
              <a:t>Prediction</a:t>
            </a:r>
            <a:r>
              <a:rPr lang="sl-SI" sz="2000" dirty="0" smtClean="0"/>
              <a:t> </a:t>
            </a:r>
            <a:r>
              <a:rPr lang="sl-SI" sz="2000" dirty="0" err="1" smtClean="0"/>
              <a:t>horizon</a:t>
            </a:r>
            <a:r>
              <a:rPr lang="sl-SI" sz="2000" dirty="0" smtClean="0"/>
              <a:t> = 1    </a:t>
            </a:r>
            <a:r>
              <a:rPr lang="sl-SI" sz="2000" dirty="0" smtClean="0">
                <a:sym typeface="Wingdings" pitchFamily="2" charset="2"/>
              </a:rPr>
              <a:t> </a:t>
            </a:r>
            <a:r>
              <a:rPr lang="sl-SI" sz="2000" dirty="0" err="1" smtClean="0">
                <a:sym typeface="Wingdings" pitchFamily="2" charset="2"/>
              </a:rPr>
              <a:t>Output</a:t>
            </a:r>
            <a:r>
              <a:rPr lang="sl-SI" sz="2000" dirty="0" smtClean="0">
                <a:sym typeface="Wingdings" pitchFamily="2" charset="2"/>
              </a:rPr>
              <a:t>   x(t+1)</a:t>
            </a:r>
            <a:endParaRPr lang="sl-SI" sz="2000" dirty="0" smtClean="0"/>
          </a:p>
        </p:txBody>
      </p:sp>
      <p:pic>
        <p:nvPicPr>
          <p:cNvPr id="17414" name="Picture 4" descr="expl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9850" y="2184400"/>
            <a:ext cx="6778625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3132119" y="3360738"/>
            <a:ext cx="2212465" cy="338554"/>
          </a:xfrm>
          <a:prstGeom prst="rect">
            <a:avLst/>
          </a:prstGeom>
          <a:solidFill>
            <a:schemeClr val="bg1">
              <a:alpha val="69019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dirty="0" err="1">
                <a:solidFill>
                  <a:srgbClr val="3333FF"/>
                </a:solidFill>
              </a:rPr>
              <a:t>Input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delays</a:t>
            </a:r>
            <a:r>
              <a:rPr lang="sl-SI" dirty="0">
                <a:solidFill>
                  <a:srgbClr val="3333FF"/>
                </a:solidFill>
              </a:rPr>
              <a:t> = </a:t>
            </a:r>
            <a:r>
              <a:rPr lang="sl-SI" dirty="0" smtClean="0">
                <a:solidFill>
                  <a:srgbClr val="3333FF"/>
                </a:solidFill>
              </a:rPr>
              <a:t>[0 </a:t>
            </a:r>
            <a:r>
              <a:rPr lang="sl-SI" dirty="0">
                <a:solidFill>
                  <a:srgbClr val="3333FF"/>
                </a:solidFill>
              </a:rPr>
              <a:t>6 </a:t>
            </a:r>
            <a:r>
              <a:rPr lang="sl-SI" dirty="0" smtClean="0">
                <a:solidFill>
                  <a:srgbClr val="3333FF"/>
                </a:solidFill>
              </a:rPr>
              <a:t>12]</a:t>
            </a:r>
            <a:endParaRPr lang="en-GB" dirty="0">
              <a:solidFill>
                <a:srgbClr val="3333FF"/>
              </a:solidFill>
            </a:endParaRP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5584825" y="4491038"/>
            <a:ext cx="2154238" cy="336550"/>
          </a:xfrm>
          <a:prstGeom prst="rect">
            <a:avLst/>
          </a:prstGeom>
          <a:solidFill>
            <a:schemeClr val="bg1">
              <a:alpha val="69019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sl-SI">
                <a:solidFill>
                  <a:srgbClr val="FF00FF"/>
                </a:solidFill>
              </a:rPr>
              <a:t>Prediction horizon = 1</a:t>
            </a:r>
            <a:endParaRPr lang="en-GB">
              <a:solidFill>
                <a:srgbClr val="FF00FF"/>
              </a:solidFill>
            </a:endParaRPr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 flipH="1">
            <a:off x="5314950" y="4722813"/>
            <a:ext cx="355600" cy="17145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5238750" y="4894263"/>
            <a:ext cx="88900" cy="88900"/>
          </a:xfrm>
          <a:prstGeom prst="ellipse">
            <a:avLst/>
          </a:prstGeom>
          <a:solidFill>
            <a:srgbClr val="FF00FF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5099050" y="4773613"/>
            <a:ext cx="88900" cy="88900"/>
          </a:xfrm>
          <a:prstGeom prst="ellipse">
            <a:avLst/>
          </a:prstGeom>
          <a:solidFill>
            <a:srgbClr val="3366FF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Oval 10"/>
          <p:cNvSpPr>
            <a:spLocks noChangeArrowheads="1"/>
          </p:cNvSpPr>
          <p:nvPr/>
        </p:nvSpPr>
        <p:spPr bwMode="auto">
          <a:xfrm>
            <a:off x="4286250" y="4017963"/>
            <a:ext cx="88900" cy="88900"/>
          </a:xfrm>
          <a:prstGeom prst="ellipse">
            <a:avLst/>
          </a:prstGeom>
          <a:solidFill>
            <a:srgbClr val="3366FF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>
            <a:off x="3448050" y="2836863"/>
            <a:ext cx="88900" cy="88900"/>
          </a:xfrm>
          <a:prstGeom prst="ellipse">
            <a:avLst/>
          </a:prstGeom>
          <a:solidFill>
            <a:srgbClr val="3366FF">
              <a:alpha val="2588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4991100" y="3446463"/>
            <a:ext cx="203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4800600" y="3440113"/>
            <a:ext cx="203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4584700" y="3440113"/>
            <a:ext cx="203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5" name="AutoShape 15"/>
          <p:cNvCxnSpPr>
            <a:cxnSpLocks noChangeShapeType="1"/>
          </p:cNvCxnSpPr>
          <p:nvPr/>
        </p:nvCxnSpPr>
        <p:spPr bwMode="auto">
          <a:xfrm rot="5400000" flipH="1">
            <a:off x="4027899" y="2431313"/>
            <a:ext cx="540000" cy="1440000"/>
          </a:xfrm>
          <a:prstGeom prst="curvedConnector2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</p:cxnSp>
      <p:cxnSp>
        <p:nvCxnSpPr>
          <p:cNvPr id="17426" name="AutoShape 16"/>
          <p:cNvCxnSpPr>
            <a:cxnSpLocks noChangeShapeType="1"/>
          </p:cNvCxnSpPr>
          <p:nvPr/>
        </p:nvCxnSpPr>
        <p:spPr bwMode="auto">
          <a:xfrm rot="5400000">
            <a:off x="4398885" y="3609338"/>
            <a:ext cx="438150" cy="468000"/>
          </a:xfrm>
          <a:prstGeom prst="curvedConnector2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</p:cxnSp>
      <p:cxnSp>
        <p:nvCxnSpPr>
          <p:cNvPr id="17427" name="AutoShape 17"/>
          <p:cNvCxnSpPr>
            <a:cxnSpLocks noChangeShapeType="1"/>
            <a:endCxn id="17419" idx="6"/>
          </p:cNvCxnSpPr>
          <p:nvPr/>
        </p:nvCxnSpPr>
        <p:spPr bwMode="auto">
          <a:xfrm rot="16200000" flipH="1">
            <a:off x="4341019" y="3971132"/>
            <a:ext cx="1187450" cy="506412"/>
          </a:xfrm>
          <a:prstGeom prst="curvedConnector4">
            <a:avLst>
              <a:gd name="adj1" fmla="val 48128"/>
              <a:gd name="adj2" fmla="val 145141"/>
            </a:avLst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17429" name="Oval 19"/>
          <p:cNvSpPr>
            <a:spLocks noChangeArrowheads="1"/>
          </p:cNvSpPr>
          <p:nvPr/>
        </p:nvSpPr>
        <p:spPr bwMode="auto">
          <a:xfrm rot="-1329024">
            <a:off x="5029200" y="3995738"/>
            <a:ext cx="3314700" cy="1492250"/>
          </a:xfrm>
          <a:prstGeom prst="ellipse">
            <a:avLst/>
          </a:prstGeom>
          <a:solidFill>
            <a:srgbClr val="FF00FF">
              <a:alpha val="3922"/>
            </a:srgbClr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3336925" y="2043113"/>
            <a:ext cx="1344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3333FF"/>
                </a:solidFill>
              </a:rPr>
              <a:t>Known world</a:t>
            </a:r>
            <a:endParaRPr lang="en-GB">
              <a:solidFill>
                <a:srgbClr val="3333FF"/>
              </a:solidFill>
            </a:endParaRP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7423150" y="3529013"/>
            <a:ext cx="1570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FF00FF"/>
                </a:solidFill>
              </a:rPr>
              <a:t>Unknown world</a:t>
            </a:r>
            <a:endParaRPr lang="en-GB">
              <a:solidFill>
                <a:srgbClr val="FF00FF"/>
              </a:solidFill>
            </a:endParaRPr>
          </a:p>
        </p:txBody>
      </p:sp>
      <p:sp>
        <p:nvSpPr>
          <p:cNvPr id="17432" name="Rectangle 22"/>
          <p:cNvSpPr>
            <a:spLocks noChangeArrowheads="1"/>
          </p:cNvSpPr>
          <p:nvPr/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endParaRPr lang="en-GB" sz="2000"/>
          </a:p>
        </p:txBody>
      </p:sp>
      <p:sp>
        <p:nvSpPr>
          <p:cNvPr id="1743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Understanding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delays</a:t>
            </a:r>
            <a:endParaRPr lang="en-US" dirty="0" smtClean="0"/>
          </a:p>
        </p:txBody>
      </p:sp>
      <p:sp>
        <p:nvSpPr>
          <p:cNvPr id="28" name="Oval 18"/>
          <p:cNvSpPr>
            <a:spLocks noChangeArrowheads="1"/>
          </p:cNvSpPr>
          <p:nvPr/>
        </p:nvSpPr>
        <p:spPr bwMode="auto">
          <a:xfrm>
            <a:off x="2305050" y="2325688"/>
            <a:ext cx="3314700" cy="3114675"/>
          </a:xfrm>
          <a:prstGeom prst="ellipse">
            <a:avLst/>
          </a:prstGeom>
          <a:solidFill>
            <a:srgbClr val="3366FF">
              <a:alpha val="5882"/>
            </a:srgbClr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82BC6D13-06D3-410E-95F3-548DE7997D1B}" type="slidenum">
              <a:rPr lang="sl-SI" smtClean="0"/>
              <a:pPr/>
              <a:t>14</a:t>
            </a:fld>
            <a:endParaRPr lang="sl-SI" smtClean="0"/>
          </a:p>
        </p:txBody>
      </p:sp>
      <p:pic>
        <p:nvPicPr>
          <p:cNvPr id="20485" name="Picture 5" descr="#example51(2)_NS=[ 8 ], ID=[ 0 6 12 ]"/>
          <p:cNvPicPr>
            <a:picLocks noChangeAspect="1" noChangeArrowheads="1"/>
          </p:cNvPicPr>
          <p:nvPr/>
        </p:nvPicPr>
        <p:blipFill>
          <a:blip r:embed="rId3" cstate="print"/>
          <a:srcRect b="34779"/>
          <a:stretch>
            <a:fillRect/>
          </a:stretch>
        </p:blipFill>
        <p:spPr bwMode="auto">
          <a:xfrm>
            <a:off x="777875" y="1109663"/>
            <a:ext cx="7315200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 descr="#example51(3)_NS=[ 8 ], ID=[ 0 6 12 18 24 ]"/>
          <p:cNvPicPr>
            <a:picLocks noChangeAspect="1" noChangeArrowheads="1"/>
          </p:cNvPicPr>
          <p:nvPr/>
        </p:nvPicPr>
        <p:blipFill>
          <a:blip r:embed="rId4" cstate="print"/>
          <a:srcRect b="51842"/>
          <a:stretch>
            <a:fillRect/>
          </a:stretch>
        </p:blipFill>
        <p:spPr bwMode="auto">
          <a:xfrm>
            <a:off x="798513" y="3771900"/>
            <a:ext cx="73152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793750" y="2051050"/>
            <a:ext cx="595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2400" dirty="0" smtClean="0">
                <a:solidFill>
                  <a:schemeClr val="bg1">
                    <a:lumMod val="50000"/>
                  </a:schemeClr>
                </a:solidFill>
              </a:rPr>
              <a:t>(A)</a:t>
            </a: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768350" y="4705350"/>
            <a:ext cx="595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2400" dirty="0" smtClean="0">
                <a:solidFill>
                  <a:schemeClr val="bg1">
                    <a:lumMod val="50000"/>
                  </a:schemeClr>
                </a:solidFill>
              </a:rPr>
              <a:t>(B)</a:t>
            </a: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Results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8 </a:t>
            </a:r>
            <a:r>
              <a:rPr lang="sl-SI" dirty="0" err="1" smtClean="0"/>
              <a:t>hidden</a:t>
            </a:r>
            <a:r>
              <a:rPr lang="sl-SI" dirty="0" smtClean="0"/>
              <a:t> </a:t>
            </a:r>
            <a:r>
              <a:rPr lang="sl-SI" dirty="0" err="1" smtClean="0"/>
              <a:t>neurons</a:t>
            </a:r>
            <a:r>
              <a:rPr lang="sl-SI" dirty="0" smtClean="0"/>
              <a:t> and </a:t>
            </a:r>
            <a:r>
              <a:rPr lang="sl-SI" dirty="0" err="1" smtClean="0"/>
              <a:t>different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delays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DB8BF314-3A07-419F-BC11-8F4076D876E0}" type="slidenum">
              <a:rPr lang="sl-SI" smtClean="0"/>
              <a:pPr/>
              <a:t>15</a:t>
            </a:fld>
            <a:endParaRPr lang="sl-SI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5.3  </a:t>
            </a:r>
            <a:r>
              <a:rPr lang="en-GB" smtClean="0"/>
              <a:t>Distributed time-delay neural network</a:t>
            </a:r>
          </a:p>
        </p:txBody>
      </p:sp>
      <p:sp>
        <p:nvSpPr>
          <p:cNvPr id="21510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31913"/>
            <a:ext cx="8229600" cy="5049837"/>
          </a:xfrm>
        </p:spPr>
        <p:txBody>
          <a:bodyPr/>
          <a:lstStyle/>
          <a:p>
            <a:pPr eaLnBrk="1" hangingPunct="1"/>
            <a:r>
              <a:rPr lang="sl-SI" dirty="0" err="1" smtClean="0"/>
              <a:t>Tapped</a:t>
            </a:r>
            <a:r>
              <a:rPr lang="sl-SI" dirty="0" smtClean="0"/>
              <a:t> </a:t>
            </a:r>
            <a:r>
              <a:rPr lang="sl-SI" dirty="0" err="1" smtClean="0"/>
              <a:t>delay</a:t>
            </a:r>
            <a:r>
              <a:rPr lang="sl-SI" dirty="0" smtClean="0"/>
              <a:t> </a:t>
            </a:r>
            <a:r>
              <a:rPr lang="sl-SI" dirty="0" err="1" smtClean="0"/>
              <a:t>lines</a:t>
            </a:r>
            <a:r>
              <a:rPr lang="sl-SI" dirty="0" smtClean="0"/>
              <a:t> </a:t>
            </a:r>
            <a:r>
              <a:rPr lang="sl-SI" dirty="0" err="1" smtClean="0"/>
              <a:t>distributed</a:t>
            </a:r>
            <a:r>
              <a:rPr lang="sl-SI" dirty="0" smtClean="0"/>
              <a:t> </a:t>
            </a:r>
            <a:r>
              <a:rPr lang="sl-SI" dirty="0" err="1" smtClean="0"/>
              <a:t>throughout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Distributed</a:t>
            </a:r>
            <a:r>
              <a:rPr lang="sl-SI" dirty="0" smtClean="0"/>
              <a:t> </a:t>
            </a:r>
            <a:r>
              <a:rPr lang="sl-SI" dirty="0" err="1" smtClean="0"/>
              <a:t>temporal</a:t>
            </a:r>
            <a:r>
              <a:rPr lang="sl-SI" dirty="0" smtClean="0"/>
              <a:t> </a:t>
            </a:r>
            <a:r>
              <a:rPr lang="sl-SI" dirty="0" err="1" smtClean="0"/>
              <a:t>dynamics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ability</a:t>
            </a:r>
            <a:r>
              <a:rPr lang="sl-SI" dirty="0" smtClean="0">
                <a:sym typeface="Wingdings" pitchFamily="2" charset="2"/>
              </a:rPr>
              <a:t> to </a:t>
            </a:r>
            <a:r>
              <a:rPr lang="sl-SI" dirty="0" err="1" smtClean="0">
                <a:sym typeface="Wingdings" pitchFamily="2" charset="2"/>
              </a:rPr>
              <a:t>handle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 non-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stationary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environments</a:t>
            </a:r>
            <a:endParaRPr lang="sl-SI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cannot</a:t>
            </a:r>
            <a:r>
              <a:rPr lang="sl-SI" dirty="0" smtClean="0"/>
              <a:t> be used </a:t>
            </a:r>
            <a:r>
              <a:rPr lang="sl-SI" dirty="0" err="1" smtClean="0"/>
              <a:t>anymore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the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need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for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olidFill>
                  <a:srgbClr val="3333FF"/>
                </a:solidFill>
                <a:sym typeface="Wingdings" pitchFamily="2" charset="2"/>
              </a:rPr>
              <a:t>temporal</a:t>
            </a:r>
            <a:r>
              <a:rPr lang="sl-SI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dirty="0" err="1" smtClean="0">
                <a:solidFill>
                  <a:srgbClr val="3333FF"/>
                </a:solidFill>
                <a:sym typeface="Wingdings" pitchFamily="2" charset="2"/>
              </a:rPr>
              <a:t>backpropagation</a:t>
            </a:r>
            <a:endParaRPr lang="sl-SI" dirty="0" smtClean="0">
              <a:solidFill>
                <a:srgbClr val="3333FF"/>
              </a:solidFill>
            </a:endParaRPr>
          </a:p>
          <a:p>
            <a:pPr lvl="1" eaLnBrk="1" hangingPunct="1"/>
            <a:r>
              <a:rPr lang="sl-SI" dirty="0" err="1" smtClean="0"/>
              <a:t>Possible</a:t>
            </a:r>
            <a:r>
              <a:rPr lang="sl-SI" dirty="0" smtClean="0"/>
              <a:t> </a:t>
            </a:r>
            <a:r>
              <a:rPr lang="sl-SI" dirty="0" err="1" smtClean="0"/>
              <a:t>applications</a:t>
            </a:r>
            <a:r>
              <a:rPr lang="sl-SI" dirty="0" smtClean="0"/>
              <a:t>: </a:t>
            </a:r>
            <a:br>
              <a:rPr lang="sl-SI" dirty="0" smtClean="0"/>
            </a:b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/>
              <a:t>phoneme</a:t>
            </a:r>
            <a:r>
              <a:rPr lang="sl-SI" dirty="0" smtClean="0"/>
              <a:t> </a:t>
            </a:r>
            <a:r>
              <a:rPr lang="sl-SI" dirty="0" err="1" smtClean="0"/>
              <a:t>recognition</a:t>
            </a:r>
            <a:r>
              <a:rPr lang="sl-SI" dirty="0" smtClean="0"/>
              <a:t>, </a:t>
            </a:r>
            <a:r>
              <a:rPr lang="sl-SI" dirty="0" err="1" smtClean="0"/>
              <a:t>recognition</a:t>
            </a:r>
            <a:r>
              <a:rPr lang="sl-SI" dirty="0" smtClean="0"/>
              <a:t> of </a:t>
            </a:r>
            <a:r>
              <a:rPr lang="sl-SI" dirty="0" err="1" smtClean="0"/>
              <a:t>various</a:t>
            </a:r>
            <a:r>
              <a:rPr lang="sl-SI" dirty="0" smtClean="0"/>
              <a:t> </a:t>
            </a:r>
            <a:r>
              <a:rPr lang="sl-SI" dirty="0" err="1" smtClean="0"/>
              <a:t>frequency</a:t>
            </a:r>
            <a:r>
              <a:rPr lang="sl-SI" dirty="0" smtClean="0"/>
              <a:t> </a:t>
            </a:r>
            <a:r>
              <a:rPr lang="sl-SI" dirty="0" err="1" smtClean="0"/>
              <a:t>contents</a:t>
            </a:r>
            <a:r>
              <a:rPr lang="sl-SI" dirty="0" smtClean="0"/>
              <a:t> in </a:t>
            </a:r>
            <a:r>
              <a:rPr lang="sl-SI" dirty="0" err="1" smtClean="0"/>
              <a:t>signals</a:t>
            </a:r>
            <a:endParaRPr lang="en-GB" dirty="0" smtClean="0"/>
          </a:p>
        </p:txBody>
      </p:sp>
      <p:grpSp>
        <p:nvGrpSpPr>
          <p:cNvPr id="21512" name="Group 13"/>
          <p:cNvGrpSpPr>
            <a:grpSpLocks/>
          </p:cNvGrpSpPr>
          <p:nvPr/>
        </p:nvGrpSpPr>
        <p:grpSpPr bwMode="auto">
          <a:xfrm>
            <a:off x="1217613" y="3429950"/>
            <a:ext cx="6670675" cy="2308225"/>
            <a:chOff x="702" y="1522"/>
            <a:chExt cx="4202" cy="1454"/>
          </a:xfrm>
        </p:grpSpPr>
        <p:pic>
          <p:nvPicPr>
            <p:cNvPr id="21513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2" y="1522"/>
              <a:ext cx="4202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4" name="Oval 11"/>
            <p:cNvSpPr>
              <a:spLocks noChangeArrowheads="1"/>
            </p:cNvSpPr>
            <p:nvPr/>
          </p:nvSpPr>
          <p:spPr bwMode="auto">
            <a:xfrm>
              <a:off x="1061" y="1818"/>
              <a:ext cx="369" cy="7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12"/>
            <p:cNvSpPr>
              <a:spLocks noChangeArrowheads="1"/>
            </p:cNvSpPr>
            <p:nvPr/>
          </p:nvSpPr>
          <p:spPr bwMode="auto">
            <a:xfrm>
              <a:off x="2853" y="1834"/>
              <a:ext cx="369" cy="7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D0760338-6376-49DC-96BB-78403262C86D}" type="slidenum">
              <a:rPr lang="sl-SI" smtClean="0"/>
              <a:pPr/>
              <a:t>16</a:t>
            </a:fld>
            <a:endParaRPr lang="sl-SI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Temporal backpropagation</a:t>
            </a:r>
            <a:endParaRPr lang="en-GB" smtClean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algorithm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Suitable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static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and f</a:t>
            </a:r>
            <a:r>
              <a:rPr lang="en-GB" dirty="0" err="1" smtClean="0"/>
              <a:t>ocused</a:t>
            </a:r>
            <a:r>
              <a:rPr lang="en-GB" dirty="0" smtClean="0"/>
              <a:t> time-delay neural network</a:t>
            </a:r>
            <a:r>
              <a:rPr lang="sl-SI" dirty="0" smtClean="0"/>
              <a:t>s</a:t>
            </a:r>
          </a:p>
          <a:p>
            <a:pPr lvl="4" eaLnBrk="1" hangingPunct="1"/>
            <a:endParaRPr lang="sl-SI" dirty="0" smtClean="0"/>
          </a:p>
          <a:p>
            <a:pPr marL="457200" indent="-457200" eaLnBrk="1" hangingPunct="1"/>
            <a:r>
              <a:rPr lang="sl-SI" dirty="0" err="1" smtClean="0"/>
              <a:t>Temporal</a:t>
            </a:r>
            <a:r>
              <a:rPr lang="sl-SI" dirty="0" smtClean="0"/>
              <a:t> </a:t>
            </a:r>
            <a:r>
              <a:rPr lang="sl-SI" dirty="0" err="1" smtClean="0"/>
              <a:t>backpropagation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Supervised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algorithm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Extension</a:t>
            </a:r>
            <a:r>
              <a:rPr lang="sl-SI" dirty="0" smtClean="0"/>
              <a:t> of </a:t>
            </a:r>
            <a:r>
              <a:rPr lang="sl-SI" dirty="0" err="1" smtClean="0"/>
              <a:t>backpropagation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Required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distributed</a:t>
            </a:r>
            <a:r>
              <a:rPr lang="sl-SI" dirty="0" smtClean="0"/>
              <a:t> time-</a:t>
            </a:r>
            <a:r>
              <a:rPr lang="sl-SI" dirty="0" err="1" smtClean="0"/>
              <a:t>delay</a:t>
            </a:r>
            <a:r>
              <a:rPr lang="sl-SI" dirty="0" smtClean="0"/>
              <a:t>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sl-SI" dirty="0" smtClean="0"/>
          </a:p>
          <a:p>
            <a:pPr marL="762000" lvl="1" indent="-304800" eaLnBrk="1" hangingPunct="1"/>
            <a:r>
              <a:rPr lang="en-US" dirty="0" smtClean="0"/>
              <a:t>Computationally</a:t>
            </a:r>
            <a:r>
              <a:rPr lang="sl-SI" dirty="0" smtClean="0"/>
              <a:t> </a:t>
            </a:r>
            <a:r>
              <a:rPr lang="sl-SI" dirty="0" err="1" smtClean="0"/>
              <a:t>demanding</a:t>
            </a:r>
            <a:endParaRPr lang="sl-SI" dirty="0" smtClean="0"/>
          </a:p>
          <a:p>
            <a:pPr lvl="4" eaLnBrk="1" hangingPunct="1"/>
            <a:endParaRPr lang="sl-SI" dirty="0" smtClean="0"/>
          </a:p>
          <a:p>
            <a:pPr marL="457200" indent="-457200" eaLnBrk="1" hangingPunct="1"/>
            <a:r>
              <a:rPr lang="sl-SI" dirty="0" err="1" smtClean="0"/>
              <a:t>Which</a:t>
            </a:r>
            <a:r>
              <a:rPr lang="sl-SI" dirty="0" smtClean="0"/>
              <a:t> form of </a:t>
            </a:r>
            <a:r>
              <a:rPr lang="sl-SI" dirty="0" err="1" smtClean="0"/>
              <a:t>backpropagation</a:t>
            </a:r>
            <a:r>
              <a:rPr lang="sl-SI" dirty="0" smtClean="0"/>
              <a:t> to </a:t>
            </a:r>
            <a:r>
              <a:rPr lang="sl-SI" dirty="0" err="1" smtClean="0"/>
              <a:t>use</a:t>
            </a:r>
            <a:r>
              <a:rPr lang="sl-SI" dirty="0" smtClean="0"/>
              <a:t>?</a:t>
            </a:r>
          </a:p>
          <a:p>
            <a:pPr marL="762000" lvl="1" indent="-304800" eaLnBrk="1" hangingPunct="1"/>
            <a:r>
              <a:rPr lang="sl-SI" dirty="0" err="1" smtClean="0"/>
              <a:t>Based</a:t>
            </a:r>
            <a:r>
              <a:rPr lang="sl-SI" dirty="0" smtClean="0"/>
              <a:t> on </a:t>
            </a:r>
            <a:r>
              <a:rPr lang="sl-SI" dirty="0" err="1" smtClean="0"/>
              <a:t>the</a:t>
            </a:r>
            <a:r>
              <a:rPr lang="sl-SI" dirty="0" smtClean="0"/>
              <a:t> nature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temporal</a:t>
            </a:r>
            <a:r>
              <a:rPr lang="sl-SI" dirty="0" smtClean="0"/>
              <a:t> </a:t>
            </a:r>
            <a:r>
              <a:rPr lang="sl-SI" dirty="0" err="1" smtClean="0"/>
              <a:t>processing</a:t>
            </a:r>
            <a:r>
              <a:rPr lang="sl-SI" dirty="0" smtClean="0"/>
              <a:t> </a:t>
            </a:r>
            <a:r>
              <a:rPr lang="sl-SI" dirty="0" err="1" smtClean="0"/>
              <a:t>task</a:t>
            </a:r>
            <a:endParaRPr lang="sl-SI" dirty="0" smtClean="0"/>
          </a:p>
          <a:p>
            <a:pPr lvl="4" eaLnBrk="1" hangingPunct="1"/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 smtClean="0">
                <a:solidFill>
                  <a:srgbClr val="3333FF"/>
                </a:solidFill>
              </a:rPr>
              <a:t>STATIONARY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ENVIRONMENT</a:t>
            </a:r>
            <a:r>
              <a:rPr lang="sl-SI" dirty="0" smtClean="0">
                <a:solidFill>
                  <a:srgbClr val="3333FF"/>
                </a:solidFill>
              </a:rPr>
              <a:t/>
            </a:r>
            <a:br>
              <a:rPr lang="sl-SI" dirty="0" smtClean="0">
                <a:solidFill>
                  <a:srgbClr val="3333FF"/>
                </a:solidFill>
              </a:rPr>
            </a:b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smtClean="0">
                <a:solidFill>
                  <a:srgbClr val="3333FF"/>
                </a:solidFill>
                <a:sym typeface="Wingdings" pitchFamily="2" charset="2"/>
              </a:rPr>
              <a:t> </a:t>
            </a:r>
            <a:r>
              <a:rPr lang="sl-SI" b="1" dirty="0" smtClean="0">
                <a:solidFill>
                  <a:srgbClr val="3333FF"/>
                </a:solidFill>
                <a:sym typeface="Wingdings" pitchFamily="2" charset="2"/>
              </a:rPr>
              <a:t>Standard </a:t>
            </a:r>
            <a:r>
              <a:rPr lang="sl-SI" b="1" dirty="0" err="1" smtClean="0">
                <a:solidFill>
                  <a:srgbClr val="3333FF"/>
                </a:solidFill>
                <a:sym typeface="Wingdings" pitchFamily="2" charset="2"/>
              </a:rPr>
              <a:t>backpropagation</a:t>
            </a:r>
            <a:r>
              <a:rPr lang="sl-SI" dirty="0" smtClean="0">
                <a:sym typeface="Wingdings" pitchFamily="2" charset="2"/>
              </a:rPr>
              <a:t>  +  F</a:t>
            </a:r>
            <a:r>
              <a:rPr lang="en-GB" dirty="0" err="1" smtClean="0"/>
              <a:t>ocused</a:t>
            </a:r>
            <a:r>
              <a:rPr lang="en-GB" dirty="0" smtClean="0"/>
              <a:t> time-delay neural network</a:t>
            </a:r>
            <a:r>
              <a:rPr lang="sl-SI" dirty="0" smtClean="0"/>
              <a:t>s</a:t>
            </a:r>
          </a:p>
          <a:p>
            <a:pPr lvl="4" eaLnBrk="1" hangingPunct="1"/>
            <a:endParaRPr lang="sl-SI" dirty="0" smtClean="0">
              <a:solidFill>
                <a:srgbClr val="FF0000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smtClean="0">
                <a:solidFill>
                  <a:srgbClr val="FF0000"/>
                </a:solidFill>
              </a:rPr>
              <a:t>NON-</a:t>
            </a:r>
            <a:r>
              <a:rPr lang="sl-SI" dirty="0" err="1" smtClean="0">
                <a:solidFill>
                  <a:srgbClr val="FF0000"/>
                </a:solidFill>
              </a:rPr>
              <a:t>STATIONARY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ENVIRONMENT</a:t>
            </a:r>
            <a:r>
              <a:rPr lang="sl-SI" dirty="0" smtClean="0">
                <a:solidFill>
                  <a:srgbClr val="FF0000"/>
                </a:solidFill>
              </a:rPr>
              <a:t/>
            </a:r>
            <a:br>
              <a:rPr lang="sl-SI" dirty="0" smtClean="0">
                <a:solidFill>
                  <a:srgbClr val="FF0000"/>
                </a:solidFill>
              </a:rPr>
            </a:b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sl-SI" b="1" dirty="0" err="1" smtClean="0">
                <a:solidFill>
                  <a:srgbClr val="FF0000"/>
                </a:solidFill>
                <a:sym typeface="Wingdings" pitchFamily="2" charset="2"/>
              </a:rPr>
              <a:t>Temporal</a:t>
            </a:r>
            <a:r>
              <a:rPr lang="sl-SI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b="1" dirty="0" err="1" smtClean="0">
                <a:solidFill>
                  <a:srgbClr val="FF0000"/>
                </a:solidFill>
                <a:sym typeface="Wingdings" pitchFamily="2" charset="2"/>
              </a:rPr>
              <a:t>backpropagation</a:t>
            </a:r>
            <a:r>
              <a:rPr lang="sl-SI" dirty="0" smtClean="0">
                <a:sym typeface="Wingdings" pitchFamily="2" charset="2"/>
              </a:rPr>
              <a:t>  +  </a:t>
            </a:r>
            <a:r>
              <a:rPr lang="sl-SI" dirty="0" err="1" smtClean="0">
                <a:sym typeface="Wingdings" pitchFamily="2" charset="2"/>
              </a:rPr>
              <a:t>D</a:t>
            </a:r>
            <a:r>
              <a:rPr lang="sl-SI" dirty="0" err="1" smtClean="0"/>
              <a:t>istributed</a:t>
            </a:r>
            <a:r>
              <a:rPr lang="sl-SI" dirty="0" smtClean="0"/>
              <a:t> time-</a:t>
            </a:r>
            <a:r>
              <a:rPr lang="sl-SI" dirty="0" err="1" smtClean="0"/>
              <a:t>delay</a:t>
            </a:r>
            <a:r>
              <a:rPr lang="sl-SI" dirty="0" smtClean="0"/>
              <a:t>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3170238"/>
            <a:ext cx="8248650" cy="277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A3D9F73-618D-4308-B045-5CACFE658AEC}" type="slidenum">
              <a:rPr lang="sl-SI" smtClean="0"/>
              <a:pPr/>
              <a:t>17</a:t>
            </a:fld>
            <a:endParaRPr lang="sl-SI" smtClean="0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Example</a:t>
            </a:r>
            <a:r>
              <a:rPr lang="sl-SI" dirty="0" smtClean="0"/>
              <a:t>  </a:t>
            </a:r>
            <a:r>
              <a:rPr lang="sl-SI" sz="2800" dirty="0" smtClean="0"/>
              <a:t>(1/2)</a:t>
            </a:r>
            <a:endParaRPr lang="en-GB" sz="2800" dirty="0" smtClean="0"/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Wan</a:t>
            </a:r>
            <a:r>
              <a:rPr lang="sl-SI" dirty="0" smtClean="0"/>
              <a:t> (1994): </a:t>
            </a:r>
            <a:r>
              <a:rPr lang="en-GB" dirty="0" smtClean="0"/>
              <a:t>Time series prediction by using a connectionist network with internal delay lines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Winner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i="1" dirty="0" smtClean="0"/>
              <a:t> “Santa Fe Institute Time-</a:t>
            </a:r>
            <a:r>
              <a:rPr lang="sl-SI" i="1" dirty="0" err="1" smtClean="0"/>
              <a:t>Series</a:t>
            </a:r>
            <a:r>
              <a:rPr lang="sl-SI" i="1" dirty="0" smtClean="0"/>
              <a:t> </a:t>
            </a:r>
            <a:r>
              <a:rPr lang="sl-SI" i="1" dirty="0" err="1" smtClean="0"/>
              <a:t>Competition</a:t>
            </a:r>
            <a:r>
              <a:rPr lang="sl-SI" i="1" dirty="0" smtClean="0"/>
              <a:t>”</a:t>
            </a:r>
            <a:r>
              <a:rPr lang="sl-SI" dirty="0" smtClean="0"/>
              <a:t>, USA (1992)</a:t>
            </a:r>
          </a:p>
          <a:p>
            <a:pPr lvl="1" eaLnBrk="1" hangingPunct="1"/>
            <a:r>
              <a:rPr lang="sl-SI" b="1" dirty="0" err="1" smtClean="0"/>
              <a:t>Task</a:t>
            </a:r>
            <a:r>
              <a:rPr lang="sl-SI" b="1" dirty="0" smtClean="0"/>
              <a:t>:</a:t>
            </a:r>
            <a:r>
              <a:rPr lang="sl-SI" dirty="0" smtClean="0"/>
              <a:t> </a:t>
            </a:r>
            <a:r>
              <a:rPr lang="sl-SI" dirty="0" err="1" smtClean="0"/>
              <a:t>Nonlinear</a:t>
            </a:r>
            <a:r>
              <a:rPr lang="sl-SI" dirty="0" smtClean="0"/>
              <a:t> </a:t>
            </a:r>
            <a:r>
              <a:rPr lang="sl-SI" dirty="0" err="1" smtClean="0"/>
              <a:t>prediction</a:t>
            </a:r>
            <a:r>
              <a:rPr lang="sl-SI" dirty="0" smtClean="0"/>
              <a:t> of a </a:t>
            </a:r>
            <a:r>
              <a:rPr lang="sl-SI" dirty="0" err="1" smtClean="0"/>
              <a:t>nonstationary</a:t>
            </a:r>
            <a:r>
              <a:rPr lang="sl-SI" dirty="0" smtClean="0"/>
              <a:t> time </a:t>
            </a:r>
            <a:r>
              <a:rPr lang="sl-SI" dirty="0" err="1" smtClean="0"/>
              <a:t>series</a:t>
            </a:r>
            <a:r>
              <a:rPr lang="sl-SI" dirty="0" smtClean="0"/>
              <a:t> </a:t>
            </a:r>
            <a:r>
              <a:rPr lang="sl-SI" dirty="0" err="1" smtClean="0"/>
              <a:t>exhibiting</a:t>
            </a:r>
            <a:r>
              <a:rPr lang="sl-SI" dirty="0" smtClean="0"/>
              <a:t> </a:t>
            </a:r>
            <a:r>
              <a:rPr lang="sl-SI" dirty="0" err="1" smtClean="0"/>
              <a:t>chaotic</a:t>
            </a:r>
            <a:r>
              <a:rPr lang="sl-SI" dirty="0" smtClean="0"/>
              <a:t> </a:t>
            </a:r>
            <a:r>
              <a:rPr lang="sl-SI" dirty="0" err="1" smtClean="0"/>
              <a:t>pulsations</a:t>
            </a:r>
            <a:r>
              <a:rPr lang="sl-SI" dirty="0" smtClean="0"/>
              <a:t> of NH</a:t>
            </a:r>
            <a:r>
              <a:rPr lang="sl-SI" baseline="-25000" dirty="0" smtClean="0"/>
              <a:t>3</a:t>
            </a:r>
            <a:r>
              <a:rPr lang="sl-SI" dirty="0" smtClean="0"/>
              <a:t> laser</a:t>
            </a:r>
            <a:endParaRPr lang="en-GB" dirty="0" smtClean="0"/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7953375" y="3486150"/>
            <a:ext cx="700088" cy="2028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D76C640-9FDE-40D1-A7C4-077197759567}" type="slidenum">
              <a:rPr lang="sl-SI" smtClean="0"/>
              <a:pPr/>
              <a:t>18</a:t>
            </a:fld>
            <a:endParaRPr lang="sl-SI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Example  </a:t>
            </a:r>
            <a:r>
              <a:rPr lang="sl-SI" sz="2800" smtClean="0"/>
              <a:t>(2/2)</a:t>
            </a:r>
            <a:endParaRPr lang="en-GB" sz="2800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Prediction results</a:t>
            </a:r>
            <a:endParaRPr lang="en-GB" smtClean="0"/>
          </a:p>
        </p:txBody>
      </p:sp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863" y="1793875"/>
            <a:ext cx="6845300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89BDA8A4-0A4E-4EBC-8E87-03873531B0D9}" type="slidenum">
              <a:rPr lang="sl-SI" smtClean="0"/>
              <a:pPr/>
              <a:t>19</a:t>
            </a:fld>
            <a:endParaRPr lang="sl-SI" smtClean="0"/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5.4  </a:t>
            </a:r>
            <a:r>
              <a:rPr lang="en-GB" dirty="0" smtClean="0"/>
              <a:t>Layer recurrent network</a:t>
            </a:r>
          </a:p>
        </p:txBody>
      </p:sp>
      <p:sp>
        <p:nvSpPr>
          <p:cNvPr id="33799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20813"/>
            <a:ext cx="8382000" cy="4960937"/>
          </a:xfrm>
        </p:spPr>
        <p:txBody>
          <a:bodyPr/>
          <a:lstStyle/>
          <a:p>
            <a:pPr eaLnBrk="1" hangingPunct="1"/>
            <a:r>
              <a:rPr lang="sl-SI" dirty="0" err="1" smtClean="0"/>
              <a:t>Layer</a:t>
            </a:r>
            <a:r>
              <a:rPr lang="sl-SI" dirty="0" smtClean="0"/>
              <a:t> </a:t>
            </a:r>
            <a:r>
              <a:rPr lang="sl-SI" dirty="0" err="1" smtClean="0"/>
              <a:t>recurrent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= </a:t>
            </a:r>
            <a:r>
              <a:rPr lang="sl-SI" dirty="0" err="1" smtClean="0"/>
              <a:t>Recurrent</a:t>
            </a:r>
            <a:r>
              <a:rPr lang="sl-SI" dirty="0" smtClean="0"/>
              <a:t> </a:t>
            </a:r>
            <a:r>
              <a:rPr lang="sl-SI" dirty="0" err="1" smtClean="0"/>
              <a:t>multilayer</a:t>
            </a:r>
            <a:r>
              <a:rPr lang="sl-SI" dirty="0" smtClean="0"/>
              <a:t> </a:t>
            </a:r>
            <a:r>
              <a:rPr lang="sl-SI" dirty="0" err="1" smtClean="0"/>
              <a:t>perceptron</a:t>
            </a:r>
            <a:endParaRPr lang="sl-SI" dirty="0" smtClean="0"/>
          </a:p>
          <a:p>
            <a:pPr lvl="1" eaLnBrk="1" hangingPunct="1"/>
            <a:r>
              <a:rPr lang="sl-SI" dirty="0" smtClean="0"/>
              <a:t>One </a:t>
            </a:r>
            <a:r>
              <a:rPr lang="sl-SI" dirty="0" err="1" smtClean="0"/>
              <a:t>or</a:t>
            </a:r>
            <a:r>
              <a:rPr lang="sl-SI" dirty="0" smtClean="0"/>
              <a:t> more </a:t>
            </a:r>
            <a:r>
              <a:rPr lang="sl-SI" dirty="0" err="1" smtClean="0"/>
              <a:t>hidden</a:t>
            </a:r>
            <a:r>
              <a:rPr lang="sl-SI" dirty="0" smtClean="0"/>
              <a:t> </a:t>
            </a:r>
            <a:r>
              <a:rPr lang="sl-SI" dirty="0" err="1" smtClean="0"/>
              <a:t>layers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Each</a:t>
            </a:r>
            <a:r>
              <a:rPr lang="sl-SI" dirty="0" smtClean="0"/>
              <a:t> </a:t>
            </a:r>
            <a:r>
              <a:rPr lang="sl-SI" dirty="0" err="1" smtClean="0"/>
              <a:t>computation</a:t>
            </a:r>
            <a:r>
              <a:rPr lang="sl-SI" dirty="0" smtClean="0"/>
              <a:t> </a:t>
            </a:r>
            <a:r>
              <a:rPr lang="sl-SI" dirty="0" err="1" smtClean="0"/>
              <a:t>layer</a:t>
            </a:r>
            <a:r>
              <a:rPr lang="sl-SI" dirty="0" smtClean="0"/>
              <a:t> </a:t>
            </a:r>
            <a:r>
              <a:rPr lang="sl-SI" dirty="0" err="1" smtClean="0"/>
              <a:t>has</a:t>
            </a:r>
            <a:r>
              <a:rPr lang="sl-SI" dirty="0" smtClean="0"/>
              <a:t> a </a:t>
            </a:r>
            <a:r>
              <a:rPr lang="sl-SI" dirty="0" err="1" smtClean="0">
                <a:solidFill>
                  <a:srgbClr val="FF0000"/>
                </a:solidFill>
              </a:rPr>
              <a:t>feedback</a:t>
            </a:r>
            <a:r>
              <a:rPr lang="sl-SI" dirty="0" smtClean="0"/>
              <a:t> link</a:t>
            </a:r>
          </a:p>
          <a:p>
            <a:pPr lvl="1" eaLnBrk="1" hangingPunct="1"/>
            <a:endParaRPr lang="sl-SI" dirty="0" smtClean="0"/>
          </a:p>
          <a:p>
            <a:pPr lvl="1" eaLnBrk="1" hangingPunct="1">
              <a:buFontTx/>
              <a:buNone/>
            </a:pPr>
            <a:endParaRPr lang="sl-SI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14" y="2771699"/>
            <a:ext cx="4240530" cy="20459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613" y="4277138"/>
            <a:ext cx="5080635" cy="2005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CABABAE-EB56-42D3-9571-84F3F426E683}" type="slidenum">
              <a:rPr lang="sl-SI" smtClean="0"/>
              <a:pPr/>
              <a:t>2</a:t>
            </a:fld>
            <a:endParaRPr lang="sl-SI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Introduction</a:t>
            </a:r>
            <a:endParaRPr lang="en-GB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Time</a:t>
            </a:r>
          </a:p>
          <a:p>
            <a:pPr lvl="1" eaLnBrk="1" hangingPunct="1"/>
            <a:r>
              <a:rPr lang="sl-SI" dirty="0" smtClean="0"/>
              <a:t>An </a:t>
            </a:r>
            <a:r>
              <a:rPr lang="sl-SI" dirty="0" err="1" smtClean="0"/>
              <a:t>essential</a:t>
            </a:r>
            <a:r>
              <a:rPr lang="sl-SI" dirty="0" smtClean="0"/>
              <a:t> </a:t>
            </a:r>
            <a:r>
              <a:rPr lang="sl-SI" dirty="0" err="1" smtClean="0"/>
              <a:t>ingredient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process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Important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many</a:t>
            </a:r>
            <a:r>
              <a:rPr lang="sl-SI" dirty="0" smtClean="0"/>
              <a:t> </a:t>
            </a:r>
            <a:r>
              <a:rPr lang="sl-SI" dirty="0" err="1" smtClean="0"/>
              <a:t>practical</a:t>
            </a:r>
            <a:r>
              <a:rPr lang="sl-SI" dirty="0" smtClean="0"/>
              <a:t> </a:t>
            </a:r>
            <a:r>
              <a:rPr lang="sl-SI" dirty="0" err="1" smtClean="0"/>
              <a:t>tasks</a:t>
            </a:r>
            <a:r>
              <a:rPr lang="sl-SI" dirty="0" smtClean="0"/>
              <a:t>: </a:t>
            </a:r>
            <a:r>
              <a:rPr lang="sl-SI" dirty="0" err="1" smtClean="0"/>
              <a:t>speech</a:t>
            </a:r>
            <a:r>
              <a:rPr lang="sl-SI" dirty="0" smtClean="0"/>
              <a:t>, </a:t>
            </a:r>
            <a:r>
              <a:rPr lang="sl-SI" dirty="0" err="1" smtClean="0"/>
              <a:t>vision</a:t>
            </a:r>
            <a:r>
              <a:rPr lang="sl-SI" dirty="0" smtClean="0"/>
              <a:t>, signal </a:t>
            </a:r>
            <a:r>
              <a:rPr lang="sl-SI" dirty="0" err="1" smtClean="0"/>
              <a:t>processing</a:t>
            </a:r>
            <a:r>
              <a:rPr lang="sl-SI" dirty="0" smtClean="0"/>
              <a:t>, </a:t>
            </a:r>
            <a:r>
              <a:rPr lang="sl-SI" dirty="0" err="1" smtClean="0"/>
              <a:t>control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Many</a:t>
            </a:r>
            <a:r>
              <a:rPr lang="sl-SI" dirty="0" smtClean="0"/>
              <a:t> </a:t>
            </a:r>
            <a:r>
              <a:rPr lang="sl-SI" dirty="0" err="1" smtClean="0"/>
              <a:t>applications</a:t>
            </a:r>
            <a:r>
              <a:rPr lang="sl-SI" dirty="0" smtClean="0"/>
              <a:t> </a:t>
            </a:r>
            <a:r>
              <a:rPr lang="sl-SI" dirty="0" err="1" smtClean="0"/>
              <a:t>require</a:t>
            </a:r>
            <a:r>
              <a:rPr lang="sl-SI" dirty="0" smtClean="0"/>
              <a:t> </a:t>
            </a:r>
            <a:r>
              <a:rPr lang="sl-SI" dirty="0" err="1" smtClean="0"/>
              <a:t>temporal</a:t>
            </a:r>
            <a:r>
              <a:rPr lang="sl-SI" dirty="0" smtClean="0"/>
              <a:t> </a:t>
            </a:r>
            <a:r>
              <a:rPr lang="sl-SI" dirty="0" err="1" smtClean="0"/>
              <a:t>processing</a:t>
            </a:r>
            <a:endParaRPr lang="sl-SI" dirty="0" smtClean="0"/>
          </a:p>
          <a:p>
            <a:pPr lvl="1" eaLnBrk="1" hangingPunct="1"/>
            <a:r>
              <a:rPr lang="sl-SI" dirty="0" smtClean="0"/>
              <a:t>Time </a:t>
            </a:r>
            <a:r>
              <a:rPr lang="sl-SI" dirty="0" err="1" smtClean="0"/>
              <a:t>series</a:t>
            </a:r>
            <a:r>
              <a:rPr lang="sl-SI" dirty="0" smtClean="0"/>
              <a:t> </a:t>
            </a:r>
            <a:r>
              <a:rPr lang="sl-SI" dirty="0" err="1" smtClean="0"/>
              <a:t>prediction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Noise</a:t>
            </a:r>
            <a:r>
              <a:rPr lang="sl-SI" dirty="0" smtClean="0"/>
              <a:t> </a:t>
            </a:r>
            <a:r>
              <a:rPr lang="sl-SI" dirty="0" err="1" smtClean="0"/>
              <a:t>cancelation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Adaptive</a:t>
            </a:r>
            <a:r>
              <a:rPr lang="sl-SI" dirty="0" smtClean="0"/>
              <a:t> </a:t>
            </a:r>
            <a:r>
              <a:rPr lang="sl-SI" dirty="0" err="1" smtClean="0"/>
              <a:t>control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System</a:t>
            </a:r>
            <a:r>
              <a:rPr lang="sl-SI" dirty="0" smtClean="0"/>
              <a:t> </a:t>
            </a:r>
            <a:r>
              <a:rPr lang="sl-SI" dirty="0" err="1" smtClean="0"/>
              <a:t>identification</a:t>
            </a:r>
            <a:endParaRPr lang="sl-SI" dirty="0" smtClean="0"/>
          </a:p>
          <a:p>
            <a:pPr lvl="1" eaLnBrk="1" hangingPunct="1"/>
            <a:r>
              <a:rPr lang="sl-SI" dirty="0" smtClean="0"/>
              <a:t>...</a:t>
            </a:r>
          </a:p>
          <a:p>
            <a:pPr lvl="1" eaLnBrk="1" hangingPunct="1"/>
            <a:r>
              <a:rPr lang="sl-SI" dirty="0" err="1" smtClean="0"/>
              <a:t>Linear</a:t>
            </a:r>
            <a:r>
              <a:rPr lang="sl-SI" dirty="0" smtClean="0"/>
              <a:t> </a:t>
            </a:r>
            <a:r>
              <a:rPr lang="sl-SI" dirty="0" err="1" smtClean="0"/>
              <a:t>systems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w</a:t>
            </a:r>
            <a:r>
              <a:rPr lang="sl-SI" dirty="0" err="1" smtClean="0"/>
              <a:t>ell-developed</a:t>
            </a:r>
            <a:r>
              <a:rPr lang="sl-SI" dirty="0" smtClean="0"/>
              <a:t> </a:t>
            </a:r>
            <a:r>
              <a:rPr lang="sl-SI" dirty="0" err="1" smtClean="0"/>
              <a:t>theories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Nonlinear</a:t>
            </a:r>
            <a:r>
              <a:rPr lang="sl-SI" dirty="0" smtClean="0"/>
              <a:t> </a:t>
            </a:r>
            <a:r>
              <a:rPr lang="sl-SI" dirty="0" err="1" smtClean="0"/>
              <a:t>systems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neural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networks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have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the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potential</a:t>
            </a:r>
            <a:r>
              <a:rPr lang="sl-SI" dirty="0" smtClean="0">
                <a:sym typeface="Wingdings" pitchFamily="2" charset="2"/>
              </a:rPr>
              <a:t> to </a:t>
            </a:r>
            <a:r>
              <a:rPr lang="sl-SI" dirty="0" err="1" smtClean="0">
                <a:sym typeface="Wingdings" pitchFamily="2" charset="2"/>
              </a:rPr>
              <a:t>solve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such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problems</a:t>
            </a:r>
            <a:endParaRPr lang="sl-S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F2854A0-14C3-4017-AF08-53BC151CB0B2}" type="slidenum">
              <a:rPr lang="sl-SI" smtClean="0"/>
              <a:pPr/>
              <a:t>20</a:t>
            </a:fld>
            <a:endParaRPr lang="sl-SI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Layer recurrent network structure</a:t>
            </a:r>
            <a:endParaRPr lang="en-GB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Feedback</a:t>
            </a:r>
            <a:r>
              <a:rPr lang="sl-SI" dirty="0" smtClean="0"/>
              <a:t> </a:t>
            </a:r>
            <a:r>
              <a:rPr lang="sl-SI" dirty="0" err="1" smtClean="0"/>
              <a:t>loop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a </a:t>
            </a:r>
            <a:r>
              <a:rPr lang="sl-SI" dirty="0" err="1" smtClean="0"/>
              <a:t>single</a:t>
            </a:r>
            <a:r>
              <a:rPr lang="sl-SI" dirty="0" smtClean="0"/>
              <a:t> </a:t>
            </a:r>
            <a:r>
              <a:rPr lang="sl-SI" dirty="0" err="1" smtClean="0"/>
              <a:t>delay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hidden</a:t>
            </a:r>
            <a:r>
              <a:rPr lang="sl-SI" dirty="0" smtClean="0"/>
              <a:t> </a:t>
            </a:r>
            <a:r>
              <a:rPr lang="sl-SI" dirty="0" err="1" smtClean="0"/>
              <a:t>layer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trained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backpropagation</a:t>
            </a:r>
            <a:endParaRPr lang="en-GB" dirty="0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3413" y="2454275"/>
            <a:ext cx="4945062" cy="2765425"/>
            <a:chOff x="996" y="1390"/>
            <a:chExt cx="3115" cy="1742"/>
          </a:xfrm>
        </p:grpSpPr>
        <p:pic>
          <p:nvPicPr>
            <p:cNvPr id="3484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6" y="1390"/>
              <a:ext cx="3115" cy="1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47" name="Rectangle 5"/>
            <p:cNvSpPr>
              <a:spLocks noChangeArrowheads="1"/>
            </p:cNvSpPr>
            <p:nvPr/>
          </p:nvSpPr>
          <p:spPr bwMode="auto">
            <a:xfrm>
              <a:off x="1384" y="1868"/>
              <a:ext cx="184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491163" y="2719388"/>
            <a:ext cx="3495675" cy="2800350"/>
            <a:chOff x="2083" y="1541"/>
            <a:chExt cx="3106" cy="2532"/>
          </a:xfrm>
        </p:grpSpPr>
        <p:pic>
          <p:nvPicPr>
            <p:cNvPr id="34826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8" y="1541"/>
              <a:ext cx="2483" cy="2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3737" y="3219"/>
              <a:ext cx="953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4925" y="2462"/>
              <a:ext cx="136" cy="45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4735" y="2659"/>
              <a:ext cx="363" cy="7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3185" y="3523"/>
              <a:ext cx="953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2830" y="3474"/>
              <a:ext cx="1724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236" y="2947"/>
              <a:ext cx="953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4735" y="2197"/>
              <a:ext cx="227" cy="31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4917" y="2267"/>
              <a:ext cx="227" cy="31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3027" y="3180"/>
              <a:ext cx="16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2150" y="3529"/>
              <a:ext cx="953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2083" y="2992"/>
              <a:ext cx="953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Oval 22"/>
            <p:cNvSpPr>
              <a:spLocks noChangeArrowheads="1"/>
            </p:cNvSpPr>
            <p:nvPr/>
          </p:nvSpPr>
          <p:spPr bwMode="auto">
            <a:xfrm>
              <a:off x="3043" y="3344"/>
              <a:ext cx="187" cy="19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3013" y="3199"/>
              <a:ext cx="16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Oval 24"/>
            <p:cNvSpPr>
              <a:spLocks noChangeArrowheads="1"/>
            </p:cNvSpPr>
            <p:nvPr/>
          </p:nvSpPr>
          <p:spPr bwMode="auto">
            <a:xfrm>
              <a:off x="3042" y="3053"/>
              <a:ext cx="196" cy="1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3822" y="2950"/>
              <a:ext cx="187" cy="19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4842" name="AutoShape 26"/>
            <p:cNvCxnSpPr>
              <a:cxnSpLocks noChangeShapeType="1"/>
              <a:stCxn id="34841" idx="6"/>
              <a:endCxn id="34838" idx="2"/>
            </p:cNvCxnSpPr>
            <p:nvPr/>
          </p:nvCxnSpPr>
          <p:spPr bwMode="auto">
            <a:xfrm flipH="1">
              <a:off x="3043" y="3047"/>
              <a:ext cx="966" cy="394"/>
            </a:xfrm>
            <a:prstGeom prst="curvedConnector5">
              <a:avLst>
                <a:gd name="adj1" fmla="val -12611"/>
                <a:gd name="adj2" fmla="val 170690"/>
                <a:gd name="adj3" fmla="val 10810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4843" name="Oval 27"/>
            <p:cNvSpPr>
              <a:spLocks noChangeArrowheads="1"/>
            </p:cNvSpPr>
            <p:nvPr/>
          </p:nvSpPr>
          <p:spPr bwMode="auto">
            <a:xfrm>
              <a:off x="3826" y="2491"/>
              <a:ext cx="187" cy="1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4844" name="AutoShape 28"/>
            <p:cNvCxnSpPr>
              <a:cxnSpLocks noChangeShapeType="1"/>
              <a:stCxn id="34843" idx="6"/>
              <a:endCxn id="34840" idx="2"/>
            </p:cNvCxnSpPr>
            <p:nvPr/>
          </p:nvCxnSpPr>
          <p:spPr bwMode="auto">
            <a:xfrm flipH="1">
              <a:off x="3042" y="2585"/>
              <a:ext cx="971" cy="562"/>
            </a:xfrm>
            <a:prstGeom prst="curvedConnector5">
              <a:avLst>
                <a:gd name="adj1" fmla="val -29579"/>
                <a:gd name="adj2" fmla="val 220245"/>
                <a:gd name="adj3" fmla="val 12420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4845" name="Text Box 29"/>
            <p:cNvSpPr txBox="1">
              <a:spLocks noChangeArrowheads="1"/>
            </p:cNvSpPr>
            <p:nvPr/>
          </p:nvSpPr>
          <p:spPr bwMode="auto">
            <a:xfrm>
              <a:off x="2491" y="3100"/>
              <a:ext cx="16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sz="1000"/>
            </a:p>
          </p:txBody>
        </p:sp>
      </p:grpSp>
      <p:sp>
        <p:nvSpPr>
          <p:cNvPr id="34825" name="Text Box 33"/>
          <p:cNvSpPr txBox="1">
            <a:spLocks noChangeArrowheads="1"/>
          </p:cNvSpPr>
          <p:nvPr/>
        </p:nvSpPr>
        <p:spPr bwMode="auto">
          <a:xfrm>
            <a:off x="6683375" y="236855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/>
              <a:t>Elman (1990)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C0B6B5A-3450-4D43-B033-2D2401CAB376}" type="slidenum">
              <a:rPr lang="sl-SI" smtClean="0"/>
              <a:pPr/>
              <a:t>21</a:t>
            </a:fld>
            <a:endParaRPr lang="sl-SI" smtClean="0"/>
          </a:p>
        </p:txBody>
      </p:sp>
      <p:pic>
        <p:nvPicPr>
          <p:cNvPr id="35845" name="Picture 4" descr="#example54_LRN_phoneme_recognition_1"/>
          <p:cNvPicPr>
            <a:picLocks noChangeAspect="1" noChangeArrowheads="1"/>
          </p:cNvPicPr>
          <p:nvPr/>
        </p:nvPicPr>
        <p:blipFill>
          <a:blip r:embed="rId2" cstate="print"/>
          <a:srcRect b="49873"/>
          <a:stretch>
            <a:fillRect/>
          </a:stretch>
        </p:blipFill>
        <p:spPr bwMode="auto">
          <a:xfrm>
            <a:off x="355600" y="1914525"/>
            <a:ext cx="649605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Example  </a:t>
            </a:r>
            <a:r>
              <a:rPr lang="sl-SI" sz="2800" smtClean="0"/>
              <a:t>(1/3)</a:t>
            </a:r>
            <a:endParaRPr lang="en-GB" sz="2800" smtClean="0"/>
          </a:p>
        </p:txBody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Phoneme detection problem</a:t>
            </a:r>
          </a:p>
          <a:p>
            <a:pPr lvl="1" eaLnBrk="1" hangingPunct="1"/>
            <a:r>
              <a:rPr lang="sl-SI" smtClean="0">
                <a:sym typeface="Wingdings" pitchFamily="2" charset="2"/>
              </a:rPr>
              <a:t>Recognition of various frequency components</a:t>
            </a:r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eaLnBrk="1" hangingPunct="1"/>
            <a:r>
              <a:rPr lang="sl-SI" smtClean="0"/>
              <a:t>Layer recurrent network</a:t>
            </a:r>
          </a:p>
          <a:p>
            <a:pPr lvl="1" eaLnBrk="1" hangingPunct="1"/>
            <a:r>
              <a:rPr lang="sl-SI" smtClean="0"/>
              <a:t>1 hidden layer</a:t>
            </a:r>
          </a:p>
          <a:p>
            <a:pPr lvl="1" eaLnBrk="1" hangingPunct="1"/>
            <a:r>
              <a:rPr lang="sl-SI" smtClean="0"/>
              <a:t>8 neurons</a:t>
            </a:r>
          </a:p>
          <a:p>
            <a:pPr lvl="1" eaLnBrk="1" hangingPunct="1"/>
            <a:r>
              <a:rPr lang="en-GB" smtClean="0"/>
              <a:t>5</a:t>
            </a:r>
            <a:r>
              <a:rPr lang="sl-SI" smtClean="0"/>
              <a:t> delays</a:t>
            </a:r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</p:txBody>
      </p:sp>
      <p:pic>
        <p:nvPicPr>
          <p:cNvPr id="35848" name="Picture 4"/>
          <p:cNvPicPr>
            <a:picLocks noChangeAspect="1" noChangeArrowheads="1"/>
          </p:cNvPicPr>
          <p:nvPr/>
        </p:nvPicPr>
        <p:blipFill>
          <a:blip r:embed="rId3" cstate="print"/>
          <a:srcRect t="16888"/>
          <a:stretch>
            <a:fillRect/>
          </a:stretch>
        </p:blipFill>
        <p:spPr bwMode="auto">
          <a:xfrm>
            <a:off x="4530725" y="4459288"/>
            <a:ext cx="37496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11313C14-BDF1-4A1A-A00F-A0B6E2AE4F29}" type="slidenum">
              <a:rPr lang="sl-SI" smtClean="0"/>
              <a:pPr/>
              <a:t>22</a:t>
            </a:fld>
            <a:endParaRPr lang="sl-SI" smtClean="0"/>
          </a:p>
        </p:txBody>
      </p:sp>
      <p:pic>
        <p:nvPicPr>
          <p:cNvPr id="36869" name="Picture 6" descr="#example54_LRN_phoneme_recognition_1"/>
          <p:cNvPicPr>
            <a:picLocks noChangeAspect="1" noChangeArrowheads="1"/>
          </p:cNvPicPr>
          <p:nvPr/>
        </p:nvPicPr>
        <p:blipFill>
          <a:blip r:embed="rId2" cstate="print"/>
          <a:srcRect t="4593" b="4593"/>
          <a:stretch>
            <a:fillRect/>
          </a:stretch>
        </p:blipFill>
        <p:spPr bwMode="auto">
          <a:xfrm>
            <a:off x="1090613" y="1992313"/>
            <a:ext cx="65563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Example  </a:t>
            </a:r>
            <a:r>
              <a:rPr lang="sl-SI" sz="2800" smtClean="0"/>
              <a:t>(2/3)</a:t>
            </a:r>
            <a:endParaRPr lang="en-GB" sz="2800" smtClean="0"/>
          </a:p>
        </p:txBody>
      </p:sp>
      <p:sp>
        <p:nvSpPr>
          <p:cNvPr id="3687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Network training</a:t>
            </a:r>
          </a:p>
          <a:p>
            <a:pPr lvl="1" eaLnBrk="1" hangingPunct="1"/>
            <a:r>
              <a:rPr lang="sl-SI" smtClean="0"/>
              <a:t>Successful recognition of two “phonemes”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127EA4F-DB69-4606-AE17-3CEA10BF52EF}" type="slidenum">
              <a:rPr lang="sl-SI" smtClean="0"/>
              <a:pPr/>
              <a:t>23</a:t>
            </a:fld>
            <a:endParaRPr lang="sl-SI" smtClean="0"/>
          </a:p>
        </p:txBody>
      </p:sp>
      <p:pic>
        <p:nvPicPr>
          <p:cNvPr id="37893" name="Picture 5" descr="#example54_LRN_phoneme_recognition_2"/>
          <p:cNvPicPr>
            <a:picLocks noChangeAspect="1" noChangeArrowheads="1"/>
          </p:cNvPicPr>
          <p:nvPr/>
        </p:nvPicPr>
        <p:blipFill>
          <a:blip r:embed="rId2" cstate="print"/>
          <a:srcRect t="4593" b="4593"/>
          <a:stretch>
            <a:fillRect/>
          </a:stretch>
        </p:blipFill>
        <p:spPr bwMode="auto">
          <a:xfrm>
            <a:off x="927100" y="1993900"/>
            <a:ext cx="6581775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Example  </a:t>
            </a:r>
            <a:r>
              <a:rPr lang="sl-SI" sz="2800" smtClean="0"/>
              <a:t>(3/3)</a:t>
            </a:r>
            <a:endParaRPr lang="en-GB" sz="2800" smtClean="0"/>
          </a:p>
        </p:txBody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testing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Unreliable</a:t>
            </a:r>
            <a:r>
              <a:rPr lang="sl-SI" dirty="0" smtClean="0"/>
              <a:t> </a:t>
            </a:r>
            <a:r>
              <a:rPr lang="sl-SI" dirty="0" err="1" smtClean="0"/>
              <a:t>generalization</a:t>
            </a:r>
            <a:r>
              <a:rPr lang="sl-SI" dirty="0" smtClean="0"/>
              <a:t>, </a:t>
            </a:r>
            <a:r>
              <a:rPr lang="sl-SI" dirty="0" err="1" smtClean="0"/>
              <a:t>works</a:t>
            </a:r>
            <a:r>
              <a:rPr lang="sl-SI" dirty="0" smtClean="0"/>
              <a:t> </a:t>
            </a:r>
            <a:r>
              <a:rPr lang="sl-SI" dirty="0" err="1" smtClean="0"/>
              <a:t>only</a:t>
            </a:r>
            <a:r>
              <a:rPr lang="sl-SI" dirty="0" smtClean="0"/>
              <a:t> on </a:t>
            </a:r>
            <a:r>
              <a:rPr lang="sl-SI" dirty="0" err="1" smtClean="0"/>
              <a:t>trained</a:t>
            </a:r>
            <a:r>
              <a:rPr lang="sl-SI" dirty="0" smtClean="0"/>
              <a:t> </a:t>
            </a:r>
            <a:r>
              <a:rPr lang="sl-SI" dirty="0" err="1" smtClean="0"/>
              <a:t>phonemes</a:t>
            </a:r>
            <a:endParaRPr lang="sl-SI" dirty="0" smtClean="0"/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2806700" y="2133600"/>
            <a:ext cx="1016000" cy="4025900"/>
          </a:xfrm>
          <a:prstGeom prst="rect">
            <a:avLst/>
          </a:prstGeom>
          <a:solidFill>
            <a:srgbClr val="FFFF99">
              <a:alpha val="16862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l-SI"/>
              <a:t>OK</a:t>
            </a:r>
            <a:endParaRPr lang="en-GB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4838700" y="2133600"/>
            <a:ext cx="1016000" cy="4025900"/>
          </a:xfrm>
          <a:prstGeom prst="rect">
            <a:avLst/>
          </a:prstGeom>
          <a:solidFill>
            <a:srgbClr val="FFFF99">
              <a:alpha val="16862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l-SI"/>
              <a:t>OK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EEF389FD-2A4C-485C-9308-EC77E5D3A095}" type="slidenum">
              <a:rPr lang="sl-SI" smtClean="0"/>
              <a:pPr/>
              <a:t>24</a:t>
            </a:fld>
            <a:endParaRPr lang="sl-SI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5.5  NARX</a:t>
            </a:r>
            <a:r>
              <a:rPr lang="en-GB" smtClean="0"/>
              <a:t> network</a:t>
            </a:r>
          </a:p>
        </p:txBody>
      </p:sp>
      <p:sp>
        <p:nvSpPr>
          <p:cNvPr id="25606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31913"/>
            <a:ext cx="8229600" cy="5049837"/>
          </a:xfrm>
        </p:spPr>
        <p:txBody>
          <a:bodyPr/>
          <a:lstStyle/>
          <a:p>
            <a:pPr eaLnBrk="1" hangingPunct="1"/>
            <a:r>
              <a:rPr lang="sl-SI" dirty="0" err="1" smtClean="0"/>
              <a:t>Networks</a:t>
            </a:r>
            <a:r>
              <a:rPr lang="sl-SI" dirty="0" smtClean="0"/>
              <a:t> </a:t>
            </a:r>
            <a:r>
              <a:rPr lang="sl-SI" dirty="0" err="1" smtClean="0"/>
              <a:t>discussed</a:t>
            </a:r>
            <a:r>
              <a:rPr lang="sl-SI" dirty="0" smtClean="0"/>
              <a:t> so far</a:t>
            </a:r>
          </a:p>
          <a:p>
            <a:pPr lvl="1" eaLnBrk="1" hangingPunct="1"/>
            <a:r>
              <a:rPr lang="sl-SI" dirty="0" err="1" smtClean="0"/>
              <a:t>Focused</a:t>
            </a:r>
            <a:r>
              <a:rPr lang="sl-SI" dirty="0" smtClean="0"/>
              <a:t> </a:t>
            </a:r>
            <a:r>
              <a:rPr lang="sl-SI" dirty="0" err="1" smtClean="0"/>
              <a:t>or</a:t>
            </a:r>
            <a:r>
              <a:rPr lang="sl-SI" dirty="0" smtClean="0"/>
              <a:t> </a:t>
            </a:r>
            <a:r>
              <a:rPr lang="sl-SI" dirty="0" err="1" smtClean="0"/>
              <a:t>distributed</a:t>
            </a:r>
            <a:r>
              <a:rPr lang="sl-SI" dirty="0" smtClean="0"/>
              <a:t> time </a:t>
            </a:r>
            <a:r>
              <a:rPr lang="sl-SI" dirty="0" err="1" smtClean="0"/>
              <a:t>delays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Feedback</a:t>
            </a:r>
            <a:r>
              <a:rPr lang="sl-SI" dirty="0" smtClean="0"/>
              <a:t> </a:t>
            </a:r>
            <a:r>
              <a:rPr lang="sl-SI" dirty="0" err="1" smtClean="0"/>
              <a:t>only</a:t>
            </a:r>
            <a:r>
              <a:rPr lang="sl-SI" dirty="0" smtClean="0"/>
              <a:t> </a:t>
            </a:r>
            <a:r>
              <a:rPr lang="sl-SI" dirty="0" err="1" smtClean="0"/>
              <a:t>localized</a:t>
            </a:r>
            <a:r>
              <a:rPr lang="sl-SI" dirty="0" smtClean="0"/>
              <a:t> to </a:t>
            </a:r>
            <a:r>
              <a:rPr lang="sl-SI" dirty="0" err="1" smtClean="0"/>
              <a:t>specific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layers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smtClean="0">
                <a:solidFill>
                  <a:srgbClr val="3333FF"/>
                </a:solidFill>
              </a:rPr>
              <a:t>NARX</a:t>
            </a:r>
            <a:r>
              <a:rPr lang="sl-SI" dirty="0" smtClean="0"/>
              <a:t> = </a:t>
            </a:r>
            <a:r>
              <a:rPr lang="sl-SI" dirty="0" err="1" smtClean="0">
                <a:solidFill>
                  <a:srgbClr val="3333FF"/>
                </a:solidFill>
              </a:rPr>
              <a:t>N</a:t>
            </a:r>
            <a:r>
              <a:rPr lang="sl-SI" dirty="0" err="1" smtClean="0"/>
              <a:t>onlinear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3333FF"/>
                </a:solidFill>
              </a:rPr>
              <a:t>A</a:t>
            </a:r>
            <a:r>
              <a:rPr lang="sl-SI" dirty="0" err="1" smtClean="0"/>
              <a:t>uto</a:t>
            </a:r>
            <a:r>
              <a:rPr lang="sl-SI" dirty="0" err="1" smtClean="0">
                <a:solidFill>
                  <a:srgbClr val="3333FF"/>
                </a:solidFill>
              </a:rPr>
              <a:t>R</a:t>
            </a:r>
            <a:r>
              <a:rPr lang="sl-SI" dirty="0" err="1" smtClean="0"/>
              <a:t>egressive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E</a:t>
            </a:r>
            <a:r>
              <a:rPr lang="sl-SI" dirty="0" err="1" smtClean="0">
                <a:solidFill>
                  <a:srgbClr val="3333FF"/>
                </a:solidFill>
              </a:rPr>
              <a:t>X</a:t>
            </a:r>
            <a:r>
              <a:rPr lang="sl-SI" dirty="0" err="1" smtClean="0"/>
              <a:t>ogenous</a:t>
            </a:r>
            <a:r>
              <a:rPr lang="sl-SI" dirty="0" smtClean="0"/>
              <a:t> </a:t>
            </a:r>
            <a:r>
              <a:rPr lang="sl-SI" dirty="0" err="1" smtClean="0"/>
              <a:t>Inputs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Recurrent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smtClean="0">
                <a:solidFill>
                  <a:srgbClr val="FF0000"/>
                </a:solidFill>
              </a:rPr>
              <a:t>global </a:t>
            </a:r>
            <a:r>
              <a:rPr lang="sl-SI" dirty="0" err="1" smtClean="0">
                <a:solidFill>
                  <a:srgbClr val="FF0000"/>
                </a:solidFill>
              </a:rPr>
              <a:t>feedback</a:t>
            </a:r>
            <a:endParaRPr lang="sl-SI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sl-SI" dirty="0" err="1" smtClean="0"/>
              <a:t>Feedback</a:t>
            </a:r>
            <a:r>
              <a:rPr lang="sl-SI" dirty="0" smtClean="0"/>
              <a:t> </a:t>
            </a:r>
            <a:r>
              <a:rPr lang="sl-SI" dirty="0" err="1" smtClean="0"/>
              <a:t>over</a:t>
            </a:r>
            <a:r>
              <a:rPr lang="sl-SI" dirty="0" smtClean="0"/>
              <a:t> </a:t>
            </a:r>
            <a:r>
              <a:rPr lang="sl-SI" dirty="0" err="1" smtClean="0"/>
              <a:t>several</a:t>
            </a:r>
            <a:r>
              <a:rPr lang="sl-SI" dirty="0" smtClean="0"/>
              <a:t> </a:t>
            </a:r>
            <a:r>
              <a:rPr lang="sl-SI" dirty="0" err="1" smtClean="0"/>
              <a:t>layers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Based</a:t>
            </a:r>
            <a:r>
              <a:rPr lang="sl-SI" dirty="0" smtClean="0"/>
              <a:t> on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linear</a:t>
            </a:r>
            <a:r>
              <a:rPr lang="sl-SI" dirty="0" smtClean="0"/>
              <a:t> ARX model</a:t>
            </a:r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Defining</a:t>
            </a:r>
            <a:r>
              <a:rPr lang="sl-SI" dirty="0" smtClean="0"/>
              <a:t> </a:t>
            </a:r>
            <a:r>
              <a:rPr lang="sl-SI" dirty="0" err="1" smtClean="0"/>
              <a:t>equation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NARX model</a:t>
            </a:r>
          </a:p>
          <a:p>
            <a:pPr lvl="2" eaLnBrk="1" hangingPunct="1"/>
            <a:endParaRPr lang="sl-SI" dirty="0" smtClean="0"/>
          </a:p>
          <a:p>
            <a:pPr lvl="2" eaLnBrk="1" hangingPunct="1"/>
            <a:endParaRPr lang="sl-SI" dirty="0" smtClean="0"/>
          </a:p>
          <a:p>
            <a:pPr lvl="2" eaLnBrk="1" hangingPunct="1"/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i="1" dirty="0" smtClean="0"/>
              <a:t>y</a:t>
            </a:r>
            <a:r>
              <a:rPr lang="sl-SI" dirty="0" smtClean="0"/>
              <a:t> is a </a:t>
            </a:r>
            <a:r>
              <a:rPr lang="sl-SI" dirty="0" err="1" smtClean="0"/>
              <a:t>nonlinear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r>
              <a:rPr lang="sl-SI" dirty="0" smtClean="0"/>
              <a:t> of past </a:t>
            </a:r>
            <a:r>
              <a:rPr lang="sl-SI" dirty="0" err="1" smtClean="0"/>
              <a:t>outputs</a:t>
            </a:r>
            <a:r>
              <a:rPr lang="sl-SI" dirty="0" smtClean="0"/>
              <a:t> and past </a:t>
            </a:r>
            <a:r>
              <a:rPr lang="sl-SI" dirty="0" err="1" smtClean="0"/>
              <a:t>inputs</a:t>
            </a:r>
            <a:endParaRPr lang="sl-SI" dirty="0" smtClean="0"/>
          </a:p>
          <a:p>
            <a:pPr lvl="2" eaLnBrk="1" hangingPunct="1"/>
            <a:r>
              <a:rPr lang="sl-SI" dirty="0" err="1" smtClean="0"/>
              <a:t>Nonlinear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r>
              <a:rPr lang="sl-SI" dirty="0" smtClean="0"/>
              <a:t> </a:t>
            </a:r>
            <a:r>
              <a:rPr lang="sl-SI" i="1" dirty="0" smtClean="0"/>
              <a:t>f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implemented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a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en-GB" dirty="0" smtClean="0"/>
          </a:p>
        </p:txBody>
      </p:sp>
      <p:pic>
        <p:nvPicPr>
          <p:cNvPr id="2560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550" y="4442560"/>
            <a:ext cx="71596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5B6B06B-DBDF-41BC-BB5C-5B0E0BE5636F}" type="slidenum">
              <a:rPr lang="sl-SI" smtClean="0"/>
              <a:pPr/>
              <a:t>25</a:t>
            </a:fld>
            <a:endParaRPr lang="sl-SI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NARX structure</a:t>
            </a:r>
            <a:endParaRPr lang="en-GB" smtClean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40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dirty="0" smtClean="0"/>
              <a:t>NARX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global </a:t>
            </a:r>
            <a:r>
              <a:rPr lang="sl-SI" dirty="0" err="1" smtClean="0"/>
              <a:t>feedback</a:t>
            </a: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lvl="1" eaLnBrk="1" hangingPunct="1">
              <a:lnSpc>
                <a:spcPct val="90000"/>
              </a:lnSpc>
            </a:pPr>
            <a:endParaRPr lang="sl-SI" dirty="0" smtClean="0"/>
          </a:p>
          <a:p>
            <a:pPr lvl="1"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r>
              <a:rPr lang="sl-SI" dirty="0" err="1" smtClean="0"/>
              <a:t>Possible</a:t>
            </a:r>
            <a:r>
              <a:rPr lang="sl-SI" dirty="0" smtClean="0"/>
              <a:t> </a:t>
            </a:r>
            <a:r>
              <a:rPr lang="sl-SI" dirty="0" err="1" smtClean="0"/>
              <a:t>application</a:t>
            </a:r>
            <a:r>
              <a:rPr lang="sl-SI" dirty="0" smtClean="0"/>
              <a:t> </a:t>
            </a:r>
            <a:r>
              <a:rPr lang="sl-SI" dirty="0" err="1" smtClean="0"/>
              <a:t>areas</a:t>
            </a:r>
            <a:endParaRPr lang="sl-SI" dirty="0" smtClean="0"/>
          </a:p>
          <a:p>
            <a:pPr lvl="2" eaLnBrk="1" hangingPunct="1">
              <a:lnSpc>
                <a:spcPct val="90000"/>
              </a:lnSpc>
            </a:pPr>
            <a:r>
              <a:rPr lang="sl-SI" dirty="0" err="1" smtClean="0"/>
              <a:t>Nonlinear</a:t>
            </a:r>
            <a:r>
              <a:rPr lang="sl-SI" dirty="0" smtClean="0"/>
              <a:t> </a:t>
            </a:r>
            <a:r>
              <a:rPr lang="sl-SI" dirty="0" err="1" smtClean="0"/>
              <a:t>prediction</a:t>
            </a:r>
            <a:r>
              <a:rPr lang="sl-SI" dirty="0" smtClean="0"/>
              <a:t> and </a:t>
            </a:r>
            <a:r>
              <a:rPr lang="sl-SI" dirty="0" err="1" smtClean="0"/>
              <a:t>modeling</a:t>
            </a:r>
            <a:endParaRPr lang="sl-SI" dirty="0" smtClean="0"/>
          </a:p>
          <a:p>
            <a:pPr lvl="2" eaLnBrk="1" hangingPunct="1">
              <a:lnSpc>
                <a:spcPct val="90000"/>
              </a:lnSpc>
            </a:pPr>
            <a:r>
              <a:rPr lang="sl-SI" dirty="0" err="1" smtClean="0"/>
              <a:t>Adaptive</a:t>
            </a:r>
            <a:r>
              <a:rPr lang="sl-SI" dirty="0" smtClean="0"/>
              <a:t> </a:t>
            </a:r>
            <a:r>
              <a:rPr lang="sl-SI" dirty="0" err="1" smtClean="0"/>
              <a:t>equalization</a:t>
            </a:r>
            <a:r>
              <a:rPr lang="sl-SI" dirty="0" smtClean="0"/>
              <a:t> of </a:t>
            </a:r>
            <a:r>
              <a:rPr lang="sl-SI" dirty="0" err="1" smtClean="0"/>
              <a:t>communication</a:t>
            </a:r>
            <a:r>
              <a:rPr lang="sl-SI" dirty="0" smtClean="0"/>
              <a:t> </a:t>
            </a:r>
            <a:r>
              <a:rPr lang="sl-SI" dirty="0" err="1" smtClean="0"/>
              <a:t>channels</a:t>
            </a:r>
            <a:endParaRPr lang="sl-SI" dirty="0" smtClean="0"/>
          </a:p>
          <a:p>
            <a:pPr lvl="2" eaLnBrk="1" hangingPunct="1">
              <a:lnSpc>
                <a:spcPct val="90000"/>
              </a:lnSpc>
            </a:pPr>
            <a:r>
              <a:rPr lang="sl-SI" dirty="0" err="1" smtClean="0"/>
              <a:t>Speech</a:t>
            </a:r>
            <a:r>
              <a:rPr lang="sl-SI" dirty="0" smtClean="0"/>
              <a:t> </a:t>
            </a:r>
            <a:r>
              <a:rPr lang="sl-SI" dirty="0" err="1" smtClean="0"/>
              <a:t>processing</a:t>
            </a:r>
            <a:endParaRPr lang="sl-SI" dirty="0" smtClean="0"/>
          </a:p>
          <a:p>
            <a:pPr lvl="2" eaLnBrk="1" hangingPunct="1">
              <a:lnSpc>
                <a:spcPct val="90000"/>
              </a:lnSpc>
            </a:pPr>
            <a:r>
              <a:rPr lang="sl-SI" dirty="0" err="1" smtClean="0"/>
              <a:t>Automobile</a:t>
            </a:r>
            <a:r>
              <a:rPr lang="sl-SI" dirty="0" smtClean="0"/>
              <a:t> </a:t>
            </a:r>
            <a:r>
              <a:rPr lang="sl-SI" dirty="0" err="1" smtClean="0"/>
              <a:t>engine</a:t>
            </a:r>
            <a:r>
              <a:rPr lang="sl-SI" dirty="0" smtClean="0"/>
              <a:t> </a:t>
            </a:r>
            <a:r>
              <a:rPr lang="sl-SI" dirty="0" err="1" smtClean="0"/>
              <a:t>diagnostics</a:t>
            </a:r>
            <a:endParaRPr lang="en-GB" dirty="0" smtClean="0"/>
          </a:p>
        </p:txBody>
      </p:sp>
      <p:grpSp>
        <p:nvGrpSpPr>
          <p:cNvPr id="26631" name="Group 16"/>
          <p:cNvGrpSpPr>
            <a:grpSpLocks/>
          </p:cNvGrpSpPr>
          <p:nvPr/>
        </p:nvGrpSpPr>
        <p:grpSpPr bwMode="auto">
          <a:xfrm>
            <a:off x="1468438" y="1844675"/>
            <a:ext cx="5538787" cy="2676525"/>
            <a:chOff x="925" y="1162"/>
            <a:chExt cx="3489" cy="1686"/>
          </a:xfrm>
        </p:grpSpPr>
        <p:pic>
          <p:nvPicPr>
            <p:cNvPr id="2663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5" y="1162"/>
              <a:ext cx="3489" cy="1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3" name="Line 5"/>
            <p:cNvSpPr>
              <a:spLocks noChangeShapeType="1"/>
            </p:cNvSpPr>
            <p:nvPr/>
          </p:nvSpPr>
          <p:spPr bwMode="auto">
            <a:xfrm flipH="1">
              <a:off x="4058" y="1738"/>
              <a:ext cx="4" cy="9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6"/>
            <p:cNvSpPr>
              <a:spLocks noChangeShapeType="1"/>
            </p:cNvSpPr>
            <p:nvPr/>
          </p:nvSpPr>
          <p:spPr bwMode="auto">
            <a:xfrm flipH="1">
              <a:off x="1319" y="2667"/>
              <a:ext cx="2748" cy="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7"/>
            <p:cNvSpPr>
              <a:spLocks noChangeShapeType="1"/>
            </p:cNvSpPr>
            <p:nvPr/>
          </p:nvSpPr>
          <p:spPr bwMode="auto">
            <a:xfrm flipH="1" flipV="1">
              <a:off x="1319" y="2439"/>
              <a:ext cx="4" cy="2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Line 15"/>
            <p:cNvSpPr>
              <a:spLocks noChangeShapeType="1"/>
            </p:cNvSpPr>
            <p:nvPr/>
          </p:nvSpPr>
          <p:spPr bwMode="auto">
            <a:xfrm flipV="1">
              <a:off x="1318" y="2444"/>
              <a:ext cx="54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C8E068D2-E90A-4B59-B442-9957079E4E7B}" type="slidenum">
              <a:rPr lang="sl-SI" smtClean="0"/>
              <a:pPr/>
              <a:t>26</a:t>
            </a:fld>
            <a:endParaRPr lang="sl-SI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NARX training considerations</a:t>
            </a:r>
            <a:endParaRPr lang="en-GB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953500" cy="5113337"/>
          </a:xfrm>
        </p:spPr>
        <p:txBody>
          <a:bodyPr/>
          <a:lstStyle/>
          <a:p>
            <a:pPr marL="762000" lvl="1" indent="-304800" eaLnBrk="1" hangingPunct="1"/>
            <a:r>
              <a:rPr lang="en-GB" dirty="0" smtClean="0"/>
              <a:t>NARX </a:t>
            </a:r>
            <a:r>
              <a:rPr lang="sl-SI" dirty="0" err="1" smtClean="0"/>
              <a:t>output</a:t>
            </a:r>
            <a:r>
              <a:rPr lang="sl-SI" dirty="0" smtClean="0"/>
              <a:t> is </a:t>
            </a:r>
            <a:r>
              <a:rPr lang="sl-SI" dirty="0" err="1" smtClean="0"/>
              <a:t>an</a:t>
            </a:r>
            <a:r>
              <a:rPr lang="sl-SI" dirty="0" smtClean="0"/>
              <a:t> </a:t>
            </a:r>
            <a:r>
              <a:rPr lang="en-GB" dirty="0" smtClean="0"/>
              <a:t>estimate of the output of some nonlinear dynamic system</a:t>
            </a:r>
            <a:endParaRPr lang="sl-SI" dirty="0" smtClean="0"/>
          </a:p>
          <a:p>
            <a:pPr marL="762000" lvl="1" indent="-304800" eaLnBrk="1" hangingPunct="1"/>
            <a:r>
              <a:rPr lang="sl-SI" dirty="0" smtClean="0"/>
              <a:t>O</a:t>
            </a:r>
            <a:r>
              <a:rPr lang="en-GB" dirty="0" err="1" smtClean="0"/>
              <a:t>utput</a:t>
            </a:r>
            <a:r>
              <a:rPr lang="en-GB" dirty="0" smtClean="0"/>
              <a:t> is fed back to the input of the feedforward neural network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parallel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architecture</a:t>
            </a:r>
            <a:endParaRPr lang="sl-SI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3" eaLnBrk="1" hangingPunct="1"/>
            <a:endParaRPr lang="sl-SI" dirty="0" smtClean="0"/>
          </a:p>
          <a:p>
            <a:pPr marL="762000" lvl="1" indent="-304800" eaLnBrk="1" hangingPunct="1"/>
            <a:r>
              <a:rPr lang="sl-SI" dirty="0" smtClean="0"/>
              <a:t>T</a:t>
            </a:r>
            <a:r>
              <a:rPr lang="en-GB" dirty="0" smtClean="0"/>
              <a:t>rue output is available during training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possible</a:t>
            </a:r>
            <a:r>
              <a:rPr lang="sl-SI" dirty="0" smtClean="0">
                <a:sym typeface="Wingdings" pitchFamily="2" charset="2"/>
              </a:rPr>
              <a:t> to </a:t>
            </a:r>
            <a:r>
              <a:rPr lang="sl-SI" dirty="0" err="1" smtClean="0">
                <a:sym typeface="Wingdings" pitchFamily="2" charset="2"/>
              </a:rPr>
              <a:t>create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series-parallel architecture</a:t>
            </a:r>
            <a:endParaRPr lang="sl-SI" dirty="0" smtClean="0">
              <a:solidFill>
                <a:srgbClr val="FF0000"/>
              </a:solidFill>
            </a:endParaRPr>
          </a:p>
          <a:p>
            <a:pPr marL="1181100" lvl="2" indent="-266700" eaLnBrk="1" hangingPunct="1"/>
            <a:r>
              <a:rPr lang="sl-SI" dirty="0" smtClean="0"/>
              <a:t>T</a:t>
            </a:r>
            <a:r>
              <a:rPr lang="en-GB" dirty="0" smtClean="0"/>
              <a:t>rue output is used instead of feeding back the estimated output</a:t>
            </a:r>
            <a:endParaRPr lang="sl-SI" dirty="0" smtClean="0"/>
          </a:p>
          <a:p>
            <a:pPr lvl="3" eaLnBrk="1" hangingPunct="1"/>
            <a:endParaRPr lang="sl-SI" dirty="0" smtClean="0"/>
          </a:p>
          <a:p>
            <a:pPr marL="762000" lvl="1" indent="-304800" eaLnBrk="1" hangingPunct="1"/>
            <a:r>
              <a:rPr lang="sl-SI" dirty="0" smtClean="0"/>
              <a:t>A</a:t>
            </a:r>
            <a:r>
              <a:rPr lang="en-GB" dirty="0" err="1" smtClean="0"/>
              <a:t>dvantages</a:t>
            </a:r>
            <a:r>
              <a:rPr lang="sl-SI" dirty="0" smtClean="0"/>
              <a:t> of </a:t>
            </a:r>
            <a:r>
              <a:rPr lang="sl-SI" dirty="0" err="1" smtClean="0"/>
              <a:t>series-parallel</a:t>
            </a:r>
            <a:r>
              <a:rPr lang="sl-SI" dirty="0" smtClean="0"/>
              <a:t> </a:t>
            </a:r>
            <a:r>
              <a:rPr lang="sl-SI" dirty="0" err="1" smtClean="0"/>
              <a:t>architecture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endParaRPr lang="sl-SI" dirty="0" smtClean="0"/>
          </a:p>
          <a:p>
            <a:pPr marL="1181100" lvl="2" indent="-266700" eaLnBrk="1" hangingPunct="1">
              <a:buFontTx/>
              <a:buAutoNum type="arabicPeriod"/>
            </a:pPr>
            <a:r>
              <a:rPr lang="sl-SI" dirty="0" err="1" smtClean="0"/>
              <a:t>Training</a:t>
            </a:r>
            <a:r>
              <a:rPr lang="sl-SI" dirty="0" smtClean="0"/>
              <a:t> in</a:t>
            </a:r>
            <a:r>
              <a:rPr lang="en-GB" dirty="0" smtClean="0"/>
              <a:t>put to the feedforward network is more accurate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improved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training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accuracy</a:t>
            </a:r>
            <a:endParaRPr lang="sl-SI" dirty="0" smtClean="0"/>
          </a:p>
          <a:p>
            <a:pPr marL="1181100" lvl="2" indent="-266700" eaLnBrk="1" hangingPunct="1">
              <a:buFontTx/>
              <a:buAutoNum type="arabicPeriod"/>
            </a:pPr>
            <a:r>
              <a:rPr lang="sl-SI" dirty="0" smtClean="0"/>
              <a:t>The r</a:t>
            </a:r>
            <a:r>
              <a:rPr lang="en-GB" dirty="0" err="1" smtClean="0"/>
              <a:t>esulting</a:t>
            </a:r>
            <a:r>
              <a:rPr lang="en-GB" dirty="0" smtClean="0"/>
              <a:t> network </a:t>
            </a:r>
            <a:r>
              <a:rPr lang="sl-SI" dirty="0" smtClean="0"/>
              <a:t>is </a:t>
            </a:r>
            <a:r>
              <a:rPr lang="en-GB" dirty="0" smtClean="0"/>
              <a:t>purely feedforward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en-GB" dirty="0" smtClean="0"/>
              <a:t>static backpropagation can be used</a:t>
            </a:r>
          </a:p>
        </p:txBody>
      </p:sp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3921125"/>
            <a:ext cx="6759575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MATLAB demo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>
                <a:hlinkClick r:id="rId3"/>
              </a:rPr>
              <a:t>Maglev</a:t>
            </a:r>
            <a:r>
              <a:rPr lang="sl-SI" dirty="0">
                <a:hlinkClick r:id="rId3"/>
              </a:rPr>
              <a:t> </a:t>
            </a:r>
            <a:r>
              <a:rPr lang="sl-SI" dirty="0" err="1">
                <a:hlinkClick r:id="rId3"/>
              </a:rPr>
              <a:t>Modeling</a:t>
            </a:r>
            <a:endParaRPr lang="sl-SI" dirty="0"/>
          </a:p>
          <a:p>
            <a:pPr lvl="1"/>
            <a:r>
              <a:rPr lang="en-US" dirty="0" smtClean="0"/>
              <a:t>This example </a:t>
            </a:r>
            <a:r>
              <a:rPr lang="en-US" dirty="0"/>
              <a:t>illustrates how a NARX </a:t>
            </a:r>
            <a:r>
              <a:rPr lang="en-US" dirty="0" smtClean="0"/>
              <a:t>neural </a:t>
            </a:r>
            <a:r>
              <a:rPr lang="en-US" dirty="0"/>
              <a:t>network can model a magnet levitation dynamical system</a:t>
            </a:r>
            <a:r>
              <a:rPr lang="en-US" dirty="0" smtClean="0"/>
              <a:t>.</a:t>
            </a:r>
            <a:endParaRPr lang="sl-SI" dirty="0" smtClean="0"/>
          </a:p>
          <a:p>
            <a:pPr marL="457200" lvl="1" indent="0">
              <a:buNone/>
            </a:pPr>
            <a:r>
              <a:rPr lang="sl-SI" sz="1400" dirty="0" smtClean="0">
                <a:solidFill>
                  <a:srgbClr val="3333FF"/>
                </a:solidFill>
              </a:rPr>
              <a:t>      A) Open-</a:t>
            </a:r>
            <a:r>
              <a:rPr lang="sl-SI" sz="1400" dirty="0" err="1" smtClean="0">
                <a:solidFill>
                  <a:srgbClr val="3333FF"/>
                </a:solidFill>
              </a:rPr>
              <a:t>loop</a:t>
            </a:r>
            <a:r>
              <a:rPr lang="sl-SI" sz="1400" dirty="0" smtClean="0">
                <a:solidFill>
                  <a:srgbClr val="3333FF"/>
                </a:solidFill>
              </a:rPr>
              <a:t> </a:t>
            </a:r>
            <a:r>
              <a:rPr lang="sl-SI" sz="1400" dirty="0" err="1" smtClean="0">
                <a:solidFill>
                  <a:srgbClr val="3333FF"/>
                </a:solidFill>
              </a:rPr>
              <a:t>training</a:t>
            </a:r>
            <a:r>
              <a:rPr lang="sl-SI" sz="1400" dirty="0" smtClean="0">
                <a:solidFill>
                  <a:srgbClr val="3333FF"/>
                </a:solidFill>
              </a:rPr>
              <a:t> </a:t>
            </a:r>
            <a:r>
              <a:rPr lang="sl-SI" sz="1400" dirty="0" err="1" smtClean="0">
                <a:solidFill>
                  <a:srgbClr val="3333FF"/>
                </a:solidFill>
              </a:rPr>
              <a:t>configuration</a:t>
            </a:r>
            <a:r>
              <a:rPr lang="sl-SI" sz="1400" dirty="0" smtClean="0">
                <a:solidFill>
                  <a:srgbClr val="3333FF"/>
                </a:solidFill>
              </a:rPr>
              <a:t>	  B) </a:t>
            </a:r>
            <a:r>
              <a:rPr lang="sl-SI" sz="1400" dirty="0" err="1" smtClean="0">
                <a:solidFill>
                  <a:srgbClr val="3333FF"/>
                </a:solidFill>
              </a:rPr>
              <a:t>Closed-loop</a:t>
            </a:r>
            <a:r>
              <a:rPr lang="sl-SI" sz="1400" dirty="0" smtClean="0">
                <a:solidFill>
                  <a:srgbClr val="3333FF"/>
                </a:solidFill>
              </a:rPr>
              <a:t> </a:t>
            </a:r>
            <a:r>
              <a:rPr lang="sl-SI" sz="1400" dirty="0" err="1" smtClean="0">
                <a:solidFill>
                  <a:srgbClr val="3333FF"/>
                </a:solidFill>
              </a:rPr>
              <a:t>configuration</a:t>
            </a:r>
            <a:r>
              <a:rPr lang="sl-SI" sz="1400" dirty="0" smtClean="0">
                <a:solidFill>
                  <a:srgbClr val="3333FF"/>
                </a:solidFill>
              </a:rPr>
              <a:t> </a:t>
            </a:r>
            <a:r>
              <a:rPr lang="sl-SI" sz="1400" dirty="0" err="1" smtClean="0">
                <a:solidFill>
                  <a:srgbClr val="3333FF"/>
                </a:solidFill>
              </a:rPr>
              <a:t>for</a:t>
            </a:r>
            <a:r>
              <a:rPr lang="sl-SI" sz="1400" dirty="0" smtClean="0">
                <a:solidFill>
                  <a:srgbClr val="3333FF"/>
                </a:solidFill>
              </a:rPr>
              <a:t> </a:t>
            </a:r>
            <a:r>
              <a:rPr lang="sl-SI" sz="1400" dirty="0" err="1" smtClean="0">
                <a:solidFill>
                  <a:srgbClr val="3333FF"/>
                </a:solidFill>
              </a:rPr>
              <a:t>recursive</a:t>
            </a:r>
            <a:r>
              <a:rPr lang="sl-SI" sz="1400" dirty="0" smtClean="0">
                <a:solidFill>
                  <a:srgbClr val="3333FF"/>
                </a:solidFill>
              </a:rPr>
              <a:t> </a:t>
            </a:r>
            <a:r>
              <a:rPr lang="sl-SI" sz="1400" dirty="0" err="1" smtClean="0">
                <a:solidFill>
                  <a:srgbClr val="3333FF"/>
                </a:solidFill>
              </a:rPr>
              <a:t>prediction</a:t>
            </a:r>
            <a:endParaRPr lang="en-US" sz="1400" dirty="0">
              <a:solidFill>
                <a:srgbClr val="3333FF"/>
              </a:solidFill>
            </a:endParaRPr>
          </a:p>
          <a:p>
            <a:pPr lvl="1"/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NEURAL NETWORKS  (5) Dynamic networks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#</a:t>
            </a:r>
            <a:fld id="{B29E9662-8DF2-48E9-A7CE-66D216CDCBBE}" type="slidenum">
              <a:rPr lang="sl-SI" smtClean="0"/>
              <a:pPr>
                <a:defRPr/>
              </a:pPr>
              <a:t>27</a:t>
            </a:fld>
            <a:endParaRPr lang="sl-S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3602" t="4573" r="23848" b="2425"/>
          <a:stretch/>
        </p:blipFill>
        <p:spPr>
          <a:xfrm>
            <a:off x="1677971" y="2450966"/>
            <a:ext cx="1542332" cy="39802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2169" t="4806" r="22907" b="2193"/>
          <a:stretch/>
        </p:blipFill>
        <p:spPr>
          <a:xfrm>
            <a:off x="5194168" y="2460392"/>
            <a:ext cx="1611985" cy="39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8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E87E7FF-8A94-4054-8E0B-E2E22FD5B6D3}" type="slidenum">
              <a:rPr lang="sl-SI" smtClean="0"/>
              <a:pPr/>
              <a:t>28</a:t>
            </a:fld>
            <a:endParaRPr lang="sl-SI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title"/>
          </p:nvPr>
        </p:nvSpPr>
        <p:spPr>
          <a:xfrm>
            <a:off x="165100" y="274638"/>
            <a:ext cx="8813800" cy="777875"/>
          </a:xfrm>
        </p:spPr>
        <p:txBody>
          <a:bodyPr/>
          <a:lstStyle/>
          <a:p>
            <a:pPr eaLnBrk="1" hangingPunct="1"/>
            <a:r>
              <a:rPr lang="sl-SI" smtClean="0"/>
              <a:t>5.6  Computational power of dynamic networks</a:t>
            </a:r>
            <a:endParaRPr lang="en-GB" smtClean="0"/>
          </a:p>
        </p:txBody>
      </p:sp>
      <p:sp>
        <p:nvSpPr>
          <p:cNvPr id="38918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31913"/>
            <a:ext cx="8229600" cy="5049837"/>
          </a:xfrm>
        </p:spPr>
        <p:txBody>
          <a:bodyPr/>
          <a:lstStyle/>
          <a:p>
            <a:pPr eaLnBrk="1" hangingPunct="1"/>
            <a:r>
              <a:rPr lang="sl-SI" dirty="0" err="1" smtClean="0"/>
              <a:t>Fully</a:t>
            </a:r>
            <a:r>
              <a:rPr lang="sl-SI" dirty="0" smtClean="0"/>
              <a:t> and </a:t>
            </a:r>
            <a:r>
              <a:rPr lang="sl-SI" dirty="0" err="1" smtClean="0"/>
              <a:t>partially</a:t>
            </a:r>
            <a:r>
              <a:rPr lang="sl-SI" dirty="0" smtClean="0"/>
              <a:t> </a:t>
            </a:r>
            <a:r>
              <a:rPr lang="sl-SI" dirty="0" err="1" smtClean="0"/>
              <a:t>connected</a:t>
            </a:r>
            <a:r>
              <a:rPr lang="sl-SI" dirty="0" smtClean="0"/>
              <a:t> </a:t>
            </a:r>
            <a:r>
              <a:rPr lang="sl-SI" dirty="0" err="1" smtClean="0"/>
              <a:t>recurrent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en-GB" dirty="0" smtClean="0"/>
          </a:p>
        </p:txBody>
      </p:sp>
      <p:pic>
        <p:nvPicPr>
          <p:cNvPr id="3892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6738" y="2620963"/>
            <a:ext cx="4343400" cy="36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" y="1987550"/>
            <a:ext cx="418465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46A9755-CD24-4EE6-9FE1-552D858834D1}" type="slidenum">
              <a:rPr lang="sl-SI" smtClean="0"/>
              <a:pPr/>
              <a:t>29</a:t>
            </a:fld>
            <a:endParaRPr lang="sl-SI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Theorems</a:t>
            </a:r>
            <a:endParaRPr lang="en-GB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657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l-SI" dirty="0" err="1" smtClean="0"/>
              <a:t>Theorem</a:t>
            </a:r>
            <a:r>
              <a:rPr lang="sl-SI" dirty="0" smtClean="0"/>
              <a:t> I (</a:t>
            </a:r>
            <a:r>
              <a:rPr lang="sl-SI" dirty="0" err="1" smtClean="0"/>
              <a:t>Siegelmann</a:t>
            </a:r>
            <a:r>
              <a:rPr lang="sl-SI" dirty="0" smtClean="0"/>
              <a:t> &amp; </a:t>
            </a:r>
            <a:r>
              <a:rPr lang="sl-SI" dirty="0" err="1" smtClean="0"/>
              <a:t>Sontag</a:t>
            </a:r>
            <a:r>
              <a:rPr lang="sl-SI" dirty="0" smtClean="0"/>
              <a:t>, 1991)</a:t>
            </a:r>
          </a:p>
          <a:p>
            <a:pPr lvl="1" eaLnBrk="1" hangingPunct="1"/>
            <a:r>
              <a:rPr lang="sl-SI" dirty="0" err="1" smtClean="0">
                <a:solidFill>
                  <a:srgbClr val="0033CC"/>
                </a:solidFill>
              </a:rPr>
              <a:t>All</a:t>
            </a:r>
            <a:r>
              <a:rPr lang="sl-SI" dirty="0" smtClean="0">
                <a:solidFill>
                  <a:srgbClr val="0033CC"/>
                </a:solidFill>
              </a:rPr>
              <a:t> Turing </a:t>
            </a:r>
            <a:r>
              <a:rPr lang="sl-SI" dirty="0" err="1" smtClean="0">
                <a:solidFill>
                  <a:srgbClr val="0033CC"/>
                </a:solidFill>
              </a:rPr>
              <a:t>machines</a:t>
            </a:r>
            <a:r>
              <a:rPr lang="sl-SI" dirty="0" smtClean="0">
                <a:solidFill>
                  <a:srgbClr val="0033CC"/>
                </a:solidFill>
              </a:rPr>
              <a:t>* </a:t>
            </a:r>
            <a:r>
              <a:rPr lang="sl-SI" dirty="0" err="1" smtClean="0">
                <a:solidFill>
                  <a:srgbClr val="0033CC"/>
                </a:solidFill>
              </a:rPr>
              <a:t>may</a:t>
            </a:r>
            <a:r>
              <a:rPr lang="sl-SI" dirty="0" smtClean="0">
                <a:solidFill>
                  <a:srgbClr val="0033CC"/>
                </a:solidFill>
              </a:rPr>
              <a:t> be </a:t>
            </a:r>
            <a:r>
              <a:rPr lang="sl-SI" dirty="0" err="1" smtClean="0">
                <a:solidFill>
                  <a:srgbClr val="0033CC"/>
                </a:solidFill>
              </a:rPr>
              <a:t>simulated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by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fully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connected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recurrent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networks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built</a:t>
            </a:r>
            <a:r>
              <a:rPr lang="sl-SI" dirty="0" smtClean="0">
                <a:solidFill>
                  <a:srgbClr val="0033CC"/>
                </a:solidFill>
              </a:rPr>
              <a:t> on </a:t>
            </a:r>
            <a:r>
              <a:rPr lang="sl-SI" dirty="0" err="1" smtClean="0">
                <a:solidFill>
                  <a:srgbClr val="0033CC"/>
                </a:solidFill>
              </a:rPr>
              <a:t>neurons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with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sigmoid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activation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functions</a:t>
            </a:r>
            <a:r>
              <a:rPr lang="sl-SI" dirty="0" smtClean="0">
                <a:solidFill>
                  <a:srgbClr val="0033CC"/>
                </a:solidFill>
              </a:rPr>
              <a:t>.</a:t>
            </a:r>
            <a:br>
              <a:rPr lang="sl-SI" dirty="0" smtClean="0">
                <a:solidFill>
                  <a:srgbClr val="0033CC"/>
                </a:solidFill>
              </a:rPr>
            </a:br>
            <a:r>
              <a:rPr lang="sl-SI" sz="2000" dirty="0" smtClean="0">
                <a:solidFill>
                  <a:srgbClr val="0033CC"/>
                </a:solidFill>
              </a:rPr>
              <a:t> </a:t>
            </a:r>
            <a:r>
              <a:rPr lang="sl-SI" sz="1400" dirty="0" smtClean="0">
                <a:solidFill>
                  <a:schemeClr val="bg2"/>
                </a:solidFill>
              </a:rPr>
              <a:t>*</a:t>
            </a:r>
            <a:r>
              <a:rPr lang="sl-SI" sz="1400" dirty="0" smtClean="0">
                <a:solidFill>
                  <a:schemeClr val="bg2"/>
                </a:solidFill>
                <a:hlinkClick r:id="rId2"/>
              </a:rPr>
              <a:t>Turing </a:t>
            </a:r>
            <a:r>
              <a:rPr lang="sl-SI" sz="1400" dirty="0" err="1" smtClean="0">
                <a:solidFill>
                  <a:schemeClr val="bg2"/>
                </a:solidFill>
                <a:hlinkClick r:id="rId2"/>
              </a:rPr>
              <a:t>machine</a:t>
            </a:r>
            <a:r>
              <a:rPr lang="sl-SI" sz="1400" dirty="0" smtClean="0">
                <a:solidFill>
                  <a:schemeClr val="bg2"/>
                </a:solidFill>
              </a:rPr>
              <a:t> is a </a:t>
            </a:r>
            <a:r>
              <a:rPr lang="sl-SI" sz="1400" dirty="0" err="1" smtClean="0">
                <a:solidFill>
                  <a:schemeClr val="bg2"/>
                </a:solidFill>
              </a:rPr>
              <a:t>theoretical</a:t>
            </a:r>
            <a:r>
              <a:rPr lang="sl-SI" sz="1400" dirty="0" smtClean="0">
                <a:solidFill>
                  <a:schemeClr val="bg2"/>
                </a:solidFill>
              </a:rPr>
              <a:t> </a:t>
            </a:r>
            <a:r>
              <a:rPr lang="sl-SI" sz="1400" dirty="0" err="1" smtClean="0">
                <a:solidFill>
                  <a:schemeClr val="bg2"/>
                </a:solidFill>
              </a:rPr>
              <a:t>abstraction</a:t>
            </a:r>
            <a:r>
              <a:rPr lang="sl-SI" sz="1400" dirty="0" smtClean="0">
                <a:solidFill>
                  <a:schemeClr val="bg2"/>
                </a:solidFill>
              </a:rPr>
              <a:t> </a:t>
            </a:r>
            <a:r>
              <a:rPr lang="sl-SI" sz="1400" dirty="0" err="1" smtClean="0">
                <a:solidFill>
                  <a:schemeClr val="bg2"/>
                </a:solidFill>
              </a:rPr>
              <a:t>that</a:t>
            </a:r>
            <a:r>
              <a:rPr lang="sl-SI" sz="1400" dirty="0" smtClean="0">
                <a:solidFill>
                  <a:schemeClr val="bg2"/>
                </a:solidFill>
              </a:rPr>
              <a:t> is </a:t>
            </a:r>
            <a:r>
              <a:rPr lang="sl-SI" sz="1400" dirty="0" err="1" smtClean="0">
                <a:solidFill>
                  <a:schemeClr val="bg2"/>
                </a:solidFill>
              </a:rPr>
              <a:t>functionally</a:t>
            </a:r>
            <a:r>
              <a:rPr lang="sl-SI" sz="1400" dirty="0" smtClean="0">
                <a:solidFill>
                  <a:schemeClr val="bg2"/>
                </a:solidFill>
              </a:rPr>
              <a:t> as </a:t>
            </a:r>
            <a:r>
              <a:rPr lang="sl-SI" sz="1400" dirty="0" err="1" smtClean="0">
                <a:solidFill>
                  <a:schemeClr val="bg2"/>
                </a:solidFill>
              </a:rPr>
              <a:t>powerful</a:t>
            </a:r>
            <a:r>
              <a:rPr lang="sl-SI" sz="1400" dirty="0" smtClean="0">
                <a:solidFill>
                  <a:schemeClr val="bg2"/>
                </a:solidFill>
              </a:rPr>
              <a:t> as </a:t>
            </a:r>
            <a:r>
              <a:rPr lang="sl-SI" sz="1400" dirty="0" err="1" smtClean="0">
                <a:solidFill>
                  <a:schemeClr val="bg2"/>
                </a:solidFill>
              </a:rPr>
              <a:t>any</a:t>
            </a:r>
            <a:r>
              <a:rPr lang="sl-SI" sz="1400" dirty="0" smtClean="0">
                <a:solidFill>
                  <a:schemeClr val="bg2"/>
                </a:solidFill>
              </a:rPr>
              <a:t> </a:t>
            </a:r>
            <a:r>
              <a:rPr lang="sl-SI" sz="1400" dirty="0" err="1" smtClean="0">
                <a:solidFill>
                  <a:schemeClr val="bg2"/>
                </a:solidFill>
              </a:rPr>
              <a:t>computer</a:t>
            </a:r>
            <a:endParaRPr lang="sl-SI" sz="1400" dirty="0" smtClean="0">
              <a:solidFill>
                <a:schemeClr val="bg2"/>
              </a:solidFill>
            </a:endParaRPr>
          </a:p>
          <a:p>
            <a:pPr lvl="1" eaLnBrk="1" hangingPunct="1"/>
            <a:endParaRPr lang="sl-SI" dirty="0" smtClean="0"/>
          </a:p>
          <a:p>
            <a:pPr eaLnBrk="1" hangingPunct="1">
              <a:buFontTx/>
              <a:buNone/>
            </a:pPr>
            <a:r>
              <a:rPr lang="sl-SI" dirty="0" err="1" smtClean="0"/>
              <a:t>Theorem</a:t>
            </a:r>
            <a:r>
              <a:rPr lang="sl-SI" dirty="0" smtClean="0"/>
              <a:t> II (</a:t>
            </a:r>
            <a:r>
              <a:rPr lang="sl-SI" dirty="0" err="1" smtClean="0"/>
              <a:t>Siegelmann</a:t>
            </a:r>
            <a:r>
              <a:rPr lang="sl-SI" dirty="0" smtClean="0"/>
              <a:t> </a:t>
            </a:r>
            <a:r>
              <a:rPr lang="sl-SI" i="1" dirty="0" smtClean="0"/>
              <a:t>et. </a:t>
            </a:r>
            <a:r>
              <a:rPr lang="sl-SI" i="1" dirty="0" err="1" smtClean="0"/>
              <a:t>al</a:t>
            </a:r>
            <a:r>
              <a:rPr lang="sl-SI" i="1" dirty="0" smtClean="0"/>
              <a:t>.</a:t>
            </a:r>
            <a:r>
              <a:rPr lang="sl-SI" dirty="0" smtClean="0"/>
              <a:t> 1997)</a:t>
            </a:r>
          </a:p>
          <a:p>
            <a:pPr lvl="1" eaLnBrk="1" hangingPunct="1"/>
            <a:r>
              <a:rPr lang="sl-SI" dirty="0" smtClean="0">
                <a:solidFill>
                  <a:srgbClr val="0033CC"/>
                </a:solidFill>
              </a:rPr>
              <a:t>NARX </a:t>
            </a:r>
            <a:r>
              <a:rPr lang="sl-SI" dirty="0" err="1" smtClean="0">
                <a:solidFill>
                  <a:srgbClr val="0033CC"/>
                </a:solidFill>
              </a:rPr>
              <a:t>networks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with</a:t>
            </a:r>
            <a:r>
              <a:rPr lang="sl-SI" dirty="0" smtClean="0">
                <a:solidFill>
                  <a:srgbClr val="0033CC"/>
                </a:solidFill>
              </a:rPr>
              <a:t> one </a:t>
            </a:r>
            <a:r>
              <a:rPr lang="sl-SI" dirty="0" err="1" smtClean="0">
                <a:solidFill>
                  <a:srgbClr val="0033CC"/>
                </a:solidFill>
              </a:rPr>
              <a:t>layer</a:t>
            </a:r>
            <a:r>
              <a:rPr lang="sl-SI" dirty="0" smtClean="0">
                <a:solidFill>
                  <a:srgbClr val="0033CC"/>
                </a:solidFill>
              </a:rPr>
              <a:t> of </a:t>
            </a:r>
            <a:r>
              <a:rPr lang="sl-SI" dirty="0" err="1" smtClean="0">
                <a:solidFill>
                  <a:srgbClr val="0033CC"/>
                </a:solidFill>
              </a:rPr>
              <a:t>hidden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neurons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with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BOSS</a:t>
            </a:r>
            <a:r>
              <a:rPr lang="sl-SI" dirty="0" smtClean="0">
                <a:solidFill>
                  <a:srgbClr val="0033CC"/>
                </a:solidFill>
              </a:rPr>
              <a:t>* </a:t>
            </a:r>
            <a:r>
              <a:rPr lang="sl-SI" dirty="0" err="1" smtClean="0">
                <a:solidFill>
                  <a:srgbClr val="0033CC"/>
                </a:solidFill>
              </a:rPr>
              <a:t>activation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functions</a:t>
            </a:r>
            <a:r>
              <a:rPr lang="sl-SI" dirty="0" smtClean="0">
                <a:solidFill>
                  <a:srgbClr val="0033CC"/>
                </a:solidFill>
              </a:rPr>
              <a:t> and a </a:t>
            </a:r>
            <a:r>
              <a:rPr lang="sl-SI" dirty="0" err="1" smtClean="0">
                <a:solidFill>
                  <a:srgbClr val="0033CC"/>
                </a:solidFill>
              </a:rPr>
              <a:t>linear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output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neuron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can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simulate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fully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connected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recurrent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networks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with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BOSS</a:t>
            </a:r>
            <a:r>
              <a:rPr lang="sl-SI" dirty="0" smtClean="0">
                <a:solidFill>
                  <a:srgbClr val="0033CC"/>
                </a:solidFill>
              </a:rPr>
              <a:t>* </a:t>
            </a:r>
            <a:r>
              <a:rPr lang="sl-SI" dirty="0" err="1" smtClean="0">
                <a:solidFill>
                  <a:srgbClr val="0033CC"/>
                </a:solidFill>
              </a:rPr>
              <a:t>activation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functions</a:t>
            </a:r>
            <a:r>
              <a:rPr lang="sl-SI" dirty="0" smtClean="0">
                <a:solidFill>
                  <a:srgbClr val="0033CC"/>
                </a:solidFill>
              </a:rPr>
              <a:t>, </a:t>
            </a:r>
            <a:r>
              <a:rPr lang="sl-SI" dirty="0" err="1" smtClean="0">
                <a:solidFill>
                  <a:srgbClr val="0033CC"/>
                </a:solidFill>
              </a:rPr>
              <a:t>except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for</a:t>
            </a:r>
            <a:r>
              <a:rPr lang="sl-SI" dirty="0" smtClean="0">
                <a:solidFill>
                  <a:srgbClr val="0033CC"/>
                </a:solidFill>
              </a:rPr>
              <a:t> a </a:t>
            </a:r>
            <a:r>
              <a:rPr lang="sl-SI" dirty="0" err="1" smtClean="0">
                <a:solidFill>
                  <a:srgbClr val="0033CC"/>
                </a:solidFill>
              </a:rPr>
              <a:t>linear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slowdown</a:t>
            </a:r>
            <a:r>
              <a:rPr lang="sl-SI" dirty="0" smtClean="0">
                <a:solidFill>
                  <a:srgbClr val="0033CC"/>
                </a:solidFill>
              </a:rPr>
              <a:t/>
            </a:r>
            <a:br>
              <a:rPr lang="sl-SI" dirty="0" smtClean="0">
                <a:solidFill>
                  <a:srgbClr val="0033CC"/>
                </a:solidFill>
              </a:rPr>
            </a:br>
            <a:r>
              <a:rPr lang="sl-SI" sz="2000" dirty="0">
                <a:solidFill>
                  <a:srgbClr val="0033CC"/>
                </a:solidFill>
              </a:rPr>
              <a:t> </a:t>
            </a:r>
            <a:r>
              <a:rPr lang="sl-SI" sz="1400" dirty="0" smtClean="0">
                <a:solidFill>
                  <a:srgbClr val="808080"/>
                </a:solidFill>
              </a:rPr>
              <a:t>*</a:t>
            </a:r>
            <a:r>
              <a:rPr lang="en-US" sz="1400" dirty="0" smtClean="0">
                <a:solidFill>
                  <a:srgbClr val="808080"/>
                </a:solidFill>
              </a:rPr>
              <a:t>BOSS </a:t>
            </a:r>
            <a:r>
              <a:rPr lang="en-US" sz="1400" dirty="0">
                <a:solidFill>
                  <a:srgbClr val="808080"/>
                </a:solidFill>
              </a:rPr>
              <a:t>= bounded, one-sided saturated function</a:t>
            </a:r>
            <a:endParaRPr lang="sl-SI" sz="1400" dirty="0">
              <a:solidFill>
                <a:srgbClr val="808080"/>
              </a:solidFill>
            </a:endParaRPr>
          </a:p>
          <a:p>
            <a:pPr lvl="1" eaLnBrk="1" hangingPunct="1"/>
            <a:endParaRPr lang="sl-SI" dirty="0" smtClean="0"/>
          </a:p>
          <a:p>
            <a:pPr eaLnBrk="1" hangingPunct="1">
              <a:buFontTx/>
              <a:buNone/>
            </a:pPr>
            <a:r>
              <a:rPr lang="sl-SI" dirty="0" err="1" smtClean="0"/>
              <a:t>Corollary</a:t>
            </a:r>
            <a:r>
              <a:rPr lang="sl-SI" dirty="0" smtClean="0"/>
              <a:t> to </a:t>
            </a:r>
            <a:r>
              <a:rPr lang="sl-SI" dirty="0" err="1" smtClean="0"/>
              <a:t>Theorem</a:t>
            </a:r>
            <a:r>
              <a:rPr lang="sl-SI" dirty="0" smtClean="0"/>
              <a:t> I and II</a:t>
            </a:r>
          </a:p>
          <a:p>
            <a:pPr lvl="1" eaLnBrk="1" hangingPunct="1"/>
            <a:r>
              <a:rPr lang="sl-SI" dirty="0" smtClean="0">
                <a:solidFill>
                  <a:srgbClr val="FF0000"/>
                </a:solidFill>
              </a:rPr>
              <a:t>NARX </a:t>
            </a:r>
            <a:r>
              <a:rPr lang="sl-SI" dirty="0" err="1" smtClean="0">
                <a:solidFill>
                  <a:srgbClr val="FF0000"/>
                </a:solidFill>
              </a:rPr>
              <a:t>networks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with</a:t>
            </a:r>
            <a:r>
              <a:rPr lang="sl-SI" dirty="0" smtClean="0">
                <a:solidFill>
                  <a:srgbClr val="FF0000"/>
                </a:solidFill>
              </a:rPr>
              <a:t> one </a:t>
            </a:r>
            <a:r>
              <a:rPr lang="sl-SI" dirty="0" err="1" smtClean="0">
                <a:solidFill>
                  <a:srgbClr val="FF0000"/>
                </a:solidFill>
              </a:rPr>
              <a:t>hidden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layer</a:t>
            </a:r>
            <a:r>
              <a:rPr lang="sl-SI" dirty="0" smtClean="0">
                <a:solidFill>
                  <a:srgbClr val="FF0000"/>
                </a:solidFill>
              </a:rPr>
              <a:t> of </a:t>
            </a:r>
            <a:r>
              <a:rPr lang="sl-SI" dirty="0" err="1" smtClean="0">
                <a:solidFill>
                  <a:srgbClr val="FF0000"/>
                </a:solidFill>
              </a:rPr>
              <a:t>neurons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with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BOSS</a:t>
            </a:r>
            <a:r>
              <a:rPr lang="sl-SI" dirty="0" smtClean="0">
                <a:solidFill>
                  <a:srgbClr val="FF0000"/>
                </a:solidFill>
              </a:rPr>
              <a:t>* </a:t>
            </a:r>
            <a:r>
              <a:rPr lang="sl-SI" dirty="0" err="1" smtClean="0">
                <a:solidFill>
                  <a:srgbClr val="FF0000"/>
                </a:solidFill>
              </a:rPr>
              <a:t>activation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functions</a:t>
            </a:r>
            <a:r>
              <a:rPr lang="sl-SI" dirty="0" smtClean="0">
                <a:solidFill>
                  <a:srgbClr val="FF0000"/>
                </a:solidFill>
              </a:rPr>
              <a:t> and a </a:t>
            </a:r>
            <a:r>
              <a:rPr lang="sl-SI" dirty="0" err="1" smtClean="0">
                <a:solidFill>
                  <a:srgbClr val="FF0000"/>
                </a:solidFill>
              </a:rPr>
              <a:t>linear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output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neuron</a:t>
            </a:r>
            <a:r>
              <a:rPr lang="sl-SI" dirty="0" smtClean="0">
                <a:solidFill>
                  <a:srgbClr val="FF0000"/>
                </a:solidFill>
              </a:rPr>
              <a:t> are Turing </a:t>
            </a:r>
            <a:r>
              <a:rPr lang="sl-SI" dirty="0" err="1" smtClean="0">
                <a:solidFill>
                  <a:srgbClr val="FF0000"/>
                </a:solidFill>
              </a:rPr>
              <a:t>equivalent</a:t>
            </a:r>
            <a:r>
              <a:rPr lang="sl-SI" dirty="0" smtClean="0">
                <a:solidFill>
                  <a:srgbClr val="FF0000"/>
                </a:solidFill>
              </a:rPr>
              <a:t>.</a:t>
            </a:r>
          </a:p>
          <a:p>
            <a:pPr lvl="1" eaLnBrk="1" hangingPunct="1"/>
            <a:endParaRPr lang="sl-S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C16E0C6-8C24-4206-8C85-8DE3FFB5110C}" type="slidenum">
              <a:rPr lang="sl-SI" smtClean="0"/>
              <a:pPr/>
              <a:t>3</a:t>
            </a:fld>
            <a:endParaRPr lang="sl-SI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Introduction</a:t>
            </a:r>
            <a:endParaRPr lang="en-GB" smtClean="0"/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How </a:t>
            </a:r>
            <a:r>
              <a:rPr lang="sl-SI" dirty="0" err="1" smtClean="0"/>
              <a:t>can</a:t>
            </a:r>
            <a:r>
              <a:rPr lang="sl-SI" dirty="0" smtClean="0"/>
              <a:t> </a:t>
            </a:r>
            <a:r>
              <a:rPr lang="sl-SI" dirty="0" err="1" smtClean="0"/>
              <a:t>we</a:t>
            </a:r>
            <a:r>
              <a:rPr lang="sl-SI" dirty="0" smtClean="0"/>
              <a:t> </a:t>
            </a:r>
            <a:r>
              <a:rPr lang="sl-SI" dirty="0" err="1" smtClean="0"/>
              <a:t>build</a:t>
            </a:r>
            <a:r>
              <a:rPr lang="sl-SI" dirty="0" smtClean="0"/>
              <a:t> time </a:t>
            </a:r>
            <a:r>
              <a:rPr lang="sl-SI" dirty="0" err="1" smtClean="0"/>
              <a:t>into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operation</a:t>
            </a:r>
            <a:r>
              <a:rPr lang="sl-SI" dirty="0" smtClean="0"/>
              <a:t> of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?</a:t>
            </a:r>
          </a:p>
          <a:p>
            <a:pPr lvl="1" eaLnBrk="1" hangingPunct="1"/>
            <a:r>
              <a:rPr lang="sl-SI" dirty="0" err="1" smtClean="0"/>
              <a:t>Extending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chemeClr val="bg1">
                    <a:lumMod val="50000"/>
                  </a:schemeClr>
                </a:solidFill>
              </a:rPr>
              <a:t>static</a:t>
            </a:r>
            <a:r>
              <a:rPr lang="sl-SI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l-SI" dirty="0" err="1" smtClean="0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sl-SI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l-SI" dirty="0" err="1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  <a:r>
              <a:rPr lang="sl-SI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l-SI" dirty="0" err="1" smtClean="0"/>
              <a:t>into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3333FF"/>
                </a:solidFill>
              </a:rPr>
              <a:t>dynamic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neural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networks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>
                <a:sym typeface="Wingdings" pitchFamily="2" charset="2"/>
              </a:rPr>
              <a:t>  </a:t>
            </a:r>
            <a:r>
              <a:rPr lang="sl-SI" dirty="0" err="1" smtClean="0">
                <a:sym typeface="Wingdings" pitchFamily="2" charset="2"/>
              </a:rPr>
              <a:t>networks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become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responsive</a:t>
            </a:r>
            <a:r>
              <a:rPr lang="sl-SI" dirty="0" smtClean="0">
                <a:sym typeface="Wingdings" pitchFamily="2" charset="2"/>
              </a:rPr>
              <a:t> to </a:t>
            </a:r>
            <a:r>
              <a:rPr lang="sl-SI" dirty="0" err="1" smtClean="0">
                <a:sym typeface="Wingdings" pitchFamily="2" charset="2"/>
              </a:rPr>
              <a:t>the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temporal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structure</a:t>
            </a:r>
            <a:r>
              <a:rPr lang="sl-SI" dirty="0" smtClean="0">
                <a:sym typeface="Wingdings" pitchFamily="2" charset="2"/>
              </a:rPr>
              <a:t> of </a:t>
            </a:r>
            <a:r>
              <a:rPr lang="sl-SI" dirty="0" err="1" smtClean="0">
                <a:sym typeface="Wingdings" pitchFamily="2" charset="2"/>
              </a:rPr>
              <a:t>input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signals</a:t>
            </a:r>
            <a:endParaRPr lang="sl-SI" dirty="0" smtClean="0">
              <a:sym typeface="Wingdings" pitchFamily="2" charset="2"/>
            </a:endParaRPr>
          </a:p>
          <a:p>
            <a:pPr lvl="3" eaLnBrk="1" hangingPunct="1"/>
            <a:endParaRPr lang="sl-SI" dirty="0" smtClean="0">
              <a:sym typeface="Wingdings" pitchFamily="2" charset="2"/>
            </a:endParaRPr>
          </a:p>
          <a:p>
            <a:pPr lvl="1" eaLnBrk="1" hangingPunct="1"/>
            <a:r>
              <a:rPr lang="sl-SI" dirty="0" err="1" smtClean="0">
                <a:sym typeface="Wingdings" pitchFamily="2" charset="2"/>
              </a:rPr>
              <a:t>Networks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become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dynamic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by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adding</a:t>
            </a:r>
            <a:endParaRPr lang="sl-SI" dirty="0" smtClean="0"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r>
              <a:rPr lang="sl-SI" sz="1800" dirty="0" smtClean="0">
                <a:solidFill>
                  <a:srgbClr val="3333FF"/>
                </a:solidFill>
                <a:sym typeface="Wingdings" pitchFamily="2" charset="2"/>
              </a:rPr>
              <a:t>	</a:t>
            </a:r>
            <a:r>
              <a:rPr lang="sl-SI" sz="1800" dirty="0" err="1" smtClean="0">
                <a:solidFill>
                  <a:srgbClr val="3333FF"/>
                </a:solidFill>
                <a:sym typeface="Wingdings" pitchFamily="2" charset="2"/>
              </a:rPr>
              <a:t>TEMPORAL</a:t>
            </a:r>
            <a:r>
              <a:rPr lang="sl-SI" sz="1800" dirty="0" smtClean="0">
                <a:solidFill>
                  <a:srgbClr val="3333FF"/>
                </a:solidFill>
                <a:sym typeface="Wingdings" pitchFamily="2" charset="2"/>
              </a:rPr>
              <a:t>  </a:t>
            </a:r>
            <a:r>
              <a:rPr lang="sl-SI" sz="1800" dirty="0" err="1" smtClean="0">
                <a:solidFill>
                  <a:srgbClr val="3333FF"/>
                </a:solidFill>
                <a:sym typeface="Wingdings" pitchFamily="2" charset="2"/>
              </a:rPr>
              <a:t>MEMORY</a:t>
            </a:r>
            <a:r>
              <a:rPr lang="sl-SI" sz="1800" dirty="0" smtClean="0">
                <a:solidFill>
                  <a:srgbClr val="3333FF"/>
                </a:solidFill>
                <a:sym typeface="Wingdings" pitchFamily="2" charset="2"/>
              </a:rPr>
              <a:t>	          and/</a:t>
            </a:r>
            <a:r>
              <a:rPr lang="sl-SI" sz="1800" dirty="0" err="1" smtClean="0">
                <a:solidFill>
                  <a:srgbClr val="3333FF"/>
                </a:solidFill>
                <a:sym typeface="Wingdings" pitchFamily="2" charset="2"/>
              </a:rPr>
              <a:t>or</a:t>
            </a:r>
            <a:r>
              <a:rPr lang="sl-SI" sz="1800" dirty="0" smtClean="0">
                <a:solidFill>
                  <a:srgbClr val="3333FF"/>
                </a:solidFill>
                <a:sym typeface="Wingdings" pitchFamily="2" charset="2"/>
              </a:rPr>
              <a:t>	</a:t>
            </a:r>
            <a:r>
              <a:rPr lang="sl-SI" sz="1800" dirty="0" err="1" smtClean="0">
                <a:solidFill>
                  <a:srgbClr val="3333FF"/>
                </a:solidFill>
                <a:sym typeface="Wingdings" pitchFamily="2" charset="2"/>
              </a:rPr>
              <a:t>FEEDBACK</a:t>
            </a:r>
            <a:endParaRPr lang="sl-SI" sz="1800" dirty="0" smtClean="0">
              <a:sym typeface="Wingdings" pitchFamily="2" charset="2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299200" y="2616200"/>
            <a:ext cx="3603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4" name="Group 22"/>
          <p:cNvGrpSpPr>
            <a:grpSpLocks/>
          </p:cNvGrpSpPr>
          <p:nvPr/>
        </p:nvGrpSpPr>
        <p:grpSpPr bwMode="auto">
          <a:xfrm>
            <a:off x="5707063" y="3329530"/>
            <a:ext cx="2647950" cy="1409700"/>
            <a:chOff x="827" y="2634"/>
            <a:chExt cx="1668" cy="888"/>
          </a:xfrm>
        </p:grpSpPr>
        <p:sp>
          <p:nvSpPr>
            <p:cNvPr id="9228" name="Rectangle 8"/>
            <p:cNvSpPr>
              <a:spLocks noChangeArrowheads="1"/>
            </p:cNvSpPr>
            <p:nvPr/>
          </p:nvSpPr>
          <p:spPr bwMode="auto">
            <a:xfrm>
              <a:off x="2031" y="2888"/>
              <a:ext cx="175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229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 t="8864" b="8864"/>
            <a:stretch>
              <a:fillRect/>
            </a:stretch>
          </p:blipFill>
          <p:spPr bwMode="auto">
            <a:xfrm>
              <a:off x="827" y="2634"/>
              <a:ext cx="1668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0" name="Text Box 16"/>
            <p:cNvSpPr txBox="1">
              <a:spLocks noChangeArrowheads="1"/>
            </p:cNvSpPr>
            <p:nvPr/>
          </p:nvSpPr>
          <p:spPr bwMode="auto">
            <a:xfrm>
              <a:off x="1487" y="3158"/>
              <a:ext cx="8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>
                  <a:solidFill>
                    <a:srgbClr val="FF0000"/>
                  </a:solidFill>
                </a:rPr>
                <a:t>Feedback loop</a:t>
              </a:r>
              <a:endParaRPr lang="en-GB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9225" name="Group 19"/>
          <p:cNvGrpSpPr>
            <a:grpSpLocks/>
          </p:cNvGrpSpPr>
          <p:nvPr/>
        </p:nvGrpSpPr>
        <p:grpSpPr bwMode="auto">
          <a:xfrm>
            <a:off x="1171575" y="3142205"/>
            <a:ext cx="3425825" cy="1568450"/>
            <a:chOff x="882" y="1934"/>
            <a:chExt cx="4046" cy="1548"/>
          </a:xfrm>
        </p:grpSpPr>
        <p:pic>
          <p:nvPicPr>
            <p:cNvPr id="9226" name="Picture 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82" y="1934"/>
              <a:ext cx="4046" cy="1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7" name="Oval 21"/>
            <p:cNvSpPr>
              <a:spLocks noChangeArrowheads="1"/>
            </p:cNvSpPr>
            <p:nvPr/>
          </p:nvSpPr>
          <p:spPr bwMode="auto">
            <a:xfrm>
              <a:off x="1236" y="2293"/>
              <a:ext cx="369" cy="7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D9E1320-E07E-48AE-871C-E053F69CE547}" type="slidenum">
              <a:rPr lang="sl-SI" smtClean="0"/>
              <a:pPr/>
              <a:t>30</a:t>
            </a:fld>
            <a:endParaRPr lang="sl-SI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74638"/>
            <a:ext cx="8813800" cy="777875"/>
          </a:xfrm>
        </p:spPr>
        <p:txBody>
          <a:bodyPr/>
          <a:lstStyle/>
          <a:p>
            <a:pPr eaLnBrk="1" hangingPunct="1"/>
            <a:r>
              <a:rPr lang="sl-SI" smtClean="0"/>
              <a:t>5.7  Learning algorithms</a:t>
            </a:r>
            <a:endParaRPr lang="en-GB" smtClean="0"/>
          </a:p>
        </p:txBody>
      </p:sp>
      <p:sp>
        <p:nvSpPr>
          <p:cNvPr id="40966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33513"/>
            <a:ext cx="8229600" cy="4948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modes</a:t>
            </a:r>
            <a:r>
              <a:rPr lang="sl-SI" dirty="0" smtClean="0"/>
              <a:t> of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recurrent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sl-SI" dirty="0" smtClean="0"/>
          </a:p>
          <a:p>
            <a:pPr lvl="3" eaLnBrk="1" hangingPunct="1"/>
            <a:endParaRPr lang="sl-SI" dirty="0" smtClean="0"/>
          </a:p>
          <a:p>
            <a:pPr eaLnBrk="1" hangingPunct="1">
              <a:buFontTx/>
              <a:buAutoNum type="arabicPeriod"/>
            </a:pPr>
            <a:r>
              <a:rPr lang="sl-SI" dirty="0" err="1" smtClean="0"/>
              <a:t>Epochwise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For</a:t>
            </a:r>
            <a:r>
              <a:rPr lang="sl-SI" dirty="0" smtClean="0"/>
              <a:t> a </a:t>
            </a:r>
            <a:r>
              <a:rPr lang="sl-SI" dirty="0" err="1" smtClean="0"/>
              <a:t>given</a:t>
            </a:r>
            <a:r>
              <a:rPr lang="sl-SI" dirty="0" smtClean="0"/>
              <a:t> </a:t>
            </a:r>
            <a:r>
              <a:rPr lang="sl-SI" dirty="0" err="1" smtClean="0"/>
              <a:t>epoch</a:t>
            </a:r>
            <a:r>
              <a:rPr lang="sl-SI" dirty="0" smtClean="0"/>
              <a:t>,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recurrent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starts</a:t>
            </a:r>
            <a:r>
              <a:rPr lang="sl-SI" dirty="0" smtClean="0"/>
              <a:t> </a:t>
            </a:r>
            <a:r>
              <a:rPr lang="sl-SI" dirty="0" err="1" smtClean="0"/>
              <a:t>running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some </a:t>
            </a:r>
            <a:r>
              <a:rPr lang="sl-SI" dirty="0" err="1" smtClean="0"/>
              <a:t>initial</a:t>
            </a:r>
            <a:r>
              <a:rPr lang="sl-SI" dirty="0" smtClean="0"/>
              <a:t> </a:t>
            </a:r>
            <a:r>
              <a:rPr lang="sl-SI" dirty="0" err="1" smtClean="0"/>
              <a:t>state</a:t>
            </a:r>
            <a:r>
              <a:rPr lang="sl-SI" dirty="0" smtClean="0"/>
              <a:t> </a:t>
            </a:r>
            <a:r>
              <a:rPr lang="sl-SI" dirty="0" err="1" smtClean="0"/>
              <a:t>until</a:t>
            </a:r>
            <a:r>
              <a:rPr lang="sl-SI" dirty="0" smtClean="0"/>
              <a:t> it </a:t>
            </a:r>
            <a:r>
              <a:rPr lang="sl-SI" dirty="0" err="1" smtClean="0"/>
              <a:t>reaches</a:t>
            </a:r>
            <a:r>
              <a:rPr lang="sl-SI" dirty="0" smtClean="0"/>
              <a:t> a </a:t>
            </a:r>
            <a:r>
              <a:rPr lang="sl-SI" dirty="0" err="1" smtClean="0"/>
              <a:t>new</a:t>
            </a:r>
            <a:r>
              <a:rPr lang="sl-SI" dirty="0" smtClean="0"/>
              <a:t> </a:t>
            </a:r>
            <a:r>
              <a:rPr lang="sl-SI" dirty="0" err="1" smtClean="0"/>
              <a:t>state</a:t>
            </a:r>
            <a:r>
              <a:rPr lang="sl-SI" dirty="0" smtClean="0"/>
              <a:t>, at </a:t>
            </a:r>
            <a:r>
              <a:rPr lang="sl-SI" dirty="0" err="1" smtClean="0"/>
              <a:t>which</a:t>
            </a:r>
            <a:r>
              <a:rPr lang="sl-SI" dirty="0" smtClean="0"/>
              <a:t> </a:t>
            </a:r>
            <a:r>
              <a:rPr lang="sl-SI" dirty="0" err="1" smtClean="0"/>
              <a:t>point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is </a:t>
            </a:r>
            <a:r>
              <a:rPr lang="sl-SI" dirty="0" err="1" smtClean="0"/>
              <a:t>stopped</a:t>
            </a:r>
            <a:r>
              <a:rPr lang="sl-SI" dirty="0" smtClean="0"/>
              <a:t> and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is </a:t>
            </a:r>
            <a:r>
              <a:rPr lang="sl-SI" dirty="0" err="1" smtClean="0"/>
              <a:t>reset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initial</a:t>
            </a:r>
            <a:r>
              <a:rPr lang="sl-SI" dirty="0" smtClean="0"/>
              <a:t> </a:t>
            </a:r>
            <a:r>
              <a:rPr lang="sl-SI" dirty="0" err="1" smtClean="0"/>
              <a:t>state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next</a:t>
            </a:r>
            <a:r>
              <a:rPr lang="sl-SI" dirty="0" smtClean="0"/>
              <a:t> </a:t>
            </a:r>
            <a:r>
              <a:rPr lang="sl-SI" dirty="0" err="1" smtClean="0"/>
              <a:t>epoch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METHOD</a:t>
            </a:r>
            <a:r>
              <a:rPr lang="sl-SI" dirty="0" smtClean="0"/>
              <a:t>: </a:t>
            </a:r>
            <a:r>
              <a:rPr lang="sl-SI" dirty="0" err="1" smtClean="0">
                <a:solidFill>
                  <a:srgbClr val="FF0000"/>
                </a:solidFill>
              </a:rPr>
              <a:t>Backpropagation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through</a:t>
            </a:r>
            <a:r>
              <a:rPr lang="sl-SI" dirty="0" smtClean="0">
                <a:solidFill>
                  <a:srgbClr val="FF0000"/>
                </a:solidFill>
              </a:rPr>
              <a:t> time</a:t>
            </a:r>
          </a:p>
          <a:p>
            <a:pPr lvl="1" eaLnBrk="1" hangingPunct="1"/>
            <a:endParaRPr lang="sl-SI" dirty="0" smtClean="0"/>
          </a:p>
          <a:p>
            <a:pPr eaLnBrk="1" hangingPunct="1">
              <a:buFontTx/>
              <a:buAutoNum type="arabicPeriod"/>
            </a:pPr>
            <a:r>
              <a:rPr lang="sl-SI" dirty="0" err="1" smtClean="0"/>
              <a:t>Continuous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Suitable</a:t>
            </a:r>
            <a:r>
              <a:rPr lang="sl-SI" dirty="0" smtClean="0"/>
              <a:t> </a:t>
            </a:r>
            <a:r>
              <a:rPr lang="sl-SI" dirty="0" err="1" smtClean="0"/>
              <a:t>if</a:t>
            </a:r>
            <a:r>
              <a:rPr lang="sl-SI" dirty="0" smtClean="0"/>
              <a:t> no </a:t>
            </a:r>
            <a:r>
              <a:rPr lang="sl-SI" dirty="0" err="1" smtClean="0"/>
              <a:t>reset</a:t>
            </a:r>
            <a:r>
              <a:rPr lang="sl-SI" dirty="0" smtClean="0"/>
              <a:t> </a:t>
            </a:r>
            <a:r>
              <a:rPr lang="sl-SI" dirty="0" err="1" smtClean="0"/>
              <a:t>states</a:t>
            </a:r>
            <a:r>
              <a:rPr lang="sl-SI" dirty="0" smtClean="0"/>
              <a:t> are </a:t>
            </a:r>
            <a:r>
              <a:rPr lang="sl-SI" dirty="0" err="1" smtClean="0"/>
              <a:t>available</a:t>
            </a:r>
            <a:r>
              <a:rPr lang="sl-SI" dirty="0" smtClean="0"/>
              <a:t> </a:t>
            </a:r>
            <a:r>
              <a:rPr lang="sl-SI" dirty="0" err="1" smtClean="0"/>
              <a:t>or</a:t>
            </a:r>
            <a:r>
              <a:rPr lang="sl-SI" dirty="0" smtClean="0"/>
              <a:t> </a:t>
            </a:r>
            <a:r>
              <a:rPr lang="sl-SI" dirty="0" err="1" smtClean="0"/>
              <a:t>online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is </a:t>
            </a:r>
            <a:r>
              <a:rPr lang="sl-SI" dirty="0" err="1" smtClean="0"/>
              <a:t>required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learns</a:t>
            </a:r>
            <a:r>
              <a:rPr lang="sl-SI" dirty="0" smtClean="0"/>
              <a:t> </a:t>
            </a:r>
            <a:r>
              <a:rPr lang="sl-SI" dirty="0" err="1" smtClean="0"/>
              <a:t>while</a:t>
            </a:r>
            <a:r>
              <a:rPr lang="sl-SI" dirty="0" smtClean="0"/>
              <a:t> it is </a:t>
            </a:r>
            <a:r>
              <a:rPr lang="sl-SI" dirty="0" err="1" smtClean="0"/>
              <a:t>performing</a:t>
            </a:r>
            <a:endParaRPr lang="sl-SI" dirty="0" smtClean="0"/>
          </a:p>
          <a:p>
            <a:pPr lvl="1" eaLnBrk="1" hangingPunct="1"/>
            <a:r>
              <a:rPr lang="sl-SI" dirty="0" smtClean="0"/>
              <a:t>The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process</a:t>
            </a:r>
            <a:r>
              <a:rPr lang="sl-SI" dirty="0" smtClean="0"/>
              <a:t> never </a:t>
            </a:r>
            <a:r>
              <a:rPr lang="sl-SI" dirty="0" err="1" smtClean="0"/>
              <a:t>stops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METHOD</a:t>
            </a:r>
            <a:r>
              <a:rPr lang="sl-SI" dirty="0" smtClean="0"/>
              <a:t>: </a:t>
            </a:r>
            <a:r>
              <a:rPr lang="sl-SI" dirty="0" smtClean="0">
                <a:solidFill>
                  <a:srgbClr val="FF0000"/>
                </a:solidFill>
              </a:rPr>
              <a:t>Real-time </a:t>
            </a:r>
            <a:r>
              <a:rPr lang="sl-SI" dirty="0" err="1" smtClean="0">
                <a:solidFill>
                  <a:srgbClr val="FF0000"/>
                </a:solidFill>
              </a:rPr>
              <a:t>recurrent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learning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D6114CC9-BC7E-4AD5-9F57-B70FB4290B6B}" type="slidenum">
              <a:rPr lang="sl-SI" smtClean="0"/>
              <a:pPr/>
              <a:t>31</a:t>
            </a:fld>
            <a:endParaRPr lang="sl-SI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Backpropagation through time</a:t>
            </a:r>
            <a:endParaRPr lang="en-GB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Extension of the standard backpropagation algorithm</a:t>
            </a:r>
          </a:p>
          <a:p>
            <a:pPr lvl="1" eaLnBrk="1" hangingPunct="1"/>
            <a:r>
              <a:rPr lang="sl-SI" smtClean="0"/>
              <a:t>Derived by unfolding the temporal operation of the network into a layered feedforward network</a:t>
            </a:r>
          </a:p>
          <a:p>
            <a:pPr lvl="1" eaLnBrk="1" hangingPunct="1"/>
            <a:r>
              <a:rPr lang="sl-SI" smtClean="0"/>
              <a:t>The topology grows by one layer at every time step</a:t>
            </a:r>
          </a:p>
          <a:p>
            <a:pPr lvl="1" eaLnBrk="1" hangingPunct="1"/>
            <a:r>
              <a:rPr lang="sl-SI" smtClean="0">
                <a:solidFill>
                  <a:srgbClr val="3333FF"/>
                </a:solidFill>
              </a:rPr>
              <a:t>EXAMPLE:  unfolding the temporal operation of a 2-neuron recurrent network </a:t>
            </a:r>
            <a:endParaRPr lang="en-GB" smtClean="0">
              <a:solidFill>
                <a:srgbClr val="3333FF"/>
              </a:solidFill>
            </a:endParaRPr>
          </a:p>
        </p:txBody>
      </p:sp>
      <p:pic>
        <p:nvPicPr>
          <p:cNvPr id="4199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475" y="2941638"/>
            <a:ext cx="4978400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EF748E06-CA0E-46A0-8DB2-B4D33537C66C}" type="slidenum">
              <a:rPr lang="sl-SI" smtClean="0"/>
              <a:pPr/>
              <a:t>32</a:t>
            </a:fld>
            <a:endParaRPr lang="sl-SI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Backpropagation through time example  </a:t>
            </a:r>
            <a:r>
              <a:rPr lang="sl-SI" sz="2800" smtClean="0"/>
              <a:t>(1/2)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>
                <a:hlinkClick r:id="rId3"/>
              </a:rPr>
              <a:t>Nguyen</a:t>
            </a:r>
            <a:r>
              <a:rPr lang="sl-SI" dirty="0" smtClean="0">
                <a:hlinkClick r:id="rId3"/>
              </a:rPr>
              <a:t> &amp; </a:t>
            </a:r>
            <a:r>
              <a:rPr lang="sl-SI" dirty="0" err="1" smtClean="0">
                <a:hlinkClick r:id="rId3"/>
              </a:rPr>
              <a:t>Widrow</a:t>
            </a:r>
            <a:r>
              <a:rPr lang="sl-SI" dirty="0" smtClean="0">
                <a:hlinkClick r:id="rId3"/>
              </a:rPr>
              <a:t> (1989)</a:t>
            </a:r>
            <a:r>
              <a:rPr lang="sl-SI" dirty="0" smtClean="0"/>
              <a:t>: The </a:t>
            </a:r>
            <a:r>
              <a:rPr lang="sl-SI" dirty="0" err="1" smtClean="0"/>
              <a:t>truck</a:t>
            </a:r>
            <a:r>
              <a:rPr lang="sl-SI" dirty="0" smtClean="0"/>
              <a:t> </a:t>
            </a:r>
            <a:r>
              <a:rPr lang="sl-SI" dirty="0" err="1" smtClean="0"/>
              <a:t>backer-upper</a:t>
            </a:r>
            <a:endParaRPr lang="sl-SI" dirty="0" smtClean="0"/>
          </a:p>
          <a:p>
            <a:pPr eaLnBrk="1" hangingPunct="1"/>
            <a:endParaRPr lang="sl-SI" dirty="0" smtClean="0"/>
          </a:p>
        </p:txBody>
      </p:sp>
      <p:pic>
        <p:nvPicPr>
          <p:cNvPr id="430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788" y="1830388"/>
            <a:ext cx="3913187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2713" y="2286000"/>
            <a:ext cx="345122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3319463" y="4375150"/>
            <a:ext cx="4278312" cy="1943100"/>
            <a:chOff x="1611" y="2724"/>
            <a:chExt cx="2695" cy="1224"/>
          </a:xfrm>
        </p:grpSpPr>
        <p:pic>
          <p:nvPicPr>
            <p:cNvPr id="43018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11" y="2724"/>
              <a:ext cx="2695" cy="1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9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10" y="3742"/>
              <a:ext cx="2113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7CE8A234-EA07-47DB-8C95-9CCB6E78D9B4}" type="slidenum">
              <a:rPr lang="sl-SI" smtClean="0"/>
              <a:pPr/>
              <a:t>33</a:t>
            </a:fld>
            <a:endParaRPr lang="sl-SI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l-SI" smtClean="0"/>
              <a:t>... example </a:t>
            </a:r>
            <a:r>
              <a:rPr lang="sl-SI" sz="2800" smtClean="0"/>
              <a:t>(2/2)</a:t>
            </a:r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2" cstate="print"/>
          <a:srcRect l="21277"/>
          <a:stretch>
            <a:fillRect/>
          </a:stretch>
        </p:blipFill>
        <p:spPr bwMode="auto">
          <a:xfrm>
            <a:off x="44450" y="2019300"/>
            <a:ext cx="3697288" cy="322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375" y="165100"/>
            <a:ext cx="4530725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0" name="Text Box 6"/>
          <p:cNvSpPr txBox="1">
            <a:spLocks noChangeArrowheads="1"/>
          </p:cNvSpPr>
          <p:nvPr/>
        </p:nvSpPr>
        <p:spPr bwMode="auto">
          <a:xfrm>
            <a:off x="720725" y="1673225"/>
            <a:ext cx="915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/>
              <a:t>Training</a:t>
            </a:r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5026025" y="288925"/>
            <a:ext cx="1492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/>
              <a:t>Generalization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65A3A4DF-CC4B-4796-8A32-A596B2C67154}" type="slidenum">
              <a:rPr lang="sl-SI" smtClean="0"/>
              <a:pPr/>
              <a:t>34</a:t>
            </a:fld>
            <a:endParaRPr lang="sl-SI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74638"/>
            <a:ext cx="8813800" cy="777875"/>
          </a:xfrm>
        </p:spPr>
        <p:txBody>
          <a:bodyPr/>
          <a:lstStyle/>
          <a:p>
            <a:pPr eaLnBrk="1" hangingPunct="1"/>
            <a:r>
              <a:rPr lang="sl-SI" dirty="0" smtClean="0"/>
              <a:t>5.8  </a:t>
            </a:r>
            <a:r>
              <a:rPr lang="sl-SI" dirty="0" err="1" smtClean="0"/>
              <a:t>System</a:t>
            </a:r>
            <a:r>
              <a:rPr lang="sl-SI" dirty="0" smtClean="0"/>
              <a:t> </a:t>
            </a:r>
            <a:r>
              <a:rPr lang="sl-SI" dirty="0" err="1" smtClean="0"/>
              <a:t>Identification</a:t>
            </a:r>
            <a:endParaRPr lang="en-GB" dirty="0" smtClean="0"/>
          </a:p>
        </p:txBody>
      </p:sp>
      <p:sp>
        <p:nvSpPr>
          <p:cNvPr id="45062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547813"/>
            <a:ext cx="8115300" cy="4833937"/>
          </a:xfrm>
        </p:spPr>
        <p:txBody>
          <a:bodyPr/>
          <a:lstStyle/>
          <a:p>
            <a:pPr eaLnBrk="1" hangingPunct="1"/>
            <a:r>
              <a:rPr lang="sl-SI" dirty="0" err="1" smtClean="0"/>
              <a:t>System</a:t>
            </a:r>
            <a:r>
              <a:rPr lang="sl-SI" dirty="0" smtClean="0"/>
              <a:t> </a:t>
            </a:r>
            <a:r>
              <a:rPr lang="sl-SI" dirty="0" err="1" smtClean="0"/>
              <a:t>identification</a:t>
            </a:r>
            <a:r>
              <a:rPr lang="sl-SI" dirty="0" smtClean="0"/>
              <a:t> = </a:t>
            </a:r>
            <a:r>
              <a:rPr lang="sl-SI" dirty="0" err="1" smtClean="0"/>
              <a:t>experimental</a:t>
            </a:r>
            <a:r>
              <a:rPr lang="sl-SI" dirty="0" smtClean="0"/>
              <a:t> </a:t>
            </a:r>
            <a:r>
              <a:rPr lang="sl-SI" dirty="0" err="1" smtClean="0"/>
              <a:t>approach</a:t>
            </a:r>
            <a:r>
              <a:rPr lang="sl-SI" dirty="0" smtClean="0"/>
              <a:t> to </a:t>
            </a:r>
            <a:r>
              <a:rPr lang="sl-SI" dirty="0" err="1" smtClean="0"/>
              <a:t>modeling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process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unknown</a:t>
            </a:r>
            <a:r>
              <a:rPr lang="sl-SI" dirty="0" smtClean="0"/>
              <a:t> </a:t>
            </a:r>
            <a:r>
              <a:rPr lang="sl-SI" dirty="0" err="1" smtClean="0"/>
              <a:t>parameters</a:t>
            </a:r>
            <a:endParaRPr lang="sl-SI" dirty="0" smtClean="0"/>
          </a:p>
          <a:p>
            <a:pPr lvl="1" eaLnBrk="1" hangingPunct="1"/>
            <a:r>
              <a:rPr lang="sl-SI" dirty="0" smtClean="0"/>
              <a:t>STEP 1:  </a:t>
            </a:r>
            <a:r>
              <a:rPr lang="sl-SI" dirty="0" err="1" smtClean="0"/>
              <a:t>Experimental</a:t>
            </a:r>
            <a:r>
              <a:rPr lang="sl-SI" dirty="0" smtClean="0"/>
              <a:t> </a:t>
            </a:r>
            <a:r>
              <a:rPr lang="sl-SI" dirty="0" err="1" smtClean="0"/>
              <a:t>planning</a:t>
            </a:r>
            <a:endParaRPr lang="sl-SI" dirty="0" smtClean="0"/>
          </a:p>
          <a:p>
            <a:pPr lvl="1" eaLnBrk="1" hangingPunct="1"/>
            <a:r>
              <a:rPr lang="sl-SI" dirty="0" smtClean="0"/>
              <a:t>STEP 2:  </a:t>
            </a:r>
            <a:r>
              <a:rPr lang="sl-SI" dirty="0" err="1" smtClean="0"/>
              <a:t>Selection</a:t>
            </a:r>
            <a:r>
              <a:rPr lang="sl-SI" dirty="0" smtClean="0"/>
              <a:t> of a model </a:t>
            </a:r>
            <a:r>
              <a:rPr lang="sl-SI" dirty="0" err="1" smtClean="0"/>
              <a:t>structure</a:t>
            </a:r>
            <a:endParaRPr lang="sl-SI" dirty="0" smtClean="0"/>
          </a:p>
          <a:p>
            <a:pPr lvl="1" eaLnBrk="1" hangingPunct="1"/>
            <a:r>
              <a:rPr lang="sl-SI" dirty="0" smtClean="0"/>
              <a:t>STEP 3:  Parameter </a:t>
            </a:r>
            <a:r>
              <a:rPr lang="sl-SI" dirty="0" err="1" smtClean="0"/>
              <a:t>estimation</a:t>
            </a:r>
            <a:endParaRPr lang="sl-SI" dirty="0" smtClean="0"/>
          </a:p>
          <a:p>
            <a:pPr lvl="1" eaLnBrk="1" hangingPunct="1"/>
            <a:r>
              <a:rPr lang="sl-SI" dirty="0" smtClean="0"/>
              <a:t>STEP 4:  Model </a:t>
            </a:r>
            <a:r>
              <a:rPr lang="sl-SI" dirty="0" err="1" smtClean="0"/>
              <a:t>validation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Unknown</a:t>
            </a:r>
            <a:r>
              <a:rPr lang="sl-SI" dirty="0" smtClean="0"/>
              <a:t> </a:t>
            </a:r>
            <a:r>
              <a:rPr lang="sl-SI" dirty="0" err="1" smtClean="0"/>
              <a:t>nonlinear</a:t>
            </a:r>
            <a:r>
              <a:rPr lang="sl-SI" dirty="0" smtClean="0"/>
              <a:t> </a:t>
            </a:r>
            <a:r>
              <a:rPr lang="sl-SI" dirty="0" err="1" smtClean="0"/>
              <a:t>dynamical</a:t>
            </a:r>
            <a:r>
              <a:rPr lang="sl-SI" dirty="0" smtClean="0"/>
              <a:t> </a:t>
            </a:r>
            <a:r>
              <a:rPr lang="sl-SI" dirty="0" err="1" smtClean="0"/>
              <a:t>process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dynamic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neural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networks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can</a:t>
            </a:r>
            <a:r>
              <a:rPr lang="sl-SI" dirty="0" smtClean="0">
                <a:sym typeface="Wingdings" pitchFamily="2" charset="2"/>
              </a:rPr>
              <a:t> be used as </a:t>
            </a:r>
            <a:r>
              <a:rPr lang="sl-SI" dirty="0" err="1" smtClean="0">
                <a:sym typeface="Wingdings" pitchFamily="2" charset="2"/>
              </a:rPr>
              <a:t>an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identification</a:t>
            </a:r>
            <a:r>
              <a:rPr lang="sl-SI" dirty="0" smtClean="0">
                <a:sym typeface="Wingdings" pitchFamily="2" charset="2"/>
              </a:rPr>
              <a:t> model</a:t>
            </a:r>
          </a:p>
          <a:p>
            <a:pPr lvl="1" eaLnBrk="1" hangingPunct="1">
              <a:buFontTx/>
              <a:buNone/>
            </a:pPr>
            <a:r>
              <a:rPr lang="sl-SI" dirty="0" err="1" smtClean="0">
                <a:sym typeface="Wingdings" pitchFamily="2" charset="2"/>
              </a:rPr>
              <a:t>Two</a:t>
            </a:r>
            <a:r>
              <a:rPr lang="sl-SI" dirty="0" smtClean="0">
                <a:sym typeface="Wingdings" pitchFamily="2" charset="2"/>
              </a:rPr>
              <a:t> basic </a:t>
            </a:r>
            <a:r>
              <a:rPr lang="sl-SI" dirty="0" err="1" smtClean="0">
                <a:sym typeface="Wingdings" pitchFamily="2" charset="2"/>
              </a:rPr>
              <a:t>identification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approaches</a:t>
            </a:r>
            <a:r>
              <a:rPr lang="sl-SI" dirty="0" smtClean="0">
                <a:sym typeface="Wingdings" pitchFamily="2" charset="2"/>
              </a:rPr>
              <a:t>:</a:t>
            </a:r>
          </a:p>
          <a:p>
            <a:pPr lvl="1" eaLnBrk="1" hangingPunct="1">
              <a:buFontTx/>
              <a:buAutoNum type="arabicPeriod"/>
            </a:pPr>
            <a:r>
              <a:rPr lang="sl-SI" dirty="0" err="1" smtClean="0">
                <a:sym typeface="Wingdings" pitchFamily="2" charset="2"/>
              </a:rPr>
              <a:t>System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identification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using</a:t>
            </a:r>
            <a:r>
              <a:rPr lang="sl-SI" dirty="0" smtClean="0">
                <a:sym typeface="Wingdings" pitchFamily="2" charset="2"/>
              </a:rPr>
              <a:t> a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state-space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 model</a:t>
            </a:r>
          </a:p>
          <a:p>
            <a:pPr lvl="1" eaLnBrk="1" hangingPunct="1">
              <a:buFontTx/>
              <a:buAutoNum type="arabicPeriod"/>
            </a:pPr>
            <a:r>
              <a:rPr lang="sl-SI" dirty="0" err="1" smtClean="0">
                <a:sym typeface="Wingdings" pitchFamily="2" charset="2"/>
              </a:rPr>
              <a:t>System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identification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using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an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input-output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 model</a:t>
            </a:r>
            <a:endParaRPr lang="en-GB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CE574A7B-C528-4634-8990-6CC5929806A4}" type="slidenum">
              <a:rPr lang="sl-SI" smtClean="0"/>
              <a:pPr/>
              <a:t>35</a:t>
            </a:fld>
            <a:endParaRPr lang="sl-SI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2" y="274638"/>
            <a:ext cx="8804276" cy="777875"/>
          </a:xfrm>
        </p:spPr>
        <p:txBody>
          <a:bodyPr/>
          <a:lstStyle/>
          <a:p>
            <a:pPr eaLnBrk="1" hangingPunct="1"/>
            <a:r>
              <a:rPr lang="en-US" dirty="0" smtClean="0"/>
              <a:t>System identification using</a:t>
            </a:r>
            <a:r>
              <a:rPr lang="sl-SI" dirty="0" smtClean="0"/>
              <a:t> a</a:t>
            </a:r>
            <a:r>
              <a:rPr lang="en-US" dirty="0" smtClean="0"/>
              <a:t> </a:t>
            </a:r>
            <a:r>
              <a:rPr lang="en-US" u="sng" dirty="0" smtClean="0"/>
              <a:t>state-space model</a:t>
            </a:r>
            <a:endParaRPr lang="sl-SI" u="sng" dirty="0" smtClean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“</a:t>
            </a:r>
            <a:r>
              <a:rPr lang="sl-SI" dirty="0" err="1" smtClean="0"/>
              <a:t>State</a:t>
            </a:r>
            <a:r>
              <a:rPr lang="sl-SI" dirty="0" smtClean="0"/>
              <a:t>”</a:t>
            </a:r>
          </a:p>
          <a:p>
            <a:pPr lvl="1" eaLnBrk="1" hangingPunct="1"/>
            <a:r>
              <a:rPr lang="sl-SI" dirty="0" smtClean="0"/>
              <a:t>A </a:t>
            </a:r>
            <a:r>
              <a:rPr lang="sl-SI" dirty="0" err="1" smtClean="0"/>
              <a:t>vital</a:t>
            </a:r>
            <a:r>
              <a:rPr lang="sl-SI" dirty="0" smtClean="0"/>
              <a:t> role in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mathematical</a:t>
            </a:r>
            <a:r>
              <a:rPr lang="sl-SI" dirty="0" smtClean="0"/>
              <a:t> </a:t>
            </a:r>
            <a:r>
              <a:rPr lang="sl-SI" dirty="0" err="1" smtClean="0"/>
              <a:t>formulation</a:t>
            </a:r>
            <a:r>
              <a:rPr lang="sl-SI" dirty="0" smtClean="0"/>
              <a:t> of a </a:t>
            </a:r>
            <a:r>
              <a:rPr lang="sl-SI" dirty="0" err="1" smtClean="0"/>
              <a:t>dynamical</a:t>
            </a:r>
            <a:r>
              <a:rPr lang="sl-SI" dirty="0" smtClean="0"/>
              <a:t> </a:t>
            </a:r>
            <a:r>
              <a:rPr lang="sl-SI" dirty="0" err="1" smtClean="0"/>
              <a:t>system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State</a:t>
            </a:r>
            <a:r>
              <a:rPr lang="sl-SI" dirty="0" smtClean="0"/>
              <a:t> of a </a:t>
            </a:r>
            <a:r>
              <a:rPr lang="sl-SI" dirty="0" err="1" smtClean="0"/>
              <a:t>dynamical</a:t>
            </a:r>
            <a:r>
              <a:rPr lang="sl-SI" dirty="0" smtClean="0"/>
              <a:t> </a:t>
            </a:r>
            <a:r>
              <a:rPr lang="sl-SI" dirty="0" err="1" smtClean="0"/>
              <a:t>system</a:t>
            </a:r>
            <a:r>
              <a:rPr lang="sl-SI" dirty="0" smtClean="0"/>
              <a:t> is </a:t>
            </a:r>
            <a:r>
              <a:rPr lang="sl-SI" dirty="0" err="1" smtClean="0"/>
              <a:t>defined</a:t>
            </a:r>
            <a:r>
              <a:rPr lang="sl-SI" dirty="0" smtClean="0"/>
              <a:t> as a </a:t>
            </a:r>
            <a:r>
              <a:rPr lang="sl-SI" i="1" dirty="0" smtClean="0"/>
              <a:t>“</a:t>
            </a:r>
            <a:r>
              <a:rPr lang="sl-SI" i="1" dirty="0" smtClean="0">
                <a:solidFill>
                  <a:srgbClr val="0033CC"/>
                </a:solidFill>
              </a:rPr>
              <a:t>set of </a:t>
            </a:r>
            <a:r>
              <a:rPr lang="sl-SI" i="1" dirty="0" err="1" smtClean="0">
                <a:solidFill>
                  <a:srgbClr val="0033CC"/>
                </a:solidFill>
              </a:rPr>
              <a:t>quantities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that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summarizes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all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the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information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about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the</a:t>
            </a:r>
            <a:r>
              <a:rPr lang="sl-SI" i="1" dirty="0" smtClean="0">
                <a:solidFill>
                  <a:srgbClr val="0033CC"/>
                </a:solidFill>
              </a:rPr>
              <a:t> past </a:t>
            </a:r>
            <a:r>
              <a:rPr lang="sl-SI" i="1" dirty="0" err="1" smtClean="0">
                <a:solidFill>
                  <a:srgbClr val="0033CC"/>
                </a:solidFill>
              </a:rPr>
              <a:t>behavior</a:t>
            </a:r>
            <a:r>
              <a:rPr lang="sl-SI" i="1" dirty="0" smtClean="0">
                <a:solidFill>
                  <a:srgbClr val="0033CC"/>
                </a:solidFill>
              </a:rPr>
              <a:t> of </a:t>
            </a:r>
            <a:r>
              <a:rPr lang="sl-SI" i="1" dirty="0" err="1" smtClean="0">
                <a:solidFill>
                  <a:srgbClr val="0033CC"/>
                </a:solidFill>
              </a:rPr>
              <a:t>the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system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that</a:t>
            </a:r>
            <a:r>
              <a:rPr lang="sl-SI" i="1" dirty="0" smtClean="0">
                <a:solidFill>
                  <a:srgbClr val="0033CC"/>
                </a:solidFill>
              </a:rPr>
              <a:t> is </a:t>
            </a:r>
            <a:r>
              <a:rPr lang="sl-SI" i="1" dirty="0" err="1" smtClean="0">
                <a:solidFill>
                  <a:srgbClr val="0033CC"/>
                </a:solidFill>
              </a:rPr>
              <a:t>needed</a:t>
            </a:r>
            <a:r>
              <a:rPr lang="sl-SI" i="1" dirty="0" smtClean="0">
                <a:solidFill>
                  <a:srgbClr val="0033CC"/>
                </a:solidFill>
              </a:rPr>
              <a:t> to </a:t>
            </a:r>
            <a:r>
              <a:rPr lang="sl-SI" i="1" dirty="0" err="1" smtClean="0">
                <a:solidFill>
                  <a:srgbClr val="0033CC"/>
                </a:solidFill>
              </a:rPr>
              <a:t>uniquely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describe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its</a:t>
            </a:r>
            <a:r>
              <a:rPr lang="sl-SI" i="1" dirty="0" smtClean="0">
                <a:solidFill>
                  <a:srgbClr val="0033CC"/>
                </a:solidFill>
              </a:rPr>
              <a:t> future </a:t>
            </a:r>
            <a:r>
              <a:rPr lang="sl-SI" i="1" dirty="0" err="1" smtClean="0">
                <a:solidFill>
                  <a:srgbClr val="0033CC"/>
                </a:solidFill>
              </a:rPr>
              <a:t>behavior</a:t>
            </a:r>
            <a:r>
              <a:rPr lang="sl-SI" i="1" dirty="0" smtClean="0">
                <a:solidFill>
                  <a:srgbClr val="0033CC"/>
                </a:solidFill>
              </a:rPr>
              <a:t>, </a:t>
            </a:r>
            <a:r>
              <a:rPr lang="sl-SI" i="1" dirty="0" err="1" smtClean="0">
                <a:solidFill>
                  <a:srgbClr val="0033CC"/>
                </a:solidFill>
              </a:rPr>
              <a:t>except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for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the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purely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external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effects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arising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from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the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applied</a:t>
            </a:r>
            <a:r>
              <a:rPr lang="sl-SI" i="1" dirty="0" smtClean="0">
                <a:solidFill>
                  <a:srgbClr val="0033CC"/>
                </a:solidFill>
              </a:rPr>
              <a:t> </a:t>
            </a:r>
            <a:r>
              <a:rPr lang="sl-SI" i="1" dirty="0" err="1" smtClean="0">
                <a:solidFill>
                  <a:srgbClr val="0033CC"/>
                </a:solidFill>
              </a:rPr>
              <a:t>input</a:t>
            </a:r>
            <a:r>
              <a:rPr lang="sl-SI" i="1" dirty="0" smtClean="0">
                <a:solidFill>
                  <a:srgbClr val="0033CC"/>
                </a:solidFill>
              </a:rPr>
              <a:t>.</a:t>
            </a:r>
            <a:r>
              <a:rPr lang="sl-SI" i="1" dirty="0" smtClean="0"/>
              <a:t>”</a:t>
            </a:r>
            <a:r>
              <a:rPr lang="sl-SI" dirty="0" smtClean="0"/>
              <a:t> </a:t>
            </a:r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Plant</a:t>
            </a:r>
            <a:r>
              <a:rPr lang="sl-SI" dirty="0" smtClean="0"/>
              <a:t> </a:t>
            </a:r>
            <a:r>
              <a:rPr lang="sl-SI" dirty="0" err="1" smtClean="0"/>
              <a:t>description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a </a:t>
            </a:r>
            <a:r>
              <a:rPr lang="sl-SI" dirty="0" err="1" smtClean="0"/>
              <a:t>state-space</a:t>
            </a:r>
            <a:r>
              <a:rPr lang="sl-SI" dirty="0" smtClean="0"/>
              <a:t> model</a:t>
            </a:r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>
                <a:solidFill>
                  <a:srgbClr val="0033CC"/>
                </a:solidFill>
              </a:rPr>
              <a:t>State</a:t>
            </a:r>
            <a:r>
              <a:rPr lang="sl-SI" dirty="0" smtClean="0">
                <a:solidFill>
                  <a:srgbClr val="0033CC"/>
                </a:solidFill>
              </a:rPr>
              <a:t>:</a:t>
            </a:r>
          </a:p>
          <a:p>
            <a:pPr lvl="4" eaLnBrk="1" hangingPunct="1"/>
            <a:endParaRPr lang="sl-SI" dirty="0" smtClean="0">
              <a:solidFill>
                <a:srgbClr val="0033CC"/>
              </a:solidFill>
            </a:endParaRPr>
          </a:p>
          <a:p>
            <a:pPr lvl="1" eaLnBrk="1" hangingPunct="1"/>
            <a:r>
              <a:rPr lang="sl-SI" dirty="0" err="1" smtClean="0">
                <a:solidFill>
                  <a:srgbClr val="0033CC"/>
                </a:solidFill>
              </a:rPr>
              <a:t>Output</a:t>
            </a:r>
            <a:r>
              <a:rPr lang="sl-SI" dirty="0" smtClean="0">
                <a:solidFill>
                  <a:srgbClr val="0033CC"/>
                </a:solidFill>
              </a:rPr>
              <a:t>:</a:t>
            </a:r>
          </a:p>
          <a:p>
            <a:pPr lvl="2" eaLnBrk="1" hangingPunct="1"/>
            <a:endParaRPr lang="sl-SI" dirty="0" smtClean="0">
              <a:solidFill>
                <a:srgbClr val="0033CC"/>
              </a:solidFill>
            </a:endParaRPr>
          </a:p>
          <a:p>
            <a:pPr lvl="1" eaLnBrk="1" hangingPunct="1"/>
            <a:r>
              <a:rPr lang="sl-SI" i="1" dirty="0" smtClean="0">
                <a:latin typeface="Times New Roman" pitchFamily="18" charset="0"/>
              </a:rPr>
              <a:t>f</a:t>
            </a:r>
            <a:r>
              <a:rPr lang="sl-SI" dirty="0" smtClean="0"/>
              <a:t>, </a:t>
            </a:r>
            <a:r>
              <a:rPr lang="sl-SI" i="1" dirty="0" smtClean="0">
                <a:latin typeface="Times New Roman" pitchFamily="18" charset="0"/>
              </a:rPr>
              <a:t>h</a:t>
            </a:r>
            <a:r>
              <a:rPr lang="sl-SI" dirty="0" smtClean="0"/>
              <a:t>:  </a:t>
            </a:r>
            <a:r>
              <a:rPr lang="sl-SI" dirty="0" err="1" smtClean="0"/>
              <a:t>unknown</a:t>
            </a:r>
            <a:r>
              <a:rPr lang="sl-SI" dirty="0" smtClean="0"/>
              <a:t> </a:t>
            </a:r>
            <a:r>
              <a:rPr lang="sl-SI" dirty="0" err="1" smtClean="0"/>
              <a:t>nonlinear</a:t>
            </a:r>
            <a:r>
              <a:rPr lang="sl-SI" dirty="0" smtClean="0"/>
              <a:t> </a:t>
            </a:r>
            <a:r>
              <a:rPr lang="sl-SI" dirty="0" err="1" smtClean="0"/>
              <a:t>vector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T</a:t>
            </a:r>
            <a:r>
              <a:rPr lang="sl-SI" dirty="0" err="1" smtClean="0">
                <a:sym typeface="Wingdings" pitchFamily="2" charset="2"/>
              </a:rPr>
              <a:t>wo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dynamic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neural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networks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can</a:t>
            </a:r>
            <a:r>
              <a:rPr lang="sl-SI" dirty="0" smtClean="0">
                <a:sym typeface="Wingdings" pitchFamily="2" charset="2"/>
              </a:rPr>
              <a:t> be used to </a:t>
            </a:r>
            <a:r>
              <a:rPr lang="sl-SI" dirty="0" err="1" smtClean="0">
                <a:sym typeface="Wingdings" pitchFamily="2" charset="2"/>
              </a:rPr>
              <a:t>approximate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i="1" dirty="0" smtClean="0">
                <a:latin typeface="Times New Roman" pitchFamily="18" charset="0"/>
              </a:rPr>
              <a:t>f</a:t>
            </a:r>
            <a:r>
              <a:rPr lang="sl-SI" dirty="0" smtClean="0"/>
              <a:t> and </a:t>
            </a:r>
            <a:r>
              <a:rPr lang="sl-SI" i="1" dirty="0" smtClean="0">
                <a:latin typeface="Times New Roman" pitchFamily="18" charset="0"/>
              </a:rPr>
              <a:t>h</a:t>
            </a:r>
            <a:r>
              <a:rPr lang="sl-SI" dirty="0" smtClean="0"/>
              <a:t> </a:t>
            </a:r>
          </a:p>
          <a:p>
            <a:pPr lvl="1" eaLnBrk="1" hangingPunct="1"/>
            <a:endParaRPr lang="sl-SI" i="1" dirty="0" smtClean="0"/>
          </a:p>
          <a:p>
            <a:pPr lvl="1" eaLnBrk="1" hangingPunct="1"/>
            <a:endParaRPr lang="sl-SI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715586"/>
              </p:ext>
            </p:extLst>
          </p:nvPr>
        </p:nvGraphicFramePr>
        <p:xfrm>
          <a:off x="1899167" y="3873235"/>
          <a:ext cx="26590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3" imgW="1434960" imgH="431640" progId="Equation.3">
                  <p:embed/>
                </p:oleObj>
              </mc:Choice>
              <mc:Fallback>
                <p:oleObj name="Equation" r:id="rId3" imgW="1434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167" y="3873235"/>
                        <a:ext cx="265906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608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9540D33-BA31-4C93-A1F8-6E385F6662C8}" type="slidenum">
              <a:rPr lang="sl-SI" smtClean="0"/>
              <a:pPr/>
              <a:t>36</a:t>
            </a:fld>
            <a:endParaRPr lang="sl-SI" smtClean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1100" y="3302000"/>
            <a:ext cx="41529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800" dirty="0" err="1" smtClean="0"/>
              <a:t>State-space</a:t>
            </a:r>
            <a:r>
              <a:rPr lang="sl-SI" sz="2800" dirty="0" smtClean="0"/>
              <a:t> </a:t>
            </a:r>
            <a:r>
              <a:rPr lang="sl-SI" sz="2800" dirty="0" err="1" smtClean="0"/>
              <a:t>solution</a:t>
            </a:r>
            <a:r>
              <a:rPr lang="sl-SI" sz="2800" dirty="0" smtClean="0"/>
              <a:t> to </a:t>
            </a:r>
            <a:r>
              <a:rPr lang="sl-SI" sz="2800" dirty="0" err="1" smtClean="0"/>
              <a:t>the</a:t>
            </a:r>
            <a:r>
              <a:rPr lang="en-US" sz="2800" dirty="0" smtClean="0"/>
              <a:t> identification</a:t>
            </a:r>
            <a:r>
              <a:rPr lang="sl-SI" sz="2800" dirty="0" smtClean="0"/>
              <a:t> problem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2589213"/>
            <a:ext cx="7937500" cy="3792537"/>
          </a:xfrm>
        </p:spPr>
        <p:txBody>
          <a:bodyPr/>
          <a:lstStyle/>
          <a:p>
            <a:pPr lvl="1" eaLnBrk="1" hangingPunct="1"/>
            <a:r>
              <a:rPr lang="sl-SI" sz="1400" dirty="0" smtClean="0"/>
              <a:t>Both </a:t>
            </a:r>
            <a:r>
              <a:rPr lang="sl-SI" sz="1400" dirty="0" err="1" smtClean="0"/>
              <a:t>networks</a:t>
            </a:r>
            <a:r>
              <a:rPr lang="sl-SI" sz="1400" dirty="0" smtClean="0"/>
              <a:t> are </a:t>
            </a:r>
            <a:r>
              <a:rPr lang="sl-SI" sz="1400" dirty="0" err="1" smtClean="0"/>
              <a:t>trained</a:t>
            </a:r>
            <a:r>
              <a:rPr lang="sl-SI" sz="1400" dirty="0" smtClean="0"/>
              <a:t> </a:t>
            </a:r>
            <a:r>
              <a:rPr lang="sl-SI" sz="1400" dirty="0" err="1" smtClean="0"/>
              <a:t>by</a:t>
            </a:r>
            <a:r>
              <a:rPr lang="sl-SI" sz="1400" dirty="0" smtClean="0"/>
              <a:t> gradient </a:t>
            </a:r>
            <a:r>
              <a:rPr lang="sl-SI" sz="1400" dirty="0" err="1" smtClean="0"/>
              <a:t>descent</a:t>
            </a:r>
            <a:r>
              <a:rPr lang="sl-SI" sz="1400" dirty="0" smtClean="0"/>
              <a:t> </a:t>
            </a:r>
            <a:r>
              <a:rPr lang="sl-SI" sz="1400" dirty="0" smtClean="0">
                <a:sym typeface="Wingdings" pitchFamily="2" charset="2"/>
              </a:rPr>
              <a:t> </a:t>
            </a:r>
            <a:r>
              <a:rPr lang="sl-SI" sz="1400" dirty="0" err="1" smtClean="0">
                <a:sym typeface="Wingdings" pitchFamily="2" charset="2"/>
              </a:rPr>
              <a:t>minimizing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error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signals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i="1" dirty="0" err="1" smtClean="0">
                <a:sym typeface="Wingdings" pitchFamily="2" charset="2"/>
              </a:rPr>
              <a:t>e</a:t>
            </a:r>
            <a:r>
              <a:rPr lang="sl-SI" sz="1400" baseline="-25000" dirty="0" err="1" smtClean="0">
                <a:sym typeface="Wingdings" pitchFamily="2" charset="2"/>
              </a:rPr>
              <a:t>I</a:t>
            </a:r>
            <a:r>
              <a:rPr lang="sl-SI" sz="1400" i="1" dirty="0" smtClean="0">
                <a:sym typeface="Wingdings" pitchFamily="2" charset="2"/>
              </a:rPr>
              <a:t> </a:t>
            </a:r>
            <a:r>
              <a:rPr lang="sl-SI" sz="1400" dirty="0" smtClean="0">
                <a:sym typeface="Wingdings" pitchFamily="2" charset="2"/>
              </a:rPr>
              <a:t> and </a:t>
            </a:r>
            <a:r>
              <a:rPr lang="sl-SI" sz="1400" i="1" dirty="0" err="1" smtClean="0">
                <a:sym typeface="Wingdings" pitchFamily="2" charset="2"/>
              </a:rPr>
              <a:t>e</a:t>
            </a:r>
            <a:r>
              <a:rPr lang="sl-SI" sz="1400" baseline="-25000" dirty="0" err="1" smtClean="0">
                <a:sym typeface="Wingdings" pitchFamily="2" charset="2"/>
              </a:rPr>
              <a:t>II</a:t>
            </a:r>
            <a:endParaRPr lang="sl-SI" sz="1400" baseline="-25000" dirty="0" smtClean="0"/>
          </a:p>
          <a:p>
            <a:pPr lvl="1" eaLnBrk="1" hangingPunct="1"/>
            <a:endParaRPr lang="sl-SI" sz="1400" dirty="0" smtClean="0">
              <a:solidFill>
                <a:srgbClr val="FF0000"/>
              </a:solidFill>
            </a:endParaRPr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66813"/>
            <a:ext cx="4038600" cy="51133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l-SI" sz="2000" smtClean="0"/>
              <a:t>	Neural network (II)</a:t>
            </a:r>
          </a:p>
          <a:p>
            <a:pPr lvl="1" eaLnBrk="1" hangingPunct="1"/>
            <a:r>
              <a:rPr lang="sl-SI" sz="1400" smtClean="0"/>
              <a:t>Identification of </a:t>
            </a:r>
            <a:r>
              <a:rPr lang="sl-SI" sz="1400" smtClean="0">
                <a:solidFill>
                  <a:srgbClr val="3333FF"/>
                </a:solidFill>
              </a:rPr>
              <a:t>plant output</a:t>
            </a:r>
          </a:p>
          <a:p>
            <a:pPr lvl="1" eaLnBrk="1" hangingPunct="1"/>
            <a:r>
              <a:rPr lang="sl-SI" sz="1400" smtClean="0"/>
              <a:t>Actual state </a:t>
            </a:r>
            <a:r>
              <a:rPr lang="sl-SI" sz="1400" i="1" smtClean="0"/>
              <a:t>x(n)</a:t>
            </a:r>
            <a:r>
              <a:rPr lang="sl-SI" sz="1400" smtClean="0"/>
              <a:t> is used as input rather than the predicted output</a:t>
            </a:r>
          </a:p>
        </p:txBody>
      </p:sp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16275"/>
            <a:ext cx="49117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863600" y="2451100"/>
            <a:ext cx="744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317500" y="1166813"/>
            <a:ext cx="4038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sl-SI" sz="2000"/>
              <a:t>	Neural network (I)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sl-SI" sz="1400"/>
              <a:t>Identification of </a:t>
            </a:r>
            <a:r>
              <a:rPr lang="sl-SI" sz="1400">
                <a:solidFill>
                  <a:srgbClr val="3333FF"/>
                </a:solidFill>
              </a:rPr>
              <a:t>plant state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sl-SI" sz="1400">
                <a:solidFill>
                  <a:srgbClr val="FF0000"/>
                </a:solidFill>
              </a:rPr>
              <a:t>State must be physically accessible!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sl-SI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939A6F8-3DC3-4E5F-A43E-D1C7CC5FE275}" type="slidenum">
              <a:rPr lang="sl-SI" smtClean="0"/>
              <a:pPr/>
              <a:t>37</a:t>
            </a:fld>
            <a:endParaRPr lang="sl-SI" smtClean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777875"/>
          </a:xfrm>
        </p:spPr>
        <p:txBody>
          <a:bodyPr/>
          <a:lstStyle/>
          <a:p>
            <a:pPr eaLnBrk="1" hangingPunct="1"/>
            <a:r>
              <a:rPr lang="en-US" dirty="0" smtClean="0"/>
              <a:t>System identification using</a:t>
            </a:r>
            <a:r>
              <a:rPr lang="sl-SI" dirty="0" smtClean="0"/>
              <a:t> </a:t>
            </a:r>
            <a:r>
              <a:rPr lang="sl-SI" dirty="0" err="1" smtClean="0"/>
              <a:t>an</a:t>
            </a:r>
            <a:r>
              <a:rPr lang="en-US" dirty="0" smtClean="0"/>
              <a:t> 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u="sng" dirty="0" err="1" smtClean="0"/>
              <a:t>input-output</a:t>
            </a:r>
            <a:r>
              <a:rPr lang="en-US" u="sng" dirty="0" smtClean="0"/>
              <a:t> model</a:t>
            </a:r>
            <a:endParaRPr lang="sl-SI" u="sng" dirty="0" smtClean="0"/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3527"/>
            <a:ext cx="8229600" cy="4758223"/>
          </a:xfrm>
        </p:spPr>
        <p:txBody>
          <a:bodyPr/>
          <a:lstStyle/>
          <a:p>
            <a:pPr eaLnBrk="1" hangingPunct="1"/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system</a:t>
            </a:r>
            <a:r>
              <a:rPr lang="sl-SI" dirty="0" smtClean="0"/>
              <a:t> </a:t>
            </a:r>
            <a:r>
              <a:rPr lang="sl-SI" dirty="0" err="1" smtClean="0"/>
              <a:t>state</a:t>
            </a:r>
            <a:r>
              <a:rPr lang="sl-SI" dirty="0" smtClean="0"/>
              <a:t> is not </a:t>
            </a:r>
            <a:r>
              <a:rPr lang="sl-SI" dirty="0" err="1" smtClean="0"/>
              <a:t>accessible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identification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by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input-output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 model</a:t>
            </a:r>
          </a:p>
          <a:p>
            <a:pPr lvl="2" eaLnBrk="1" hangingPunct="1"/>
            <a:endParaRPr lang="sl-SI" dirty="0" smtClean="0">
              <a:sym typeface="Wingdings" pitchFamily="2" charset="2"/>
            </a:endParaRPr>
          </a:p>
          <a:p>
            <a:pPr eaLnBrk="1" hangingPunct="1"/>
            <a:r>
              <a:rPr lang="sl-SI" dirty="0" err="1" smtClean="0"/>
              <a:t>Plant</a:t>
            </a:r>
            <a:r>
              <a:rPr lang="sl-SI" dirty="0" smtClean="0"/>
              <a:t> </a:t>
            </a:r>
            <a:r>
              <a:rPr lang="sl-SI" dirty="0" err="1" smtClean="0"/>
              <a:t>description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an</a:t>
            </a:r>
            <a:r>
              <a:rPr lang="sl-SI" dirty="0" smtClean="0"/>
              <a:t> </a:t>
            </a:r>
            <a:r>
              <a:rPr lang="sl-SI" dirty="0" err="1" smtClean="0"/>
              <a:t>input-output</a:t>
            </a:r>
            <a:r>
              <a:rPr lang="sl-SI" dirty="0" smtClean="0"/>
              <a:t> model</a:t>
            </a:r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2" eaLnBrk="1" hangingPunct="1"/>
            <a:endParaRPr lang="sl-SI" dirty="0" smtClean="0"/>
          </a:p>
          <a:p>
            <a:pPr lvl="1" eaLnBrk="1" hangingPunct="1"/>
            <a:r>
              <a:rPr lang="sl-SI" i="1" dirty="0" smtClean="0">
                <a:latin typeface="Times New Roman" pitchFamily="18" charset="0"/>
              </a:rPr>
              <a:t>f</a:t>
            </a:r>
            <a:r>
              <a:rPr lang="sl-SI" dirty="0" smtClean="0"/>
              <a:t>  is </a:t>
            </a:r>
            <a:r>
              <a:rPr lang="sl-SI" dirty="0" err="1" smtClean="0"/>
              <a:t>unknown</a:t>
            </a:r>
            <a:r>
              <a:rPr lang="sl-SI" dirty="0" smtClean="0"/>
              <a:t> </a:t>
            </a:r>
            <a:r>
              <a:rPr lang="sl-SI" dirty="0" err="1" smtClean="0"/>
              <a:t>nonlinear</a:t>
            </a:r>
            <a:r>
              <a:rPr lang="sl-SI" dirty="0" smtClean="0"/>
              <a:t> </a:t>
            </a:r>
            <a:r>
              <a:rPr lang="sl-SI" dirty="0" err="1" smtClean="0"/>
              <a:t>vector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endParaRPr lang="sl-SI" dirty="0" smtClean="0"/>
          </a:p>
          <a:p>
            <a:pPr lvl="1" eaLnBrk="1" hangingPunct="1"/>
            <a:r>
              <a:rPr lang="sl-SI" dirty="0" err="1" smtClean="0">
                <a:solidFill>
                  <a:srgbClr val="FF0000"/>
                </a:solidFill>
              </a:rPr>
              <a:t>Input-output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formulation</a:t>
            </a:r>
            <a:r>
              <a:rPr lang="sl-SI" dirty="0" smtClean="0">
                <a:solidFill>
                  <a:srgbClr val="FF0000"/>
                </a:solidFill>
              </a:rPr>
              <a:t> is </a:t>
            </a:r>
            <a:r>
              <a:rPr lang="sl-SI" dirty="0" err="1" smtClean="0">
                <a:solidFill>
                  <a:srgbClr val="FF0000"/>
                </a:solidFill>
              </a:rPr>
              <a:t>equivalent</a:t>
            </a:r>
            <a:r>
              <a:rPr lang="sl-SI" dirty="0" smtClean="0">
                <a:solidFill>
                  <a:srgbClr val="FF0000"/>
                </a:solidFill>
              </a:rPr>
              <a:t> to NARX </a:t>
            </a:r>
            <a:r>
              <a:rPr lang="sl-SI" dirty="0" err="1" smtClean="0">
                <a:solidFill>
                  <a:srgbClr val="FF0000"/>
                </a:solidFill>
              </a:rPr>
              <a:t>formulation</a:t>
            </a:r>
            <a:endParaRPr lang="sl-SI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sl-SI" dirty="0" smtClean="0"/>
              <a:t>NARX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>
                <a:sym typeface="Wingdings" pitchFamily="2" charset="2"/>
              </a:rPr>
              <a:t>can</a:t>
            </a:r>
            <a:r>
              <a:rPr lang="sl-SI" dirty="0" smtClean="0">
                <a:sym typeface="Wingdings" pitchFamily="2" charset="2"/>
              </a:rPr>
              <a:t> be used to </a:t>
            </a:r>
            <a:r>
              <a:rPr lang="sl-SI" dirty="0" err="1" smtClean="0">
                <a:sym typeface="Wingdings" pitchFamily="2" charset="2"/>
              </a:rPr>
              <a:t>approximate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i="1" dirty="0" smtClean="0">
                <a:latin typeface="Times New Roman" pitchFamily="18" charset="0"/>
              </a:rPr>
              <a:t>f</a:t>
            </a:r>
            <a:r>
              <a:rPr lang="sl-SI" dirty="0" smtClean="0"/>
              <a:t>  </a:t>
            </a:r>
          </a:p>
          <a:p>
            <a:pPr lvl="1" eaLnBrk="1" hangingPunct="1"/>
            <a:r>
              <a:rPr lang="sl-SI" i="1" dirty="0" smtClean="0">
                <a:latin typeface="Times New Roman" pitchFamily="18" charset="0"/>
              </a:rPr>
              <a:t>q</a:t>
            </a:r>
            <a:r>
              <a:rPr lang="sl-SI" dirty="0" smtClean="0"/>
              <a:t> past </a:t>
            </a:r>
            <a:r>
              <a:rPr lang="sl-SI" dirty="0" err="1" smtClean="0"/>
              <a:t>inputs</a:t>
            </a:r>
            <a:r>
              <a:rPr lang="sl-SI" dirty="0" smtClean="0"/>
              <a:t> and </a:t>
            </a:r>
            <a:r>
              <a:rPr lang="sl-SI" dirty="0" err="1" smtClean="0"/>
              <a:t>outputs</a:t>
            </a:r>
            <a:r>
              <a:rPr lang="sl-SI" dirty="0" smtClean="0"/>
              <a:t> </a:t>
            </a:r>
            <a:r>
              <a:rPr lang="sl-SI" dirty="0" err="1" smtClean="0"/>
              <a:t>should</a:t>
            </a:r>
            <a:r>
              <a:rPr lang="sl-SI" dirty="0" smtClean="0"/>
              <a:t> be </a:t>
            </a:r>
            <a:r>
              <a:rPr lang="sl-SI" dirty="0" err="1" smtClean="0"/>
              <a:t>available</a:t>
            </a:r>
            <a:endParaRPr lang="sl-SI" i="1" dirty="0" smtClean="0"/>
          </a:p>
          <a:p>
            <a:pPr eaLnBrk="1" hangingPunct="1"/>
            <a:endParaRPr lang="sl-SI" dirty="0" smtClean="0">
              <a:sym typeface="Wingdings" pitchFamily="2" charset="2"/>
            </a:endParaRPr>
          </a:p>
          <a:p>
            <a:pPr eaLnBrk="1" hangingPunct="1"/>
            <a:endParaRPr lang="sl-SI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18488"/>
              </p:ext>
            </p:extLst>
          </p:nvPr>
        </p:nvGraphicFramePr>
        <p:xfrm>
          <a:off x="1228725" y="3036341"/>
          <a:ext cx="580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3" imgW="3288960" imgH="215640" progId="Equation.3">
                  <p:embed/>
                </p:oleObj>
              </mc:Choice>
              <mc:Fallback>
                <p:oleObj name="Equation" r:id="rId3" imgW="32889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3036341"/>
                        <a:ext cx="5803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94FB374-BA24-456C-8063-5CA9962E1916}" type="slidenum">
              <a:rPr lang="sl-SI" smtClean="0"/>
              <a:pPr/>
              <a:t>38</a:t>
            </a:fld>
            <a:endParaRPr lang="sl-SI" smtClean="0"/>
          </a:p>
        </p:txBody>
      </p:sp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800" smtClean="0"/>
              <a:t>Input-output solution to the</a:t>
            </a:r>
            <a:r>
              <a:rPr lang="en-US" sz="2800" smtClean="0"/>
              <a:t> identification</a:t>
            </a:r>
            <a:r>
              <a:rPr lang="sl-SI" sz="2800" smtClean="0"/>
              <a:t> problem</a:t>
            </a:r>
          </a:p>
        </p:txBody>
      </p:sp>
      <p:sp>
        <p:nvSpPr>
          <p:cNvPr id="471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4178300" cy="5113337"/>
          </a:xfrm>
        </p:spPr>
        <p:txBody>
          <a:bodyPr/>
          <a:lstStyle/>
          <a:p>
            <a:pPr lvl="1" eaLnBrk="1" hangingPunct="1"/>
            <a:r>
              <a:rPr lang="sl-SI" smtClean="0">
                <a:sym typeface="Wingdings" pitchFamily="2" charset="2"/>
              </a:rPr>
              <a:t>NARX neural network can be used as a dynamic identification model</a:t>
            </a:r>
            <a:endParaRPr lang="sl-SI" smtClean="0"/>
          </a:p>
          <a:p>
            <a:pPr lvl="2" eaLnBrk="1" hangingPunct="1"/>
            <a:endParaRPr lang="sl-SI" smtClean="0"/>
          </a:p>
          <a:p>
            <a:pPr lvl="1" eaLnBrk="1" hangingPunct="1"/>
            <a:r>
              <a:rPr lang="sl-SI" smtClean="0"/>
              <a:t>Series-parallel learning</a:t>
            </a:r>
          </a:p>
          <a:p>
            <a:pPr lvl="2" eaLnBrk="1" hangingPunct="1"/>
            <a:r>
              <a:rPr lang="sl-SI" smtClean="0">
                <a:sym typeface="Wingdings" pitchFamily="2" charset="2"/>
              </a:rPr>
              <a:t>system output is used as feedback, not the predicted output</a:t>
            </a:r>
          </a:p>
          <a:p>
            <a:pPr lvl="2" eaLnBrk="1" hangingPunct="1"/>
            <a:endParaRPr lang="sl-SI" smtClean="0"/>
          </a:p>
          <a:p>
            <a:pPr lvl="2" eaLnBrk="1" hangingPunct="1"/>
            <a:endParaRPr lang="sl-SI" smtClean="0"/>
          </a:p>
          <a:p>
            <a:pPr lvl="2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r>
              <a:rPr lang="sl-SI" smtClean="0"/>
              <a:t>Parallel architecture for application</a:t>
            </a:r>
          </a:p>
          <a:p>
            <a:pPr lvl="1" eaLnBrk="1" hangingPunct="1"/>
            <a:endParaRPr lang="sl-SI" smtClean="0">
              <a:sym typeface="Wingdings" pitchFamily="2" charset="2"/>
            </a:endParaRPr>
          </a:p>
        </p:txBody>
      </p:sp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 cstate="print"/>
          <a:srcRect r="50166" b="15809"/>
          <a:stretch>
            <a:fillRect/>
          </a:stretch>
        </p:blipFill>
        <p:spPr bwMode="auto">
          <a:xfrm>
            <a:off x="4464519" y="4237165"/>
            <a:ext cx="3360515" cy="192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l="49511" b="24389"/>
          <a:stretch>
            <a:fillRect/>
          </a:stretch>
        </p:blipFill>
        <p:spPr bwMode="auto">
          <a:xfrm>
            <a:off x="4288659" y="1966419"/>
            <a:ext cx="3404684" cy="17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ACFED0C-1418-409B-BD0E-BD780B12C8FE}" type="slidenum">
              <a:rPr lang="sl-SI" smtClean="0"/>
              <a:pPr/>
              <a:t>39</a:t>
            </a:fld>
            <a:endParaRPr lang="sl-SI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74638"/>
            <a:ext cx="8813800" cy="777875"/>
          </a:xfrm>
        </p:spPr>
        <p:txBody>
          <a:bodyPr/>
          <a:lstStyle/>
          <a:p>
            <a:pPr eaLnBrk="1" hangingPunct="1"/>
            <a:r>
              <a:rPr lang="sl-SI" dirty="0" smtClean="0"/>
              <a:t>5.9  Model-reference </a:t>
            </a:r>
            <a:r>
              <a:rPr lang="sl-SI" dirty="0" err="1" smtClean="0"/>
              <a:t>adaptive</a:t>
            </a:r>
            <a:r>
              <a:rPr lang="sl-SI" dirty="0" smtClean="0"/>
              <a:t> </a:t>
            </a:r>
            <a:r>
              <a:rPr lang="sl-SI" dirty="0" err="1" smtClean="0"/>
              <a:t>control</a:t>
            </a:r>
            <a:endParaRPr lang="en-GB" dirty="0" smtClean="0"/>
          </a:p>
        </p:txBody>
      </p:sp>
      <p:sp>
        <p:nvSpPr>
          <p:cNvPr id="48134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547813"/>
            <a:ext cx="8115300" cy="4833937"/>
          </a:xfrm>
        </p:spPr>
        <p:txBody>
          <a:bodyPr/>
          <a:lstStyle/>
          <a:p>
            <a:pPr eaLnBrk="1" hangingPunct="1"/>
            <a:r>
              <a:rPr lang="sl-SI" smtClean="0">
                <a:sym typeface="Wingdings" pitchFamily="2" charset="2"/>
              </a:rPr>
              <a:t>Dynamic networks are important for feedback control systems</a:t>
            </a:r>
          </a:p>
          <a:p>
            <a:pPr lvl="1" eaLnBrk="1" hangingPunct="1">
              <a:buFontTx/>
              <a:buNone/>
            </a:pPr>
            <a:r>
              <a:rPr lang="sl-SI" smtClean="0">
                <a:sym typeface="Wingdings" pitchFamily="2" charset="2"/>
              </a:rPr>
              <a:t>MULTIPLE PROBLEMS:</a:t>
            </a:r>
          </a:p>
          <a:p>
            <a:pPr lvl="1" eaLnBrk="1" hangingPunct="1"/>
            <a:r>
              <a:rPr lang="sl-SI" smtClean="0">
                <a:sym typeface="Wingdings" pitchFamily="2" charset="2"/>
              </a:rPr>
              <a:t>Nonlinear coupling of plant state with control signals</a:t>
            </a:r>
          </a:p>
          <a:p>
            <a:pPr lvl="1" eaLnBrk="1" hangingPunct="1"/>
            <a:r>
              <a:rPr lang="sl-SI" smtClean="0">
                <a:sym typeface="Wingdings" pitchFamily="2" charset="2"/>
              </a:rPr>
              <a:t>Presence of unmeasured or random disturbances</a:t>
            </a:r>
          </a:p>
          <a:p>
            <a:pPr lvl="1" eaLnBrk="1" hangingPunct="1"/>
            <a:r>
              <a:rPr lang="sl-SI" smtClean="0">
                <a:sym typeface="Wingdings" pitchFamily="2" charset="2"/>
              </a:rPr>
              <a:t>Possibility of a nonunique plant inverse</a:t>
            </a:r>
          </a:p>
          <a:p>
            <a:pPr lvl="1" eaLnBrk="1" hangingPunct="1"/>
            <a:r>
              <a:rPr lang="sl-SI" smtClean="0">
                <a:sym typeface="Wingdings" pitchFamily="2" charset="2"/>
              </a:rPr>
              <a:t>Presence of unobservable plant states</a:t>
            </a:r>
          </a:p>
          <a:p>
            <a:pPr lvl="1" eaLnBrk="1" hangingPunct="1"/>
            <a:endParaRPr lang="sl-SI" smtClean="0">
              <a:sym typeface="Wingdings" pitchFamily="2" charset="2"/>
            </a:endParaRPr>
          </a:p>
          <a:p>
            <a:pPr eaLnBrk="1" hangingPunct="1"/>
            <a:r>
              <a:rPr lang="sl-SI" smtClean="0">
                <a:sym typeface="Wingdings" pitchFamily="2" charset="2"/>
              </a:rPr>
              <a:t>MRAC = Model reference adaptive control</a:t>
            </a:r>
          </a:p>
          <a:p>
            <a:pPr lvl="1" eaLnBrk="1" hangingPunct="1"/>
            <a:r>
              <a:rPr lang="sl-SI" smtClean="0">
                <a:sym typeface="Wingdings" pitchFamily="2" charset="2"/>
              </a:rPr>
              <a:t>Well suited for the use of neural networks</a:t>
            </a:r>
          </a:p>
          <a:p>
            <a:pPr lvl="1" eaLnBrk="1" hangingPunct="1"/>
            <a:r>
              <a:rPr lang="sl-SI" smtClean="0">
                <a:sym typeface="Wingdings" pitchFamily="2" charset="2"/>
              </a:rPr>
              <a:t>Possible control methods:</a:t>
            </a:r>
          </a:p>
          <a:p>
            <a:pPr lvl="2" eaLnBrk="1" hangingPunct="1"/>
            <a:r>
              <a:rPr lang="sl-SI" sz="1600" smtClean="0">
                <a:sym typeface="Wingdings" pitchFamily="2" charset="2"/>
              </a:rPr>
              <a:t>Direct MRAC</a:t>
            </a:r>
          </a:p>
          <a:p>
            <a:pPr lvl="2" eaLnBrk="1" hangingPunct="1"/>
            <a:r>
              <a:rPr lang="sl-SI" sz="1600" smtClean="0">
                <a:sym typeface="Wingdings" pitchFamily="2" charset="2"/>
              </a:rPr>
              <a:t>Indirect MRAC</a:t>
            </a:r>
          </a:p>
          <a:p>
            <a:pPr lvl="1" eaLnBrk="1" hangingPunct="1"/>
            <a:endParaRPr lang="en-GB" sz="180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67762479-98A5-441D-A210-2392AB8933E3}" type="slidenum">
              <a:rPr lang="sl-SI" smtClean="0"/>
              <a:pPr/>
              <a:t>4</a:t>
            </a:fld>
            <a:endParaRPr lang="sl-SI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Static</a:t>
            </a:r>
            <a:r>
              <a:rPr lang="sl-SI" dirty="0"/>
              <a:t> </a:t>
            </a:r>
            <a:r>
              <a:rPr lang="sl-SI" dirty="0" err="1" smtClean="0"/>
              <a:t>vs</a:t>
            </a:r>
            <a:r>
              <a:rPr lang="sl-SI" dirty="0" smtClean="0"/>
              <a:t>. </a:t>
            </a:r>
            <a:r>
              <a:rPr lang="sl-SI" dirty="0" err="1" smtClean="0"/>
              <a:t>dynamic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en-GB" dirty="0" smtClean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sl-SI" smtClean="0"/>
              <a:t>Neural network categories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sl-SI" smtClean="0"/>
              <a:t>Static networks </a:t>
            </a:r>
            <a:r>
              <a:rPr lang="sl-SI" smtClean="0">
                <a:sym typeface="Wingdings" pitchFamily="2" charset="2"/>
              </a:rPr>
              <a:t> </a:t>
            </a:r>
            <a:r>
              <a:rPr lang="sl-SI" smtClean="0">
                <a:solidFill>
                  <a:srgbClr val="FF0000"/>
                </a:solidFill>
                <a:sym typeface="Wingdings" pitchFamily="2" charset="2"/>
              </a:rPr>
              <a:t>structural pattern recognition</a:t>
            </a:r>
            <a:endParaRPr lang="sl-SI" smtClean="0">
              <a:solidFill>
                <a:srgbClr val="FF0000"/>
              </a:solidFill>
            </a:endParaRPr>
          </a:p>
          <a:p>
            <a:pPr marL="762000" lvl="1" indent="-304800" eaLnBrk="1" hangingPunct="1"/>
            <a:r>
              <a:rPr lang="sl-SI" smtClean="0"/>
              <a:t>Feedforward networks</a:t>
            </a:r>
          </a:p>
          <a:p>
            <a:pPr marL="762000" lvl="1" indent="-304800" eaLnBrk="1" hangingPunct="1"/>
            <a:r>
              <a:rPr lang="sl-SI" smtClean="0"/>
              <a:t>No feedback elements, no delays</a:t>
            </a:r>
          </a:p>
          <a:p>
            <a:pPr marL="762000" lvl="1" indent="-304800" eaLnBrk="1" hangingPunct="1"/>
            <a:r>
              <a:rPr lang="sl-SI" smtClean="0"/>
              <a:t>Output is calculated directly from the input through feedforward connections</a:t>
            </a:r>
          </a:p>
          <a:p>
            <a:pPr marL="762000" lvl="1" indent="-304800" eaLnBrk="1" hangingPunct="1"/>
            <a:endParaRPr lang="sl-SI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smtClean="0"/>
              <a:t>Dynamic networks </a:t>
            </a:r>
            <a:r>
              <a:rPr lang="sl-SI" smtClean="0">
                <a:sym typeface="Wingdings" pitchFamily="2" charset="2"/>
              </a:rPr>
              <a:t> </a:t>
            </a:r>
            <a:r>
              <a:rPr lang="sl-SI" smtClean="0">
                <a:solidFill>
                  <a:srgbClr val="FF0000"/>
                </a:solidFill>
                <a:sym typeface="Wingdings" pitchFamily="2" charset="2"/>
              </a:rPr>
              <a:t>temporal pattern recognition</a:t>
            </a:r>
            <a:endParaRPr lang="sl-SI" smtClean="0">
              <a:solidFill>
                <a:srgbClr val="FF0000"/>
              </a:solidFill>
            </a:endParaRPr>
          </a:p>
          <a:p>
            <a:pPr marL="762000" lvl="1" indent="-304800" eaLnBrk="1" hangingPunct="1"/>
            <a:r>
              <a:rPr lang="sl-SI" smtClean="0"/>
              <a:t>O</a:t>
            </a:r>
            <a:r>
              <a:rPr lang="en-GB" smtClean="0"/>
              <a:t>utput depends </a:t>
            </a:r>
            <a:r>
              <a:rPr lang="sl-SI" smtClean="0"/>
              <a:t>on</a:t>
            </a:r>
          </a:p>
          <a:p>
            <a:pPr marL="1181100" lvl="2" indent="-266700" eaLnBrk="1" hangingPunct="1"/>
            <a:r>
              <a:rPr lang="en-GB" smtClean="0"/>
              <a:t>current input to th</a:t>
            </a:r>
            <a:r>
              <a:rPr lang="sl-SI" smtClean="0"/>
              <a:t>e </a:t>
            </a:r>
            <a:r>
              <a:rPr lang="en-GB" smtClean="0"/>
              <a:t>network</a:t>
            </a:r>
            <a:endParaRPr lang="sl-SI" smtClean="0"/>
          </a:p>
          <a:p>
            <a:pPr marL="1181100" lvl="2" indent="-266700" eaLnBrk="1" hangingPunct="1"/>
            <a:r>
              <a:rPr lang="en-GB" smtClean="0">
                <a:solidFill>
                  <a:srgbClr val="3333FF"/>
                </a:solidFill>
              </a:rPr>
              <a:t>also on previous inputs</a:t>
            </a:r>
            <a:endParaRPr lang="sl-SI" smtClean="0">
              <a:solidFill>
                <a:srgbClr val="3333FF"/>
              </a:solidFill>
            </a:endParaRPr>
          </a:p>
          <a:p>
            <a:pPr marL="1181100" lvl="2" indent="-266700" eaLnBrk="1" hangingPunct="1"/>
            <a:r>
              <a:rPr lang="sl-SI" smtClean="0">
                <a:solidFill>
                  <a:srgbClr val="3333FF"/>
                </a:solidFill>
              </a:rPr>
              <a:t>previous network output</a:t>
            </a:r>
          </a:p>
          <a:p>
            <a:pPr marL="1181100" lvl="2" indent="-266700" eaLnBrk="1" hangingPunct="1"/>
            <a:r>
              <a:rPr lang="sl-SI" smtClean="0">
                <a:solidFill>
                  <a:srgbClr val="3333FF"/>
                </a:solidFill>
              </a:rPr>
              <a:t>previous network states</a:t>
            </a:r>
            <a:br>
              <a:rPr lang="sl-SI" smtClean="0">
                <a:solidFill>
                  <a:srgbClr val="3333FF"/>
                </a:solidFill>
              </a:rPr>
            </a:br>
            <a:endParaRPr lang="en-GB" smtClean="0">
              <a:solidFill>
                <a:srgbClr val="3333FF"/>
              </a:solidFill>
            </a:endParaRPr>
          </a:p>
          <a:p>
            <a:pPr marL="762000" lvl="1" indent="-304800" eaLnBrk="1" hangingPunct="1"/>
            <a:r>
              <a:rPr lang="en-GB" smtClean="0"/>
              <a:t>Dynamic networks can be divided into two categories</a:t>
            </a:r>
            <a:endParaRPr lang="sl-SI" smtClean="0"/>
          </a:p>
          <a:p>
            <a:pPr marL="1181100" lvl="2" indent="-266700" eaLnBrk="1" hangingPunct="1">
              <a:buFontTx/>
              <a:buAutoNum type="arabicPeriod"/>
            </a:pPr>
            <a:r>
              <a:rPr lang="sl-SI" smtClean="0"/>
              <a:t>Networks</a:t>
            </a:r>
            <a:r>
              <a:rPr lang="en-GB" smtClean="0"/>
              <a:t> that have only</a:t>
            </a:r>
            <a:r>
              <a:rPr lang="sl-SI" smtClean="0"/>
              <a:t> </a:t>
            </a:r>
            <a:r>
              <a:rPr lang="en-GB" u="sng" smtClean="0"/>
              <a:t>feedforward</a:t>
            </a:r>
            <a:r>
              <a:rPr lang="en-GB" smtClean="0"/>
              <a:t> connections</a:t>
            </a:r>
            <a:endParaRPr lang="sl-SI" smtClean="0"/>
          </a:p>
          <a:p>
            <a:pPr marL="1181100" lvl="2" indent="-266700" eaLnBrk="1" hangingPunct="1">
              <a:buFontTx/>
              <a:buAutoNum type="arabicPeriod"/>
            </a:pPr>
            <a:r>
              <a:rPr lang="sl-SI" smtClean="0"/>
              <a:t>Networks with </a:t>
            </a:r>
            <a:r>
              <a:rPr lang="sl-SI" u="sng" smtClean="0"/>
              <a:t>f</a:t>
            </a:r>
            <a:r>
              <a:rPr lang="en-GB" u="sng" smtClean="0"/>
              <a:t>eedback or recurrent</a:t>
            </a:r>
            <a:r>
              <a:rPr lang="sl-SI" smtClean="0"/>
              <a:t> </a:t>
            </a:r>
            <a:r>
              <a:rPr lang="en-GB" smtClean="0"/>
              <a:t>connections</a:t>
            </a:r>
          </a:p>
          <a:p>
            <a:pPr marL="762000" lvl="1" indent="-304800" eaLnBrk="1" hangingPunct="1"/>
            <a:endParaRPr lang="en-GB" smtClean="0"/>
          </a:p>
        </p:txBody>
      </p:sp>
      <p:sp>
        <p:nvSpPr>
          <p:cNvPr id="10247" name="AutoShape 4"/>
          <p:cNvSpPr>
            <a:spLocks/>
          </p:cNvSpPr>
          <p:nvPr/>
        </p:nvSpPr>
        <p:spPr bwMode="auto">
          <a:xfrm>
            <a:off x="3713849" y="4161511"/>
            <a:ext cx="287337" cy="647700"/>
          </a:xfrm>
          <a:prstGeom prst="rightBrace">
            <a:avLst>
              <a:gd name="adj1" fmla="val 18785"/>
              <a:gd name="adj2" fmla="val 50000"/>
            </a:avLst>
          </a:prstGeom>
          <a:noFill/>
          <a:ln w="127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4069449" y="4313911"/>
            <a:ext cx="4233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dirty="0">
                <a:solidFill>
                  <a:srgbClr val="3333FF"/>
                </a:solidFill>
              </a:rPr>
              <a:t>A </a:t>
            </a:r>
            <a:r>
              <a:rPr lang="sl-SI" dirty="0" err="1">
                <a:solidFill>
                  <a:srgbClr val="3333FF"/>
                </a:solidFill>
              </a:rPr>
              <a:t>need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for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short</a:t>
            </a:r>
            <a:r>
              <a:rPr lang="sl-SI" dirty="0">
                <a:solidFill>
                  <a:srgbClr val="3333FF"/>
                </a:solidFill>
              </a:rPr>
              <a:t>-term </a:t>
            </a:r>
            <a:r>
              <a:rPr lang="sl-SI" dirty="0" err="1">
                <a:solidFill>
                  <a:srgbClr val="3333FF"/>
                </a:solidFill>
              </a:rPr>
              <a:t>memory</a:t>
            </a:r>
            <a:r>
              <a:rPr lang="sl-SI" dirty="0">
                <a:solidFill>
                  <a:srgbClr val="3333FF"/>
                </a:solidFill>
              </a:rPr>
              <a:t> and </a:t>
            </a:r>
            <a:r>
              <a:rPr lang="sl-SI" dirty="0" err="1">
                <a:solidFill>
                  <a:srgbClr val="3333FF"/>
                </a:solidFill>
              </a:rPr>
              <a:t>feedback</a:t>
            </a:r>
            <a:r>
              <a:rPr lang="sl-SI" dirty="0">
                <a:solidFill>
                  <a:srgbClr val="3333FF"/>
                </a:solidFill>
              </a:rPr>
              <a:t> </a:t>
            </a:r>
            <a:endParaRPr lang="en-GB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B26CBAE-2006-44AB-A76D-C6EF7D955B97}" type="slidenum">
              <a:rPr lang="sl-SI" smtClean="0"/>
              <a:pPr/>
              <a:t>40</a:t>
            </a:fld>
            <a:endParaRPr lang="sl-SI" smtClean="0"/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3090863"/>
            <a:ext cx="6254750" cy="324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MRAC using direct control</a:t>
            </a:r>
          </a:p>
        </p:txBody>
      </p:sp>
      <p:sp>
        <p:nvSpPr>
          <p:cNvPr id="51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217613"/>
            <a:ext cx="8382000" cy="5113337"/>
          </a:xfrm>
        </p:spPr>
        <p:txBody>
          <a:bodyPr/>
          <a:lstStyle/>
          <a:p>
            <a:pPr eaLnBrk="1" hangingPunct="1">
              <a:defRPr/>
            </a:pPr>
            <a:r>
              <a:rPr lang="sl-SI" dirty="0" err="1" smtClean="0"/>
              <a:t>Unknown</a:t>
            </a:r>
            <a:r>
              <a:rPr lang="sl-SI" dirty="0" smtClean="0"/>
              <a:t> </a:t>
            </a:r>
            <a:r>
              <a:rPr lang="sl-SI" dirty="0" err="1" smtClean="0"/>
              <a:t>plant</a:t>
            </a:r>
            <a:r>
              <a:rPr lang="sl-SI" dirty="0" smtClean="0"/>
              <a:t> </a:t>
            </a:r>
            <a:r>
              <a:rPr lang="sl-SI" dirty="0" err="1" smtClean="0"/>
              <a:t>dynamics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adaptive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learning</a:t>
            </a:r>
            <a:endParaRPr lang="sl-SI" dirty="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sl-SI" dirty="0" err="1" smtClean="0">
                <a:sym typeface="Wingdings" pitchFamily="2" charset="2"/>
              </a:rPr>
              <a:t>Controller</a:t>
            </a:r>
            <a:r>
              <a:rPr lang="sl-SI" dirty="0" smtClean="0">
                <a:sym typeface="Wingdings" pitchFamily="2" charset="2"/>
              </a:rPr>
              <a:t> + </a:t>
            </a:r>
            <a:r>
              <a:rPr lang="sl-SI" dirty="0" err="1" smtClean="0">
                <a:sym typeface="Wingdings" pitchFamily="2" charset="2"/>
              </a:rPr>
              <a:t>plant</a:t>
            </a:r>
            <a:r>
              <a:rPr lang="sl-SI" dirty="0" smtClean="0">
                <a:sym typeface="Wingdings" pitchFamily="2" charset="2"/>
              </a:rPr>
              <a:t> = </a:t>
            </a:r>
            <a:r>
              <a:rPr lang="sl-SI" dirty="0" err="1" smtClean="0">
                <a:sym typeface="Wingdings" pitchFamily="2" charset="2"/>
              </a:rPr>
              <a:t>closed-loop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feedback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system</a:t>
            </a:r>
            <a:endParaRPr lang="sl-SI" dirty="0" smtClean="0">
              <a:sym typeface="Wingdings" pitchFamily="2" charset="2"/>
            </a:endParaRPr>
          </a:p>
          <a:p>
            <a:pPr marL="762000" lvl="1" indent="-304800" eaLnBrk="1" hangingPunct="1">
              <a:defRPr/>
            </a:pPr>
            <a:r>
              <a:rPr lang="sl-SI" dirty="0" err="1" smtClean="0">
                <a:solidFill>
                  <a:srgbClr val="0070C0"/>
                </a:solidFill>
              </a:rPr>
              <a:t>Controller</a:t>
            </a:r>
            <a:r>
              <a:rPr lang="sl-SI" dirty="0" smtClean="0">
                <a:solidFill>
                  <a:srgbClr val="0070C0"/>
                </a:solidFill>
              </a:rPr>
              <a:t> and </a:t>
            </a:r>
            <a:r>
              <a:rPr lang="sl-SI" dirty="0" err="1" smtClean="0">
                <a:solidFill>
                  <a:srgbClr val="0070C0"/>
                </a:solidFill>
              </a:rPr>
              <a:t>plant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 err="1" smtClean="0">
                <a:solidFill>
                  <a:srgbClr val="0070C0"/>
                </a:solidFill>
              </a:rPr>
              <a:t>build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 err="1" smtClean="0">
                <a:solidFill>
                  <a:srgbClr val="0070C0"/>
                </a:solidFill>
              </a:rPr>
              <a:t>externally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 err="1" smtClean="0">
                <a:solidFill>
                  <a:srgbClr val="0070C0"/>
                </a:solidFill>
              </a:rPr>
              <a:t>recurrent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 err="1" smtClean="0">
                <a:solidFill>
                  <a:srgbClr val="0070C0"/>
                </a:solidFill>
              </a:rPr>
              <a:t>network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sl-SI" dirty="0" smtClean="0"/>
              <a:t>How to </a:t>
            </a:r>
            <a:r>
              <a:rPr lang="sl-SI" dirty="0" err="1" smtClean="0"/>
              <a:t>get</a:t>
            </a:r>
            <a:r>
              <a:rPr lang="sl-SI" dirty="0" smtClean="0"/>
              <a:t> </a:t>
            </a:r>
            <a:r>
              <a:rPr lang="sl-SI" dirty="0" err="1" smtClean="0"/>
              <a:t>plant</a:t>
            </a:r>
            <a:r>
              <a:rPr lang="sl-SI" dirty="0" smtClean="0"/>
              <a:t> </a:t>
            </a:r>
            <a:r>
              <a:rPr lang="sl-SI" dirty="0" err="1" smtClean="0"/>
              <a:t>gradients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indirect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control</a:t>
            </a:r>
            <a:endParaRPr lang="sl-SI" dirty="0" smtClean="0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4206875" y="2895600"/>
          <a:ext cx="37861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5" imgW="2743200" imgH="457200" progId="Equation.3">
                  <p:embed/>
                </p:oleObj>
              </mc:Choice>
              <mc:Fallback>
                <p:oleObj name="Equation" r:id="rId5" imgW="2743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2895600"/>
                        <a:ext cx="3786188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101850" y="3916363"/>
            <a:ext cx="928688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C7069B9F-E84E-46AF-A594-285AB53E02D9}" type="slidenum">
              <a:rPr lang="sl-SI" smtClean="0"/>
              <a:pPr/>
              <a:t>41</a:t>
            </a:fld>
            <a:endParaRPr lang="sl-SI" smtClean="0"/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5275" y="1820863"/>
            <a:ext cx="5988050" cy="458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MRAC</a:t>
            </a:r>
            <a:r>
              <a:rPr lang="sl-SI" dirty="0" smtClean="0"/>
              <a:t> </a:t>
            </a:r>
            <a:r>
              <a:rPr lang="sl-SI" dirty="0" err="1" smtClean="0"/>
              <a:t>using</a:t>
            </a:r>
            <a:r>
              <a:rPr lang="sl-SI" dirty="0" smtClean="0"/>
              <a:t> </a:t>
            </a:r>
            <a:r>
              <a:rPr lang="sl-SI" dirty="0" err="1" smtClean="0"/>
              <a:t>indirect</a:t>
            </a:r>
            <a:r>
              <a:rPr lang="sl-SI" dirty="0" smtClean="0"/>
              <a:t> </a:t>
            </a:r>
            <a:r>
              <a:rPr lang="sl-SI" dirty="0" err="1" smtClean="0"/>
              <a:t>control</a:t>
            </a:r>
            <a:endParaRPr lang="sl-SI" dirty="0" smtClean="0"/>
          </a:p>
        </p:txBody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sl-SI" dirty="0" err="1" smtClean="0"/>
              <a:t>Two</a:t>
            </a:r>
            <a:r>
              <a:rPr lang="sl-SI" dirty="0" smtClean="0"/>
              <a:t>-step procedure to </a:t>
            </a:r>
            <a:r>
              <a:rPr lang="en-US" dirty="0"/>
              <a:t>training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controller</a:t>
            </a:r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 smtClean="0"/>
              <a:t>Identification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plant</a:t>
            </a:r>
            <a:r>
              <a:rPr lang="sl-SI" dirty="0" smtClean="0"/>
              <a:t> (</a:t>
            </a:r>
            <a:r>
              <a:rPr lang="sl-SI" dirty="0" err="1" smtClean="0"/>
              <a:t>identification</a:t>
            </a:r>
            <a:r>
              <a:rPr lang="sl-SI" dirty="0" smtClean="0"/>
              <a:t> model)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 smtClean="0"/>
              <a:t>Using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plant</a:t>
            </a:r>
            <a:r>
              <a:rPr lang="sl-SI" dirty="0" smtClean="0"/>
              <a:t> model to </a:t>
            </a:r>
            <a:r>
              <a:rPr lang="sl-SI" dirty="0" err="1" smtClean="0"/>
              <a:t>obtain</a:t>
            </a:r>
            <a:r>
              <a:rPr lang="sl-SI" dirty="0" smtClean="0"/>
              <a:t> </a:t>
            </a:r>
            <a:r>
              <a:rPr lang="sl-SI" dirty="0" err="1" smtClean="0"/>
              <a:t>dynamic</a:t>
            </a:r>
            <a:r>
              <a:rPr lang="sl-SI" dirty="0" smtClean="0"/>
              <a:t> </a:t>
            </a:r>
            <a:br>
              <a:rPr lang="sl-SI" dirty="0" smtClean="0"/>
            </a:br>
            <a:r>
              <a:rPr lang="sl-SI" dirty="0" err="1" smtClean="0"/>
              <a:t>derivatives</a:t>
            </a:r>
            <a:r>
              <a:rPr lang="sl-SI" dirty="0" smtClean="0"/>
              <a:t> to </a:t>
            </a:r>
            <a:r>
              <a:rPr lang="sl-SI" dirty="0" err="1" smtClean="0"/>
              <a:t>train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controller</a:t>
            </a:r>
            <a:endParaRPr lang="sl-SI" dirty="0" smtClean="0"/>
          </a:p>
          <a:p>
            <a:pPr marL="762000" lvl="1" indent="-304800" eaLnBrk="1" hangingPunct="1"/>
            <a:endParaRPr lang="sl-SI" dirty="0" smtClean="0"/>
          </a:p>
          <a:p>
            <a:pPr marL="762000" lvl="1" indent="-304800" eaLnBrk="1" hangingPunct="1"/>
            <a:r>
              <a:rPr lang="sl-SI" dirty="0" err="1" smtClean="0">
                <a:solidFill>
                  <a:srgbClr val="0070C0"/>
                </a:solidFill>
              </a:rPr>
              <a:t>Controller</a:t>
            </a:r>
            <a:r>
              <a:rPr lang="sl-SI" dirty="0" smtClean="0">
                <a:solidFill>
                  <a:srgbClr val="0070C0"/>
                </a:solidFill>
              </a:rPr>
              <a:t> and </a:t>
            </a:r>
            <a:r>
              <a:rPr lang="sl-SI" dirty="0" err="1" smtClean="0">
                <a:solidFill>
                  <a:srgbClr val="0070C0"/>
                </a:solidFill>
              </a:rPr>
              <a:t>plant</a:t>
            </a:r>
            <a:r>
              <a:rPr lang="sl-SI" dirty="0" smtClean="0">
                <a:solidFill>
                  <a:srgbClr val="0070C0"/>
                </a:solidFill>
              </a:rPr>
              <a:t> model </a:t>
            </a:r>
            <a:r>
              <a:rPr lang="sl-SI" dirty="0" err="1" smtClean="0">
                <a:solidFill>
                  <a:srgbClr val="0070C0"/>
                </a:solidFill>
              </a:rPr>
              <a:t>build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br>
              <a:rPr lang="sl-SI" dirty="0" smtClean="0">
                <a:solidFill>
                  <a:srgbClr val="0070C0"/>
                </a:solidFill>
              </a:rPr>
            </a:br>
            <a:r>
              <a:rPr lang="sl-SI" dirty="0" err="1" smtClean="0">
                <a:solidFill>
                  <a:srgbClr val="0070C0"/>
                </a:solidFill>
              </a:rPr>
              <a:t>externally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 err="1" smtClean="0">
                <a:solidFill>
                  <a:srgbClr val="0070C0"/>
                </a:solidFill>
              </a:rPr>
              <a:t>recurrent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 err="1" smtClean="0">
                <a:solidFill>
                  <a:srgbClr val="0070C0"/>
                </a:solidFill>
              </a:rPr>
              <a:t>network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</a:p>
          <a:p>
            <a:pPr marL="762000" lvl="1" indent="-304800" eaLnBrk="1" hangingPunct="1"/>
            <a:endParaRPr lang="sl-SI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86438" y="2524125"/>
            <a:ext cx="984250" cy="506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97375" y="4178300"/>
            <a:ext cx="830263" cy="50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 (5) </a:t>
            </a:r>
            <a:r>
              <a:rPr lang="sl-SI" dirty="0" err="1" smtClean="0"/>
              <a:t>Dynamic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en-US" dirty="0" smtClean="0">
              <a:cs typeface="Arial" charset="0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C31F1DA0-4754-4D5F-9020-75CEDD391046}" type="slidenum">
              <a:rPr lang="sl-SI" smtClean="0"/>
              <a:pPr/>
              <a:t>42</a:t>
            </a:fld>
            <a:endParaRPr lang="sl-SI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Summary</a:t>
            </a:r>
          </a:p>
        </p:txBody>
      </p:sp>
      <p:grpSp>
        <p:nvGrpSpPr>
          <p:cNvPr id="50182" name="Group 4"/>
          <p:cNvGrpSpPr>
            <a:grpSpLocks/>
          </p:cNvGrpSpPr>
          <p:nvPr/>
        </p:nvGrpSpPr>
        <p:grpSpPr bwMode="auto">
          <a:xfrm>
            <a:off x="715963" y="1604963"/>
            <a:ext cx="2994025" cy="1352550"/>
            <a:chOff x="882" y="1934"/>
            <a:chExt cx="4046" cy="1548"/>
          </a:xfrm>
        </p:grpSpPr>
        <p:pic>
          <p:nvPicPr>
            <p:cNvPr id="5020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82" y="1934"/>
              <a:ext cx="4046" cy="1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1" name="Oval 6"/>
            <p:cNvSpPr>
              <a:spLocks noChangeArrowheads="1"/>
            </p:cNvSpPr>
            <p:nvPr/>
          </p:nvSpPr>
          <p:spPr bwMode="auto">
            <a:xfrm>
              <a:off x="1236" y="2293"/>
              <a:ext cx="369" cy="7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257746" y="3768725"/>
            <a:ext cx="29963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GB" b="1">
                <a:solidFill>
                  <a:srgbClr val="0033CC"/>
                </a:solidFill>
              </a:rPr>
              <a:t>Layer recurrent network</a:t>
            </a:r>
            <a:endParaRPr lang="sl-SI" b="1">
              <a:solidFill>
                <a:srgbClr val="0033CC"/>
              </a:solidFill>
            </a:endParaRPr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542925" y="1139825"/>
            <a:ext cx="3584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33CC"/>
                </a:solidFill>
              </a:rPr>
              <a:t>Focused time-delay neural network</a:t>
            </a:r>
          </a:p>
        </p:txBody>
      </p:sp>
      <p:grpSp>
        <p:nvGrpSpPr>
          <p:cNvPr id="50185" name="Group 10"/>
          <p:cNvGrpSpPr>
            <a:grpSpLocks/>
          </p:cNvGrpSpPr>
          <p:nvPr/>
        </p:nvGrpSpPr>
        <p:grpSpPr bwMode="auto">
          <a:xfrm>
            <a:off x="4708525" y="1622425"/>
            <a:ext cx="4016375" cy="1317625"/>
            <a:chOff x="685" y="1488"/>
            <a:chExt cx="4202" cy="1454"/>
          </a:xfrm>
        </p:grpSpPr>
        <p:pic>
          <p:nvPicPr>
            <p:cNvPr id="50197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" y="1488"/>
              <a:ext cx="4202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98" name="Oval 12"/>
            <p:cNvSpPr>
              <a:spLocks noChangeArrowheads="1"/>
            </p:cNvSpPr>
            <p:nvPr/>
          </p:nvSpPr>
          <p:spPr bwMode="auto">
            <a:xfrm>
              <a:off x="1061" y="1818"/>
              <a:ext cx="369" cy="7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Oval 13"/>
            <p:cNvSpPr>
              <a:spLocks noChangeArrowheads="1"/>
            </p:cNvSpPr>
            <p:nvPr/>
          </p:nvSpPr>
          <p:spPr bwMode="auto">
            <a:xfrm>
              <a:off x="2853" y="1834"/>
              <a:ext cx="369" cy="7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6" name="Text Box 14"/>
          <p:cNvSpPr txBox="1">
            <a:spLocks noChangeArrowheads="1"/>
          </p:cNvSpPr>
          <p:nvPr/>
        </p:nvSpPr>
        <p:spPr bwMode="auto">
          <a:xfrm>
            <a:off x="4377181" y="1139825"/>
            <a:ext cx="3824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GB" b="1">
                <a:solidFill>
                  <a:srgbClr val="0033CC"/>
                </a:solidFill>
              </a:rPr>
              <a:t>Distributed time-delay neural network</a:t>
            </a:r>
          </a:p>
        </p:txBody>
      </p:sp>
      <p:grpSp>
        <p:nvGrpSpPr>
          <p:cNvPr id="50189" name="Group 22"/>
          <p:cNvGrpSpPr>
            <a:grpSpLocks/>
          </p:cNvGrpSpPr>
          <p:nvPr/>
        </p:nvGrpSpPr>
        <p:grpSpPr bwMode="auto">
          <a:xfrm>
            <a:off x="739363" y="4194175"/>
            <a:ext cx="2970212" cy="1662113"/>
            <a:chOff x="996" y="1390"/>
            <a:chExt cx="3115" cy="1742"/>
          </a:xfrm>
        </p:grpSpPr>
        <p:pic>
          <p:nvPicPr>
            <p:cNvPr id="50190" name="Picture 2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6" y="1390"/>
              <a:ext cx="3115" cy="1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91" name="Rectangle 24"/>
            <p:cNvSpPr>
              <a:spLocks noChangeArrowheads="1"/>
            </p:cNvSpPr>
            <p:nvPr/>
          </p:nvSpPr>
          <p:spPr bwMode="auto">
            <a:xfrm>
              <a:off x="1384" y="1868"/>
              <a:ext cx="184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4940086" y="4219575"/>
            <a:ext cx="3416300" cy="1651000"/>
            <a:chOff x="925" y="1162"/>
            <a:chExt cx="3489" cy="1686"/>
          </a:xfrm>
        </p:grpSpPr>
        <p:pic>
          <p:nvPicPr>
            <p:cNvPr id="27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25" y="1162"/>
              <a:ext cx="3489" cy="1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4057" y="1744"/>
              <a:ext cx="2" cy="9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1324" y="2661"/>
              <a:ext cx="2735" cy="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 flipH="1" flipV="1">
              <a:off x="1318" y="2444"/>
              <a:ext cx="4" cy="2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 flipV="1">
              <a:off x="1318" y="2443"/>
              <a:ext cx="54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455165" y="3768725"/>
            <a:ext cx="159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GB" b="1">
                <a:solidFill>
                  <a:srgbClr val="0033CC"/>
                </a:solidFill>
              </a:rPr>
              <a:t>NARX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5.10  </a:t>
            </a:r>
            <a:r>
              <a:rPr lang="en-US" dirty="0" smtClean="0"/>
              <a:t>MATLAB </a:t>
            </a:r>
            <a:r>
              <a:rPr lang="sl-SI" dirty="0" smtClean="0"/>
              <a:t>Live </a:t>
            </a:r>
            <a:r>
              <a:rPr lang="sl-SI" dirty="0" err="1" smtClean="0"/>
              <a:t>Script</a:t>
            </a:r>
            <a:r>
              <a:rPr lang="sl-SI" dirty="0" smtClean="0"/>
              <a:t> </a:t>
            </a:r>
            <a:r>
              <a:rPr lang="sl-SI" dirty="0" err="1" smtClean="0"/>
              <a:t>examples</a:t>
            </a:r>
            <a:endParaRPr lang="en-US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484314"/>
            <a:ext cx="8229600" cy="4897436"/>
          </a:xfrm>
        </p:spPr>
        <p:txBody>
          <a:bodyPr/>
          <a:lstStyle/>
          <a:p>
            <a:r>
              <a:rPr lang="sl-SI" dirty="0">
                <a:hlinkClick r:id="rId2" action="ppaction://hlinkfile"/>
              </a:rPr>
              <a:t>NN5b_NAR_network.mlx</a:t>
            </a:r>
            <a:endParaRPr lang="sl-SI" dirty="0"/>
          </a:p>
          <a:p>
            <a:pPr lvl="1"/>
            <a:r>
              <a:rPr lang="en-US" dirty="0" smtClean="0"/>
              <a:t>Design </a:t>
            </a:r>
            <a:r>
              <a:rPr lang="en-US" dirty="0"/>
              <a:t>a nonlinear </a:t>
            </a:r>
            <a:r>
              <a:rPr lang="en-US" dirty="0" smtClean="0"/>
              <a:t>auto</a:t>
            </a:r>
            <a:r>
              <a:rPr lang="sl-SI" smtClean="0"/>
              <a:t>r</a:t>
            </a:r>
            <a:r>
              <a:rPr lang="en-US" smtClean="0"/>
              <a:t>egressive</a:t>
            </a:r>
            <a:r>
              <a:rPr lang="en-US" dirty="0" smtClean="0"/>
              <a:t> </a:t>
            </a:r>
            <a:r>
              <a:rPr lang="en-US" dirty="0"/>
              <a:t>(NAR) neural network for the recursive prediction of chaotic Mackay-Glass time series</a:t>
            </a:r>
            <a:r>
              <a:rPr lang="en-US" dirty="0" smtClean="0"/>
              <a:t>.</a:t>
            </a:r>
            <a:endParaRPr lang="sl-SI" dirty="0" smtClean="0"/>
          </a:p>
        </p:txBody>
      </p:sp>
      <p:sp>
        <p:nvSpPr>
          <p:cNvPr id="491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r>
              <a:rPr lang="sl-SI" dirty="0"/>
              <a:t>  (5) </a:t>
            </a:r>
            <a:r>
              <a:rPr lang="sl-SI" dirty="0" err="1"/>
              <a:t>Dynamic</a:t>
            </a:r>
            <a:r>
              <a:rPr lang="sl-SI" dirty="0"/>
              <a:t> </a:t>
            </a:r>
            <a:r>
              <a:rPr lang="sl-SI" dirty="0" err="1"/>
              <a:t>networks</a:t>
            </a:r>
            <a:endParaRPr lang="en-US" dirty="0">
              <a:cs typeface="Arial" charset="0"/>
            </a:endParaRP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E4D6C31-95DA-4DAE-B735-363C97B8FBE0}" type="slidenum">
              <a:rPr lang="sl-SI" smtClean="0"/>
              <a:pPr/>
              <a:t>43</a:t>
            </a:fld>
            <a:endParaRPr lang="sl-SI" smtClean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8A3FD5C-9577-49CD-936E-347A71F236E4}" type="slidenum">
              <a:rPr lang="sl-SI" smtClean="0"/>
              <a:pPr/>
              <a:t>5</a:t>
            </a:fld>
            <a:endParaRPr lang="sl-SI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Memory</a:t>
            </a:r>
            <a:endParaRPr lang="en-GB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>
                <a:sym typeface="Wingdings" pitchFamily="2" charset="2"/>
              </a:rPr>
              <a:t>Memory</a:t>
            </a:r>
            <a:endParaRPr lang="sl-SI" dirty="0" smtClean="0">
              <a:sym typeface="Wingdings" pitchFamily="2" charset="2"/>
            </a:endParaRPr>
          </a:p>
          <a:p>
            <a:pPr lvl="1" eaLnBrk="1" hangingPunct="1"/>
            <a:r>
              <a:rPr lang="sl-SI" dirty="0" smtClean="0">
                <a:sym typeface="Wingdings" pitchFamily="2" charset="2"/>
              </a:rPr>
              <a:t>Long-term </a:t>
            </a:r>
            <a:r>
              <a:rPr lang="sl-SI" dirty="0" err="1" smtClean="0">
                <a:sym typeface="Wingdings" pitchFamily="2" charset="2"/>
              </a:rPr>
              <a:t>memory</a:t>
            </a:r>
            <a:endParaRPr lang="sl-SI" dirty="0" smtClean="0">
              <a:sym typeface="Wingdings" pitchFamily="2" charset="2"/>
            </a:endParaRPr>
          </a:p>
          <a:p>
            <a:pPr lvl="2" eaLnBrk="1" hangingPunct="1"/>
            <a:r>
              <a:rPr lang="sl-SI" dirty="0" err="1" smtClean="0">
                <a:sym typeface="Wingdings" pitchFamily="2" charset="2"/>
              </a:rPr>
              <a:t>Acquired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through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supervised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learning</a:t>
            </a:r>
            <a:r>
              <a:rPr lang="sl-SI" dirty="0" smtClean="0">
                <a:sym typeface="Wingdings" pitchFamily="2" charset="2"/>
              </a:rPr>
              <a:t> and </a:t>
            </a:r>
            <a:r>
              <a:rPr lang="sl-SI" dirty="0" err="1" smtClean="0">
                <a:sym typeface="Wingdings" pitchFamily="2" charset="2"/>
              </a:rPr>
              <a:t>stored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into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synaptic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weights</a:t>
            </a:r>
            <a:endParaRPr lang="sl-SI" dirty="0" smtClean="0">
              <a:sym typeface="Wingdings" pitchFamily="2" charset="2"/>
            </a:endParaRPr>
          </a:p>
          <a:p>
            <a:pPr lvl="2" eaLnBrk="1" hangingPunct="1"/>
            <a:endParaRPr lang="sl-SI" dirty="0" smtClean="0">
              <a:sym typeface="Wingdings" pitchFamily="2" charset="2"/>
            </a:endParaRPr>
          </a:p>
          <a:p>
            <a:pPr lvl="1" eaLnBrk="1" hangingPunct="1"/>
            <a:r>
              <a:rPr lang="sl-SI" dirty="0" smtClean="0">
                <a:sym typeface="Wingdings" pitchFamily="2" charset="2"/>
              </a:rPr>
              <a:t>Short-term </a:t>
            </a:r>
            <a:r>
              <a:rPr lang="sl-SI" dirty="0" err="1" smtClean="0">
                <a:sym typeface="Wingdings" pitchFamily="2" charset="2"/>
              </a:rPr>
              <a:t>memory</a:t>
            </a:r>
            <a:endParaRPr lang="sl-SI" dirty="0" smtClean="0">
              <a:sym typeface="Wingdings" pitchFamily="2" charset="2"/>
            </a:endParaRPr>
          </a:p>
          <a:p>
            <a:pPr lvl="2" eaLnBrk="1" hangingPunct="1"/>
            <a:r>
              <a:rPr lang="sl-SI" dirty="0" err="1" smtClean="0">
                <a:sym typeface="Wingdings" pitchFamily="2" charset="2"/>
              </a:rPr>
              <a:t>Temporal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memory</a:t>
            </a:r>
            <a:r>
              <a:rPr lang="sl-SI" dirty="0" smtClean="0">
                <a:sym typeface="Wingdings" pitchFamily="2" charset="2"/>
              </a:rPr>
              <a:t>, </a:t>
            </a:r>
            <a:r>
              <a:rPr lang="sl-SI" dirty="0" err="1" smtClean="0">
                <a:sym typeface="Wingdings" pitchFamily="2" charset="2"/>
              </a:rPr>
              <a:t>useful</a:t>
            </a:r>
            <a:r>
              <a:rPr lang="sl-SI" dirty="0" smtClean="0">
                <a:sym typeface="Wingdings" pitchFamily="2" charset="2"/>
              </a:rPr>
              <a:t> to </a:t>
            </a:r>
            <a:r>
              <a:rPr lang="sl-SI" dirty="0" err="1" smtClean="0">
                <a:sym typeface="Wingdings" pitchFamily="2" charset="2"/>
              </a:rPr>
              <a:t>capture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temporal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dimension</a:t>
            </a:r>
            <a:endParaRPr lang="sl-SI" dirty="0" smtClean="0">
              <a:sym typeface="Wingdings" pitchFamily="2" charset="2"/>
            </a:endParaRPr>
          </a:p>
          <a:p>
            <a:pPr lvl="2" eaLnBrk="1" hangingPunct="1"/>
            <a:r>
              <a:rPr lang="en-GB" dirty="0" smtClean="0">
                <a:sym typeface="Wingdings" pitchFamily="2" charset="2"/>
              </a:rPr>
              <a:t>Implemented as </a:t>
            </a:r>
            <a:r>
              <a:rPr lang="en-GB" u="sng" dirty="0" smtClean="0">
                <a:solidFill>
                  <a:srgbClr val="FF0000"/>
                </a:solidFill>
                <a:sym typeface="Wingdings" pitchFamily="2" charset="2"/>
              </a:rPr>
              <a:t>time delays</a:t>
            </a:r>
            <a:r>
              <a:rPr lang="en-GB" dirty="0" smtClean="0">
                <a:sym typeface="Wingdings" pitchFamily="2" charset="2"/>
              </a:rPr>
              <a:t> at various parts of the network</a:t>
            </a:r>
            <a:endParaRPr lang="sl-SI" dirty="0" smtClean="0">
              <a:sym typeface="Wingdings" pitchFamily="2" charset="2"/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6299200" y="2616200"/>
            <a:ext cx="3603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6507163" y="4824413"/>
            <a:ext cx="3603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3" name="Group 7"/>
          <p:cNvGrpSpPr>
            <a:grpSpLocks/>
          </p:cNvGrpSpPr>
          <p:nvPr/>
        </p:nvGrpSpPr>
        <p:grpSpPr bwMode="auto">
          <a:xfrm>
            <a:off x="2159000" y="4049713"/>
            <a:ext cx="3768725" cy="1911350"/>
            <a:chOff x="882" y="1934"/>
            <a:chExt cx="4046" cy="1548"/>
          </a:xfrm>
        </p:grpSpPr>
        <p:pic>
          <p:nvPicPr>
            <p:cNvPr id="11278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82" y="1934"/>
              <a:ext cx="4046" cy="1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9" name="Oval 9"/>
            <p:cNvSpPr>
              <a:spLocks noChangeArrowheads="1"/>
            </p:cNvSpPr>
            <p:nvPr/>
          </p:nvSpPr>
          <p:spPr bwMode="auto">
            <a:xfrm>
              <a:off x="1236" y="2293"/>
              <a:ext cx="369" cy="7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2717800" y="3289300"/>
            <a:ext cx="596900" cy="1206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870325" y="3616325"/>
            <a:ext cx="1903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chemeClr val="hlink"/>
                </a:solidFill>
              </a:rPr>
              <a:t>Long-term memory</a:t>
            </a:r>
            <a:endParaRPr lang="en-GB">
              <a:solidFill>
                <a:schemeClr val="hlink"/>
              </a:solidFill>
            </a:endParaRP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3086100" y="3898900"/>
            <a:ext cx="1028700" cy="8255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4457700" y="3898900"/>
            <a:ext cx="76200" cy="7747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0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1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D8977F6A-3E56-4490-9B39-BF6FD4D85705}" type="slidenum">
              <a:rPr lang="sl-SI" smtClean="0"/>
              <a:pPr/>
              <a:t>6</a:t>
            </a:fld>
            <a:endParaRPr lang="sl-SI" smtClean="0"/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Tapped delay line</a:t>
            </a:r>
            <a:endParaRPr lang="en-GB" smtClean="0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The </a:t>
            </a:r>
            <a:r>
              <a:rPr lang="sl-SI" dirty="0" err="1" smtClean="0"/>
              <a:t>simplest</a:t>
            </a:r>
            <a:r>
              <a:rPr lang="sl-SI" dirty="0" smtClean="0"/>
              <a:t> form of </a:t>
            </a:r>
            <a:r>
              <a:rPr lang="sl-SI" dirty="0" err="1" smtClean="0"/>
              <a:t>short</a:t>
            </a:r>
            <a:r>
              <a:rPr lang="sl-SI" dirty="0" smtClean="0"/>
              <a:t>-term </a:t>
            </a:r>
            <a:r>
              <a:rPr lang="sl-SI" dirty="0" err="1" smtClean="0"/>
              <a:t>memory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Already</a:t>
            </a:r>
            <a:r>
              <a:rPr lang="sl-SI" dirty="0" smtClean="0"/>
              <a:t> </a:t>
            </a:r>
            <a:r>
              <a:rPr lang="sl-SI" dirty="0" err="1" smtClean="0"/>
              <a:t>mentioned</a:t>
            </a:r>
            <a:r>
              <a:rPr lang="sl-SI" dirty="0" smtClean="0"/>
              <a:t> in </a:t>
            </a:r>
            <a:r>
              <a:rPr lang="sl-SI" dirty="0" err="1" smtClean="0"/>
              <a:t>linear</a:t>
            </a:r>
            <a:r>
              <a:rPr lang="sl-SI" dirty="0" smtClean="0"/>
              <a:t> </a:t>
            </a:r>
            <a:r>
              <a:rPr lang="sl-SI" dirty="0" err="1" smtClean="0"/>
              <a:t>adaptive</a:t>
            </a:r>
            <a:r>
              <a:rPr lang="sl-SI" dirty="0" smtClean="0"/>
              <a:t> </a:t>
            </a:r>
            <a:r>
              <a:rPr lang="sl-SI" dirty="0" err="1" smtClean="0"/>
              <a:t>filters</a:t>
            </a:r>
            <a:endParaRPr lang="sl-SI" dirty="0" smtClean="0"/>
          </a:p>
          <a:p>
            <a:pPr lvl="1" eaLnBrk="1" hangingPunct="1"/>
            <a:r>
              <a:rPr lang="sl-SI" dirty="0" smtClean="0"/>
              <a:t>Most </a:t>
            </a:r>
            <a:r>
              <a:rPr lang="sl-SI" dirty="0" err="1" smtClean="0"/>
              <a:t>commonly</a:t>
            </a:r>
            <a:r>
              <a:rPr lang="sl-SI" dirty="0" smtClean="0"/>
              <a:t> used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dynamic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sl-SI" dirty="0" smtClean="0"/>
          </a:p>
          <a:p>
            <a:pPr lvl="2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Tapped</a:t>
            </a:r>
            <a:r>
              <a:rPr lang="sl-SI" dirty="0" smtClean="0"/>
              <a:t> </a:t>
            </a:r>
            <a:r>
              <a:rPr lang="sl-SI" dirty="0" err="1" smtClean="0"/>
              <a:t>delay</a:t>
            </a:r>
            <a:r>
              <a:rPr lang="sl-SI" dirty="0" smtClean="0"/>
              <a:t> line (</a:t>
            </a:r>
            <a:r>
              <a:rPr lang="sl-SI" dirty="0" err="1" smtClean="0"/>
              <a:t>TDL</a:t>
            </a:r>
            <a:r>
              <a:rPr lang="sl-SI" dirty="0" smtClean="0"/>
              <a:t>) </a:t>
            </a:r>
            <a:r>
              <a:rPr lang="sl-SI" dirty="0" err="1" smtClean="0"/>
              <a:t>consists</a:t>
            </a:r>
            <a:r>
              <a:rPr lang="sl-SI" dirty="0" smtClean="0"/>
              <a:t> of </a:t>
            </a:r>
            <a:r>
              <a:rPr lang="sl-SI" i="1" dirty="0" smtClean="0"/>
              <a:t>N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3333FF"/>
                </a:solidFill>
              </a:rPr>
              <a:t>unit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delay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operators</a:t>
            </a:r>
            <a:endParaRPr lang="sl-SI" dirty="0" smtClean="0">
              <a:solidFill>
                <a:srgbClr val="3333FF"/>
              </a:solidFill>
            </a:endParaRPr>
          </a:p>
          <a:p>
            <a:pPr lvl="1" eaLnBrk="1" hangingPunct="1"/>
            <a:r>
              <a:rPr lang="sl-SI" dirty="0" smtClean="0"/>
              <a:t>O</a:t>
            </a:r>
            <a:r>
              <a:rPr lang="en-GB" dirty="0" err="1" smtClean="0"/>
              <a:t>utput</a:t>
            </a:r>
            <a:r>
              <a:rPr lang="en-GB" dirty="0" smtClean="0"/>
              <a:t> of </a:t>
            </a:r>
            <a:r>
              <a:rPr lang="sl-SI" dirty="0" err="1" smtClean="0"/>
              <a:t>TDL</a:t>
            </a:r>
            <a:r>
              <a:rPr lang="sl-SI" dirty="0" smtClean="0"/>
              <a:t> </a:t>
            </a:r>
            <a:r>
              <a:rPr lang="en-GB" dirty="0" smtClean="0"/>
              <a:t>is an</a:t>
            </a:r>
            <a:r>
              <a:rPr lang="sl-SI" dirty="0" smtClean="0"/>
              <a:t> </a:t>
            </a:r>
            <a:r>
              <a:rPr lang="en-GB" i="1" dirty="0" smtClean="0"/>
              <a:t>N</a:t>
            </a:r>
            <a:r>
              <a:rPr lang="sl-SI" i="1" dirty="0" smtClean="0"/>
              <a:t>+1 </a:t>
            </a:r>
            <a:r>
              <a:rPr lang="en-GB" dirty="0" smtClean="0"/>
              <a:t>dimensional</a:t>
            </a:r>
            <a:r>
              <a:rPr lang="sl-SI" dirty="0" smtClean="0"/>
              <a:t> </a:t>
            </a:r>
            <a:r>
              <a:rPr lang="en-GB" dirty="0" smtClean="0"/>
              <a:t>vector, </a:t>
            </a:r>
            <a:r>
              <a:rPr lang="sl-SI" dirty="0" err="1" smtClean="0"/>
              <a:t>composed</a:t>
            </a:r>
            <a:r>
              <a:rPr lang="sl-SI" dirty="0" smtClean="0"/>
              <a:t> of </a:t>
            </a:r>
            <a:r>
              <a:rPr lang="sl-SI" dirty="0" err="1" smtClean="0"/>
              <a:t>current</a:t>
            </a:r>
            <a:r>
              <a:rPr lang="sl-SI" dirty="0" smtClean="0"/>
              <a:t> and past </a:t>
            </a:r>
            <a:r>
              <a:rPr lang="sl-SI" dirty="0" err="1" smtClean="0"/>
              <a:t>inputs</a:t>
            </a:r>
            <a:endParaRPr lang="sl-SI" dirty="0" smtClean="0"/>
          </a:p>
          <a:p>
            <a:pPr eaLnBrk="1" hangingPunct="1"/>
            <a:endParaRPr lang="en-GB" dirty="0" smtClean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410075" y="4413250"/>
          <a:ext cx="41243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" name="Equation" r:id="rId3" imgW="2425680" imgH="203040" progId="Equation.3">
                  <p:embed/>
                </p:oleObj>
              </mc:Choice>
              <mc:Fallback>
                <p:oleObj name="Equation" r:id="rId3" imgW="24256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4413250"/>
                        <a:ext cx="41243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6" name="Group 10"/>
          <p:cNvGrpSpPr>
            <a:grpSpLocks/>
          </p:cNvGrpSpPr>
          <p:nvPr/>
        </p:nvGrpSpPr>
        <p:grpSpPr bwMode="auto">
          <a:xfrm>
            <a:off x="1979613" y="3405188"/>
            <a:ext cx="2232025" cy="2952750"/>
            <a:chOff x="1247" y="2461"/>
            <a:chExt cx="1406" cy="1860"/>
          </a:xfrm>
        </p:grpSpPr>
        <p:pic>
          <p:nvPicPr>
            <p:cNvPr id="103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10" y="2461"/>
              <a:ext cx="704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27" name="Object 6"/>
            <p:cNvGraphicFramePr>
              <a:graphicFrameLocks noChangeAspect="1"/>
            </p:cNvGraphicFramePr>
            <p:nvPr/>
          </p:nvGraphicFramePr>
          <p:xfrm>
            <a:off x="1247" y="2742"/>
            <a:ext cx="3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" name="Equation" r:id="rId6" imgW="317160" imgH="203040" progId="Equation.3">
                    <p:embed/>
                  </p:oleObj>
                </mc:Choice>
                <mc:Fallback>
                  <p:oleObj name="Equation" r:id="rId6" imgW="317160" imgH="203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742"/>
                          <a:ext cx="340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7"/>
            <p:cNvGraphicFramePr>
              <a:graphicFrameLocks noChangeAspect="1"/>
            </p:cNvGraphicFramePr>
            <p:nvPr/>
          </p:nvGraphicFramePr>
          <p:xfrm>
            <a:off x="2041" y="2614"/>
            <a:ext cx="3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" name="Equation" r:id="rId8" imgW="317160" imgH="203040" progId="Equation.3">
                    <p:embed/>
                  </p:oleObj>
                </mc:Choice>
                <mc:Fallback>
                  <p:oleObj name="Equation" r:id="rId8" imgW="31716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2614"/>
                          <a:ext cx="340" cy="21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8"/>
            <p:cNvGraphicFramePr>
              <a:graphicFrameLocks noChangeAspect="1"/>
            </p:cNvGraphicFramePr>
            <p:nvPr/>
          </p:nvGraphicFramePr>
          <p:xfrm>
            <a:off x="2032" y="2985"/>
            <a:ext cx="53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" name="Equation" r:id="rId10" imgW="495000" imgH="203040" progId="Equation.3">
                    <p:embed/>
                  </p:oleObj>
                </mc:Choice>
                <mc:Fallback>
                  <p:oleObj name="Equation" r:id="rId10" imgW="49500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" y="2985"/>
                          <a:ext cx="530" cy="21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9"/>
            <p:cNvGraphicFramePr>
              <a:graphicFrameLocks noChangeAspect="1"/>
            </p:cNvGraphicFramePr>
            <p:nvPr/>
          </p:nvGraphicFramePr>
          <p:xfrm>
            <a:off x="2042" y="3711"/>
            <a:ext cx="61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5" name="Equation" r:id="rId12" imgW="571320" imgH="203040" progId="Equation.3">
                    <p:embed/>
                  </p:oleObj>
                </mc:Choice>
                <mc:Fallback>
                  <p:oleObj name="Equation" r:id="rId12" imgW="57132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" y="3711"/>
                          <a:ext cx="611" cy="21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9115C7F2-0644-4073-826B-BD2B39D87BEC}" type="slidenum">
              <a:rPr lang="sl-SI" smtClean="0"/>
              <a:pPr/>
              <a:t>7</a:t>
            </a:fld>
            <a:endParaRPr lang="sl-SI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7150" y="3536950"/>
            <a:ext cx="2843213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5.1  Historical dynamic networks</a:t>
            </a:r>
            <a:endParaRPr lang="en-GB" smtClean="0"/>
          </a:p>
        </p:txBody>
      </p:sp>
      <p:sp>
        <p:nvSpPr>
          <p:cNvPr id="12295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29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738" y="1933575"/>
            <a:ext cx="20828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5408613" y="1846263"/>
            <a:ext cx="3495675" cy="2800350"/>
            <a:chOff x="2083" y="1541"/>
            <a:chExt cx="3106" cy="2532"/>
          </a:xfrm>
        </p:grpSpPr>
        <p:pic>
          <p:nvPicPr>
            <p:cNvPr id="1230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8" y="1541"/>
              <a:ext cx="2483" cy="2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2" name="Rectangle 11"/>
            <p:cNvSpPr>
              <a:spLocks noChangeArrowheads="1"/>
            </p:cNvSpPr>
            <p:nvPr/>
          </p:nvSpPr>
          <p:spPr bwMode="auto">
            <a:xfrm>
              <a:off x="3737" y="3219"/>
              <a:ext cx="953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>
              <a:off x="4925" y="2462"/>
              <a:ext cx="136" cy="45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13"/>
            <p:cNvSpPr>
              <a:spLocks noChangeArrowheads="1"/>
            </p:cNvSpPr>
            <p:nvPr/>
          </p:nvSpPr>
          <p:spPr bwMode="auto">
            <a:xfrm>
              <a:off x="4735" y="2659"/>
              <a:ext cx="363" cy="7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3185" y="3523"/>
              <a:ext cx="953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15"/>
            <p:cNvSpPr>
              <a:spLocks noChangeArrowheads="1"/>
            </p:cNvSpPr>
            <p:nvPr/>
          </p:nvSpPr>
          <p:spPr bwMode="auto">
            <a:xfrm>
              <a:off x="2830" y="3474"/>
              <a:ext cx="1724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4236" y="2947"/>
              <a:ext cx="953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>
              <a:off x="4735" y="2197"/>
              <a:ext cx="227" cy="31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>
              <a:off x="4917" y="2267"/>
              <a:ext cx="227" cy="31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19"/>
            <p:cNvSpPr>
              <a:spLocks noChangeArrowheads="1"/>
            </p:cNvSpPr>
            <p:nvPr/>
          </p:nvSpPr>
          <p:spPr bwMode="auto">
            <a:xfrm>
              <a:off x="3027" y="3180"/>
              <a:ext cx="16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Rectangle 20"/>
            <p:cNvSpPr>
              <a:spLocks noChangeArrowheads="1"/>
            </p:cNvSpPr>
            <p:nvPr/>
          </p:nvSpPr>
          <p:spPr bwMode="auto">
            <a:xfrm>
              <a:off x="2150" y="3529"/>
              <a:ext cx="953" cy="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21"/>
            <p:cNvSpPr>
              <a:spLocks noChangeArrowheads="1"/>
            </p:cNvSpPr>
            <p:nvPr/>
          </p:nvSpPr>
          <p:spPr bwMode="auto">
            <a:xfrm>
              <a:off x="2083" y="2992"/>
              <a:ext cx="953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Oval 22"/>
            <p:cNvSpPr>
              <a:spLocks noChangeArrowheads="1"/>
            </p:cNvSpPr>
            <p:nvPr/>
          </p:nvSpPr>
          <p:spPr bwMode="auto">
            <a:xfrm>
              <a:off x="3043" y="3344"/>
              <a:ext cx="187" cy="19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23"/>
            <p:cNvSpPr>
              <a:spLocks noChangeArrowheads="1"/>
            </p:cNvSpPr>
            <p:nvPr/>
          </p:nvSpPr>
          <p:spPr bwMode="auto">
            <a:xfrm>
              <a:off x="3013" y="3199"/>
              <a:ext cx="166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Oval 24"/>
            <p:cNvSpPr>
              <a:spLocks noChangeArrowheads="1"/>
            </p:cNvSpPr>
            <p:nvPr/>
          </p:nvSpPr>
          <p:spPr bwMode="auto">
            <a:xfrm>
              <a:off x="3042" y="3053"/>
              <a:ext cx="196" cy="1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Oval 25"/>
            <p:cNvSpPr>
              <a:spLocks noChangeArrowheads="1"/>
            </p:cNvSpPr>
            <p:nvPr/>
          </p:nvSpPr>
          <p:spPr bwMode="auto">
            <a:xfrm>
              <a:off x="3822" y="2950"/>
              <a:ext cx="187" cy="19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26"/>
            <p:cNvCxnSpPr>
              <a:cxnSpLocks noChangeShapeType="1"/>
              <a:stCxn id="12316" idx="6"/>
              <a:endCxn id="12313" idx="2"/>
            </p:cNvCxnSpPr>
            <p:nvPr/>
          </p:nvCxnSpPr>
          <p:spPr bwMode="auto">
            <a:xfrm flipH="1">
              <a:off x="3043" y="3047"/>
              <a:ext cx="966" cy="394"/>
            </a:xfrm>
            <a:prstGeom prst="curvedConnector5">
              <a:avLst>
                <a:gd name="adj1" fmla="val -12611"/>
                <a:gd name="adj2" fmla="val 170690"/>
                <a:gd name="adj3" fmla="val 10810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318" name="Oval 27"/>
            <p:cNvSpPr>
              <a:spLocks noChangeArrowheads="1"/>
            </p:cNvSpPr>
            <p:nvPr/>
          </p:nvSpPr>
          <p:spPr bwMode="auto">
            <a:xfrm>
              <a:off x="3826" y="2491"/>
              <a:ext cx="187" cy="1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9" name="AutoShape 28"/>
            <p:cNvCxnSpPr>
              <a:cxnSpLocks noChangeShapeType="1"/>
              <a:stCxn id="12318" idx="6"/>
              <a:endCxn id="12315" idx="2"/>
            </p:cNvCxnSpPr>
            <p:nvPr/>
          </p:nvCxnSpPr>
          <p:spPr bwMode="auto">
            <a:xfrm flipH="1">
              <a:off x="3042" y="2585"/>
              <a:ext cx="971" cy="562"/>
            </a:xfrm>
            <a:prstGeom prst="curvedConnector5">
              <a:avLst>
                <a:gd name="adj1" fmla="val -29579"/>
                <a:gd name="adj2" fmla="val 220245"/>
                <a:gd name="adj3" fmla="val 12420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320" name="Text Box 29"/>
            <p:cNvSpPr txBox="1">
              <a:spLocks noChangeArrowheads="1"/>
            </p:cNvSpPr>
            <p:nvPr/>
          </p:nvSpPr>
          <p:spPr bwMode="auto">
            <a:xfrm>
              <a:off x="2491" y="3100"/>
              <a:ext cx="16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sz="1000"/>
            </a:p>
          </p:txBody>
        </p:sp>
      </p:grpSp>
      <p:sp>
        <p:nvSpPr>
          <p:cNvPr id="12298" name="Text Box 31"/>
          <p:cNvSpPr txBox="1">
            <a:spLocks noChangeArrowheads="1"/>
          </p:cNvSpPr>
          <p:nvPr/>
        </p:nvSpPr>
        <p:spPr bwMode="auto">
          <a:xfrm>
            <a:off x="949325" y="1558925"/>
            <a:ext cx="1571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/>
              <a:t>Hopfield (1982)</a:t>
            </a:r>
            <a:endParaRPr lang="en-GB"/>
          </a:p>
        </p:txBody>
      </p:sp>
      <p:sp>
        <p:nvSpPr>
          <p:cNvPr id="12299" name="Text Box 32"/>
          <p:cNvSpPr txBox="1">
            <a:spLocks noChangeArrowheads="1"/>
          </p:cNvSpPr>
          <p:nvPr/>
        </p:nvSpPr>
        <p:spPr bwMode="auto">
          <a:xfrm>
            <a:off x="3425825" y="3235325"/>
            <a:ext cx="1449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/>
              <a:t>Jordan (1986)</a:t>
            </a:r>
            <a:endParaRPr lang="en-GB"/>
          </a:p>
        </p:txBody>
      </p:sp>
      <p:sp>
        <p:nvSpPr>
          <p:cNvPr id="12300" name="Text Box 33"/>
          <p:cNvSpPr txBox="1">
            <a:spLocks noChangeArrowheads="1"/>
          </p:cNvSpPr>
          <p:nvPr/>
        </p:nvSpPr>
        <p:spPr bwMode="auto">
          <a:xfrm>
            <a:off x="6600825" y="1495425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/>
              <a:t>Elman (1990)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D20FF8C-9439-45BF-9A95-DAD1E1735C63}" type="slidenum">
              <a:rPr lang="sl-SI" smtClean="0"/>
              <a:pPr/>
              <a:t>8</a:t>
            </a:fld>
            <a:endParaRPr lang="sl-SI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7240" y="2727325"/>
            <a:ext cx="3100387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Hopfield network</a:t>
            </a:r>
            <a:endParaRPr lang="en-GB" smtClean="0"/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Hopfield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(</a:t>
            </a:r>
            <a:r>
              <a:rPr lang="sl-SI" dirty="0" err="1" smtClean="0"/>
              <a:t>Hopfield</a:t>
            </a:r>
            <a:r>
              <a:rPr lang="sl-SI" dirty="0" smtClean="0"/>
              <a:t>, 1982)</a:t>
            </a:r>
          </a:p>
          <a:p>
            <a:pPr lvl="1" eaLnBrk="1" hangingPunct="1"/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consists</a:t>
            </a:r>
            <a:r>
              <a:rPr lang="sl-SI" dirty="0" smtClean="0"/>
              <a:t> of </a:t>
            </a:r>
            <a:r>
              <a:rPr lang="sl-SI" i="1" dirty="0" smtClean="0"/>
              <a:t>N</a:t>
            </a:r>
            <a:r>
              <a:rPr lang="sl-SI" dirty="0" smtClean="0"/>
              <a:t> </a:t>
            </a:r>
            <a:r>
              <a:rPr lang="sl-SI" dirty="0" err="1" smtClean="0"/>
              <a:t>interconnected</a:t>
            </a:r>
            <a:r>
              <a:rPr lang="sl-SI" dirty="0" smtClean="0"/>
              <a:t> </a:t>
            </a:r>
            <a:r>
              <a:rPr lang="sl-SI" dirty="0" err="1" smtClean="0"/>
              <a:t>neurons</a:t>
            </a:r>
            <a:r>
              <a:rPr lang="sl-SI" dirty="0" smtClean="0"/>
              <a:t> </a:t>
            </a:r>
            <a:r>
              <a:rPr lang="sl-SI" dirty="0" err="1" smtClean="0"/>
              <a:t>which</a:t>
            </a:r>
            <a:r>
              <a:rPr lang="sl-SI" dirty="0" smtClean="0"/>
              <a:t> </a:t>
            </a:r>
            <a:r>
              <a:rPr lang="sl-SI" dirty="0" err="1" smtClean="0"/>
              <a:t>update</a:t>
            </a:r>
            <a:r>
              <a:rPr lang="sl-SI" dirty="0" smtClean="0"/>
              <a:t> </a:t>
            </a:r>
            <a:r>
              <a:rPr lang="sl-SI" dirty="0" err="1" smtClean="0"/>
              <a:t>their</a:t>
            </a:r>
            <a:r>
              <a:rPr lang="sl-SI" dirty="0" smtClean="0"/>
              <a:t>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values</a:t>
            </a:r>
            <a:r>
              <a:rPr lang="sl-SI" dirty="0" smtClean="0"/>
              <a:t> </a:t>
            </a:r>
            <a:r>
              <a:rPr lang="sl-SI" dirty="0" err="1" smtClean="0"/>
              <a:t>asynchronously</a:t>
            </a:r>
            <a:r>
              <a:rPr lang="sl-SI" dirty="0" smtClean="0"/>
              <a:t> and </a:t>
            </a:r>
            <a:r>
              <a:rPr lang="sl-SI" dirty="0" err="1" smtClean="0"/>
              <a:t>independently</a:t>
            </a:r>
            <a:r>
              <a:rPr lang="sl-SI" dirty="0" smtClean="0"/>
              <a:t> of </a:t>
            </a:r>
            <a:r>
              <a:rPr lang="sl-SI" dirty="0" err="1" smtClean="0"/>
              <a:t>other</a:t>
            </a:r>
            <a:r>
              <a:rPr lang="sl-SI" dirty="0" smtClean="0"/>
              <a:t> </a:t>
            </a:r>
            <a:r>
              <a:rPr lang="sl-SI" dirty="0" err="1" smtClean="0"/>
              <a:t>neurons</a:t>
            </a:r>
            <a:r>
              <a:rPr lang="sl-SI" dirty="0" smtClean="0"/>
              <a:t> </a:t>
            </a:r>
          </a:p>
          <a:p>
            <a:pPr lvl="1" eaLnBrk="1" hangingPunct="1"/>
            <a:r>
              <a:rPr lang="sl-SI" dirty="0" err="1" smtClean="0"/>
              <a:t>All</a:t>
            </a:r>
            <a:r>
              <a:rPr lang="sl-SI" dirty="0" smtClean="0"/>
              <a:t> </a:t>
            </a:r>
            <a:r>
              <a:rPr lang="sl-SI" dirty="0" err="1" smtClean="0"/>
              <a:t>neurons</a:t>
            </a:r>
            <a:r>
              <a:rPr lang="sl-SI" dirty="0" smtClean="0"/>
              <a:t> are </a:t>
            </a:r>
            <a:r>
              <a:rPr lang="sl-SI" dirty="0" err="1" smtClean="0"/>
              <a:t>both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and </a:t>
            </a:r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dirty="0" err="1" smtClean="0"/>
              <a:t>neurons</a:t>
            </a:r>
            <a:r>
              <a:rPr lang="sl-SI" dirty="0" smtClean="0"/>
              <a:t> </a:t>
            </a:r>
          </a:p>
          <a:p>
            <a:pPr lvl="1" eaLnBrk="1" hangingPunct="1"/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values</a:t>
            </a:r>
            <a:r>
              <a:rPr lang="sl-SI" dirty="0" smtClean="0"/>
              <a:t> are </a:t>
            </a:r>
            <a:r>
              <a:rPr lang="sl-SI" dirty="0" err="1" smtClean="0"/>
              <a:t>binary</a:t>
            </a:r>
            <a:r>
              <a:rPr lang="sl-SI" dirty="0" smtClean="0"/>
              <a:t> (-1, +1)</a:t>
            </a:r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smtClean="0"/>
              <a:t>Multiple-</a:t>
            </a:r>
            <a:r>
              <a:rPr lang="sl-SI" dirty="0" err="1" smtClean="0"/>
              <a:t>loop</a:t>
            </a:r>
            <a:r>
              <a:rPr lang="sl-SI" dirty="0" smtClean="0"/>
              <a:t> </a:t>
            </a:r>
            <a:r>
              <a:rPr lang="sl-SI" dirty="0" err="1" smtClean="0"/>
              <a:t>feedback</a:t>
            </a:r>
            <a:r>
              <a:rPr lang="sl-SI" dirty="0" smtClean="0"/>
              <a:t> </a:t>
            </a:r>
            <a:r>
              <a:rPr lang="sl-SI" dirty="0" err="1" smtClean="0"/>
              <a:t>system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 </a:t>
            </a:r>
            <a:r>
              <a:rPr lang="sl-SI" dirty="0" err="1" smtClean="0">
                <a:sym typeface="Wingdings" pitchFamily="2" charset="2"/>
              </a:rPr>
              <a:t>interesting</a:t>
            </a:r>
            <a:r>
              <a:rPr lang="sl-SI" dirty="0" smtClean="0">
                <a:sym typeface="Wingdings" pitchFamily="2" charset="2"/>
              </a:rPr>
              <a:t> to </a:t>
            </a:r>
            <a:r>
              <a:rPr lang="sl-SI" dirty="0" err="1" smtClean="0">
                <a:sym typeface="Wingdings" pitchFamily="2" charset="2"/>
              </a:rPr>
              <a:t>study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the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stability</a:t>
            </a:r>
            <a:r>
              <a:rPr lang="sl-SI" dirty="0" smtClean="0">
                <a:sym typeface="Wingdings" pitchFamily="2" charset="2"/>
              </a:rPr>
              <a:t> of </a:t>
            </a:r>
            <a:r>
              <a:rPr lang="sl-SI" dirty="0" err="1" smtClean="0">
                <a:sym typeface="Wingdings" pitchFamily="2" charset="2"/>
              </a:rPr>
              <a:t>the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system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Primary</a:t>
            </a:r>
            <a:r>
              <a:rPr lang="sl-SI" dirty="0" smtClean="0"/>
              <a:t> </a:t>
            </a:r>
            <a:r>
              <a:rPr lang="sl-SI" dirty="0" err="1" smtClean="0"/>
              <a:t>applications</a:t>
            </a:r>
            <a:endParaRPr lang="sl-SI" dirty="0" smtClean="0"/>
          </a:p>
          <a:p>
            <a:pPr lvl="2" eaLnBrk="1" hangingPunct="1"/>
            <a:r>
              <a:rPr lang="sl-SI" sz="1600" dirty="0" err="1" smtClean="0"/>
              <a:t>Associative</a:t>
            </a:r>
            <a:r>
              <a:rPr lang="sl-SI" sz="1600" dirty="0" smtClean="0"/>
              <a:t> </a:t>
            </a:r>
            <a:r>
              <a:rPr lang="sl-SI" sz="1600" dirty="0" err="1" smtClean="0"/>
              <a:t>memory</a:t>
            </a:r>
            <a:endParaRPr lang="sl-SI" sz="1600" dirty="0" smtClean="0"/>
          </a:p>
          <a:p>
            <a:pPr lvl="2" eaLnBrk="1" hangingPunct="1"/>
            <a:r>
              <a:rPr lang="sl-SI" sz="1600" dirty="0" err="1" smtClean="0"/>
              <a:t>Solving</a:t>
            </a:r>
            <a:r>
              <a:rPr lang="sl-SI" sz="1600" dirty="0" smtClean="0"/>
              <a:t> </a:t>
            </a:r>
            <a:r>
              <a:rPr lang="sl-SI" sz="1600" dirty="0" err="1" smtClean="0"/>
              <a:t>optimization</a:t>
            </a:r>
            <a:r>
              <a:rPr lang="sl-SI" sz="1600" dirty="0" smtClean="0"/>
              <a:t> </a:t>
            </a:r>
            <a:r>
              <a:rPr lang="sl-SI" sz="1600" dirty="0" err="1" smtClean="0"/>
              <a:t>problems</a:t>
            </a:r>
            <a:endParaRPr lang="sl-SI" sz="1600" dirty="0" smtClean="0"/>
          </a:p>
          <a:p>
            <a:pPr marL="0" indent="0" eaLnBrk="1" hangingPunct="1">
              <a:buNone/>
            </a:pPr>
            <a:endParaRPr lang="sl-SI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(5) Dynamic networks</a:t>
            </a:r>
            <a:endParaRPr lang="en-US" smtClean="0">
              <a:cs typeface="Arial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1980130-E505-4E3A-918E-CF28DBFF7221}" type="slidenum">
              <a:rPr lang="sl-SI" smtClean="0"/>
              <a:pPr/>
              <a:t>9</a:t>
            </a:fld>
            <a:endParaRPr lang="sl-SI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650" y="2679700"/>
            <a:ext cx="3941763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Jordan network</a:t>
            </a:r>
            <a:endParaRPr lang="en-GB" smtClean="0"/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Jordan </a:t>
            </a:r>
            <a:r>
              <a:rPr lang="sl-SI" dirty="0" err="1" smtClean="0"/>
              <a:t>network</a:t>
            </a:r>
            <a:r>
              <a:rPr lang="sl-SI" dirty="0" smtClean="0"/>
              <a:t> (Jordan, 1986)</a:t>
            </a:r>
          </a:p>
          <a:p>
            <a:pPr lvl="1" eaLnBrk="1" hangingPunct="1"/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outputs</a:t>
            </a:r>
            <a:r>
              <a:rPr lang="sl-SI" dirty="0" smtClean="0"/>
              <a:t> are </a:t>
            </a:r>
            <a:r>
              <a:rPr lang="sl-SI" dirty="0" err="1" smtClean="0"/>
              <a:t>fed</a:t>
            </a:r>
            <a:r>
              <a:rPr lang="sl-SI" dirty="0" smtClean="0"/>
              <a:t> back as </a:t>
            </a:r>
            <a:r>
              <a:rPr lang="sl-SI" dirty="0" err="1" smtClean="0"/>
              <a:t>extra</a:t>
            </a:r>
            <a:r>
              <a:rPr lang="sl-SI" dirty="0" smtClean="0"/>
              <a:t> </a:t>
            </a:r>
            <a:r>
              <a:rPr lang="sl-SI" dirty="0" err="1" smtClean="0"/>
              <a:t>inputs</a:t>
            </a:r>
            <a:r>
              <a:rPr lang="sl-SI" dirty="0" smtClean="0"/>
              <a:t> (</a:t>
            </a:r>
            <a:r>
              <a:rPr lang="sl-SI" dirty="0" err="1" smtClean="0">
                <a:solidFill>
                  <a:srgbClr val="3333FF"/>
                </a:solidFill>
              </a:rPr>
              <a:t>state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units</a:t>
            </a:r>
            <a:r>
              <a:rPr lang="sl-SI" dirty="0" smtClean="0"/>
              <a:t>)</a:t>
            </a:r>
          </a:p>
          <a:p>
            <a:pPr lvl="1" eaLnBrk="1" hangingPunct="1"/>
            <a:r>
              <a:rPr lang="sl-SI" dirty="0" err="1" smtClean="0"/>
              <a:t>Each</a:t>
            </a:r>
            <a:r>
              <a:rPr lang="sl-SI" dirty="0" smtClean="0"/>
              <a:t> </a:t>
            </a:r>
            <a:r>
              <a:rPr lang="sl-SI" dirty="0" err="1" smtClean="0"/>
              <a:t>state</a:t>
            </a:r>
            <a:r>
              <a:rPr lang="sl-SI" dirty="0" smtClean="0"/>
              <a:t> </a:t>
            </a:r>
            <a:r>
              <a:rPr lang="sl-SI" dirty="0" err="1" smtClean="0"/>
              <a:t>unit</a:t>
            </a:r>
            <a:r>
              <a:rPr lang="sl-SI" dirty="0" smtClean="0"/>
              <a:t> is </a:t>
            </a:r>
            <a:r>
              <a:rPr lang="sl-SI" dirty="0" err="1" smtClean="0"/>
              <a:t>fed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one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endParaRPr lang="sl-SI" dirty="0" smtClean="0"/>
          </a:p>
          <a:p>
            <a:pPr lvl="1" eaLnBrk="1" hangingPunct="1"/>
            <a:r>
              <a:rPr lang="en-GB" dirty="0" smtClean="0"/>
              <a:t>The connections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i="1" dirty="0" err="1" smtClean="0">
                <a:solidFill>
                  <a:srgbClr val="3333FF"/>
                </a:solidFill>
              </a:rPr>
              <a:t>output</a:t>
            </a:r>
            <a:r>
              <a:rPr lang="sl-SI" i="1" dirty="0" smtClean="0">
                <a:solidFill>
                  <a:srgbClr val="3333FF"/>
                </a:solidFill>
              </a:rPr>
              <a:t> </a:t>
            </a:r>
            <a:r>
              <a:rPr lang="sl-SI" i="1" dirty="0" smtClean="0">
                <a:solidFill>
                  <a:srgbClr val="3333FF"/>
                </a:solidFill>
                <a:sym typeface="Wingdings" pitchFamily="2" charset="2"/>
              </a:rPr>
              <a:t>to </a:t>
            </a:r>
            <a:r>
              <a:rPr lang="sl-SI" i="1" dirty="0" err="1" smtClean="0">
                <a:solidFill>
                  <a:srgbClr val="3333FF"/>
                </a:solidFill>
              </a:rPr>
              <a:t>state</a:t>
            </a:r>
            <a:r>
              <a:rPr lang="sl-SI" i="1" dirty="0" smtClean="0">
                <a:solidFill>
                  <a:srgbClr val="3333FF"/>
                </a:solidFill>
              </a:rPr>
              <a:t> </a:t>
            </a:r>
            <a:r>
              <a:rPr lang="sl-SI" i="1" dirty="0" err="1" smtClean="0">
                <a:solidFill>
                  <a:srgbClr val="3333FF"/>
                </a:solidFill>
              </a:rPr>
              <a:t>units</a:t>
            </a:r>
            <a:r>
              <a:rPr lang="sl-SI" dirty="0" smtClean="0"/>
              <a:t> are </a:t>
            </a:r>
            <a:r>
              <a:rPr lang="sl-SI" dirty="0" err="1" smtClean="0"/>
              <a:t>fixed</a:t>
            </a:r>
            <a:r>
              <a:rPr lang="sl-SI" dirty="0" smtClean="0"/>
              <a:t> (+1)</a:t>
            </a:r>
          </a:p>
          <a:p>
            <a:pPr lvl="1" eaLnBrk="1" hangingPunct="1"/>
            <a:endParaRPr lang="en-GB" dirty="0" smtClean="0"/>
          </a:p>
          <a:p>
            <a:pPr lvl="1" eaLnBrk="1" hangingPunct="1"/>
            <a:r>
              <a:rPr lang="sl-SI" dirty="0" smtClean="0"/>
              <a:t>L</a:t>
            </a:r>
            <a:r>
              <a:rPr lang="en-GB" dirty="0" smtClean="0"/>
              <a:t>earning takes place only in the</a:t>
            </a:r>
            <a:r>
              <a:rPr lang="sl-SI" dirty="0" smtClean="0"/>
              <a:t> </a:t>
            </a:r>
            <a:br>
              <a:rPr lang="sl-SI" dirty="0" smtClean="0"/>
            </a:br>
            <a:r>
              <a:rPr lang="en-GB" dirty="0" smtClean="0"/>
              <a:t>connections between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en-GB" dirty="0" smtClean="0"/>
              <a:t> </a:t>
            </a:r>
            <a:r>
              <a:rPr lang="en-GB" i="1" dirty="0" smtClean="0">
                <a:solidFill>
                  <a:srgbClr val="3333FF"/>
                </a:solidFill>
              </a:rPr>
              <a:t>input</a:t>
            </a:r>
            <a:r>
              <a:rPr lang="sl-SI" i="1" dirty="0" smtClean="0">
                <a:solidFill>
                  <a:srgbClr val="3333FF"/>
                </a:solidFill>
              </a:rPr>
              <a:t> to </a:t>
            </a:r>
            <a:r>
              <a:rPr lang="en-GB" i="1" dirty="0" smtClean="0">
                <a:solidFill>
                  <a:srgbClr val="3333FF"/>
                </a:solidFill>
              </a:rPr>
              <a:t>hidden </a:t>
            </a:r>
            <a:r>
              <a:rPr lang="sl-SI" i="1" dirty="0" smtClean="0">
                <a:solidFill>
                  <a:srgbClr val="3333FF"/>
                </a:solidFill>
              </a:rPr>
              <a:t/>
            </a:r>
            <a:br>
              <a:rPr lang="sl-SI" i="1" dirty="0" smtClean="0">
                <a:solidFill>
                  <a:srgbClr val="3333FF"/>
                </a:solidFill>
              </a:rPr>
            </a:br>
            <a:r>
              <a:rPr lang="en-GB" i="1" dirty="0" smtClean="0">
                <a:solidFill>
                  <a:srgbClr val="3333FF"/>
                </a:solidFill>
              </a:rPr>
              <a:t>units</a:t>
            </a:r>
            <a:r>
              <a:rPr lang="en-GB" dirty="0" smtClean="0"/>
              <a:t> as well as </a:t>
            </a:r>
            <a:r>
              <a:rPr lang="en-GB" i="1" dirty="0" smtClean="0">
                <a:solidFill>
                  <a:srgbClr val="3333FF"/>
                </a:solidFill>
              </a:rPr>
              <a:t>hidden</a:t>
            </a:r>
            <a:r>
              <a:rPr lang="sl-SI" i="1" dirty="0" smtClean="0">
                <a:solidFill>
                  <a:srgbClr val="3333FF"/>
                </a:solidFill>
              </a:rPr>
              <a:t> to</a:t>
            </a:r>
            <a:r>
              <a:rPr lang="sl-SI" i="1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en-GB" i="1" dirty="0" smtClean="0">
                <a:solidFill>
                  <a:srgbClr val="3333FF"/>
                </a:solidFill>
              </a:rPr>
              <a:t>output units</a:t>
            </a:r>
            <a:r>
              <a:rPr lang="en-GB" dirty="0" smtClean="0"/>
              <a:t> 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smtClean="0"/>
              <a:t>Standard </a:t>
            </a:r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rule </a:t>
            </a:r>
            <a:br>
              <a:rPr lang="sl-SI" dirty="0" smtClean="0"/>
            </a:b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applied</a:t>
            </a:r>
            <a:r>
              <a:rPr lang="sl-SI" dirty="0" smtClean="0"/>
              <a:t> to </a:t>
            </a:r>
            <a:r>
              <a:rPr lang="sl-SI" dirty="0" err="1" smtClean="0"/>
              <a:t>train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B0F0"/>
      </a:hlink>
      <a:folHlink>
        <a:srgbClr val="00727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7222</TotalTime>
  <Words>2733</Words>
  <Application>Microsoft Office PowerPoint</Application>
  <PresentationFormat>On-screen Show (4:3)</PresentationFormat>
  <Paragraphs>509</Paragraphs>
  <Slides>43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Times New Roman</vt:lpstr>
      <vt:lpstr>Wingdings</vt:lpstr>
      <vt:lpstr>Default Design</vt:lpstr>
      <vt:lpstr>Equation</vt:lpstr>
      <vt:lpstr>5.  Dynamic Networks</vt:lpstr>
      <vt:lpstr>Introduction</vt:lpstr>
      <vt:lpstr>Introduction</vt:lpstr>
      <vt:lpstr>Static vs. dynamic networks</vt:lpstr>
      <vt:lpstr>Memory</vt:lpstr>
      <vt:lpstr>Tapped delay line</vt:lpstr>
      <vt:lpstr>5.1  Historical dynamic networks</vt:lpstr>
      <vt:lpstr>Hopfield network</vt:lpstr>
      <vt:lpstr>Jordan network</vt:lpstr>
      <vt:lpstr>Elman network</vt:lpstr>
      <vt:lpstr>5.2  Focused time-delay neural network</vt:lpstr>
      <vt:lpstr>MATLAB Live Script example</vt:lpstr>
      <vt:lpstr>Understanding input delays</vt:lpstr>
      <vt:lpstr>Results with 8 hidden neurons and different input delays</vt:lpstr>
      <vt:lpstr>5.3  Distributed time-delay neural network</vt:lpstr>
      <vt:lpstr>Temporal backpropagation</vt:lpstr>
      <vt:lpstr>Example  (1/2)</vt:lpstr>
      <vt:lpstr>Example  (2/2)</vt:lpstr>
      <vt:lpstr>5.4  Layer recurrent network</vt:lpstr>
      <vt:lpstr>Layer recurrent network structure</vt:lpstr>
      <vt:lpstr>Example  (1/3)</vt:lpstr>
      <vt:lpstr>Example  (2/3)</vt:lpstr>
      <vt:lpstr>Example  (3/3)</vt:lpstr>
      <vt:lpstr>5.5  NARX network</vt:lpstr>
      <vt:lpstr>NARX structure</vt:lpstr>
      <vt:lpstr>NARX training considerations</vt:lpstr>
      <vt:lpstr>MATLAB demo</vt:lpstr>
      <vt:lpstr>5.6  Computational power of dynamic networks</vt:lpstr>
      <vt:lpstr>Theorems</vt:lpstr>
      <vt:lpstr>5.7  Learning algorithms</vt:lpstr>
      <vt:lpstr>Backpropagation through time</vt:lpstr>
      <vt:lpstr>Backpropagation through time example  (1/2)</vt:lpstr>
      <vt:lpstr>... example (2/2)</vt:lpstr>
      <vt:lpstr>5.8  System Identification</vt:lpstr>
      <vt:lpstr>System identification using a state-space model</vt:lpstr>
      <vt:lpstr>State-space solution to the identification problem</vt:lpstr>
      <vt:lpstr>System identification using an  input-output model</vt:lpstr>
      <vt:lpstr>Input-output solution to the identification problem</vt:lpstr>
      <vt:lpstr>5.9  Model-reference adaptive control</vt:lpstr>
      <vt:lpstr>MRAC using direct control</vt:lpstr>
      <vt:lpstr>MRAC using indirect control</vt:lpstr>
      <vt:lpstr>Summary</vt:lpstr>
      <vt:lpstr>5.10  MATLAB Live Script examples</vt:lpstr>
    </vt:vector>
  </TitlesOfParts>
  <Company>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Primož Potočnik</dc:creator>
  <cp:lastModifiedBy>Potočnik, Primož</cp:lastModifiedBy>
  <cp:revision>1166</cp:revision>
  <dcterms:created xsi:type="dcterms:W3CDTF">2008-02-18T11:24:09Z</dcterms:created>
  <dcterms:modified xsi:type="dcterms:W3CDTF">2022-11-15T11:12:36Z</dcterms:modified>
</cp:coreProperties>
</file>