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60" r:id="rId2"/>
    <p:sldId id="288" r:id="rId3"/>
    <p:sldId id="290" r:id="rId4"/>
    <p:sldId id="289" r:id="rId5"/>
    <p:sldId id="291" r:id="rId6"/>
    <p:sldId id="294" r:id="rId7"/>
    <p:sldId id="295" r:id="rId8"/>
    <p:sldId id="292" r:id="rId9"/>
    <p:sldId id="296" r:id="rId10"/>
    <p:sldId id="347" r:id="rId11"/>
    <p:sldId id="293" r:id="rId12"/>
    <p:sldId id="299" r:id="rId13"/>
    <p:sldId id="301" r:id="rId14"/>
    <p:sldId id="280" r:id="rId15"/>
    <p:sldId id="305" r:id="rId16"/>
    <p:sldId id="303" r:id="rId17"/>
    <p:sldId id="306" r:id="rId18"/>
    <p:sldId id="344" r:id="rId19"/>
    <p:sldId id="307" r:id="rId20"/>
    <p:sldId id="308" r:id="rId21"/>
    <p:sldId id="309" r:id="rId22"/>
    <p:sldId id="311" r:id="rId23"/>
    <p:sldId id="312" r:id="rId24"/>
    <p:sldId id="313" r:id="rId25"/>
    <p:sldId id="315" r:id="rId26"/>
    <p:sldId id="310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346" r:id="rId37"/>
    <p:sldId id="327" r:id="rId38"/>
    <p:sldId id="329" r:id="rId39"/>
    <p:sldId id="330" r:id="rId40"/>
    <p:sldId id="331" r:id="rId41"/>
    <p:sldId id="332" r:id="rId42"/>
    <p:sldId id="333" r:id="rId43"/>
    <p:sldId id="334" r:id="rId44"/>
    <p:sldId id="328" r:id="rId45"/>
    <p:sldId id="335" r:id="rId46"/>
    <p:sldId id="336" r:id="rId47"/>
    <p:sldId id="337" r:id="rId48"/>
    <p:sldId id="339" r:id="rId49"/>
    <p:sldId id="340" r:id="rId50"/>
    <p:sldId id="338" r:id="rId51"/>
    <p:sldId id="341" r:id="rId52"/>
    <p:sldId id="342" r:id="rId53"/>
    <p:sldId id="345" r:id="rId54"/>
    <p:sldId id="348" r:id="rId55"/>
  </p:sldIdLst>
  <p:sldSz cx="9144000" cy="6858000" type="screen4x3"/>
  <p:notesSz cx="7099300" cy="10234613"/>
  <p:defaultTextStyle>
    <a:defPPr>
      <a:defRPr lang="sl-SI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scaleToFitPaper="1" frameSlides="1"/>
  <p:clrMru>
    <a:srgbClr val="336699"/>
    <a:srgbClr val="FF0000"/>
    <a:srgbClr val="000099"/>
    <a:srgbClr val="009999"/>
    <a:srgbClr val="0033CC"/>
    <a:srgbClr val="5F5F5F"/>
    <a:srgbClr val="CC3300"/>
    <a:srgbClr val="3333FF"/>
    <a:srgbClr val="003366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10" autoAdjust="0"/>
    <p:restoredTop sz="94073" autoAdjust="0"/>
  </p:normalViewPr>
  <p:slideViewPr>
    <p:cSldViewPr snapToGrid="0">
      <p:cViewPr varScale="1">
        <p:scale>
          <a:sx n="106" d="100"/>
          <a:sy n="106" d="100"/>
        </p:scale>
        <p:origin x="160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-618" y="-90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4" Type="http://schemas.openxmlformats.org/officeDocument/2006/relationships/image" Target="../media/image7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5" tIns="49517" rIns="99035" bIns="49517" numCol="1" anchor="t" anchorCtr="0" compatLnSpc="1">
            <a:prstTxWarp prst="textNoShape">
              <a:avLst/>
            </a:prstTxWarp>
          </a:bodyPr>
          <a:lstStyle>
            <a:lvl1pPr defTabSz="989013">
              <a:defRPr sz="1200"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4987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5" tIns="49517" rIns="99035" bIns="49517" numCol="1" anchor="t" anchorCtr="0" compatLnSpc="1">
            <a:prstTxWarp prst="textNoShape">
              <a:avLst/>
            </a:prstTxWarp>
          </a:bodyPr>
          <a:lstStyle>
            <a:lvl1pPr algn="r" defTabSz="989013">
              <a:defRPr sz="1200"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8675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5" tIns="49517" rIns="99035" bIns="49517" numCol="1" anchor="b" anchorCtr="0" compatLnSpc="1">
            <a:prstTxWarp prst="textNoShape">
              <a:avLst/>
            </a:prstTxWarp>
          </a:bodyPr>
          <a:lstStyle>
            <a:lvl1pPr defTabSz="989013">
              <a:defRPr sz="1200"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18675"/>
            <a:ext cx="3074987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5" tIns="49517" rIns="99035" bIns="49517" numCol="1" anchor="b" anchorCtr="0" compatLnSpc="1">
            <a:prstTxWarp prst="textNoShape">
              <a:avLst/>
            </a:prstTxWarp>
          </a:bodyPr>
          <a:lstStyle>
            <a:lvl1pPr algn="r" defTabSz="989013">
              <a:defRPr sz="1200"/>
            </a:lvl1pPr>
          </a:lstStyle>
          <a:p>
            <a:pPr>
              <a:defRPr/>
            </a:pPr>
            <a:fld id="{1399783C-FEC8-4418-A330-BCD9B068B4E7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5" tIns="49517" rIns="99035" bIns="49517" numCol="1" anchor="t" anchorCtr="0" compatLnSpc="1">
            <a:prstTxWarp prst="textNoShape">
              <a:avLst/>
            </a:prstTxWarp>
          </a:bodyPr>
          <a:lstStyle>
            <a:lvl1pPr defTabSz="989013">
              <a:defRPr sz="1200"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4987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5" tIns="49517" rIns="99035" bIns="49517" numCol="1" anchor="t" anchorCtr="0" compatLnSpc="1">
            <a:prstTxWarp prst="textNoShape">
              <a:avLst/>
            </a:prstTxWarp>
          </a:bodyPr>
          <a:lstStyle>
            <a:lvl1pPr algn="r" defTabSz="989013">
              <a:defRPr sz="1200"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8025" y="4860925"/>
            <a:ext cx="5683250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5" tIns="49517" rIns="99035" bIns="495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l-SI" noProof="0" smtClean="0"/>
              <a:t>Click to edit Master text styles</a:t>
            </a:r>
          </a:p>
          <a:p>
            <a:pPr lvl="1"/>
            <a:r>
              <a:rPr lang="sl-SI" noProof="0" smtClean="0"/>
              <a:t>Second level</a:t>
            </a:r>
          </a:p>
          <a:p>
            <a:pPr lvl="2"/>
            <a:r>
              <a:rPr lang="sl-SI" noProof="0" smtClean="0"/>
              <a:t>Third level</a:t>
            </a:r>
          </a:p>
          <a:p>
            <a:pPr lvl="3"/>
            <a:r>
              <a:rPr lang="sl-SI" noProof="0" smtClean="0"/>
              <a:t>Fourth level</a:t>
            </a:r>
          </a:p>
          <a:p>
            <a:pPr lvl="4"/>
            <a:r>
              <a:rPr lang="sl-SI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8675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5" tIns="49517" rIns="99035" bIns="49517" numCol="1" anchor="b" anchorCtr="0" compatLnSpc="1">
            <a:prstTxWarp prst="textNoShape">
              <a:avLst/>
            </a:prstTxWarp>
          </a:bodyPr>
          <a:lstStyle>
            <a:lvl1pPr defTabSz="989013">
              <a:defRPr sz="1200"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18675"/>
            <a:ext cx="3074987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5" tIns="49517" rIns="99035" bIns="49517" numCol="1" anchor="b" anchorCtr="0" compatLnSpc="1">
            <a:prstTxWarp prst="textNoShape">
              <a:avLst/>
            </a:prstTxWarp>
          </a:bodyPr>
          <a:lstStyle>
            <a:lvl1pPr algn="r" defTabSz="989013">
              <a:defRPr sz="1200"/>
            </a:lvl1pPr>
          </a:lstStyle>
          <a:p>
            <a:pPr>
              <a:defRPr/>
            </a:pPr>
            <a:fld id="{E80FC7C7-C2E6-48E2-B32E-0811FA53CBE7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sycnet.apa.org/doi/10.1162/neco.1989.1.2.281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7DE77F-8FF7-4C97-B8E5-23989304F11D}" type="slidenum">
              <a:rPr lang="sl-SI" smtClean="0"/>
              <a:pPr/>
              <a:t>1</a:t>
            </a:fld>
            <a:endParaRPr lang="sl-SI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505B18-DB16-4F3B-AE56-2CB21EA10C34}" type="slidenum">
              <a:rPr lang="sl-SI" smtClean="0"/>
              <a:pPr/>
              <a:t>42</a:t>
            </a:fld>
            <a:endParaRPr lang="sl-SI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sl-SI" dirty="0" smtClean="0"/>
              <a:t>MATLAB demopnn1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err="1" smtClean="0"/>
              <a:t>Summary</a:t>
            </a:r>
            <a:r>
              <a:rPr lang="sl-SI" dirty="0" smtClean="0"/>
              <a:t>: </a:t>
            </a:r>
            <a:r>
              <a:rPr lang="sl-SI" dirty="0" err="1" smtClean="0"/>
              <a:t>RBFN</a:t>
            </a:r>
            <a:r>
              <a:rPr lang="sl-SI" dirty="0" smtClean="0"/>
              <a:t> </a:t>
            </a:r>
            <a:r>
              <a:rPr lang="sl-SI" dirty="0" err="1" smtClean="0"/>
              <a:t>can</a:t>
            </a:r>
            <a:r>
              <a:rPr lang="sl-SI" dirty="0" smtClean="0"/>
              <a:t> be used </a:t>
            </a:r>
            <a:r>
              <a:rPr lang="sl-SI" dirty="0" err="1" smtClean="0"/>
              <a:t>for</a:t>
            </a:r>
            <a:r>
              <a:rPr lang="sl-SI" dirty="0" smtClean="0"/>
              <a:t> </a:t>
            </a:r>
            <a:r>
              <a:rPr lang="sl-SI" dirty="0" err="1" smtClean="0"/>
              <a:t>regression</a:t>
            </a:r>
            <a:r>
              <a:rPr lang="sl-SI" dirty="0" smtClean="0"/>
              <a:t> </a:t>
            </a:r>
            <a:r>
              <a:rPr lang="sl-SI" dirty="0" err="1" smtClean="0"/>
              <a:t>or</a:t>
            </a:r>
            <a:r>
              <a:rPr lang="sl-SI" dirty="0" smtClean="0"/>
              <a:t> </a:t>
            </a:r>
            <a:r>
              <a:rPr lang="sl-SI" dirty="0" err="1" smtClean="0"/>
              <a:t>classification</a:t>
            </a:r>
            <a:r>
              <a:rPr lang="sl-SI" dirty="0" smtClean="0"/>
              <a:t>, </a:t>
            </a:r>
            <a:r>
              <a:rPr lang="sl-SI" dirty="0" err="1" smtClean="0"/>
              <a:t>PNN</a:t>
            </a:r>
            <a:r>
              <a:rPr lang="sl-SI" dirty="0" smtClean="0"/>
              <a:t> is </a:t>
            </a:r>
            <a:r>
              <a:rPr lang="sl-SI" dirty="0" err="1" smtClean="0"/>
              <a:t>designed</a:t>
            </a:r>
            <a:r>
              <a:rPr lang="sl-SI" dirty="0" smtClean="0"/>
              <a:t> </a:t>
            </a:r>
            <a:r>
              <a:rPr lang="sl-SI" dirty="0" err="1" smtClean="0"/>
              <a:t>for</a:t>
            </a:r>
            <a:r>
              <a:rPr lang="sl-SI" dirty="0" smtClean="0"/>
              <a:t> </a:t>
            </a:r>
            <a:r>
              <a:rPr lang="sl-SI" dirty="0" err="1" smtClean="0"/>
              <a:t>classification</a:t>
            </a:r>
            <a:r>
              <a:rPr lang="sl-SI" dirty="0" smtClean="0"/>
              <a:t>,</a:t>
            </a:r>
            <a:r>
              <a:rPr lang="sl-SI" baseline="0" dirty="0" smtClean="0"/>
              <a:t> and </a:t>
            </a:r>
            <a:r>
              <a:rPr lang="sl-SI" dirty="0" err="1" smtClean="0"/>
              <a:t>GRNN</a:t>
            </a:r>
            <a:r>
              <a:rPr lang="sl-SI" dirty="0" smtClean="0"/>
              <a:t> is </a:t>
            </a:r>
            <a:r>
              <a:rPr lang="sl-SI" dirty="0" err="1" smtClean="0"/>
              <a:t>designed</a:t>
            </a:r>
            <a:r>
              <a:rPr lang="sl-SI" baseline="0" dirty="0" smtClean="0"/>
              <a:t> </a:t>
            </a:r>
            <a:r>
              <a:rPr lang="sl-SI" baseline="0" dirty="0" err="1" smtClean="0"/>
              <a:t>for</a:t>
            </a:r>
            <a:r>
              <a:rPr lang="sl-SI" baseline="0" dirty="0" smtClean="0"/>
              <a:t> </a:t>
            </a:r>
            <a:r>
              <a:rPr lang="sl-SI" baseline="0" dirty="0" err="1" smtClean="0"/>
              <a:t>regression</a:t>
            </a:r>
            <a:r>
              <a:rPr lang="sl-SI" baseline="0" dirty="0" smtClean="0"/>
              <a:t>. </a:t>
            </a:r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0FC7C7-C2E6-48E2-B32E-0811FA53CBE7}" type="slidenum">
              <a:rPr lang="sl-SI" smtClean="0"/>
              <a:pPr>
                <a:defRPr/>
              </a:pPr>
              <a:t>53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48690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3"/>
              </a:rPr>
              <a:t>https</a:t>
            </a:r>
            <a:r>
              <a:rPr lang="sl-SI" sz="1200" b="0" i="0" u="none" strike="noStrike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3"/>
              </a:rPr>
              <a:t>://</a:t>
            </a:r>
            <a:r>
              <a:rPr lang="sl-SI" sz="1200" b="0" i="0" u="none" strike="noStrike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3"/>
              </a:rPr>
              <a:t>doi.org/10.1162/neco.1989.1.2.281</a:t>
            </a:r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0FC7C7-C2E6-48E2-B32E-0811FA53CBE7}" type="slidenum">
              <a:rPr lang="sl-SI" smtClean="0"/>
              <a:pPr>
                <a:defRPr/>
              </a:pPr>
              <a:t>16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44163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0FC7C7-C2E6-48E2-B32E-0811FA53CBE7}" type="slidenum">
              <a:rPr lang="sl-SI" smtClean="0"/>
              <a:pPr>
                <a:defRPr/>
              </a:pPr>
              <a:t>19</a:t>
            </a:fld>
            <a:endParaRPr lang="sl-SI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l-SI" smtClean="0"/>
              <a:t>matrix is singular</a:t>
            </a:r>
            <a:r>
              <a:rPr lang="sl-SI" baseline="0" smtClean="0"/>
              <a:t> (non invertible) if its determinant is zero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0FC7C7-C2E6-48E2-B32E-0811FA53CBE7}" type="slidenum">
              <a:rPr lang="sl-SI" smtClean="0"/>
              <a:pPr>
                <a:defRPr/>
              </a:pPr>
              <a:t>27</a:t>
            </a:fld>
            <a:endParaRPr lang="sl-SI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l-SI" smtClean="0"/>
              <a:t>SVM with polynomial kernel visualization.flv</a:t>
            </a:r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0FC7C7-C2E6-48E2-B32E-0811FA53CBE7}" type="slidenum">
              <a:rPr lang="sl-SI" smtClean="0"/>
              <a:pPr>
                <a:defRPr/>
              </a:pPr>
              <a:t>34</a:t>
            </a:fld>
            <a:endParaRPr lang="sl-SI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9A78B7-7C93-47E8-A0BC-CC3C15D1F601}" type="slidenum">
              <a:rPr lang="sl-SI" smtClean="0"/>
              <a:pPr/>
              <a:t>38</a:t>
            </a:fld>
            <a:endParaRPr lang="sl-SI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587D33-9406-4F26-869C-B5FAD0E4D80F}" type="slidenum">
              <a:rPr lang="sl-SI" smtClean="0"/>
              <a:pPr/>
              <a:t>39</a:t>
            </a:fld>
            <a:endParaRPr lang="sl-SI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sl-SI" dirty="0" smtClean="0"/>
              <a:t>MATLAB demopnn1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42E2E5-5E81-4E61-A8C2-C526F8DFE10D}" type="slidenum">
              <a:rPr lang="sl-SI" smtClean="0"/>
              <a:pPr/>
              <a:t>40</a:t>
            </a:fld>
            <a:endParaRPr lang="sl-SI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sl-SI" dirty="0" smtClean="0"/>
              <a:t>MATLAB demopnn1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01ECF4-E85F-46CB-955F-0DC38ADEA494}" type="slidenum">
              <a:rPr lang="sl-SI" smtClean="0"/>
              <a:pPr/>
              <a:t>41</a:t>
            </a:fld>
            <a:endParaRPr lang="sl-SI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sl-SI" dirty="0" smtClean="0"/>
              <a:t>MATLAB demopnn1</a:t>
            </a: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 dirty="0" smtClean="0"/>
              <a:t>© 2022</a:t>
            </a:r>
            <a:endParaRPr lang="sl-SI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NEURAL NETWORKS  (6) Radial Basis Function Networks</a:t>
            </a:r>
            <a:endParaRPr lang="en-US">
              <a:cs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#</a:t>
            </a:r>
            <a:fld id="{E03DDFD6-99F9-49DB-9907-12010529091A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 dirty="0" smtClean="0"/>
              <a:t>© 2022</a:t>
            </a:r>
            <a:endParaRPr lang="sl-SI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NEURAL NETWORKS  (6) Radial Basis Function Networks</a:t>
            </a:r>
            <a:endParaRPr lang="en-US">
              <a:cs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#</a:t>
            </a:r>
            <a:fld id="{A48F6C60-4F74-4427-B25F-40D6590F4419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l-SI" dirty="0" err="1" smtClean="0"/>
              <a:t>Click</a:t>
            </a:r>
            <a:r>
              <a:rPr lang="sl-SI" dirty="0" smtClean="0"/>
              <a:t> to </a:t>
            </a:r>
            <a:r>
              <a:rPr lang="sl-SI" dirty="0" err="1" smtClean="0"/>
              <a:t>edit</a:t>
            </a:r>
            <a:r>
              <a:rPr lang="sl-SI" dirty="0" smtClean="0"/>
              <a:t> </a:t>
            </a:r>
            <a:r>
              <a:rPr lang="sl-SI" dirty="0" err="1" smtClean="0"/>
              <a:t>Master</a:t>
            </a:r>
            <a:r>
              <a:rPr lang="sl-SI" dirty="0" smtClean="0"/>
              <a:t> title </a:t>
            </a:r>
            <a:r>
              <a:rPr lang="sl-SI" dirty="0" err="1" smtClean="0"/>
              <a:t>style</a:t>
            </a:r>
            <a:endParaRPr lang="sl-SI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l-SI" dirty="0" err="1" smtClean="0"/>
              <a:t>Click</a:t>
            </a:r>
            <a:r>
              <a:rPr lang="sl-SI" dirty="0" smtClean="0"/>
              <a:t> to </a:t>
            </a:r>
            <a:r>
              <a:rPr lang="sl-SI" dirty="0" err="1" smtClean="0"/>
              <a:t>edit</a:t>
            </a:r>
            <a:r>
              <a:rPr lang="sl-SI" dirty="0" smtClean="0"/>
              <a:t> </a:t>
            </a:r>
            <a:r>
              <a:rPr lang="sl-SI" dirty="0" err="1" smtClean="0"/>
              <a:t>Master</a:t>
            </a:r>
            <a:r>
              <a:rPr lang="sl-SI" dirty="0" smtClean="0"/>
              <a:t> </a:t>
            </a:r>
            <a:r>
              <a:rPr lang="sl-SI" dirty="0" err="1" smtClean="0"/>
              <a:t>text</a:t>
            </a:r>
            <a:r>
              <a:rPr lang="sl-SI" dirty="0" smtClean="0"/>
              <a:t> </a:t>
            </a:r>
            <a:r>
              <a:rPr lang="sl-SI" dirty="0" err="1" smtClean="0"/>
              <a:t>styles</a:t>
            </a:r>
            <a:endParaRPr lang="sl-SI" dirty="0" smtClean="0"/>
          </a:p>
          <a:p>
            <a:pPr lvl="1"/>
            <a:r>
              <a:rPr lang="sl-SI" dirty="0" err="1" smtClean="0"/>
              <a:t>Second</a:t>
            </a:r>
            <a:r>
              <a:rPr lang="sl-SI" dirty="0" smtClean="0"/>
              <a:t> </a:t>
            </a:r>
            <a:r>
              <a:rPr lang="sl-SI" dirty="0" err="1" smtClean="0"/>
              <a:t>level</a:t>
            </a:r>
            <a:endParaRPr lang="sl-SI" dirty="0" smtClean="0"/>
          </a:p>
          <a:p>
            <a:pPr lvl="2"/>
            <a:r>
              <a:rPr lang="sl-SI" dirty="0" err="1" smtClean="0"/>
              <a:t>Third</a:t>
            </a:r>
            <a:r>
              <a:rPr lang="sl-SI" dirty="0" smtClean="0"/>
              <a:t> </a:t>
            </a:r>
            <a:r>
              <a:rPr lang="sl-SI" dirty="0" err="1" smtClean="0"/>
              <a:t>level</a:t>
            </a:r>
            <a:endParaRPr lang="sl-SI" dirty="0" smtClean="0"/>
          </a:p>
          <a:p>
            <a:pPr lvl="3"/>
            <a:r>
              <a:rPr lang="sl-SI" dirty="0" err="1" smtClean="0"/>
              <a:t>Fourth</a:t>
            </a:r>
            <a:r>
              <a:rPr lang="sl-SI" dirty="0" smtClean="0"/>
              <a:t> </a:t>
            </a:r>
            <a:r>
              <a:rPr lang="sl-SI" dirty="0" err="1" smtClean="0"/>
              <a:t>level</a:t>
            </a:r>
            <a:endParaRPr lang="sl-SI" dirty="0" smtClean="0"/>
          </a:p>
          <a:p>
            <a:pPr lvl="4"/>
            <a:r>
              <a:rPr lang="sl-SI" dirty="0" err="1" smtClean="0"/>
              <a:t>Fifth</a:t>
            </a:r>
            <a:r>
              <a:rPr lang="sl-SI" dirty="0" smtClean="0"/>
              <a:t> </a:t>
            </a:r>
            <a:r>
              <a:rPr lang="sl-SI" dirty="0" err="1" smtClean="0"/>
              <a:t>level</a:t>
            </a:r>
            <a:endParaRPr lang="sl-SI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950" y="6597650"/>
            <a:ext cx="24590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336699"/>
                </a:solidFill>
              </a:defRPr>
            </a:lvl1pPr>
          </a:lstStyle>
          <a:p>
            <a:pPr>
              <a:defRPr/>
            </a:pPr>
            <a:r>
              <a:rPr lang="sl-SI" dirty="0" smtClean="0"/>
              <a:t>© 2022</a:t>
            </a:r>
            <a:endParaRPr lang="sl-SI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66950" y="6597650"/>
            <a:ext cx="50419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336699"/>
                </a:solidFill>
              </a:defRPr>
            </a:lvl1pPr>
          </a:lstStyle>
          <a:p>
            <a:pPr>
              <a:defRPr/>
            </a:pPr>
            <a:r>
              <a:rPr lang="sl-SI"/>
              <a:t>NEURAL NETWORKS  (6) Radial Basis Function Networks</a:t>
            </a:r>
            <a:endParaRPr lang="en-US">
              <a:cs typeface="Arial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8125" y="6597650"/>
            <a:ext cx="23860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336699"/>
                </a:solidFill>
              </a:defRPr>
            </a:lvl1pPr>
          </a:lstStyle>
          <a:p>
            <a:pPr>
              <a:defRPr/>
            </a:pPr>
            <a:r>
              <a:rPr lang="sl-SI"/>
              <a:t>#</a:t>
            </a:r>
            <a:fld id="{D0C75B66-2ECC-4903-8E96-A622426D8281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70C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33CC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33CC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33CC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33CC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0033CC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0033CC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0033CC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3366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62/neco.1989.1.2.28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jpeg"/><Relationship Id="rId4" Type="http://schemas.openxmlformats.org/officeDocument/2006/relationships/image" Target="../media/image65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3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79.w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10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w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63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NN6c_RBFN_classification_XOR.mlx" TargetMode="External"/><Relationship Id="rId2" Type="http://schemas.openxmlformats.org/officeDocument/2006/relationships/hyperlink" Target="NN6b_RBFN_function_approx.ml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(6) Radial Basis Function Networks</a:t>
            </a:r>
            <a:endParaRPr lang="en-US" smtClean="0">
              <a:cs typeface="Arial" charset="0"/>
            </a:endParaRP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90BBACEE-2A29-4BFD-B4A4-BFC06432B159}" type="slidenum">
              <a:rPr lang="sl-SI" smtClean="0"/>
              <a:pPr/>
              <a:t>1</a:t>
            </a:fld>
            <a:endParaRPr lang="sl-SI" smtClean="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dirty="0" smtClean="0">
                <a:solidFill>
                  <a:srgbClr val="C00000"/>
                </a:solidFill>
              </a:rPr>
              <a:t>6.  </a:t>
            </a:r>
            <a:r>
              <a:rPr lang="sl-SI" dirty="0" err="1" smtClean="0">
                <a:solidFill>
                  <a:srgbClr val="C00000"/>
                </a:solidFill>
              </a:rPr>
              <a:t>Radial</a:t>
            </a:r>
            <a:r>
              <a:rPr lang="sl-SI" dirty="0" smtClean="0">
                <a:solidFill>
                  <a:srgbClr val="C00000"/>
                </a:solidFill>
              </a:rPr>
              <a:t> </a:t>
            </a:r>
            <a:r>
              <a:rPr lang="sl-SI" dirty="0" err="1" smtClean="0">
                <a:solidFill>
                  <a:srgbClr val="C00000"/>
                </a:solidFill>
              </a:rPr>
              <a:t>Basis</a:t>
            </a:r>
            <a:r>
              <a:rPr lang="sl-SI" dirty="0" smtClean="0">
                <a:solidFill>
                  <a:srgbClr val="C00000"/>
                </a:solidFill>
              </a:rPr>
              <a:t> </a:t>
            </a:r>
            <a:r>
              <a:rPr lang="sl-SI" dirty="0" err="1" smtClean="0">
                <a:solidFill>
                  <a:srgbClr val="C00000"/>
                </a:solidFill>
              </a:rPr>
              <a:t>Function</a:t>
            </a:r>
            <a:r>
              <a:rPr lang="sl-SI" dirty="0" smtClean="0">
                <a:solidFill>
                  <a:srgbClr val="C00000"/>
                </a:solidFill>
              </a:rPr>
              <a:t> </a:t>
            </a:r>
            <a:r>
              <a:rPr lang="sl-SI" dirty="0" err="1" smtClean="0">
                <a:solidFill>
                  <a:srgbClr val="C00000"/>
                </a:solidFill>
              </a:rPr>
              <a:t>Networks</a:t>
            </a:r>
            <a:endParaRPr lang="en-GB" dirty="0" smtClean="0">
              <a:solidFill>
                <a:srgbClr val="C00000"/>
              </a:solidFill>
            </a:endParaRPr>
          </a:p>
        </p:txBody>
      </p:sp>
      <p:sp>
        <p:nvSpPr>
          <p:cNvPr id="4102" name="Line 4"/>
          <p:cNvSpPr>
            <a:spLocks noChangeShapeType="1"/>
          </p:cNvSpPr>
          <p:nvPr/>
        </p:nvSpPr>
        <p:spPr bwMode="auto">
          <a:xfrm>
            <a:off x="250825" y="1268413"/>
            <a:ext cx="8642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3" name="Rectangle 6"/>
          <p:cNvSpPr>
            <a:spLocks noChangeArrowheads="1"/>
          </p:cNvSpPr>
          <p:nvPr/>
        </p:nvSpPr>
        <p:spPr bwMode="auto">
          <a:xfrm>
            <a:off x="1489075" y="1708150"/>
            <a:ext cx="6778625" cy="467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</a:pPr>
            <a:r>
              <a:rPr lang="sl-SI" sz="2400" dirty="0">
                <a:solidFill>
                  <a:srgbClr val="0033CC"/>
                </a:solidFill>
              </a:rPr>
              <a:t>6</a:t>
            </a:r>
            <a:r>
              <a:rPr lang="en-US" sz="2400" dirty="0">
                <a:solidFill>
                  <a:srgbClr val="0033CC"/>
                </a:solidFill>
              </a:rPr>
              <a:t>.</a:t>
            </a:r>
            <a:r>
              <a:rPr lang="sl-SI" sz="2400" dirty="0">
                <a:solidFill>
                  <a:srgbClr val="0033CC"/>
                </a:solidFill>
              </a:rPr>
              <a:t>1   </a:t>
            </a:r>
            <a:r>
              <a:rPr lang="sl-SI" sz="2400" dirty="0" err="1">
                <a:solidFill>
                  <a:srgbClr val="0033CC"/>
                </a:solidFill>
              </a:rPr>
              <a:t>RBFN</a:t>
            </a:r>
            <a:r>
              <a:rPr lang="sl-SI" sz="2400" dirty="0">
                <a:solidFill>
                  <a:srgbClr val="0033CC"/>
                </a:solidFill>
              </a:rPr>
              <a:t> </a:t>
            </a:r>
            <a:r>
              <a:rPr lang="sl-SI" sz="2400" dirty="0" err="1">
                <a:solidFill>
                  <a:srgbClr val="0033CC"/>
                </a:solidFill>
              </a:rPr>
              <a:t>structure</a:t>
            </a:r>
            <a:endParaRPr lang="sl-SI" sz="2400" dirty="0">
              <a:solidFill>
                <a:srgbClr val="0033CC"/>
              </a:solidFill>
            </a:endParaRPr>
          </a:p>
          <a:p>
            <a:pPr marL="457200" indent="-457200">
              <a:spcBef>
                <a:spcPct val="20000"/>
              </a:spcBef>
            </a:pPr>
            <a:r>
              <a:rPr lang="sl-SI" sz="2400" dirty="0">
                <a:solidFill>
                  <a:srgbClr val="0033CC"/>
                </a:solidFill>
              </a:rPr>
              <a:t>6.2   </a:t>
            </a:r>
            <a:r>
              <a:rPr lang="sl-SI" sz="2400" dirty="0" err="1">
                <a:solidFill>
                  <a:srgbClr val="0033CC"/>
                </a:solidFill>
              </a:rPr>
              <a:t>Exact</a:t>
            </a:r>
            <a:r>
              <a:rPr lang="sl-SI" sz="2400" dirty="0">
                <a:solidFill>
                  <a:srgbClr val="0033CC"/>
                </a:solidFill>
              </a:rPr>
              <a:t> </a:t>
            </a:r>
            <a:r>
              <a:rPr lang="sl-SI" sz="2400" dirty="0" err="1">
                <a:solidFill>
                  <a:srgbClr val="0033CC"/>
                </a:solidFill>
              </a:rPr>
              <a:t>interpolation</a:t>
            </a:r>
            <a:endParaRPr lang="sl-SI" sz="2400" dirty="0">
              <a:solidFill>
                <a:srgbClr val="0033CC"/>
              </a:solidFill>
            </a:endParaRPr>
          </a:p>
          <a:p>
            <a:pPr marL="457200" indent="-457200">
              <a:spcBef>
                <a:spcPct val="20000"/>
              </a:spcBef>
            </a:pPr>
            <a:r>
              <a:rPr lang="sl-SI" sz="2400" dirty="0">
                <a:solidFill>
                  <a:srgbClr val="0033CC"/>
                </a:solidFill>
              </a:rPr>
              <a:t>6.3   R</a:t>
            </a:r>
            <a:r>
              <a:rPr lang="en-GB" sz="2400" dirty="0" err="1">
                <a:solidFill>
                  <a:srgbClr val="0033CC"/>
                </a:solidFill>
              </a:rPr>
              <a:t>adial</a:t>
            </a:r>
            <a:r>
              <a:rPr lang="en-GB" sz="2400" dirty="0">
                <a:solidFill>
                  <a:srgbClr val="0033CC"/>
                </a:solidFill>
              </a:rPr>
              <a:t> basis functions</a:t>
            </a:r>
            <a:endParaRPr lang="sl-SI" sz="2400" dirty="0">
              <a:solidFill>
                <a:srgbClr val="0033CC"/>
              </a:solidFill>
            </a:endParaRPr>
          </a:p>
          <a:p>
            <a:pPr marL="457200" indent="-457200">
              <a:spcBef>
                <a:spcPct val="20000"/>
              </a:spcBef>
            </a:pPr>
            <a:r>
              <a:rPr lang="sl-SI" sz="2400" dirty="0">
                <a:solidFill>
                  <a:srgbClr val="0033CC"/>
                </a:solidFill>
              </a:rPr>
              <a:t>6.4   </a:t>
            </a:r>
            <a:r>
              <a:rPr lang="sl-SI" sz="2400" dirty="0" err="1">
                <a:solidFill>
                  <a:srgbClr val="0033CC"/>
                </a:solidFill>
              </a:rPr>
              <a:t>Radial</a:t>
            </a:r>
            <a:r>
              <a:rPr lang="sl-SI" sz="2400" dirty="0">
                <a:solidFill>
                  <a:srgbClr val="0033CC"/>
                </a:solidFill>
              </a:rPr>
              <a:t> </a:t>
            </a:r>
            <a:r>
              <a:rPr lang="sl-SI" sz="2400" dirty="0" err="1">
                <a:solidFill>
                  <a:srgbClr val="0033CC"/>
                </a:solidFill>
              </a:rPr>
              <a:t>basis</a:t>
            </a:r>
            <a:r>
              <a:rPr lang="sl-SI" sz="2400" dirty="0">
                <a:solidFill>
                  <a:srgbClr val="0033CC"/>
                </a:solidFill>
              </a:rPr>
              <a:t> </a:t>
            </a:r>
            <a:r>
              <a:rPr lang="sl-SI" sz="2400" dirty="0" err="1">
                <a:solidFill>
                  <a:srgbClr val="0033CC"/>
                </a:solidFill>
              </a:rPr>
              <a:t>function</a:t>
            </a:r>
            <a:r>
              <a:rPr lang="sl-SI" sz="2400" dirty="0">
                <a:solidFill>
                  <a:srgbClr val="0033CC"/>
                </a:solidFill>
              </a:rPr>
              <a:t> </a:t>
            </a:r>
            <a:r>
              <a:rPr lang="sl-SI" sz="2400" dirty="0" err="1">
                <a:solidFill>
                  <a:srgbClr val="0033CC"/>
                </a:solidFill>
              </a:rPr>
              <a:t>networks</a:t>
            </a:r>
            <a:endParaRPr lang="sl-SI" sz="2400" dirty="0">
              <a:solidFill>
                <a:srgbClr val="0033CC"/>
              </a:solidFill>
            </a:endParaRPr>
          </a:p>
          <a:p>
            <a:pPr marL="457200" indent="-457200">
              <a:spcBef>
                <a:spcPct val="20000"/>
              </a:spcBef>
            </a:pPr>
            <a:r>
              <a:rPr lang="sl-SI" sz="2400" dirty="0">
                <a:solidFill>
                  <a:srgbClr val="0033CC"/>
                </a:solidFill>
              </a:rPr>
              <a:t>6.5   </a:t>
            </a:r>
            <a:r>
              <a:rPr lang="sl-SI" sz="2400" dirty="0" err="1">
                <a:solidFill>
                  <a:srgbClr val="0033CC"/>
                </a:solidFill>
              </a:rPr>
              <a:t>RBFN</a:t>
            </a:r>
            <a:r>
              <a:rPr lang="sl-SI" sz="2400" dirty="0">
                <a:solidFill>
                  <a:srgbClr val="0033CC"/>
                </a:solidFill>
              </a:rPr>
              <a:t> </a:t>
            </a:r>
            <a:r>
              <a:rPr lang="sl-SI" sz="2400" dirty="0" err="1">
                <a:solidFill>
                  <a:srgbClr val="0033CC"/>
                </a:solidFill>
              </a:rPr>
              <a:t>training</a:t>
            </a:r>
            <a:endParaRPr lang="sl-SI" sz="2400" dirty="0">
              <a:solidFill>
                <a:srgbClr val="0033CC"/>
              </a:solidFill>
            </a:endParaRPr>
          </a:p>
          <a:p>
            <a:pPr marL="457200" indent="-457200">
              <a:spcBef>
                <a:spcPct val="20000"/>
              </a:spcBef>
            </a:pPr>
            <a:r>
              <a:rPr lang="sl-SI" sz="2400" dirty="0">
                <a:solidFill>
                  <a:srgbClr val="0033CC"/>
                </a:solidFill>
              </a:rPr>
              <a:t>6.6   </a:t>
            </a:r>
            <a:r>
              <a:rPr lang="sl-SI" sz="2400" dirty="0" err="1">
                <a:solidFill>
                  <a:srgbClr val="0033CC"/>
                </a:solidFill>
              </a:rPr>
              <a:t>RBFN</a:t>
            </a:r>
            <a:r>
              <a:rPr lang="sl-SI" sz="2400" dirty="0">
                <a:solidFill>
                  <a:srgbClr val="0033CC"/>
                </a:solidFill>
              </a:rPr>
              <a:t> </a:t>
            </a:r>
            <a:r>
              <a:rPr lang="sl-SI" sz="2400" dirty="0" err="1">
                <a:solidFill>
                  <a:srgbClr val="0033CC"/>
                </a:solidFill>
              </a:rPr>
              <a:t>for</a:t>
            </a:r>
            <a:r>
              <a:rPr lang="sl-SI" sz="2400" dirty="0">
                <a:solidFill>
                  <a:srgbClr val="0033CC"/>
                </a:solidFill>
              </a:rPr>
              <a:t> </a:t>
            </a:r>
            <a:r>
              <a:rPr lang="sl-SI" sz="2400" dirty="0" err="1" smtClean="0">
                <a:solidFill>
                  <a:srgbClr val="0033CC"/>
                </a:solidFill>
              </a:rPr>
              <a:t>classification</a:t>
            </a:r>
            <a:endParaRPr lang="sl-SI" sz="2400" dirty="0">
              <a:solidFill>
                <a:srgbClr val="0033CC"/>
              </a:solidFill>
            </a:endParaRPr>
          </a:p>
          <a:p>
            <a:pPr marL="457200" indent="-457200">
              <a:spcBef>
                <a:spcPct val="20000"/>
              </a:spcBef>
            </a:pPr>
            <a:r>
              <a:rPr lang="sl-SI" sz="2400" dirty="0">
                <a:solidFill>
                  <a:srgbClr val="0033CC"/>
                </a:solidFill>
              </a:rPr>
              <a:t>6.7   </a:t>
            </a:r>
            <a:r>
              <a:rPr lang="sl-SI" sz="2400" dirty="0" err="1">
                <a:solidFill>
                  <a:srgbClr val="0033CC"/>
                </a:solidFill>
              </a:rPr>
              <a:t>Comparison</a:t>
            </a:r>
            <a:r>
              <a:rPr lang="sl-SI" sz="2400" dirty="0">
                <a:solidFill>
                  <a:srgbClr val="0033CC"/>
                </a:solidFill>
              </a:rPr>
              <a:t> </a:t>
            </a:r>
            <a:r>
              <a:rPr lang="sl-SI" sz="2400" dirty="0" err="1">
                <a:solidFill>
                  <a:srgbClr val="0033CC"/>
                </a:solidFill>
              </a:rPr>
              <a:t>with</a:t>
            </a:r>
            <a:r>
              <a:rPr lang="sl-SI" sz="2400" dirty="0">
                <a:solidFill>
                  <a:srgbClr val="0033CC"/>
                </a:solidFill>
              </a:rPr>
              <a:t> </a:t>
            </a:r>
            <a:r>
              <a:rPr lang="sl-SI" sz="2400" dirty="0" err="1">
                <a:solidFill>
                  <a:srgbClr val="0033CC"/>
                </a:solidFill>
              </a:rPr>
              <a:t>multilayer</a:t>
            </a:r>
            <a:r>
              <a:rPr lang="sl-SI" sz="2400" dirty="0">
                <a:solidFill>
                  <a:srgbClr val="0033CC"/>
                </a:solidFill>
              </a:rPr>
              <a:t> </a:t>
            </a:r>
            <a:r>
              <a:rPr lang="sl-SI" sz="2400" dirty="0" err="1">
                <a:solidFill>
                  <a:srgbClr val="0033CC"/>
                </a:solidFill>
              </a:rPr>
              <a:t>perceptron</a:t>
            </a:r>
            <a:endParaRPr lang="sl-SI" sz="2400" dirty="0">
              <a:solidFill>
                <a:srgbClr val="0033CC"/>
              </a:solidFill>
            </a:endParaRPr>
          </a:p>
          <a:p>
            <a:pPr marL="457200" indent="-457200">
              <a:spcBef>
                <a:spcPct val="20000"/>
              </a:spcBef>
            </a:pPr>
            <a:r>
              <a:rPr lang="sl-SI" sz="2400" dirty="0">
                <a:solidFill>
                  <a:srgbClr val="0033CC"/>
                </a:solidFill>
              </a:rPr>
              <a:t>6.8   </a:t>
            </a:r>
            <a:r>
              <a:rPr lang="sl-SI" sz="2400" dirty="0" err="1">
                <a:solidFill>
                  <a:srgbClr val="0033CC"/>
                </a:solidFill>
              </a:rPr>
              <a:t>Probabilistic</a:t>
            </a:r>
            <a:r>
              <a:rPr lang="sl-SI" sz="2400" dirty="0">
                <a:solidFill>
                  <a:srgbClr val="0033CC"/>
                </a:solidFill>
              </a:rPr>
              <a:t> </a:t>
            </a:r>
            <a:r>
              <a:rPr lang="sl-SI" sz="2400" dirty="0" err="1">
                <a:solidFill>
                  <a:srgbClr val="0033CC"/>
                </a:solidFill>
              </a:rPr>
              <a:t>networks</a:t>
            </a:r>
            <a:endParaRPr lang="sl-SI" sz="2400" dirty="0">
              <a:solidFill>
                <a:srgbClr val="0033CC"/>
              </a:solidFill>
            </a:endParaRPr>
          </a:p>
          <a:p>
            <a:pPr marL="457200" indent="-457200">
              <a:spcBef>
                <a:spcPct val="20000"/>
              </a:spcBef>
            </a:pPr>
            <a:r>
              <a:rPr lang="sl-SI" sz="2400" dirty="0">
                <a:solidFill>
                  <a:srgbClr val="0033CC"/>
                </a:solidFill>
              </a:rPr>
              <a:t>6.9   </a:t>
            </a:r>
            <a:r>
              <a:rPr lang="sl-SI" sz="2400" dirty="0" err="1">
                <a:solidFill>
                  <a:srgbClr val="0033CC"/>
                </a:solidFill>
              </a:rPr>
              <a:t>Generalized</a:t>
            </a:r>
            <a:r>
              <a:rPr lang="sl-SI" sz="2400" dirty="0">
                <a:solidFill>
                  <a:srgbClr val="0033CC"/>
                </a:solidFill>
              </a:rPr>
              <a:t> </a:t>
            </a:r>
            <a:r>
              <a:rPr lang="sl-SI" sz="2400" dirty="0" err="1">
                <a:solidFill>
                  <a:srgbClr val="0033CC"/>
                </a:solidFill>
              </a:rPr>
              <a:t>regression</a:t>
            </a:r>
            <a:r>
              <a:rPr lang="sl-SI" sz="2400" dirty="0">
                <a:solidFill>
                  <a:srgbClr val="0033CC"/>
                </a:solidFill>
              </a:rPr>
              <a:t> </a:t>
            </a:r>
            <a:r>
              <a:rPr lang="sl-SI" sz="2400" dirty="0" err="1" smtClean="0">
                <a:solidFill>
                  <a:srgbClr val="0033CC"/>
                </a:solidFill>
              </a:rPr>
              <a:t>networks</a:t>
            </a:r>
            <a:endParaRPr lang="sl-SI" sz="2400" dirty="0" smtClean="0">
              <a:solidFill>
                <a:srgbClr val="0033CC"/>
              </a:solidFill>
            </a:endParaRPr>
          </a:p>
          <a:p>
            <a:pPr marL="457200" indent="-457200">
              <a:spcBef>
                <a:spcPct val="20000"/>
              </a:spcBef>
            </a:pPr>
            <a:r>
              <a:rPr lang="sl-SI" sz="2400" dirty="0" smtClean="0">
                <a:solidFill>
                  <a:srgbClr val="0033CC"/>
                </a:solidFill>
              </a:rPr>
              <a:t>6.10 </a:t>
            </a:r>
            <a:r>
              <a:rPr lang="sl-SI" sz="2400" dirty="0">
                <a:solidFill>
                  <a:srgbClr val="0033CC"/>
                </a:solidFill>
              </a:rPr>
              <a:t>MATLAB Live </a:t>
            </a:r>
            <a:r>
              <a:rPr lang="sl-SI" sz="2400" dirty="0" err="1">
                <a:solidFill>
                  <a:srgbClr val="0033CC"/>
                </a:solidFill>
              </a:rPr>
              <a:t>Script</a:t>
            </a:r>
            <a:r>
              <a:rPr lang="sl-SI" sz="2400" dirty="0">
                <a:solidFill>
                  <a:srgbClr val="0033CC"/>
                </a:solidFill>
              </a:rPr>
              <a:t> </a:t>
            </a:r>
            <a:r>
              <a:rPr lang="sl-SI" sz="2400" dirty="0" err="1">
                <a:solidFill>
                  <a:srgbClr val="0033CC"/>
                </a:solidFill>
              </a:rPr>
              <a:t>examples</a:t>
            </a:r>
            <a:endParaRPr lang="sl-SI" sz="2400" dirty="0">
              <a:solidFill>
                <a:srgbClr val="0033CC"/>
              </a:solidFill>
            </a:endParaRPr>
          </a:p>
          <a:p>
            <a:pPr marL="457200" indent="-457200">
              <a:spcBef>
                <a:spcPct val="20000"/>
              </a:spcBef>
            </a:pPr>
            <a:endParaRPr lang="sl-SI" sz="2400" dirty="0">
              <a:solidFill>
                <a:srgbClr val="0033CC"/>
              </a:solidFill>
            </a:endParaRPr>
          </a:p>
          <a:p>
            <a:pPr marL="457200" indent="-457200">
              <a:spcBef>
                <a:spcPct val="20000"/>
              </a:spcBef>
            </a:pPr>
            <a:endParaRPr lang="sl-SI" sz="2400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" name="Picture 1" descr="C:\PP\Home\Primoz\Neural networks course 2010\#07 Lecture -- RBFN\devel\#radial_basis_function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8320" y="81885"/>
            <a:ext cx="8789161" cy="6591870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l-SI" dirty="0" smtClean="0"/>
              <a:t>© 2022</a:t>
            </a:r>
            <a:endParaRPr lang="sl-S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l-SI" smtClean="0"/>
              <a:t>NEURAL NETWORKS  (6) Radial Basis Function Networks</a:t>
            </a:r>
            <a:endParaRPr lang="en-US"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sl-SI" smtClean="0"/>
              <a:t>#</a:t>
            </a:r>
            <a:fld id="{A48F6C60-4F74-4427-B25F-40D6590F4419}" type="slidenum">
              <a:rPr lang="sl-SI" smtClean="0"/>
              <a:pPr>
                <a:defRPr/>
              </a:pPr>
              <a:t>10</a:t>
            </a:fld>
            <a:endParaRPr lang="sl-SI"/>
          </a:p>
        </p:txBody>
      </p:sp>
      <p:sp>
        <p:nvSpPr>
          <p:cNvPr id="8" name="Rectangle 7"/>
          <p:cNvSpPr/>
          <p:nvPr/>
        </p:nvSpPr>
        <p:spPr>
          <a:xfrm>
            <a:off x="3712191" y="4913196"/>
            <a:ext cx="4299045" cy="4094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3719513" y="4899665"/>
          <a:ext cx="42227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0" name="Equation" r:id="rId4" imgW="2641320" imgH="304560" progId="Equation.3">
                  <p:embed/>
                </p:oleObj>
              </mc:Choice>
              <mc:Fallback>
                <p:oleObj name="Equation" r:id="rId4" imgW="2641320" imgH="3045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3" y="4899665"/>
                        <a:ext cx="422275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(6) Radial Basis Function Networks</a:t>
            </a:r>
            <a:endParaRPr lang="en-US" smtClean="0">
              <a:cs typeface="Arial" charset="0"/>
            </a:endParaRP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262DB373-5323-4D99-BDE3-5D2615ECD6FB}" type="slidenum">
              <a:rPr lang="sl-SI" smtClean="0"/>
              <a:pPr/>
              <a:t>11</a:t>
            </a:fld>
            <a:endParaRPr lang="sl-SI" smtClean="0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Properties of radial basis functions</a:t>
            </a:r>
            <a:endParaRPr lang="en-GB" smtClean="0"/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356600" cy="4897437"/>
          </a:xfrm>
        </p:spPr>
        <p:txBody>
          <a:bodyPr/>
          <a:lstStyle/>
          <a:p>
            <a:pPr eaLnBrk="1" hangingPunct="1"/>
            <a:r>
              <a:rPr lang="en-GB" sz="2000" i="1" dirty="0" smtClean="0">
                <a:solidFill>
                  <a:srgbClr val="0033CC"/>
                </a:solidFill>
              </a:rPr>
              <a:t>Gaussian</a:t>
            </a:r>
            <a:r>
              <a:rPr lang="en-GB" sz="2000" dirty="0" smtClean="0"/>
              <a:t> and </a:t>
            </a:r>
            <a:r>
              <a:rPr lang="en-GB" sz="2000" i="1" dirty="0" smtClean="0">
                <a:solidFill>
                  <a:srgbClr val="0033CC"/>
                </a:solidFill>
              </a:rPr>
              <a:t>Inverse Multi-Quadric</a:t>
            </a:r>
            <a:r>
              <a:rPr lang="en-GB" sz="2000" dirty="0" smtClean="0">
                <a:solidFill>
                  <a:srgbClr val="0033CC"/>
                </a:solidFill>
              </a:rPr>
              <a:t> </a:t>
            </a:r>
            <a:r>
              <a:rPr lang="sl-SI" sz="2000" dirty="0" err="1" smtClean="0"/>
              <a:t>basis</a:t>
            </a:r>
            <a:r>
              <a:rPr lang="sl-SI" sz="2000" dirty="0" smtClean="0"/>
              <a:t> f</a:t>
            </a:r>
            <a:r>
              <a:rPr lang="en-GB" sz="2000" dirty="0" err="1" smtClean="0"/>
              <a:t>unctions</a:t>
            </a:r>
            <a:r>
              <a:rPr lang="en-GB" sz="2000" dirty="0" smtClean="0"/>
              <a:t> are </a:t>
            </a:r>
            <a:r>
              <a:rPr lang="en-GB" sz="2000" dirty="0" err="1" smtClean="0">
                <a:solidFill>
                  <a:srgbClr val="3333FF"/>
                </a:solidFill>
              </a:rPr>
              <a:t>locali</a:t>
            </a:r>
            <a:r>
              <a:rPr lang="sl-SI" sz="2000" dirty="0" smtClean="0">
                <a:solidFill>
                  <a:srgbClr val="3333FF"/>
                </a:solidFill>
              </a:rPr>
              <a:t>z</a:t>
            </a:r>
            <a:r>
              <a:rPr lang="en-GB" sz="2000" dirty="0" err="1" smtClean="0">
                <a:solidFill>
                  <a:srgbClr val="3333FF"/>
                </a:solidFill>
              </a:rPr>
              <a:t>ed</a:t>
            </a:r>
            <a:endParaRPr lang="sl-SI" sz="2000" dirty="0" smtClean="0"/>
          </a:p>
          <a:p>
            <a:pPr lvl="1" eaLnBrk="1" hangingPunct="1"/>
            <a:endParaRPr lang="sl-SI" sz="1200" dirty="0" smtClean="0"/>
          </a:p>
          <a:p>
            <a:pPr eaLnBrk="1" hangingPunct="1"/>
            <a:endParaRPr lang="en-GB" sz="2000" dirty="0" smtClean="0"/>
          </a:p>
          <a:p>
            <a:pPr eaLnBrk="1" hangingPunct="1"/>
            <a:r>
              <a:rPr lang="sl-SI" sz="2000" dirty="0" err="1" smtClean="0"/>
              <a:t>Localised</a:t>
            </a:r>
            <a:r>
              <a:rPr lang="sl-SI" sz="2000" dirty="0" smtClean="0"/>
              <a:t> </a:t>
            </a:r>
            <a:r>
              <a:rPr lang="sl-SI" sz="2000" dirty="0" err="1" smtClean="0"/>
              <a:t>property</a:t>
            </a:r>
            <a:r>
              <a:rPr lang="sl-SI" sz="2000" dirty="0" smtClean="0"/>
              <a:t> </a:t>
            </a:r>
            <a:r>
              <a:rPr lang="en-GB" sz="2000" dirty="0" smtClean="0"/>
              <a:t>is not strictly necessary</a:t>
            </a:r>
            <a:r>
              <a:rPr lang="sl-SI" sz="2000" dirty="0" smtClean="0"/>
              <a:t> </a:t>
            </a:r>
            <a:r>
              <a:rPr lang="sl-SI" sz="2000" dirty="0" smtClean="0">
                <a:sym typeface="Wingdings" pitchFamily="2" charset="2"/>
              </a:rPr>
              <a:t>  a</a:t>
            </a:r>
            <a:r>
              <a:rPr lang="en-GB" sz="2000" dirty="0" err="1" smtClean="0"/>
              <a:t>ll</a:t>
            </a:r>
            <a:r>
              <a:rPr lang="en-GB" sz="2000" dirty="0" smtClean="0"/>
              <a:t> the other functions </a:t>
            </a:r>
            <a:r>
              <a:rPr lang="sl-SI" sz="2000" dirty="0" smtClean="0"/>
              <a:t> (</a:t>
            </a:r>
            <a:r>
              <a:rPr lang="sl-SI" sz="2000" i="1" dirty="0" err="1" smtClean="0">
                <a:solidFill>
                  <a:srgbClr val="0033CC"/>
                </a:solidFill>
              </a:rPr>
              <a:t>Multi-Quadratic</a:t>
            </a:r>
            <a:r>
              <a:rPr lang="sl-SI" sz="2000" i="1" dirty="0" smtClean="0">
                <a:solidFill>
                  <a:srgbClr val="0033CC"/>
                </a:solidFill>
              </a:rPr>
              <a:t>, </a:t>
            </a:r>
            <a:r>
              <a:rPr lang="sl-SI" sz="2000" i="1" dirty="0" err="1" smtClean="0">
                <a:solidFill>
                  <a:srgbClr val="0033CC"/>
                </a:solidFill>
              </a:rPr>
              <a:t>Cubic</a:t>
            </a:r>
            <a:r>
              <a:rPr lang="sl-SI" sz="2000" i="1" dirty="0" smtClean="0">
                <a:solidFill>
                  <a:srgbClr val="0033CC"/>
                </a:solidFill>
              </a:rPr>
              <a:t>, </a:t>
            </a:r>
            <a:r>
              <a:rPr lang="sl-SI" sz="2000" i="1" dirty="0" err="1" smtClean="0">
                <a:solidFill>
                  <a:srgbClr val="0033CC"/>
                </a:solidFill>
              </a:rPr>
              <a:t>Linear</a:t>
            </a:r>
            <a:r>
              <a:rPr lang="sl-SI" sz="2000" i="1" dirty="0" smtClean="0">
                <a:solidFill>
                  <a:srgbClr val="0033CC"/>
                </a:solidFill>
              </a:rPr>
              <a:t>, ...</a:t>
            </a:r>
            <a:r>
              <a:rPr lang="sl-SI" sz="2000" dirty="0" smtClean="0"/>
              <a:t>) are not </a:t>
            </a:r>
            <a:r>
              <a:rPr lang="sl-SI" sz="2000" dirty="0" err="1" smtClean="0"/>
              <a:t>localized</a:t>
            </a:r>
            <a:endParaRPr lang="en-GB" sz="2000" dirty="0" smtClean="0"/>
          </a:p>
          <a:p>
            <a:pPr eaLnBrk="1" hangingPunct="1"/>
            <a:endParaRPr lang="sl-SI" sz="2200" dirty="0" smtClean="0"/>
          </a:p>
          <a:p>
            <a:pPr lvl="1" eaLnBrk="1" hangingPunct="1"/>
            <a:endParaRPr lang="sl-SI" sz="1400" dirty="0" smtClean="0"/>
          </a:p>
          <a:p>
            <a:pPr eaLnBrk="1" hangingPunct="1"/>
            <a:r>
              <a:rPr lang="en-GB" sz="2000" dirty="0" smtClean="0"/>
              <a:t>Note that even the </a:t>
            </a:r>
            <a:r>
              <a:rPr lang="en-GB" sz="2000" i="1" dirty="0" smtClean="0">
                <a:solidFill>
                  <a:srgbClr val="0033CC"/>
                </a:solidFill>
              </a:rPr>
              <a:t>Linear Function</a:t>
            </a:r>
            <a:r>
              <a:rPr lang="sl-SI" sz="2000" dirty="0" smtClean="0"/>
              <a:t> 			</a:t>
            </a:r>
            <a:r>
              <a:rPr lang="en-GB" sz="2000" dirty="0" smtClean="0"/>
              <a:t>is still non-linear in the</a:t>
            </a:r>
            <a:r>
              <a:rPr lang="sl-SI" sz="2000" dirty="0" smtClean="0"/>
              <a:t> </a:t>
            </a:r>
            <a:r>
              <a:rPr lang="en-GB" sz="2000" dirty="0" smtClean="0"/>
              <a:t>components of </a:t>
            </a:r>
            <a:r>
              <a:rPr lang="en-GB" sz="2000" b="1" dirty="0" smtClean="0"/>
              <a:t>x</a:t>
            </a:r>
            <a:r>
              <a:rPr lang="sl-SI" sz="2000" b="1" dirty="0" smtClean="0"/>
              <a:t> </a:t>
            </a:r>
            <a:r>
              <a:rPr lang="en-GB" sz="2000" dirty="0" smtClean="0"/>
              <a:t> </a:t>
            </a:r>
            <a:r>
              <a:rPr lang="sl-SI" sz="2000" dirty="0" smtClean="0">
                <a:sym typeface="Wingdings" pitchFamily="2" charset="2"/>
              </a:rPr>
              <a:t>  </a:t>
            </a:r>
            <a:r>
              <a:rPr lang="en-GB" sz="2000" dirty="0" smtClean="0"/>
              <a:t>In one dimension, this leads to a piecewise-linear interpolating</a:t>
            </a:r>
            <a:r>
              <a:rPr lang="sl-SI" sz="2000" dirty="0" smtClean="0"/>
              <a:t> </a:t>
            </a:r>
            <a:r>
              <a:rPr lang="en-GB" sz="2000" dirty="0" smtClean="0"/>
              <a:t>function which performs the simplest form of exact interpolation</a:t>
            </a:r>
            <a:endParaRPr lang="sl-SI" sz="2000" dirty="0" smtClean="0"/>
          </a:p>
          <a:p>
            <a:pPr lvl="3" eaLnBrk="1" hangingPunct="1"/>
            <a:endParaRPr lang="en-GB" sz="1000" dirty="0" smtClean="0"/>
          </a:p>
          <a:p>
            <a:pPr eaLnBrk="1" hangingPunct="1"/>
            <a:r>
              <a:rPr lang="en-GB" sz="2000" dirty="0" smtClean="0"/>
              <a:t>For neural network mappings, there are good reasons for preferring </a:t>
            </a:r>
            <a:r>
              <a:rPr lang="en-GB" sz="2000" dirty="0" err="1" smtClean="0"/>
              <a:t>locali</a:t>
            </a:r>
            <a:r>
              <a:rPr lang="sl-SI" sz="2000" dirty="0" smtClean="0"/>
              <a:t>z</a:t>
            </a:r>
            <a:r>
              <a:rPr lang="en-GB" sz="2000" dirty="0" err="1" smtClean="0"/>
              <a:t>ed</a:t>
            </a:r>
            <a:r>
              <a:rPr lang="en-GB" sz="2000" dirty="0" smtClean="0"/>
              <a:t> basis</a:t>
            </a:r>
            <a:r>
              <a:rPr lang="sl-SI" sz="2000" dirty="0" smtClean="0"/>
              <a:t> </a:t>
            </a:r>
            <a:r>
              <a:rPr lang="en-GB" sz="2000" dirty="0" smtClean="0"/>
              <a:t>functions</a:t>
            </a:r>
            <a:r>
              <a:rPr lang="sl-SI" sz="2000" dirty="0" smtClean="0"/>
              <a:t> </a:t>
            </a:r>
            <a:r>
              <a:rPr lang="sl-SI" sz="2000" dirty="0" smtClean="0">
                <a:sym typeface="Wingdings" pitchFamily="2" charset="2"/>
              </a:rPr>
              <a:t> w</a:t>
            </a:r>
            <a:r>
              <a:rPr lang="en-GB" sz="2000" dirty="0" smtClean="0"/>
              <a:t>e </a:t>
            </a:r>
            <a:r>
              <a:rPr lang="sl-SI" sz="2000" dirty="0" err="1" smtClean="0"/>
              <a:t>will</a:t>
            </a:r>
            <a:r>
              <a:rPr lang="en-GB" sz="2000" dirty="0" smtClean="0"/>
              <a:t> focus on </a:t>
            </a:r>
            <a:r>
              <a:rPr lang="en-GB" sz="2000" dirty="0" smtClean="0">
                <a:solidFill>
                  <a:srgbClr val="3333FF"/>
                </a:solidFill>
              </a:rPr>
              <a:t>Gaussian basis functions</a:t>
            </a:r>
            <a:endParaRPr lang="en-GB" sz="2000" dirty="0" smtClean="0"/>
          </a:p>
        </p:txBody>
      </p:sp>
      <p:pic>
        <p:nvPicPr>
          <p:cNvPr id="1331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2850" y="1775156"/>
            <a:ext cx="2559050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32063" y="3048264"/>
            <a:ext cx="2581275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1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81563" y="3514703"/>
            <a:ext cx="1951037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(6) Radial Basis Function Networks</a:t>
            </a:r>
            <a:endParaRPr lang="en-US" smtClean="0">
              <a:cs typeface="Arial" charset="0"/>
            </a:endParaRP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AF885924-71B8-4BF3-A020-B7A5993A6ED0}" type="slidenum">
              <a:rPr lang="sl-SI" smtClean="0"/>
              <a:pPr/>
              <a:t>12</a:t>
            </a:fld>
            <a:endParaRPr lang="sl-SI" smtClean="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Exact interpolation example  </a:t>
            </a:r>
            <a:r>
              <a:rPr lang="sl-SI" sz="2800" smtClean="0"/>
              <a:t>(1/2)</a:t>
            </a:r>
            <a:endParaRPr lang="en-GB" sz="2800" smtClean="0"/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300" y="1420813"/>
            <a:ext cx="4089400" cy="25606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sl-SI" smtClean="0"/>
              <a:t>	Interpolation problem</a:t>
            </a:r>
          </a:p>
          <a:p>
            <a:pPr lvl="1" eaLnBrk="1" hangingPunct="1"/>
            <a:r>
              <a:rPr lang="sl-SI" smtClean="0"/>
              <a:t>We would like to find a function which fits all data points</a:t>
            </a:r>
          </a:p>
          <a:p>
            <a:pPr lvl="1" eaLnBrk="1" hangingPunct="1"/>
            <a:endParaRPr lang="sl-SI" smtClean="0"/>
          </a:p>
        </p:txBody>
      </p:sp>
      <p:pic>
        <p:nvPicPr>
          <p:cNvPr id="14343" name="Picture 4" descr="#example61_RBFN_exact_interpol_(a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68575"/>
            <a:ext cx="4752975" cy="356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5" name="Rectangle 6"/>
          <p:cNvSpPr>
            <a:spLocks noChangeArrowheads="1"/>
          </p:cNvSpPr>
          <p:nvPr/>
        </p:nvSpPr>
        <p:spPr bwMode="auto">
          <a:xfrm>
            <a:off x="4711700" y="1420813"/>
            <a:ext cx="3975100" cy="230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sl-SI" sz="2400" dirty="0"/>
              <a:t>	</a:t>
            </a:r>
            <a:r>
              <a:rPr lang="sl-SI" sz="2400" dirty="0" err="1"/>
              <a:t>Solution</a:t>
            </a:r>
            <a:r>
              <a:rPr lang="sl-SI" sz="2400" dirty="0"/>
              <a:t> </a:t>
            </a:r>
            <a:r>
              <a:rPr lang="sl-SI" sz="2400" dirty="0" err="1"/>
              <a:t>approach</a:t>
            </a:r>
            <a:endParaRPr lang="sl-SI" sz="2400" dirty="0"/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sl-SI" dirty="0" err="1" smtClean="0"/>
              <a:t>Superposition</a:t>
            </a:r>
            <a:r>
              <a:rPr lang="sl-SI" dirty="0" smtClean="0"/>
              <a:t> </a:t>
            </a:r>
            <a:r>
              <a:rPr lang="sl-SI" dirty="0"/>
              <a:t>of </a:t>
            </a:r>
            <a:r>
              <a:rPr lang="sl-SI" dirty="0" err="1"/>
              <a:t>Gaussian</a:t>
            </a:r>
            <a:r>
              <a:rPr lang="sl-SI" dirty="0"/>
              <a:t> </a:t>
            </a:r>
            <a:r>
              <a:rPr lang="sl-SI" dirty="0" err="1" smtClean="0"/>
              <a:t>radial</a:t>
            </a:r>
            <a:r>
              <a:rPr lang="sl-SI" dirty="0" smtClean="0"/>
              <a:t> </a:t>
            </a:r>
            <a:r>
              <a:rPr lang="sl-SI" dirty="0" err="1" smtClean="0"/>
              <a:t>basis</a:t>
            </a:r>
            <a:r>
              <a:rPr lang="sl-SI" dirty="0" smtClean="0"/>
              <a:t> </a:t>
            </a:r>
            <a:r>
              <a:rPr lang="sl-SI" dirty="0" err="1"/>
              <a:t>functions</a:t>
            </a:r>
            <a:endParaRPr lang="en-GB" dirty="0"/>
          </a:p>
        </p:txBody>
      </p:sp>
      <p:pic>
        <p:nvPicPr>
          <p:cNvPr id="11" name="Picture 1" descr="C:\PP\Home\Primoz\Neural networks course 2010\#07 Lecture -- RBFN\rbfn_for_slid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62759" y="2565779"/>
            <a:ext cx="4753971" cy="35654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(6) Radial Basis Function Networks</a:t>
            </a:r>
            <a:endParaRPr lang="en-US" smtClean="0">
              <a:cs typeface="Arial" charset="0"/>
            </a:endParaRP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2988D3FF-24D6-45B1-AEA2-1F8A6CD07D63}" type="slidenum">
              <a:rPr lang="sl-SI" smtClean="0"/>
              <a:pPr/>
              <a:t>13</a:t>
            </a:fld>
            <a:endParaRPr lang="sl-SI" smtClean="0"/>
          </a:p>
        </p:txBody>
      </p:sp>
      <p:pic>
        <p:nvPicPr>
          <p:cNvPr id="15365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0513" y="1930400"/>
            <a:ext cx="5018087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Exact interpolation example  </a:t>
            </a:r>
            <a:r>
              <a:rPr lang="sl-SI" sz="2800" smtClean="0"/>
              <a:t>(2/2)</a:t>
            </a:r>
            <a:endParaRPr lang="en-GB" sz="2800" smtClean="0"/>
          </a:p>
        </p:txBody>
      </p:sp>
      <p:pic>
        <p:nvPicPr>
          <p:cNvPr id="15367" name="Picture 8" descr="#example61_RBFN_exact_interpol_(f)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3900" y="3727450"/>
            <a:ext cx="4610100" cy="313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8" name="Picture 9" descr="#example61_RBFN_exact_interpol_(d)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727450"/>
            <a:ext cx="4610100" cy="313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9" name="Picture 10" descr="#example61_RBFN_exact_interpol_(e)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63775" y="1185863"/>
            <a:ext cx="4610100" cy="31305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pic>
      <p:sp>
        <p:nvSpPr>
          <p:cNvPr id="15370" name="Text Box 11"/>
          <p:cNvSpPr txBox="1">
            <a:spLocks noChangeArrowheads="1"/>
          </p:cNvSpPr>
          <p:nvPr/>
        </p:nvSpPr>
        <p:spPr bwMode="auto">
          <a:xfrm>
            <a:off x="1701800" y="4521200"/>
            <a:ext cx="1397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i="1">
                <a:solidFill>
                  <a:srgbClr val="3333FF"/>
                </a:solidFill>
              </a:rPr>
              <a:t>σ</a:t>
            </a:r>
            <a:r>
              <a:rPr lang="sl-SI" i="1">
                <a:solidFill>
                  <a:srgbClr val="3333FF"/>
                </a:solidFill>
              </a:rPr>
              <a:t> </a:t>
            </a:r>
            <a:r>
              <a:rPr lang="sl-SI">
                <a:solidFill>
                  <a:srgbClr val="3333FF"/>
                </a:solidFill>
              </a:rPr>
              <a:t>= 0.02</a:t>
            </a:r>
            <a:endParaRPr lang="el-GR">
              <a:solidFill>
                <a:srgbClr val="3333FF"/>
              </a:solidFill>
            </a:endParaRPr>
          </a:p>
        </p:txBody>
      </p:sp>
      <p:sp>
        <p:nvSpPr>
          <p:cNvPr id="15371" name="Text Box 12"/>
          <p:cNvSpPr txBox="1">
            <a:spLocks noChangeArrowheads="1"/>
          </p:cNvSpPr>
          <p:nvPr/>
        </p:nvSpPr>
        <p:spPr bwMode="auto">
          <a:xfrm>
            <a:off x="3911600" y="1625600"/>
            <a:ext cx="1397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i="1">
                <a:solidFill>
                  <a:srgbClr val="3333FF"/>
                </a:solidFill>
              </a:rPr>
              <a:t>σ</a:t>
            </a:r>
            <a:r>
              <a:rPr lang="sl-SI" i="1">
                <a:solidFill>
                  <a:srgbClr val="3333FF"/>
                </a:solidFill>
              </a:rPr>
              <a:t> </a:t>
            </a:r>
            <a:r>
              <a:rPr lang="sl-SI">
                <a:solidFill>
                  <a:srgbClr val="3333FF"/>
                </a:solidFill>
              </a:rPr>
              <a:t>= 1</a:t>
            </a:r>
            <a:endParaRPr lang="el-GR">
              <a:solidFill>
                <a:srgbClr val="3333FF"/>
              </a:solidFill>
            </a:endParaRPr>
          </a:p>
        </p:txBody>
      </p:sp>
      <p:sp>
        <p:nvSpPr>
          <p:cNvPr id="15372" name="Text Box 14"/>
          <p:cNvSpPr txBox="1">
            <a:spLocks noChangeArrowheads="1"/>
          </p:cNvSpPr>
          <p:nvPr/>
        </p:nvSpPr>
        <p:spPr bwMode="auto">
          <a:xfrm>
            <a:off x="6286500" y="4508500"/>
            <a:ext cx="1397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i="1">
                <a:solidFill>
                  <a:srgbClr val="3333FF"/>
                </a:solidFill>
              </a:rPr>
              <a:t>σ</a:t>
            </a:r>
            <a:r>
              <a:rPr lang="sl-SI" i="1">
                <a:solidFill>
                  <a:srgbClr val="3333FF"/>
                </a:solidFill>
              </a:rPr>
              <a:t> </a:t>
            </a:r>
            <a:r>
              <a:rPr lang="sl-SI">
                <a:solidFill>
                  <a:srgbClr val="3333FF"/>
                </a:solidFill>
              </a:rPr>
              <a:t>= 20</a:t>
            </a:r>
            <a:endParaRPr lang="el-GR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(6) Radial Basis Function Networks</a:t>
            </a:r>
            <a:endParaRPr lang="en-US" smtClean="0">
              <a:cs typeface="Arial" charset="0"/>
            </a:endParaRP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5AFA3991-99BC-49DF-AF2D-FC2B670136BD}" type="slidenum">
              <a:rPr lang="sl-SI" smtClean="0"/>
              <a:pPr/>
              <a:t>14</a:t>
            </a:fld>
            <a:endParaRPr lang="sl-SI" smtClean="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6.4  Radial basis function networks</a:t>
            </a:r>
            <a:endParaRPr lang="en-GB" smtClean="0"/>
          </a:p>
        </p:txBody>
      </p:sp>
      <p:sp>
        <p:nvSpPr>
          <p:cNvPr id="16390" name="Line 3"/>
          <p:cNvSpPr>
            <a:spLocks noChangeShapeType="1"/>
          </p:cNvSpPr>
          <p:nvPr/>
        </p:nvSpPr>
        <p:spPr bwMode="auto">
          <a:xfrm>
            <a:off x="250825" y="1268413"/>
            <a:ext cx="8642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344613"/>
            <a:ext cx="8229600" cy="5037137"/>
          </a:xfrm>
        </p:spPr>
        <p:txBody>
          <a:bodyPr/>
          <a:lstStyle/>
          <a:p>
            <a:pPr eaLnBrk="1" hangingPunct="1"/>
            <a:r>
              <a:rPr lang="sl-SI" sz="2000" smtClean="0"/>
              <a:t>Exact interpolation model using RB functions can already be described as a radial basis function network</a:t>
            </a:r>
          </a:p>
          <a:p>
            <a:pPr eaLnBrk="1" hangingPunct="1"/>
            <a:endParaRPr lang="sl-SI" sz="2000" smtClean="0"/>
          </a:p>
          <a:p>
            <a:pPr eaLnBrk="1" hangingPunct="1"/>
            <a:endParaRPr lang="sl-SI" sz="2000" smtClean="0"/>
          </a:p>
          <a:p>
            <a:pPr eaLnBrk="1" hangingPunct="1"/>
            <a:endParaRPr lang="sl-SI" sz="2000" smtClean="0"/>
          </a:p>
          <a:p>
            <a:pPr eaLnBrk="1" hangingPunct="1"/>
            <a:endParaRPr lang="sl-SI" sz="2000" smtClean="0"/>
          </a:p>
          <a:p>
            <a:pPr eaLnBrk="1" hangingPunct="1"/>
            <a:endParaRPr lang="sl-SI" sz="2000" smtClean="0"/>
          </a:p>
          <a:p>
            <a:pPr eaLnBrk="1" hangingPunct="1"/>
            <a:endParaRPr lang="sl-SI" sz="2000" smtClean="0"/>
          </a:p>
          <a:p>
            <a:pPr eaLnBrk="1" hangingPunct="1"/>
            <a:endParaRPr lang="sl-SI" sz="2000" smtClean="0"/>
          </a:p>
          <a:p>
            <a:pPr eaLnBrk="1" hangingPunct="1"/>
            <a:endParaRPr lang="sl-SI" sz="2000" i="1" smtClean="0"/>
          </a:p>
          <a:p>
            <a:pPr eaLnBrk="1" hangingPunct="1"/>
            <a:r>
              <a:rPr lang="sl-SI" sz="2000" i="1" smtClean="0"/>
              <a:t>N</a:t>
            </a:r>
            <a:r>
              <a:rPr lang="sl-SI" sz="2000" smtClean="0"/>
              <a:t> training inputs directly determine hidden layer prototypes (centers of hidden layer neurons)</a:t>
            </a:r>
          </a:p>
          <a:p>
            <a:pPr eaLnBrk="1" hangingPunct="1"/>
            <a:r>
              <a:rPr lang="sl-SI" sz="2000" smtClean="0"/>
              <a:t>Training inputs and outputs also directly determine output weights</a:t>
            </a:r>
            <a:endParaRPr lang="en-GB" sz="2000" smtClean="0"/>
          </a:p>
        </p:txBody>
      </p:sp>
      <p:pic>
        <p:nvPicPr>
          <p:cNvPr id="1639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8775" y="2257425"/>
            <a:ext cx="6059488" cy="243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(6) Radial Basis Function Networks</a:t>
            </a:r>
            <a:endParaRPr lang="en-US" smtClean="0">
              <a:cs typeface="Arial" charset="0"/>
            </a:endParaRP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7F485519-81E3-4EC1-8C3D-83C3BC648BD2}" type="slidenum">
              <a:rPr lang="sl-SI" smtClean="0"/>
              <a:pPr/>
              <a:t>15</a:t>
            </a:fld>
            <a:endParaRPr lang="sl-SI" smtClean="0"/>
          </a:p>
        </p:txBody>
      </p:sp>
      <p:pic>
        <p:nvPicPr>
          <p:cNvPr id="17413" name="Picture 2" descr="#example62_RBFN_exact_interpol_noi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3975" y="1860550"/>
            <a:ext cx="5175250" cy="331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Problems with exact interpolation</a:t>
            </a:r>
            <a:endParaRPr lang="en-GB" smtClean="0"/>
          </a:p>
        </p:txBody>
      </p:sp>
      <p:sp>
        <p:nvSpPr>
          <p:cNvPr id="17415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Tx/>
              <a:buAutoNum type="arabicPeriod"/>
            </a:pPr>
            <a:r>
              <a:rPr lang="sl-SI" sz="1800" dirty="0" err="1" smtClean="0"/>
              <a:t>Exact</a:t>
            </a:r>
            <a:r>
              <a:rPr lang="sl-SI" sz="1800" dirty="0" smtClean="0"/>
              <a:t> </a:t>
            </a:r>
            <a:r>
              <a:rPr lang="sl-SI" sz="1800" dirty="0" err="1" smtClean="0"/>
              <a:t>interpolation</a:t>
            </a:r>
            <a:r>
              <a:rPr lang="sl-SI" sz="1800" dirty="0" smtClean="0"/>
              <a:t> of </a:t>
            </a:r>
            <a:r>
              <a:rPr lang="sl-SI" sz="1800" dirty="0" err="1" smtClean="0"/>
              <a:t>noisy</a:t>
            </a:r>
            <a:r>
              <a:rPr lang="sl-SI" sz="1800" dirty="0" smtClean="0"/>
              <a:t> data is a </a:t>
            </a:r>
            <a:r>
              <a:rPr lang="sl-SI" sz="1800" dirty="0" err="1" smtClean="0"/>
              <a:t>highly</a:t>
            </a:r>
            <a:r>
              <a:rPr lang="sl-SI" sz="1800" dirty="0" smtClean="0"/>
              <a:t> </a:t>
            </a:r>
            <a:r>
              <a:rPr lang="sl-SI" sz="1800" dirty="0" err="1" smtClean="0"/>
              <a:t>oscillatory</a:t>
            </a:r>
            <a:r>
              <a:rPr lang="sl-SI" sz="1800" dirty="0" smtClean="0"/>
              <a:t> </a:t>
            </a:r>
            <a:r>
              <a:rPr lang="sl-SI" sz="1800" dirty="0" err="1" smtClean="0"/>
              <a:t>function</a:t>
            </a:r>
            <a:r>
              <a:rPr lang="sl-SI" sz="1800" dirty="0" smtClean="0"/>
              <a:t/>
            </a:r>
            <a:br>
              <a:rPr lang="sl-SI" sz="1800" dirty="0" smtClean="0"/>
            </a:br>
            <a:r>
              <a:rPr lang="sl-SI" sz="1800" dirty="0" smtClean="0"/>
              <a:t> </a:t>
            </a:r>
            <a:r>
              <a:rPr lang="sl-SI" sz="1800" dirty="0" smtClean="0">
                <a:sym typeface="Wingdings" pitchFamily="2" charset="2"/>
              </a:rPr>
              <a:t> </a:t>
            </a:r>
            <a:r>
              <a:rPr lang="sl-SI" sz="1800" dirty="0" err="1" smtClean="0">
                <a:sym typeface="Wingdings" pitchFamily="2" charset="2"/>
              </a:rPr>
              <a:t>s</a:t>
            </a:r>
            <a:r>
              <a:rPr lang="sl-SI" sz="1800" dirty="0" err="1" smtClean="0"/>
              <a:t>uch</a:t>
            </a:r>
            <a:r>
              <a:rPr lang="sl-SI" sz="1800" dirty="0" smtClean="0"/>
              <a:t> </a:t>
            </a:r>
            <a:r>
              <a:rPr lang="sl-SI" sz="1800" dirty="0" err="1" smtClean="0"/>
              <a:t>interpolating</a:t>
            </a:r>
            <a:r>
              <a:rPr lang="sl-SI" sz="1800" dirty="0" smtClean="0"/>
              <a:t> </a:t>
            </a:r>
            <a:r>
              <a:rPr lang="sl-SI" sz="1800" dirty="0" err="1" smtClean="0"/>
              <a:t>functions</a:t>
            </a:r>
            <a:r>
              <a:rPr lang="sl-SI" sz="1800" dirty="0" smtClean="0"/>
              <a:t> are </a:t>
            </a:r>
            <a:r>
              <a:rPr lang="sl-SI" sz="1800" dirty="0" err="1" smtClean="0"/>
              <a:t>generally</a:t>
            </a:r>
            <a:r>
              <a:rPr lang="sl-SI" sz="1800" dirty="0" smtClean="0"/>
              <a:t> </a:t>
            </a:r>
            <a:r>
              <a:rPr lang="sl-SI" sz="1800" dirty="0" err="1" smtClean="0"/>
              <a:t>undesirable</a:t>
            </a:r>
            <a:endParaRPr lang="sl-SI" sz="1800" dirty="0" smtClean="0"/>
          </a:p>
          <a:p>
            <a:pPr marL="457200" indent="-457200" eaLnBrk="1" hangingPunct="1">
              <a:buFontTx/>
              <a:buAutoNum type="arabicPeriod"/>
            </a:pPr>
            <a:endParaRPr lang="sl-SI" sz="1800" dirty="0" smtClean="0"/>
          </a:p>
          <a:p>
            <a:pPr marL="457200" indent="-457200" eaLnBrk="1" hangingPunct="1">
              <a:buFontTx/>
              <a:buAutoNum type="arabicPeriod"/>
            </a:pPr>
            <a:endParaRPr lang="sl-SI" sz="1800" dirty="0" smtClean="0"/>
          </a:p>
          <a:p>
            <a:pPr marL="457200" indent="-457200" eaLnBrk="1" hangingPunct="1">
              <a:buFontTx/>
              <a:buAutoNum type="arabicPeriod"/>
            </a:pPr>
            <a:endParaRPr lang="sl-SI" sz="1800" dirty="0" smtClean="0"/>
          </a:p>
          <a:p>
            <a:pPr marL="457200" indent="-457200" eaLnBrk="1" hangingPunct="1">
              <a:buFontTx/>
              <a:buAutoNum type="arabicPeriod"/>
            </a:pPr>
            <a:endParaRPr lang="sl-SI" sz="1800" dirty="0" smtClean="0"/>
          </a:p>
          <a:p>
            <a:pPr marL="457200" indent="-457200" eaLnBrk="1" hangingPunct="1">
              <a:buFontTx/>
              <a:buAutoNum type="arabicPeriod"/>
            </a:pPr>
            <a:endParaRPr lang="sl-SI" sz="1800" dirty="0" smtClean="0"/>
          </a:p>
          <a:p>
            <a:pPr marL="457200" indent="-457200" eaLnBrk="1" hangingPunct="1">
              <a:buFontTx/>
              <a:buAutoNum type="arabicPeriod"/>
            </a:pPr>
            <a:endParaRPr lang="sl-SI" sz="1800" dirty="0" smtClean="0"/>
          </a:p>
          <a:p>
            <a:pPr marL="457200" indent="-457200" eaLnBrk="1" hangingPunct="1">
              <a:buFontTx/>
              <a:buAutoNum type="arabicPeriod"/>
            </a:pPr>
            <a:endParaRPr lang="sl-SI" sz="1800" dirty="0" smtClean="0"/>
          </a:p>
          <a:p>
            <a:pPr marL="457200" indent="-457200" eaLnBrk="1" hangingPunct="1">
              <a:buFontTx/>
              <a:buAutoNum type="arabicPeriod"/>
            </a:pPr>
            <a:endParaRPr lang="sl-SI" sz="1800" dirty="0" smtClean="0"/>
          </a:p>
          <a:p>
            <a:pPr marL="457200" indent="-457200" eaLnBrk="1" hangingPunct="1">
              <a:buFontTx/>
              <a:buAutoNum type="arabicPeriod"/>
            </a:pPr>
            <a:endParaRPr lang="sl-SI" sz="1800" dirty="0" smtClean="0"/>
          </a:p>
          <a:p>
            <a:pPr marL="457200" indent="-457200" eaLnBrk="1" hangingPunct="1">
              <a:buFontTx/>
              <a:buAutoNum type="arabicPeriod"/>
            </a:pPr>
            <a:endParaRPr lang="sl-SI" sz="1800" dirty="0" smtClean="0"/>
          </a:p>
          <a:p>
            <a:pPr marL="457200" indent="-457200" eaLnBrk="1" hangingPunct="1">
              <a:buFontTx/>
              <a:buAutoNum type="arabicPeriod"/>
            </a:pPr>
            <a:endParaRPr lang="sl-SI" sz="1800" dirty="0" smtClean="0">
              <a:sym typeface="Wingdings" pitchFamily="2" charset="2"/>
            </a:endParaRPr>
          </a:p>
          <a:p>
            <a:pPr marL="457200" indent="-457200" eaLnBrk="1" hangingPunct="1">
              <a:buFontTx/>
              <a:buAutoNum type="arabicPeriod"/>
            </a:pPr>
            <a:r>
              <a:rPr lang="sl-SI" sz="1800" dirty="0" err="1" smtClean="0">
                <a:sym typeface="Wingdings" pitchFamily="2" charset="2"/>
              </a:rPr>
              <a:t>N</a:t>
            </a:r>
            <a:r>
              <a:rPr lang="sl-SI" sz="1800" dirty="0" err="1" smtClean="0"/>
              <a:t>umber</a:t>
            </a:r>
            <a:r>
              <a:rPr lang="sl-SI" sz="1800" dirty="0" smtClean="0"/>
              <a:t> of </a:t>
            </a:r>
            <a:r>
              <a:rPr lang="sl-SI" sz="1800" dirty="0" err="1" smtClean="0"/>
              <a:t>basis</a:t>
            </a:r>
            <a:r>
              <a:rPr lang="sl-SI" sz="1800" dirty="0" smtClean="0"/>
              <a:t> </a:t>
            </a:r>
            <a:r>
              <a:rPr lang="sl-SI" sz="1800" dirty="0" err="1" smtClean="0"/>
              <a:t>functions</a:t>
            </a:r>
            <a:r>
              <a:rPr lang="sl-SI" sz="1800" dirty="0" smtClean="0"/>
              <a:t> is </a:t>
            </a:r>
            <a:r>
              <a:rPr lang="sl-SI" sz="1800" dirty="0" err="1" smtClean="0"/>
              <a:t>equal</a:t>
            </a:r>
            <a:r>
              <a:rPr lang="sl-SI" sz="1800" dirty="0" smtClean="0"/>
              <a:t> to </a:t>
            </a:r>
            <a:r>
              <a:rPr lang="sl-SI" sz="1800" dirty="0" err="1" smtClean="0"/>
              <a:t>the</a:t>
            </a:r>
            <a:r>
              <a:rPr lang="sl-SI" sz="1800" dirty="0" smtClean="0"/>
              <a:t> </a:t>
            </a:r>
            <a:r>
              <a:rPr lang="sl-SI" sz="1800" dirty="0" err="1" smtClean="0"/>
              <a:t>number</a:t>
            </a:r>
            <a:r>
              <a:rPr lang="sl-SI" sz="1800" dirty="0" smtClean="0"/>
              <a:t> of data </a:t>
            </a:r>
            <a:r>
              <a:rPr lang="sl-SI" sz="1800" dirty="0" err="1" smtClean="0"/>
              <a:t>patterns</a:t>
            </a:r>
            <a:r>
              <a:rPr lang="sl-SI" sz="1800" dirty="0" smtClean="0"/>
              <a:t/>
            </a:r>
            <a:br>
              <a:rPr lang="sl-SI" sz="1800" dirty="0" smtClean="0"/>
            </a:br>
            <a:r>
              <a:rPr lang="sl-SI" sz="1800" dirty="0" smtClean="0"/>
              <a:t> </a:t>
            </a:r>
            <a:r>
              <a:rPr lang="sl-SI" sz="1800" dirty="0" smtClean="0">
                <a:sym typeface="Wingdings" pitchFamily="2" charset="2"/>
              </a:rPr>
              <a:t> </a:t>
            </a:r>
            <a:r>
              <a:rPr lang="sl-SI" sz="1800" dirty="0" err="1" smtClean="0">
                <a:sym typeface="Wingdings" pitchFamily="2" charset="2"/>
              </a:rPr>
              <a:t>e</a:t>
            </a:r>
            <a:r>
              <a:rPr lang="sl-SI" sz="1800" dirty="0" err="1" smtClean="0"/>
              <a:t>xact</a:t>
            </a:r>
            <a:r>
              <a:rPr lang="sl-SI" sz="1800" dirty="0" smtClean="0"/>
              <a:t> </a:t>
            </a:r>
            <a:r>
              <a:rPr lang="sl-SI" sz="1800" dirty="0" err="1" smtClean="0"/>
              <a:t>RBF</a:t>
            </a:r>
            <a:r>
              <a:rPr lang="sl-SI" sz="1800" dirty="0" smtClean="0"/>
              <a:t> </a:t>
            </a:r>
            <a:r>
              <a:rPr lang="sl-SI" sz="1800" dirty="0" err="1" smtClean="0"/>
              <a:t>networks</a:t>
            </a:r>
            <a:r>
              <a:rPr lang="sl-SI" sz="1800" dirty="0" smtClean="0"/>
              <a:t> </a:t>
            </a:r>
            <a:r>
              <a:rPr lang="en-GB" sz="1800" dirty="0" smtClean="0"/>
              <a:t>are not computationally efficient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(6) Radial Basis Function Networks</a:t>
            </a:r>
            <a:endParaRPr lang="en-US" smtClean="0">
              <a:cs typeface="Arial" charset="0"/>
            </a:endParaRP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D9A80B81-2B82-4F71-9781-8E497485393B}" type="slidenum">
              <a:rPr lang="sl-SI" smtClean="0"/>
              <a:pPr/>
              <a:t>16</a:t>
            </a:fld>
            <a:endParaRPr lang="sl-SI" smtClean="0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RBF neural network model</a:t>
            </a:r>
            <a:endParaRPr lang="en-GB" smtClean="0"/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268413"/>
            <a:ext cx="8369300" cy="51133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sl-SI" dirty="0" smtClean="0"/>
              <a:t>	</a:t>
            </a:r>
            <a:r>
              <a:rPr lang="sl-SI" dirty="0" err="1" smtClean="0"/>
              <a:t>Introduced</a:t>
            </a:r>
            <a:r>
              <a:rPr lang="sl-SI" dirty="0" smtClean="0"/>
              <a:t> </a:t>
            </a:r>
            <a:r>
              <a:rPr lang="sl-SI" dirty="0" err="1" smtClean="0"/>
              <a:t>by</a:t>
            </a:r>
            <a:r>
              <a:rPr lang="sl-SI" dirty="0" smtClean="0"/>
              <a:t> </a:t>
            </a:r>
            <a:r>
              <a:rPr lang="sl-SI" dirty="0" err="1" smtClean="0">
                <a:hlinkClick r:id="rId3"/>
              </a:rPr>
              <a:t>Moody</a:t>
            </a:r>
            <a:r>
              <a:rPr lang="sl-SI" dirty="0" smtClean="0">
                <a:hlinkClick r:id="rId3"/>
              </a:rPr>
              <a:t> &amp; </a:t>
            </a:r>
            <a:r>
              <a:rPr lang="sl-SI" dirty="0" err="1" smtClean="0">
                <a:hlinkClick r:id="rId3"/>
              </a:rPr>
              <a:t>Darken</a:t>
            </a:r>
            <a:r>
              <a:rPr lang="sl-SI" dirty="0" smtClean="0">
                <a:hlinkClick r:id="rId3"/>
              </a:rPr>
              <a:t> (1989)</a:t>
            </a:r>
            <a:r>
              <a:rPr lang="sl-SI" dirty="0" smtClean="0"/>
              <a:t> </a:t>
            </a:r>
            <a:r>
              <a:rPr lang="sl-SI" dirty="0" err="1" smtClean="0"/>
              <a:t>by</a:t>
            </a:r>
            <a:r>
              <a:rPr lang="sl-SI" dirty="0" smtClean="0"/>
              <a:t> </a:t>
            </a:r>
            <a:r>
              <a:rPr lang="sl-SI" dirty="0" err="1" smtClean="0"/>
              <a:t>several</a:t>
            </a:r>
            <a:r>
              <a:rPr lang="sl-SI" dirty="0" smtClean="0"/>
              <a:t> </a:t>
            </a:r>
            <a:r>
              <a:rPr lang="sl-SI" dirty="0" err="1" smtClean="0"/>
              <a:t>modifications</a:t>
            </a:r>
            <a:r>
              <a:rPr lang="sl-SI" dirty="0" smtClean="0"/>
              <a:t> of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exact</a:t>
            </a:r>
            <a:r>
              <a:rPr lang="sl-SI" dirty="0" smtClean="0"/>
              <a:t> </a:t>
            </a:r>
            <a:r>
              <a:rPr lang="sl-SI" dirty="0" err="1" smtClean="0"/>
              <a:t>interpolation</a:t>
            </a:r>
            <a:r>
              <a:rPr lang="sl-SI" dirty="0" smtClean="0"/>
              <a:t> procedure</a:t>
            </a:r>
          </a:p>
          <a:p>
            <a:pPr lvl="4" eaLnBrk="1" hangingPunct="1"/>
            <a:endParaRPr lang="sl-SI" dirty="0" smtClean="0"/>
          </a:p>
          <a:p>
            <a:pPr lvl="1" eaLnBrk="1" hangingPunct="1"/>
            <a:r>
              <a:rPr lang="sl-SI" sz="1800" dirty="0" smtClean="0">
                <a:solidFill>
                  <a:srgbClr val="3333FF"/>
                </a:solidFill>
              </a:rPr>
              <a:t>N</a:t>
            </a:r>
            <a:r>
              <a:rPr lang="en-GB" sz="1800" dirty="0" smtClean="0">
                <a:solidFill>
                  <a:srgbClr val="3333FF"/>
                </a:solidFill>
              </a:rPr>
              <a:t>umber </a:t>
            </a:r>
            <a:r>
              <a:rPr lang="en-GB" sz="1800" i="1" dirty="0" smtClean="0">
                <a:solidFill>
                  <a:srgbClr val="3333FF"/>
                </a:solidFill>
              </a:rPr>
              <a:t>M </a:t>
            </a:r>
            <a:r>
              <a:rPr lang="en-GB" sz="1800" dirty="0" smtClean="0">
                <a:solidFill>
                  <a:srgbClr val="3333FF"/>
                </a:solidFill>
              </a:rPr>
              <a:t>of basis functions</a:t>
            </a:r>
            <a:r>
              <a:rPr lang="en-GB" sz="1800" dirty="0" smtClean="0"/>
              <a:t> (hidden units) need not equal the number </a:t>
            </a:r>
            <a:r>
              <a:rPr lang="en-GB" sz="1800" i="1" dirty="0" smtClean="0"/>
              <a:t>N</a:t>
            </a:r>
            <a:r>
              <a:rPr lang="sl-SI" sz="1800" i="1" dirty="0" smtClean="0"/>
              <a:t> </a:t>
            </a:r>
            <a:r>
              <a:rPr lang="en-GB" sz="1800" dirty="0" smtClean="0"/>
              <a:t>of training data points. In general</a:t>
            </a:r>
            <a:r>
              <a:rPr lang="sl-SI" sz="1800" dirty="0" smtClean="0"/>
              <a:t>,</a:t>
            </a:r>
            <a:r>
              <a:rPr lang="en-GB" sz="1800" dirty="0" smtClean="0"/>
              <a:t> it is better to have </a:t>
            </a:r>
            <a:r>
              <a:rPr lang="en-GB" sz="1800" i="1" dirty="0" smtClean="0"/>
              <a:t>M </a:t>
            </a:r>
            <a:r>
              <a:rPr lang="en-GB" sz="1800" dirty="0" smtClean="0"/>
              <a:t>much less than </a:t>
            </a:r>
            <a:r>
              <a:rPr lang="en-GB" sz="1800" i="1" dirty="0" smtClean="0"/>
              <a:t>N</a:t>
            </a:r>
            <a:r>
              <a:rPr lang="en-GB" sz="1800" dirty="0" smtClean="0"/>
              <a:t>.</a:t>
            </a:r>
            <a:endParaRPr lang="sl-SI" sz="1800" dirty="0" smtClean="0"/>
          </a:p>
          <a:p>
            <a:pPr lvl="4" eaLnBrk="1" hangingPunct="1"/>
            <a:endParaRPr lang="en-GB" sz="1200" dirty="0" smtClean="0"/>
          </a:p>
          <a:p>
            <a:pPr lvl="1" eaLnBrk="1" hangingPunct="1"/>
            <a:r>
              <a:rPr lang="sl-SI" sz="1800" dirty="0" smtClean="0">
                <a:solidFill>
                  <a:srgbClr val="3333FF"/>
                </a:solidFill>
              </a:rPr>
              <a:t>C</a:t>
            </a:r>
            <a:r>
              <a:rPr lang="en-GB" sz="1800" dirty="0" err="1" smtClean="0">
                <a:solidFill>
                  <a:srgbClr val="3333FF"/>
                </a:solidFill>
              </a:rPr>
              <a:t>ent</a:t>
            </a:r>
            <a:r>
              <a:rPr lang="sl-SI" sz="1800" dirty="0" err="1" smtClean="0">
                <a:solidFill>
                  <a:srgbClr val="3333FF"/>
                </a:solidFill>
              </a:rPr>
              <a:t>ers</a:t>
            </a:r>
            <a:r>
              <a:rPr lang="en-GB" sz="1800" dirty="0" smtClean="0">
                <a:solidFill>
                  <a:srgbClr val="3333FF"/>
                </a:solidFill>
              </a:rPr>
              <a:t> of basis functions</a:t>
            </a:r>
            <a:r>
              <a:rPr lang="en-GB" sz="1800" dirty="0" smtClean="0"/>
              <a:t> do not need to be defined as the training data</a:t>
            </a:r>
            <a:r>
              <a:rPr lang="sl-SI" sz="1800" dirty="0" smtClean="0"/>
              <a:t> </a:t>
            </a:r>
            <a:r>
              <a:rPr lang="en-GB" sz="1800" dirty="0" smtClean="0"/>
              <a:t>input vectors. They can instead be determined by a training algorithm.</a:t>
            </a:r>
            <a:endParaRPr lang="sl-SI" sz="1800" dirty="0" smtClean="0"/>
          </a:p>
          <a:p>
            <a:pPr lvl="4" eaLnBrk="1" hangingPunct="1"/>
            <a:endParaRPr lang="en-GB" sz="1200" dirty="0" smtClean="0"/>
          </a:p>
          <a:p>
            <a:pPr lvl="1" eaLnBrk="1" hangingPunct="1"/>
            <a:r>
              <a:rPr lang="sl-SI" sz="1800" dirty="0" smtClean="0"/>
              <a:t>B</a:t>
            </a:r>
            <a:r>
              <a:rPr lang="en-GB" sz="1800" dirty="0" err="1" smtClean="0"/>
              <a:t>asis</a:t>
            </a:r>
            <a:r>
              <a:rPr lang="en-GB" sz="1800" dirty="0" smtClean="0"/>
              <a:t> functions need not all have the same </a:t>
            </a:r>
            <a:r>
              <a:rPr lang="en-GB" sz="1800" dirty="0" smtClean="0">
                <a:solidFill>
                  <a:srgbClr val="3333FF"/>
                </a:solidFill>
              </a:rPr>
              <a:t>width parameter </a:t>
            </a:r>
            <a:r>
              <a:rPr lang="el-GR" sz="1800" dirty="0" smtClean="0">
                <a:solidFill>
                  <a:srgbClr val="3333FF"/>
                </a:solidFill>
                <a:cs typeface="Arial" charset="0"/>
              </a:rPr>
              <a:t>σ</a:t>
            </a:r>
            <a:r>
              <a:rPr lang="en-GB" sz="1800" dirty="0" smtClean="0"/>
              <a:t>. These can</a:t>
            </a:r>
            <a:r>
              <a:rPr lang="sl-SI" sz="1800" dirty="0" smtClean="0"/>
              <a:t> </a:t>
            </a:r>
            <a:r>
              <a:rPr lang="en-GB" sz="1800" dirty="0" smtClean="0"/>
              <a:t>also be determined by a training algorithm.</a:t>
            </a:r>
            <a:endParaRPr lang="sl-SI" sz="1800" dirty="0" smtClean="0"/>
          </a:p>
          <a:p>
            <a:pPr lvl="4" eaLnBrk="1" hangingPunct="1"/>
            <a:endParaRPr lang="en-GB" sz="1200" dirty="0" smtClean="0"/>
          </a:p>
          <a:p>
            <a:pPr lvl="1" eaLnBrk="1" hangingPunct="1"/>
            <a:r>
              <a:rPr lang="en-GB" sz="1800" dirty="0" smtClean="0"/>
              <a:t>We can introduce </a:t>
            </a:r>
            <a:r>
              <a:rPr lang="en-GB" sz="1800" dirty="0" smtClean="0">
                <a:solidFill>
                  <a:srgbClr val="3333FF"/>
                </a:solidFill>
              </a:rPr>
              <a:t>bias parameters</a:t>
            </a:r>
            <a:r>
              <a:rPr lang="en-GB" sz="1800" dirty="0" smtClean="0"/>
              <a:t> into the linear sum of activations at the</a:t>
            </a:r>
            <a:r>
              <a:rPr lang="sl-SI" sz="1800" dirty="0" smtClean="0"/>
              <a:t> </a:t>
            </a:r>
            <a:r>
              <a:rPr lang="en-GB" sz="1800" dirty="0" smtClean="0"/>
              <a:t>output layer. These will compensate for the difference between the average</a:t>
            </a:r>
            <a:r>
              <a:rPr lang="sl-SI" sz="1800" dirty="0" smtClean="0"/>
              <a:t> </a:t>
            </a:r>
            <a:r>
              <a:rPr lang="en-GB" sz="1800" dirty="0" smtClean="0"/>
              <a:t>value over the data set of the basis function activations and the corresponding</a:t>
            </a:r>
            <a:r>
              <a:rPr lang="sl-SI" sz="1800" dirty="0" smtClean="0"/>
              <a:t> </a:t>
            </a:r>
            <a:r>
              <a:rPr lang="en-GB" sz="1800" dirty="0" smtClean="0"/>
              <a:t>average value of the targets.</a:t>
            </a:r>
            <a:endParaRPr lang="sl-SI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(6) Radial Basis Function Networks</a:t>
            </a:r>
            <a:endParaRPr lang="en-US" smtClean="0">
              <a:cs typeface="Arial" charset="0"/>
            </a:endParaRP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0FB341B2-AB33-4794-866F-4909398C4340}" type="slidenum">
              <a:rPr lang="sl-SI" smtClean="0"/>
              <a:pPr/>
              <a:t>17</a:t>
            </a:fld>
            <a:endParaRPr lang="sl-SI" smtClean="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Improved RBFN </a:t>
            </a:r>
            <a:endParaRPr lang="en-GB" smtClean="0"/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sz="1800" dirty="0" err="1" smtClean="0"/>
              <a:t>Including</a:t>
            </a:r>
            <a:r>
              <a:rPr lang="sl-SI" sz="1800" dirty="0" smtClean="0"/>
              <a:t> </a:t>
            </a:r>
            <a:r>
              <a:rPr lang="sl-SI" sz="1800" dirty="0" err="1" smtClean="0"/>
              <a:t>the</a:t>
            </a:r>
            <a:r>
              <a:rPr lang="sl-SI" sz="1800" dirty="0" smtClean="0"/>
              <a:t> </a:t>
            </a:r>
            <a:r>
              <a:rPr lang="sl-SI" sz="1800" dirty="0" err="1" smtClean="0"/>
              <a:t>proposed</a:t>
            </a:r>
            <a:r>
              <a:rPr lang="sl-SI" sz="1800" dirty="0" smtClean="0"/>
              <a:t> </a:t>
            </a:r>
            <a:r>
              <a:rPr lang="en-GB" sz="1800" dirty="0" smtClean="0"/>
              <a:t>changes </a:t>
            </a:r>
            <a:r>
              <a:rPr lang="sl-SI" sz="1800" dirty="0" smtClean="0"/>
              <a:t>+ </a:t>
            </a:r>
            <a:r>
              <a:rPr lang="sl-SI" sz="1800" dirty="0" err="1" smtClean="0"/>
              <a:t>expanding</a:t>
            </a:r>
            <a:r>
              <a:rPr lang="sl-SI" sz="1800" dirty="0" smtClean="0"/>
              <a:t> to </a:t>
            </a:r>
            <a:r>
              <a:rPr lang="sl-SI" sz="1800" dirty="0" err="1" smtClean="0"/>
              <a:t>the</a:t>
            </a:r>
            <a:r>
              <a:rPr lang="sl-SI" sz="1800" dirty="0" smtClean="0"/>
              <a:t> </a:t>
            </a:r>
            <a:r>
              <a:rPr lang="sl-SI" sz="1800" dirty="0" err="1" smtClean="0"/>
              <a:t>multidimensional</a:t>
            </a:r>
            <a:r>
              <a:rPr lang="sl-SI" sz="1800" dirty="0" smtClean="0"/>
              <a:t> </a:t>
            </a:r>
            <a:r>
              <a:rPr lang="sl-SI" sz="1800" dirty="0" err="1" smtClean="0"/>
              <a:t>output</a:t>
            </a:r>
            <a:endParaRPr lang="sl-SI" sz="1800" dirty="0" smtClean="0"/>
          </a:p>
          <a:p>
            <a:pPr eaLnBrk="1" hangingPunct="1"/>
            <a:endParaRPr lang="sl-SI" sz="1800" dirty="0" smtClean="0"/>
          </a:p>
          <a:p>
            <a:pPr eaLnBrk="1" hangingPunct="1"/>
            <a:endParaRPr lang="sl-SI" sz="1800" dirty="0" smtClean="0"/>
          </a:p>
          <a:p>
            <a:pPr lvl="1" eaLnBrk="1" hangingPunct="1"/>
            <a:endParaRPr lang="sl-SI" sz="1200" dirty="0" smtClean="0"/>
          </a:p>
          <a:p>
            <a:pPr eaLnBrk="1" hangingPunct="1"/>
            <a:r>
              <a:rPr lang="en-GB" sz="1800" dirty="0" smtClean="0"/>
              <a:t>Which can be simplified by introducing an extra basis function </a:t>
            </a:r>
            <a:r>
              <a:rPr lang="el-GR" sz="1800" i="1" dirty="0" smtClean="0">
                <a:cs typeface="Arial" charset="0"/>
              </a:rPr>
              <a:t>Φ</a:t>
            </a:r>
            <a:r>
              <a:rPr lang="en-GB" sz="1800" baseline="-25000" dirty="0" smtClean="0"/>
              <a:t>0</a:t>
            </a:r>
            <a:r>
              <a:rPr lang="en-GB" sz="1800" dirty="0" smtClean="0"/>
              <a:t> = 1</a:t>
            </a:r>
            <a:endParaRPr lang="sl-SI" sz="1800" dirty="0" smtClean="0"/>
          </a:p>
          <a:p>
            <a:pPr eaLnBrk="1" hangingPunct="1"/>
            <a:endParaRPr lang="sl-SI" sz="1800" dirty="0" smtClean="0"/>
          </a:p>
          <a:p>
            <a:pPr eaLnBrk="1" hangingPunct="1"/>
            <a:endParaRPr lang="sl-SI" sz="1800" dirty="0" smtClean="0"/>
          </a:p>
          <a:p>
            <a:pPr eaLnBrk="1" hangingPunct="1"/>
            <a:endParaRPr lang="sl-SI" sz="1800" dirty="0" smtClean="0"/>
          </a:p>
          <a:p>
            <a:pPr eaLnBrk="1" hangingPunct="1"/>
            <a:r>
              <a:rPr lang="sl-SI" sz="1800" dirty="0" err="1" smtClean="0"/>
              <a:t>For</a:t>
            </a:r>
            <a:r>
              <a:rPr lang="sl-SI" sz="1800" dirty="0" smtClean="0"/>
              <a:t> </a:t>
            </a:r>
            <a:r>
              <a:rPr lang="sl-SI" sz="1800" dirty="0" err="1" smtClean="0"/>
              <a:t>the</a:t>
            </a:r>
            <a:r>
              <a:rPr lang="sl-SI" sz="1800" dirty="0" smtClean="0"/>
              <a:t> </a:t>
            </a:r>
            <a:r>
              <a:rPr lang="sl-SI" sz="1800" dirty="0" err="1" smtClean="0"/>
              <a:t>case</a:t>
            </a:r>
            <a:r>
              <a:rPr lang="sl-SI" sz="1800" dirty="0" smtClean="0"/>
              <a:t> of </a:t>
            </a:r>
            <a:r>
              <a:rPr lang="sl-SI" sz="1800" dirty="0" err="1" smtClean="0"/>
              <a:t>Gaussian</a:t>
            </a:r>
            <a:r>
              <a:rPr lang="sl-SI" sz="1800" dirty="0" smtClean="0"/>
              <a:t> </a:t>
            </a:r>
            <a:r>
              <a:rPr lang="sl-SI" sz="1800" dirty="0" err="1" smtClean="0"/>
              <a:t>RBF</a:t>
            </a:r>
            <a:endParaRPr lang="sl-SI" sz="1800" dirty="0" smtClean="0"/>
          </a:p>
          <a:p>
            <a:pPr eaLnBrk="1" hangingPunct="1"/>
            <a:endParaRPr lang="sl-SI" sz="1800" dirty="0" smtClean="0"/>
          </a:p>
          <a:p>
            <a:pPr eaLnBrk="1" hangingPunct="1"/>
            <a:endParaRPr lang="sl-SI" sz="1800" dirty="0" smtClean="0"/>
          </a:p>
          <a:p>
            <a:pPr eaLnBrk="1" hangingPunct="1"/>
            <a:endParaRPr lang="sl-SI" sz="1800" dirty="0" smtClean="0"/>
          </a:p>
          <a:p>
            <a:pPr eaLnBrk="1" hangingPunct="1"/>
            <a:endParaRPr lang="sl-SI" sz="1800" dirty="0" smtClean="0"/>
          </a:p>
        </p:txBody>
      </p:sp>
      <p:pic>
        <p:nvPicPr>
          <p:cNvPr id="19463" name="Picture 5"/>
          <p:cNvPicPr>
            <a:picLocks noChangeAspect="1" noChangeArrowheads="1"/>
          </p:cNvPicPr>
          <p:nvPr/>
        </p:nvPicPr>
        <p:blipFill>
          <a:blip r:embed="rId2" cstate="print"/>
          <a:srcRect r="662"/>
          <a:stretch>
            <a:fillRect/>
          </a:stretch>
        </p:blipFill>
        <p:spPr bwMode="auto">
          <a:xfrm>
            <a:off x="980924" y="1730375"/>
            <a:ext cx="2703513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4" name="Picture 6"/>
          <p:cNvPicPr>
            <a:picLocks noChangeAspect="1" noChangeArrowheads="1"/>
          </p:cNvPicPr>
          <p:nvPr/>
        </p:nvPicPr>
        <p:blipFill>
          <a:blip r:embed="rId3" cstate="print"/>
          <a:srcRect r="862"/>
          <a:stretch>
            <a:fillRect/>
          </a:stretch>
        </p:blipFill>
        <p:spPr bwMode="auto">
          <a:xfrm>
            <a:off x="988862" y="2897188"/>
            <a:ext cx="20685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9465" name="Group 12"/>
          <p:cNvGrpSpPr>
            <a:grpSpLocks/>
          </p:cNvGrpSpPr>
          <p:nvPr/>
        </p:nvGrpSpPr>
        <p:grpSpPr bwMode="auto">
          <a:xfrm>
            <a:off x="920599" y="4200525"/>
            <a:ext cx="2516188" cy="1746250"/>
            <a:chOff x="1042" y="2470"/>
            <a:chExt cx="1585" cy="1100"/>
          </a:xfrm>
        </p:grpSpPr>
        <p:pic>
          <p:nvPicPr>
            <p:cNvPr id="19468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42" y="2741"/>
              <a:ext cx="1585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469" name="Text Box 8"/>
            <p:cNvSpPr txBox="1">
              <a:spLocks noChangeArrowheads="1"/>
            </p:cNvSpPr>
            <p:nvPr/>
          </p:nvSpPr>
          <p:spPr bwMode="auto">
            <a:xfrm>
              <a:off x="1662" y="2470"/>
              <a:ext cx="5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l-SI">
                  <a:solidFill>
                    <a:srgbClr val="3333FF"/>
                  </a:solidFill>
                </a:rPr>
                <a:t>centers</a:t>
              </a:r>
              <a:endParaRPr lang="en-GB">
                <a:solidFill>
                  <a:srgbClr val="3333FF"/>
                </a:solidFill>
              </a:endParaRPr>
            </a:p>
          </p:txBody>
        </p:sp>
        <p:sp>
          <p:nvSpPr>
            <p:cNvPr id="19470" name="Text Box 9"/>
            <p:cNvSpPr txBox="1">
              <a:spLocks noChangeArrowheads="1"/>
            </p:cNvSpPr>
            <p:nvPr/>
          </p:nvSpPr>
          <p:spPr bwMode="auto">
            <a:xfrm>
              <a:off x="1646" y="3358"/>
              <a:ext cx="47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l-SI">
                  <a:solidFill>
                    <a:srgbClr val="3333FF"/>
                  </a:solidFill>
                </a:rPr>
                <a:t>widths</a:t>
              </a:r>
              <a:endParaRPr lang="en-GB">
                <a:solidFill>
                  <a:srgbClr val="3333FF"/>
                </a:solidFill>
              </a:endParaRPr>
            </a:p>
          </p:txBody>
        </p:sp>
        <p:sp>
          <p:nvSpPr>
            <p:cNvPr id="19471" name="Line 10"/>
            <p:cNvSpPr>
              <a:spLocks noChangeShapeType="1"/>
            </p:cNvSpPr>
            <p:nvPr/>
          </p:nvSpPr>
          <p:spPr bwMode="auto">
            <a:xfrm>
              <a:off x="2136" y="2664"/>
              <a:ext cx="136" cy="200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2" name="Line 11"/>
            <p:cNvSpPr>
              <a:spLocks noChangeShapeType="1"/>
            </p:cNvSpPr>
            <p:nvPr/>
          </p:nvSpPr>
          <p:spPr bwMode="auto">
            <a:xfrm flipV="1">
              <a:off x="2104" y="3240"/>
              <a:ext cx="112" cy="208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9466" name="Picture 13" descr="RBF_mreza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86400" y="3021013"/>
            <a:ext cx="2667000" cy="322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7" name="Text Box 14"/>
          <p:cNvSpPr txBox="1">
            <a:spLocks noChangeArrowheads="1"/>
          </p:cNvSpPr>
          <p:nvPr/>
        </p:nvSpPr>
        <p:spPr bwMode="auto">
          <a:xfrm>
            <a:off x="5216525" y="4187825"/>
            <a:ext cx="3213100" cy="91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i="1">
                <a:solidFill>
                  <a:srgbClr val="3333FF"/>
                </a:solidFill>
                <a:latin typeface="Times New Roman" pitchFamily="18" charset="0"/>
                <a:cs typeface="Arial" charset="0"/>
              </a:rPr>
              <a:t>Φ</a:t>
            </a:r>
            <a:r>
              <a:rPr lang="sl-SI" i="1" baseline="-25000">
                <a:solidFill>
                  <a:srgbClr val="3333FF"/>
                </a:solidFill>
                <a:cs typeface="Arial" charset="0"/>
              </a:rPr>
              <a:t>1 			</a:t>
            </a:r>
            <a:r>
              <a:rPr lang="el-GR" i="1">
                <a:solidFill>
                  <a:srgbClr val="3333FF"/>
                </a:solidFill>
              </a:rPr>
              <a:t>Φ</a:t>
            </a:r>
            <a:r>
              <a:rPr lang="sl-SI" i="1" baseline="-25000">
                <a:solidFill>
                  <a:srgbClr val="3333FF"/>
                </a:solidFill>
                <a:cs typeface="Arial" charset="0"/>
              </a:rPr>
              <a:t>M</a:t>
            </a:r>
          </a:p>
          <a:p>
            <a:endParaRPr lang="sl-SI" i="1" baseline="-25000">
              <a:solidFill>
                <a:srgbClr val="3333FF"/>
              </a:solidFill>
              <a:cs typeface="Arial" charset="0"/>
            </a:endParaRPr>
          </a:p>
          <a:p>
            <a:endParaRPr lang="sl-SI" i="1" baseline="-25000">
              <a:solidFill>
                <a:srgbClr val="3333FF"/>
              </a:solidFill>
              <a:cs typeface="Arial" charset="0"/>
            </a:endParaRPr>
          </a:p>
          <a:p>
            <a:r>
              <a:rPr lang="sl-SI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sl-SI" i="1" baseline="-25000">
                <a:solidFill>
                  <a:srgbClr val="3333FF"/>
                </a:solidFill>
                <a:cs typeface="Arial" charset="0"/>
              </a:rPr>
              <a:t>1 			 </a:t>
            </a:r>
            <a:r>
              <a:rPr lang="el-GR" i="1">
                <a:solidFill>
                  <a:srgbClr val="3333FF"/>
                </a:solidFill>
              </a:rPr>
              <a:t>μ</a:t>
            </a:r>
            <a:r>
              <a:rPr lang="sl-SI" i="1" baseline="-25000">
                <a:solidFill>
                  <a:srgbClr val="3333FF"/>
                </a:solidFill>
                <a:cs typeface="Arial" charset="0"/>
              </a:rPr>
              <a:t>M</a:t>
            </a:r>
            <a:endParaRPr lang="el-GR" i="1" baseline="-25000">
              <a:solidFill>
                <a:srgbClr val="3333FF"/>
              </a:solidFill>
              <a:cs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rot="21101291">
            <a:off x="2333768" y="5977714"/>
            <a:ext cx="3116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mtClean="0">
                <a:solidFill>
                  <a:schemeClr val="bg1">
                    <a:lumMod val="50000"/>
                  </a:schemeClr>
                </a:solidFill>
              </a:rPr>
              <a:t>||x-</a:t>
            </a:r>
            <a:r>
              <a:rPr lang="el-GR" smtClean="0">
                <a:solidFill>
                  <a:schemeClr val="bg1">
                    <a:lumMod val="50000"/>
                  </a:schemeClr>
                </a:solidFill>
              </a:rPr>
              <a:t>μ</a:t>
            </a:r>
            <a:r>
              <a:rPr lang="sl-SI" baseline="-25000" smtClean="0">
                <a:solidFill>
                  <a:schemeClr val="bg1">
                    <a:lumMod val="50000"/>
                  </a:schemeClr>
                </a:solidFill>
              </a:rPr>
              <a:t>j</a:t>
            </a:r>
            <a:r>
              <a:rPr lang="sl-SI" smtClean="0">
                <a:solidFill>
                  <a:schemeClr val="bg1">
                    <a:lumMod val="50000"/>
                  </a:schemeClr>
                </a:solidFill>
              </a:rPr>
              <a:t>||</a:t>
            </a:r>
            <a:r>
              <a:rPr lang="sl-SI" baseline="3000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sl-SI" smtClean="0">
                <a:solidFill>
                  <a:schemeClr val="bg1">
                    <a:lumMod val="50000"/>
                  </a:schemeClr>
                </a:solidFill>
              </a:rPr>
              <a:t> = (x</a:t>
            </a:r>
            <a:r>
              <a:rPr lang="sl-SI" baseline="-2500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sl-SI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l-GR" smtClean="0">
                <a:solidFill>
                  <a:schemeClr val="bg1">
                    <a:lumMod val="50000"/>
                  </a:schemeClr>
                </a:solidFill>
              </a:rPr>
              <a:t>μ</a:t>
            </a:r>
            <a:r>
              <a:rPr lang="sl-SI" baseline="-25000" smtClean="0">
                <a:solidFill>
                  <a:schemeClr val="bg1">
                    <a:lumMod val="50000"/>
                  </a:schemeClr>
                </a:solidFill>
              </a:rPr>
              <a:t>j1</a:t>
            </a:r>
            <a:r>
              <a:rPr lang="sl-SI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sl-SI" baseline="30000" smtClean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sl-SI" smtClean="0">
                <a:solidFill>
                  <a:schemeClr val="bg1">
                    <a:lumMod val="50000"/>
                  </a:schemeClr>
                </a:solidFill>
              </a:rPr>
              <a:t>+...+(x</a:t>
            </a:r>
            <a:r>
              <a:rPr lang="sl-SI" baseline="-25000" smtClean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sl-SI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l-GR" smtClean="0">
                <a:solidFill>
                  <a:schemeClr val="bg1">
                    <a:lumMod val="50000"/>
                  </a:schemeClr>
                </a:solidFill>
              </a:rPr>
              <a:t>μ</a:t>
            </a:r>
            <a:r>
              <a:rPr lang="sl-SI" baseline="-25000" smtClean="0">
                <a:solidFill>
                  <a:schemeClr val="bg1">
                    <a:lumMod val="50000"/>
                  </a:schemeClr>
                </a:solidFill>
              </a:rPr>
              <a:t>jM</a:t>
            </a:r>
            <a:r>
              <a:rPr lang="sl-SI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sl-SI" baseline="30000" smtClean="0">
                <a:solidFill>
                  <a:schemeClr val="bg1">
                    <a:lumMod val="50000"/>
                  </a:schemeClr>
                </a:solidFill>
              </a:rPr>
              <a:t> 2 </a:t>
            </a:r>
            <a:endParaRPr lang="en-US" baseline="-250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1" name="Shape 20"/>
          <p:cNvCxnSpPr/>
          <p:nvPr/>
        </p:nvCxnSpPr>
        <p:spPr>
          <a:xfrm rot="16200000" flipV="1">
            <a:off x="3133916" y="5274173"/>
            <a:ext cx="1020060" cy="414317"/>
          </a:xfrm>
          <a:prstGeom prst="curvedConnector2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(6) Radial Basis Function Networks</a:t>
            </a:r>
            <a:endParaRPr lang="en-US" smtClean="0">
              <a:cs typeface="Arial" charset="0"/>
            </a:endParaRP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967D4F71-022C-4B42-87D6-F6744F08F32D}" type="slidenum">
              <a:rPr lang="sl-SI" smtClean="0"/>
              <a:pPr/>
              <a:t>18</a:t>
            </a:fld>
            <a:endParaRPr lang="sl-SI" smtClean="0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dirty="0" err="1" smtClean="0"/>
              <a:t>RBFN</a:t>
            </a:r>
            <a:r>
              <a:rPr lang="sl-SI" dirty="0" smtClean="0"/>
              <a:t> in MATLAB </a:t>
            </a:r>
            <a:r>
              <a:rPr lang="sl-SI" dirty="0" err="1" smtClean="0"/>
              <a:t>notation</a:t>
            </a:r>
            <a:endParaRPr lang="en-GB" dirty="0" smtClean="0"/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2913"/>
            <a:ext cx="8229600" cy="4668837"/>
          </a:xfrm>
        </p:spPr>
        <p:txBody>
          <a:bodyPr/>
          <a:lstStyle/>
          <a:p>
            <a:pPr marL="381000" indent="-381000" eaLnBrk="1" hangingPunct="1">
              <a:buFontTx/>
              <a:buNone/>
            </a:pPr>
            <a:r>
              <a:rPr lang="sl-SI" smtClean="0">
                <a:solidFill>
                  <a:srgbClr val="0033CC"/>
                </a:solidFill>
              </a:rPr>
              <a:t>RBF neuron</a:t>
            </a:r>
          </a:p>
          <a:p>
            <a:pPr marL="381000" indent="-381000" eaLnBrk="1" hangingPunct="1">
              <a:buFontTx/>
              <a:buNone/>
            </a:pPr>
            <a:endParaRPr lang="sl-SI" smtClean="0">
              <a:solidFill>
                <a:srgbClr val="0033CC"/>
              </a:solidFill>
            </a:endParaRPr>
          </a:p>
          <a:p>
            <a:pPr marL="381000" indent="-381000" eaLnBrk="1" hangingPunct="1">
              <a:buFontTx/>
              <a:buNone/>
            </a:pPr>
            <a:endParaRPr lang="sl-SI" smtClean="0">
              <a:solidFill>
                <a:srgbClr val="0033CC"/>
              </a:solidFill>
            </a:endParaRPr>
          </a:p>
          <a:p>
            <a:pPr marL="381000" indent="-381000" eaLnBrk="1" hangingPunct="1">
              <a:buFontTx/>
              <a:buNone/>
            </a:pPr>
            <a:endParaRPr lang="sl-SI" sz="1800" smtClean="0">
              <a:solidFill>
                <a:srgbClr val="0033CC"/>
              </a:solidFill>
            </a:endParaRPr>
          </a:p>
          <a:p>
            <a:pPr marL="381000" indent="-381000" eaLnBrk="1" hangingPunct="1">
              <a:buFontTx/>
              <a:buNone/>
            </a:pPr>
            <a:endParaRPr lang="sl-SI" sz="1800" smtClean="0">
              <a:solidFill>
                <a:srgbClr val="0033CC"/>
              </a:solidFill>
            </a:endParaRPr>
          </a:p>
          <a:p>
            <a:pPr marL="381000" indent="-381000" eaLnBrk="1" hangingPunct="1">
              <a:buFontTx/>
              <a:buNone/>
            </a:pPr>
            <a:endParaRPr lang="sl-SI" smtClean="0">
              <a:solidFill>
                <a:srgbClr val="0033CC"/>
              </a:solidFill>
            </a:endParaRPr>
          </a:p>
          <a:p>
            <a:pPr marL="381000" indent="-381000" eaLnBrk="1" hangingPunct="1">
              <a:buFontTx/>
              <a:buNone/>
            </a:pPr>
            <a:r>
              <a:rPr lang="sl-SI" smtClean="0">
                <a:solidFill>
                  <a:srgbClr val="0033CC"/>
                </a:solidFill>
              </a:rPr>
              <a:t>RBF network</a:t>
            </a:r>
            <a:endParaRPr lang="en-GB" smtClean="0">
              <a:solidFill>
                <a:srgbClr val="0033CC"/>
              </a:solidFill>
            </a:endParaRPr>
          </a:p>
        </p:txBody>
      </p:sp>
      <p:pic>
        <p:nvPicPr>
          <p:cNvPr id="2048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63" y="1558925"/>
            <a:ext cx="2851150" cy="194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88038" y="1763713"/>
            <a:ext cx="1884362" cy="155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9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4638" y="3975100"/>
            <a:ext cx="474027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105017" y="1849074"/>
            <a:ext cx="8509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sl-SI" sz="1400" smtClean="0">
                <a:solidFill>
                  <a:srgbClr val="3333FF"/>
                </a:solidFill>
              </a:rPr>
              <a:t>center</a:t>
            </a:r>
            <a:endParaRPr lang="en-GB" sz="1400">
              <a:solidFill>
                <a:srgbClr val="3333FF"/>
              </a:solidFill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4520108" y="2853496"/>
            <a:ext cx="6030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l-SI" sz="1400" smtClean="0">
                <a:solidFill>
                  <a:srgbClr val="3333FF"/>
                </a:solidFill>
              </a:rPr>
              <a:t>width</a:t>
            </a:r>
            <a:endParaRPr lang="en-GB" sz="1400">
              <a:solidFill>
                <a:srgbClr val="3333FF"/>
              </a:solidFill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3902940" y="4280573"/>
            <a:ext cx="11733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sl-SI" sz="1400" smtClean="0">
                <a:solidFill>
                  <a:srgbClr val="FF0000"/>
                </a:solidFill>
              </a:rPr>
              <a:t>centers</a:t>
            </a:r>
            <a:endParaRPr lang="en-GB" sz="1400">
              <a:solidFill>
                <a:srgbClr val="FF0000"/>
              </a:solidFill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3900792" y="5424656"/>
            <a:ext cx="11733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sl-SI" sz="1400" smtClean="0">
                <a:solidFill>
                  <a:srgbClr val="FF0000"/>
                </a:solidFill>
              </a:rPr>
              <a:t>widths</a:t>
            </a:r>
            <a:endParaRPr lang="en-GB" sz="1400">
              <a:solidFill>
                <a:srgbClr val="FF0000"/>
              </a:solidFill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5753220" y="5422508"/>
            <a:ext cx="11733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sl-SI" sz="1400" smtClean="0">
                <a:solidFill>
                  <a:srgbClr val="FF0000"/>
                </a:solidFill>
              </a:rPr>
              <a:t>biases</a:t>
            </a:r>
            <a:endParaRPr lang="en-GB" sz="1400">
              <a:solidFill>
                <a:srgbClr val="FF0000"/>
              </a:solidFill>
            </a:endParaRP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5351823" y="4480193"/>
            <a:ext cx="18345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sl-SI" sz="1400" smtClean="0">
                <a:solidFill>
                  <a:srgbClr val="FF0000"/>
                </a:solidFill>
              </a:rPr>
              <a:t>output weights</a:t>
            </a:r>
            <a:endParaRPr lang="en-GB" sz="1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(6) Radial Basis Function Networks</a:t>
            </a:r>
            <a:endParaRPr lang="en-US" smtClean="0">
              <a:cs typeface="Arial" charset="0"/>
            </a:endParaRP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04837351-8A23-4C5D-86BF-76A990F836B9}" type="slidenum">
              <a:rPr lang="sl-SI" smtClean="0"/>
              <a:pPr/>
              <a:t>19</a:t>
            </a:fld>
            <a:endParaRPr lang="sl-SI" smtClean="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dirty="0" err="1" smtClean="0"/>
              <a:t>Computational</a:t>
            </a:r>
            <a:r>
              <a:rPr lang="sl-SI" dirty="0" smtClean="0"/>
              <a:t> </a:t>
            </a:r>
            <a:r>
              <a:rPr lang="sl-SI" dirty="0" err="1" smtClean="0"/>
              <a:t>power</a:t>
            </a:r>
            <a:r>
              <a:rPr lang="sl-SI" dirty="0" smtClean="0"/>
              <a:t> of </a:t>
            </a:r>
            <a:r>
              <a:rPr lang="sl-SI" dirty="0" err="1" smtClean="0"/>
              <a:t>RBFN</a:t>
            </a:r>
            <a:endParaRPr lang="en-GB" dirty="0" smtClean="0"/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i="1" dirty="0" smtClean="0"/>
              <a:t>Hartman</a:t>
            </a:r>
            <a:r>
              <a:rPr lang="sl-SI" b="1" i="1" dirty="0" smtClean="0"/>
              <a:t> </a:t>
            </a:r>
            <a:r>
              <a:rPr lang="sl-SI" i="1" dirty="0" smtClean="0"/>
              <a:t>et </a:t>
            </a:r>
            <a:r>
              <a:rPr lang="sl-SI" i="1" dirty="0" err="1" smtClean="0"/>
              <a:t>al</a:t>
            </a:r>
            <a:r>
              <a:rPr lang="sl-SI" i="1" dirty="0" smtClean="0"/>
              <a:t>. </a:t>
            </a:r>
            <a:r>
              <a:rPr lang="en-GB" dirty="0" smtClean="0"/>
              <a:t>(1990)</a:t>
            </a:r>
            <a:endParaRPr lang="sl-SI" dirty="0" smtClean="0"/>
          </a:p>
          <a:p>
            <a:pPr lvl="1" eaLnBrk="1" hangingPunct="1"/>
            <a:r>
              <a:rPr lang="sl-SI" dirty="0" smtClean="0"/>
              <a:t>Formal </a:t>
            </a:r>
            <a:r>
              <a:rPr lang="sl-SI" dirty="0" err="1" smtClean="0"/>
              <a:t>proof</a:t>
            </a:r>
            <a:r>
              <a:rPr lang="sl-SI" dirty="0" smtClean="0"/>
              <a:t> of </a:t>
            </a:r>
            <a:r>
              <a:rPr lang="sl-SI" b="1" dirty="0" err="1" smtClean="0">
                <a:solidFill>
                  <a:srgbClr val="3333FF"/>
                </a:solidFill>
              </a:rPr>
              <a:t>universal</a:t>
            </a:r>
            <a:r>
              <a:rPr lang="sl-SI" b="1" dirty="0" smtClean="0">
                <a:solidFill>
                  <a:srgbClr val="3333FF"/>
                </a:solidFill>
              </a:rPr>
              <a:t> </a:t>
            </a:r>
            <a:r>
              <a:rPr lang="sl-SI" b="1" dirty="0" err="1" smtClean="0">
                <a:solidFill>
                  <a:srgbClr val="3333FF"/>
                </a:solidFill>
              </a:rPr>
              <a:t>approximation</a:t>
            </a:r>
            <a:r>
              <a:rPr lang="sl-SI" b="1" dirty="0" smtClean="0">
                <a:solidFill>
                  <a:srgbClr val="3333FF"/>
                </a:solidFill>
              </a:rPr>
              <a:t> </a:t>
            </a:r>
            <a:r>
              <a:rPr lang="sl-SI" b="1" dirty="0" err="1" smtClean="0">
                <a:solidFill>
                  <a:srgbClr val="3333FF"/>
                </a:solidFill>
              </a:rPr>
              <a:t>property</a:t>
            </a:r>
            <a:r>
              <a:rPr lang="en-GB" dirty="0" smtClean="0"/>
              <a:t> for networks with Gaussian basis functions</a:t>
            </a:r>
            <a:r>
              <a:rPr lang="sl-SI" dirty="0" smtClean="0"/>
              <a:t> </a:t>
            </a:r>
            <a:r>
              <a:rPr lang="en-GB" dirty="0" smtClean="0"/>
              <a:t>in which the widths are treated as adjustable parameters</a:t>
            </a:r>
            <a:endParaRPr lang="sl-SI" dirty="0" smtClean="0"/>
          </a:p>
          <a:p>
            <a:pPr lvl="2" eaLnBrk="1" hangingPunct="1"/>
            <a:endParaRPr lang="sl-SI" dirty="0" smtClean="0"/>
          </a:p>
          <a:p>
            <a:pPr eaLnBrk="1" hangingPunct="1"/>
            <a:r>
              <a:rPr lang="sl-SI" i="1" dirty="0" err="1" smtClean="0"/>
              <a:t>Girosi</a:t>
            </a:r>
            <a:r>
              <a:rPr lang="sl-SI" i="1" dirty="0" smtClean="0"/>
              <a:t> &amp; </a:t>
            </a:r>
            <a:r>
              <a:rPr lang="en-GB" i="1" dirty="0" smtClean="0"/>
              <a:t>P</a:t>
            </a:r>
            <a:r>
              <a:rPr lang="sl-SI" i="1" dirty="0" err="1" smtClean="0"/>
              <a:t>oggio</a:t>
            </a:r>
            <a:r>
              <a:rPr lang="en-GB" i="1" dirty="0" smtClean="0"/>
              <a:t> </a:t>
            </a:r>
            <a:r>
              <a:rPr lang="en-GB" dirty="0" smtClean="0"/>
              <a:t>(199</a:t>
            </a:r>
            <a:r>
              <a:rPr lang="sl-SI" dirty="0" smtClean="0"/>
              <a:t>0</a:t>
            </a:r>
            <a:r>
              <a:rPr lang="en-GB" dirty="0" smtClean="0"/>
              <a:t>)</a:t>
            </a:r>
            <a:endParaRPr lang="sl-SI" dirty="0" smtClean="0"/>
          </a:p>
          <a:p>
            <a:pPr lvl="1" eaLnBrk="1" hangingPunct="1"/>
            <a:r>
              <a:rPr lang="sl-SI" dirty="0" err="1" smtClean="0"/>
              <a:t>Showed</a:t>
            </a:r>
            <a:r>
              <a:rPr lang="sl-SI" dirty="0" smtClean="0"/>
              <a:t> </a:t>
            </a:r>
            <a:r>
              <a:rPr lang="sl-SI" dirty="0" err="1" smtClean="0"/>
              <a:t>that</a:t>
            </a:r>
            <a:r>
              <a:rPr lang="sl-SI" dirty="0" smtClean="0"/>
              <a:t> </a:t>
            </a:r>
            <a:r>
              <a:rPr lang="sl-SI" dirty="0" err="1" smtClean="0"/>
              <a:t>RBF</a:t>
            </a:r>
            <a:r>
              <a:rPr lang="sl-SI" dirty="0" smtClean="0"/>
              <a:t> </a:t>
            </a:r>
            <a:r>
              <a:rPr lang="sl-SI" dirty="0" err="1" smtClean="0"/>
              <a:t>networks</a:t>
            </a:r>
            <a:r>
              <a:rPr lang="sl-SI" dirty="0" smtClean="0"/>
              <a:t> </a:t>
            </a:r>
            <a:r>
              <a:rPr lang="sl-SI" dirty="0" err="1" smtClean="0"/>
              <a:t>have</a:t>
            </a:r>
            <a:r>
              <a:rPr lang="sl-SI" dirty="0" smtClean="0"/>
              <a:t>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b="1" dirty="0" err="1" smtClean="0">
                <a:solidFill>
                  <a:srgbClr val="3333FF"/>
                </a:solidFill>
              </a:rPr>
              <a:t>best</a:t>
            </a:r>
            <a:r>
              <a:rPr lang="sl-SI" b="1" dirty="0" smtClean="0">
                <a:solidFill>
                  <a:srgbClr val="3333FF"/>
                </a:solidFill>
              </a:rPr>
              <a:t> </a:t>
            </a:r>
            <a:r>
              <a:rPr lang="sl-SI" b="1" dirty="0" err="1" smtClean="0">
                <a:solidFill>
                  <a:srgbClr val="3333FF"/>
                </a:solidFill>
              </a:rPr>
              <a:t>approximation</a:t>
            </a:r>
            <a:r>
              <a:rPr lang="sl-SI" b="1" dirty="0" smtClean="0">
                <a:solidFill>
                  <a:srgbClr val="3333FF"/>
                </a:solidFill>
              </a:rPr>
              <a:t> </a:t>
            </a:r>
            <a:r>
              <a:rPr lang="sl-SI" b="1" dirty="0" err="1" smtClean="0">
                <a:solidFill>
                  <a:srgbClr val="3333FF"/>
                </a:solidFill>
              </a:rPr>
              <a:t>property</a:t>
            </a:r>
            <a:r>
              <a:rPr lang="sl-SI" dirty="0" smtClean="0"/>
              <a:t> </a:t>
            </a:r>
            <a:r>
              <a:rPr lang="sl-SI" dirty="0" err="1" smtClean="0"/>
              <a:t>which</a:t>
            </a:r>
            <a:r>
              <a:rPr lang="sl-SI" dirty="0" smtClean="0"/>
              <a:t> </a:t>
            </a:r>
            <a:r>
              <a:rPr lang="sl-SI" dirty="0" err="1" smtClean="0"/>
              <a:t>states</a:t>
            </a:r>
            <a:r>
              <a:rPr lang="sl-SI" dirty="0" smtClean="0"/>
              <a:t>: „</a:t>
            </a:r>
            <a:r>
              <a:rPr lang="sl-SI" i="1" dirty="0" smtClean="0">
                <a:solidFill>
                  <a:srgbClr val="3333FF"/>
                </a:solidFill>
              </a:rPr>
              <a:t>in </a:t>
            </a:r>
            <a:r>
              <a:rPr lang="sl-SI" i="1" dirty="0" err="1" smtClean="0">
                <a:solidFill>
                  <a:srgbClr val="3333FF"/>
                </a:solidFill>
              </a:rPr>
              <a:t>the</a:t>
            </a:r>
            <a:r>
              <a:rPr lang="sl-SI" i="1" dirty="0" smtClean="0">
                <a:solidFill>
                  <a:srgbClr val="3333FF"/>
                </a:solidFill>
              </a:rPr>
              <a:t> set of </a:t>
            </a:r>
            <a:r>
              <a:rPr lang="sl-SI" i="1" dirty="0" err="1" smtClean="0">
                <a:solidFill>
                  <a:srgbClr val="3333FF"/>
                </a:solidFill>
              </a:rPr>
              <a:t>approximating</a:t>
            </a:r>
            <a:r>
              <a:rPr lang="sl-SI" i="1" dirty="0" smtClean="0">
                <a:solidFill>
                  <a:srgbClr val="3333FF"/>
                </a:solidFill>
              </a:rPr>
              <a:t> </a:t>
            </a:r>
            <a:r>
              <a:rPr lang="sl-SI" i="1" dirty="0" err="1" smtClean="0">
                <a:solidFill>
                  <a:srgbClr val="3333FF"/>
                </a:solidFill>
              </a:rPr>
              <a:t>functions</a:t>
            </a:r>
            <a:r>
              <a:rPr lang="sl-SI" i="1" dirty="0" smtClean="0">
                <a:solidFill>
                  <a:srgbClr val="3333FF"/>
                </a:solidFill>
              </a:rPr>
              <a:t> </a:t>
            </a:r>
            <a:r>
              <a:rPr lang="sl-SI" i="1" dirty="0" err="1" smtClean="0">
                <a:solidFill>
                  <a:srgbClr val="3333FF"/>
                </a:solidFill>
              </a:rPr>
              <a:t>there</a:t>
            </a:r>
            <a:r>
              <a:rPr lang="sl-SI" i="1" dirty="0" smtClean="0">
                <a:solidFill>
                  <a:srgbClr val="3333FF"/>
                </a:solidFill>
              </a:rPr>
              <a:t> is one </a:t>
            </a:r>
            <a:r>
              <a:rPr lang="sl-SI" i="1" dirty="0" err="1" smtClean="0">
                <a:solidFill>
                  <a:srgbClr val="3333FF"/>
                </a:solidFill>
              </a:rPr>
              <a:t>function</a:t>
            </a:r>
            <a:r>
              <a:rPr lang="sl-SI" i="1" dirty="0" smtClean="0">
                <a:solidFill>
                  <a:srgbClr val="3333FF"/>
                </a:solidFill>
              </a:rPr>
              <a:t> </a:t>
            </a:r>
            <a:r>
              <a:rPr lang="sl-SI" i="1" dirty="0" err="1" smtClean="0">
                <a:solidFill>
                  <a:srgbClr val="3333FF"/>
                </a:solidFill>
              </a:rPr>
              <a:t>which</a:t>
            </a:r>
            <a:r>
              <a:rPr lang="sl-SI" i="1" dirty="0" smtClean="0">
                <a:solidFill>
                  <a:srgbClr val="3333FF"/>
                </a:solidFill>
              </a:rPr>
              <a:t> </a:t>
            </a:r>
            <a:r>
              <a:rPr lang="sl-SI" i="1" dirty="0" err="1" smtClean="0">
                <a:solidFill>
                  <a:srgbClr val="3333FF"/>
                </a:solidFill>
              </a:rPr>
              <a:t>has</a:t>
            </a:r>
            <a:r>
              <a:rPr lang="sl-SI" i="1" dirty="0" smtClean="0">
                <a:solidFill>
                  <a:srgbClr val="3333FF"/>
                </a:solidFill>
              </a:rPr>
              <a:t> minimum </a:t>
            </a:r>
            <a:r>
              <a:rPr lang="sl-SI" i="1" dirty="0" err="1" smtClean="0">
                <a:solidFill>
                  <a:srgbClr val="3333FF"/>
                </a:solidFill>
              </a:rPr>
              <a:t>approximating</a:t>
            </a:r>
            <a:r>
              <a:rPr lang="sl-SI" i="1" dirty="0" smtClean="0">
                <a:solidFill>
                  <a:srgbClr val="3333FF"/>
                </a:solidFill>
              </a:rPr>
              <a:t> </a:t>
            </a:r>
            <a:r>
              <a:rPr lang="sl-SI" i="1" dirty="0" err="1" smtClean="0">
                <a:solidFill>
                  <a:srgbClr val="3333FF"/>
                </a:solidFill>
              </a:rPr>
              <a:t>error</a:t>
            </a:r>
            <a:r>
              <a:rPr lang="sl-SI" i="1" dirty="0" smtClean="0">
                <a:solidFill>
                  <a:srgbClr val="3333FF"/>
                </a:solidFill>
              </a:rPr>
              <a:t> </a:t>
            </a:r>
            <a:r>
              <a:rPr lang="sl-SI" i="1" dirty="0" err="1" smtClean="0">
                <a:solidFill>
                  <a:srgbClr val="3333FF"/>
                </a:solidFill>
              </a:rPr>
              <a:t>for</a:t>
            </a:r>
            <a:r>
              <a:rPr lang="sl-SI" i="1" dirty="0" smtClean="0">
                <a:solidFill>
                  <a:srgbClr val="3333FF"/>
                </a:solidFill>
              </a:rPr>
              <a:t> </a:t>
            </a:r>
            <a:r>
              <a:rPr lang="sl-SI" i="1" dirty="0" err="1" smtClean="0">
                <a:solidFill>
                  <a:srgbClr val="3333FF"/>
                </a:solidFill>
              </a:rPr>
              <a:t>any</a:t>
            </a:r>
            <a:r>
              <a:rPr lang="sl-SI" i="1" dirty="0" smtClean="0">
                <a:solidFill>
                  <a:srgbClr val="3333FF"/>
                </a:solidFill>
              </a:rPr>
              <a:t> </a:t>
            </a:r>
            <a:r>
              <a:rPr lang="sl-SI" i="1" dirty="0" err="1" smtClean="0">
                <a:solidFill>
                  <a:srgbClr val="3333FF"/>
                </a:solidFill>
              </a:rPr>
              <a:t>given</a:t>
            </a:r>
            <a:r>
              <a:rPr lang="sl-SI" i="1" dirty="0" smtClean="0">
                <a:solidFill>
                  <a:srgbClr val="3333FF"/>
                </a:solidFill>
              </a:rPr>
              <a:t> </a:t>
            </a:r>
            <a:r>
              <a:rPr lang="sl-SI" i="1" dirty="0" err="1" smtClean="0">
                <a:solidFill>
                  <a:srgbClr val="3333FF"/>
                </a:solidFill>
              </a:rPr>
              <a:t>function</a:t>
            </a:r>
            <a:r>
              <a:rPr lang="sl-SI" i="1" dirty="0" smtClean="0">
                <a:solidFill>
                  <a:srgbClr val="3333FF"/>
                </a:solidFill>
              </a:rPr>
              <a:t> to be </a:t>
            </a:r>
            <a:r>
              <a:rPr lang="sl-SI" i="1" dirty="0" err="1" smtClean="0">
                <a:solidFill>
                  <a:srgbClr val="3333FF"/>
                </a:solidFill>
              </a:rPr>
              <a:t>approximated</a:t>
            </a:r>
            <a:r>
              <a:rPr lang="sl-SI" i="1" dirty="0" smtClean="0">
                <a:solidFill>
                  <a:srgbClr val="3333FF"/>
                </a:solidFill>
              </a:rPr>
              <a:t>.“</a:t>
            </a: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err="1" smtClean="0"/>
              <a:t>This</a:t>
            </a:r>
            <a:r>
              <a:rPr lang="sl-SI" dirty="0" smtClean="0"/>
              <a:t> </a:t>
            </a:r>
            <a:r>
              <a:rPr lang="sl-SI" dirty="0" err="1" smtClean="0"/>
              <a:t>property</a:t>
            </a:r>
            <a:r>
              <a:rPr lang="sl-SI" dirty="0" smtClean="0"/>
              <a:t> is not </a:t>
            </a:r>
            <a:r>
              <a:rPr lang="sl-SI" dirty="0" err="1" smtClean="0"/>
              <a:t>shared</a:t>
            </a:r>
            <a:r>
              <a:rPr lang="sl-SI" dirty="0" smtClean="0"/>
              <a:t> </a:t>
            </a:r>
            <a:r>
              <a:rPr lang="sl-SI" dirty="0" err="1" smtClean="0"/>
              <a:t>by</a:t>
            </a:r>
            <a:r>
              <a:rPr lang="sl-SI" dirty="0" smtClean="0"/>
              <a:t> </a:t>
            </a:r>
            <a:r>
              <a:rPr lang="sl-SI" dirty="0" err="1" smtClean="0"/>
              <a:t>multilayer</a:t>
            </a:r>
            <a:r>
              <a:rPr lang="sl-SI" dirty="0" smtClean="0"/>
              <a:t> </a:t>
            </a:r>
            <a:r>
              <a:rPr lang="sl-SI" dirty="0" err="1" smtClean="0"/>
              <a:t>perceptrons</a:t>
            </a:r>
            <a:r>
              <a:rPr lang="sl-SI" dirty="0" smtClean="0"/>
              <a:t>!</a:t>
            </a:r>
            <a:endParaRPr lang="sl-SI" dirty="0" smtClean="0">
              <a:solidFill>
                <a:srgbClr val="3333FF"/>
              </a:solidFill>
            </a:endParaRPr>
          </a:p>
          <a:p>
            <a:pPr marL="57150" indent="0" eaLnBrk="1" hangingPunct="1">
              <a:buNone/>
            </a:pPr>
            <a:endParaRPr lang="sl-SI" dirty="0" smtClean="0"/>
          </a:p>
          <a:p>
            <a:pPr marL="57150" indent="0" eaLnBrk="1" hangingPunct="1">
              <a:buNone/>
            </a:pPr>
            <a:endParaRPr lang="sl-SI" dirty="0"/>
          </a:p>
          <a:p>
            <a:pPr marL="57150" indent="0" eaLnBrk="1" hangingPunct="1">
              <a:buNone/>
            </a:pPr>
            <a:r>
              <a:rPr lang="sl-SI" dirty="0" smtClean="0"/>
              <a:t>_________________________</a:t>
            </a:r>
            <a:endParaRPr lang="en-GB" dirty="0" smtClean="0"/>
          </a:p>
          <a:p>
            <a:pPr eaLnBrk="1" hangingPunct="1"/>
            <a:r>
              <a:rPr lang="en-GB" sz="1400" dirty="0" smtClean="0"/>
              <a:t>As with the corresponding proofs for </a:t>
            </a:r>
            <a:r>
              <a:rPr lang="en-GB" sz="1400" dirty="0" err="1" smtClean="0"/>
              <a:t>MLPs</a:t>
            </a:r>
            <a:r>
              <a:rPr lang="en-GB" sz="1400" dirty="0" smtClean="0"/>
              <a:t>, </a:t>
            </a:r>
            <a:r>
              <a:rPr lang="sl-SI" sz="1400" dirty="0" err="1" smtClean="0"/>
              <a:t>RBFN</a:t>
            </a:r>
            <a:r>
              <a:rPr lang="en-GB" sz="1400" dirty="0" smtClean="0"/>
              <a:t> proofs rely on</a:t>
            </a:r>
            <a:r>
              <a:rPr lang="sl-SI" sz="1400" dirty="0" smtClean="0"/>
              <a:t> </a:t>
            </a:r>
            <a:r>
              <a:rPr lang="en-GB" sz="1400" dirty="0" smtClean="0"/>
              <a:t>the availability of an arbitrarily large number of hidden units (i.e. basis functions)</a:t>
            </a:r>
            <a:endParaRPr lang="sl-SI" sz="1400" dirty="0" smtClean="0"/>
          </a:p>
          <a:p>
            <a:pPr lvl="2" eaLnBrk="1" hangingPunct="1"/>
            <a:endParaRPr lang="en-GB" sz="800" dirty="0" smtClean="0"/>
          </a:p>
          <a:p>
            <a:pPr eaLnBrk="1" hangingPunct="1"/>
            <a:r>
              <a:rPr lang="en-GB" sz="1400" dirty="0" smtClean="0"/>
              <a:t>However, </a:t>
            </a:r>
            <a:r>
              <a:rPr lang="sl-SI" sz="1400" dirty="0" err="1" smtClean="0"/>
              <a:t>proofs</a:t>
            </a:r>
            <a:r>
              <a:rPr lang="en-GB" sz="1400" dirty="0" smtClean="0"/>
              <a:t> provide a theoretical foundation on which practical applications can</a:t>
            </a:r>
            <a:r>
              <a:rPr lang="sl-SI" sz="1400" dirty="0" smtClean="0"/>
              <a:t> </a:t>
            </a:r>
            <a:r>
              <a:rPr lang="en-GB" sz="1400" dirty="0" smtClean="0"/>
              <a:t>be based with </a:t>
            </a:r>
            <a:r>
              <a:rPr lang="sl-SI" sz="1400" dirty="0" smtClean="0"/>
              <a:t>a </a:t>
            </a:r>
            <a:r>
              <a:rPr lang="en-GB" sz="1400" dirty="0" smtClean="0"/>
              <a:t>confidence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(6) Radial Basis Function Networks</a:t>
            </a:r>
            <a:endParaRPr lang="en-US" smtClean="0">
              <a:cs typeface="Arial" charset="0"/>
            </a:endParaRP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4294E74B-209D-406A-B8F9-20A88323615F}" type="slidenum">
              <a:rPr lang="sl-SI" smtClean="0"/>
              <a:pPr/>
              <a:t>2</a:t>
            </a:fld>
            <a:endParaRPr lang="sl-SI" smtClean="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Introduction</a:t>
            </a:r>
            <a:endParaRPr lang="en-GB" smtClean="0"/>
          </a:p>
        </p:txBody>
      </p:sp>
      <p:sp>
        <p:nvSpPr>
          <p:cNvPr id="5126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dirty="0" err="1" smtClean="0"/>
              <a:t>Different</a:t>
            </a:r>
            <a:r>
              <a:rPr lang="sl-SI" dirty="0" smtClean="0"/>
              <a:t> </a:t>
            </a:r>
            <a:r>
              <a:rPr lang="sl-SI" dirty="0" err="1" smtClean="0"/>
              <a:t>class</a:t>
            </a:r>
            <a:r>
              <a:rPr lang="sl-SI" dirty="0" smtClean="0"/>
              <a:t> of </a:t>
            </a:r>
            <a:r>
              <a:rPr lang="sl-SI" dirty="0" err="1" smtClean="0"/>
              <a:t>neural</a:t>
            </a:r>
            <a:r>
              <a:rPr lang="sl-SI" dirty="0" smtClean="0"/>
              <a:t> </a:t>
            </a:r>
            <a:r>
              <a:rPr lang="sl-SI" dirty="0" err="1" smtClean="0"/>
              <a:t>networks</a:t>
            </a:r>
            <a:endParaRPr lang="sl-SI" dirty="0" smtClean="0"/>
          </a:p>
          <a:p>
            <a:pPr lvl="1" eaLnBrk="1" hangingPunct="1"/>
            <a:r>
              <a:rPr lang="sl-SI" dirty="0" smtClean="0"/>
              <a:t>In </a:t>
            </a:r>
            <a:r>
              <a:rPr lang="sl-SI" dirty="0" err="1" smtClean="0"/>
              <a:t>Multilayer</a:t>
            </a:r>
            <a:r>
              <a:rPr lang="sl-SI" dirty="0" smtClean="0"/>
              <a:t> </a:t>
            </a:r>
            <a:r>
              <a:rPr lang="sl-SI" dirty="0" err="1" smtClean="0"/>
              <a:t>perceptrons</a:t>
            </a:r>
            <a:endParaRPr lang="sl-SI" dirty="0" smtClean="0"/>
          </a:p>
          <a:p>
            <a:pPr lvl="2" eaLnBrk="1" hangingPunct="1"/>
            <a:r>
              <a:rPr lang="sl-SI" dirty="0" err="1" smtClean="0"/>
              <a:t>O</a:t>
            </a:r>
            <a:r>
              <a:rPr lang="sl-SI" dirty="0" err="1" smtClean="0">
                <a:sym typeface="Wingdings" pitchFamily="2" charset="2"/>
              </a:rPr>
              <a:t>utput</a:t>
            </a:r>
            <a:r>
              <a:rPr lang="sl-SI" dirty="0" smtClean="0">
                <a:sym typeface="Wingdings" pitchFamily="2" charset="2"/>
              </a:rPr>
              <a:t> is a </a:t>
            </a:r>
            <a:r>
              <a:rPr lang="sl-SI" dirty="0" err="1" smtClean="0">
                <a:sym typeface="Wingdings" pitchFamily="2" charset="2"/>
              </a:rPr>
              <a:t>nonlinear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function</a:t>
            </a:r>
            <a:r>
              <a:rPr lang="sl-SI" dirty="0" smtClean="0">
                <a:sym typeface="Wingdings" pitchFamily="2" charset="2"/>
              </a:rPr>
              <a:t> of </a:t>
            </a:r>
            <a:r>
              <a:rPr lang="sl-SI" dirty="0" err="1" smtClean="0">
                <a:sym typeface="Wingdings" pitchFamily="2" charset="2"/>
              </a:rPr>
              <a:t>the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olidFill>
                  <a:srgbClr val="3333FF"/>
                </a:solidFill>
                <a:sym typeface="Wingdings" pitchFamily="2" charset="2"/>
              </a:rPr>
              <a:t>scalar</a:t>
            </a:r>
            <a:r>
              <a:rPr lang="sl-SI" dirty="0" smtClean="0">
                <a:solidFill>
                  <a:srgbClr val="3333FF"/>
                </a:solidFill>
                <a:sym typeface="Wingdings" pitchFamily="2" charset="2"/>
              </a:rPr>
              <a:t> </a:t>
            </a:r>
            <a:r>
              <a:rPr lang="sl-SI" dirty="0" err="1" smtClean="0">
                <a:solidFill>
                  <a:srgbClr val="3333FF"/>
                </a:solidFill>
                <a:sym typeface="Wingdings" pitchFamily="2" charset="2"/>
              </a:rPr>
              <a:t>product</a:t>
            </a:r>
            <a:r>
              <a:rPr lang="sl-SI" dirty="0" smtClean="0">
                <a:sym typeface="Wingdings" pitchFamily="2" charset="2"/>
              </a:rPr>
              <a:t> of </a:t>
            </a:r>
            <a:r>
              <a:rPr lang="sl-SI" dirty="0" err="1" smtClean="0">
                <a:sym typeface="Wingdings" pitchFamily="2" charset="2"/>
              </a:rPr>
              <a:t>input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vector</a:t>
            </a:r>
            <a:r>
              <a:rPr lang="sl-SI" dirty="0" smtClean="0">
                <a:sym typeface="Wingdings" pitchFamily="2" charset="2"/>
              </a:rPr>
              <a:t> and </a:t>
            </a:r>
            <a:r>
              <a:rPr lang="sl-SI" dirty="0" err="1" smtClean="0">
                <a:sym typeface="Wingdings" pitchFamily="2" charset="2"/>
              </a:rPr>
              <a:t>weight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vector</a:t>
            </a:r>
            <a:endParaRPr lang="sl-SI" dirty="0" smtClean="0">
              <a:sym typeface="Wingdings" pitchFamily="2" charset="2"/>
            </a:endParaRPr>
          </a:p>
          <a:p>
            <a:pPr lvl="1" eaLnBrk="1" hangingPunct="1"/>
            <a:r>
              <a:rPr lang="sl-SI" dirty="0" err="1" smtClean="0">
                <a:sym typeface="Wingdings" pitchFamily="2" charset="2"/>
              </a:rPr>
              <a:t>Different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class</a:t>
            </a:r>
            <a:r>
              <a:rPr lang="sl-SI" dirty="0" smtClean="0">
                <a:sym typeface="Wingdings" pitchFamily="2" charset="2"/>
              </a:rPr>
              <a:t> is </a:t>
            </a:r>
            <a:r>
              <a:rPr lang="sl-SI" dirty="0" err="1" smtClean="0">
                <a:sym typeface="Wingdings" pitchFamily="2" charset="2"/>
              </a:rPr>
              <a:t>based</a:t>
            </a:r>
            <a:r>
              <a:rPr lang="sl-SI" dirty="0" smtClean="0">
                <a:sym typeface="Wingdings" pitchFamily="2" charset="2"/>
              </a:rPr>
              <a:t> on </a:t>
            </a:r>
            <a:r>
              <a:rPr lang="sl-SI" dirty="0" err="1" smtClean="0">
                <a:solidFill>
                  <a:srgbClr val="FF0000"/>
                </a:solidFill>
                <a:sym typeface="Wingdings" pitchFamily="2" charset="2"/>
              </a:rPr>
              <a:t>Radial</a:t>
            </a:r>
            <a:r>
              <a:rPr lang="sl-SI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sl-SI" dirty="0" err="1" smtClean="0">
                <a:solidFill>
                  <a:srgbClr val="FF0000"/>
                </a:solidFill>
                <a:sym typeface="Wingdings" pitchFamily="2" charset="2"/>
              </a:rPr>
              <a:t>Basis</a:t>
            </a:r>
            <a:r>
              <a:rPr lang="sl-SI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sl-SI" dirty="0" err="1" smtClean="0">
                <a:solidFill>
                  <a:srgbClr val="FF0000"/>
                </a:solidFill>
                <a:sym typeface="Wingdings" pitchFamily="2" charset="2"/>
              </a:rPr>
              <a:t>Functions</a:t>
            </a:r>
            <a:r>
              <a:rPr lang="sl-SI" dirty="0" smtClean="0">
                <a:solidFill>
                  <a:srgbClr val="FF0000"/>
                </a:solidFill>
                <a:sym typeface="Wingdings" pitchFamily="2" charset="2"/>
              </a:rPr>
              <a:t> (</a:t>
            </a:r>
            <a:r>
              <a:rPr lang="sl-SI" dirty="0" err="1" smtClean="0">
                <a:solidFill>
                  <a:srgbClr val="FF0000"/>
                </a:solidFill>
                <a:sym typeface="Wingdings" pitchFamily="2" charset="2"/>
              </a:rPr>
              <a:t>RBF</a:t>
            </a:r>
            <a:r>
              <a:rPr lang="sl-SI" dirty="0" smtClean="0">
                <a:solidFill>
                  <a:srgbClr val="FF0000"/>
                </a:solidFill>
                <a:sym typeface="Wingdings" pitchFamily="2" charset="2"/>
              </a:rPr>
              <a:t>)</a:t>
            </a:r>
          </a:p>
          <a:p>
            <a:pPr lvl="2" eaLnBrk="1" hangingPunct="1"/>
            <a:r>
              <a:rPr lang="sl-SI" dirty="0" err="1" smtClean="0">
                <a:sym typeface="Wingdings" pitchFamily="2" charset="2"/>
              </a:rPr>
              <a:t>Activation</a:t>
            </a:r>
            <a:r>
              <a:rPr lang="sl-SI" dirty="0" smtClean="0">
                <a:sym typeface="Wingdings" pitchFamily="2" charset="2"/>
              </a:rPr>
              <a:t> of a </a:t>
            </a:r>
            <a:r>
              <a:rPr lang="sl-SI" dirty="0" err="1" smtClean="0">
                <a:sym typeface="Wingdings" pitchFamily="2" charset="2"/>
              </a:rPr>
              <a:t>hidden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unit</a:t>
            </a:r>
            <a:r>
              <a:rPr lang="sl-SI" dirty="0" smtClean="0">
                <a:sym typeface="Wingdings" pitchFamily="2" charset="2"/>
              </a:rPr>
              <a:t> is </a:t>
            </a:r>
            <a:r>
              <a:rPr lang="sl-SI" dirty="0" err="1" smtClean="0">
                <a:sym typeface="Wingdings" pitchFamily="2" charset="2"/>
              </a:rPr>
              <a:t>determined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by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the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smtClean="0">
                <a:solidFill>
                  <a:srgbClr val="FF0000"/>
                </a:solidFill>
                <a:sym typeface="Wingdings" pitchFamily="2" charset="2"/>
              </a:rPr>
              <a:t>distance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between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input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vector</a:t>
            </a:r>
            <a:r>
              <a:rPr lang="sl-SI" dirty="0" smtClean="0">
                <a:sym typeface="Wingdings" pitchFamily="2" charset="2"/>
              </a:rPr>
              <a:t> and </a:t>
            </a:r>
            <a:r>
              <a:rPr lang="sl-SI" dirty="0" err="1" smtClean="0">
                <a:sym typeface="Wingdings" pitchFamily="2" charset="2"/>
              </a:rPr>
              <a:t>prototype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vector</a:t>
            </a:r>
            <a:endParaRPr lang="sl-SI" dirty="0" smtClean="0">
              <a:sym typeface="Wingdings" pitchFamily="2" charset="2"/>
            </a:endParaRPr>
          </a:p>
          <a:p>
            <a:pPr lvl="1" eaLnBrk="1" hangingPunct="1"/>
            <a:r>
              <a:rPr lang="sl-SI" dirty="0" err="1" smtClean="0">
                <a:sym typeface="Wingdings" pitchFamily="2" charset="2"/>
              </a:rPr>
              <a:t>RBF-based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networks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includes</a:t>
            </a:r>
            <a:endParaRPr lang="sl-SI" dirty="0">
              <a:sym typeface="Wingdings" pitchFamily="2" charset="2"/>
            </a:endParaRPr>
          </a:p>
          <a:p>
            <a:pPr lvl="2" eaLnBrk="1" hangingPunct="1"/>
            <a:r>
              <a:rPr lang="sl-SI" dirty="0" err="1" smtClean="0">
                <a:sym typeface="Wingdings" pitchFamily="2" charset="2"/>
              </a:rPr>
              <a:t>RBFN</a:t>
            </a:r>
            <a:r>
              <a:rPr lang="sl-SI" dirty="0" smtClean="0">
                <a:sym typeface="Wingdings" pitchFamily="2" charset="2"/>
              </a:rPr>
              <a:t>	= </a:t>
            </a:r>
            <a:r>
              <a:rPr lang="sl-SI" dirty="0" err="1" smtClean="0"/>
              <a:t>Radial</a:t>
            </a:r>
            <a:r>
              <a:rPr lang="sl-SI" dirty="0" smtClean="0"/>
              <a:t> </a:t>
            </a:r>
            <a:r>
              <a:rPr lang="sl-SI" dirty="0" err="1"/>
              <a:t>Basis</a:t>
            </a:r>
            <a:r>
              <a:rPr lang="sl-SI" dirty="0"/>
              <a:t> </a:t>
            </a:r>
            <a:r>
              <a:rPr lang="sl-SI" dirty="0" err="1"/>
              <a:t>Function</a:t>
            </a:r>
            <a:r>
              <a:rPr lang="sl-SI" dirty="0"/>
              <a:t> </a:t>
            </a:r>
            <a:r>
              <a:rPr lang="sl-SI" smtClean="0"/>
              <a:t>Networks</a:t>
            </a:r>
            <a:endParaRPr lang="sl-SI" dirty="0"/>
          </a:p>
          <a:p>
            <a:pPr lvl="2" eaLnBrk="1" hangingPunct="1"/>
            <a:r>
              <a:rPr lang="sl-SI" dirty="0" err="1" smtClean="0">
                <a:sym typeface="Wingdings" pitchFamily="2" charset="2"/>
              </a:rPr>
              <a:t>PNN</a:t>
            </a:r>
            <a:r>
              <a:rPr lang="sl-SI" dirty="0" smtClean="0">
                <a:sym typeface="Wingdings" pitchFamily="2" charset="2"/>
              </a:rPr>
              <a:t>	= </a:t>
            </a:r>
            <a:r>
              <a:rPr lang="sl-SI" dirty="0" err="1" smtClean="0">
                <a:sym typeface="Wingdings" pitchFamily="2" charset="2"/>
              </a:rPr>
              <a:t>Probabilistic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Neural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Networks</a:t>
            </a:r>
            <a:endParaRPr lang="sl-SI" dirty="0" smtClean="0">
              <a:sym typeface="Wingdings" pitchFamily="2" charset="2"/>
            </a:endParaRPr>
          </a:p>
          <a:p>
            <a:pPr lvl="2" eaLnBrk="1" hangingPunct="1"/>
            <a:r>
              <a:rPr lang="sl-SI" dirty="0" err="1" smtClean="0">
                <a:sym typeface="Wingdings" pitchFamily="2" charset="2"/>
              </a:rPr>
              <a:t>GRNN</a:t>
            </a:r>
            <a:r>
              <a:rPr lang="sl-SI" dirty="0" smtClean="0">
                <a:sym typeface="Wingdings" pitchFamily="2" charset="2"/>
              </a:rPr>
              <a:t>	= </a:t>
            </a:r>
            <a:r>
              <a:rPr lang="sl-SI" dirty="0" err="1"/>
              <a:t>Generalized</a:t>
            </a:r>
            <a:r>
              <a:rPr lang="sl-SI" dirty="0"/>
              <a:t> </a:t>
            </a:r>
            <a:r>
              <a:rPr lang="sl-SI" dirty="0" err="1"/>
              <a:t>regression</a:t>
            </a:r>
            <a:r>
              <a:rPr lang="sl-SI" dirty="0"/>
              <a:t> </a:t>
            </a:r>
            <a:r>
              <a:rPr lang="sl-SI" dirty="0" err="1"/>
              <a:t>networks</a:t>
            </a:r>
            <a:endParaRPr lang="sl-SI" dirty="0" smtClean="0">
              <a:sym typeface="Wingdings" pitchFamily="2" charset="2"/>
            </a:endParaRPr>
          </a:p>
          <a:p>
            <a:pPr lvl="2" eaLnBrk="1" hangingPunct="1"/>
            <a:endParaRPr lang="sl-SI" dirty="0" smtClean="0">
              <a:sym typeface="Wingdings" pitchFamily="2" charset="2"/>
            </a:endParaRPr>
          </a:p>
          <a:p>
            <a:pPr eaLnBrk="1" hangingPunct="1"/>
            <a:r>
              <a:rPr lang="sl-SI" dirty="0" err="1" smtClean="0"/>
              <a:t>RBFN</a:t>
            </a:r>
            <a:r>
              <a:rPr lang="sl-SI" dirty="0" smtClean="0"/>
              <a:t> </a:t>
            </a:r>
            <a:r>
              <a:rPr lang="sl-SI" dirty="0" err="1" smtClean="0"/>
              <a:t>theory</a:t>
            </a:r>
            <a:r>
              <a:rPr lang="sl-SI" dirty="0" smtClean="0"/>
              <a:t> </a:t>
            </a:r>
            <a:r>
              <a:rPr lang="sl-SI" dirty="0" err="1" smtClean="0"/>
              <a:t>forms</a:t>
            </a:r>
            <a:r>
              <a:rPr lang="sl-SI" dirty="0" smtClean="0"/>
              <a:t> a link </a:t>
            </a:r>
            <a:r>
              <a:rPr lang="sl-SI" dirty="0" err="1" smtClean="0"/>
              <a:t>between</a:t>
            </a:r>
            <a:endParaRPr lang="sl-SI" dirty="0" smtClean="0"/>
          </a:p>
          <a:p>
            <a:pPr lvl="1" eaLnBrk="1" hangingPunct="1"/>
            <a:r>
              <a:rPr lang="sl-SI" dirty="0" err="1" smtClean="0"/>
              <a:t>Function</a:t>
            </a:r>
            <a:r>
              <a:rPr lang="sl-SI" dirty="0" smtClean="0"/>
              <a:t> </a:t>
            </a:r>
            <a:r>
              <a:rPr lang="sl-SI" dirty="0" err="1" smtClean="0"/>
              <a:t>approximation</a:t>
            </a:r>
            <a:endParaRPr lang="sl-SI" dirty="0" smtClean="0"/>
          </a:p>
          <a:p>
            <a:pPr lvl="1" eaLnBrk="1" hangingPunct="1"/>
            <a:r>
              <a:rPr lang="sl-SI" dirty="0" err="1" smtClean="0"/>
              <a:t>Regularization</a:t>
            </a:r>
            <a:endParaRPr lang="sl-SI" dirty="0" smtClean="0"/>
          </a:p>
          <a:p>
            <a:pPr lvl="1" eaLnBrk="1" hangingPunct="1"/>
            <a:r>
              <a:rPr lang="sl-SI" dirty="0" err="1" smtClean="0"/>
              <a:t>Noisy</a:t>
            </a:r>
            <a:r>
              <a:rPr lang="sl-SI" dirty="0" smtClean="0"/>
              <a:t> </a:t>
            </a:r>
            <a:r>
              <a:rPr lang="sl-SI" dirty="0" err="1" smtClean="0"/>
              <a:t>interpolation</a:t>
            </a:r>
            <a:endParaRPr lang="sl-SI" dirty="0" smtClean="0"/>
          </a:p>
          <a:p>
            <a:pPr lvl="1" eaLnBrk="1" hangingPunct="1"/>
            <a:r>
              <a:rPr lang="sl-SI" dirty="0" err="1" smtClean="0"/>
              <a:t>Density</a:t>
            </a:r>
            <a:r>
              <a:rPr lang="sl-SI" dirty="0" smtClean="0"/>
              <a:t> </a:t>
            </a:r>
            <a:r>
              <a:rPr lang="sl-SI" dirty="0" err="1" smtClean="0"/>
              <a:t>estimation</a:t>
            </a:r>
            <a:endParaRPr lang="sl-SI" dirty="0" smtClean="0"/>
          </a:p>
          <a:p>
            <a:pPr lvl="1" eaLnBrk="1" hangingPunct="1"/>
            <a:r>
              <a:rPr lang="sl-SI" dirty="0" err="1" smtClean="0"/>
              <a:t>Optimal</a:t>
            </a:r>
            <a:r>
              <a:rPr lang="sl-SI" dirty="0" smtClean="0"/>
              <a:t> </a:t>
            </a:r>
            <a:r>
              <a:rPr lang="sl-SI" dirty="0" err="1" smtClean="0"/>
              <a:t>classification</a:t>
            </a:r>
            <a:r>
              <a:rPr lang="sl-SI" dirty="0" smtClean="0"/>
              <a:t> </a:t>
            </a:r>
            <a:r>
              <a:rPr lang="sl-SI" dirty="0" err="1" smtClean="0"/>
              <a:t>theory</a:t>
            </a:r>
            <a:endParaRPr lang="sl-SI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(6) Radial Basis Function Networks</a:t>
            </a:r>
            <a:endParaRPr lang="en-US" smtClean="0">
              <a:cs typeface="Arial" charset="0"/>
            </a:endParaRP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0BE46D3F-A4A4-40D2-BF65-32FE4F7EBB9E}" type="slidenum">
              <a:rPr lang="sl-SI" smtClean="0"/>
              <a:pPr/>
              <a:t>20</a:t>
            </a:fld>
            <a:endParaRPr lang="sl-SI" smtClean="0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6.5  RBFN training</a:t>
            </a:r>
            <a:endParaRPr lang="en-GB" smtClean="0"/>
          </a:p>
        </p:txBody>
      </p:sp>
      <p:sp>
        <p:nvSpPr>
          <p:cNvPr id="22534" name="Line 3"/>
          <p:cNvSpPr>
            <a:spLocks noChangeShapeType="1"/>
          </p:cNvSpPr>
          <p:nvPr/>
        </p:nvSpPr>
        <p:spPr bwMode="auto">
          <a:xfrm>
            <a:off x="250825" y="1268413"/>
            <a:ext cx="8642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382713"/>
            <a:ext cx="8229600" cy="4999037"/>
          </a:xfrm>
        </p:spPr>
        <p:txBody>
          <a:bodyPr/>
          <a:lstStyle/>
          <a:p>
            <a:pPr marL="381000" indent="-381000" eaLnBrk="1" hangingPunct="1"/>
            <a:r>
              <a:rPr lang="sl-SI" sz="2000" dirty="0" err="1" smtClean="0"/>
              <a:t>Key</a:t>
            </a:r>
            <a:r>
              <a:rPr lang="sl-SI" sz="2000" dirty="0" smtClean="0"/>
              <a:t> </a:t>
            </a:r>
            <a:r>
              <a:rPr lang="sl-SI" sz="2000" dirty="0" err="1" smtClean="0"/>
              <a:t>aspect</a:t>
            </a:r>
            <a:r>
              <a:rPr lang="sl-SI" sz="2000" dirty="0" smtClean="0"/>
              <a:t> of </a:t>
            </a:r>
            <a:r>
              <a:rPr lang="sl-SI" sz="2000" dirty="0" err="1" smtClean="0"/>
              <a:t>RBFN</a:t>
            </a:r>
            <a:r>
              <a:rPr lang="sl-SI" sz="2000" dirty="0" smtClean="0"/>
              <a:t>: </a:t>
            </a:r>
            <a:r>
              <a:rPr lang="sl-SI" sz="2000" dirty="0" smtClean="0">
                <a:sym typeface="Wingdings" pitchFamily="2" charset="2"/>
              </a:rPr>
              <a:t> </a:t>
            </a:r>
            <a:br>
              <a:rPr lang="sl-SI" sz="2000" dirty="0" smtClean="0">
                <a:sym typeface="Wingdings" pitchFamily="2" charset="2"/>
              </a:rPr>
            </a:br>
            <a:r>
              <a:rPr lang="sl-SI" dirty="0" err="1">
                <a:solidFill>
                  <a:srgbClr val="3333FF"/>
                </a:solidFill>
                <a:sym typeface="Wingdings" pitchFamily="2" charset="2"/>
              </a:rPr>
              <a:t>D</a:t>
            </a:r>
            <a:r>
              <a:rPr lang="sl-SI" sz="2000" dirty="0" err="1" smtClean="0">
                <a:solidFill>
                  <a:srgbClr val="3333FF"/>
                </a:solidFill>
                <a:sym typeface="Wingdings" pitchFamily="2" charset="2"/>
              </a:rPr>
              <a:t>ifferent</a:t>
            </a:r>
            <a:r>
              <a:rPr lang="sl-SI" sz="2000" dirty="0" smtClean="0">
                <a:solidFill>
                  <a:srgbClr val="3333FF"/>
                </a:solidFill>
                <a:sym typeface="Wingdings" pitchFamily="2" charset="2"/>
              </a:rPr>
              <a:t> </a:t>
            </a:r>
            <a:r>
              <a:rPr lang="sl-SI" sz="2000" dirty="0" err="1" smtClean="0">
                <a:solidFill>
                  <a:srgbClr val="3333FF"/>
                </a:solidFill>
                <a:sym typeface="Wingdings" pitchFamily="2" charset="2"/>
              </a:rPr>
              <a:t>roles</a:t>
            </a:r>
            <a:r>
              <a:rPr lang="sl-SI" sz="2000" dirty="0" smtClean="0">
                <a:solidFill>
                  <a:srgbClr val="3333FF"/>
                </a:solidFill>
                <a:sym typeface="Wingdings" pitchFamily="2" charset="2"/>
              </a:rPr>
              <a:t> of </a:t>
            </a:r>
            <a:r>
              <a:rPr lang="sl-SI" sz="2000" dirty="0" err="1" smtClean="0">
                <a:solidFill>
                  <a:srgbClr val="3333FF"/>
                </a:solidFill>
                <a:sym typeface="Wingdings" pitchFamily="2" charset="2"/>
              </a:rPr>
              <a:t>the</a:t>
            </a:r>
            <a:r>
              <a:rPr lang="sl-SI" sz="2000" dirty="0" smtClean="0">
                <a:solidFill>
                  <a:srgbClr val="3333FF"/>
                </a:solidFill>
                <a:sym typeface="Wingdings" pitchFamily="2" charset="2"/>
              </a:rPr>
              <a:t> </a:t>
            </a:r>
            <a:r>
              <a:rPr lang="sl-SI" sz="2000" dirty="0" err="1" smtClean="0">
                <a:solidFill>
                  <a:srgbClr val="3333FF"/>
                </a:solidFill>
                <a:sym typeface="Wingdings" pitchFamily="2" charset="2"/>
              </a:rPr>
              <a:t>first</a:t>
            </a:r>
            <a:r>
              <a:rPr lang="sl-SI" sz="2000" dirty="0" smtClean="0">
                <a:solidFill>
                  <a:srgbClr val="3333FF"/>
                </a:solidFill>
                <a:sym typeface="Wingdings" pitchFamily="2" charset="2"/>
              </a:rPr>
              <a:t> and </a:t>
            </a:r>
            <a:r>
              <a:rPr lang="sl-SI" sz="2000" dirty="0" err="1" smtClean="0">
                <a:solidFill>
                  <a:srgbClr val="3333FF"/>
                </a:solidFill>
                <a:sym typeface="Wingdings" pitchFamily="2" charset="2"/>
              </a:rPr>
              <a:t>the</a:t>
            </a:r>
            <a:r>
              <a:rPr lang="sl-SI" sz="2000" dirty="0" smtClean="0">
                <a:solidFill>
                  <a:srgbClr val="3333FF"/>
                </a:solidFill>
                <a:sym typeface="Wingdings" pitchFamily="2" charset="2"/>
              </a:rPr>
              <a:t> </a:t>
            </a:r>
            <a:r>
              <a:rPr lang="sl-SI" sz="2000" dirty="0" err="1" smtClean="0">
                <a:solidFill>
                  <a:srgbClr val="3333FF"/>
                </a:solidFill>
                <a:sym typeface="Wingdings" pitchFamily="2" charset="2"/>
              </a:rPr>
              <a:t>second</a:t>
            </a:r>
            <a:r>
              <a:rPr lang="sl-SI" sz="2000" dirty="0" smtClean="0">
                <a:solidFill>
                  <a:srgbClr val="3333FF"/>
                </a:solidFill>
                <a:sym typeface="Wingdings" pitchFamily="2" charset="2"/>
              </a:rPr>
              <a:t> </a:t>
            </a:r>
            <a:r>
              <a:rPr lang="sl-SI" sz="2000" dirty="0" err="1" smtClean="0">
                <a:solidFill>
                  <a:srgbClr val="3333FF"/>
                </a:solidFill>
                <a:sym typeface="Wingdings" pitchFamily="2" charset="2"/>
              </a:rPr>
              <a:t>computational</a:t>
            </a:r>
            <a:r>
              <a:rPr lang="sl-SI" sz="2000" dirty="0" smtClean="0">
                <a:solidFill>
                  <a:srgbClr val="3333FF"/>
                </a:solidFill>
                <a:sym typeface="Wingdings" pitchFamily="2" charset="2"/>
              </a:rPr>
              <a:t> </a:t>
            </a:r>
            <a:r>
              <a:rPr lang="sl-SI" sz="2000" dirty="0" err="1" smtClean="0">
                <a:solidFill>
                  <a:srgbClr val="3333FF"/>
                </a:solidFill>
                <a:sym typeface="Wingdings" pitchFamily="2" charset="2"/>
              </a:rPr>
              <a:t>layer</a:t>
            </a:r>
            <a:endParaRPr lang="sl-SI" sz="2000" dirty="0" smtClean="0">
              <a:solidFill>
                <a:srgbClr val="3333FF"/>
              </a:solidFill>
              <a:sym typeface="Wingdings" pitchFamily="2" charset="2"/>
            </a:endParaRPr>
          </a:p>
          <a:p>
            <a:pPr lvl="2" eaLnBrk="1" hangingPunct="1"/>
            <a:endParaRPr lang="sl-SI" sz="1200" dirty="0" smtClean="0">
              <a:solidFill>
                <a:srgbClr val="3333FF"/>
              </a:solidFill>
              <a:sym typeface="Wingdings" pitchFamily="2" charset="2"/>
            </a:endParaRPr>
          </a:p>
          <a:p>
            <a:pPr marL="381000" indent="-381000" eaLnBrk="1" hangingPunct="1"/>
            <a:r>
              <a:rPr lang="sl-SI" sz="2000" dirty="0" err="1" smtClean="0">
                <a:sym typeface="Wingdings" pitchFamily="2" charset="2"/>
              </a:rPr>
              <a:t>Training</a:t>
            </a:r>
            <a:r>
              <a:rPr lang="sl-SI" sz="2000" dirty="0" smtClean="0">
                <a:sym typeface="Wingdings" pitchFamily="2" charset="2"/>
              </a:rPr>
              <a:t> </a:t>
            </a:r>
            <a:r>
              <a:rPr lang="sl-SI" sz="2000" dirty="0" err="1" smtClean="0">
                <a:sym typeface="Wingdings" pitchFamily="2" charset="2"/>
              </a:rPr>
              <a:t>process</a:t>
            </a:r>
            <a:r>
              <a:rPr lang="sl-SI" sz="2000" dirty="0" smtClean="0">
                <a:sym typeface="Wingdings" pitchFamily="2" charset="2"/>
              </a:rPr>
              <a:t> </a:t>
            </a:r>
            <a:r>
              <a:rPr lang="sl-SI" sz="2000" dirty="0" err="1" smtClean="0">
                <a:sym typeface="Wingdings" pitchFamily="2" charset="2"/>
              </a:rPr>
              <a:t>can</a:t>
            </a:r>
            <a:r>
              <a:rPr lang="sl-SI" sz="2000" dirty="0" smtClean="0">
                <a:sym typeface="Wingdings" pitchFamily="2" charset="2"/>
              </a:rPr>
              <a:t> be </a:t>
            </a:r>
            <a:r>
              <a:rPr lang="sl-SI" sz="2000" dirty="0" err="1" smtClean="0">
                <a:sym typeface="Wingdings" pitchFamily="2" charset="2"/>
              </a:rPr>
              <a:t>divided</a:t>
            </a:r>
            <a:r>
              <a:rPr lang="sl-SI" sz="2000" dirty="0" smtClean="0">
                <a:sym typeface="Wingdings" pitchFamily="2" charset="2"/>
              </a:rPr>
              <a:t> </a:t>
            </a:r>
            <a:r>
              <a:rPr lang="sl-SI" sz="2000" dirty="0" err="1" smtClean="0">
                <a:sym typeface="Wingdings" pitchFamily="2" charset="2"/>
              </a:rPr>
              <a:t>into</a:t>
            </a:r>
            <a:r>
              <a:rPr lang="sl-SI" sz="2000" dirty="0" smtClean="0">
                <a:sym typeface="Wingdings" pitchFamily="2" charset="2"/>
              </a:rPr>
              <a:t> </a:t>
            </a:r>
            <a:r>
              <a:rPr lang="sl-SI" sz="2000" dirty="0" err="1" smtClean="0">
                <a:sym typeface="Wingdings" pitchFamily="2" charset="2"/>
              </a:rPr>
              <a:t>two</a:t>
            </a:r>
            <a:r>
              <a:rPr lang="sl-SI" sz="2000" dirty="0" smtClean="0">
                <a:sym typeface="Wingdings" pitchFamily="2" charset="2"/>
              </a:rPr>
              <a:t> </a:t>
            </a:r>
            <a:r>
              <a:rPr lang="sl-SI" sz="2000" dirty="0" err="1" smtClean="0">
                <a:sym typeface="Wingdings" pitchFamily="2" charset="2"/>
              </a:rPr>
              <a:t>stages</a:t>
            </a:r>
            <a:endParaRPr lang="sl-SI" sz="2000" dirty="0" smtClean="0">
              <a:sym typeface="Wingdings" pitchFamily="2" charset="2"/>
            </a:endParaRPr>
          </a:p>
          <a:p>
            <a:pPr lvl="1" eaLnBrk="1" hangingPunct="1">
              <a:buFontTx/>
              <a:buAutoNum type="arabicPeriod"/>
            </a:pPr>
            <a:r>
              <a:rPr lang="sl-SI" sz="1800" dirty="0" err="1" smtClean="0">
                <a:solidFill>
                  <a:srgbClr val="3333FF"/>
                </a:solidFill>
                <a:sym typeface="Wingdings" pitchFamily="2" charset="2"/>
              </a:rPr>
              <a:t>Hidden</a:t>
            </a:r>
            <a:r>
              <a:rPr lang="sl-SI" sz="1800" dirty="0" smtClean="0">
                <a:solidFill>
                  <a:srgbClr val="3333FF"/>
                </a:solidFill>
                <a:sym typeface="Wingdings" pitchFamily="2" charset="2"/>
              </a:rPr>
              <a:t> </a:t>
            </a:r>
            <a:r>
              <a:rPr lang="sl-SI" sz="1800" dirty="0" err="1" smtClean="0">
                <a:solidFill>
                  <a:srgbClr val="3333FF"/>
                </a:solidFill>
                <a:sym typeface="Wingdings" pitchFamily="2" charset="2"/>
              </a:rPr>
              <a:t>layer</a:t>
            </a:r>
            <a:r>
              <a:rPr lang="sl-SI" sz="1800" dirty="0" smtClean="0">
                <a:solidFill>
                  <a:srgbClr val="3333FF"/>
                </a:solidFill>
                <a:sym typeface="Wingdings" pitchFamily="2" charset="2"/>
              </a:rPr>
              <a:t> </a:t>
            </a:r>
            <a:r>
              <a:rPr lang="sl-SI" sz="1800" dirty="0" err="1" smtClean="0">
                <a:solidFill>
                  <a:srgbClr val="3333FF"/>
                </a:solidFill>
                <a:sym typeface="Wingdings" pitchFamily="2" charset="2"/>
              </a:rPr>
              <a:t>training</a:t>
            </a:r>
            <a:endParaRPr lang="sl-SI" sz="1800" dirty="0" smtClean="0">
              <a:solidFill>
                <a:srgbClr val="3333FF"/>
              </a:solidFill>
              <a:sym typeface="Wingdings" pitchFamily="2" charset="2"/>
            </a:endParaRPr>
          </a:p>
          <a:p>
            <a:pPr lvl="1" eaLnBrk="1" hangingPunct="1">
              <a:buFontTx/>
              <a:buAutoNum type="arabicPeriod"/>
            </a:pPr>
            <a:r>
              <a:rPr lang="sl-SI" sz="1800" dirty="0" err="1" smtClean="0">
                <a:solidFill>
                  <a:srgbClr val="3333FF"/>
                </a:solidFill>
                <a:sym typeface="Wingdings" pitchFamily="2" charset="2"/>
              </a:rPr>
              <a:t>Output</a:t>
            </a:r>
            <a:r>
              <a:rPr lang="sl-SI" sz="1800" dirty="0" smtClean="0">
                <a:solidFill>
                  <a:srgbClr val="3333FF"/>
                </a:solidFill>
                <a:sym typeface="Wingdings" pitchFamily="2" charset="2"/>
              </a:rPr>
              <a:t> </a:t>
            </a:r>
            <a:r>
              <a:rPr lang="sl-SI" sz="1800" dirty="0" err="1" smtClean="0">
                <a:solidFill>
                  <a:srgbClr val="3333FF"/>
                </a:solidFill>
                <a:sym typeface="Wingdings" pitchFamily="2" charset="2"/>
              </a:rPr>
              <a:t>layer</a:t>
            </a:r>
            <a:r>
              <a:rPr lang="sl-SI" sz="1800" dirty="0" smtClean="0">
                <a:solidFill>
                  <a:srgbClr val="3333FF"/>
                </a:solidFill>
                <a:sym typeface="Wingdings" pitchFamily="2" charset="2"/>
              </a:rPr>
              <a:t> </a:t>
            </a:r>
            <a:r>
              <a:rPr lang="sl-SI" sz="1800" dirty="0" err="1" smtClean="0">
                <a:solidFill>
                  <a:srgbClr val="3333FF"/>
                </a:solidFill>
                <a:sym typeface="Wingdings" pitchFamily="2" charset="2"/>
              </a:rPr>
              <a:t>training</a:t>
            </a:r>
            <a:endParaRPr lang="sl-SI" sz="1800" dirty="0" smtClean="0">
              <a:solidFill>
                <a:srgbClr val="3333FF"/>
              </a:solidFill>
              <a:sym typeface="Wingdings" pitchFamily="2" charset="2"/>
            </a:endParaRPr>
          </a:p>
          <a:p>
            <a:pPr lvl="2" eaLnBrk="1" hangingPunct="1"/>
            <a:endParaRPr lang="sl-SI" sz="1200" dirty="0" smtClean="0">
              <a:sym typeface="Wingdings" pitchFamily="2" charset="2"/>
            </a:endParaRPr>
          </a:p>
          <a:p>
            <a:pPr marL="381000" indent="-381000" eaLnBrk="1" hangingPunct="1"/>
            <a:r>
              <a:rPr lang="sl-SI" sz="2000" dirty="0" err="1" smtClean="0">
                <a:solidFill>
                  <a:srgbClr val="0033CC"/>
                </a:solidFill>
              </a:rPr>
              <a:t>Hidden</a:t>
            </a:r>
            <a:r>
              <a:rPr lang="sl-SI" sz="2000" dirty="0" smtClean="0">
                <a:solidFill>
                  <a:srgbClr val="0033CC"/>
                </a:solidFill>
              </a:rPr>
              <a:t> </a:t>
            </a:r>
            <a:r>
              <a:rPr lang="sl-SI" sz="2000" dirty="0" err="1" smtClean="0">
                <a:solidFill>
                  <a:srgbClr val="0033CC"/>
                </a:solidFill>
              </a:rPr>
              <a:t>layer</a:t>
            </a:r>
            <a:r>
              <a:rPr lang="sl-SI" sz="2000" dirty="0" smtClean="0">
                <a:solidFill>
                  <a:srgbClr val="0033CC"/>
                </a:solidFill>
              </a:rPr>
              <a:t> </a:t>
            </a:r>
            <a:r>
              <a:rPr lang="sl-SI" sz="2000" dirty="0" err="1" smtClean="0"/>
              <a:t>can</a:t>
            </a:r>
            <a:r>
              <a:rPr lang="sl-SI" sz="2000" dirty="0" smtClean="0"/>
              <a:t> be </a:t>
            </a:r>
            <a:r>
              <a:rPr lang="sl-SI" sz="2000" dirty="0" err="1" smtClean="0"/>
              <a:t>trained</a:t>
            </a:r>
            <a:r>
              <a:rPr lang="sl-SI" sz="2000" dirty="0" smtClean="0"/>
              <a:t> </a:t>
            </a:r>
            <a:r>
              <a:rPr lang="sl-SI" sz="2000" dirty="0" err="1" smtClean="0"/>
              <a:t>by</a:t>
            </a:r>
            <a:r>
              <a:rPr lang="sl-SI" sz="2000" dirty="0" smtClean="0"/>
              <a:t> </a:t>
            </a:r>
            <a:r>
              <a:rPr lang="sl-SI" sz="2000" dirty="0" err="1" smtClean="0"/>
              <a:t>unsupervised</a:t>
            </a:r>
            <a:r>
              <a:rPr lang="sl-SI" sz="2000" dirty="0" smtClean="0"/>
              <a:t> </a:t>
            </a:r>
            <a:r>
              <a:rPr lang="sl-SI" sz="2000" dirty="0" err="1" smtClean="0"/>
              <a:t>methods</a:t>
            </a:r>
            <a:r>
              <a:rPr lang="sl-SI" sz="2000" dirty="0" smtClean="0"/>
              <a:t> (</a:t>
            </a:r>
            <a:r>
              <a:rPr lang="sl-SI" sz="2000" dirty="0" err="1" smtClean="0"/>
              <a:t>random</a:t>
            </a:r>
            <a:r>
              <a:rPr lang="sl-SI" sz="2000" dirty="0" smtClean="0"/>
              <a:t> </a:t>
            </a:r>
            <a:r>
              <a:rPr lang="sl-SI" sz="2000" dirty="0" err="1" smtClean="0"/>
              <a:t>selection</a:t>
            </a:r>
            <a:r>
              <a:rPr lang="sl-SI" sz="2000" dirty="0" smtClean="0"/>
              <a:t>, </a:t>
            </a:r>
            <a:r>
              <a:rPr lang="sl-SI" sz="2000" dirty="0" err="1" smtClean="0"/>
              <a:t>clustering</a:t>
            </a:r>
            <a:r>
              <a:rPr lang="sl-SI" sz="2000" dirty="0" smtClean="0"/>
              <a:t>, ...)</a:t>
            </a:r>
          </a:p>
          <a:p>
            <a:pPr lvl="2" eaLnBrk="1" hangingPunct="1"/>
            <a:endParaRPr lang="sl-SI" sz="1200" dirty="0" smtClean="0"/>
          </a:p>
          <a:p>
            <a:pPr marL="381000" indent="-381000" eaLnBrk="1" hangingPunct="1"/>
            <a:r>
              <a:rPr lang="sl-SI" sz="2000" dirty="0" err="1" smtClean="0">
                <a:solidFill>
                  <a:srgbClr val="0033CC"/>
                </a:solidFill>
              </a:rPr>
              <a:t>Output</a:t>
            </a:r>
            <a:r>
              <a:rPr lang="sl-SI" sz="2000" dirty="0" smtClean="0">
                <a:solidFill>
                  <a:srgbClr val="0033CC"/>
                </a:solidFill>
              </a:rPr>
              <a:t> </a:t>
            </a:r>
            <a:r>
              <a:rPr lang="sl-SI" sz="2000" dirty="0" err="1" smtClean="0">
                <a:solidFill>
                  <a:srgbClr val="0033CC"/>
                </a:solidFill>
              </a:rPr>
              <a:t>layer</a:t>
            </a:r>
            <a:r>
              <a:rPr lang="sl-SI" sz="2000" dirty="0" smtClean="0">
                <a:solidFill>
                  <a:srgbClr val="0033CC"/>
                </a:solidFill>
              </a:rPr>
              <a:t> </a:t>
            </a:r>
            <a:r>
              <a:rPr lang="sl-SI" sz="2000" dirty="0" err="1" smtClean="0"/>
              <a:t>has</a:t>
            </a:r>
            <a:r>
              <a:rPr lang="sl-SI" sz="2000" dirty="0" smtClean="0"/>
              <a:t> </a:t>
            </a:r>
            <a:r>
              <a:rPr lang="sl-SI" sz="2000" dirty="0" err="1" smtClean="0"/>
              <a:t>linear</a:t>
            </a:r>
            <a:r>
              <a:rPr lang="sl-SI" sz="2000" dirty="0" smtClean="0"/>
              <a:t> </a:t>
            </a:r>
            <a:r>
              <a:rPr lang="sl-SI" sz="2000" dirty="0" err="1" smtClean="0"/>
              <a:t>activation</a:t>
            </a:r>
            <a:r>
              <a:rPr lang="sl-SI" sz="2000" dirty="0" smtClean="0"/>
              <a:t> </a:t>
            </a:r>
            <a:r>
              <a:rPr lang="sl-SI" sz="2000" dirty="0" smtClean="0">
                <a:sym typeface="Wingdings" pitchFamily="2" charset="2"/>
              </a:rPr>
              <a:t> </a:t>
            </a:r>
            <a:r>
              <a:rPr lang="sl-SI" sz="2000" dirty="0" err="1" smtClean="0">
                <a:sym typeface="Wingdings" pitchFamily="2" charset="2"/>
              </a:rPr>
              <a:t>output</a:t>
            </a:r>
            <a:r>
              <a:rPr lang="sl-SI" sz="2000" dirty="0" smtClean="0">
                <a:sym typeface="Wingdings" pitchFamily="2" charset="2"/>
              </a:rPr>
              <a:t> </a:t>
            </a:r>
            <a:r>
              <a:rPr lang="sl-SI" sz="2000" dirty="0" err="1" smtClean="0">
                <a:sym typeface="Wingdings" pitchFamily="2" charset="2"/>
              </a:rPr>
              <a:t>weights</a:t>
            </a:r>
            <a:r>
              <a:rPr lang="sl-SI" sz="2000" dirty="0" smtClean="0">
                <a:sym typeface="Wingdings" pitchFamily="2" charset="2"/>
              </a:rPr>
              <a:t> are </a:t>
            </a:r>
            <a:r>
              <a:rPr lang="sl-SI" sz="2000" dirty="0" err="1" smtClean="0">
                <a:sym typeface="Wingdings" pitchFamily="2" charset="2"/>
              </a:rPr>
              <a:t>determined</a:t>
            </a:r>
            <a:r>
              <a:rPr lang="sl-SI" sz="2000" dirty="0" smtClean="0">
                <a:sym typeface="Wingdings" pitchFamily="2" charset="2"/>
              </a:rPr>
              <a:t> </a:t>
            </a:r>
            <a:r>
              <a:rPr lang="en-US" dirty="0" smtClean="0"/>
              <a:t>analytically</a:t>
            </a:r>
            <a:r>
              <a:rPr lang="sl-SI" sz="2000" dirty="0" smtClean="0">
                <a:sym typeface="Wingdings" pitchFamily="2" charset="2"/>
              </a:rPr>
              <a:t> </a:t>
            </a:r>
            <a:r>
              <a:rPr lang="sl-SI" sz="2000" dirty="0" err="1" smtClean="0">
                <a:sym typeface="Wingdings" pitchFamily="2" charset="2"/>
              </a:rPr>
              <a:t>by</a:t>
            </a:r>
            <a:r>
              <a:rPr lang="sl-SI" sz="2000" dirty="0" smtClean="0">
                <a:sym typeface="Wingdings" pitchFamily="2" charset="2"/>
              </a:rPr>
              <a:t> </a:t>
            </a:r>
            <a:r>
              <a:rPr lang="sl-SI" sz="2000" dirty="0" err="1" smtClean="0">
                <a:sym typeface="Wingdings" pitchFamily="2" charset="2"/>
              </a:rPr>
              <a:t>solving</a:t>
            </a:r>
            <a:r>
              <a:rPr lang="sl-SI" sz="2000" dirty="0" smtClean="0">
                <a:sym typeface="Wingdings" pitchFamily="2" charset="2"/>
              </a:rPr>
              <a:t> a set of </a:t>
            </a:r>
            <a:r>
              <a:rPr lang="sl-SI" sz="2000" dirty="0" err="1" smtClean="0">
                <a:sym typeface="Wingdings" pitchFamily="2" charset="2"/>
              </a:rPr>
              <a:t>linear</a:t>
            </a:r>
            <a:r>
              <a:rPr lang="sl-SI" sz="2000" dirty="0" smtClean="0">
                <a:sym typeface="Wingdings" pitchFamily="2" charset="2"/>
              </a:rPr>
              <a:t> </a:t>
            </a:r>
            <a:r>
              <a:rPr lang="sl-SI" sz="2000" dirty="0" err="1" smtClean="0">
                <a:sym typeface="Wingdings" pitchFamily="2" charset="2"/>
              </a:rPr>
              <a:t>equations</a:t>
            </a:r>
            <a:endParaRPr lang="sl-SI" sz="2000" dirty="0" smtClean="0">
              <a:sym typeface="Wingdings" pitchFamily="2" charset="2"/>
            </a:endParaRPr>
          </a:p>
          <a:p>
            <a:pPr lvl="2" eaLnBrk="1" hangingPunct="1"/>
            <a:endParaRPr lang="sl-SI" sz="1200" dirty="0" smtClean="0">
              <a:sym typeface="Wingdings" pitchFamily="2" charset="2"/>
            </a:endParaRPr>
          </a:p>
          <a:p>
            <a:pPr marL="381000" indent="-381000" eaLnBrk="1" hangingPunct="1"/>
            <a:r>
              <a:rPr lang="sl-SI" sz="2000" dirty="0" smtClean="0">
                <a:sym typeface="Wingdings" pitchFamily="2" charset="2"/>
              </a:rPr>
              <a:t>Gradient </a:t>
            </a:r>
            <a:r>
              <a:rPr lang="sl-SI" sz="2000" dirty="0" err="1" smtClean="0">
                <a:sym typeface="Wingdings" pitchFamily="2" charset="2"/>
              </a:rPr>
              <a:t>descent</a:t>
            </a:r>
            <a:r>
              <a:rPr lang="sl-SI" sz="2000" dirty="0" smtClean="0">
                <a:sym typeface="Wingdings" pitchFamily="2" charset="2"/>
              </a:rPr>
              <a:t> </a:t>
            </a:r>
            <a:r>
              <a:rPr lang="sl-SI" sz="2000" dirty="0" err="1" smtClean="0">
                <a:sym typeface="Wingdings" pitchFamily="2" charset="2"/>
              </a:rPr>
              <a:t>learning</a:t>
            </a:r>
            <a:r>
              <a:rPr lang="sl-SI" sz="2000" dirty="0" smtClean="0">
                <a:sym typeface="Wingdings" pitchFamily="2" charset="2"/>
              </a:rPr>
              <a:t> is not </a:t>
            </a:r>
            <a:r>
              <a:rPr lang="sl-SI" sz="2000" dirty="0" err="1" smtClean="0">
                <a:sym typeface="Wingdings" pitchFamily="2" charset="2"/>
              </a:rPr>
              <a:t>needed</a:t>
            </a:r>
            <a:r>
              <a:rPr lang="sl-SI" sz="2000" dirty="0" smtClean="0">
                <a:sym typeface="Wingdings" pitchFamily="2" charset="2"/>
              </a:rPr>
              <a:t> </a:t>
            </a:r>
            <a:r>
              <a:rPr lang="sl-SI" sz="2000" dirty="0" err="1" smtClean="0">
                <a:sym typeface="Wingdings" pitchFamily="2" charset="2"/>
              </a:rPr>
              <a:t>for</a:t>
            </a:r>
            <a:r>
              <a:rPr lang="sl-SI" sz="2000" dirty="0" smtClean="0">
                <a:sym typeface="Wingdings" pitchFamily="2" charset="2"/>
              </a:rPr>
              <a:t> </a:t>
            </a:r>
            <a:r>
              <a:rPr lang="sl-SI" sz="2000" dirty="0" err="1" smtClean="0">
                <a:sym typeface="Wingdings" pitchFamily="2" charset="2"/>
              </a:rPr>
              <a:t>RBFN</a:t>
            </a:r>
            <a:r>
              <a:rPr lang="sl-SI" sz="2000" dirty="0" smtClean="0">
                <a:sym typeface="Wingdings" pitchFamily="2" charset="2"/>
              </a:rPr>
              <a:t>, </a:t>
            </a:r>
            <a:r>
              <a:rPr lang="sl-SI" sz="2000" dirty="0" err="1" smtClean="0">
                <a:sym typeface="Wingdings" pitchFamily="2" charset="2"/>
              </a:rPr>
              <a:t>therefore</a:t>
            </a:r>
            <a:r>
              <a:rPr lang="sl-SI" sz="2000" dirty="0" smtClean="0">
                <a:sym typeface="Wingdings" pitchFamily="2" charset="2"/>
              </a:rPr>
              <a:t> </a:t>
            </a:r>
            <a:r>
              <a:rPr lang="sl-SI" sz="2000" dirty="0" err="1" smtClean="0">
                <a:sym typeface="Wingdings" pitchFamily="2" charset="2"/>
              </a:rPr>
              <a:t>training</a:t>
            </a:r>
            <a:r>
              <a:rPr lang="sl-SI" sz="2000" dirty="0" smtClean="0">
                <a:sym typeface="Wingdings" pitchFamily="2" charset="2"/>
              </a:rPr>
              <a:t> is </a:t>
            </a:r>
            <a:r>
              <a:rPr lang="sl-SI" sz="2000" dirty="0" err="1" smtClean="0">
                <a:sym typeface="Wingdings" pitchFamily="2" charset="2"/>
              </a:rPr>
              <a:t>very</a:t>
            </a:r>
            <a:r>
              <a:rPr lang="sl-SI" sz="2000" dirty="0" smtClean="0">
                <a:sym typeface="Wingdings" pitchFamily="2" charset="2"/>
              </a:rPr>
              <a:t> </a:t>
            </a:r>
            <a:r>
              <a:rPr lang="sl-SI" sz="2000" dirty="0" err="1" smtClean="0">
                <a:sym typeface="Wingdings" pitchFamily="2" charset="2"/>
              </a:rPr>
              <a:t>fast</a:t>
            </a:r>
            <a:r>
              <a:rPr lang="sl-SI" sz="2000" dirty="0" smtClean="0">
                <a:sym typeface="Wingdings" pitchFamily="2" charset="2"/>
              </a:rPr>
              <a:t>!</a:t>
            </a:r>
            <a:endParaRPr lang="en-GB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(6) Radial Basis Function Networks</a:t>
            </a:r>
            <a:endParaRPr lang="en-US" smtClean="0">
              <a:cs typeface="Arial" charset="0"/>
            </a:endParaRP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119F8F7A-A1D1-41C6-AC03-0DECC3BA4FAC}" type="slidenum">
              <a:rPr lang="sl-SI" smtClean="0"/>
              <a:pPr/>
              <a:t>21</a:t>
            </a:fld>
            <a:endParaRPr lang="sl-SI" smtClean="0"/>
          </a:p>
        </p:txBody>
      </p:sp>
      <p:pic>
        <p:nvPicPr>
          <p:cNvPr id="23557" name="Picture 5" descr="RBF_mreza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69013" y="2911475"/>
            <a:ext cx="2041525" cy="239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Hidden layer training</a:t>
            </a:r>
            <a:endParaRPr lang="en-GB" smtClean="0"/>
          </a:p>
        </p:txBody>
      </p:sp>
      <p:sp>
        <p:nvSpPr>
          <p:cNvPr id="235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000" dirty="0" smtClean="0"/>
              <a:t>One major advantage of RBF networks is the possibility of choosing suitable hidden</a:t>
            </a:r>
            <a:r>
              <a:rPr lang="sl-SI" sz="2000" dirty="0" smtClean="0"/>
              <a:t> </a:t>
            </a:r>
            <a:r>
              <a:rPr lang="en-GB" sz="2000" dirty="0" err="1" smtClean="0"/>
              <a:t>uni</a:t>
            </a:r>
            <a:r>
              <a:rPr lang="sl-SI" sz="2000" dirty="0" smtClean="0"/>
              <a:t>t (</a:t>
            </a:r>
            <a:r>
              <a:rPr lang="en-GB" sz="2000" dirty="0" smtClean="0"/>
              <a:t>basis function</a:t>
            </a:r>
            <a:r>
              <a:rPr lang="sl-SI" sz="2000" dirty="0" smtClean="0"/>
              <a:t>)</a:t>
            </a:r>
            <a:r>
              <a:rPr lang="en-GB" sz="2000" dirty="0" smtClean="0"/>
              <a:t> parameters without having to perform a full nonlinear optimization</a:t>
            </a:r>
            <a:r>
              <a:rPr lang="sl-SI" sz="2000" dirty="0" smtClean="0"/>
              <a:t> </a:t>
            </a:r>
            <a:r>
              <a:rPr lang="en-GB" sz="2000" dirty="0" smtClean="0"/>
              <a:t>of the whole network</a:t>
            </a:r>
            <a:endParaRPr lang="sl-SI" sz="2000" dirty="0" smtClean="0"/>
          </a:p>
          <a:p>
            <a:pPr lvl="2" eaLnBrk="1" hangingPunct="1"/>
            <a:endParaRPr lang="sl-SI" sz="1200" dirty="0" smtClean="0"/>
          </a:p>
          <a:p>
            <a:pPr eaLnBrk="1" hangingPunct="1"/>
            <a:r>
              <a:rPr lang="sl-SI" sz="2000" dirty="0" err="1" smtClean="0"/>
              <a:t>Methods</a:t>
            </a:r>
            <a:r>
              <a:rPr lang="sl-SI" sz="2000" dirty="0" smtClean="0"/>
              <a:t> </a:t>
            </a:r>
            <a:r>
              <a:rPr lang="sl-SI" sz="2000" dirty="0" err="1" smtClean="0"/>
              <a:t>for</a:t>
            </a:r>
            <a:r>
              <a:rPr lang="sl-SI" sz="2000" dirty="0" smtClean="0"/>
              <a:t> </a:t>
            </a:r>
            <a:r>
              <a:rPr lang="sl-SI" sz="2000" dirty="0" err="1" smtClean="0"/>
              <a:t>unsupervised</a:t>
            </a:r>
            <a:r>
              <a:rPr lang="sl-SI" sz="2000" dirty="0" smtClean="0"/>
              <a:t> </a:t>
            </a:r>
            <a:r>
              <a:rPr lang="sl-SI" sz="2000" dirty="0" err="1" smtClean="0"/>
              <a:t>selection</a:t>
            </a:r>
            <a:r>
              <a:rPr lang="sl-SI" sz="2000" dirty="0" smtClean="0"/>
              <a:t> of </a:t>
            </a:r>
            <a:r>
              <a:rPr lang="sl-SI" sz="2000" dirty="0" err="1" smtClean="0"/>
              <a:t>basis</a:t>
            </a:r>
            <a:r>
              <a:rPr lang="sl-SI" sz="2000" dirty="0" smtClean="0"/>
              <a:t> </a:t>
            </a:r>
            <a:r>
              <a:rPr lang="sl-SI" sz="2000" dirty="0" err="1" smtClean="0"/>
              <a:t>function</a:t>
            </a:r>
            <a:r>
              <a:rPr lang="sl-SI" sz="2000" dirty="0" smtClean="0"/>
              <a:t> </a:t>
            </a:r>
            <a:r>
              <a:rPr lang="sl-SI" sz="2000" dirty="0" err="1" smtClean="0"/>
              <a:t>centers</a:t>
            </a:r>
            <a:endParaRPr lang="sl-SI" sz="2000" dirty="0" smtClean="0"/>
          </a:p>
          <a:p>
            <a:pPr lvl="1" eaLnBrk="1" hangingPunct="1"/>
            <a:r>
              <a:rPr lang="en-GB" dirty="0" smtClean="0">
                <a:solidFill>
                  <a:srgbClr val="3333FF"/>
                </a:solidFill>
              </a:rPr>
              <a:t>Fixed cent</a:t>
            </a:r>
            <a:r>
              <a:rPr lang="sl-SI" dirty="0" smtClean="0">
                <a:solidFill>
                  <a:srgbClr val="3333FF"/>
                </a:solidFill>
              </a:rPr>
              <a:t>e</a:t>
            </a:r>
            <a:r>
              <a:rPr lang="en-GB" dirty="0" err="1" smtClean="0">
                <a:solidFill>
                  <a:srgbClr val="3333FF"/>
                </a:solidFill>
              </a:rPr>
              <a:t>rs</a:t>
            </a:r>
            <a:r>
              <a:rPr lang="en-GB" dirty="0" smtClean="0">
                <a:solidFill>
                  <a:srgbClr val="3333FF"/>
                </a:solidFill>
              </a:rPr>
              <a:t> selected random</a:t>
            </a:r>
            <a:r>
              <a:rPr lang="sl-SI" dirty="0" err="1" smtClean="0">
                <a:solidFill>
                  <a:srgbClr val="3333FF"/>
                </a:solidFill>
              </a:rPr>
              <a:t>ly</a:t>
            </a:r>
            <a:endParaRPr lang="en-GB" dirty="0" smtClean="0">
              <a:solidFill>
                <a:srgbClr val="3333FF"/>
              </a:solidFill>
            </a:endParaRPr>
          </a:p>
          <a:p>
            <a:pPr lvl="1" eaLnBrk="1" hangingPunct="1"/>
            <a:r>
              <a:rPr lang="en-GB" dirty="0" smtClean="0">
                <a:solidFill>
                  <a:srgbClr val="3333FF"/>
                </a:solidFill>
              </a:rPr>
              <a:t>Orthogonal least squares</a:t>
            </a:r>
          </a:p>
          <a:p>
            <a:pPr lvl="1" eaLnBrk="1" hangingPunct="1"/>
            <a:r>
              <a:rPr lang="en-GB" dirty="0" smtClean="0">
                <a:solidFill>
                  <a:srgbClr val="3333FF"/>
                </a:solidFill>
              </a:rPr>
              <a:t>K-means clustering</a:t>
            </a:r>
            <a:endParaRPr lang="sl-SI" dirty="0" smtClean="0">
              <a:solidFill>
                <a:srgbClr val="3333FF"/>
              </a:solidFill>
            </a:endParaRPr>
          </a:p>
          <a:p>
            <a:pPr lvl="2" eaLnBrk="1" hangingPunct="1"/>
            <a:endParaRPr lang="sl-SI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sl-SI" sz="2000" dirty="0" err="1" smtClean="0"/>
              <a:t>Problems</a:t>
            </a:r>
            <a:r>
              <a:rPr lang="sl-SI" sz="2000" dirty="0" smtClean="0"/>
              <a:t> </a:t>
            </a:r>
            <a:r>
              <a:rPr lang="sl-SI" sz="2000" dirty="0" err="1" smtClean="0"/>
              <a:t>with</a:t>
            </a:r>
            <a:r>
              <a:rPr lang="sl-SI" sz="2000" dirty="0" smtClean="0"/>
              <a:t> </a:t>
            </a:r>
            <a:r>
              <a:rPr lang="sl-SI" sz="2000" dirty="0" err="1" smtClean="0"/>
              <a:t>unsupervised</a:t>
            </a:r>
            <a:r>
              <a:rPr lang="sl-SI" sz="2000" dirty="0" smtClean="0"/>
              <a:t> </a:t>
            </a:r>
            <a:r>
              <a:rPr lang="sl-SI" sz="2000" dirty="0" err="1" smtClean="0"/>
              <a:t>methods</a:t>
            </a:r>
            <a:endParaRPr lang="sl-SI" sz="2000" dirty="0" smtClean="0"/>
          </a:p>
          <a:p>
            <a:pPr lvl="1" eaLnBrk="1" hangingPunct="1"/>
            <a:r>
              <a:rPr lang="sl-SI" dirty="0" err="1" smtClean="0">
                <a:solidFill>
                  <a:srgbClr val="009999"/>
                </a:solidFill>
              </a:rPr>
              <a:t>Selection</a:t>
            </a:r>
            <a:r>
              <a:rPr lang="sl-SI" dirty="0" smtClean="0">
                <a:solidFill>
                  <a:srgbClr val="009999"/>
                </a:solidFill>
              </a:rPr>
              <a:t> of </a:t>
            </a:r>
            <a:r>
              <a:rPr lang="sl-SI" dirty="0" err="1" smtClean="0">
                <a:solidFill>
                  <a:srgbClr val="009999"/>
                </a:solidFill>
              </a:rPr>
              <a:t>number</a:t>
            </a:r>
            <a:r>
              <a:rPr lang="sl-SI" dirty="0" smtClean="0">
                <a:solidFill>
                  <a:srgbClr val="009999"/>
                </a:solidFill>
              </a:rPr>
              <a:t> of </a:t>
            </a:r>
            <a:r>
              <a:rPr lang="sl-SI" dirty="0" err="1" smtClean="0">
                <a:solidFill>
                  <a:srgbClr val="009999"/>
                </a:solidFill>
              </a:rPr>
              <a:t>centers</a:t>
            </a:r>
            <a:r>
              <a:rPr lang="sl-SI" dirty="0" smtClean="0">
                <a:solidFill>
                  <a:srgbClr val="009999"/>
                </a:solidFill>
              </a:rPr>
              <a:t> M</a:t>
            </a:r>
          </a:p>
          <a:p>
            <a:pPr lvl="1" eaLnBrk="1" hangingPunct="1"/>
            <a:r>
              <a:rPr lang="sl-SI" dirty="0" err="1" smtClean="0">
                <a:solidFill>
                  <a:srgbClr val="009999"/>
                </a:solidFill>
              </a:rPr>
              <a:t>Selection</a:t>
            </a:r>
            <a:r>
              <a:rPr lang="sl-SI" dirty="0" smtClean="0">
                <a:solidFill>
                  <a:srgbClr val="009999"/>
                </a:solidFill>
              </a:rPr>
              <a:t> of center </a:t>
            </a:r>
            <a:r>
              <a:rPr lang="sl-SI" dirty="0" err="1" smtClean="0">
                <a:solidFill>
                  <a:srgbClr val="009999"/>
                </a:solidFill>
              </a:rPr>
              <a:t>widths</a:t>
            </a:r>
            <a:r>
              <a:rPr lang="sl-SI" dirty="0" smtClean="0">
                <a:solidFill>
                  <a:srgbClr val="009999"/>
                </a:solidFill>
              </a:rPr>
              <a:t> </a:t>
            </a:r>
            <a:r>
              <a:rPr lang="el-GR" dirty="0" smtClean="0">
                <a:solidFill>
                  <a:srgbClr val="009999"/>
                </a:solidFill>
                <a:cs typeface="Arial" charset="0"/>
              </a:rPr>
              <a:t>σ</a:t>
            </a:r>
            <a:endParaRPr lang="sl-SI" dirty="0" smtClean="0">
              <a:solidFill>
                <a:srgbClr val="009999"/>
              </a:solidFill>
              <a:cs typeface="Arial" charset="0"/>
            </a:endParaRPr>
          </a:p>
          <a:p>
            <a:pPr lvl="2" eaLnBrk="1" hangingPunct="1"/>
            <a:endParaRPr lang="sl-SI" dirty="0" smtClean="0">
              <a:cs typeface="Arial" charset="0"/>
            </a:endParaRPr>
          </a:p>
          <a:p>
            <a:pPr eaLnBrk="1" hangingPunct="1"/>
            <a:endParaRPr lang="en-GB" sz="2000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sl-SI" sz="2000" dirty="0" smtClean="0"/>
              <a:t>It is </a:t>
            </a:r>
            <a:r>
              <a:rPr lang="sl-SI" sz="2000" dirty="0" err="1" smtClean="0"/>
              <a:t>also</a:t>
            </a:r>
            <a:r>
              <a:rPr lang="sl-SI" sz="2000" dirty="0" smtClean="0"/>
              <a:t> </a:t>
            </a:r>
            <a:r>
              <a:rPr lang="sl-SI" sz="2000" dirty="0" err="1" smtClean="0"/>
              <a:t>possible</a:t>
            </a:r>
            <a:r>
              <a:rPr lang="sl-SI" sz="2000" dirty="0" smtClean="0"/>
              <a:t> to </a:t>
            </a:r>
            <a:r>
              <a:rPr lang="sl-SI" sz="2000" dirty="0" err="1" smtClean="0"/>
              <a:t>perform</a:t>
            </a:r>
            <a:r>
              <a:rPr lang="sl-SI" sz="2000" dirty="0" smtClean="0"/>
              <a:t> a </a:t>
            </a:r>
            <a:r>
              <a:rPr lang="en-GB" sz="2000" dirty="0" smtClean="0"/>
              <a:t>full supervised non-linear optimization of the network instead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(6) Radial Basis Function Networks</a:t>
            </a:r>
            <a:endParaRPr lang="en-US" smtClean="0">
              <a:cs typeface="Arial" charset="0"/>
            </a:endParaRP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F0496F8D-EAA4-4D82-8A99-051C30965F66}" type="slidenum">
              <a:rPr lang="sl-SI" smtClean="0"/>
              <a:pPr/>
              <a:t>22</a:t>
            </a:fld>
            <a:endParaRPr lang="sl-SI" smtClean="0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solidFill>
                  <a:srgbClr val="3333FF"/>
                </a:solidFill>
              </a:rPr>
              <a:t>Fixed cent</a:t>
            </a:r>
            <a:r>
              <a:rPr lang="sl-SI" dirty="0" smtClean="0">
                <a:solidFill>
                  <a:srgbClr val="3333FF"/>
                </a:solidFill>
              </a:rPr>
              <a:t>e</a:t>
            </a:r>
            <a:r>
              <a:rPr lang="en-GB" dirty="0" err="1" smtClean="0">
                <a:solidFill>
                  <a:srgbClr val="3333FF"/>
                </a:solidFill>
              </a:rPr>
              <a:t>rs</a:t>
            </a:r>
            <a:r>
              <a:rPr lang="en-GB" dirty="0" smtClean="0">
                <a:solidFill>
                  <a:srgbClr val="3333FF"/>
                </a:solidFill>
              </a:rPr>
              <a:t> selected random</a:t>
            </a:r>
            <a:r>
              <a:rPr lang="sl-SI" dirty="0" err="1" smtClean="0">
                <a:solidFill>
                  <a:srgbClr val="3333FF"/>
                </a:solidFill>
              </a:rPr>
              <a:t>ly</a:t>
            </a:r>
            <a:endParaRPr lang="en-GB" dirty="0" smtClean="0">
              <a:solidFill>
                <a:srgbClr val="3333FF"/>
              </a:solidFill>
            </a:endParaRP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sz="2000" dirty="0" smtClean="0"/>
              <a:t>S</a:t>
            </a:r>
            <a:r>
              <a:rPr lang="en-GB" sz="2000" dirty="0" err="1" smtClean="0"/>
              <a:t>implest</a:t>
            </a:r>
            <a:r>
              <a:rPr lang="en-GB" sz="2000" dirty="0" smtClean="0"/>
              <a:t> and quickest approach to setting RBF</a:t>
            </a:r>
            <a:r>
              <a:rPr lang="sl-SI" sz="2000" dirty="0" smtClean="0"/>
              <a:t>N</a:t>
            </a:r>
            <a:r>
              <a:rPr lang="en-GB" sz="2000" dirty="0" smtClean="0"/>
              <a:t> parameters</a:t>
            </a:r>
            <a:endParaRPr lang="sl-SI" sz="2000" dirty="0" smtClean="0"/>
          </a:p>
          <a:p>
            <a:pPr lvl="1" eaLnBrk="1" hangingPunct="1"/>
            <a:r>
              <a:rPr lang="sl-SI" sz="1400" dirty="0" smtClean="0">
                <a:solidFill>
                  <a:srgbClr val="3333FF"/>
                </a:solidFill>
              </a:rPr>
              <a:t>C</a:t>
            </a:r>
            <a:r>
              <a:rPr lang="en-GB" sz="1400" dirty="0" err="1" smtClean="0">
                <a:solidFill>
                  <a:srgbClr val="3333FF"/>
                </a:solidFill>
              </a:rPr>
              <a:t>ent</a:t>
            </a:r>
            <a:r>
              <a:rPr lang="sl-SI" sz="1400" dirty="0" err="1" smtClean="0">
                <a:solidFill>
                  <a:srgbClr val="3333FF"/>
                </a:solidFill>
              </a:rPr>
              <a:t>ers</a:t>
            </a:r>
            <a:r>
              <a:rPr lang="en-GB" sz="1400" dirty="0" smtClean="0">
                <a:solidFill>
                  <a:srgbClr val="3333FF"/>
                </a:solidFill>
              </a:rPr>
              <a:t> </a:t>
            </a:r>
            <a:r>
              <a:rPr lang="sl-SI" sz="1400" dirty="0" smtClean="0">
                <a:solidFill>
                  <a:srgbClr val="3333FF"/>
                </a:solidFill>
              </a:rPr>
              <a:t>are </a:t>
            </a:r>
            <a:r>
              <a:rPr lang="en-GB" sz="1400" dirty="0" smtClean="0">
                <a:solidFill>
                  <a:srgbClr val="3333FF"/>
                </a:solidFill>
              </a:rPr>
              <a:t>fixed at </a:t>
            </a:r>
            <a:r>
              <a:rPr lang="en-GB" sz="1400" i="1" dirty="0" smtClean="0">
                <a:solidFill>
                  <a:srgbClr val="3333FF"/>
                </a:solidFill>
              </a:rPr>
              <a:t>M </a:t>
            </a:r>
            <a:r>
              <a:rPr lang="en-GB" sz="1400" dirty="0" smtClean="0">
                <a:solidFill>
                  <a:srgbClr val="3333FF"/>
                </a:solidFill>
              </a:rPr>
              <a:t>points selected </a:t>
            </a:r>
            <a:r>
              <a:rPr lang="sl-SI" sz="1400" dirty="0" err="1" smtClean="0">
                <a:solidFill>
                  <a:srgbClr val="3333FF"/>
                </a:solidFill>
              </a:rPr>
              <a:t>randomly</a:t>
            </a:r>
            <a:r>
              <a:rPr lang="sl-SI" sz="1400" dirty="0" smtClean="0">
                <a:solidFill>
                  <a:srgbClr val="3333FF"/>
                </a:solidFill>
              </a:rPr>
              <a:t> </a:t>
            </a:r>
            <a:r>
              <a:rPr lang="en-GB" sz="1400" dirty="0" smtClean="0">
                <a:solidFill>
                  <a:srgbClr val="3333FF"/>
                </a:solidFill>
              </a:rPr>
              <a:t>from the </a:t>
            </a:r>
            <a:r>
              <a:rPr lang="en-GB" sz="1400" i="1" dirty="0" smtClean="0">
                <a:solidFill>
                  <a:srgbClr val="3333FF"/>
                </a:solidFill>
              </a:rPr>
              <a:t>N </a:t>
            </a:r>
            <a:r>
              <a:rPr lang="en-GB" sz="1400" dirty="0" smtClean="0">
                <a:solidFill>
                  <a:srgbClr val="3333FF"/>
                </a:solidFill>
              </a:rPr>
              <a:t>data points</a:t>
            </a:r>
            <a:endParaRPr lang="sl-SI" sz="1400" dirty="0" smtClean="0">
              <a:solidFill>
                <a:srgbClr val="3333FF"/>
              </a:solidFill>
            </a:endParaRPr>
          </a:p>
          <a:p>
            <a:pPr lvl="1" eaLnBrk="1" hangingPunct="1"/>
            <a:r>
              <a:rPr lang="sl-SI" sz="1400" dirty="0" err="1" smtClean="0">
                <a:solidFill>
                  <a:srgbClr val="3333FF"/>
                </a:solidFill>
              </a:rPr>
              <a:t>Widths</a:t>
            </a:r>
            <a:r>
              <a:rPr lang="sl-SI" sz="1400" dirty="0" smtClean="0">
                <a:solidFill>
                  <a:srgbClr val="3333FF"/>
                </a:solidFill>
              </a:rPr>
              <a:t> are </a:t>
            </a:r>
            <a:r>
              <a:rPr lang="sl-SI" sz="1400" dirty="0" err="1" smtClean="0">
                <a:solidFill>
                  <a:srgbClr val="3333FF"/>
                </a:solidFill>
              </a:rPr>
              <a:t>fixed</a:t>
            </a:r>
            <a:r>
              <a:rPr lang="sl-SI" sz="1400" dirty="0" smtClean="0">
                <a:solidFill>
                  <a:srgbClr val="3333FF"/>
                </a:solidFill>
              </a:rPr>
              <a:t> </a:t>
            </a:r>
            <a:r>
              <a:rPr lang="en-GB" sz="1400" dirty="0" smtClean="0">
                <a:solidFill>
                  <a:srgbClr val="3333FF"/>
                </a:solidFill>
              </a:rPr>
              <a:t>to be equal at an appropriate size for the distribution of data points</a:t>
            </a:r>
            <a:endParaRPr lang="sl-SI" sz="1400" dirty="0" smtClean="0">
              <a:solidFill>
                <a:srgbClr val="3333FF"/>
              </a:solidFill>
            </a:endParaRPr>
          </a:p>
          <a:p>
            <a:pPr lvl="2" eaLnBrk="1" hangingPunct="1"/>
            <a:endParaRPr lang="sl-SI" sz="1200" dirty="0" smtClean="0"/>
          </a:p>
          <a:p>
            <a:pPr eaLnBrk="1" hangingPunct="1"/>
            <a:r>
              <a:rPr lang="en-GB" sz="2000" dirty="0" smtClean="0"/>
              <a:t>Specifically, we can use RBFs </a:t>
            </a:r>
            <a:r>
              <a:rPr lang="en-US" dirty="0"/>
              <a:t>centered </a:t>
            </a:r>
            <a:r>
              <a:rPr lang="en-GB" sz="2000" dirty="0" smtClean="0"/>
              <a:t>at </a:t>
            </a:r>
            <a:r>
              <a:rPr lang="sl-SI" sz="2000" dirty="0" smtClean="0"/>
              <a:t>{</a:t>
            </a:r>
            <a:r>
              <a:rPr lang="el-GR" sz="2000" dirty="0" smtClean="0">
                <a:cs typeface="Arial" charset="0"/>
              </a:rPr>
              <a:t>μ</a:t>
            </a:r>
            <a:r>
              <a:rPr lang="sl-SI" sz="2000" baseline="-25000" dirty="0" smtClean="0"/>
              <a:t>j</a:t>
            </a:r>
            <a:r>
              <a:rPr lang="sl-SI" sz="2000" dirty="0" smtClean="0"/>
              <a:t>}</a:t>
            </a:r>
            <a:r>
              <a:rPr lang="en-GB" sz="2000" i="1" dirty="0" smtClean="0"/>
              <a:t> </a:t>
            </a:r>
            <a:r>
              <a:rPr lang="en-GB" sz="2000" dirty="0" smtClean="0"/>
              <a:t>defined by</a:t>
            </a:r>
          </a:p>
          <a:p>
            <a:pPr eaLnBrk="1" hangingPunct="1"/>
            <a:endParaRPr lang="sl-SI" sz="2000" i="1" dirty="0" smtClean="0"/>
          </a:p>
          <a:p>
            <a:pPr eaLnBrk="1" hangingPunct="1"/>
            <a:endParaRPr lang="sl-SI" sz="2000" i="1" dirty="0" smtClean="0"/>
          </a:p>
          <a:p>
            <a:pPr eaLnBrk="1" hangingPunct="1"/>
            <a:endParaRPr lang="sl-SI" sz="2000" i="1" dirty="0" smtClean="0"/>
          </a:p>
          <a:p>
            <a:pPr eaLnBrk="1" hangingPunct="1"/>
            <a:r>
              <a:rPr lang="sl-SI" sz="2000" dirty="0" err="1" smtClean="0"/>
              <a:t>Widths</a:t>
            </a:r>
            <a:r>
              <a:rPr lang="sl-SI" sz="2000" dirty="0" smtClean="0"/>
              <a:t> </a:t>
            </a:r>
            <a:r>
              <a:rPr lang="el-GR" sz="2000" dirty="0" smtClean="0">
                <a:cs typeface="Arial" charset="0"/>
              </a:rPr>
              <a:t>σ</a:t>
            </a:r>
            <a:r>
              <a:rPr lang="sl-SI" sz="2000" baseline="-25000" dirty="0" smtClean="0"/>
              <a:t>j</a:t>
            </a:r>
            <a:r>
              <a:rPr lang="sl-SI" sz="2000" dirty="0" smtClean="0">
                <a:cs typeface="Arial" charset="0"/>
              </a:rPr>
              <a:t> </a:t>
            </a:r>
            <a:r>
              <a:rPr lang="en-GB" sz="2000" dirty="0" smtClean="0"/>
              <a:t>are all related in the same way to the maximum or average distance between</a:t>
            </a:r>
            <a:r>
              <a:rPr lang="sl-SI" sz="2000" dirty="0" smtClean="0"/>
              <a:t> </a:t>
            </a:r>
            <a:r>
              <a:rPr lang="en-GB" sz="2000" dirty="0" smtClean="0"/>
              <a:t>the chosen cent</a:t>
            </a:r>
            <a:r>
              <a:rPr lang="sl-SI" sz="2000" dirty="0" smtClean="0"/>
              <a:t>e</a:t>
            </a:r>
            <a:r>
              <a:rPr lang="en-GB" sz="2000" dirty="0" err="1" smtClean="0"/>
              <a:t>rs</a:t>
            </a:r>
            <a:r>
              <a:rPr lang="sl-SI" sz="2000" dirty="0" smtClean="0"/>
              <a:t> </a:t>
            </a:r>
            <a:r>
              <a:rPr lang="el-GR" sz="2000" dirty="0" smtClean="0">
                <a:cs typeface="Arial" charset="0"/>
              </a:rPr>
              <a:t>μ</a:t>
            </a:r>
            <a:r>
              <a:rPr lang="sl-SI" sz="2000" baseline="-25000" dirty="0" smtClean="0"/>
              <a:t>j</a:t>
            </a:r>
          </a:p>
          <a:p>
            <a:pPr lvl="1" eaLnBrk="1" hangingPunct="1"/>
            <a:r>
              <a:rPr lang="en-GB" sz="1400" dirty="0" smtClean="0"/>
              <a:t>Common choices are</a:t>
            </a:r>
            <a:endParaRPr lang="sl-SI" sz="1400" dirty="0" smtClean="0"/>
          </a:p>
          <a:p>
            <a:pPr lvl="1" eaLnBrk="1" hangingPunct="1"/>
            <a:endParaRPr lang="sl-SI" sz="1400" dirty="0" smtClean="0"/>
          </a:p>
          <a:p>
            <a:pPr lvl="1" eaLnBrk="1" hangingPunct="1"/>
            <a:endParaRPr lang="en-GB" sz="1400" dirty="0" smtClean="0"/>
          </a:p>
          <a:p>
            <a:pPr eaLnBrk="1" hangingPunct="1"/>
            <a:endParaRPr lang="sl-SI" sz="2000" dirty="0" smtClean="0"/>
          </a:p>
          <a:p>
            <a:pPr lvl="1" eaLnBrk="1" hangingPunct="1"/>
            <a:r>
              <a:rPr lang="en-GB" sz="1400" dirty="0" smtClean="0"/>
              <a:t>which ensure</a:t>
            </a:r>
            <a:r>
              <a:rPr lang="sl-SI" sz="1400" dirty="0" smtClean="0"/>
              <a:t>s</a:t>
            </a:r>
            <a:r>
              <a:rPr lang="en-GB" sz="1400" dirty="0" smtClean="0"/>
              <a:t> that the individual RBFs are neither too wide, nor too narrow, for the</a:t>
            </a:r>
            <a:r>
              <a:rPr lang="sl-SI" sz="1400" dirty="0" smtClean="0"/>
              <a:t> </a:t>
            </a:r>
            <a:r>
              <a:rPr lang="en-GB" sz="1400" dirty="0" smtClean="0"/>
              <a:t>given training data</a:t>
            </a:r>
            <a:endParaRPr lang="sl-SI" sz="1400" dirty="0" smtClean="0"/>
          </a:p>
          <a:p>
            <a:pPr lvl="1" eaLnBrk="1" hangingPunct="1"/>
            <a:r>
              <a:rPr lang="en-GB" sz="1400" dirty="0" smtClean="0"/>
              <a:t>For large training sets, this approach gives reasonable results</a:t>
            </a:r>
          </a:p>
        </p:txBody>
      </p:sp>
      <p:pic>
        <p:nvPicPr>
          <p:cNvPr id="2458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6738" y="2779713"/>
            <a:ext cx="49276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8325" y="4783138"/>
            <a:ext cx="3706813" cy="60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(6) Radial Basis Function Networks</a:t>
            </a:r>
            <a:endParaRPr lang="en-US" smtClean="0">
              <a:cs typeface="Arial" charset="0"/>
            </a:endParaRP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634F0263-2A2A-4944-865D-44C7A061B800}" type="slidenum">
              <a:rPr lang="sl-SI" smtClean="0"/>
              <a:pPr/>
              <a:t>23</a:t>
            </a:fld>
            <a:endParaRPr lang="sl-SI" smtClean="0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>
                <a:solidFill>
                  <a:srgbClr val="3333FF"/>
                </a:solidFill>
              </a:rPr>
              <a:t>Orthogonal least squares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/>
            <a:r>
              <a:rPr lang="en-GB" sz="2000" dirty="0" smtClean="0"/>
              <a:t>A more principled approach to select a sub-set of data points as the basis function</a:t>
            </a:r>
            <a:r>
              <a:rPr lang="sl-SI" sz="2000" dirty="0" smtClean="0"/>
              <a:t> </a:t>
            </a:r>
            <a:r>
              <a:rPr lang="en-GB" sz="2000" dirty="0" smtClean="0"/>
              <a:t>cent</a:t>
            </a:r>
            <a:r>
              <a:rPr lang="sl-SI" sz="2000" dirty="0" smtClean="0"/>
              <a:t>e</a:t>
            </a:r>
            <a:r>
              <a:rPr lang="en-GB" sz="2000" dirty="0" err="1" smtClean="0"/>
              <a:t>rs</a:t>
            </a:r>
            <a:r>
              <a:rPr lang="en-GB" sz="2000" dirty="0" smtClean="0"/>
              <a:t> is based on the technique of </a:t>
            </a:r>
            <a:r>
              <a:rPr lang="en-GB" sz="2000" b="1" dirty="0" smtClean="0">
                <a:solidFill>
                  <a:srgbClr val="3333FF"/>
                </a:solidFill>
              </a:rPr>
              <a:t>orthogonal least squares</a:t>
            </a:r>
            <a:endParaRPr lang="en-GB" sz="2000" dirty="0" smtClean="0">
              <a:solidFill>
                <a:srgbClr val="3333FF"/>
              </a:solidFill>
            </a:endParaRPr>
          </a:p>
          <a:p>
            <a:pPr marL="1181100" lvl="2" indent="-266700" eaLnBrk="1" hangingPunct="1">
              <a:buFontTx/>
              <a:buAutoNum type="arabicPeriod"/>
            </a:pPr>
            <a:endParaRPr lang="sl-SI" dirty="0" smtClean="0">
              <a:solidFill>
                <a:srgbClr val="3333FF"/>
              </a:solidFill>
            </a:endParaRPr>
          </a:p>
          <a:p>
            <a:pPr marL="762000" lvl="1" indent="-304800" eaLnBrk="1" hangingPunct="1">
              <a:buFontTx/>
              <a:buAutoNum type="arabicPeriod"/>
            </a:pPr>
            <a:r>
              <a:rPr lang="sl-SI" dirty="0" smtClean="0"/>
              <a:t>S</a:t>
            </a:r>
            <a:r>
              <a:rPr lang="en-GB" dirty="0" err="1" smtClean="0"/>
              <a:t>equential</a:t>
            </a:r>
            <a:r>
              <a:rPr lang="en-GB" dirty="0" smtClean="0"/>
              <a:t> addition of new basis functions, each </a:t>
            </a:r>
            <a:r>
              <a:rPr lang="en-US" dirty="0" smtClean="0"/>
              <a:t>centered</a:t>
            </a:r>
            <a:r>
              <a:rPr lang="en-GB" dirty="0" smtClean="0"/>
              <a:t> on one of the</a:t>
            </a:r>
            <a:r>
              <a:rPr lang="sl-SI" dirty="0" smtClean="0"/>
              <a:t> </a:t>
            </a:r>
            <a:r>
              <a:rPr lang="en-GB" dirty="0" smtClean="0"/>
              <a:t>data points</a:t>
            </a:r>
            <a:endParaRPr lang="sl-SI" dirty="0" smtClean="0"/>
          </a:p>
          <a:p>
            <a:pPr lvl="4" eaLnBrk="1" hangingPunct="1">
              <a:buFontTx/>
              <a:buAutoNum type="arabicPeriod"/>
            </a:pPr>
            <a:endParaRPr lang="sl-SI" dirty="0" smtClean="0"/>
          </a:p>
          <a:p>
            <a:pPr marL="762000" lvl="1" indent="-304800" eaLnBrk="1" hangingPunct="1">
              <a:buFontTx/>
              <a:buAutoNum type="arabicPeriod"/>
            </a:pPr>
            <a:r>
              <a:rPr lang="en-GB" dirty="0" smtClean="0"/>
              <a:t>At each stage, we try out each potential </a:t>
            </a:r>
            <a:r>
              <a:rPr lang="en-GB" i="1" dirty="0" smtClean="0"/>
              <a:t>L</a:t>
            </a:r>
            <a:r>
              <a:rPr lang="en-GB" dirty="0" smtClean="0"/>
              <a:t>th basis function by using the </a:t>
            </a:r>
            <a:r>
              <a:rPr lang="en-GB" i="1" dirty="0" smtClean="0"/>
              <a:t>N–L</a:t>
            </a:r>
            <a:r>
              <a:rPr lang="sl-SI" i="1" dirty="0" smtClean="0"/>
              <a:t> </a:t>
            </a:r>
            <a:r>
              <a:rPr lang="en-GB" dirty="0" smtClean="0"/>
              <a:t>other data points to determine the networks output weights</a:t>
            </a:r>
            <a:endParaRPr lang="sl-SI" dirty="0" smtClean="0"/>
          </a:p>
          <a:p>
            <a:pPr lvl="4" eaLnBrk="1" hangingPunct="1">
              <a:buFontTx/>
              <a:buAutoNum type="arabicPeriod"/>
            </a:pPr>
            <a:endParaRPr lang="sl-SI" dirty="0" smtClean="0"/>
          </a:p>
          <a:p>
            <a:pPr marL="762000" lvl="1" indent="-304800" eaLnBrk="1" hangingPunct="1">
              <a:buFontTx/>
              <a:buAutoNum type="arabicPeriod"/>
            </a:pPr>
            <a:r>
              <a:rPr lang="en-GB" dirty="0" smtClean="0"/>
              <a:t>The potential </a:t>
            </a:r>
            <a:r>
              <a:rPr lang="en-GB" i="1" dirty="0" smtClean="0"/>
              <a:t>L</a:t>
            </a:r>
            <a:r>
              <a:rPr lang="en-GB" dirty="0" smtClean="0"/>
              <a:t>th basis</a:t>
            </a:r>
            <a:r>
              <a:rPr lang="sl-SI" dirty="0" smtClean="0"/>
              <a:t> </a:t>
            </a:r>
            <a:r>
              <a:rPr lang="en-GB" dirty="0" smtClean="0"/>
              <a:t>function which </a:t>
            </a:r>
            <a:r>
              <a:rPr lang="sl-SI" dirty="0" err="1" smtClean="0"/>
              <a:t>gives</a:t>
            </a:r>
            <a:r>
              <a:rPr lang="en-GB" dirty="0" smtClean="0"/>
              <a:t> the smallest output </a:t>
            </a:r>
            <a:r>
              <a:rPr lang="sl-SI" dirty="0" err="1" smtClean="0"/>
              <a:t>error</a:t>
            </a:r>
            <a:r>
              <a:rPr lang="en-GB" dirty="0" smtClean="0"/>
              <a:t> is used, and</a:t>
            </a:r>
            <a:r>
              <a:rPr lang="sl-SI" dirty="0" smtClean="0"/>
              <a:t> </a:t>
            </a:r>
            <a:r>
              <a:rPr lang="en-GB" dirty="0" smtClean="0"/>
              <a:t>we move on to choose which </a:t>
            </a:r>
            <a:r>
              <a:rPr lang="en-GB" i="1" dirty="0" smtClean="0"/>
              <a:t>L+</a:t>
            </a:r>
            <a:r>
              <a:rPr lang="en-GB" dirty="0" smtClean="0"/>
              <a:t>1th basis function to add</a:t>
            </a:r>
            <a:endParaRPr lang="sl-SI" dirty="0" smtClean="0"/>
          </a:p>
          <a:p>
            <a:pPr marL="1181100" lvl="2" indent="-266700" eaLnBrk="1" hangingPunct="1">
              <a:buFontTx/>
              <a:buAutoNum type="arabicPeriod"/>
            </a:pPr>
            <a:endParaRPr lang="en-GB" dirty="0" smtClean="0"/>
          </a:p>
          <a:p>
            <a:pPr marL="457200" indent="-457200" eaLnBrk="1" hangingPunct="1"/>
            <a:r>
              <a:rPr lang="en-GB" sz="2000" dirty="0" smtClean="0"/>
              <a:t>To get good generalization we generally use cross</a:t>
            </a:r>
            <a:r>
              <a:rPr lang="sl-SI" sz="2000" dirty="0" smtClean="0"/>
              <a:t>-</a:t>
            </a:r>
            <a:r>
              <a:rPr lang="en-GB" sz="2000" dirty="0" smtClean="0"/>
              <a:t>validation to stop the</a:t>
            </a:r>
            <a:r>
              <a:rPr lang="sl-SI" sz="2000" dirty="0" smtClean="0"/>
              <a:t> </a:t>
            </a:r>
            <a:r>
              <a:rPr lang="en-GB" sz="2000" dirty="0" smtClean="0"/>
              <a:t>process when an appropriate number of data points have been selected as cent</a:t>
            </a:r>
            <a:r>
              <a:rPr lang="sl-SI" sz="2000" dirty="0" err="1" smtClean="0"/>
              <a:t>ers</a:t>
            </a:r>
            <a:endParaRPr lang="en-GB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(6) Radial Basis Function Networks</a:t>
            </a:r>
            <a:endParaRPr lang="en-US" smtClean="0">
              <a:cs typeface="Arial" charset="0"/>
            </a:endParaRP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F14D2455-3C4F-42C0-87A1-E7A10FAA6A6F}" type="slidenum">
              <a:rPr lang="sl-SI" smtClean="0"/>
              <a:pPr/>
              <a:t>24</a:t>
            </a:fld>
            <a:endParaRPr lang="sl-SI" smtClean="0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>
                <a:solidFill>
                  <a:srgbClr val="3333FF"/>
                </a:solidFill>
              </a:rPr>
              <a:t>K-means clustering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000" dirty="0" smtClean="0"/>
              <a:t>A potentially even better approach is to use clustering techniques to find a set of cent</a:t>
            </a:r>
            <a:r>
              <a:rPr lang="sl-SI" sz="2000" dirty="0" smtClean="0"/>
              <a:t>e</a:t>
            </a:r>
            <a:r>
              <a:rPr lang="en-GB" sz="2000" dirty="0" err="1" smtClean="0"/>
              <a:t>rs</a:t>
            </a:r>
            <a:r>
              <a:rPr lang="sl-SI" sz="2000" dirty="0" smtClean="0"/>
              <a:t> </a:t>
            </a:r>
            <a:r>
              <a:rPr lang="sl-SI" sz="2000" dirty="0" err="1" smtClean="0"/>
              <a:t>that</a:t>
            </a:r>
            <a:r>
              <a:rPr lang="en-GB" sz="2000" dirty="0" smtClean="0"/>
              <a:t> more accurately reflects the distribution of the data points</a:t>
            </a:r>
          </a:p>
          <a:p>
            <a:pPr eaLnBrk="1" hangingPunct="1"/>
            <a:r>
              <a:rPr lang="en-GB" sz="2000" b="1" dirty="0" smtClean="0">
                <a:solidFill>
                  <a:srgbClr val="3333FF"/>
                </a:solidFill>
              </a:rPr>
              <a:t>K-Means Clustering Algorithm</a:t>
            </a:r>
            <a:r>
              <a:rPr lang="en-GB" sz="2000" b="1" dirty="0" smtClean="0"/>
              <a:t> </a:t>
            </a:r>
            <a:endParaRPr lang="sl-SI" sz="2000" b="1" dirty="0" smtClean="0"/>
          </a:p>
          <a:p>
            <a:pPr lvl="1" eaLnBrk="1" hangingPunct="1"/>
            <a:r>
              <a:rPr lang="sl-SI" sz="1400" dirty="0" err="1" smtClean="0"/>
              <a:t>Select</a:t>
            </a:r>
            <a:r>
              <a:rPr lang="sl-SI" sz="1400" dirty="0" smtClean="0"/>
              <a:t> t</a:t>
            </a:r>
            <a:r>
              <a:rPr lang="en-GB" sz="1400" dirty="0" smtClean="0"/>
              <a:t>he number </a:t>
            </a:r>
            <a:r>
              <a:rPr lang="sl-SI" sz="1400" dirty="0" smtClean="0"/>
              <a:t>of </a:t>
            </a:r>
            <a:r>
              <a:rPr lang="en-GB" sz="1400" dirty="0" smtClean="0"/>
              <a:t>cent</a:t>
            </a:r>
            <a:r>
              <a:rPr lang="sl-SI" sz="1400" dirty="0" smtClean="0"/>
              <a:t>e</a:t>
            </a:r>
            <a:r>
              <a:rPr lang="en-GB" sz="1400" dirty="0" err="1" smtClean="0"/>
              <a:t>rs</a:t>
            </a:r>
            <a:r>
              <a:rPr lang="en-GB" sz="1400" dirty="0" smtClean="0"/>
              <a:t> </a:t>
            </a:r>
            <a:r>
              <a:rPr lang="sl-SI" sz="1400" dirty="0" smtClean="0"/>
              <a:t>(K) </a:t>
            </a:r>
            <a:r>
              <a:rPr lang="en-GB" sz="1400" dirty="0" smtClean="0"/>
              <a:t>in advance</a:t>
            </a:r>
            <a:endParaRPr lang="sl-SI" sz="1400" dirty="0" smtClean="0"/>
          </a:p>
          <a:p>
            <a:pPr lvl="1" eaLnBrk="1" hangingPunct="1"/>
            <a:r>
              <a:rPr lang="sl-SI" sz="1400" dirty="0" err="1" smtClean="0"/>
              <a:t>Apply</a:t>
            </a:r>
            <a:r>
              <a:rPr lang="sl-SI" sz="1400" dirty="0" smtClean="0"/>
              <a:t> </a:t>
            </a:r>
            <a:r>
              <a:rPr lang="en-GB" sz="1400" dirty="0" smtClean="0"/>
              <a:t>a simple re-estimation procedure to partition the data points {</a:t>
            </a:r>
            <a:r>
              <a:rPr lang="en-GB" sz="1400" b="1" dirty="0" err="1" smtClean="0"/>
              <a:t>x</a:t>
            </a:r>
            <a:r>
              <a:rPr lang="en-GB" sz="1400" i="1" baseline="30000" dirty="0" err="1" smtClean="0"/>
              <a:t>p</a:t>
            </a:r>
            <a:r>
              <a:rPr lang="en-GB" sz="1400" dirty="0" smtClean="0"/>
              <a:t>} into </a:t>
            </a:r>
            <a:r>
              <a:rPr lang="en-GB" sz="1400" i="1" dirty="0" smtClean="0"/>
              <a:t>K </a:t>
            </a:r>
            <a:r>
              <a:rPr lang="en-GB" sz="1400" dirty="0" smtClean="0"/>
              <a:t>disjoint</a:t>
            </a:r>
            <a:r>
              <a:rPr lang="sl-SI" sz="1400" dirty="0" smtClean="0"/>
              <a:t> </a:t>
            </a:r>
            <a:r>
              <a:rPr lang="en-GB" sz="1400" dirty="0" smtClean="0"/>
              <a:t>sub-sets </a:t>
            </a:r>
            <a:r>
              <a:rPr lang="en-GB" sz="1400" i="1" dirty="0" err="1" smtClean="0"/>
              <a:t>S</a:t>
            </a:r>
            <a:r>
              <a:rPr lang="en-GB" sz="1400" i="1" baseline="-25000" dirty="0" err="1" smtClean="0"/>
              <a:t>j</a:t>
            </a:r>
            <a:r>
              <a:rPr lang="en-GB" sz="1400" i="1" dirty="0" smtClean="0"/>
              <a:t> </a:t>
            </a:r>
            <a:r>
              <a:rPr lang="en-GB" sz="1400" dirty="0" smtClean="0"/>
              <a:t>containing </a:t>
            </a:r>
            <a:r>
              <a:rPr lang="en-GB" sz="1400" i="1" dirty="0" err="1" smtClean="0"/>
              <a:t>N</a:t>
            </a:r>
            <a:r>
              <a:rPr lang="en-GB" sz="1400" i="1" baseline="-25000" dirty="0" err="1" smtClean="0"/>
              <a:t>j</a:t>
            </a:r>
            <a:r>
              <a:rPr lang="en-GB" sz="1400" i="1" dirty="0" smtClean="0"/>
              <a:t> </a:t>
            </a:r>
            <a:r>
              <a:rPr lang="en-GB" sz="1400" dirty="0" smtClean="0"/>
              <a:t>data points to minimize the sum squared clustering function</a:t>
            </a:r>
            <a:r>
              <a:rPr lang="sl-SI" sz="1400" dirty="0" smtClean="0"/>
              <a:t> </a:t>
            </a:r>
          </a:p>
          <a:p>
            <a:pPr lvl="1" eaLnBrk="1" hangingPunct="1"/>
            <a:endParaRPr lang="sl-SI" sz="1400" dirty="0" smtClean="0"/>
          </a:p>
          <a:p>
            <a:pPr lvl="1" eaLnBrk="1" hangingPunct="1"/>
            <a:endParaRPr lang="sl-SI" sz="1400" dirty="0" smtClean="0"/>
          </a:p>
          <a:p>
            <a:pPr lvl="1" eaLnBrk="1" hangingPunct="1"/>
            <a:endParaRPr lang="sl-SI" sz="1400" dirty="0" smtClean="0"/>
          </a:p>
          <a:p>
            <a:pPr lvl="1" eaLnBrk="1" hangingPunct="1"/>
            <a:r>
              <a:rPr lang="en-GB" sz="1400" dirty="0" smtClean="0"/>
              <a:t>where </a:t>
            </a:r>
            <a:r>
              <a:rPr lang="el-GR" sz="1400" dirty="0" smtClean="0">
                <a:cs typeface="Arial" charset="0"/>
              </a:rPr>
              <a:t>μ</a:t>
            </a:r>
            <a:r>
              <a:rPr lang="en-GB" sz="1400" baseline="-25000" dirty="0" smtClean="0"/>
              <a:t>j</a:t>
            </a:r>
            <a:r>
              <a:rPr lang="en-GB" sz="1400" dirty="0" smtClean="0"/>
              <a:t> is the mean/centroid of the data points in set </a:t>
            </a:r>
            <a:r>
              <a:rPr lang="en-GB" sz="1400" i="1" dirty="0" err="1" smtClean="0"/>
              <a:t>S</a:t>
            </a:r>
            <a:r>
              <a:rPr lang="en-GB" sz="1400" i="1" baseline="-25000" dirty="0" err="1" smtClean="0"/>
              <a:t>j</a:t>
            </a:r>
            <a:r>
              <a:rPr lang="en-GB" sz="1400" i="1" dirty="0" smtClean="0"/>
              <a:t> </a:t>
            </a:r>
            <a:r>
              <a:rPr lang="en-GB" sz="1400" dirty="0" smtClean="0"/>
              <a:t>given by</a:t>
            </a:r>
            <a:endParaRPr lang="sl-SI" sz="1400" dirty="0" smtClean="0"/>
          </a:p>
          <a:p>
            <a:pPr lvl="1" eaLnBrk="1" hangingPunct="1"/>
            <a:endParaRPr lang="sl-SI" sz="1400" dirty="0" smtClean="0"/>
          </a:p>
          <a:p>
            <a:pPr lvl="1" eaLnBrk="1" hangingPunct="1"/>
            <a:endParaRPr lang="sl-SI" sz="1400" dirty="0" smtClean="0"/>
          </a:p>
          <a:p>
            <a:pPr lvl="1" eaLnBrk="1" hangingPunct="1"/>
            <a:endParaRPr lang="en-GB" sz="1400" dirty="0" smtClean="0"/>
          </a:p>
          <a:p>
            <a:pPr eaLnBrk="1" hangingPunct="1"/>
            <a:r>
              <a:rPr lang="en-GB" sz="2000" dirty="0" smtClean="0"/>
              <a:t>Once the basis cent</a:t>
            </a:r>
            <a:r>
              <a:rPr lang="sl-SI" dirty="0"/>
              <a:t>e</a:t>
            </a:r>
            <a:r>
              <a:rPr lang="en-GB" sz="2000" dirty="0" err="1" smtClean="0"/>
              <a:t>rs</a:t>
            </a:r>
            <a:r>
              <a:rPr lang="en-GB" sz="2000" dirty="0" smtClean="0"/>
              <a:t> have been determined in this way, the widths can then be set</a:t>
            </a:r>
            <a:r>
              <a:rPr lang="sl-SI" sz="2000" dirty="0" smtClean="0"/>
              <a:t> </a:t>
            </a:r>
            <a:r>
              <a:rPr lang="en-GB" sz="2000" dirty="0" smtClean="0"/>
              <a:t>according to the variances of the points in the corresponding cluster</a:t>
            </a:r>
          </a:p>
        </p:txBody>
      </p:sp>
      <p:pic>
        <p:nvPicPr>
          <p:cNvPr id="2663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90775" y="3360738"/>
            <a:ext cx="2144713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8588" y="4403725"/>
            <a:ext cx="1533525" cy="68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(6) Radial Basis Function Networks</a:t>
            </a:r>
            <a:endParaRPr lang="en-US" smtClean="0">
              <a:cs typeface="Arial" charset="0"/>
            </a:endParaRP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C5BA95B6-AF99-4EBD-82BB-0F2DC07B6CEB}" type="slidenum">
              <a:rPr lang="sl-SI" smtClean="0"/>
              <a:pPr/>
              <a:t>25</a:t>
            </a:fld>
            <a:endParaRPr lang="sl-SI" smtClean="0"/>
          </a:p>
        </p:txBody>
      </p:sp>
      <p:pic>
        <p:nvPicPr>
          <p:cNvPr id="27653" name="Picture 6" descr="#example63_Kmeans_clustering_(b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9438" y="0"/>
            <a:ext cx="4754562" cy="35655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pic>
      <p:pic>
        <p:nvPicPr>
          <p:cNvPr id="27654" name="Picture 5" descr="#example63_Kmeans_clustering_(a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4754563" cy="35655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pic>
      <p:pic>
        <p:nvPicPr>
          <p:cNvPr id="27655" name="Picture 7" descr="#example63_Kmeans_clustering_(c)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292475"/>
            <a:ext cx="4754563" cy="35655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pic>
      <p:pic>
        <p:nvPicPr>
          <p:cNvPr id="27656" name="Picture 4" descr="#example63_Kmeans_clustering_(d)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89438" y="3292475"/>
            <a:ext cx="4754562" cy="35655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pic>
      <p:sp>
        <p:nvSpPr>
          <p:cNvPr id="27657" name="Rectangle 2"/>
          <p:cNvSpPr>
            <a:spLocks noGrp="1" noChangeArrowheads="1"/>
          </p:cNvSpPr>
          <p:nvPr>
            <p:ph type="title"/>
          </p:nvPr>
        </p:nvSpPr>
        <p:spPr>
          <a:xfrm>
            <a:off x="2219325" y="254000"/>
            <a:ext cx="4679950" cy="539750"/>
          </a:xfrm>
          <a:solidFill>
            <a:schemeClr val="bg1">
              <a:alpha val="70195"/>
            </a:schemeClr>
          </a:solidFill>
          <a:ln>
            <a:solidFill>
              <a:schemeClr val="bg2"/>
            </a:solidFill>
          </a:ln>
        </p:spPr>
        <p:txBody>
          <a:bodyPr/>
          <a:lstStyle/>
          <a:p>
            <a:pPr eaLnBrk="1" hangingPunct="1"/>
            <a:r>
              <a:rPr lang="sl-SI" sz="2400" smtClean="0"/>
              <a:t>K-means clustering example</a:t>
            </a:r>
            <a:endParaRPr lang="en-US" sz="2400" smtClean="0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 flipH="1">
            <a:off x="6851650" y="304800"/>
            <a:ext cx="106363" cy="27305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9" name="Line 10"/>
          <p:cNvSpPr>
            <a:spLocks noChangeShapeType="1"/>
          </p:cNvSpPr>
          <p:nvPr/>
        </p:nvSpPr>
        <p:spPr bwMode="auto">
          <a:xfrm flipV="1">
            <a:off x="661988" y="4916488"/>
            <a:ext cx="1698625" cy="793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0" name="Line 11"/>
          <p:cNvSpPr>
            <a:spLocks noChangeShapeType="1"/>
          </p:cNvSpPr>
          <p:nvPr/>
        </p:nvSpPr>
        <p:spPr bwMode="auto">
          <a:xfrm flipH="1">
            <a:off x="2351088" y="3571875"/>
            <a:ext cx="111125" cy="13493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1" name="Line 12"/>
          <p:cNvSpPr>
            <a:spLocks noChangeShapeType="1"/>
          </p:cNvSpPr>
          <p:nvPr/>
        </p:nvSpPr>
        <p:spPr bwMode="auto">
          <a:xfrm flipH="1">
            <a:off x="2352675" y="5129213"/>
            <a:ext cx="204788" cy="13160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2" name="Line 13"/>
          <p:cNvSpPr>
            <a:spLocks noChangeShapeType="1"/>
          </p:cNvSpPr>
          <p:nvPr/>
        </p:nvSpPr>
        <p:spPr bwMode="auto">
          <a:xfrm flipV="1">
            <a:off x="2544763" y="5049838"/>
            <a:ext cx="1722437" cy="6508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3" name="Line 14"/>
          <p:cNvSpPr>
            <a:spLocks noChangeShapeType="1"/>
          </p:cNvSpPr>
          <p:nvPr/>
        </p:nvSpPr>
        <p:spPr bwMode="auto">
          <a:xfrm>
            <a:off x="2349500" y="4914900"/>
            <a:ext cx="203200" cy="209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4" name="Line 15"/>
          <p:cNvSpPr>
            <a:spLocks noChangeShapeType="1"/>
          </p:cNvSpPr>
          <p:nvPr/>
        </p:nvSpPr>
        <p:spPr bwMode="auto">
          <a:xfrm flipH="1">
            <a:off x="7073900" y="3568700"/>
            <a:ext cx="19050" cy="4000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5" name="Line 16"/>
          <p:cNvSpPr>
            <a:spLocks noChangeShapeType="1"/>
          </p:cNvSpPr>
          <p:nvPr/>
        </p:nvSpPr>
        <p:spPr bwMode="auto">
          <a:xfrm>
            <a:off x="5003800" y="4178300"/>
            <a:ext cx="1136650" cy="463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6" name="Line 17"/>
          <p:cNvSpPr>
            <a:spLocks noChangeShapeType="1"/>
          </p:cNvSpPr>
          <p:nvPr/>
        </p:nvSpPr>
        <p:spPr bwMode="auto">
          <a:xfrm flipH="1">
            <a:off x="6165850" y="4457700"/>
            <a:ext cx="444500" cy="196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7" name="Line 18"/>
          <p:cNvSpPr>
            <a:spLocks noChangeShapeType="1"/>
          </p:cNvSpPr>
          <p:nvPr/>
        </p:nvSpPr>
        <p:spPr bwMode="auto">
          <a:xfrm flipV="1">
            <a:off x="5022850" y="5384800"/>
            <a:ext cx="723900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8" name="Line 19"/>
          <p:cNvSpPr>
            <a:spLocks noChangeShapeType="1"/>
          </p:cNvSpPr>
          <p:nvPr/>
        </p:nvSpPr>
        <p:spPr bwMode="auto">
          <a:xfrm flipH="1">
            <a:off x="5746750" y="4654550"/>
            <a:ext cx="406400" cy="7302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9" name="Line 20"/>
          <p:cNvSpPr>
            <a:spLocks noChangeShapeType="1"/>
          </p:cNvSpPr>
          <p:nvPr/>
        </p:nvSpPr>
        <p:spPr bwMode="auto">
          <a:xfrm flipH="1">
            <a:off x="6610350" y="3968750"/>
            <a:ext cx="457200" cy="4826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70" name="Line 21"/>
          <p:cNvSpPr>
            <a:spLocks noChangeShapeType="1"/>
          </p:cNvSpPr>
          <p:nvPr/>
        </p:nvSpPr>
        <p:spPr bwMode="auto">
          <a:xfrm>
            <a:off x="5740400" y="5365750"/>
            <a:ext cx="635000" cy="304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71" name="Line 22"/>
          <p:cNvSpPr>
            <a:spLocks noChangeShapeType="1"/>
          </p:cNvSpPr>
          <p:nvPr/>
        </p:nvSpPr>
        <p:spPr bwMode="auto">
          <a:xfrm flipH="1">
            <a:off x="6172200" y="5676900"/>
            <a:ext cx="209550" cy="787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72" name="Line 23"/>
          <p:cNvSpPr>
            <a:spLocks noChangeShapeType="1"/>
          </p:cNvSpPr>
          <p:nvPr/>
        </p:nvSpPr>
        <p:spPr bwMode="auto">
          <a:xfrm flipV="1">
            <a:off x="6375400" y="5314950"/>
            <a:ext cx="825500" cy="3556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73" name="Line 24"/>
          <p:cNvSpPr>
            <a:spLocks noChangeShapeType="1"/>
          </p:cNvSpPr>
          <p:nvPr/>
        </p:nvSpPr>
        <p:spPr bwMode="auto">
          <a:xfrm>
            <a:off x="6610350" y="4464050"/>
            <a:ext cx="584200" cy="8699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74" name="Line 25"/>
          <p:cNvSpPr>
            <a:spLocks noChangeShapeType="1"/>
          </p:cNvSpPr>
          <p:nvPr/>
        </p:nvSpPr>
        <p:spPr bwMode="auto">
          <a:xfrm>
            <a:off x="7442200" y="5353050"/>
            <a:ext cx="266700" cy="11176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75" name="Line 26"/>
          <p:cNvSpPr>
            <a:spLocks noChangeShapeType="1"/>
          </p:cNvSpPr>
          <p:nvPr/>
        </p:nvSpPr>
        <p:spPr bwMode="auto">
          <a:xfrm>
            <a:off x="7175500" y="5321300"/>
            <a:ext cx="273050" cy="381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76" name="Line 27"/>
          <p:cNvSpPr>
            <a:spLocks noChangeShapeType="1"/>
          </p:cNvSpPr>
          <p:nvPr/>
        </p:nvSpPr>
        <p:spPr bwMode="auto">
          <a:xfrm>
            <a:off x="7080250" y="3962400"/>
            <a:ext cx="1435100" cy="9207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77" name="Line 28"/>
          <p:cNvSpPr>
            <a:spLocks noChangeShapeType="1"/>
          </p:cNvSpPr>
          <p:nvPr/>
        </p:nvSpPr>
        <p:spPr bwMode="auto">
          <a:xfrm flipV="1">
            <a:off x="7435850" y="4883150"/>
            <a:ext cx="1085850" cy="4762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78" name="Line 29"/>
          <p:cNvSpPr>
            <a:spLocks noChangeShapeType="1"/>
          </p:cNvSpPr>
          <p:nvPr/>
        </p:nvSpPr>
        <p:spPr bwMode="auto">
          <a:xfrm>
            <a:off x="8515350" y="4889500"/>
            <a:ext cx="171450" cy="25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(6) Radial Basis Function Networks</a:t>
            </a:r>
            <a:endParaRPr lang="en-US" smtClean="0">
              <a:cs typeface="Arial" charset="0"/>
            </a:endParaRP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9251DDE2-FA43-4C2D-880C-1FE1D14462AC}" type="slidenum">
              <a:rPr lang="sl-SI" smtClean="0"/>
              <a:pPr/>
              <a:t>26</a:t>
            </a:fld>
            <a:endParaRPr lang="sl-SI" smtClean="0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Output layer training</a:t>
            </a:r>
            <a:endParaRPr lang="en-GB" smtClean="0"/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sz="2000" smtClean="0"/>
              <a:t>After training the hidden layer neurons (selection of centers and widths), output layer training essentially means optimization of a single layer linear network</a:t>
            </a:r>
          </a:p>
          <a:p>
            <a:pPr eaLnBrk="1" hangingPunct="1"/>
            <a:endParaRPr lang="sl-SI" sz="2000" smtClean="0"/>
          </a:p>
          <a:p>
            <a:pPr eaLnBrk="1" hangingPunct="1"/>
            <a:endParaRPr lang="sl-SI" sz="2200" smtClean="0"/>
          </a:p>
          <a:p>
            <a:pPr lvl="1" eaLnBrk="1" hangingPunct="1"/>
            <a:endParaRPr lang="sl-SI" sz="1400" smtClean="0"/>
          </a:p>
          <a:p>
            <a:pPr eaLnBrk="1" hangingPunct="1"/>
            <a:r>
              <a:rPr lang="sl-SI" sz="2000" smtClean="0"/>
              <a:t>As with MLPs, a sum-squared output error can be defined</a:t>
            </a:r>
          </a:p>
          <a:p>
            <a:pPr lvl="1" eaLnBrk="1" hangingPunct="1"/>
            <a:endParaRPr lang="sl-SI" sz="1400" smtClean="0"/>
          </a:p>
          <a:p>
            <a:pPr eaLnBrk="1" hangingPunct="1"/>
            <a:endParaRPr lang="sl-SI" sz="2200" smtClean="0"/>
          </a:p>
          <a:p>
            <a:pPr lvl="1" eaLnBrk="1" hangingPunct="1"/>
            <a:endParaRPr lang="sl-SI" sz="1400" smtClean="0"/>
          </a:p>
          <a:p>
            <a:pPr eaLnBrk="1" hangingPunct="1"/>
            <a:r>
              <a:rPr lang="sl-SI" sz="2000" smtClean="0"/>
              <a:t>At the minimum of </a:t>
            </a:r>
            <a:r>
              <a:rPr lang="en-US" sz="2000" i="1" smtClean="0"/>
              <a:t>E</a:t>
            </a:r>
            <a:r>
              <a:rPr lang="sl-SI" sz="2000" smtClean="0"/>
              <a:t>, </a:t>
            </a:r>
            <a:r>
              <a:rPr lang="sl-SI" sz="2000" smtClean="0">
                <a:sym typeface="Wingdings" pitchFamily="2" charset="2"/>
              </a:rPr>
              <a:t>g</a:t>
            </a:r>
            <a:r>
              <a:rPr lang="en-US" sz="2000" smtClean="0"/>
              <a:t>radients with respect to weights </a:t>
            </a:r>
            <a:r>
              <a:rPr lang="en-US" sz="2000" i="1" smtClean="0">
                <a:latin typeface="Times New Roman" pitchFamily="18" charset="0"/>
              </a:rPr>
              <a:t>w</a:t>
            </a:r>
            <a:r>
              <a:rPr lang="en-US" sz="2000" i="1" baseline="-25000" smtClean="0"/>
              <a:t>ki</a:t>
            </a:r>
            <a:r>
              <a:rPr lang="en-US" sz="2000" smtClean="0"/>
              <a:t> </a:t>
            </a:r>
            <a:r>
              <a:rPr lang="sl-SI" sz="2000" smtClean="0"/>
              <a:t>are zero</a:t>
            </a:r>
          </a:p>
          <a:p>
            <a:pPr eaLnBrk="1" hangingPunct="1"/>
            <a:endParaRPr lang="sl-SI" sz="2000" smtClean="0"/>
          </a:p>
          <a:p>
            <a:pPr eaLnBrk="1" hangingPunct="1"/>
            <a:endParaRPr lang="sl-SI" sz="2000" smtClean="0"/>
          </a:p>
          <a:p>
            <a:pPr eaLnBrk="1" hangingPunct="1"/>
            <a:endParaRPr lang="sl-SI" sz="2000" smtClean="0"/>
          </a:p>
        </p:txBody>
      </p:sp>
      <p:pic>
        <p:nvPicPr>
          <p:cNvPr id="2867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5163" y="2338388"/>
            <a:ext cx="23225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84363" y="3709965"/>
            <a:ext cx="2667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1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6738" y="5010677"/>
            <a:ext cx="4165600" cy="89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(6) Radial Basis Function Networks</a:t>
            </a:r>
            <a:endParaRPr lang="en-US" smtClean="0">
              <a:cs typeface="Arial" charset="0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5F8A32B2-43B1-4120-A4BF-7C9E4775A65E}" type="slidenum">
              <a:rPr lang="sl-SI" smtClean="0"/>
              <a:pPr/>
              <a:t>27</a:t>
            </a:fld>
            <a:endParaRPr lang="sl-SI" smtClean="0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Computing the output weights</a:t>
            </a:r>
            <a:endParaRPr lang="en-US" smtClean="0"/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sz="2000" dirty="0" smtClean="0"/>
              <a:t>E</a:t>
            </a:r>
            <a:r>
              <a:rPr lang="en-US" sz="2000" dirty="0" err="1" smtClean="0"/>
              <a:t>quations</a:t>
            </a:r>
            <a:r>
              <a:rPr lang="en-US" sz="2000" dirty="0" smtClean="0"/>
              <a:t> for the weights are most conveniently written in matrix form by defining</a:t>
            </a:r>
            <a:r>
              <a:rPr lang="sl-SI" sz="2000" dirty="0" smtClean="0"/>
              <a:t> </a:t>
            </a:r>
            <a:r>
              <a:rPr lang="en-US" sz="2000" dirty="0" smtClean="0"/>
              <a:t>matrices</a:t>
            </a:r>
            <a:endParaRPr lang="sl-SI" sz="2000" dirty="0" smtClean="0"/>
          </a:p>
          <a:p>
            <a:pPr lvl="2" eaLnBrk="1" hangingPunct="1"/>
            <a:endParaRPr lang="sl-SI" sz="1200" dirty="0" smtClean="0"/>
          </a:p>
          <a:p>
            <a:pPr eaLnBrk="1" hangingPunct="1"/>
            <a:r>
              <a:rPr lang="sl-SI" sz="2000" dirty="0" err="1" smtClean="0"/>
              <a:t>which</a:t>
            </a:r>
            <a:r>
              <a:rPr lang="sl-SI" sz="2000" dirty="0" smtClean="0"/>
              <a:t> </a:t>
            </a:r>
            <a:r>
              <a:rPr lang="sl-SI" sz="2000" dirty="0" err="1" smtClean="0"/>
              <a:t>gives</a:t>
            </a:r>
            <a:endParaRPr lang="sl-SI" sz="2000" dirty="0" smtClean="0"/>
          </a:p>
          <a:p>
            <a:pPr lvl="2" eaLnBrk="1" hangingPunct="1"/>
            <a:endParaRPr lang="sl-SI" sz="1200" dirty="0" smtClean="0"/>
          </a:p>
          <a:p>
            <a:pPr eaLnBrk="1" hangingPunct="1"/>
            <a:r>
              <a:rPr lang="en-US" sz="2000" dirty="0" smtClean="0"/>
              <a:t>and the formal solution for the weights is</a:t>
            </a:r>
            <a:endParaRPr lang="sl-SI" sz="2000" dirty="0" smtClean="0"/>
          </a:p>
          <a:p>
            <a:pPr lvl="2" eaLnBrk="1" hangingPunct="1"/>
            <a:endParaRPr lang="sl-SI" sz="1200" dirty="0" smtClean="0"/>
          </a:p>
          <a:p>
            <a:pPr lvl="1" eaLnBrk="1" hangingPunct="1"/>
            <a:endParaRPr lang="sl-SI" sz="1400" dirty="0" smtClean="0"/>
          </a:p>
          <a:p>
            <a:pPr eaLnBrk="1" hangingPunct="1"/>
            <a:r>
              <a:rPr lang="sl-SI" sz="2000" dirty="0" err="1" smtClean="0"/>
              <a:t>here</a:t>
            </a:r>
            <a:r>
              <a:rPr lang="sl-SI" sz="2000" dirty="0" smtClean="0"/>
              <a:t> </a:t>
            </a:r>
            <a:r>
              <a:rPr lang="en-US" sz="2000" dirty="0" smtClean="0"/>
              <a:t>we have the standard pseudo inverse of </a:t>
            </a:r>
            <a:r>
              <a:rPr lang="el-GR" sz="2000" b="1" dirty="0" smtClean="0">
                <a:cs typeface="Arial" charset="0"/>
              </a:rPr>
              <a:t>Φ</a:t>
            </a:r>
          </a:p>
          <a:p>
            <a:pPr lvl="1" eaLnBrk="1" hangingPunct="1"/>
            <a:endParaRPr lang="sl-SI" sz="1400" dirty="0" smtClean="0"/>
          </a:p>
          <a:p>
            <a:pPr lvl="1" eaLnBrk="1" hangingPunct="1"/>
            <a:endParaRPr lang="sl-SI" sz="1400" b="1" dirty="0" smtClean="0">
              <a:latin typeface="Times New Roman" pitchFamily="18" charset="0"/>
            </a:endParaRPr>
          </a:p>
          <a:p>
            <a:pPr lvl="2" eaLnBrk="1" hangingPunct="1"/>
            <a:endParaRPr lang="sl-SI" sz="1200" dirty="0" smtClean="0"/>
          </a:p>
          <a:p>
            <a:pPr eaLnBrk="1" hangingPunct="1"/>
            <a:r>
              <a:rPr lang="sl-SI" sz="2000" dirty="0" smtClean="0"/>
              <a:t>N</a:t>
            </a:r>
            <a:r>
              <a:rPr lang="en-US" sz="2000" dirty="0" err="1" smtClean="0"/>
              <a:t>etwork</a:t>
            </a:r>
            <a:r>
              <a:rPr lang="en-US" sz="2000" dirty="0" smtClean="0"/>
              <a:t> weights can</a:t>
            </a:r>
            <a:r>
              <a:rPr lang="sl-SI" sz="2000" dirty="0" smtClean="0"/>
              <a:t> </a:t>
            </a:r>
            <a:r>
              <a:rPr lang="en-US" sz="2000" dirty="0" smtClean="0"/>
              <a:t>be computed by fast linear matrix inversion</a:t>
            </a:r>
            <a:r>
              <a:rPr lang="sl-SI" sz="2000" dirty="0" smtClean="0"/>
              <a:t> </a:t>
            </a:r>
            <a:r>
              <a:rPr lang="en-US" sz="2000" dirty="0" smtClean="0"/>
              <a:t>techniques</a:t>
            </a:r>
            <a:endParaRPr lang="sl-SI" sz="2000" dirty="0" smtClean="0"/>
          </a:p>
          <a:p>
            <a:pPr lvl="1" eaLnBrk="1" hangingPunct="1"/>
            <a:r>
              <a:rPr lang="en-US" dirty="0" smtClean="0"/>
              <a:t>In practice</a:t>
            </a:r>
            <a:r>
              <a:rPr lang="sl-SI" dirty="0" smtClean="0"/>
              <a:t>, </a:t>
            </a:r>
            <a:r>
              <a:rPr lang="en-US" dirty="0" smtClean="0">
                <a:solidFill>
                  <a:srgbClr val="3333FF"/>
                </a:solidFill>
              </a:rPr>
              <a:t>singular value decomposition (</a:t>
            </a:r>
            <a:r>
              <a:rPr lang="en-US" dirty="0" err="1" smtClean="0">
                <a:solidFill>
                  <a:srgbClr val="3333FF"/>
                </a:solidFill>
              </a:rPr>
              <a:t>SVD</a:t>
            </a:r>
            <a:r>
              <a:rPr lang="en-US" dirty="0" smtClean="0">
                <a:solidFill>
                  <a:srgbClr val="3333FF"/>
                </a:solidFill>
              </a:rPr>
              <a:t>)</a:t>
            </a:r>
            <a:r>
              <a:rPr lang="en-US" dirty="0" smtClean="0"/>
              <a:t> </a:t>
            </a:r>
            <a:r>
              <a:rPr lang="sl-SI" dirty="0" smtClean="0"/>
              <a:t>is </a:t>
            </a:r>
            <a:r>
              <a:rPr lang="sl-SI" dirty="0" err="1" smtClean="0"/>
              <a:t>often</a:t>
            </a:r>
            <a:r>
              <a:rPr lang="sl-SI" dirty="0" smtClean="0"/>
              <a:t> used </a:t>
            </a:r>
            <a:r>
              <a:rPr lang="en-US" dirty="0" smtClean="0"/>
              <a:t>to avoid possible </a:t>
            </a:r>
            <a:r>
              <a:rPr lang="en-US" dirty="0"/>
              <a:t>ill-conditioning</a:t>
            </a:r>
            <a:r>
              <a:rPr lang="en-US" dirty="0" smtClean="0"/>
              <a:t> of </a:t>
            </a:r>
            <a:r>
              <a:rPr lang="el-GR" sz="1400" b="1" dirty="0" smtClean="0">
                <a:latin typeface="Times New Roman" pitchFamily="18" charset="0"/>
                <a:cs typeface="Arial" charset="0"/>
              </a:rPr>
              <a:t>Φ</a:t>
            </a:r>
            <a:r>
              <a:rPr lang="en-US" dirty="0" smtClean="0"/>
              <a:t>, i.e.</a:t>
            </a:r>
            <a:r>
              <a:rPr lang="sl-SI" dirty="0" smtClean="0"/>
              <a:t> </a:t>
            </a:r>
            <a:r>
              <a:rPr lang="el-GR" sz="1400" b="1" dirty="0" smtClean="0">
                <a:latin typeface="Times New Roman" pitchFamily="18" charset="0"/>
                <a:cs typeface="Arial" charset="0"/>
              </a:rPr>
              <a:t>Φ</a:t>
            </a:r>
            <a:r>
              <a:rPr lang="sl-SI" sz="1400" b="1" baseline="30000" dirty="0" smtClean="0">
                <a:latin typeface="Times New Roman" pitchFamily="18" charset="0"/>
              </a:rPr>
              <a:t>T</a:t>
            </a:r>
            <a:r>
              <a:rPr lang="el-GR" sz="1400" b="1" dirty="0" smtClean="0">
                <a:latin typeface="Times New Roman" pitchFamily="18" charset="0"/>
                <a:cs typeface="Arial" charset="0"/>
              </a:rPr>
              <a:t>Φ</a:t>
            </a:r>
            <a:r>
              <a:rPr lang="en-US" dirty="0" smtClean="0"/>
              <a:t> being singular or near singular</a:t>
            </a:r>
          </a:p>
        </p:txBody>
      </p:sp>
      <p:pic>
        <p:nvPicPr>
          <p:cNvPr id="2970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7150" y="1641475"/>
            <a:ext cx="41036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17750" y="2203450"/>
            <a:ext cx="1979613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5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03463" y="3165475"/>
            <a:ext cx="1230312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6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85975" y="4022725"/>
            <a:ext cx="20605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(6) Radial Basis Function Networks</a:t>
            </a:r>
            <a:endParaRPr lang="en-US" smtClean="0">
              <a:cs typeface="Arial" charset="0"/>
            </a:endParaRP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71EB4B3E-99E9-4C81-8BCA-A83FF3B1E5F2}" type="slidenum">
              <a:rPr lang="sl-SI" smtClean="0"/>
              <a:pPr/>
              <a:t>28</a:t>
            </a:fld>
            <a:endParaRPr lang="sl-SI" smtClean="0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Supervised RBFN training</a:t>
            </a:r>
            <a:endParaRPr lang="en-US" smtClean="0"/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5299075"/>
          </a:xfrm>
        </p:spPr>
        <p:txBody>
          <a:bodyPr/>
          <a:lstStyle/>
          <a:p>
            <a:pPr eaLnBrk="1" hangingPunct="1"/>
            <a:r>
              <a:rPr lang="en-US" sz="2000" smtClean="0"/>
              <a:t>Supervised training of basis function parameters </a:t>
            </a:r>
            <a:r>
              <a:rPr lang="sl-SI" sz="2000" smtClean="0"/>
              <a:t>can </a:t>
            </a:r>
            <a:r>
              <a:rPr lang="en-US" sz="2000" smtClean="0"/>
              <a:t>give </a:t>
            </a:r>
            <a:r>
              <a:rPr lang="sl-SI" sz="2000" smtClean="0"/>
              <a:t>good results</a:t>
            </a:r>
            <a:r>
              <a:rPr lang="en-US" sz="2000" smtClean="0"/>
              <a:t>, but the computational costs are usually enormous</a:t>
            </a:r>
            <a:endParaRPr lang="sl-SI" sz="2000" smtClean="0"/>
          </a:p>
          <a:p>
            <a:pPr lvl="1" eaLnBrk="1" hangingPunct="1"/>
            <a:endParaRPr lang="sl-SI" sz="1400" smtClean="0"/>
          </a:p>
          <a:p>
            <a:pPr eaLnBrk="1" hangingPunct="1"/>
            <a:r>
              <a:rPr lang="sl-SI" sz="2000" smtClean="0"/>
              <a:t>O</a:t>
            </a:r>
            <a:r>
              <a:rPr lang="en-US" sz="2000" smtClean="0"/>
              <a:t>bvious approach is to perform gradient descent on a sum squared output error</a:t>
            </a:r>
            <a:r>
              <a:rPr lang="sl-SI" sz="2000" smtClean="0"/>
              <a:t> </a:t>
            </a:r>
            <a:r>
              <a:rPr lang="en-US" sz="2000" smtClean="0"/>
              <a:t>function as </a:t>
            </a:r>
            <a:r>
              <a:rPr lang="sl-SI" sz="2000" smtClean="0"/>
              <a:t>in MLP backpropagation learning. E</a:t>
            </a:r>
            <a:r>
              <a:rPr lang="en-US" sz="2000" smtClean="0"/>
              <a:t>rror function would be</a:t>
            </a:r>
            <a:endParaRPr lang="sl-SI" sz="2000" smtClean="0"/>
          </a:p>
          <a:p>
            <a:pPr lvl="1" eaLnBrk="1" hangingPunct="1"/>
            <a:endParaRPr lang="sl-SI" sz="1400" smtClean="0"/>
          </a:p>
          <a:p>
            <a:pPr eaLnBrk="1" hangingPunct="1"/>
            <a:endParaRPr lang="sl-SI" sz="2000" smtClean="0"/>
          </a:p>
          <a:p>
            <a:pPr eaLnBrk="1" hangingPunct="1"/>
            <a:endParaRPr lang="sl-SI" sz="2000" smtClean="0"/>
          </a:p>
          <a:p>
            <a:pPr eaLnBrk="1" hangingPunct="1"/>
            <a:r>
              <a:rPr lang="sl-SI" sz="2000" smtClean="0"/>
              <a:t>Supervised RBFN training</a:t>
            </a:r>
            <a:r>
              <a:rPr lang="en-US" sz="2000" smtClean="0"/>
              <a:t> would iteratively update the weights</a:t>
            </a:r>
            <a:r>
              <a:rPr lang="sl-SI" sz="2000" smtClean="0"/>
              <a:t> (</a:t>
            </a:r>
            <a:r>
              <a:rPr lang="en-US" sz="2000" smtClean="0"/>
              <a:t>basis function parameters</a:t>
            </a:r>
            <a:r>
              <a:rPr lang="sl-SI" sz="2000" smtClean="0"/>
              <a:t>)</a:t>
            </a:r>
            <a:r>
              <a:rPr lang="en-US" sz="2000" smtClean="0"/>
              <a:t> using</a:t>
            </a:r>
            <a:r>
              <a:rPr lang="sl-SI" sz="2000" smtClean="0"/>
              <a:t> gradients</a:t>
            </a:r>
            <a:endParaRPr lang="en-US" sz="2000" smtClean="0"/>
          </a:p>
          <a:p>
            <a:pPr eaLnBrk="1" hangingPunct="1"/>
            <a:endParaRPr lang="sl-SI" sz="2000" smtClean="0"/>
          </a:p>
        </p:txBody>
      </p:sp>
      <p:pic>
        <p:nvPicPr>
          <p:cNvPr id="3072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3850" y="3272509"/>
            <a:ext cx="5584825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2738" y="5004472"/>
            <a:ext cx="6070600" cy="66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(6) Radial Basis Function Networks</a:t>
            </a:r>
            <a:endParaRPr lang="en-US" smtClean="0">
              <a:cs typeface="Arial" charset="0"/>
            </a:endParaRP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2237B6D6-BE83-462B-8EB8-ADA2EA95952F}" type="slidenum">
              <a:rPr lang="sl-SI" smtClean="0"/>
              <a:pPr/>
              <a:t>29</a:t>
            </a:fld>
            <a:endParaRPr lang="sl-SI" smtClean="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Supervised RBFN training</a:t>
            </a:r>
            <a:endParaRPr lang="en-US" smtClean="0"/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5299075"/>
          </a:xfrm>
        </p:spPr>
        <p:txBody>
          <a:bodyPr/>
          <a:lstStyle/>
          <a:p>
            <a:pPr eaLnBrk="1" hangingPunct="1"/>
            <a:r>
              <a:rPr lang="sl-SI" sz="2000" dirty="0" err="1" smtClean="0"/>
              <a:t>By</a:t>
            </a:r>
            <a:r>
              <a:rPr lang="sl-SI" sz="2000" dirty="0" smtClean="0"/>
              <a:t> </a:t>
            </a:r>
            <a:r>
              <a:rPr lang="sl-SI" sz="2000" dirty="0" err="1" smtClean="0"/>
              <a:t>using</a:t>
            </a:r>
            <a:r>
              <a:rPr lang="sl-SI" sz="2000" dirty="0" smtClean="0"/>
              <a:t> </a:t>
            </a:r>
            <a:r>
              <a:rPr lang="sl-SI" sz="2000" dirty="0" err="1" smtClean="0"/>
              <a:t>the</a:t>
            </a:r>
            <a:r>
              <a:rPr lang="sl-SI" sz="2000" dirty="0" smtClean="0"/>
              <a:t> </a:t>
            </a:r>
            <a:r>
              <a:rPr lang="sl-SI" sz="2000" dirty="0" err="1" smtClean="0"/>
              <a:t>Gaussian</a:t>
            </a:r>
            <a:r>
              <a:rPr lang="sl-SI" sz="2000" dirty="0" smtClean="0"/>
              <a:t> </a:t>
            </a:r>
            <a:r>
              <a:rPr lang="sl-SI" sz="2000" dirty="0" err="1" smtClean="0"/>
              <a:t>basis</a:t>
            </a:r>
            <a:r>
              <a:rPr lang="sl-SI" sz="2000" dirty="0" smtClean="0"/>
              <a:t> </a:t>
            </a:r>
            <a:r>
              <a:rPr lang="sl-SI" sz="2000" dirty="0" err="1" smtClean="0"/>
              <a:t>functions</a:t>
            </a:r>
            <a:endParaRPr lang="sl-SI" sz="2000" dirty="0" smtClean="0"/>
          </a:p>
          <a:p>
            <a:pPr eaLnBrk="1" hangingPunct="1"/>
            <a:endParaRPr lang="sl-SI" sz="2000" dirty="0" smtClean="0"/>
          </a:p>
          <a:p>
            <a:pPr eaLnBrk="1" hangingPunct="1"/>
            <a:endParaRPr lang="sl-SI" sz="2000" dirty="0" smtClean="0"/>
          </a:p>
          <a:p>
            <a:pPr eaLnBrk="1" hangingPunct="1"/>
            <a:endParaRPr lang="sl-SI" sz="2000" dirty="0" smtClean="0"/>
          </a:p>
          <a:p>
            <a:pPr eaLnBrk="1" hangingPunct="1">
              <a:buFontTx/>
              <a:buNone/>
            </a:pPr>
            <a:r>
              <a:rPr lang="sl-SI" sz="2000" dirty="0" smtClean="0"/>
              <a:t>	</a:t>
            </a:r>
            <a:r>
              <a:rPr lang="sl-SI" sz="2000" dirty="0" err="1" smtClean="0"/>
              <a:t>derivatives</a:t>
            </a:r>
            <a:r>
              <a:rPr lang="sl-SI" sz="2000" dirty="0" smtClean="0"/>
              <a:t> of </a:t>
            </a:r>
            <a:r>
              <a:rPr lang="sl-SI" sz="2000" dirty="0" err="1" smtClean="0"/>
              <a:t>the</a:t>
            </a:r>
            <a:r>
              <a:rPr lang="sl-SI" sz="2000" dirty="0" smtClean="0"/>
              <a:t> </a:t>
            </a:r>
            <a:r>
              <a:rPr lang="sl-SI" sz="2000" dirty="0" err="1" smtClean="0"/>
              <a:t>error</a:t>
            </a:r>
            <a:r>
              <a:rPr lang="sl-SI" sz="2000" dirty="0" smtClean="0"/>
              <a:t> </a:t>
            </a:r>
            <a:r>
              <a:rPr lang="sl-SI" sz="2000" dirty="0" err="1" smtClean="0"/>
              <a:t>function</a:t>
            </a:r>
            <a:endParaRPr lang="sl-SI" sz="2000" dirty="0" smtClean="0"/>
          </a:p>
          <a:p>
            <a:pPr lvl="1" eaLnBrk="1" hangingPunct="1"/>
            <a:endParaRPr lang="sl-SI" sz="1400" dirty="0" smtClean="0"/>
          </a:p>
          <a:p>
            <a:pPr lvl="1" eaLnBrk="1" hangingPunct="1"/>
            <a:endParaRPr lang="sl-SI" sz="1400" dirty="0" smtClean="0"/>
          </a:p>
          <a:p>
            <a:pPr eaLnBrk="1" hangingPunct="1">
              <a:buFontTx/>
              <a:buNone/>
            </a:pPr>
            <a:endParaRPr lang="sl-SI" sz="2000" dirty="0" smtClean="0"/>
          </a:p>
          <a:p>
            <a:pPr eaLnBrk="1" hangingPunct="1">
              <a:buFontTx/>
              <a:buNone/>
            </a:pPr>
            <a:r>
              <a:rPr lang="sl-SI" sz="2000" dirty="0" smtClean="0"/>
              <a:t>	</a:t>
            </a:r>
            <a:r>
              <a:rPr lang="sl-SI" sz="2000" dirty="0" err="1" smtClean="0"/>
              <a:t>become</a:t>
            </a:r>
            <a:r>
              <a:rPr lang="sl-SI" sz="2000" dirty="0" smtClean="0"/>
              <a:t> </a:t>
            </a:r>
            <a:r>
              <a:rPr lang="sl-SI" sz="2000" dirty="0" err="1" smtClean="0"/>
              <a:t>very</a:t>
            </a:r>
            <a:r>
              <a:rPr lang="sl-SI" sz="2000" dirty="0" smtClean="0"/>
              <a:t> </a:t>
            </a:r>
            <a:r>
              <a:rPr lang="sl-SI" sz="2000" dirty="0" err="1" smtClean="0"/>
              <a:t>complex</a:t>
            </a:r>
            <a:r>
              <a:rPr lang="sl-SI" sz="2000" dirty="0" smtClean="0"/>
              <a:t> and </a:t>
            </a:r>
            <a:r>
              <a:rPr lang="sl-SI" sz="2000" dirty="0" err="1" smtClean="0"/>
              <a:t>therefore</a:t>
            </a:r>
            <a:r>
              <a:rPr lang="sl-SI" sz="2000" dirty="0" smtClean="0"/>
              <a:t> </a:t>
            </a:r>
            <a:r>
              <a:rPr lang="sl-SI" sz="2000" dirty="0" err="1" smtClean="0"/>
              <a:t>computationally</a:t>
            </a:r>
            <a:r>
              <a:rPr lang="sl-SI" sz="2000" dirty="0" smtClean="0"/>
              <a:t> </a:t>
            </a:r>
            <a:r>
              <a:rPr lang="sl-SI" sz="2000" dirty="0" err="1" smtClean="0"/>
              <a:t>inefficient</a:t>
            </a:r>
            <a:r>
              <a:rPr lang="sl-SI" sz="2000" dirty="0" smtClean="0"/>
              <a:t> </a:t>
            </a:r>
          </a:p>
          <a:p>
            <a:pPr lvl="1" eaLnBrk="1" hangingPunct="1"/>
            <a:endParaRPr lang="sl-SI" sz="1400" dirty="0" smtClean="0"/>
          </a:p>
          <a:p>
            <a:pPr eaLnBrk="1" hangingPunct="1"/>
            <a:r>
              <a:rPr lang="sl-SI" sz="2000" dirty="0" err="1" smtClean="0"/>
              <a:t>Additionally</a:t>
            </a:r>
            <a:r>
              <a:rPr lang="sl-SI" sz="2000" dirty="0" smtClean="0"/>
              <a:t>, </a:t>
            </a:r>
            <a:r>
              <a:rPr lang="sl-SI" sz="2000" dirty="0" err="1" smtClean="0"/>
              <a:t>we</a:t>
            </a:r>
            <a:r>
              <a:rPr lang="sl-SI" sz="2000" dirty="0" smtClean="0"/>
              <a:t> </a:t>
            </a:r>
            <a:r>
              <a:rPr lang="sl-SI" sz="2000" dirty="0" err="1" smtClean="0"/>
              <a:t>get</a:t>
            </a:r>
            <a:r>
              <a:rPr lang="en-US" sz="2000" dirty="0" smtClean="0"/>
              <a:t> all the problems of choosing the learning rates, avoiding local minima </a:t>
            </a:r>
            <a:r>
              <a:rPr lang="sl-SI" sz="2000" dirty="0" smtClean="0"/>
              <a:t> ... </a:t>
            </a:r>
            <a:r>
              <a:rPr lang="en-US" sz="2000" dirty="0" smtClean="0"/>
              <a:t> that we had for training </a:t>
            </a:r>
            <a:r>
              <a:rPr lang="en-US" sz="2000" dirty="0" err="1" smtClean="0"/>
              <a:t>MLPs</a:t>
            </a:r>
            <a:r>
              <a:rPr lang="en-US" sz="2000" dirty="0" smtClean="0"/>
              <a:t> b</a:t>
            </a:r>
            <a:r>
              <a:rPr lang="sl-SI" sz="2000" dirty="0" smtClean="0"/>
              <a:t>y </a:t>
            </a:r>
            <a:r>
              <a:rPr lang="sl-SI" sz="2000" dirty="0" err="1" smtClean="0"/>
              <a:t>backpropagation</a:t>
            </a:r>
            <a:endParaRPr lang="sl-SI" sz="2000" dirty="0" smtClean="0"/>
          </a:p>
          <a:p>
            <a:pPr eaLnBrk="1" hangingPunct="1"/>
            <a:r>
              <a:rPr lang="sl-SI" sz="2000" dirty="0" smtClean="0"/>
              <a:t>And </a:t>
            </a:r>
            <a:r>
              <a:rPr lang="en-US" sz="2000" dirty="0" smtClean="0"/>
              <a:t>there is a tendency for</a:t>
            </a:r>
            <a:r>
              <a:rPr lang="sl-SI" sz="2000" dirty="0" smtClean="0"/>
              <a:t> </a:t>
            </a:r>
            <a:r>
              <a:rPr lang="en-US" sz="2000" dirty="0" smtClean="0"/>
              <a:t>the basis function widths to grow large leaving non-</a:t>
            </a:r>
            <a:r>
              <a:rPr lang="en-US" sz="2000" dirty="0" err="1" smtClean="0"/>
              <a:t>locali</a:t>
            </a:r>
            <a:r>
              <a:rPr lang="sl-SI" sz="2000" dirty="0" smtClean="0"/>
              <a:t>z</a:t>
            </a:r>
            <a:r>
              <a:rPr lang="en-US" sz="2000" dirty="0" err="1" smtClean="0"/>
              <a:t>ed</a:t>
            </a:r>
            <a:r>
              <a:rPr lang="en-US" sz="2000" dirty="0" smtClean="0"/>
              <a:t> basis functions</a:t>
            </a:r>
          </a:p>
        </p:txBody>
      </p:sp>
      <p:pic>
        <p:nvPicPr>
          <p:cNvPr id="3175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3225" y="3211513"/>
            <a:ext cx="5584825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2" name="Picture 6"/>
          <p:cNvPicPr>
            <a:picLocks noChangeAspect="1" noChangeArrowheads="1"/>
          </p:cNvPicPr>
          <p:nvPr/>
        </p:nvPicPr>
        <p:blipFill>
          <a:blip r:embed="rId3" cstate="print"/>
          <a:srcRect r="39381"/>
          <a:stretch>
            <a:fillRect/>
          </a:stretch>
        </p:blipFill>
        <p:spPr bwMode="auto">
          <a:xfrm>
            <a:off x="2244725" y="1665288"/>
            <a:ext cx="298767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(6) Radial Basis Function Networks</a:t>
            </a:r>
            <a:endParaRPr lang="en-US" smtClean="0">
              <a:cs typeface="Arial" charset="0"/>
            </a:endParaRP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8C9CF54B-1EB3-41C0-84DF-BB102F452B6D}" type="slidenum">
              <a:rPr lang="sl-SI" smtClean="0"/>
              <a:pPr/>
              <a:t>3</a:t>
            </a:fld>
            <a:endParaRPr lang="sl-SI" smtClean="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6.1  RBFN structure</a:t>
            </a:r>
            <a:endParaRPr lang="en-GB" smtClean="0"/>
          </a:p>
        </p:txBody>
      </p:sp>
      <p:pic>
        <p:nvPicPr>
          <p:cNvPr id="6150" name="Picture 4" descr="RBF_mreza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2258" y="2575970"/>
            <a:ext cx="4271058" cy="3793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1" name="Line 5"/>
          <p:cNvSpPr>
            <a:spLocks noChangeShapeType="1"/>
          </p:cNvSpPr>
          <p:nvPr/>
        </p:nvSpPr>
        <p:spPr bwMode="auto">
          <a:xfrm>
            <a:off x="250825" y="1268413"/>
            <a:ext cx="8642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" name="Content Placeholder 8"/>
          <p:cNvSpPr>
            <a:spLocks noGrp="1"/>
          </p:cNvSpPr>
          <p:nvPr>
            <p:ph idx="1"/>
          </p:nvPr>
        </p:nvSpPr>
        <p:spPr>
          <a:xfrm>
            <a:off x="457200" y="1400537"/>
            <a:ext cx="8229600" cy="4981213"/>
          </a:xfrm>
        </p:spPr>
        <p:txBody>
          <a:bodyPr/>
          <a:lstStyle/>
          <a:p>
            <a:pPr eaLnBrk="1" hangingPunct="1">
              <a:buNone/>
            </a:pPr>
            <a:r>
              <a:rPr lang="sl-SI" sz="2000" smtClean="0"/>
              <a:t>F</a:t>
            </a:r>
            <a:r>
              <a:rPr lang="en-GB" sz="2000" smtClean="0"/>
              <a:t>eedforward network</a:t>
            </a:r>
            <a:r>
              <a:rPr lang="sl-SI" sz="2000" smtClean="0"/>
              <a:t> with two computation layers</a:t>
            </a:r>
            <a:endParaRPr lang="en-GB" sz="1200" smtClean="0"/>
          </a:p>
          <a:p>
            <a:pPr lvl="1" eaLnBrk="1" hangingPunct="1">
              <a:buFont typeface="+mj-lt"/>
              <a:buAutoNum type="arabicPeriod"/>
            </a:pPr>
            <a:r>
              <a:rPr lang="sl-SI" smtClean="0">
                <a:solidFill>
                  <a:srgbClr val="FF0000"/>
                </a:solidFill>
              </a:rPr>
              <a:t>H</a:t>
            </a:r>
            <a:r>
              <a:rPr lang="en-GB" smtClean="0">
                <a:solidFill>
                  <a:srgbClr val="FF0000"/>
                </a:solidFill>
              </a:rPr>
              <a:t>idden </a:t>
            </a:r>
            <a:r>
              <a:rPr lang="sl-SI" smtClean="0">
                <a:solidFill>
                  <a:srgbClr val="FF0000"/>
                </a:solidFill>
              </a:rPr>
              <a:t>layer</a:t>
            </a:r>
            <a:r>
              <a:rPr lang="en-GB" smtClean="0">
                <a:solidFill>
                  <a:srgbClr val="FF0000"/>
                </a:solidFill>
              </a:rPr>
              <a:t> </a:t>
            </a:r>
            <a:r>
              <a:rPr lang="sl-SI" smtClean="0">
                <a:solidFill>
                  <a:srgbClr val="FF0000"/>
                </a:solidFill>
              </a:rPr>
              <a:t> </a:t>
            </a:r>
            <a:r>
              <a:rPr lang="en-GB" smtClean="0"/>
              <a:t>implement</a:t>
            </a:r>
            <a:r>
              <a:rPr lang="sl-SI" smtClean="0"/>
              <a:t>s</a:t>
            </a:r>
            <a:r>
              <a:rPr lang="en-GB" smtClean="0"/>
              <a:t> a set of radial basis functions (e.g. Gaussian functions)</a:t>
            </a:r>
            <a:endParaRPr lang="en-GB" sz="1100" smtClean="0"/>
          </a:p>
          <a:p>
            <a:pPr lvl="1" eaLnBrk="1" hangingPunct="1">
              <a:buFont typeface="+mj-lt"/>
              <a:buAutoNum type="arabicPeriod"/>
            </a:pPr>
            <a:r>
              <a:rPr lang="sl-SI" smtClean="0">
                <a:solidFill>
                  <a:srgbClr val="FF0000"/>
                </a:solidFill>
              </a:rPr>
              <a:t>O</a:t>
            </a:r>
            <a:r>
              <a:rPr lang="en-GB" smtClean="0">
                <a:solidFill>
                  <a:srgbClr val="FF0000"/>
                </a:solidFill>
              </a:rPr>
              <a:t>utput </a:t>
            </a:r>
            <a:r>
              <a:rPr lang="sl-SI" smtClean="0">
                <a:solidFill>
                  <a:srgbClr val="FF0000"/>
                </a:solidFill>
              </a:rPr>
              <a:t>layer</a:t>
            </a:r>
            <a:r>
              <a:rPr lang="en-GB" smtClean="0">
                <a:solidFill>
                  <a:srgbClr val="FF0000"/>
                </a:solidFill>
              </a:rPr>
              <a:t> </a:t>
            </a:r>
            <a:r>
              <a:rPr lang="sl-SI" smtClean="0">
                <a:solidFill>
                  <a:srgbClr val="FF0000"/>
                </a:solidFill>
              </a:rPr>
              <a:t> </a:t>
            </a:r>
            <a:r>
              <a:rPr lang="en-GB" smtClean="0"/>
              <a:t>implement</a:t>
            </a:r>
            <a:r>
              <a:rPr lang="sl-SI" smtClean="0"/>
              <a:t>s</a:t>
            </a:r>
            <a:r>
              <a:rPr lang="en-GB" smtClean="0"/>
              <a:t> linear summation functions </a:t>
            </a:r>
            <a:r>
              <a:rPr lang="sl-SI" smtClean="0"/>
              <a:t>(</a:t>
            </a:r>
            <a:r>
              <a:rPr lang="en-GB" smtClean="0"/>
              <a:t>as in MLP</a:t>
            </a:r>
            <a:r>
              <a:rPr lang="sl-SI" smtClean="0"/>
              <a:t>)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(6) Radial Basis Function Networks</a:t>
            </a:r>
            <a:endParaRPr lang="en-US" smtClean="0">
              <a:cs typeface="Arial" charset="0"/>
            </a:endParaRP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FC525DE0-B3F9-4983-BD0F-C8F73F26115A}" type="slidenum">
              <a:rPr lang="sl-SI" smtClean="0"/>
              <a:pPr/>
              <a:t>30</a:t>
            </a:fld>
            <a:endParaRPr lang="sl-SI" smtClean="0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Regularization theory for RBFN</a:t>
            </a:r>
            <a:endParaRPr lang="en-US" smtClean="0"/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sz="2000" dirty="0" smtClean="0"/>
              <a:t>Alternative </a:t>
            </a:r>
            <a:r>
              <a:rPr lang="sl-SI" sz="2000" dirty="0" err="1" smtClean="0"/>
              <a:t>approach</a:t>
            </a:r>
            <a:r>
              <a:rPr lang="sl-SI" sz="2000" dirty="0" smtClean="0"/>
              <a:t> to </a:t>
            </a:r>
            <a:r>
              <a:rPr lang="sl-SI" sz="2000" dirty="0" err="1" smtClean="0"/>
              <a:t>prevent</a:t>
            </a:r>
            <a:r>
              <a:rPr lang="sl-SI" sz="2000" dirty="0" smtClean="0"/>
              <a:t> </a:t>
            </a:r>
            <a:r>
              <a:rPr lang="sl-SI" sz="2000" dirty="0" err="1" smtClean="0"/>
              <a:t>overfitting</a:t>
            </a:r>
            <a:r>
              <a:rPr lang="sl-SI" sz="2000" dirty="0" smtClean="0"/>
              <a:t> in </a:t>
            </a:r>
            <a:r>
              <a:rPr lang="sl-SI" sz="2000" dirty="0" err="1" smtClean="0"/>
              <a:t>RBFN</a:t>
            </a:r>
            <a:endParaRPr lang="sl-SI" sz="2000" dirty="0" smtClean="0"/>
          </a:p>
          <a:p>
            <a:pPr lvl="3" eaLnBrk="1" hangingPunct="1"/>
            <a:endParaRPr lang="sl-SI" sz="1000" dirty="0" smtClean="0"/>
          </a:p>
          <a:p>
            <a:pPr eaLnBrk="1" hangingPunct="1"/>
            <a:r>
              <a:rPr lang="sl-SI" sz="2000" dirty="0" err="1" smtClean="0"/>
              <a:t>Based</a:t>
            </a:r>
            <a:r>
              <a:rPr lang="sl-SI" sz="2000" dirty="0" smtClean="0"/>
              <a:t> on </a:t>
            </a:r>
            <a:r>
              <a:rPr lang="sl-SI" sz="2000" dirty="0" err="1" smtClean="0"/>
              <a:t>the</a:t>
            </a:r>
            <a:r>
              <a:rPr lang="sl-SI" sz="2000" dirty="0" smtClean="0"/>
              <a:t> </a:t>
            </a:r>
            <a:r>
              <a:rPr lang="en-US" sz="2000" dirty="0" smtClean="0"/>
              <a:t>theory of </a:t>
            </a:r>
            <a:r>
              <a:rPr lang="en-US" sz="2000" b="1" i="1" dirty="0" smtClean="0"/>
              <a:t>regularization</a:t>
            </a:r>
            <a:r>
              <a:rPr lang="en-US" sz="2000" dirty="0" smtClean="0"/>
              <a:t>, which </a:t>
            </a:r>
            <a:r>
              <a:rPr lang="sl-SI" sz="2000" dirty="0" smtClean="0"/>
              <a:t>is a </a:t>
            </a:r>
            <a:r>
              <a:rPr lang="sl-SI" sz="2000" dirty="0" err="1" smtClean="0"/>
              <a:t>method</a:t>
            </a:r>
            <a:r>
              <a:rPr lang="sl-SI" sz="2000" dirty="0" smtClean="0"/>
              <a:t> </a:t>
            </a:r>
            <a:r>
              <a:rPr lang="en-US" sz="2000" dirty="0" smtClean="0"/>
              <a:t>of controlling the smoothness of mapping functions</a:t>
            </a:r>
            <a:endParaRPr lang="sl-SI" sz="2000" dirty="0" smtClean="0"/>
          </a:p>
          <a:p>
            <a:pPr lvl="3" eaLnBrk="1" hangingPunct="1"/>
            <a:endParaRPr lang="en-US" sz="1000" dirty="0" smtClean="0"/>
          </a:p>
          <a:p>
            <a:pPr eaLnBrk="1" hangingPunct="1"/>
            <a:r>
              <a:rPr lang="en-US" sz="2000" dirty="0" smtClean="0"/>
              <a:t>We can have one basis function </a:t>
            </a:r>
            <a:r>
              <a:rPr lang="sl-SI" sz="2000" dirty="0" err="1" smtClean="0"/>
              <a:t>for</a:t>
            </a:r>
            <a:r>
              <a:rPr lang="sl-SI" sz="2000" dirty="0" smtClean="0"/>
              <a:t> </a:t>
            </a:r>
            <a:r>
              <a:rPr lang="en-US" sz="2000" dirty="0" smtClean="0"/>
              <a:t>each training data point as in the case of</a:t>
            </a:r>
            <a:r>
              <a:rPr lang="sl-SI" sz="2000" dirty="0" smtClean="0"/>
              <a:t> </a:t>
            </a:r>
            <a:r>
              <a:rPr lang="en-US" sz="2000" dirty="0" smtClean="0"/>
              <a:t>exact interpolation, but add an extra term to the error measure which penalizes</a:t>
            </a:r>
            <a:r>
              <a:rPr lang="sl-SI" sz="2000" dirty="0" smtClean="0"/>
              <a:t> </a:t>
            </a:r>
            <a:r>
              <a:rPr lang="en-US" sz="2000" dirty="0" smtClean="0"/>
              <a:t>mappings </a:t>
            </a:r>
            <a:r>
              <a:rPr lang="sl-SI" sz="2000" dirty="0" err="1" smtClean="0"/>
              <a:t>that</a:t>
            </a:r>
            <a:r>
              <a:rPr lang="en-US" sz="2000" dirty="0" smtClean="0"/>
              <a:t> are not smooth</a:t>
            </a:r>
            <a:endParaRPr lang="sl-SI" sz="2000" dirty="0" smtClean="0"/>
          </a:p>
          <a:p>
            <a:pPr lvl="2" eaLnBrk="1" hangingPunct="1"/>
            <a:endParaRPr lang="en-US" sz="1200" dirty="0" smtClean="0"/>
          </a:p>
        </p:txBody>
      </p:sp>
      <p:pic>
        <p:nvPicPr>
          <p:cNvPr id="32775" name="Picture 6" descr="#example61_RBFN_exact_interpol_(e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8225" y="3729038"/>
            <a:ext cx="3667125" cy="275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6" name="Picture 7" descr="#example61_RBFN_exact_interpol_(d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7225" y="3757613"/>
            <a:ext cx="3630613" cy="272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7" name="AutoShape 8"/>
          <p:cNvSpPr>
            <a:spLocks noChangeArrowheads="1"/>
          </p:cNvSpPr>
          <p:nvPr/>
        </p:nvSpPr>
        <p:spPr bwMode="auto">
          <a:xfrm>
            <a:off x="4151313" y="4627563"/>
            <a:ext cx="769937" cy="696912"/>
          </a:xfrm>
          <a:prstGeom prst="rightArrow">
            <a:avLst>
              <a:gd name="adj1" fmla="val 50000"/>
              <a:gd name="adj2" fmla="val 27620"/>
            </a:avLst>
          </a:prstGeom>
          <a:solidFill>
            <a:srgbClr val="99CCFF">
              <a:alpha val="4196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(6) Radial Basis Function Networks</a:t>
            </a:r>
            <a:endParaRPr lang="en-US" smtClean="0">
              <a:cs typeface="Arial" charset="0"/>
            </a:endParaRP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63E4B011-5078-4DCB-92B7-E8626127A65D}" type="slidenum">
              <a:rPr lang="sl-SI" smtClean="0"/>
              <a:pPr/>
              <a:t>31</a:t>
            </a:fld>
            <a:endParaRPr lang="sl-SI" smtClean="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z="2800" smtClean="0"/>
              <a:t>Regularization term in error measure</a:t>
            </a:r>
            <a:endParaRPr lang="en-US" sz="2800" smtClean="0"/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l-SI" sz="2000" dirty="0" smtClean="0"/>
              <a:t>In </a:t>
            </a:r>
            <a:r>
              <a:rPr lang="sl-SI" sz="2000" dirty="0" err="1" smtClean="0"/>
              <a:t>the</a:t>
            </a:r>
            <a:r>
              <a:rPr lang="sl-SI" sz="2000" dirty="0" smtClean="0"/>
              <a:t> </a:t>
            </a:r>
            <a:r>
              <a:rPr lang="sl-SI" sz="2000" dirty="0" err="1" smtClean="0"/>
              <a:t>regularization</a:t>
            </a:r>
            <a:r>
              <a:rPr lang="sl-SI" sz="2000" dirty="0" smtClean="0"/>
              <a:t> </a:t>
            </a:r>
            <a:r>
              <a:rPr lang="sl-SI" sz="2000" dirty="0" err="1" smtClean="0"/>
              <a:t>approach</a:t>
            </a:r>
            <a:r>
              <a:rPr lang="sl-SI" sz="2000" dirty="0" smtClean="0"/>
              <a:t>, </a:t>
            </a:r>
            <a:r>
              <a:rPr lang="sl-SI" sz="2000" dirty="0" err="1" smtClean="0"/>
              <a:t>the</a:t>
            </a:r>
            <a:r>
              <a:rPr lang="sl-SI" sz="2000" dirty="0" smtClean="0"/>
              <a:t> </a:t>
            </a:r>
            <a:r>
              <a:rPr lang="sl-SI" sz="2000" dirty="0" err="1" smtClean="0"/>
              <a:t>error</a:t>
            </a:r>
            <a:r>
              <a:rPr lang="sl-SI" sz="2000" dirty="0" smtClean="0"/>
              <a:t> </a:t>
            </a:r>
            <a:r>
              <a:rPr lang="sl-SI" sz="2000" dirty="0" err="1" smtClean="0"/>
              <a:t>measure</a:t>
            </a:r>
            <a:r>
              <a:rPr lang="sl-SI" sz="2000" dirty="0" smtClean="0"/>
              <a:t> is </a:t>
            </a:r>
            <a:r>
              <a:rPr lang="sl-SI" sz="2000" dirty="0" err="1" smtClean="0"/>
              <a:t>modified</a:t>
            </a:r>
            <a:r>
              <a:rPr lang="sl-SI" sz="2000" dirty="0" smtClean="0"/>
              <a:t> </a:t>
            </a:r>
            <a:r>
              <a:rPr lang="sl-SI" sz="2000" dirty="0" err="1" smtClean="0"/>
              <a:t>with</a:t>
            </a:r>
            <a:r>
              <a:rPr lang="sl-SI" sz="2000" dirty="0" smtClean="0"/>
              <a:t> </a:t>
            </a:r>
            <a:r>
              <a:rPr lang="sl-SI" sz="2000" dirty="0" err="1" smtClean="0"/>
              <a:t>an</a:t>
            </a:r>
            <a:r>
              <a:rPr lang="sl-SI" sz="2000" dirty="0" smtClean="0"/>
              <a:t> </a:t>
            </a:r>
            <a:r>
              <a:rPr lang="sl-SI" sz="2000" dirty="0" err="1" smtClean="0"/>
              <a:t>additional</a:t>
            </a:r>
            <a:r>
              <a:rPr lang="sl-SI" sz="2000" dirty="0" smtClean="0"/>
              <a:t> </a:t>
            </a:r>
            <a:r>
              <a:rPr lang="sl-SI" sz="2000" dirty="0" err="1" smtClean="0"/>
              <a:t>regularization</a:t>
            </a:r>
            <a:r>
              <a:rPr lang="sl-SI" sz="2000" dirty="0" smtClean="0"/>
              <a:t> term </a:t>
            </a:r>
            <a:r>
              <a:rPr lang="sl-SI" sz="2000" dirty="0" err="1" smtClean="0"/>
              <a:t>that</a:t>
            </a:r>
            <a:r>
              <a:rPr lang="sl-SI" sz="2000" dirty="0" smtClean="0"/>
              <a:t> is </a:t>
            </a:r>
            <a:r>
              <a:rPr lang="sl-SI" sz="2000" dirty="0" err="1" smtClean="0"/>
              <a:t>composed</a:t>
            </a:r>
            <a:r>
              <a:rPr lang="sl-SI" sz="2000" dirty="0" smtClean="0"/>
              <a:t> of </a:t>
            </a:r>
          </a:p>
          <a:p>
            <a:pPr lvl="1" eaLnBrk="1" hangingPunct="1">
              <a:lnSpc>
                <a:spcPct val="90000"/>
              </a:lnSpc>
            </a:pPr>
            <a:r>
              <a:rPr lang="sl-SI" dirty="0" err="1" smtClean="0"/>
              <a:t>differential</a:t>
            </a:r>
            <a:r>
              <a:rPr lang="sl-SI" dirty="0" smtClean="0"/>
              <a:t> operator </a:t>
            </a:r>
            <a:r>
              <a:rPr lang="sl-SI" b="1" dirty="0" smtClean="0"/>
              <a:t>P</a:t>
            </a:r>
            <a:r>
              <a:rPr lang="sl-SI" dirty="0" smtClean="0"/>
              <a:t>, and </a:t>
            </a:r>
          </a:p>
          <a:p>
            <a:pPr lvl="1" eaLnBrk="1" hangingPunct="1">
              <a:lnSpc>
                <a:spcPct val="90000"/>
              </a:lnSpc>
            </a:pPr>
            <a:r>
              <a:rPr lang="sl-SI" dirty="0" err="1" smtClean="0"/>
              <a:t>regularization</a:t>
            </a:r>
            <a:r>
              <a:rPr lang="sl-SI" dirty="0" smtClean="0"/>
              <a:t> parameter </a:t>
            </a:r>
            <a:r>
              <a:rPr lang="el-GR" dirty="0" smtClean="0">
                <a:cs typeface="Arial" charset="0"/>
              </a:rPr>
              <a:t>λ</a:t>
            </a:r>
            <a:endParaRPr lang="sl-SI" dirty="0" smtClean="0"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sl-SI" dirty="0" smtClean="0"/>
          </a:p>
          <a:p>
            <a:pPr eaLnBrk="1" hangingPunct="1">
              <a:lnSpc>
                <a:spcPct val="90000"/>
              </a:lnSpc>
            </a:pPr>
            <a:endParaRPr lang="sl-SI" sz="2000" dirty="0" smtClean="0"/>
          </a:p>
          <a:p>
            <a:pPr eaLnBrk="1" hangingPunct="1">
              <a:lnSpc>
                <a:spcPct val="90000"/>
              </a:lnSpc>
            </a:pPr>
            <a:endParaRPr lang="sl-SI" sz="2000" dirty="0" smtClean="0"/>
          </a:p>
          <a:p>
            <a:pPr eaLnBrk="1" hangingPunct="1">
              <a:lnSpc>
                <a:spcPct val="90000"/>
              </a:lnSpc>
            </a:pPr>
            <a:r>
              <a:rPr lang="sl-SI" sz="2000" dirty="0" smtClean="0"/>
              <a:t>R</a:t>
            </a:r>
            <a:r>
              <a:rPr lang="en-US" sz="2000" dirty="0" err="1" smtClean="0"/>
              <a:t>egularization</a:t>
            </a:r>
            <a:r>
              <a:rPr lang="en-US" sz="2000" dirty="0" smtClean="0"/>
              <a:t> parameter </a:t>
            </a:r>
            <a:r>
              <a:rPr lang="el-GR" sz="2000" dirty="0" smtClean="0">
                <a:cs typeface="Arial" charset="0"/>
              </a:rPr>
              <a:t>λ</a:t>
            </a:r>
            <a:r>
              <a:rPr lang="en-US" sz="2000" dirty="0" smtClean="0"/>
              <a:t> determines the relative importance of</a:t>
            </a:r>
            <a:r>
              <a:rPr lang="sl-SI" sz="2000" dirty="0" smtClean="0"/>
              <a:t> </a:t>
            </a:r>
            <a:r>
              <a:rPr lang="en-US" sz="2000" dirty="0" smtClean="0"/>
              <a:t>smoothness compared with </a:t>
            </a:r>
            <a:r>
              <a:rPr lang="sl-SI" sz="2000" dirty="0" err="1" smtClean="0"/>
              <a:t>an</a:t>
            </a:r>
            <a:r>
              <a:rPr lang="sl-SI" sz="2000" dirty="0" smtClean="0"/>
              <a:t> </a:t>
            </a:r>
            <a:r>
              <a:rPr lang="en-US" sz="2000" dirty="0" smtClean="0"/>
              <a:t>error</a:t>
            </a:r>
            <a:endParaRPr lang="sl-SI" sz="2000" dirty="0" smtClean="0"/>
          </a:p>
          <a:p>
            <a:pPr lvl="1" eaLnBrk="1" hangingPunct="1">
              <a:lnSpc>
                <a:spcPct val="90000"/>
              </a:lnSpc>
            </a:pPr>
            <a:endParaRPr lang="sl-SI" sz="1400" dirty="0" smtClean="0"/>
          </a:p>
          <a:p>
            <a:pPr eaLnBrk="1" hangingPunct="1">
              <a:lnSpc>
                <a:spcPct val="90000"/>
              </a:lnSpc>
            </a:pPr>
            <a:r>
              <a:rPr lang="sl-SI" sz="2000" dirty="0" err="1" smtClean="0"/>
              <a:t>Differential</a:t>
            </a:r>
            <a:r>
              <a:rPr lang="sl-SI" sz="2000" dirty="0" smtClean="0"/>
              <a:t> operator </a:t>
            </a:r>
            <a:r>
              <a:rPr lang="en-US" sz="2000" b="1" dirty="0" smtClean="0"/>
              <a:t>P</a:t>
            </a:r>
            <a:r>
              <a:rPr lang="sl-SI" sz="2000" dirty="0" smtClean="0"/>
              <a:t> </a:t>
            </a:r>
            <a:r>
              <a:rPr lang="sl-SI" sz="2000" dirty="0" err="1" smtClean="0"/>
              <a:t>can</a:t>
            </a:r>
            <a:r>
              <a:rPr lang="sl-SI" sz="2000" dirty="0" smtClean="0"/>
              <a:t> </a:t>
            </a:r>
            <a:r>
              <a:rPr lang="sl-SI" sz="2000" dirty="0" err="1" smtClean="0"/>
              <a:t>have</a:t>
            </a:r>
            <a:r>
              <a:rPr lang="sl-SI" sz="2000" dirty="0" smtClean="0"/>
              <a:t> </a:t>
            </a:r>
            <a:r>
              <a:rPr lang="en-US" sz="2000" dirty="0" smtClean="0"/>
              <a:t>many possible forms</a:t>
            </a:r>
            <a:r>
              <a:rPr lang="sl-SI" sz="2000" dirty="0" smtClean="0"/>
              <a:t>, </a:t>
            </a:r>
            <a:r>
              <a:rPr lang="en-US" sz="2000" dirty="0" smtClean="0"/>
              <a:t>but the general</a:t>
            </a:r>
            <a:r>
              <a:rPr lang="sl-SI" sz="2000" dirty="0" smtClean="0"/>
              <a:t> </a:t>
            </a:r>
            <a:r>
              <a:rPr lang="en-US" sz="2000" dirty="0" smtClean="0"/>
              <a:t>idea is that mapping functions </a:t>
            </a:r>
            <a:r>
              <a:rPr lang="sl-SI" sz="2000" dirty="0" err="1" smtClean="0"/>
              <a:t>that</a:t>
            </a:r>
            <a:r>
              <a:rPr lang="en-US" sz="2000" dirty="0" smtClean="0"/>
              <a:t> have large curvature should </a:t>
            </a:r>
            <a:r>
              <a:rPr lang="sl-SI" sz="2000" dirty="0" err="1" smtClean="0"/>
              <a:t>yield</a:t>
            </a:r>
            <a:r>
              <a:rPr lang="sl-SI" sz="2000" dirty="0" smtClean="0"/>
              <a:t> large </a:t>
            </a:r>
            <a:r>
              <a:rPr lang="sl-SI" sz="2000" dirty="0" err="1" smtClean="0"/>
              <a:t>regularization</a:t>
            </a:r>
            <a:r>
              <a:rPr lang="sl-SI" sz="2000" dirty="0" smtClean="0"/>
              <a:t> term and </a:t>
            </a:r>
            <a:r>
              <a:rPr lang="en-US" sz="2000" dirty="0" smtClean="0"/>
              <a:t>hence contribute a large penalty in the total error function</a:t>
            </a:r>
          </a:p>
        </p:txBody>
      </p:sp>
      <p:pic>
        <p:nvPicPr>
          <p:cNvPr id="3379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6250" y="2551113"/>
            <a:ext cx="4570413" cy="68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00" name="Oval 5"/>
          <p:cNvSpPr>
            <a:spLocks noChangeArrowheads="1"/>
          </p:cNvSpPr>
          <p:nvPr/>
        </p:nvSpPr>
        <p:spPr bwMode="auto">
          <a:xfrm>
            <a:off x="4465638" y="2460625"/>
            <a:ext cx="1960562" cy="879475"/>
          </a:xfrm>
          <a:prstGeom prst="ellips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(6) Radial Basis Function Networks</a:t>
            </a:r>
            <a:endParaRPr lang="en-US" smtClean="0">
              <a:cs typeface="Arial" charset="0"/>
            </a:endParaRP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5B5092CF-7200-4913-B54A-953F9683BDA4}" type="slidenum">
              <a:rPr lang="sl-SI" smtClean="0"/>
              <a:pPr/>
              <a:t>32</a:t>
            </a:fld>
            <a:endParaRPr lang="sl-SI" smtClean="0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RBFN training summary</a:t>
            </a:r>
            <a:endParaRPr lang="en-US" smtClean="0"/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sl-SI" dirty="0" err="1" smtClean="0">
                <a:solidFill>
                  <a:schemeClr val="bg2"/>
                </a:solidFill>
              </a:rPr>
              <a:t>Option</a:t>
            </a:r>
            <a:r>
              <a:rPr lang="sl-SI" dirty="0" smtClean="0">
                <a:solidFill>
                  <a:schemeClr val="bg2"/>
                </a:solidFill>
              </a:rPr>
              <a:t> 1)</a:t>
            </a:r>
            <a:r>
              <a:rPr lang="sl-SI" dirty="0" smtClean="0"/>
              <a:t>  </a:t>
            </a:r>
            <a:r>
              <a:rPr lang="sl-SI" dirty="0" err="1" smtClean="0"/>
              <a:t>Exact</a:t>
            </a:r>
            <a:r>
              <a:rPr lang="sl-SI" dirty="0" smtClean="0"/>
              <a:t> </a:t>
            </a:r>
            <a:r>
              <a:rPr lang="sl-SI" dirty="0" err="1" smtClean="0"/>
              <a:t>interpolation</a:t>
            </a:r>
            <a:r>
              <a:rPr lang="sl-SI" dirty="0" smtClean="0"/>
              <a:t> model + </a:t>
            </a:r>
            <a:r>
              <a:rPr lang="sl-SI" dirty="0" err="1" smtClean="0"/>
              <a:t>Regularization</a:t>
            </a:r>
            <a:endParaRPr lang="sl-SI" dirty="0" smtClean="0"/>
          </a:p>
          <a:p>
            <a:pPr lvl="3" eaLnBrk="1" hangingPunct="1">
              <a:buFontTx/>
              <a:buNone/>
            </a:pPr>
            <a:endParaRPr lang="sl-SI" dirty="0" smtClean="0"/>
          </a:p>
          <a:p>
            <a:pPr eaLnBrk="1" hangingPunct="1">
              <a:buFontTx/>
              <a:buNone/>
            </a:pPr>
            <a:r>
              <a:rPr lang="sl-SI" dirty="0" err="1" smtClean="0">
                <a:solidFill>
                  <a:schemeClr val="bg2"/>
                </a:solidFill>
              </a:rPr>
              <a:t>Option</a:t>
            </a:r>
            <a:r>
              <a:rPr lang="sl-SI" dirty="0" smtClean="0">
                <a:solidFill>
                  <a:schemeClr val="bg2"/>
                </a:solidFill>
              </a:rPr>
              <a:t> 2)</a:t>
            </a:r>
            <a:r>
              <a:rPr lang="sl-SI" dirty="0" smtClean="0"/>
              <a:t>  </a:t>
            </a:r>
            <a:r>
              <a:rPr lang="sl-SI" dirty="0" err="1" smtClean="0"/>
              <a:t>Supervised</a:t>
            </a:r>
            <a:r>
              <a:rPr lang="sl-SI" dirty="0" smtClean="0"/>
              <a:t> </a:t>
            </a:r>
            <a:r>
              <a:rPr lang="sl-SI" dirty="0" err="1" smtClean="0"/>
              <a:t>RBFN</a:t>
            </a:r>
            <a:r>
              <a:rPr lang="sl-SI" dirty="0" smtClean="0"/>
              <a:t> </a:t>
            </a:r>
            <a:r>
              <a:rPr lang="sl-SI" dirty="0" err="1" smtClean="0"/>
              <a:t>training</a:t>
            </a:r>
            <a:endParaRPr lang="sl-SI" dirty="0" smtClean="0"/>
          </a:p>
          <a:p>
            <a:pPr lvl="3" eaLnBrk="1" hangingPunct="1">
              <a:buFontTx/>
              <a:buNone/>
            </a:pPr>
            <a:endParaRPr lang="sl-SI" dirty="0" smtClean="0"/>
          </a:p>
          <a:p>
            <a:pPr eaLnBrk="1" hangingPunct="1">
              <a:buFontTx/>
              <a:buNone/>
            </a:pPr>
            <a:r>
              <a:rPr lang="sl-SI" dirty="0" err="1" smtClean="0">
                <a:solidFill>
                  <a:schemeClr val="bg2"/>
                </a:solidFill>
              </a:rPr>
              <a:t>Option</a:t>
            </a:r>
            <a:r>
              <a:rPr lang="sl-SI" dirty="0" smtClean="0">
                <a:solidFill>
                  <a:schemeClr val="bg2"/>
                </a:solidFill>
              </a:rPr>
              <a:t> 3)</a:t>
            </a:r>
            <a:r>
              <a:rPr lang="sl-SI" dirty="0" smtClean="0"/>
              <a:t>  </a:t>
            </a:r>
            <a:r>
              <a:rPr lang="sl-SI" dirty="0" err="1" smtClean="0">
                <a:sym typeface="Wingdings" pitchFamily="2" charset="2"/>
              </a:rPr>
              <a:t>Two-stage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hybrid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training</a:t>
            </a:r>
            <a:endParaRPr lang="sl-SI" dirty="0" smtClean="0">
              <a:sym typeface="Wingdings" pitchFamily="2" charset="2"/>
            </a:endParaRPr>
          </a:p>
          <a:p>
            <a:pPr lvl="1" eaLnBrk="1" hangingPunct="1">
              <a:buFontTx/>
              <a:buNone/>
            </a:pPr>
            <a:r>
              <a:rPr lang="sl-SI" sz="1800" b="1" dirty="0" smtClean="0">
                <a:solidFill>
                  <a:srgbClr val="3333FF"/>
                </a:solidFill>
                <a:sym typeface="Wingdings" pitchFamily="2" charset="2"/>
              </a:rPr>
              <a:t>			3a) </a:t>
            </a:r>
            <a:r>
              <a:rPr lang="sl-SI" sz="1800" b="1" dirty="0" err="1" smtClean="0">
                <a:solidFill>
                  <a:srgbClr val="3333FF"/>
                </a:solidFill>
                <a:sym typeface="Wingdings" pitchFamily="2" charset="2"/>
              </a:rPr>
              <a:t>Hidden</a:t>
            </a:r>
            <a:r>
              <a:rPr lang="sl-SI" sz="1800" b="1" dirty="0" smtClean="0">
                <a:solidFill>
                  <a:srgbClr val="3333FF"/>
                </a:solidFill>
                <a:sym typeface="Wingdings" pitchFamily="2" charset="2"/>
              </a:rPr>
              <a:t> </a:t>
            </a:r>
            <a:r>
              <a:rPr lang="sl-SI" sz="1800" b="1" dirty="0" err="1" smtClean="0">
                <a:solidFill>
                  <a:srgbClr val="3333FF"/>
                </a:solidFill>
                <a:sym typeface="Wingdings" pitchFamily="2" charset="2"/>
              </a:rPr>
              <a:t>layer</a:t>
            </a:r>
            <a:r>
              <a:rPr lang="sl-SI" sz="1800" b="1" dirty="0" smtClean="0">
                <a:solidFill>
                  <a:srgbClr val="3333FF"/>
                </a:solidFill>
                <a:sym typeface="Wingdings" pitchFamily="2" charset="2"/>
              </a:rPr>
              <a:t> </a:t>
            </a:r>
            <a:r>
              <a:rPr lang="sl-SI" sz="1800" b="1" dirty="0" err="1" smtClean="0">
                <a:solidFill>
                  <a:srgbClr val="3333FF"/>
                </a:solidFill>
                <a:sym typeface="Wingdings" pitchFamily="2" charset="2"/>
              </a:rPr>
              <a:t>training</a:t>
            </a:r>
            <a:endParaRPr lang="sl-SI" sz="1800" b="1" dirty="0" smtClean="0">
              <a:solidFill>
                <a:srgbClr val="3333FF"/>
              </a:solidFill>
              <a:sym typeface="Wingdings" pitchFamily="2" charset="2"/>
            </a:endParaRPr>
          </a:p>
          <a:p>
            <a:pPr lvl="2" eaLnBrk="1" hangingPunct="1">
              <a:buFontTx/>
              <a:buNone/>
            </a:pPr>
            <a:r>
              <a:rPr lang="sl-SI" dirty="0" smtClean="0">
                <a:solidFill>
                  <a:srgbClr val="000099"/>
                </a:solidFill>
              </a:rPr>
              <a:t>		        </a:t>
            </a:r>
            <a:r>
              <a:rPr lang="en-GB" dirty="0" smtClean="0">
                <a:solidFill>
                  <a:srgbClr val="000099"/>
                </a:solidFill>
              </a:rPr>
              <a:t>Fixed cent</a:t>
            </a:r>
            <a:r>
              <a:rPr lang="sl-SI" dirty="0" smtClean="0">
                <a:solidFill>
                  <a:srgbClr val="000099"/>
                </a:solidFill>
              </a:rPr>
              <a:t>e</a:t>
            </a:r>
            <a:r>
              <a:rPr lang="en-GB" dirty="0" err="1" smtClean="0">
                <a:solidFill>
                  <a:srgbClr val="000099"/>
                </a:solidFill>
              </a:rPr>
              <a:t>rs</a:t>
            </a:r>
            <a:r>
              <a:rPr lang="en-GB" dirty="0" smtClean="0">
                <a:solidFill>
                  <a:srgbClr val="000099"/>
                </a:solidFill>
              </a:rPr>
              <a:t> selected random</a:t>
            </a:r>
            <a:r>
              <a:rPr lang="sl-SI" dirty="0" err="1" smtClean="0">
                <a:solidFill>
                  <a:srgbClr val="000099"/>
                </a:solidFill>
              </a:rPr>
              <a:t>ly</a:t>
            </a:r>
            <a:endParaRPr lang="en-GB" dirty="0" smtClean="0">
              <a:solidFill>
                <a:srgbClr val="000099"/>
              </a:solidFill>
            </a:endParaRPr>
          </a:p>
          <a:p>
            <a:pPr lvl="2" eaLnBrk="1" hangingPunct="1">
              <a:buFontTx/>
              <a:buNone/>
            </a:pPr>
            <a:r>
              <a:rPr lang="sl-SI" dirty="0" smtClean="0">
                <a:solidFill>
                  <a:srgbClr val="000099"/>
                </a:solidFill>
              </a:rPr>
              <a:t>		        </a:t>
            </a:r>
            <a:r>
              <a:rPr lang="en-GB" dirty="0" smtClean="0">
                <a:solidFill>
                  <a:srgbClr val="000099"/>
                </a:solidFill>
              </a:rPr>
              <a:t>Orthogonal least squares</a:t>
            </a:r>
          </a:p>
          <a:p>
            <a:pPr lvl="2" eaLnBrk="1" hangingPunct="1">
              <a:buFontTx/>
              <a:buNone/>
            </a:pPr>
            <a:r>
              <a:rPr lang="sl-SI" dirty="0" smtClean="0">
                <a:solidFill>
                  <a:srgbClr val="000099"/>
                </a:solidFill>
              </a:rPr>
              <a:t>		        </a:t>
            </a:r>
            <a:r>
              <a:rPr lang="en-GB" dirty="0" smtClean="0">
                <a:solidFill>
                  <a:srgbClr val="000099"/>
                </a:solidFill>
              </a:rPr>
              <a:t>K-means clustering</a:t>
            </a:r>
            <a:endParaRPr lang="sl-SI" dirty="0" smtClean="0">
              <a:solidFill>
                <a:srgbClr val="000099"/>
              </a:solidFill>
            </a:endParaRPr>
          </a:p>
          <a:p>
            <a:pPr lvl="4" eaLnBrk="1" hangingPunct="1">
              <a:buFontTx/>
              <a:buNone/>
            </a:pPr>
            <a:endParaRPr lang="sl-SI" sz="800" dirty="0" smtClean="0">
              <a:solidFill>
                <a:srgbClr val="000099"/>
              </a:solidFill>
              <a:sym typeface="Wingdings" pitchFamily="2" charset="2"/>
            </a:endParaRPr>
          </a:p>
          <a:p>
            <a:pPr lvl="1" eaLnBrk="1" hangingPunct="1">
              <a:buFontTx/>
              <a:buNone/>
            </a:pPr>
            <a:r>
              <a:rPr lang="sl-SI" sz="1800" b="1" dirty="0" smtClean="0">
                <a:solidFill>
                  <a:srgbClr val="3333FF"/>
                </a:solidFill>
                <a:sym typeface="Wingdings" pitchFamily="2" charset="2"/>
              </a:rPr>
              <a:t>			3b) </a:t>
            </a:r>
            <a:r>
              <a:rPr lang="sl-SI" sz="1800" b="1" dirty="0" err="1" smtClean="0">
                <a:solidFill>
                  <a:srgbClr val="3333FF"/>
                </a:solidFill>
                <a:sym typeface="Wingdings" pitchFamily="2" charset="2"/>
              </a:rPr>
              <a:t>Output</a:t>
            </a:r>
            <a:r>
              <a:rPr lang="sl-SI" sz="1800" b="1" dirty="0" smtClean="0">
                <a:solidFill>
                  <a:srgbClr val="3333FF"/>
                </a:solidFill>
                <a:sym typeface="Wingdings" pitchFamily="2" charset="2"/>
              </a:rPr>
              <a:t> </a:t>
            </a:r>
            <a:r>
              <a:rPr lang="sl-SI" sz="1800" b="1" dirty="0" err="1" smtClean="0">
                <a:solidFill>
                  <a:srgbClr val="3333FF"/>
                </a:solidFill>
                <a:sym typeface="Wingdings" pitchFamily="2" charset="2"/>
              </a:rPr>
              <a:t>layer</a:t>
            </a:r>
            <a:r>
              <a:rPr lang="sl-SI" sz="1800" b="1" dirty="0" smtClean="0">
                <a:solidFill>
                  <a:srgbClr val="3333FF"/>
                </a:solidFill>
                <a:sym typeface="Wingdings" pitchFamily="2" charset="2"/>
              </a:rPr>
              <a:t> </a:t>
            </a:r>
            <a:r>
              <a:rPr lang="sl-SI" sz="1800" b="1" dirty="0" err="1" smtClean="0">
                <a:solidFill>
                  <a:srgbClr val="3333FF"/>
                </a:solidFill>
                <a:sym typeface="Wingdings" pitchFamily="2" charset="2"/>
              </a:rPr>
              <a:t>training</a:t>
            </a:r>
            <a:endParaRPr lang="sl-SI" sz="1800" b="1" dirty="0" smtClean="0">
              <a:solidFill>
                <a:srgbClr val="3333FF"/>
              </a:solidFill>
              <a:sym typeface="Wingdings" pitchFamily="2" charset="2"/>
            </a:endParaRPr>
          </a:p>
          <a:p>
            <a:pPr lvl="2" eaLnBrk="1" hangingPunct="1">
              <a:buFontTx/>
              <a:buNone/>
            </a:pPr>
            <a:r>
              <a:rPr lang="sl-SI" dirty="0" smtClean="0">
                <a:solidFill>
                  <a:srgbClr val="000099"/>
                </a:solidFill>
              </a:rPr>
              <a:t>		        </a:t>
            </a:r>
            <a:r>
              <a:rPr lang="sl-SI" dirty="0" err="1" smtClean="0">
                <a:solidFill>
                  <a:srgbClr val="000099"/>
                </a:solidFill>
              </a:rPr>
              <a:t>Linear</a:t>
            </a:r>
            <a:r>
              <a:rPr lang="sl-SI" dirty="0" smtClean="0">
                <a:solidFill>
                  <a:srgbClr val="000099"/>
                </a:solidFill>
              </a:rPr>
              <a:t> </a:t>
            </a:r>
            <a:r>
              <a:rPr lang="sl-SI" dirty="0" err="1" smtClean="0">
                <a:solidFill>
                  <a:srgbClr val="000099"/>
                </a:solidFill>
              </a:rPr>
              <a:t>matrix</a:t>
            </a:r>
            <a:r>
              <a:rPr lang="sl-SI" dirty="0" smtClean="0">
                <a:solidFill>
                  <a:srgbClr val="000099"/>
                </a:solidFill>
              </a:rPr>
              <a:t> </a:t>
            </a:r>
            <a:r>
              <a:rPr lang="sl-SI" dirty="0" err="1" smtClean="0">
                <a:solidFill>
                  <a:srgbClr val="000099"/>
                </a:solidFill>
              </a:rPr>
              <a:t>operation</a:t>
            </a:r>
            <a:endParaRPr lang="sl-SI" dirty="0" smtClean="0">
              <a:solidFill>
                <a:srgbClr val="000099"/>
              </a:solidFill>
              <a:sym typeface="Wingdings" pitchFamily="2" charset="2"/>
            </a:endParaRPr>
          </a:p>
          <a:p>
            <a:pPr lvl="2" eaLnBrk="1" hangingPunct="1">
              <a:buFontTx/>
              <a:buNone/>
            </a:pPr>
            <a:endParaRPr lang="sl-SI" dirty="0" smtClean="0">
              <a:solidFill>
                <a:srgbClr val="000099"/>
              </a:solidFill>
            </a:endParaRPr>
          </a:p>
          <a:p>
            <a:pPr eaLnBrk="1" hangingPunct="1">
              <a:buFontTx/>
              <a:buNone/>
            </a:pPr>
            <a:r>
              <a:rPr lang="sl-SI" dirty="0" err="1" smtClean="0"/>
              <a:t>Where</a:t>
            </a:r>
            <a:r>
              <a:rPr lang="sl-SI" dirty="0" smtClean="0"/>
              <a:t> to start?</a:t>
            </a:r>
          </a:p>
          <a:p>
            <a:pPr lvl="1" eaLnBrk="1" hangingPunct="1">
              <a:buFontTx/>
              <a:buNone/>
            </a:pPr>
            <a:r>
              <a:rPr lang="sl-SI" sz="1800" b="1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sl-SI" sz="1800" b="1" dirty="0" err="1" smtClean="0">
                <a:solidFill>
                  <a:srgbClr val="FF0000"/>
                </a:solidFill>
                <a:sym typeface="Wingdings" pitchFamily="2" charset="2"/>
              </a:rPr>
              <a:t>Two-stage</a:t>
            </a:r>
            <a:r>
              <a:rPr lang="sl-SI" sz="1800" b="1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sl-SI" sz="1800" b="1" dirty="0" err="1" smtClean="0">
                <a:solidFill>
                  <a:srgbClr val="FF0000"/>
                </a:solidFill>
                <a:sym typeface="Wingdings" pitchFamily="2" charset="2"/>
              </a:rPr>
              <a:t>hybrid</a:t>
            </a:r>
            <a:r>
              <a:rPr lang="sl-SI" sz="1800" b="1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sl-SI" sz="1800" b="1" dirty="0" err="1" smtClean="0">
                <a:solidFill>
                  <a:srgbClr val="FF0000"/>
                </a:solidFill>
                <a:sym typeface="Wingdings" pitchFamily="2" charset="2"/>
              </a:rPr>
              <a:t>training</a:t>
            </a:r>
            <a:r>
              <a:rPr lang="sl-SI" sz="1800" b="1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sl-SI" sz="1800" b="1" dirty="0" err="1" smtClean="0">
                <a:solidFill>
                  <a:srgbClr val="FF0000"/>
                </a:solidFill>
                <a:sym typeface="Wingdings" pitchFamily="2" charset="2"/>
              </a:rPr>
              <a:t>with</a:t>
            </a:r>
            <a:r>
              <a:rPr lang="sl-SI" sz="1800" b="1" dirty="0" smtClean="0">
                <a:solidFill>
                  <a:srgbClr val="FF0000"/>
                </a:solidFill>
                <a:sym typeface="Wingdings" pitchFamily="2" charset="2"/>
              </a:rPr>
              <a:t> K-</a:t>
            </a:r>
            <a:r>
              <a:rPr lang="sl-SI" sz="1800" b="1" dirty="0" err="1" smtClean="0">
                <a:solidFill>
                  <a:srgbClr val="FF0000"/>
                </a:solidFill>
                <a:sym typeface="Wingdings" pitchFamily="2" charset="2"/>
              </a:rPr>
              <a:t>means</a:t>
            </a:r>
            <a:r>
              <a:rPr lang="sl-SI" sz="1800" b="1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sl-SI" sz="1800" b="1" dirty="0" err="1" smtClean="0">
                <a:solidFill>
                  <a:srgbClr val="FF0000"/>
                </a:solidFill>
                <a:sym typeface="Wingdings" pitchFamily="2" charset="2"/>
              </a:rPr>
              <a:t>clustering</a:t>
            </a:r>
            <a:r>
              <a:rPr lang="sl-SI" sz="1800" b="1" dirty="0" smtClean="0">
                <a:solidFill>
                  <a:srgbClr val="FF0000"/>
                </a:solidFill>
                <a:sym typeface="Wingdings" pitchFamily="2" charset="2"/>
              </a:rPr>
              <a:t> and </a:t>
            </a:r>
            <a:r>
              <a:rPr lang="sl-SI" sz="1800" b="1" dirty="0" err="1" smtClean="0">
                <a:solidFill>
                  <a:srgbClr val="FF0000"/>
                </a:solidFill>
                <a:sym typeface="Wingdings" pitchFamily="2" charset="2"/>
              </a:rPr>
              <a:t>linear</a:t>
            </a:r>
            <a:r>
              <a:rPr lang="sl-SI" sz="1800" b="1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sl-SI" sz="1800" b="1" dirty="0" err="1" smtClean="0">
                <a:solidFill>
                  <a:srgbClr val="FF0000"/>
                </a:solidFill>
                <a:sym typeface="Wingdings" pitchFamily="2" charset="2"/>
              </a:rPr>
              <a:t>matrix</a:t>
            </a:r>
            <a:r>
              <a:rPr lang="sl-SI" sz="1800" b="1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sl-SI" sz="1800" b="1" dirty="0" err="1" smtClean="0">
                <a:solidFill>
                  <a:srgbClr val="FF0000"/>
                </a:solidFill>
                <a:sym typeface="Wingdings" pitchFamily="2" charset="2"/>
              </a:rPr>
              <a:t>operation</a:t>
            </a:r>
            <a:r>
              <a:rPr lang="sl-SI" sz="1800" b="1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sl-SI" sz="1800" b="1" dirty="0" err="1" smtClean="0">
                <a:solidFill>
                  <a:srgbClr val="FF0000"/>
                </a:solidFill>
                <a:sym typeface="Wingdings" pitchFamily="2" charset="2"/>
              </a:rPr>
              <a:t>for</a:t>
            </a:r>
            <a:r>
              <a:rPr lang="sl-SI" sz="1800" b="1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sl-SI" sz="1800" b="1" dirty="0" err="1" smtClean="0">
                <a:solidFill>
                  <a:srgbClr val="FF0000"/>
                </a:solidFill>
                <a:sym typeface="Wingdings" pitchFamily="2" charset="2"/>
              </a:rPr>
              <a:t>the</a:t>
            </a:r>
            <a:r>
              <a:rPr lang="sl-SI" sz="1800" b="1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sl-SI" sz="1800" b="1" dirty="0" err="1" smtClean="0">
                <a:solidFill>
                  <a:srgbClr val="FF0000"/>
                </a:solidFill>
                <a:sym typeface="Wingdings" pitchFamily="2" charset="2"/>
              </a:rPr>
              <a:t>output</a:t>
            </a:r>
            <a:r>
              <a:rPr lang="sl-SI" sz="1800" b="1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sl-SI" sz="1800" b="1" dirty="0" err="1" smtClean="0">
                <a:solidFill>
                  <a:srgbClr val="FF0000"/>
                </a:solidFill>
                <a:sym typeface="Wingdings" pitchFamily="2" charset="2"/>
              </a:rPr>
              <a:t>layer</a:t>
            </a:r>
            <a:endParaRPr lang="en-US" sz="1800" b="1" dirty="0" smtClean="0">
              <a:solidFill>
                <a:srgbClr val="FF0000"/>
              </a:solidFill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(6) Radial Basis Function Networks</a:t>
            </a:r>
            <a:endParaRPr lang="en-US" smtClean="0">
              <a:cs typeface="Arial" charset="0"/>
            </a:endParaRP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A7515D8C-777D-44EB-ACDC-108A6F8CF963}" type="slidenum">
              <a:rPr lang="sl-SI" smtClean="0"/>
              <a:pPr/>
              <a:t>33</a:t>
            </a:fld>
            <a:endParaRPr lang="sl-SI" smtClean="0"/>
          </a:p>
        </p:txBody>
      </p:sp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4463" y="2433638"/>
            <a:ext cx="6035675" cy="236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6.6  RBFN for classification</a:t>
            </a:r>
            <a:endParaRPr lang="en-GB" smtClean="0"/>
          </a:p>
        </p:txBody>
      </p:sp>
      <p:sp>
        <p:nvSpPr>
          <p:cNvPr id="35847" name="Line 3"/>
          <p:cNvSpPr>
            <a:spLocks noChangeShapeType="1"/>
          </p:cNvSpPr>
          <p:nvPr/>
        </p:nvSpPr>
        <p:spPr bwMode="auto">
          <a:xfrm>
            <a:off x="250825" y="1268413"/>
            <a:ext cx="8642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344613"/>
            <a:ext cx="8229600" cy="5037137"/>
          </a:xfrm>
        </p:spPr>
        <p:txBody>
          <a:bodyPr/>
          <a:lstStyle/>
          <a:p>
            <a:pPr marL="381000" indent="-381000" eaLnBrk="1" hangingPunct="1"/>
            <a:r>
              <a:rPr lang="sl-SI" sz="2000" dirty="0" err="1" smtClean="0"/>
              <a:t>Key</a:t>
            </a:r>
            <a:r>
              <a:rPr lang="sl-SI" sz="2000" dirty="0" smtClean="0"/>
              <a:t> </a:t>
            </a:r>
            <a:r>
              <a:rPr lang="sl-SI" sz="2000" dirty="0" err="1" smtClean="0"/>
              <a:t>insight</a:t>
            </a:r>
            <a:r>
              <a:rPr lang="sl-SI" sz="2000" dirty="0" smtClean="0"/>
              <a:t> </a:t>
            </a:r>
            <a:r>
              <a:rPr lang="sl-SI" sz="2000" dirty="0" err="1" smtClean="0"/>
              <a:t>into</a:t>
            </a:r>
            <a:r>
              <a:rPr lang="sl-SI" sz="2000" dirty="0" smtClean="0"/>
              <a:t> </a:t>
            </a:r>
            <a:r>
              <a:rPr lang="sl-SI" sz="2000" dirty="0" err="1" smtClean="0"/>
              <a:t>RBFN</a:t>
            </a:r>
            <a:r>
              <a:rPr lang="sl-SI" sz="2000" dirty="0" smtClean="0"/>
              <a:t> </a:t>
            </a:r>
            <a:r>
              <a:rPr lang="sl-SI" sz="2000" dirty="0" err="1" smtClean="0"/>
              <a:t>can</a:t>
            </a:r>
            <a:r>
              <a:rPr lang="sl-SI" sz="2000" dirty="0" smtClean="0"/>
              <a:t> be </a:t>
            </a:r>
            <a:r>
              <a:rPr lang="sl-SI" sz="2000" dirty="0" err="1" smtClean="0"/>
              <a:t>obtained</a:t>
            </a:r>
            <a:r>
              <a:rPr lang="sl-SI" sz="2000" dirty="0" smtClean="0"/>
              <a:t> </a:t>
            </a:r>
            <a:r>
              <a:rPr lang="sl-SI" sz="2000" dirty="0" err="1" smtClean="0"/>
              <a:t>by</a:t>
            </a:r>
            <a:r>
              <a:rPr lang="sl-SI" sz="2000" dirty="0" smtClean="0"/>
              <a:t> </a:t>
            </a:r>
            <a:r>
              <a:rPr lang="sl-SI" sz="2000" dirty="0" err="1" smtClean="0"/>
              <a:t>using</a:t>
            </a:r>
            <a:r>
              <a:rPr lang="sl-SI" sz="2000" dirty="0" smtClean="0"/>
              <a:t> </a:t>
            </a:r>
            <a:r>
              <a:rPr lang="sl-SI" sz="2000" dirty="0" err="1" smtClean="0"/>
              <a:t>such</a:t>
            </a:r>
            <a:r>
              <a:rPr lang="sl-SI" sz="2000" dirty="0" smtClean="0"/>
              <a:t> </a:t>
            </a:r>
            <a:r>
              <a:rPr lang="sl-SI" sz="2000" dirty="0" err="1" smtClean="0"/>
              <a:t>networks</a:t>
            </a:r>
            <a:r>
              <a:rPr lang="sl-SI" sz="2000" dirty="0" smtClean="0"/>
              <a:t> </a:t>
            </a:r>
            <a:r>
              <a:rPr lang="sl-SI" sz="2000" dirty="0" err="1" smtClean="0"/>
              <a:t>for</a:t>
            </a:r>
            <a:r>
              <a:rPr lang="sl-SI" sz="2000" dirty="0" smtClean="0"/>
              <a:t> </a:t>
            </a:r>
            <a:r>
              <a:rPr lang="sl-SI" sz="2000" dirty="0" err="1" smtClean="0"/>
              <a:t>classification</a:t>
            </a:r>
            <a:r>
              <a:rPr lang="sl-SI" sz="2000" dirty="0" smtClean="0"/>
              <a:t> </a:t>
            </a:r>
            <a:r>
              <a:rPr lang="sl-SI" sz="2000" dirty="0" err="1" smtClean="0"/>
              <a:t>problems</a:t>
            </a:r>
            <a:endParaRPr lang="sl-SI" sz="2000" dirty="0" smtClean="0"/>
          </a:p>
          <a:p>
            <a:pPr marL="381000" indent="-381000" eaLnBrk="1" hangingPunct="1"/>
            <a:r>
              <a:rPr lang="sl-SI" sz="2000" dirty="0" err="1" smtClean="0"/>
              <a:t>Suppose</a:t>
            </a:r>
            <a:r>
              <a:rPr lang="sl-SI" sz="2000" dirty="0" smtClean="0"/>
              <a:t> </a:t>
            </a:r>
            <a:r>
              <a:rPr lang="sl-SI" sz="2000" dirty="0" err="1" smtClean="0"/>
              <a:t>we</a:t>
            </a:r>
            <a:r>
              <a:rPr lang="sl-SI" sz="2000" dirty="0" smtClean="0"/>
              <a:t> </a:t>
            </a:r>
            <a:r>
              <a:rPr lang="sl-SI" sz="2000" dirty="0" err="1" smtClean="0"/>
              <a:t>have</a:t>
            </a:r>
            <a:r>
              <a:rPr lang="sl-SI" sz="2000" dirty="0" smtClean="0"/>
              <a:t> data set </a:t>
            </a:r>
            <a:r>
              <a:rPr lang="sl-SI" sz="2000" dirty="0" err="1" smtClean="0"/>
              <a:t>with</a:t>
            </a:r>
            <a:r>
              <a:rPr lang="sl-SI" sz="2000" dirty="0" smtClean="0"/>
              <a:t> </a:t>
            </a:r>
            <a:r>
              <a:rPr lang="sl-SI" sz="2000" dirty="0" err="1" smtClean="0"/>
              <a:t>three</a:t>
            </a:r>
            <a:r>
              <a:rPr lang="sl-SI" sz="2000" dirty="0" smtClean="0"/>
              <a:t> </a:t>
            </a:r>
            <a:r>
              <a:rPr lang="sl-SI" sz="2000" dirty="0" err="1" smtClean="0"/>
              <a:t>classes</a:t>
            </a:r>
            <a:endParaRPr lang="sl-SI" sz="2000" dirty="0" smtClean="0"/>
          </a:p>
          <a:p>
            <a:pPr marL="381000" indent="-381000" eaLnBrk="1" hangingPunct="1"/>
            <a:endParaRPr lang="sl-SI" sz="2000" dirty="0" smtClean="0"/>
          </a:p>
          <a:p>
            <a:pPr marL="381000" indent="-381000" eaLnBrk="1" hangingPunct="1">
              <a:buFontTx/>
              <a:buNone/>
            </a:pPr>
            <a:r>
              <a:rPr lang="sl-SI" sz="2000" dirty="0" smtClean="0"/>
              <a:t>				MLP			         </a:t>
            </a:r>
            <a:r>
              <a:rPr lang="sl-SI" sz="2000" dirty="0" err="1" smtClean="0"/>
              <a:t>RBFN</a:t>
            </a:r>
            <a:endParaRPr lang="sl-SI" sz="2000" dirty="0" smtClean="0"/>
          </a:p>
          <a:p>
            <a:pPr marL="381000" indent="-381000" eaLnBrk="1" hangingPunct="1"/>
            <a:endParaRPr lang="sl-SI" sz="2000" dirty="0" smtClean="0"/>
          </a:p>
          <a:p>
            <a:pPr marL="381000" indent="-381000" eaLnBrk="1" hangingPunct="1"/>
            <a:endParaRPr lang="sl-SI" sz="2000" dirty="0" smtClean="0"/>
          </a:p>
          <a:p>
            <a:pPr marL="381000" indent="-381000" eaLnBrk="1" hangingPunct="1"/>
            <a:endParaRPr lang="sl-SI" sz="2000" dirty="0" smtClean="0"/>
          </a:p>
          <a:p>
            <a:pPr marL="381000" indent="-381000" eaLnBrk="1" hangingPunct="1"/>
            <a:endParaRPr lang="sl-SI" sz="2000" dirty="0" smtClean="0"/>
          </a:p>
          <a:p>
            <a:pPr marL="381000" indent="-381000" eaLnBrk="1" hangingPunct="1"/>
            <a:endParaRPr lang="sl-SI" sz="2000" dirty="0" smtClean="0"/>
          </a:p>
          <a:p>
            <a:pPr marL="381000" indent="-381000" eaLnBrk="1" hangingPunct="1"/>
            <a:r>
              <a:rPr lang="sl-SI" sz="2000" dirty="0" err="1" smtClean="0"/>
              <a:t>Multilayer</a:t>
            </a:r>
            <a:r>
              <a:rPr lang="sl-SI" sz="2000" dirty="0" smtClean="0"/>
              <a:t> </a:t>
            </a:r>
            <a:r>
              <a:rPr lang="sl-SI" sz="2000" dirty="0" err="1" smtClean="0"/>
              <a:t>perceptron</a:t>
            </a:r>
            <a:r>
              <a:rPr lang="sl-SI" sz="2000" dirty="0" smtClean="0"/>
              <a:t> </a:t>
            </a:r>
            <a:r>
              <a:rPr lang="sl-SI" sz="2000" dirty="0" err="1" smtClean="0"/>
              <a:t>can</a:t>
            </a:r>
            <a:r>
              <a:rPr lang="sl-SI" sz="2000" dirty="0" smtClean="0"/>
              <a:t> separate </a:t>
            </a:r>
            <a:r>
              <a:rPr lang="sl-SI" sz="2000" dirty="0" err="1" smtClean="0"/>
              <a:t>classes</a:t>
            </a:r>
            <a:r>
              <a:rPr lang="sl-SI" sz="2000" dirty="0" smtClean="0"/>
              <a:t> </a:t>
            </a:r>
            <a:r>
              <a:rPr lang="sl-SI" sz="2000" dirty="0" err="1" smtClean="0"/>
              <a:t>by</a:t>
            </a:r>
            <a:r>
              <a:rPr lang="sl-SI" sz="2000" dirty="0" smtClean="0"/>
              <a:t> </a:t>
            </a:r>
            <a:r>
              <a:rPr lang="sl-SI" sz="2000" dirty="0" err="1" smtClean="0"/>
              <a:t>using</a:t>
            </a:r>
            <a:r>
              <a:rPr lang="sl-SI" sz="2000" dirty="0" smtClean="0"/>
              <a:t> </a:t>
            </a:r>
            <a:r>
              <a:rPr lang="sl-SI" sz="2000" dirty="0" err="1" smtClean="0"/>
              <a:t>hidden</a:t>
            </a:r>
            <a:r>
              <a:rPr lang="sl-SI" sz="2000" dirty="0" smtClean="0"/>
              <a:t> </a:t>
            </a:r>
            <a:r>
              <a:rPr lang="sl-SI" sz="2000" dirty="0" err="1" smtClean="0"/>
              <a:t>units</a:t>
            </a:r>
            <a:r>
              <a:rPr lang="sl-SI" sz="2000" dirty="0" smtClean="0"/>
              <a:t> to form </a:t>
            </a:r>
            <a:r>
              <a:rPr lang="sl-SI" sz="2000" dirty="0" err="1" smtClean="0"/>
              <a:t>hyperplanes</a:t>
            </a:r>
            <a:r>
              <a:rPr lang="sl-SI" sz="2000" dirty="0" smtClean="0"/>
              <a:t> in </a:t>
            </a:r>
            <a:r>
              <a:rPr lang="sl-SI" sz="2000" dirty="0" err="1" smtClean="0"/>
              <a:t>the</a:t>
            </a:r>
            <a:r>
              <a:rPr lang="sl-SI" sz="2000" dirty="0" smtClean="0"/>
              <a:t> </a:t>
            </a:r>
            <a:r>
              <a:rPr lang="sl-SI" sz="2000" dirty="0" err="1" smtClean="0"/>
              <a:t>input</a:t>
            </a:r>
            <a:r>
              <a:rPr lang="sl-SI" sz="2000" dirty="0" smtClean="0"/>
              <a:t> </a:t>
            </a:r>
            <a:r>
              <a:rPr lang="sl-SI" sz="2000" dirty="0" err="1" smtClean="0"/>
              <a:t>space</a:t>
            </a:r>
            <a:endParaRPr lang="sl-SI" sz="2000" dirty="0" smtClean="0"/>
          </a:p>
          <a:p>
            <a:pPr marL="381000" indent="-381000" eaLnBrk="1" hangingPunct="1"/>
            <a:r>
              <a:rPr lang="en-GB" sz="2000" dirty="0" smtClean="0"/>
              <a:t>Alternative approach </a:t>
            </a:r>
            <a:r>
              <a:rPr lang="sl-SI" sz="2000" dirty="0" smtClean="0"/>
              <a:t>is </a:t>
            </a:r>
            <a:r>
              <a:rPr lang="en-GB" sz="2000" dirty="0" smtClean="0"/>
              <a:t>to model the separate class distributions</a:t>
            </a:r>
            <a:r>
              <a:rPr lang="sl-SI" sz="2000" dirty="0" smtClean="0"/>
              <a:t> </a:t>
            </a:r>
            <a:r>
              <a:rPr lang="en-GB" sz="2000" dirty="0" smtClean="0"/>
              <a:t>by </a:t>
            </a:r>
            <a:r>
              <a:rPr lang="en-GB" sz="2000" dirty="0" err="1" smtClean="0"/>
              <a:t>locali</a:t>
            </a:r>
            <a:r>
              <a:rPr lang="sl-SI" sz="2000" dirty="0" smtClean="0"/>
              <a:t>z</a:t>
            </a:r>
            <a:r>
              <a:rPr lang="en-GB" sz="2000" dirty="0" err="1" smtClean="0"/>
              <a:t>ed</a:t>
            </a:r>
            <a:r>
              <a:rPr lang="en-GB" sz="2000" dirty="0" smtClean="0"/>
              <a:t> radial basis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(6) Radial Basis Function Networks</a:t>
            </a:r>
            <a:endParaRPr lang="en-US" smtClean="0">
              <a:cs typeface="Arial" charset="0"/>
            </a:endParaRP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1DFA0770-4EC3-4958-B09A-DE5038CD9D3C}" type="slidenum">
              <a:rPr lang="sl-SI" smtClean="0"/>
              <a:pPr/>
              <a:t>34</a:t>
            </a:fld>
            <a:endParaRPr lang="sl-SI" smtClean="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Implementing RBFN for classification</a:t>
            </a:r>
            <a:endParaRPr lang="en-US" smtClean="0"/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l-SI" sz="1800" smtClean="0"/>
              <a:t>Define an </a:t>
            </a:r>
            <a:r>
              <a:rPr lang="en-US" sz="1800" smtClean="0"/>
              <a:t>output function </a:t>
            </a:r>
            <a:r>
              <a:rPr lang="en-US" sz="1800" i="1" smtClean="0"/>
              <a:t>y</a:t>
            </a:r>
            <a:r>
              <a:rPr lang="en-US" sz="1800" i="1" baseline="-25000" smtClean="0"/>
              <a:t>k</a:t>
            </a:r>
            <a:r>
              <a:rPr lang="en-US" sz="1800" i="1" smtClean="0"/>
              <a:t>(</a:t>
            </a:r>
            <a:r>
              <a:rPr lang="en-US" sz="1800" b="1" smtClean="0"/>
              <a:t>x</a:t>
            </a:r>
            <a:r>
              <a:rPr lang="en-US" sz="1800" i="1" smtClean="0"/>
              <a:t>) </a:t>
            </a:r>
            <a:r>
              <a:rPr lang="en-US" sz="1800" smtClean="0"/>
              <a:t>for each class </a:t>
            </a:r>
            <a:r>
              <a:rPr lang="en-US" sz="1800" i="1" smtClean="0"/>
              <a:t>k </a:t>
            </a:r>
            <a:r>
              <a:rPr lang="en-US" sz="1800" smtClean="0"/>
              <a:t>with appropriate targets</a:t>
            </a:r>
            <a:endParaRPr lang="sl-SI" sz="1800" smtClean="0"/>
          </a:p>
          <a:p>
            <a:pPr eaLnBrk="1" hangingPunct="1">
              <a:lnSpc>
                <a:spcPct val="90000"/>
              </a:lnSpc>
            </a:pPr>
            <a:endParaRPr lang="sl-SI" sz="1800" smtClean="0"/>
          </a:p>
          <a:p>
            <a:pPr eaLnBrk="1" hangingPunct="1">
              <a:lnSpc>
                <a:spcPct val="90000"/>
              </a:lnSpc>
            </a:pPr>
            <a:endParaRPr lang="sl-SI" sz="1800" smtClean="0"/>
          </a:p>
          <a:p>
            <a:pPr eaLnBrk="1" hangingPunct="1">
              <a:lnSpc>
                <a:spcPct val="90000"/>
              </a:lnSpc>
            </a:pPr>
            <a:endParaRPr lang="en-US" sz="1800" smtClean="0"/>
          </a:p>
          <a:p>
            <a:pPr eaLnBrk="1" hangingPunct="1">
              <a:lnSpc>
                <a:spcPct val="90000"/>
              </a:lnSpc>
            </a:pPr>
            <a:r>
              <a:rPr lang="sl-SI" sz="1800" smtClean="0"/>
              <a:t>RBFN </a:t>
            </a:r>
            <a:r>
              <a:rPr lang="en-US" sz="1800" smtClean="0"/>
              <a:t>is trained</a:t>
            </a:r>
            <a:r>
              <a:rPr lang="sl-SI" sz="1800" smtClean="0"/>
              <a:t> with input patterns </a:t>
            </a:r>
            <a:r>
              <a:rPr lang="en-US" sz="1800" b="1" smtClean="0"/>
              <a:t>x</a:t>
            </a:r>
            <a:r>
              <a:rPr lang="sl-SI" sz="1800" smtClean="0"/>
              <a:t> and corresponding target classes </a:t>
            </a:r>
            <a:r>
              <a:rPr lang="sl-SI" sz="1800" i="1" smtClean="0"/>
              <a:t>t</a:t>
            </a:r>
            <a:endParaRPr lang="sl-SI" sz="1800" smtClean="0"/>
          </a:p>
          <a:p>
            <a:pPr lvl="3" eaLnBrk="1" hangingPunct="1">
              <a:lnSpc>
                <a:spcPct val="90000"/>
              </a:lnSpc>
            </a:pPr>
            <a:endParaRPr lang="en-US" sz="900" smtClean="0"/>
          </a:p>
          <a:p>
            <a:pPr eaLnBrk="1" hangingPunct="1">
              <a:lnSpc>
                <a:spcPct val="90000"/>
              </a:lnSpc>
            </a:pPr>
            <a:endParaRPr lang="sl-SI" sz="1800" smtClean="0"/>
          </a:p>
          <a:p>
            <a:pPr eaLnBrk="1" hangingPunct="1">
              <a:lnSpc>
                <a:spcPct val="90000"/>
              </a:lnSpc>
            </a:pPr>
            <a:endParaRPr lang="sl-SI" sz="1800" smtClean="0"/>
          </a:p>
          <a:p>
            <a:pPr eaLnBrk="1" hangingPunct="1">
              <a:lnSpc>
                <a:spcPct val="90000"/>
              </a:lnSpc>
            </a:pPr>
            <a:r>
              <a:rPr lang="sl-SI" sz="1800" smtClean="0"/>
              <a:t>U</a:t>
            </a:r>
            <a:r>
              <a:rPr lang="en-US" sz="1800" smtClean="0"/>
              <a:t>nderlying justification </a:t>
            </a:r>
            <a:r>
              <a:rPr lang="sl-SI" sz="1800" smtClean="0"/>
              <a:t>for using RBFN for classification </a:t>
            </a:r>
            <a:r>
              <a:rPr lang="en-US" sz="1800" smtClean="0"/>
              <a:t>is found in</a:t>
            </a:r>
            <a:r>
              <a:rPr lang="sl-SI" sz="1800" smtClean="0"/>
              <a:t/>
            </a:r>
            <a:br>
              <a:rPr lang="sl-SI" sz="1800" smtClean="0"/>
            </a:br>
            <a:r>
              <a:rPr lang="en-US" sz="1800" b="1" i="1" smtClean="0"/>
              <a:t>Cover’s theorem </a:t>
            </a:r>
            <a:r>
              <a:rPr lang="en-US" sz="1800" smtClean="0"/>
              <a:t>which states</a:t>
            </a:r>
            <a:endParaRPr lang="sl-SI" sz="1800" smtClean="0"/>
          </a:p>
          <a:p>
            <a:pPr lvl="4" eaLnBrk="1" hangingPunct="1">
              <a:lnSpc>
                <a:spcPct val="90000"/>
              </a:lnSpc>
            </a:pPr>
            <a:endParaRPr lang="sl-SI" sz="900" smtClean="0">
              <a:solidFill>
                <a:srgbClr val="0033CC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sl-SI" sz="1800" i="1" smtClean="0">
                <a:solidFill>
                  <a:srgbClr val="0033CC"/>
                </a:solidFill>
              </a:rPr>
              <a:t>	</a:t>
            </a:r>
            <a:r>
              <a:rPr lang="en-US" sz="1800" i="1" smtClean="0">
                <a:solidFill>
                  <a:srgbClr val="0033CC"/>
                </a:solidFill>
              </a:rPr>
              <a:t>A complex</a:t>
            </a:r>
            <a:r>
              <a:rPr lang="sl-SI" sz="1800" i="1" smtClean="0">
                <a:solidFill>
                  <a:srgbClr val="0033CC"/>
                </a:solidFill>
              </a:rPr>
              <a:t> </a:t>
            </a:r>
            <a:r>
              <a:rPr lang="en-US" sz="1800" i="1" smtClean="0">
                <a:solidFill>
                  <a:srgbClr val="0033CC"/>
                </a:solidFill>
              </a:rPr>
              <a:t>pattern classification problem cast in a high dimensional space non-linearly is more</a:t>
            </a:r>
            <a:r>
              <a:rPr lang="sl-SI" sz="1800" i="1" smtClean="0">
                <a:solidFill>
                  <a:srgbClr val="0033CC"/>
                </a:solidFill>
              </a:rPr>
              <a:t> </a:t>
            </a:r>
            <a:r>
              <a:rPr lang="en-US" sz="1800" i="1" smtClean="0">
                <a:solidFill>
                  <a:srgbClr val="0033CC"/>
                </a:solidFill>
              </a:rPr>
              <a:t>likely to be linearly separable than in a low dimensional space.</a:t>
            </a:r>
            <a:endParaRPr lang="sl-SI" sz="1800" i="1" smtClean="0">
              <a:solidFill>
                <a:srgbClr val="0033CC"/>
              </a:solidFill>
            </a:endParaRPr>
          </a:p>
          <a:p>
            <a:pPr lvl="4" eaLnBrk="1" hangingPunct="1">
              <a:lnSpc>
                <a:spcPct val="90000"/>
              </a:lnSpc>
            </a:pPr>
            <a:endParaRPr lang="sl-SI" sz="900" smtClean="0">
              <a:solidFill>
                <a:srgbClr val="0033CC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l-SI" sz="1800" smtClean="0"/>
              <a:t>	Once </a:t>
            </a:r>
            <a:r>
              <a:rPr lang="en-US" sz="1800" smtClean="0"/>
              <a:t>we</a:t>
            </a:r>
            <a:r>
              <a:rPr lang="sl-SI" sz="1800" smtClean="0"/>
              <a:t> </a:t>
            </a:r>
            <a:r>
              <a:rPr lang="en-US" sz="1800" smtClean="0"/>
              <a:t>have linear separable patterns, the classification problem </a:t>
            </a:r>
            <a:r>
              <a:rPr lang="sl-SI" sz="1800" smtClean="0"/>
              <a:t>can be solved by a linear layer</a:t>
            </a:r>
          </a:p>
        </p:txBody>
      </p:sp>
      <p:pic>
        <p:nvPicPr>
          <p:cNvPr id="3687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74875" y="1631709"/>
            <a:ext cx="4224338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378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(6) Radial Basis Function Networks</a:t>
            </a:r>
            <a:endParaRPr lang="en-US" smtClean="0">
              <a:cs typeface="Arial" charset="0"/>
            </a:endParaRPr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D96E8BBA-495C-4731-9130-E6A06EF671C7}" type="slidenum">
              <a:rPr lang="sl-SI" smtClean="0"/>
              <a:pPr/>
              <a:t>35</a:t>
            </a:fld>
            <a:endParaRPr lang="sl-SI" smtClean="0"/>
          </a:p>
        </p:txBody>
      </p:sp>
      <p:pic>
        <p:nvPicPr>
          <p:cNvPr id="37893" name="Picture 6" descr="RBF_mreza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3672" y="3656307"/>
            <a:ext cx="3083203" cy="2737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4" name="Picture 7" descr="MLP_mreza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8284" y="3671248"/>
            <a:ext cx="3064941" cy="2722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6.7  Comparison with multilayer perceptron</a:t>
            </a:r>
            <a:endParaRPr lang="en-GB" smtClean="0"/>
          </a:p>
        </p:txBody>
      </p:sp>
      <p:sp>
        <p:nvSpPr>
          <p:cNvPr id="37896" name="Line 4"/>
          <p:cNvSpPr>
            <a:spLocks noChangeShapeType="1"/>
          </p:cNvSpPr>
          <p:nvPr/>
        </p:nvSpPr>
        <p:spPr bwMode="auto">
          <a:xfrm>
            <a:off x="250825" y="1268413"/>
            <a:ext cx="8642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8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344613"/>
            <a:ext cx="8432800" cy="5037137"/>
          </a:xfrm>
        </p:spPr>
        <p:txBody>
          <a:bodyPr/>
          <a:lstStyle/>
          <a:p>
            <a:pPr marL="457200" indent="-457200" eaLnBrk="1" hangingPunct="1"/>
            <a:r>
              <a:rPr lang="sl-SI" dirty="0" smtClean="0"/>
              <a:t>S</a:t>
            </a:r>
            <a:r>
              <a:rPr lang="en-GB" dirty="0" err="1" smtClean="0"/>
              <a:t>imilarities</a:t>
            </a:r>
            <a:r>
              <a:rPr lang="en-GB" dirty="0" smtClean="0"/>
              <a:t> between RBF networks and </a:t>
            </a:r>
            <a:r>
              <a:rPr lang="en-GB" dirty="0" err="1" smtClean="0"/>
              <a:t>MLPs</a:t>
            </a:r>
            <a:endParaRPr lang="sl-SI" dirty="0" smtClean="0"/>
          </a:p>
          <a:p>
            <a:pPr marL="762000" lvl="1" indent="-304800" eaLnBrk="1" hangingPunct="1">
              <a:buFontTx/>
              <a:buAutoNum type="arabicPeriod"/>
            </a:pPr>
            <a:r>
              <a:rPr lang="en-GB" dirty="0" smtClean="0"/>
              <a:t>They are both non-linear feed-forward networks</a:t>
            </a:r>
          </a:p>
          <a:p>
            <a:pPr marL="762000" lvl="1" indent="-304800" eaLnBrk="1" hangingPunct="1">
              <a:buFontTx/>
              <a:buAutoNum type="arabicPeriod"/>
            </a:pPr>
            <a:r>
              <a:rPr lang="en-GB" dirty="0" smtClean="0"/>
              <a:t>They are both universal </a:t>
            </a:r>
            <a:r>
              <a:rPr lang="en-GB" dirty="0" err="1" smtClean="0"/>
              <a:t>approximators</a:t>
            </a:r>
            <a:r>
              <a:rPr lang="sl-SI" dirty="0" smtClean="0"/>
              <a:t> </a:t>
            </a:r>
            <a:r>
              <a:rPr lang="sl-SI" dirty="0" err="1" smtClean="0"/>
              <a:t>for</a:t>
            </a:r>
            <a:r>
              <a:rPr lang="sl-SI" dirty="0" smtClean="0"/>
              <a:t> </a:t>
            </a:r>
            <a:r>
              <a:rPr lang="sl-SI" dirty="0" err="1" smtClean="0"/>
              <a:t>arbitrary</a:t>
            </a:r>
            <a:r>
              <a:rPr lang="sl-SI" dirty="0" smtClean="0"/>
              <a:t> </a:t>
            </a:r>
            <a:r>
              <a:rPr lang="sl-SI" dirty="0" err="1" smtClean="0"/>
              <a:t>nonlinear</a:t>
            </a:r>
            <a:r>
              <a:rPr lang="sl-SI" dirty="0" smtClean="0"/>
              <a:t> </a:t>
            </a:r>
            <a:r>
              <a:rPr lang="sl-SI" dirty="0" err="1" smtClean="0"/>
              <a:t>functional</a:t>
            </a:r>
            <a:r>
              <a:rPr lang="sl-SI" dirty="0" smtClean="0"/>
              <a:t> </a:t>
            </a:r>
            <a:r>
              <a:rPr lang="sl-SI" dirty="0" err="1" smtClean="0"/>
              <a:t>mappings</a:t>
            </a:r>
            <a:endParaRPr lang="en-GB" dirty="0" smtClean="0"/>
          </a:p>
          <a:p>
            <a:pPr marL="762000" lvl="1" indent="-304800" eaLnBrk="1" hangingPunct="1">
              <a:buFontTx/>
              <a:buAutoNum type="arabicPeriod"/>
            </a:pPr>
            <a:r>
              <a:rPr lang="en-GB" dirty="0" smtClean="0"/>
              <a:t>They </a:t>
            </a:r>
            <a:r>
              <a:rPr lang="sl-SI" dirty="0" err="1" smtClean="0"/>
              <a:t>can</a:t>
            </a:r>
            <a:r>
              <a:rPr lang="sl-SI" dirty="0" smtClean="0"/>
              <a:t> be </a:t>
            </a:r>
            <a:r>
              <a:rPr lang="en-GB" dirty="0" smtClean="0"/>
              <a:t>used in similar application areas</a:t>
            </a:r>
            <a:endParaRPr lang="sl-SI" dirty="0" smtClean="0"/>
          </a:p>
          <a:p>
            <a:pPr lvl="4" eaLnBrk="1" hangingPunct="1">
              <a:buFontTx/>
              <a:buAutoNum type="arabicPeriod"/>
            </a:pPr>
            <a:endParaRPr lang="en-GB" dirty="0" smtClean="0"/>
          </a:p>
          <a:p>
            <a:pPr marL="762000" lvl="1" indent="-304800" eaLnBrk="1" hangingPunct="1">
              <a:buFont typeface="Wingdings" pitchFamily="2" charset="2"/>
              <a:buChar char="à"/>
            </a:pPr>
            <a:r>
              <a:rPr lang="sl-SI" dirty="0" smtClean="0">
                <a:solidFill>
                  <a:srgbClr val="000099"/>
                </a:solidFill>
              </a:rPr>
              <a:t>T</a:t>
            </a:r>
            <a:r>
              <a:rPr lang="en-GB" dirty="0" smtClean="0">
                <a:solidFill>
                  <a:srgbClr val="000099"/>
                </a:solidFill>
              </a:rPr>
              <a:t>here always exists an RBF network capable of</a:t>
            </a:r>
            <a:r>
              <a:rPr lang="sl-SI" dirty="0" smtClean="0">
                <a:solidFill>
                  <a:srgbClr val="000099"/>
                </a:solidFill>
              </a:rPr>
              <a:t> </a:t>
            </a:r>
            <a:r>
              <a:rPr lang="en-GB" dirty="0" smtClean="0">
                <a:solidFill>
                  <a:srgbClr val="000099"/>
                </a:solidFill>
              </a:rPr>
              <a:t>accurately mimicking a specified MLP or vice versa</a:t>
            </a:r>
            <a:endParaRPr lang="sl-SI" dirty="0" smtClean="0">
              <a:solidFill>
                <a:srgbClr val="000099"/>
              </a:solidFill>
            </a:endParaRPr>
          </a:p>
          <a:p>
            <a:pPr marL="2076450" lvl="4" indent="-304800" eaLnBrk="1" hangingPunct="1">
              <a:buFont typeface="Wingdings" pitchFamily="2" charset="2"/>
              <a:buChar char="à"/>
            </a:pPr>
            <a:endParaRPr lang="en-GB" dirty="0" smtClean="0">
              <a:solidFill>
                <a:schemeClr val="bg2"/>
              </a:solidFill>
            </a:endParaRPr>
          </a:p>
          <a:p>
            <a:pPr marL="762000" lvl="1" indent="-304800" eaLnBrk="1" hangingPunct="1">
              <a:buFontTx/>
              <a:buNone/>
            </a:pPr>
            <a:r>
              <a:rPr lang="sl-SI" dirty="0" smtClean="0"/>
              <a:t>				        MLP				         </a:t>
            </a:r>
            <a:r>
              <a:rPr lang="sl-SI" dirty="0" err="1" smtClean="0"/>
              <a:t>RBFN</a:t>
            </a:r>
            <a:endParaRPr lang="en-GB" dirty="0" smtClean="0"/>
          </a:p>
          <a:p>
            <a:pPr marL="457200" indent="-457200" eaLnBrk="1" hangingPunct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389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(6) Radial Basis Function Networks</a:t>
            </a:r>
            <a:endParaRPr lang="en-US" smtClean="0">
              <a:cs typeface="Arial" charset="0"/>
            </a:endParaRPr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26E56772-EE9D-44F6-A033-2A75816FE9A5}" type="slidenum">
              <a:rPr lang="sl-SI" smtClean="0"/>
              <a:pPr/>
              <a:t>36</a:t>
            </a:fld>
            <a:endParaRPr lang="sl-SI" smtClean="0"/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RBFN / MLP differences</a:t>
            </a:r>
            <a:endParaRPr lang="en-US" smtClean="0"/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87900" y="1211263"/>
            <a:ext cx="4330700" cy="51133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sl-SI" sz="1600" b="1" smtClean="0"/>
              <a:t>MLP</a:t>
            </a:r>
            <a:br>
              <a:rPr lang="sl-SI" sz="1600" b="1" smtClean="0"/>
            </a:br>
            <a:endParaRPr lang="sl-SI" sz="1600" b="1" smtClean="0"/>
          </a:p>
          <a:p>
            <a:pPr eaLnBrk="1" hangingPunct="1">
              <a:lnSpc>
                <a:spcPct val="80000"/>
              </a:lnSpc>
              <a:buFontTx/>
              <a:buAutoNum type="arabicPeriod"/>
            </a:pPr>
            <a:r>
              <a:rPr lang="sl-SI" sz="1600" smtClean="0"/>
              <a:t>Can have </a:t>
            </a:r>
            <a:r>
              <a:rPr lang="en-US" sz="1600" smtClean="0"/>
              <a:t>any number of hidden layers</a:t>
            </a:r>
            <a:r>
              <a:rPr lang="sl-SI" sz="1600" smtClean="0"/>
              <a:t/>
            </a:r>
            <a:br>
              <a:rPr lang="sl-SI" sz="1600" smtClean="0"/>
            </a:br>
            <a:endParaRPr lang="sl-SI" sz="1600" smtClean="0"/>
          </a:p>
          <a:p>
            <a:pPr eaLnBrk="1" hangingPunct="1">
              <a:lnSpc>
                <a:spcPct val="80000"/>
              </a:lnSpc>
              <a:buFontTx/>
              <a:buAutoNum type="arabicPeriod"/>
            </a:pPr>
            <a:r>
              <a:rPr lang="sl-SI" sz="1600" smtClean="0"/>
              <a:t>C</a:t>
            </a:r>
            <a:r>
              <a:rPr lang="en-US" sz="1600" smtClean="0"/>
              <a:t>omputation nodes (processing units) in different layers share a</a:t>
            </a:r>
            <a:r>
              <a:rPr lang="sl-SI" sz="1600" smtClean="0"/>
              <a:t> </a:t>
            </a:r>
            <a:r>
              <a:rPr lang="en-US" sz="1600" smtClean="0"/>
              <a:t>common neuronal model, though not necessarily the same activation function</a:t>
            </a:r>
            <a:r>
              <a:rPr lang="sl-SI" sz="1600" smtClean="0"/>
              <a:t/>
            </a:r>
            <a:br>
              <a:rPr lang="sl-SI" sz="1600" smtClean="0"/>
            </a:br>
            <a:endParaRPr lang="sl-SI" sz="1600" smtClean="0">
              <a:solidFill>
                <a:srgbClr val="3333FF"/>
              </a:solidFill>
            </a:endParaRPr>
          </a:p>
          <a:p>
            <a:pPr eaLnBrk="1" hangingPunct="1">
              <a:lnSpc>
                <a:spcPct val="80000"/>
              </a:lnSpc>
              <a:buFontTx/>
              <a:buAutoNum type="arabicPeriod"/>
            </a:pPr>
            <a:r>
              <a:rPr lang="sl-SI" sz="1600" smtClean="0"/>
              <a:t>A</a:t>
            </a:r>
            <a:r>
              <a:rPr lang="en-US" sz="1600" smtClean="0"/>
              <a:t>rgument of each hidden unit activation function is the </a:t>
            </a:r>
            <a:r>
              <a:rPr lang="en-US" sz="1600" b="1" i="1" smtClean="0"/>
              <a:t>inner product </a:t>
            </a:r>
            <a:r>
              <a:rPr lang="en-US" sz="1600" smtClean="0"/>
              <a:t>of the input and the weights</a:t>
            </a:r>
          </a:p>
          <a:p>
            <a:pPr lvl="4" eaLnBrk="1" hangingPunct="1">
              <a:lnSpc>
                <a:spcPct val="80000"/>
              </a:lnSpc>
              <a:buFontTx/>
              <a:buAutoNum type="arabicPeriod"/>
            </a:pPr>
            <a:endParaRPr lang="sl-SI" sz="1600" smtClean="0"/>
          </a:p>
          <a:p>
            <a:pPr eaLnBrk="1" hangingPunct="1">
              <a:lnSpc>
                <a:spcPct val="80000"/>
              </a:lnSpc>
              <a:buFontTx/>
              <a:buAutoNum type="arabicPeriod"/>
            </a:pPr>
            <a:r>
              <a:rPr lang="sl-SI" sz="1600" smtClean="0"/>
              <a:t>U</a:t>
            </a:r>
            <a:r>
              <a:rPr lang="en-US" sz="1600" smtClean="0"/>
              <a:t>sually trained with a single global supervised algorithm</a:t>
            </a:r>
            <a:r>
              <a:rPr lang="sl-SI" sz="1600" smtClean="0"/>
              <a:t/>
            </a:r>
            <a:br>
              <a:rPr lang="sl-SI" sz="1600" smtClean="0"/>
            </a:br>
            <a:endParaRPr lang="en-US" sz="2000" smtClean="0">
              <a:solidFill>
                <a:srgbClr val="3333FF"/>
              </a:solidFill>
            </a:endParaRPr>
          </a:p>
          <a:p>
            <a:pPr eaLnBrk="1" hangingPunct="1">
              <a:lnSpc>
                <a:spcPct val="80000"/>
              </a:lnSpc>
              <a:buFontTx/>
              <a:buAutoNum type="arabicPeriod"/>
            </a:pPr>
            <a:r>
              <a:rPr lang="sl-SI" sz="1600" smtClean="0"/>
              <a:t>C</a:t>
            </a:r>
            <a:r>
              <a:rPr lang="en-US" sz="1600" smtClean="0"/>
              <a:t>onstruct </a:t>
            </a:r>
            <a:r>
              <a:rPr lang="en-US" sz="1600" b="1" i="1" smtClean="0"/>
              <a:t>global </a:t>
            </a:r>
            <a:r>
              <a:rPr lang="en-US" sz="1600" smtClean="0"/>
              <a:t>approximations to non-linear input-output mappings with</a:t>
            </a:r>
            <a:r>
              <a:rPr lang="sl-SI" sz="1600" smtClean="0"/>
              <a:t> </a:t>
            </a:r>
            <a:r>
              <a:rPr lang="en-US" sz="1600" b="1" i="1" smtClean="0"/>
              <a:t>distributed </a:t>
            </a:r>
            <a:r>
              <a:rPr lang="en-US" sz="1600" smtClean="0"/>
              <a:t>hidden representations</a:t>
            </a:r>
            <a:endParaRPr lang="sl-SI" sz="1600" smtClean="0">
              <a:solidFill>
                <a:srgbClr val="3333FF"/>
              </a:solidFill>
            </a:endParaRPr>
          </a:p>
          <a:p>
            <a:pPr lvl="4" eaLnBrk="1" hangingPunct="1">
              <a:lnSpc>
                <a:spcPct val="80000"/>
              </a:lnSpc>
              <a:buFontTx/>
              <a:buAutoNum type="arabicPeriod"/>
            </a:pPr>
            <a:endParaRPr lang="en-US" sz="1600" smtClean="0">
              <a:solidFill>
                <a:srgbClr val="3333FF"/>
              </a:solidFill>
            </a:endParaRPr>
          </a:p>
          <a:p>
            <a:pPr eaLnBrk="1" hangingPunct="1">
              <a:lnSpc>
                <a:spcPct val="80000"/>
              </a:lnSpc>
              <a:buFontTx/>
              <a:buAutoNum type="arabicPeriod"/>
            </a:pPr>
            <a:r>
              <a:rPr lang="sl-SI" sz="1600" smtClean="0"/>
              <a:t>R</a:t>
            </a:r>
            <a:r>
              <a:rPr lang="en-US" sz="1600" smtClean="0"/>
              <a:t>equire a smaller number of parameters</a:t>
            </a:r>
          </a:p>
        </p:txBody>
      </p:sp>
      <p:sp>
        <p:nvSpPr>
          <p:cNvPr id="38919" name="Rectangle 4"/>
          <p:cNvSpPr>
            <a:spLocks noChangeArrowheads="1"/>
          </p:cNvSpPr>
          <p:nvPr/>
        </p:nvSpPr>
        <p:spPr bwMode="auto">
          <a:xfrm>
            <a:off x="241300" y="1211263"/>
            <a:ext cx="4330700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sl-SI" b="1" dirty="0" err="1">
                <a:solidFill>
                  <a:srgbClr val="3333FF"/>
                </a:solidFill>
              </a:rPr>
              <a:t>RBFN</a:t>
            </a:r>
            <a:r>
              <a:rPr lang="sl-SI" b="1" dirty="0">
                <a:solidFill>
                  <a:srgbClr val="3333FF"/>
                </a:solidFill>
              </a:rPr>
              <a:t/>
            </a:r>
            <a:br>
              <a:rPr lang="sl-SI" b="1" dirty="0">
                <a:solidFill>
                  <a:srgbClr val="3333FF"/>
                </a:solidFill>
              </a:rPr>
            </a:br>
            <a:endParaRPr lang="sl-SI" b="1" dirty="0">
              <a:solidFill>
                <a:srgbClr val="3333FF"/>
              </a:solidFill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AutoNum type="arabicPeriod"/>
            </a:pPr>
            <a:r>
              <a:rPr lang="sl-SI" dirty="0">
                <a:solidFill>
                  <a:srgbClr val="3333FF"/>
                </a:solidFill>
              </a:rPr>
              <a:t>S</a:t>
            </a:r>
            <a:r>
              <a:rPr lang="en-US" dirty="0">
                <a:solidFill>
                  <a:srgbClr val="3333FF"/>
                </a:solidFill>
              </a:rPr>
              <a:t>ingle hidden layer</a:t>
            </a:r>
            <a:r>
              <a:rPr lang="sl-SI" dirty="0">
                <a:solidFill>
                  <a:srgbClr val="3333FF"/>
                </a:solidFill>
              </a:rPr>
              <a:t/>
            </a:r>
            <a:br>
              <a:rPr lang="sl-SI" dirty="0">
                <a:solidFill>
                  <a:srgbClr val="3333FF"/>
                </a:solidFill>
              </a:rPr>
            </a:br>
            <a:endParaRPr lang="sl-SI" dirty="0">
              <a:solidFill>
                <a:srgbClr val="3333FF"/>
              </a:solidFill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AutoNum type="arabicPeriod"/>
            </a:pPr>
            <a:r>
              <a:rPr lang="sl-SI" dirty="0">
                <a:solidFill>
                  <a:srgbClr val="3333FF"/>
                </a:solidFill>
              </a:rPr>
              <a:t>H</a:t>
            </a:r>
            <a:r>
              <a:rPr lang="en-US" dirty="0" err="1">
                <a:solidFill>
                  <a:srgbClr val="3333FF"/>
                </a:solidFill>
              </a:rPr>
              <a:t>idden</a:t>
            </a:r>
            <a:r>
              <a:rPr lang="en-US" dirty="0">
                <a:solidFill>
                  <a:srgbClr val="3333FF"/>
                </a:solidFill>
              </a:rPr>
              <a:t> nodes (basis functions) operate very differently, and</a:t>
            </a:r>
            <a:r>
              <a:rPr lang="sl-SI" dirty="0">
                <a:solidFill>
                  <a:srgbClr val="3333FF"/>
                </a:solidFill>
              </a:rPr>
              <a:t> </a:t>
            </a:r>
            <a:r>
              <a:rPr lang="en-US" dirty="0">
                <a:solidFill>
                  <a:srgbClr val="3333FF"/>
                </a:solidFill>
              </a:rPr>
              <a:t>have a different purpose </a:t>
            </a:r>
            <a:r>
              <a:rPr lang="sl-SI" dirty="0" err="1">
                <a:solidFill>
                  <a:srgbClr val="3333FF"/>
                </a:solidFill>
              </a:rPr>
              <a:t>compared</a:t>
            </a:r>
            <a:r>
              <a:rPr lang="sl-SI" dirty="0">
                <a:solidFill>
                  <a:srgbClr val="3333FF"/>
                </a:solidFill>
              </a:rPr>
              <a:t> </a:t>
            </a:r>
            <a:r>
              <a:rPr lang="en-US" dirty="0">
                <a:solidFill>
                  <a:srgbClr val="3333FF"/>
                </a:solidFill>
              </a:rPr>
              <a:t>to the output nodes</a:t>
            </a:r>
            <a:r>
              <a:rPr lang="sl-SI" dirty="0">
                <a:solidFill>
                  <a:srgbClr val="3333FF"/>
                </a:solidFill>
              </a:rPr>
              <a:t/>
            </a:r>
            <a:br>
              <a:rPr lang="sl-SI" dirty="0">
                <a:solidFill>
                  <a:srgbClr val="3333FF"/>
                </a:solidFill>
              </a:rPr>
            </a:br>
            <a:endParaRPr lang="sl-SI" sz="3600" dirty="0">
              <a:solidFill>
                <a:srgbClr val="3333FF"/>
              </a:solidFill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AutoNum type="arabicPeriod"/>
            </a:pPr>
            <a:r>
              <a:rPr lang="sl-SI" dirty="0">
                <a:solidFill>
                  <a:srgbClr val="3333FF"/>
                </a:solidFill>
              </a:rPr>
              <a:t>A</a:t>
            </a:r>
            <a:r>
              <a:rPr lang="en-US" dirty="0" err="1">
                <a:solidFill>
                  <a:srgbClr val="3333FF"/>
                </a:solidFill>
              </a:rPr>
              <a:t>rgument</a:t>
            </a:r>
            <a:r>
              <a:rPr lang="en-US" dirty="0">
                <a:solidFill>
                  <a:srgbClr val="3333FF"/>
                </a:solidFill>
              </a:rPr>
              <a:t> of each hidden unit activation function is the</a:t>
            </a:r>
            <a:r>
              <a:rPr lang="sl-SI" dirty="0">
                <a:solidFill>
                  <a:srgbClr val="3333FF"/>
                </a:solidFill>
              </a:rPr>
              <a:t> </a:t>
            </a:r>
            <a:r>
              <a:rPr lang="en-US" b="1" i="1" dirty="0">
                <a:solidFill>
                  <a:srgbClr val="3333FF"/>
                </a:solidFill>
              </a:rPr>
              <a:t>distance </a:t>
            </a:r>
            <a:r>
              <a:rPr lang="en-US" dirty="0">
                <a:solidFill>
                  <a:srgbClr val="3333FF"/>
                </a:solidFill>
              </a:rPr>
              <a:t>between the input and the “weights” (RBF </a:t>
            </a:r>
            <a:r>
              <a:rPr lang="en-US" dirty="0" smtClean="0">
                <a:solidFill>
                  <a:srgbClr val="3333FF"/>
                </a:solidFill>
              </a:rPr>
              <a:t>centers</a:t>
            </a:r>
            <a:r>
              <a:rPr lang="en-US" dirty="0">
                <a:solidFill>
                  <a:srgbClr val="3333FF"/>
                </a:solidFill>
              </a:rPr>
              <a:t>)</a:t>
            </a:r>
            <a:endParaRPr lang="sl-SI" dirty="0">
              <a:solidFill>
                <a:srgbClr val="3333FF"/>
              </a:solidFill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AutoNum type="arabicPeriod"/>
            </a:pPr>
            <a:endParaRPr lang="sl-SI" dirty="0">
              <a:solidFill>
                <a:srgbClr val="3333FF"/>
              </a:solidFill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AutoNum type="arabicPeriod"/>
            </a:pPr>
            <a:r>
              <a:rPr lang="sl-SI" dirty="0">
                <a:solidFill>
                  <a:srgbClr val="3333FF"/>
                </a:solidFill>
              </a:rPr>
              <a:t>U</a:t>
            </a:r>
            <a:r>
              <a:rPr lang="en-US" dirty="0" err="1">
                <a:solidFill>
                  <a:srgbClr val="3333FF"/>
                </a:solidFill>
              </a:rPr>
              <a:t>sually</a:t>
            </a:r>
            <a:r>
              <a:rPr lang="en-US" dirty="0">
                <a:solidFill>
                  <a:srgbClr val="3333FF"/>
                </a:solidFill>
              </a:rPr>
              <a:t> trained one layer at a time with the first layer unsupervised</a:t>
            </a:r>
            <a:endParaRPr lang="sl-SI" dirty="0">
              <a:solidFill>
                <a:srgbClr val="3333FF"/>
              </a:solidFill>
            </a:endParaRPr>
          </a:p>
          <a:p>
            <a:pPr marL="2057400" lvl="4" indent="-228600">
              <a:lnSpc>
                <a:spcPct val="80000"/>
              </a:lnSpc>
              <a:spcBef>
                <a:spcPct val="20000"/>
              </a:spcBef>
            </a:pPr>
            <a:endParaRPr lang="en-US" dirty="0">
              <a:solidFill>
                <a:srgbClr val="3333FF"/>
              </a:solidFill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AutoNum type="arabicPeriod"/>
            </a:pPr>
            <a:r>
              <a:rPr lang="sl-SI" dirty="0">
                <a:solidFill>
                  <a:srgbClr val="3333FF"/>
                </a:solidFill>
              </a:rPr>
              <a:t>U</a:t>
            </a:r>
            <a:r>
              <a:rPr lang="en-US" dirty="0">
                <a:solidFill>
                  <a:srgbClr val="3333FF"/>
                </a:solidFill>
              </a:rPr>
              <a:t>se </a:t>
            </a:r>
            <a:r>
              <a:rPr lang="en-US" b="1" i="1" dirty="0" err="1" smtClean="0">
                <a:solidFill>
                  <a:srgbClr val="3333FF"/>
                </a:solidFill>
              </a:rPr>
              <a:t>locali</a:t>
            </a:r>
            <a:r>
              <a:rPr lang="sl-SI" b="1" i="1" dirty="0" smtClean="0">
                <a:solidFill>
                  <a:srgbClr val="3333FF"/>
                </a:solidFill>
              </a:rPr>
              <a:t>z</a:t>
            </a:r>
            <a:r>
              <a:rPr lang="en-US" b="1" i="1" dirty="0" err="1" smtClean="0">
                <a:solidFill>
                  <a:srgbClr val="3333FF"/>
                </a:solidFill>
              </a:rPr>
              <a:t>ed</a:t>
            </a:r>
            <a:r>
              <a:rPr lang="sl-SI" b="1" i="1" dirty="0" smtClean="0">
                <a:solidFill>
                  <a:srgbClr val="3333FF"/>
                </a:solidFill>
              </a:rPr>
              <a:t> </a:t>
            </a:r>
            <a:r>
              <a:rPr lang="en-US" dirty="0" smtClean="0">
                <a:solidFill>
                  <a:srgbClr val="3333FF"/>
                </a:solidFill>
              </a:rPr>
              <a:t>nonlinearities </a:t>
            </a:r>
            <a:r>
              <a:rPr lang="en-US" dirty="0">
                <a:solidFill>
                  <a:srgbClr val="3333FF"/>
                </a:solidFill>
              </a:rPr>
              <a:t>(Gaussians) at the hidden layer to construct </a:t>
            </a:r>
            <a:r>
              <a:rPr lang="en-US" b="1" i="1" dirty="0">
                <a:solidFill>
                  <a:srgbClr val="3333FF"/>
                </a:solidFill>
              </a:rPr>
              <a:t>local </a:t>
            </a:r>
            <a:r>
              <a:rPr lang="en-US" dirty="0">
                <a:solidFill>
                  <a:srgbClr val="3333FF"/>
                </a:solidFill>
              </a:rPr>
              <a:t>approximations</a:t>
            </a:r>
            <a:endParaRPr lang="sl-SI" dirty="0">
              <a:solidFill>
                <a:srgbClr val="3333FF"/>
              </a:solidFill>
            </a:endParaRPr>
          </a:p>
          <a:p>
            <a:pPr marL="2057400" lvl="4" indent="-228600">
              <a:lnSpc>
                <a:spcPct val="80000"/>
              </a:lnSpc>
              <a:spcBef>
                <a:spcPct val="20000"/>
              </a:spcBef>
              <a:buFontTx/>
              <a:buAutoNum type="arabicPeriod"/>
            </a:pPr>
            <a:endParaRPr lang="en-US" dirty="0">
              <a:solidFill>
                <a:srgbClr val="3333FF"/>
              </a:solidFill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AutoNum type="arabicPeriod"/>
            </a:pPr>
            <a:r>
              <a:rPr lang="sl-SI" dirty="0" err="1">
                <a:solidFill>
                  <a:srgbClr val="3333FF"/>
                </a:solidFill>
              </a:rPr>
              <a:t>Fast</a:t>
            </a:r>
            <a:r>
              <a:rPr lang="sl-SI" dirty="0">
                <a:solidFill>
                  <a:srgbClr val="3333FF"/>
                </a:solidFill>
              </a:rPr>
              <a:t> </a:t>
            </a:r>
            <a:r>
              <a:rPr lang="sl-SI" dirty="0" err="1">
                <a:solidFill>
                  <a:srgbClr val="3333FF"/>
                </a:solidFill>
              </a:rPr>
              <a:t>training</a:t>
            </a:r>
            <a:endParaRPr lang="en-US" dirty="0">
              <a:solidFill>
                <a:srgbClr val="3333FF"/>
              </a:solidFill>
            </a:endParaRPr>
          </a:p>
        </p:txBody>
      </p:sp>
      <p:sp>
        <p:nvSpPr>
          <p:cNvPr id="38920" name="Line 5"/>
          <p:cNvSpPr>
            <a:spLocks noChangeShapeType="1"/>
          </p:cNvSpPr>
          <p:nvPr/>
        </p:nvSpPr>
        <p:spPr bwMode="auto">
          <a:xfrm>
            <a:off x="304800" y="1993900"/>
            <a:ext cx="858520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1" name="Line 6"/>
          <p:cNvSpPr>
            <a:spLocks noChangeShapeType="1"/>
          </p:cNvSpPr>
          <p:nvPr/>
        </p:nvSpPr>
        <p:spPr bwMode="auto">
          <a:xfrm>
            <a:off x="304800" y="2971800"/>
            <a:ext cx="858520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2" name="Line 7"/>
          <p:cNvSpPr>
            <a:spLocks noChangeShapeType="1"/>
          </p:cNvSpPr>
          <p:nvPr/>
        </p:nvSpPr>
        <p:spPr bwMode="auto">
          <a:xfrm>
            <a:off x="292100" y="3898900"/>
            <a:ext cx="858520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3" name="Line 8"/>
          <p:cNvSpPr>
            <a:spLocks noChangeShapeType="1"/>
          </p:cNvSpPr>
          <p:nvPr/>
        </p:nvSpPr>
        <p:spPr bwMode="auto">
          <a:xfrm>
            <a:off x="304800" y="4597400"/>
            <a:ext cx="858520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4" name="Line 9"/>
          <p:cNvSpPr>
            <a:spLocks noChangeShapeType="1"/>
          </p:cNvSpPr>
          <p:nvPr/>
        </p:nvSpPr>
        <p:spPr bwMode="auto">
          <a:xfrm>
            <a:off x="292100" y="5435600"/>
            <a:ext cx="858520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5" name="Line 10"/>
          <p:cNvSpPr>
            <a:spLocks noChangeShapeType="1"/>
          </p:cNvSpPr>
          <p:nvPr/>
        </p:nvSpPr>
        <p:spPr bwMode="auto">
          <a:xfrm>
            <a:off x="304800" y="6032500"/>
            <a:ext cx="858520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6" name="Line 11"/>
          <p:cNvSpPr>
            <a:spLocks noChangeShapeType="1"/>
          </p:cNvSpPr>
          <p:nvPr/>
        </p:nvSpPr>
        <p:spPr bwMode="auto">
          <a:xfrm>
            <a:off x="330200" y="1524000"/>
            <a:ext cx="858520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399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(6) Radial Basis Function Networks</a:t>
            </a:r>
            <a:endParaRPr lang="en-US" smtClean="0">
              <a:cs typeface="Arial" charset="0"/>
            </a:endParaRPr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ED0162DA-99E8-41EA-8B92-BE4BC24DFD46}" type="slidenum">
              <a:rPr lang="sl-SI" smtClean="0"/>
              <a:pPr/>
              <a:t>37</a:t>
            </a:fld>
            <a:endParaRPr lang="sl-SI" smtClean="0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6.8  Probabilistic networks</a:t>
            </a:r>
            <a:endParaRPr lang="en-GB" smtClean="0"/>
          </a:p>
        </p:txBody>
      </p:sp>
      <p:sp>
        <p:nvSpPr>
          <p:cNvPr id="39942" name="Line 3"/>
          <p:cNvSpPr>
            <a:spLocks noChangeShapeType="1"/>
          </p:cNvSpPr>
          <p:nvPr/>
        </p:nvSpPr>
        <p:spPr bwMode="auto">
          <a:xfrm>
            <a:off x="250825" y="1268413"/>
            <a:ext cx="8642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344613"/>
            <a:ext cx="8432800" cy="5037137"/>
          </a:xfrm>
        </p:spPr>
        <p:txBody>
          <a:bodyPr/>
          <a:lstStyle/>
          <a:p>
            <a:pPr marL="381000" indent="-381000" eaLnBrk="1" hangingPunct="1">
              <a:lnSpc>
                <a:spcPct val="90000"/>
              </a:lnSpc>
            </a:pPr>
            <a:r>
              <a:rPr lang="en-GB" sz="1800" dirty="0" smtClean="0"/>
              <a:t>Probabilistic neural networks </a:t>
            </a:r>
            <a:r>
              <a:rPr lang="sl-SI" sz="1800" dirty="0" smtClean="0"/>
              <a:t>(</a:t>
            </a:r>
            <a:r>
              <a:rPr lang="sl-SI" sz="1800" dirty="0" err="1" smtClean="0"/>
              <a:t>PNN</a:t>
            </a:r>
            <a:r>
              <a:rPr lang="sl-SI" sz="1800" dirty="0" smtClean="0"/>
              <a:t>) </a:t>
            </a:r>
            <a:r>
              <a:rPr lang="en-GB" sz="1800" dirty="0" smtClean="0"/>
              <a:t>can be used for </a:t>
            </a:r>
            <a:r>
              <a:rPr lang="en-GB" sz="1800" dirty="0" smtClean="0">
                <a:solidFill>
                  <a:srgbClr val="3333FF"/>
                </a:solidFill>
              </a:rPr>
              <a:t>classification problems</a:t>
            </a:r>
            <a:endParaRPr lang="sl-SI" sz="1800" dirty="0" smtClean="0">
              <a:solidFill>
                <a:srgbClr val="3333FF"/>
              </a:solidFill>
            </a:endParaRPr>
          </a:p>
          <a:p>
            <a:pPr lvl="3" eaLnBrk="1" hangingPunct="1">
              <a:lnSpc>
                <a:spcPct val="90000"/>
              </a:lnSpc>
            </a:pPr>
            <a:endParaRPr lang="sl-SI" sz="900" dirty="0" smtClean="0">
              <a:solidFill>
                <a:srgbClr val="3333FF"/>
              </a:solidFill>
            </a:endParaRPr>
          </a:p>
          <a:p>
            <a:pPr marL="381000" indent="-381000" eaLnBrk="1" hangingPunct="1">
              <a:lnSpc>
                <a:spcPct val="90000"/>
              </a:lnSpc>
            </a:pPr>
            <a:r>
              <a:rPr lang="sl-SI" sz="1800" dirty="0" smtClean="0">
                <a:solidFill>
                  <a:srgbClr val="3333FF"/>
                </a:solidFill>
              </a:rPr>
              <a:t>F</a:t>
            </a:r>
            <a:r>
              <a:rPr lang="en-GB" sz="1800" dirty="0" err="1" smtClean="0">
                <a:solidFill>
                  <a:srgbClr val="3333FF"/>
                </a:solidFill>
              </a:rPr>
              <a:t>irst</a:t>
            </a:r>
            <a:r>
              <a:rPr lang="en-GB" sz="1800" dirty="0" smtClean="0">
                <a:solidFill>
                  <a:srgbClr val="3333FF"/>
                </a:solidFill>
              </a:rPr>
              <a:t> layer</a:t>
            </a:r>
            <a:r>
              <a:rPr lang="en-GB" sz="1800" dirty="0" smtClean="0"/>
              <a:t> computes distances from the input vector to</a:t>
            </a:r>
            <a:r>
              <a:rPr lang="sl-SI" sz="1800" dirty="0" smtClean="0"/>
              <a:t> </a:t>
            </a:r>
            <a:r>
              <a:rPr lang="en-GB" sz="1800" dirty="0" smtClean="0"/>
              <a:t>the training input vectors </a:t>
            </a:r>
            <a:r>
              <a:rPr lang="sl-SI" sz="1800" dirty="0" smtClean="0"/>
              <a:t>(</a:t>
            </a:r>
            <a:r>
              <a:rPr lang="sl-SI" sz="1800" dirty="0" err="1" smtClean="0"/>
              <a:t>prototypes</a:t>
            </a:r>
            <a:r>
              <a:rPr lang="sl-SI" sz="1800" dirty="0" smtClean="0"/>
              <a:t>) </a:t>
            </a:r>
            <a:r>
              <a:rPr lang="en-GB" sz="1800" dirty="0" smtClean="0"/>
              <a:t>and produces a vector whose elements indicate how</a:t>
            </a:r>
            <a:r>
              <a:rPr lang="sl-SI" sz="1800" dirty="0" smtClean="0"/>
              <a:t> </a:t>
            </a:r>
            <a:r>
              <a:rPr lang="en-GB" sz="1800" dirty="0" smtClean="0"/>
              <a:t>close the input is to a training input</a:t>
            </a:r>
            <a:endParaRPr lang="sl-SI" sz="1800" dirty="0" smtClean="0"/>
          </a:p>
          <a:p>
            <a:pPr lvl="3" eaLnBrk="1" hangingPunct="1">
              <a:lnSpc>
                <a:spcPct val="90000"/>
              </a:lnSpc>
            </a:pPr>
            <a:endParaRPr lang="sl-SI" sz="900" dirty="0" smtClean="0"/>
          </a:p>
          <a:p>
            <a:pPr marL="381000" indent="-381000" eaLnBrk="1" hangingPunct="1">
              <a:lnSpc>
                <a:spcPct val="90000"/>
              </a:lnSpc>
            </a:pPr>
            <a:r>
              <a:rPr lang="sl-SI" sz="1800" dirty="0" smtClean="0">
                <a:solidFill>
                  <a:srgbClr val="3333FF"/>
                </a:solidFill>
              </a:rPr>
              <a:t>S</a:t>
            </a:r>
            <a:r>
              <a:rPr lang="en-GB" sz="1800" dirty="0" err="1" smtClean="0">
                <a:solidFill>
                  <a:srgbClr val="3333FF"/>
                </a:solidFill>
              </a:rPr>
              <a:t>econd</a:t>
            </a:r>
            <a:r>
              <a:rPr lang="en-GB" sz="1800" dirty="0" smtClean="0">
                <a:solidFill>
                  <a:srgbClr val="3333FF"/>
                </a:solidFill>
              </a:rPr>
              <a:t> layer</a:t>
            </a:r>
            <a:r>
              <a:rPr lang="en-GB" sz="1800" dirty="0" smtClean="0"/>
              <a:t> sums these contributions</a:t>
            </a:r>
            <a:r>
              <a:rPr lang="sl-SI" sz="1800" dirty="0" smtClean="0"/>
              <a:t> </a:t>
            </a:r>
            <a:r>
              <a:rPr lang="en-GB" sz="1800" dirty="0" smtClean="0"/>
              <a:t>for each class of inputs to produce as its net output a vector of probabilities</a:t>
            </a:r>
            <a:endParaRPr lang="sl-SI" sz="1800" dirty="0" smtClean="0"/>
          </a:p>
          <a:p>
            <a:pPr lvl="3" eaLnBrk="1" hangingPunct="1">
              <a:lnSpc>
                <a:spcPct val="90000"/>
              </a:lnSpc>
            </a:pPr>
            <a:endParaRPr lang="en-GB" sz="900" dirty="0" smtClean="0"/>
          </a:p>
          <a:p>
            <a:pPr marL="381000" indent="-381000" eaLnBrk="1" hangingPunct="1">
              <a:lnSpc>
                <a:spcPct val="90000"/>
              </a:lnSpc>
            </a:pPr>
            <a:r>
              <a:rPr lang="en-GB" sz="1800" dirty="0" smtClean="0"/>
              <a:t>Finally, a</a:t>
            </a:r>
            <a:r>
              <a:rPr lang="sl-SI" sz="1800" dirty="0" smtClean="0"/>
              <a:t> </a:t>
            </a:r>
            <a:r>
              <a:rPr lang="sl-SI" sz="1800" dirty="0" err="1" smtClean="0">
                <a:solidFill>
                  <a:srgbClr val="3333FF"/>
                </a:solidFill>
              </a:rPr>
              <a:t>competitive</a:t>
            </a:r>
            <a:r>
              <a:rPr lang="sl-SI" sz="1800" dirty="0" smtClean="0">
                <a:solidFill>
                  <a:srgbClr val="3333FF"/>
                </a:solidFill>
              </a:rPr>
              <a:t> </a:t>
            </a:r>
            <a:r>
              <a:rPr lang="sl-SI" sz="1800" dirty="0" err="1" smtClean="0">
                <a:solidFill>
                  <a:srgbClr val="3333FF"/>
                </a:solidFill>
              </a:rPr>
              <a:t>output</a:t>
            </a:r>
            <a:r>
              <a:rPr lang="sl-SI" sz="1800" dirty="0" smtClean="0">
                <a:solidFill>
                  <a:srgbClr val="3333FF"/>
                </a:solidFill>
              </a:rPr>
              <a:t> </a:t>
            </a:r>
            <a:r>
              <a:rPr lang="sl-SI" sz="1800" dirty="0" err="1" smtClean="0">
                <a:solidFill>
                  <a:srgbClr val="3333FF"/>
                </a:solidFill>
              </a:rPr>
              <a:t>layer</a:t>
            </a:r>
            <a:r>
              <a:rPr lang="en-GB" sz="1800" dirty="0" smtClean="0"/>
              <a:t> picks the</a:t>
            </a:r>
            <a:r>
              <a:rPr lang="sl-SI" sz="1800" dirty="0" smtClean="0"/>
              <a:t> </a:t>
            </a:r>
            <a:r>
              <a:rPr lang="en-GB" sz="1800" dirty="0" smtClean="0"/>
              <a:t>maximum of these probabilities, and produces </a:t>
            </a:r>
            <a:r>
              <a:rPr lang="sl-SI" sz="1800" dirty="0" smtClean="0"/>
              <a:t>“</a:t>
            </a:r>
            <a:r>
              <a:rPr lang="en-GB" sz="1800" dirty="0" smtClean="0"/>
              <a:t>1</a:t>
            </a:r>
            <a:r>
              <a:rPr lang="sl-SI" sz="1800" dirty="0" smtClean="0"/>
              <a:t>”</a:t>
            </a:r>
            <a:r>
              <a:rPr lang="en-GB" sz="1800" dirty="0" smtClean="0"/>
              <a:t> for that class and  </a:t>
            </a:r>
            <a:r>
              <a:rPr lang="sl-SI" sz="1800" dirty="0" smtClean="0"/>
              <a:t>“</a:t>
            </a:r>
            <a:r>
              <a:rPr lang="en-GB" sz="1800" dirty="0" smtClean="0"/>
              <a:t>0</a:t>
            </a:r>
            <a:r>
              <a:rPr lang="sl-SI" sz="1800" dirty="0" smtClean="0"/>
              <a:t>”</a:t>
            </a:r>
            <a:r>
              <a:rPr lang="en-GB" sz="1800" dirty="0" smtClean="0"/>
              <a:t> for the</a:t>
            </a:r>
            <a:r>
              <a:rPr lang="sl-SI" sz="1800" dirty="0" smtClean="0"/>
              <a:t> </a:t>
            </a:r>
            <a:r>
              <a:rPr lang="en-GB" sz="1800" dirty="0" smtClean="0"/>
              <a:t>other classes</a:t>
            </a:r>
          </a:p>
          <a:p>
            <a:pPr marL="381000" indent="-381000" eaLnBrk="1" hangingPunct="1">
              <a:lnSpc>
                <a:spcPct val="90000"/>
              </a:lnSpc>
            </a:pPr>
            <a:endParaRPr lang="en-GB" sz="1800" dirty="0" smtClean="0"/>
          </a:p>
        </p:txBody>
      </p:sp>
      <p:pic>
        <p:nvPicPr>
          <p:cNvPr id="3994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3438" y="4210050"/>
            <a:ext cx="4681537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57200" y="1268413"/>
            <a:ext cx="8229600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3366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336699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sl-SI" kern="0" dirty="0" smtClean="0">
                <a:solidFill>
                  <a:srgbClr val="0070C0"/>
                </a:solidFill>
              </a:rPr>
              <a:t>Run </a:t>
            </a:r>
            <a:r>
              <a:rPr lang="sl-SI" kern="0" dirty="0" err="1" smtClean="0">
                <a:solidFill>
                  <a:srgbClr val="0070C0"/>
                </a:solidFill>
              </a:rPr>
              <a:t>built</a:t>
            </a:r>
            <a:r>
              <a:rPr lang="sl-SI" kern="0" dirty="0" smtClean="0">
                <a:solidFill>
                  <a:srgbClr val="0070C0"/>
                </a:solidFill>
              </a:rPr>
              <a:t>-in </a:t>
            </a:r>
            <a:r>
              <a:rPr lang="sl-SI" kern="0" dirty="0" err="1" smtClean="0">
                <a:solidFill>
                  <a:srgbClr val="0070C0"/>
                </a:solidFill>
              </a:rPr>
              <a:t>command</a:t>
            </a:r>
            <a:r>
              <a:rPr lang="sl-SI" kern="0" dirty="0" smtClean="0">
                <a:solidFill>
                  <a:srgbClr val="0070C0"/>
                </a:solidFill>
              </a:rPr>
              <a:t> in MATLAB:</a:t>
            </a:r>
          </a:p>
          <a:p>
            <a:pPr marL="0" indent="0" eaLnBrk="1" hangingPunct="1">
              <a:buFontTx/>
              <a:buNone/>
            </a:pPr>
            <a:r>
              <a:rPr lang="sl-SI" sz="1600" kern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&gt;&gt; </a:t>
            </a:r>
            <a:r>
              <a:rPr lang="en-GB" sz="1600" kern="0" dirty="0">
                <a:solidFill>
                  <a:schemeClr val="tx1"/>
                </a:solidFill>
                <a:latin typeface="Consolas" panose="020B0609020204030204" pitchFamily="49" charset="0"/>
              </a:rPr>
              <a:t>demopnn1</a:t>
            </a:r>
            <a:r>
              <a:rPr lang="sl-SI" sz="1600" kern="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sl-SI" sz="1600" kern="0" dirty="0" smtClean="0">
                <a:solidFill>
                  <a:srgbClr val="00CC99"/>
                </a:solidFill>
                <a:latin typeface="Consolas" panose="020B0609020204030204" pitchFamily="49" charset="0"/>
              </a:rPr>
              <a:t>% </a:t>
            </a:r>
            <a:r>
              <a:rPr lang="sl-SI" sz="1600" kern="0" dirty="0" err="1" smtClean="0">
                <a:solidFill>
                  <a:srgbClr val="00CC99"/>
                </a:solidFill>
                <a:latin typeface="Consolas" panose="020B0609020204030204" pitchFamily="49" charset="0"/>
              </a:rPr>
              <a:t>PNN</a:t>
            </a:r>
            <a:r>
              <a:rPr lang="sl-SI" sz="1600" kern="0" dirty="0" smtClean="0">
                <a:solidFill>
                  <a:srgbClr val="00CC99"/>
                </a:solidFill>
                <a:latin typeface="Consolas" panose="020B0609020204030204" pitchFamily="49" charset="0"/>
              </a:rPr>
              <a:t> </a:t>
            </a:r>
            <a:r>
              <a:rPr lang="sl-SI" sz="1600" kern="0" dirty="0" err="1" smtClean="0">
                <a:solidFill>
                  <a:srgbClr val="00CC99"/>
                </a:solidFill>
                <a:latin typeface="Consolas" panose="020B0609020204030204" pitchFamily="49" charset="0"/>
              </a:rPr>
              <a:t>example</a:t>
            </a:r>
            <a:endParaRPr lang="sl-SI" sz="1600" kern="0" dirty="0">
              <a:solidFill>
                <a:srgbClr val="00CC99"/>
              </a:solidFill>
              <a:latin typeface="Consolas" panose="020B0609020204030204" pitchFamily="49" charset="0"/>
            </a:endParaRPr>
          </a:p>
        </p:txBody>
      </p:sp>
      <p:sp>
        <p:nvSpPr>
          <p:cNvPr id="409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409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(6) Radial Basis Function Networks</a:t>
            </a:r>
            <a:endParaRPr lang="en-US" smtClean="0">
              <a:cs typeface="Arial" charset="0"/>
            </a:endParaRP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E9F5215F-2220-4610-96FF-1DF471BEF2A3}" type="slidenum">
              <a:rPr lang="sl-SI" smtClean="0"/>
              <a:pPr/>
              <a:t>38</a:t>
            </a:fld>
            <a:endParaRPr lang="sl-SI" smtClean="0"/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dirty="0" smtClean="0"/>
              <a:t>MATLAB demo</a:t>
            </a:r>
            <a:endParaRPr lang="en-US" dirty="0" smtClean="0"/>
          </a:p>
        </p:txBody>
      </p:sp>
      <p:grpSp>
        <p:nvGrpSpPr>
          <p:cNvPr id="40966" name="Group 10"/>
          <p:cNvGrpSpPr>
            <a:grpSpLocks/>
          </p:cNvGrpSpPr>
          <p:nvPr/>
        </p:nvGrpSpPr>
        <p:grpSpPr bwMode="auto">
          <a:xfrm>
            <a:off x="211138" y="2258713"/>
            <a:ext cx="3340100" cy="2732088"/>
            <a:chOff x="317" y="832"/>
            <a:chExt cx="2104" cy="1721"/>
          </a:xfrm>
        </p:grpSpPr>
        <p:pic>
          <p:nvPicPr>
            <p:cNvPr id="40973" name="Picture 5" descr="capture_0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7" y="832"/>
              <a:ext cx="2104" cy="17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0974" name="Text Box 7"/>
            <p:cNvSpPr txBox="1">
              <a:spLocks noChangeArrowheads="1"/>
            </p:cNvSpPr>
            <p:nvPr/>
          </p:nvSpPr>
          <p:spPr bwMode="auto">
            <a:xfrm>
              <a:off x="710" y="990"/>
              <a:ext cx="140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l-SI">
                  <a:solidFill>
                    <a:srgbClr val="000099"/>
                  </a:solidFill>
                </a:rPr>
                <a:t>Three training patterns</a:t>
              </a:r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40967" name="Group 11"/>
          <p:cNvGrpSpPr>
            <a:grpSpLocks/>
          </p:cNvGrpSpPr>
          <p:nvPr/>
        </p:nvGrpSpPr>
        <p:grpSpPr bwMode="auto">
          <a:xfrm>
            <a:off x="2208170" y="3704417"/>
            <a:ext cx="3279775" cy="2698750"/>
            <a:chOff x="1344" y="2071"/>
            <a:chExt cx="2066" cy="1700"/>
          </a:xfrm>
        </p:grpSpPr>
        <p:pic>
          <p:nvPicPr>
            <p:cNvPr id="40971" name="Picture 6" descr="capture_0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344" y="2071"/>
              <a:ext cx="2066" cy="1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0972" name="Text Box 8"/>
            <p:cNvSpPr txBox="1">
              <a:spLocks noChangeArrowheads="1"/>
            </p:cNvSpPr>
            <p:nvPr/>
          </p:nvSpPr>
          <p:spPr bwMode="auto">
            <a:xfrm>
              <a:off x="1710" y="2238"/>
              <a:ext cx="145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l-SI" dirty="0" err="1">
                  <a:solidFill>
                    <a:srgbClr val="FF0000"/>
                  </a:solidFill>
                </a:rPr>
                <a:t>Classifying</a:t>
              </a:r>
              <a:r>
                <a:rPr lang="sl-SI" dirty="0">
                  <a:solidFill>
                    <a:srgbClr val="FF0000"/>
                  </a:solidFill>
                </a:rPr>
                <a:t> </a:t>
              </a:r>
              <a:r>
                <a:rPr lang="sl-SI" dirty="0" err="1">
                  <a:solidFill>
                    <a:srgbClr val="FF0000"/>
                  </a:solidFill>
                </a:rPr>
                <a:t>new</a:t>
              </a:r>
              <a:r>
                <a:rPr lang="sl-SI" dirty="0">
                  <a:solidFill>
                    <a:srgbClr val="FF0000"/>
                  </a:solidFill>
                </a:rPr>
                <a:t> </a:t>
              </a:r>
              <a:r>
                <a:rPr lang="sl-SI" dirty="0" err="1">
                  <a:solidFill>
                    <a:srgbClr val="FF0000"/>
                  </a:solidFill>
                </a:rPr>
                <a:t>sample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0968" name="Group 12"/>
          <p:cNvGrpSpPr>
            <a:grpSpLocks/>
          </p:cNvGrpSpPr>
          <p:nvPr/>
        </p:nvGrpSpPr>
        <p:grpSpPr bwMode="auto">
          <a:xfrm>
            <a:off x="5524500" y="2315863"/>
            <a:ext cx="3251200" cy="2660650"/>
            <a:chOff x="3312" y="828"/>
            <a:chExt cx="2048" cy="1676"/>
          </a:xfrm>
        </p:grpSpPr>
        <p:pic>
          <p:nvPicPr>
            <p:cNvPr id="40969" name="Picture 4" descr="capture_0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312" y="828"/>
              <a:ext cx="2048" cy="16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0970" name="Text Box 9"/>
            <p:cNvSpPr txBox="1">
              <a:spLocks noChangeArrowheads="1"/>
            </p:cNvSpPr>
            <p:nvPr/>
          </p:nvSpPr>
          <p:spPr bwMode="auto">
            <a:xfrm>
              <a:off x="3438" y="918"/>
              <a:ext cx="189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l-SI">
                  <a:solidFill>
                    <a:schemeClr val="tx2"/>
                  </a:solidFill>
                </a:rPr>
                <a:t>PNN division of the input space</a:t>
              </a:r>
              <a:endParaRPr lang="en-US">
                <a:solidFill>
                  <a:schemeClr val="tx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419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(6) Radial Basis Function Networks</a:t>
            </a:r>
            <a:endParaRPr lang="en-US" smtClean="0">
              <a:cs typeface="Arial" charset="0"/>
            </a:endParaRP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3BE4BBF8-DA1E-4363-AC67-584EA0B85691}" type="slidenum">
              <a:rPr lang="sl-SI" smtClean="0"/>
              <a:pPr/>
              <a:t>39</a:t>
            </a:fld>
            <a:endParaRPr lang="sl-SI" smtClean="0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PNN example 2  </a:t>
            </a:r>
            <a:r>
              <a:rPr lang="sl-SI" sz="2800" smtClean="0"/>
              <a:t>(1/4)</a:t>
            </a:r>
            <a:endParaRPr lang="en-US" sz="2800" smtClean="0"/>
          </a:p>
        </p:txBody>
      </p:sp>
      <p:pic>
        <p:nvPicPr>
          <p:cNvPr id="41990" name="Picture 16" descr="#example64_PNN_classification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34554" y="898525"/>
            <a:ext cx="7315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280657" y="1511929"/>
            <a:ext cx="1717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sl-SI" dirty="0" err="1" smtClean="0">
                <a:solidFill>
                  <a:srgbClr val="336699"/>
                </a:solidFill>
              </a:rPr>
              <a:t>Generate</a:t>
            </a:r>
            <a:r>
              <a:rPr lang="sl-SI" dirty="0" smtClean="0">
                <a:solidFill>
                  <a:srgbClr val="336699"/>
                </a:solidFill>
              </a:rPr>
              <a:t> </a:t>
            </a:r>
            <a:br>
              <a:rPr lang="sl-SI" dirty="0" smtClean="0">
                <a:solidFill>
                  <a:srgbClr val="336699"/>
                </a:solidFill>
              </a:rPr>
            </a:br>
            <a:r>
              <a:rPr lang="sl-SI" dirty="0" err="1" smtClean="0">
                <a:solidFill>
                  <a:srgbClr val="336699"/>
                </a:solidFill>
              </a:rPr>
              <a:t>training</a:t>
            </a:r>
            <a:r>
              <a:rPr lang="sl-SI" dirty="0" smtClean="0">
                <a:solidFill>
                  <a:srgbClr val="336699"/>
                </a:solidFill>
              </a:rPr>
              <a:t> data</a:t>
            </a:r>
            <a:endParaRPr lang="sl-SI" dirty="0">
              <a:solidFill>
                <a:srgbClr val="3366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(6) Radial Basis Function Networks</a:t>
            </a:r>
            <a:endParaRPr lang="en-US" smtClean="0">
              <a:cs typeface="Arial" charset="0"/>
            </a:endParaRP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DD31395D-8AC3-42CC-9A4E-482E913F593E}" type="slidenum">
              <a:rPr lang="sl-SI" smtClean="0"/>
              <a:pPr/>
              <a:t>4</a:t>
            </a:fld>
            <a:endParaRPr lang="sl-SI" smtClean="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RBFN properties</a:t>
            </a:r>
            <a:endParaRPr lang="en-GB" smtClean="0"/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sl-SI" sz="2000" smtClean="0"/>
          </a:p>
          <a:p>
            <a:pPr eaLnBrk="1" hangingPunct="1"/>
            <a:r>
              <a:rPr lang="sl-SI" smtClean="0"/>
              <a:t>Two-stage training procedures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sl-SI" sz="2000" smtClean="0">
                <a:solidFill>
                  <a:srgbClr val="3333FF"/>
                </a:solidFill>
              </a:rPr>
              <a:t>Training of hidden layer weights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sl-SI" sz="2000" smtClean="0">
                <a:solidFill>
                  <a:srgbClr val="3333FF"/>
                </a:solidFill>
              </a:rPr>
              <a:t>Training of output layer weights</a:t>
            </a:r>
          </a:p>
          <a:p>
            <a:pPr lvl="3" eaLnBrk="1" hangingPunct="1"/>
            <a:endParaRPr lang="sl-SI" sz="2000" smtClean="0">
              <a:solidFill>
                <a:srgbClr val="0066CC"/>
              </a:solidFill>
            </a:endParaRPr>
          </a:p>
          <a:p>
            <a:pPr lvl="3" eaLnBrk="1" hangingPunct="1"/>
            <a:endParaRPr lang="sl-SI" sz="2000" smtClean="0">
              <a:solidFill>
                <a:srgbClr val="0066CC"/>
              </a:solidFill>
            </a:endParaRPr>
          </a:p>
          <a:p>
            <a:pPr lvl="1" eaLnBrk="1" hangingPunct="1">
              <a:buNone/>
            </a:pPr>
            <a:r>
              <a:rPr lang="sl-SI" sz="2400" smtClean="0"/>
              <a:t>	T</a:t>
            </a:r>
            <a:r>
              <a:rPr lang="en-GB" sz="2400" smtClean="0"/>
              <a:t>raining/learning is very fast</a:t>
            </a:r>
            <a:endParaRPr lang="sl-SI" sz="2400" smtClean="0"/>
          </a:p>
          <a:p>
            <a:pPr eaLnBrk="1" hangingPunct="1"/>
            <a:endParaRPr lang="en-GB" smtClean="0"/>
          </a:p>
          <a:p>
            <a:pPr eaLnBrk="1" hangingPunct="1"/>
            <a:endParaRPr lang="sl-SI" smtClean="0"/>
          </a:p>
          <a:p>
            <a:pPr eaLnBrk="1" hangingPunct="1"/>
            <a:endParaRPr lang="sl-SI" smtClean="0"/>
          </a:p>
          <a:p>
            <a:pPr eaLnBrk="1" hangingPunct="1"/>
            <a:r>
              <a:rPr lang="sl-SI" smtClean="0"/>
              <a:t>RBFN provides excellent interpolation</a:t>
            </a:r>
            <a:endParaRPr lang="en-GB" smtClean="0"/>
          </a:p>
        </p:txBody>
      </p:sp>
      <p:pic>
        <p:nvPicPr>
          <p:cNvPr id="7175" name="Picture 4" descr="RBF_mreza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6847" y="1501249"/>
            <a:ext cx="3431494" cy="3049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6" name="AutoShape 5"/>
          <p:cNvSpPr>
            <a:spLocks noChangeArrowheads="1"/>
          </p:cNvSpPr>
          <p:nvPr/>
        </p:nvSpPr>
        <p:spPr bwMode="auto">
          <a:xfrm>
            <a:off x="2393135" y="3027737"/>
            <a:ext cx="620713" cy="358775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66CC">
              <a:alpha val="2392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(6) Radial Basis Function Networks</a:t>
            </a:r>
            <a:endParaRPr lang="en-US" smtClean="0">
              <a:cs typeface="Arial" charset="0"/>
            </a:endParaRPr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356881AA-5AF6-4883-A1A6-3C790CB854E0}" type="slidenum">
              <a:rPr lang="sl-SI" smtClean="0"/>
              <a:pPr/>
              <a:t>40</a:t>
            </a:fld>
            <a:endParaRPr lang="sl-SI" smtClean="0"/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dirty="0" err="1" smtClean="0"/>
              <a:t>PNN</a:t>
            </a:r>
            <a:r>
              <a:rPr lang="sl-SI" dirty="0" smtClean="0"/>
              <a:t> </a:t>
            </a:r>
            <a:r>
              <a:rPr lang="sl-SI" dirty="0" err="1" smtClean="0"/>
              <a:t>example</a:t>
            </a:r>
            <a:r>
              <a:rPr lang="sl-SI" dirty="0" smtClean="0"/>
              <a:t> 2  </a:t>
            </a:r>
            <a:r>
              <a:rPr lang="sl-SI" sz="2800" dirty="0" smtClean="0"/>
              <a:t>(2/4)</a:t>
            </a:r>
            <a:endParaRPr lang="en-US" sz="2800" dirty="0" smtClean="0"/>
          </a:p>
        </p:txBody>
      </p:sp>
      <p:pic>
        <p:nvPicPr>
          <p:cNvPr id="43014" name="Picture 5" descr="#example64_PNN_classification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34554" y="898525"/>
            <a:ext cx="7315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80657" y="1511929"/>
            <a:ext cx="185018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sl-SI" dirty="0" err="1" smtClean="0">
                <a:solidFill>
                  <a:srgbClr val="336699"/>
                </a:solidFill>
              </a:rPr>
              <a:t>PNN</a:t>
            </a:r>
            <a:r>
              <a:rPr lang="sl-SI" dirty="0" smtClean="0">
                <a:solidFill>
                  <a:srgbClr val="336699"/>
                </a:solidFill>
              </a:rPr>
              <a:t> </a:t>
            </a:r>
            <a:r>
              <a:rPr lang="sl-SI" dirty="0" err="1" smtClean="0">
                <a:solidFill>
                  <a:srgbClr val="336699"/>
                </a:solidFill>
              </a:rPr>
              <a:t>result</a:t>
            </a:r>
            <a:r>
              <a:rPr lang="sl-SI" dirty="0" smtClean="0">
                <a:solidFill>
                  <a:srgbClr val="336699"/>
                </a:solidFill>
              </a:rPr>
              <a:t>,</a:t>
            </a:r>
            <a:br>
              <a:rPr lang="sl-SI" dirty="0" smtClean="0">
                <a:solidFill>
                  <a:srgbClr val="336699"/>
                </a:solidFill>
              </a:rPr>
            </a:br>
            <a:r>
              <a:rPr lang="sl-SI" dirty="0" err="1" smtClean="0">
                <a:solidFill>
                  <a:srgbClr val="336699"/>
                </a:solidFill>
              </a:rPr>
              <a:t>spread</a:t>
            </a:r>
            <a:r>
              <a:rPr lang="sl-SI" dirty="0" smtClean="0">
                <a:solidFill>
                  <a:srgbClr val="336699"/>
                </a:solidFill>
              </a:rPr>
              <a:t> = 1.00,</a:t>
            </a:r>
            <a:br>
              <a:rPr lang="sl-SI" dirty="0" smtClean="0">
                <a:solidFill>
                  <a:srgbClr val="336699"/>
                </a:solidFill>
              </a:rPr>
            </a:br>
            <a:r>
              <a:rPr lang="sl-SI" dirty="0" smtClean="0">
                <a:solidFill>
                  <a:srgbClr val="336699"/>
                </a:solidFill>
              </a:rPr>
              <a:t/>
            </a:r>
            <a:br>
              <a:rPr lang="sl-SI" dirty="0" smtClean="0">
                <a:solidFill>
                  <a:srgbClr val="336699"/>
                </a:solidFill>
              </a:rPr>
            </a:br>
            <a:r>
              <a:rPr lang="sl-SI" dirty="0">
                <a:solidFill>
                  <a:srgbClr val="336699"/>
                </a:solidFill>
                <a:sym typeface="Wingdings" panose="05000000000000000000" pitchFamily="2" charset="2"/>
              </a:rPr>
              <a:t> </a:t>
            </a:r>
            <a:r>
              <a:rPr lang="sl-SI" dirty="0" err="1" smtClean="0">
                <a:solidFill>
                  <a:srgbClr val="336699"/>
                </a:solidFill>
                <a:sym typeface="Wingdings" panose="05000000000000000000" pitchFamily="2" charset="2"/>
              </a:rPr>
              <a:t>optimal</a:t>
            </a:r>
            <a:endParaRPr lang="sl-SI" dirty="0" smtClean="0">
              <a:solidFill>
                <a:srgbClr val="3366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440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(6) Radial Basis Function Networks</a:t>
            </a:r>
            <a:endParaRPr lang="en-US" smtClean="0">
              <a:cs typeface="Arial" charset="0"/>
            </a:endParaRP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C5FCA371-9839-4081-94F4-FB694AB37F4B}" type="slidenum">
              <a:rPr lang="sl-SI" smtClean="0"/>
              <a:pPr/>
              <a:t>41</a:t>
            </a:fld>
            <a:endParaRPr lang="sl-SI" smtClean="0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PNN example 2  </a:t>
            </a:r>
            <a:r>
              <a:rPr lang="sl-SI" sz="2800" smtClean="0"/>
              <a:t>(3/4)</a:t>
            </a:r>
            <a:endParaRPr lang="en-US" sz="2800" smtClean="0"/>
          </a:p>
        </p:txBody>
      </p:sp>
      <p:pic>
        <p:nvPicPr>
          <p:cNvPr id="44038" name="Picture 5" descr="#example64_PNN_classification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34554" y="898525"/>
            <a:ext cx="7315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80657" y="1511929"/>
            <a:ext cx="17924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sl-SI" dirty="0" err="1">
                <a:solidFill>
                  <a:srgbClr val="336699"/>
                </a:solidFill>
              </a:rPr>
              <a:t>PNN</a:t>
            </a:r>
            <a:r>
              <a:rPr lang="sl-SI" dirty="0">
                <a:solidFill>
                  <a:srgbClr val="336699"/>
                </a:solidFill>
              </a:rPr>
              <a:t> </a:t>
            </a:r>
            <a:r>
              <a:rPr lang="sl-SI" dirty="0" err="1">
                <a:solidFill>
                  <a:srgbClr val="336699"/>
                </a:solidFill>
              </a:rPr>
              <a:t>result</a:t>
            </a:r>
            <a:r>
              <a:rPr lang="sl-SI" dirty="0">
                <a:solidFill>
                  <a:srgbClr val="336699"/>
                </a:solidFill>
              </a:rPr>
              <a:t>,</a:t>
            </a:r>
            <a:br>
              <a:rPr lang="sl-SI" dirty="0">
                <a:solidFill>
                  <a:srgbClr val="336699"/>
                </a:solidFill>
              </a:rPr>
            </a:br>
            <a:r>
              <a:rPr lang="sl-SI" dirty="0" err="1">
                <a:solidFill>
                  <a:srgbClr val="336699"/>
                </a:solidFill>
              </a:rPr>
              <a:t>spread</a:t>
            </a:r>
            <a:r>
              <a:rPr lang="sl-SI" dirty="0">
                <a:solidFill>
                  <a:srgbClr val="336699"/>
                </a:solidFill>
              </a:rPr>
              <a:t> = </a:t>
            </a:r>
            <a:r>
              <a:rPr lang="sl-SI" dirty="0" smtClean="0">
                <a:solidFill>
                  <a:srgbClr val="336699"/>
                </a:solidFill>
              </a:rPr>
              <a:t>0.10</a:t>
            </a:r>
            <a:br>
              <a:rPr lang="sl-SI" dirty="0" smtClean="0">
                <a:solidFill>
                  <a:srgbClr val="336699"/>
                </a:solidFill>
              </a:rPr>
            </a:br>
            <a:r>
              <a:rPr lang="sl-SI" dirty="0" smtClean="0">
                <a:solidFill>
                  <a:srgbClr val="336699"/>
                </a:solidFill>
              </a:rPr>
              <a:t/>
            </a:r>
            <a:br>
              <a:rPr lang="sl-SI" dirty="0" smtClean="0">
                <a:solidFill>
                  <a:srgbClr val="336699"/>
                </a:solidFill>
              </a:rPr>
            </a:br>
            <a:r>
              <a:rPr lang="sl-SI" dirty="0" smtClean="0">
                <a:solidFill>
                  <a:srgbClr val="336699"/>
                </a:solidFill>
                <a:sym typeface="Wingdings" panose="05000000000000000000" pitchFamily="2" charset="2"/>
              </a:rPr>
              <a:t> </a:t>
            </a:r>
            <a:r>
              <a:rPr lang="sl-SI" dirty="0" err="1" smtClean="0">
                <a:solidFill>
                  <a:srgbClr val="336699"/>
                </a:solidFill>
                <a:sym typeface="Wingdings" panose="05000000000000000000" pitchFamily="2" charset="2"/>
              </a:rPr>
              <a:t>overfitting</a:t>
            </a:r>
            <a:endParaRPr lang="sl-SI" dirty="0">
              <a:solidFill>
                <a:srgbClr val="3366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450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(6) Radial Basis Function Networks</a:t>
            </a:r>
            <a:endParaRPr lang="en-US" smtClean="0">
              <a:cs typeface="Arial" charset="0"/>
            </a:endParaRPr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276C5199-A3D6-43D0-90CD-7DBC90F79FC3}" type="slidenum">
              <a:rPr lang="sl-SI" smtClean="0"/>
              <a:pPr/>
              <a:t>42</a:t>
            </a:fld>
            <a:endParaRPr lang="sl-SI" smtClean="0"/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PNN example 2  </a:t>
            </a:r>
            <a:r>
              <a:rPr lang="sl-SI" sz="2800" smtClean="0"/>
              <a:t>(4/4)</a:t>
            </a:r>
            <a:endParaRPr lang="en-US" sz="2800" smtClean="0"/>
          </a:p>
        </p:txBody>
      </p:sp>
      <p:pic>
        <p:nvPicPr>
          <p:cNvPr id="45062" name="Picture 5" descr="#example64_PNN_classification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34554" y="898525"/>
            <a:ext cx="7315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80657" y="1511929"/>
            <a:ext cx="17924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sl-SI" dirty="0" err="1">
                <a:solidFill>
                  <a:srgbClr val="336699"/>
                </a:solidFill>
              </a:rPr>
              <a:t>PNN</a:t>
            </a:r>
            <a:r>
              <a:rPr lang="sl-SI" dirty="0">
                <a:solidFill>
                  <a:srgbClr val="336699"/>
                </a:solidFill>
              </a:rPr>
              <a:t> </a:t>
            </a:r>
            <a:r>
              <a:rPr lang="sl-SI" dirty="0" err="1">
                <a:solidFill>
                  <a:srgbClr val="336699"/>
                </a:solidFill>
              </a:rPr>
              <a:t>result</a:t>
            </a:r>
            <a:r>
              <a:rPr lang="sl-SI" dirty="0">
                <a:solidFill>
                  <a:srgbClr val="336699"/>
                </a:solidFill>
              </a:rPr>
              <a:t>,</a:t>
            </a:r>
            <a:br>
              <a:rPr lang="sl-SI" dirty="0">
                <a:solidFill>
                  <a:srgbClr val="336699"/>
                </a:solidFill>
              </a:rPr>
            </a:br>
            <a:r>
              <a:rPr lang="sl-SI" dirty="0" err="1">
                <a:solidFill>
                  <a:srgbClr val="336699"/>
                </a:solidFill>
              </a:rPr>
              <a:t>spread</a:t>
            </a:r>
            <a:r>
              <a:rPr lang="sl-SI" dirty="0">
                <a:solidFill>
                  <a:srgbClr val="336699"/>
                </a:solidFill>
              </a:rPr>
              <a:t> = </a:t>
            </a:r>
            <a:r>
              <a:rPr lang="sl-SI" dirty="0" smtClean="0">
                <a:solidFill>
                  <a:srgbClr val="336699"/>
                </a:solidFill>
              </a:rPr>
              <a:t>3.00</a:t>
            </a:r>
            <a:br>
              <a:rPr lang="sl-SI" dirty="0" smtClean="0">
                <a:solidFill>
                  <a:srgbClr val="336699"/>
                </a:solidFill>
              </a:rPr>
            </a:br>
            <a:r>
              <a:rPr lang="sl-SI" dirty="0" smtClean="0">
                <a:solidFill>
                  <a:srgbClr val="336699"/>
                </a:solidFill>
              </a:rPr>
              <a:t/>
            </a:r>
            <a:br>
              <a:rPr lang="sl-SI" dirty="0" smtClean="0">
                <a:solidFill>
                  <a:srgbClr val="336699"/>
                </a:solidFill>
              </a:rPr>
            </a:br>
            <a:r>
              <a:rPr lang="sl-SI" dirty="0">
                <a:solidFill>
                  <a:srgbClr val="336699"/>
                </a:solidFill>
                <a:sym typeface="Wingdings" panose="05000000000000000000" pitchFamily="2" charset="2"/>
              </a:rPr>
              <a:t> </a:t>
            </a:r>
            <a:r>
              <a:rPr lang="sl-SI" dirty="0" err="1" smtClean="0">
                <a:solidFill>
                  <a:srgbClr val="336699"/>
                </a:solidFill>
                <a:sym typeface="Wingdings" panose="05000000000000000000" pitchFamily="2" charset="2"/>
              </a:rPr>
              <a:t>underfitting</a:t>
            </a:r>
            <a:endParaRPr lang="sl-SI" dirty="0">
              <a:solidFill>
                <a:srgbClr val="3366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460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(6) Radial Basis Function Networks</a:t>
            </a:r>
            <a:endParaRPr lang="en-US" smtClean="0">
              <a:cs typeface="Arial" charset="0"/>
            </a:endParaRPr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30724D96-5046-4003-8C8F-FDFF3AF541F1}" type="slidenum">
              <a:rPr lang="sl-SI" smtClean="0"/>
              <a:pPr/>
              <a:t>43</a:t>
            </a:fld>
            <a:endParaRPr lang="sl-SI" smtClean="0"/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PNN considerations</a:t>
            </a:r>
            <a:endParaRPr lang="en-GB" smtClean="0"/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/>
            <a:r>
              <a:rPr lang="sl-SI" sz="2000" dirty="0" err="1" smtClean="0"/>
              <a:t>Probabilistic</a:t>
            </a:r>
            <a:r>
              <a:rPr lang="sl-SI" sz="2000" dirty="0" smtClean="0"/>
              <a:t> </a:t>
            </a:r>
            <a:r>
              <a:rPr lang="sl-SI" sz="2000" dirty="0" err="1" smtClean="0"/>
              <a:t>neural</a:t>
            </a:r>
            <a:r>
              <a:rPr lang="sl-SI" sz="2000" dirty="0" smtClean="0"/>
              <a:t> </a:t>
            </a:r>
            <a:r>
              <a:rPr lang="sl-SI" sz="2000" dirty="0" err="1" smtClean="0"/>
              <a:t>networks</a:t>
            </a:r>
            <a:r>
              <a:rPr lang="sl-SI" sz="2000" dirty="0" smtClean="0"/>
              <a:t> are </a:t>
            </a:r>
            <a:r>
              <a:rPr lang="sl-SI" sz="2000" dirty="0" err="1" smtClean="0"/>
              <a:t>specialized</a:t>
            </a:r>
            <a:r>
              <a:rPr lang="sl-SI" sz="2000" dirty="0" smtClean="0"/>
              <a:t> in </a:t>
            </a:r>
            <a:r>
              <a:rPr lang="sl-SI" sz="2000" dirty="0" err="1" smtClean="0"/>
              <a:t>classification</a:t>
            </a:r>
            <a:r>
              <a:rPr lang="sl-SI" sz="2000" dirty="0" smtClean="0"/>
              <a:t> (</a:t>
            </a:r>
            <a:r>
              <a:rPr lang="sl-SI" sz="2000" dirty="0" err="1" smtClean="0"/>
              <a:t>less</a:t>
            </a:r>
            <a:r>
              <a:rPr lang="sl-SI" sz="2000" dirty="0" smtClean="0"/>
              <a:t> general </a:t>
            </a:r>
            <a:r>
              <a:rPr lang="sl-SI" sz="2000" dirty="0" err="1" smtClean="0"/>
              <a:t>than</a:t>
            </a:r>
            <a:r>
              <a:rPr lang="sl-SI" sz="2000" dirty="0" smtClean="0"/>
              <a:t> </a:t>
            </a:r>
            <a:r>
              <a:rPr lang="sl-SI" sz="2000" dirty="0" err="1" smtClean="0"/>
              <a:t>RBFN</a:t>
            </a:r>
            <a:r>
              <a:rPr lang="sl-SI" sz="2000" dirty="0" smtClean="0"/>
              <a:t> </a:t>
            </a:r>
            <a:r>
              <a:rPr lang="sl-SI" sz="2000" dirty="0" err="1" smtClean="0"/>
              <a:t>or</a:t>
            </a:r>
            <a:r>
              <a:rPr lang="sl-SI" sz="2000" dirty="0" smtClean="0"/>
              <a:t> MLP)</a:t>
            </a:r>
          </a:p>
          <a:p>
            <a:pPr lvl="3" eaLnBrk="1" hangingPunct="1"/>
            <a:endParaRPr lang="sl-SI" sz="1000" dirty="0" smtClean="0"/>
          </a:p>
          <a:p>
            <a:pPr marL="457200" indent="-457200" eaLnBrk="1" hangingPunct="1"/>
            <a:r>
              <a:rPr lang="sl-SI" sz="2000" dirty="0" err="1" smtClean="0"/>
              <a:t>PNN</a:t>
            </a:r>
            <a:r>
              <a:rPr lang="sl-SI" sz="2000" dirty="0" smtClean="0"/>
              <a:t> are </a:t>
            </a:r>
            <a:r>
              <a:rPr lang="sl-SI" sz="2000" dirty="0" err="1" smtClean="0"/>
              <a:t>sensitive</a:t>
            </a:r>
            <a:r>
              <a:rPr lang="sl-SI" sz="2000" dirty="0" smtClean="0"/>
              <a:t> to </a:t>
            </a:r>
            <a:r>
              <a:rPr lang="sl-SI" sz="2000" dirty="0" err="1" smtClean="0"/>
              <a:t>the</a:t>
            </a:r>
            <a:r>
              <a:rPr lang="sl-SI" sz="2000" dirty="0" smtClean="0"/>
              <a:t> </a:t>
            </a:r>
            <a:r>
              <a:rPr lang="sl-SI" sz="2000" dirty="0" err="1" smtClean="0"/>
              <a:t>selection</a:t>
            </a:r>
            <a:r>
              <a:rPr lang="sl-SI" sz="2000" dirty="0" smtClean="0"/>
              <a:t> of </a:t>
            </a:r>
            <a:r>
              <a:rPr lang="sl-SI" sz="2000" dirty="0" err="1" smtClean="0"/>
              <a:t>spread</a:t>
            </a:r>
            <a:r>
              <a:rPr lang="sl-SI" sz="2000" dirty="0" smtClean="0"/>
              <a:t> parameter </a:t>
            </a:r>
            <a:r>
              <a:rPr lang="sl-SI" sz="2000" dirty="0" smtClean="0">
                <a:sym typeface="Wingdings" pitchFamily="2" charset="2"/>
              </a:rPr>
              <a:t> </a:t>
            </a:r>
            <a:r>
              <a:rPr lang="sl-SI" sz="2000" dirty="0" err="1" smtClean="0">
                <a:sym typeface="Wingdings" pitchFamily="2" charset="2"/>
              </a:rPr>
              <a:t>spread</a:t>
            </a:r>
            <a:r>
              <a:rPr lang="sl-SI" sz="2000" dirty="0" smtClean="0">
                <a:sym typeface="Wingdings" pitchFamily="2" charset="2"/>
              </a:rPr>
              <a:t> </a:t>
            </a:r>
            <a:r>
              <a:rPr lang="sl-SI" sz="2000" dirty="0" err="1" smtClean="0">
                <a:sym typeface="Wingdings" pitchFamily="2" charset="2"/>
              </a:rPr>
              <a:t>can</a:t>
            </a:r>
            <a:r>
              <a:rPr lang="sl-SI" sz="2000" dirty="0" smtClean="0">
                <a:sym typeface="Wingdings" pitchFamily="2" charset="2"/>
              </a:rPr>
              <a:t> be </a:t>
            </a:r>
            <a:r>
              <a:rPr lang="sl-SI" sz="2000" dirty="0" err="1" smtClean="0">
                <a:sym typeface="Wingdings" pitchFamily="2" charset="2"/>
              </a:rPr>
              <a:t>optimized</a:t>
            </a:r>
            <a:r>
              <a:rPr lang="sl-SI" sz="2000" dirty="0" smtClean="0">
                <a:sym typeface="Wingdings" pitchFamily="2" charset="2"/>
              </a:rPr>
              <a:t> </a:t>
            </a:r>
            <a:r>
              <a:rPr lang="sl-SI" sz="2000" dirty="0" err="1" smtClean="0"/>
              <a:t>by</a:t>
            </a:r>
            <a:r>
              <a:rPr lang="sl-SI" sz="2000" dirty="0" smtClean="0"/>
              <a:t> </a:t>
            </a:r>
            <a:r>
              <a:rPr lang="sl-SI" sz="2000" b="1" dirty="0" err="1" smtClean="0">
                <a:solidFill>
                  <a:srgbClr val="0033CC"/>
                </a:solidFill>
              </a:rPr>
              <a:t>leave</a:t>
            </a:r>
            <a:r>
              <a:rPr lang="sl-SI" sz="2000" b="1" dirty="0" smtClean="0">
                <a:solidFill>
                  <a:srgbClr val="0033CC"/>
                </a:solidFill>
              </a:rPr>
              <a:t>-one-out </a:t>
            </a:r>
            <a:r>
              <a:rPr lang="sl-SI" sz="2000" b="1" dirty="0" err="1" smtClean="0">
                <a:solidFill>
                  <a:srgbClr val="0033CC"/>
                </a:solidFill>
              </a:rPr>
              <a:t>cross-validation</a:t>
            </a:r>
            <a:r>
              <a:rPr lang="sl-SI" sz="2000" dirty="0" smtClean="0"/>
              <a:t> </a:t>
            </a:r>
            <a:r>
              <a:rPr lang="sl-SI" sz="2000" dirty="0" err="1" smtClean="0"/>
              <a:t>technique</a:t>
            </a:r>
            <a:endParaRPr lang="sl-SI" sz="2000" dirty="0" smtClean="0"/>
          </a:p>
          <a:p>
            <a:pPr marL="762000" lvl="1" indent="-304800" eaLnBrk="1" hangingPunct="1">
              <a:buFontTx/>
              <a:buAutoNum type="arabicPeriod"/>
            </a:pPr>
            <a:r>
              <a:rPr lang="sl-SI" sz="1400" dirty="0" err="1" smtClean="0">
                <a:solidFill>
                  <a:srgbClr val="0033CC"/>
                </a:solidFill>
              </a:rPr>
              <a:t>Leave</a:t>
            </a:r>
            <a:r>
              <a:rPr lang="sl-SI" sz="1400" dirty="0" smtClean="0">
                <a:solidFill>
                  <a:srgbClr val="0033CC"/>
                </a:solidFill>
              </a:rPr>
              <a:t> one </a:t>
            </a:r>
            <a:r>
              <a:rPr lang="sl-SI" sz="1400" dirty="0" err="1" smtClean="0">
                <a:solidFill>
                  <a:srgbClr val="0033CC"/>
                </a:solidFill>
              </a:rPr>
              <a:t>training</a:t>
            </a:r>
            <a:r>
              <a:rPr lang="sl-SI" sz="1400" dirty="0" smtClean="0">
                <a:solidFill>
                  <a:srgbClr val="0033CC"/>
                </a:solidFill>
              </a:rPr>
              <a:t> </a:t>
            </a:r>
            <a:r>
              <a:rPr lang="sl-SI" sz="1400" dirty="0" err="1" smtClean="0">
                <a:solidFill>
                  <a:srgbClr val="0033CC"/>
                </a:solidFill>
              </a:rPr>
              <a:t>sample</a:t>
            </a:r>
            <a:r>
              <a:rPr lang="sl-SI" sz="1400" dirty="0" smtClean="0">
                <a:solidFill>
                  <a:srgbClr val="0033CC"/>
                </a:solidFill>
              </a:rPr>
              <a:t> out, </a:t>
            </a:r>
            <a:r>
              <a:rPr lang="sl-SI" sz="1400" dirty="0" err="1" smtClean="0">
                <a:solidFill>
                  <a:srgbClr val="0033CC"/>
                </a:solidFill>
              </a:rPr>
              <a:t>train</a:t>
            </a:r>
            <a:r>
              <a:rPr lang="sl-SI" sz="1400" dirty="0" smtClean="0">
                <a:solidFill>
                  <a:srgbClr val="0033CC"/>
                </a:solidFill>
              </a:rPr>
              <a:t> </a:t>
            </a:r>
            <a:r>
              <a:rPr lang="sl-SI" sz="1400" dirty="0" err="1" smtClean="0">
                <a:solidFill>
                  <a:srgbClr val="0033CC"/>
                </a:solidFill>
              </a:rPr>
              <a:t>PNN</a:t>
            </a:r>
            <a:r>
              <a:rPr lang="sl-SI" sz="1400" dirty="0" smtClean="0">
                <a:solidFill>
                  <a:srgbClr val="0033CC"/>
                </a:solidFill>
              </a:rPr>
              <a:t>, and test on </a:t>
            </a:r>
            <a:r>
              <a:rPr lang="sl-SI" sz="1400" dirty="0" err="1" smtClean="0">
                <a:solidFill>
                  <a:srgbClr val="0033CC"/>
                </a:solidFill>
              </a:rPr>
              <a:t>the</a:t>
            </a:r>
            <a:r>
              <a:rPr lang="sl-SI" sz="1400" dirty="0" smtClean="0">
                <a:solidFill>
                  <a:srgbClr val="0033CC"/>
                </a:solidFill>
              </a:rPr>
              <a:t> </a:t>
            </a:r>
            <a:r>
              <a:rPr lang="sl-SI" sz="1400" dirty="0" err="1" smtClean="0">
                <a:solidFill>
                  <a:srgbClr val="0033CC"/>
                </a:solidFill>
              </a:rPr>
              <a:t>omitted</a:t>
            </a:r>
            <a:r>
              <a:rPr lang="sl-SI" sz="1400" dirty="0" smtClean="0">
                <a:solidFill>
                  <a:srgbClr val="0033CC"/>
                </a:solidFill>
              </a:rPr>
              <a:t> </a:t>
            </a:r>
            <a:r>
              <a:rPr lang="sl-SI" sz="1400" dirty="0" err="1" smtClean="0">
                <a:solidFill>
                  <a:srgbClr val="0033CC"/>
                </a:solidFill>
              </a:rPr>
              <a:t>sample</a:t>
            </a:r>
            <a:endParaRPr lang="sl-SI" sz="1400" dirty="0" smtClean="0">
              <a:solidFill>
                <a:srgbClr val="0033CC"/>
              </a:solidFill>
            </a:endParaRPr>
          </a:p>
          <a:p>
            <a:pPr marL="762000" lvl="1" indent="-304800" eaLnBrk="1" hangingPunct="1">
              <a:buFontTx/>
              <a:buAutoNum type="arabicPeriod"/>
            </a:pPr>
            <a:r>
              <a:rPr lang="sl-SI" sz="1400" dirty="0" err="1" smtClean="0">
                <a:solidFill>
                  <a:srgbClr val="0033CC"/>
                </a:solidFill>
              </a:rPr>
              <a:t>Repeat</a:t>
            </a:r>
            <a:r>
              <a:rPr lang="sl-SI" sz="1400" dirty="0" smtClean="0">
                <a:solidFill>
                  <a:srgbClr val="0033CC"/>
                </a:solidFill>
              </a:rPr>
              <a:t> </a:t>
            </a:r>
            <a:r>
              <a:rPr lang="sl-SI" sz="1400" dirty="0" err="1" smtClean="0">
                <a:solidFill>
                  <a:srgbClr val="0033CC"/>
                </a:solidFill>
              </a:rPr>
              <a:t>the</a:t>
            </a:r>
            <a:r>
              <a:rPr lang="sl-SI" sz="1400" dirty="0" smtClean="0">
                <a:solidFill>
                  <a:srgbClr val="0033CC"/>
                </a:solidFill>
              </a:rPr>
              <a:t> procedure </a:t>
            </a:r>
            <a:r>
              <a:rPr lang="sl-SI" sz="1400" dirty="0" err="1" smtClean="0">
                <a:solidFill>
                  <a:srgbClr val="0033CC"/>
                </a:solidFill>
              </a:rPr>
              <a:t>for</a:t>
            </a:r>
            <a:r>
              <a:rPr lang="sl-SI" sz="1400" dirty="0" smtClean="0">
                <a:solidFill>
                  <a:srgbClr val="0033CC"/>
                </a:solidFill>
              </a:rPr>
              <a:t> </a:t>
            </a:r>
            <a:r>
              <a:rPr lang="sl-SI" sz="1400" dirty="0" err="1" smtClean="0">
                <a:solidFill>
                  <a:srgbClr val="0033CC"/>
                </a:solidFill>
              </a:rPr>
              <a:t>all</a:t>
            </a:r>
            <a:r>
              <a:rPr lang="sl-SI" sz="1400" dirty="0" smtClean="0">
                <a:solidFill>
                  <a:srgbClr val="0033CC"/>
                </a:solidFill>
              </a:rPr>
              <a:t> </a:t>
            </a:r>
            <a:r>
              <a:rPr lang="sl-SI" sz="1400" dirty="0" err="1" smtClean="0">
                <a:solidFill>
                  <a:srgbClr val="0033CC"/>
                </a:solidFill>
              </a:rPr>
              <a:t>samples</a:t>
            </a:r>
            <a:r>
              <a:rPr lang="sl-SI" sz="1400" dirty="0" smtClean="0">
                <a:solidFill>
                  <a:srgbClr val="0033CC"/>
                </a:solidFill>
              </a:rPr>
              <a:t> and </a:t>
            </a:r>
            <a:r>
              <a:rPr lang="sl-SI" sz="1400" dirty="0" err="1" smtClean="0">
                <a:solidFill>
                  <a:srgbClr val="0033CC"/>
                </a:solidFill>
              </a:rPr>
              <a:t>save</a:t>
            </a:r>
            <a:r>
              <a:rPr lang="sl-SI" sz="1400" dirty="0" smtClean="0">
                <a:solidFill>
                  <a:srgbClr val="0033CC"/>
                </a:solidFill>
              </a:rPr>
              <a:t> </a:t>
            </a:r>
            <a:r>
              <a:rPr lang="sl-SI" sz="1400" dirty="0" err="1" smtClean="0">
                <a:solidFill>
                  <a:srgbClr val="0033CC"/>
                </a:solidFill>
              </a:rPr>
              <a:t>the</a:t>
            </a:r>
            <a:r>
              <a:rPr lang="sl-SI" sz="1400" dirty="0" smtClean="0">
                <a:solidFill>
                  <a:srgbClr val="0033CC"/>
                </a:solidFill>
              </a:rPr>
              <a:t> </a:t>
            </a:r>
            <a:r>
              <a:rPr lang="sl-SI" sz="1400" dirty="0" err="1" smtClean="0">
                <a:solidFill>
                  <a:srgbClr val="0033CC"/>
                </a:solidFill>
              </a:rPr>
              <a:t>results</a:t>
            </a:r>
            <a:endParaRPr lang="sl-SI" sz="1400" dirty="0" smtClean="0">
              <a:solidFill>
                <a:srgbClr val="0033CC"/>
              </a:solidFill>
            </a:endParaRPr>
          </a:p>
          <a:p>
            <a:pPr marL="762000" lvl="1" indent="-304800" eaLnBrk="1" hangingPunct="1">
              <a:buFontTx/>
              <a:buAutoNum type="arabicPeriod"/>
            </a:pPr>
            <a:r>
              <a:rPr lang="sl-SI" sz="1400" dirty="0" err="1" smtClean="0">
                <a:solidFill>
                  <a:srgbClr val="0033CC"/>
                </a:solidFill>
              </a:rPr>
              <a:t>Find</a:t>
            </a:r>
            <a:r>
              <a:rPr lang="sl-SI" sz="1400" dirty="0">
                <a:solidFill>
                  <a:srgbClr val="0033CC"/>
                </a:solidFill>
              </a:rPr>
              <a:t> </a:t>
            </a:r>
            <a:r>
              <a:rPr lang="sl-SI" sz="1400" dirty="0" err="1" smtClean="0">
                <a:solidFill>
                  <a:srgbClr val="0033CC"/>
                </a:solidFill>
              </a:rPr>
              <a:t>an</a:t>
            </a:r>
            <a:r>
              <a:rPr lang="sl-SI" sz="1400" dirty="0" smtClean="0">
                <a:solidFill>
                  <a:srgbClr val="0033CC"/>
                </a:solidFill>
              </a:rPr>
              <a:t> </a:t>
            </a:r>
            <a:r>
              <a:rPr lang="sl-SI" sz="1400" dirty="0" err="1" smtClean="0">
                <a:solidFill>
                  <a:srgbClr val="0033CC"/>
                </a:solidFill>
              </a:rPr>
              <a:t>optimal</a:t>
            </a:r>
            <a:r>
              <a:rPr lang="sl-SI" sz="1400" dirty="0" smtClean="0">
                <a:solidFill>
                  <a:srgbClr val="0033CC"/>
                </a:solidFill>
              </a:rPr>
              <a:t> </a:t>
            </a:r>
            <a:r>
              <a:rPr lang="sl-SI" sz="1400" dirty="0" err="1" smtClean="0">
                <a:solidFill>
                  <a:srgbClr val="0033CC"/>
                </a:solidFill>
              </a:rPr>
              <a:t>spread</a:t>
            </a:r>
            <a:r>
              <a:rPr lang="sl-SI" sz="1400" dirty="0" smtClean="0">
                <a:solidFill>
                  <a:srgbClr val="0033CC"/>
                </a:solidFill>
              </a:rPr>
              <a:t> </a:t>
            </a:r>
            <a:r>
              <a:rPr lang="sl-SI" sz="1400" dirty="0" err="1" smtClean="0">
                <a:solidFill>
                  <a:srgbClr val="0033CC"/>
                </a:solidFill>
              </a:rPr>
              <a:t>that</a:t>
            </a:r>
            <a:r>
              <a:rPr lang="sl-SI" sz="1400" dirty="0" smtClean="0">
                <a:solidFill>
                  <a:srgbClr val="0033CC"/>
                </a:solidFill>
              </a:rPr>
              <a:t> </a:t>
            </a:r>
            <a:r>
              <a:rPr lang="sl-SI" sz="1400" dirty="0" err="1" smtClean="0">
                <a:solidFill>
                  <a:srgbClr val="0033CC"/>
                </a:solidFill>
              </a:rPr>
              <a:t>yields</a:t>
            </a:r>
            <a:r>
              <a:rPr lang="sl-SI" sz="1400" dirty="0" smtClean="0">
                <a:solidFill>
                  <a:srgbClr val="0033CC"/>
                </a:solidFill>
              </a:rPr>
              <a:t> </a:t>
            </a:r>
            <a:r>
              <a:rPr lang="sl-SI" sz="1400" dirty="0" err="1" smtClean="0">
                <a:solidFill>
                  <a:srgbClr val="0033CC"/>
                </a:solidFill>
              </a:rPr>
              <a:t>minimal</a:t>
            </a:r>
            <a:r>
              <a:rPr lang="sl-SI" sz="1400" dirty="0" smtClean="0">
                <a:solidFill>
                  <a:srgbClr val="0033CC"/>
                </a:solidFill>
              </a:rPr>
              <a:t> </a:t>
            </a:r>
            <a:r>
              <a:rPr lang="sl-SI" sz="1400" dirty="0" err="1" smtClean="0">
                <a:solidFill>
                  <a:srgbClr val="0033CC"/>
                </a:solidFill>
              </a:rPr>
              <a:t>average</a:t>
            </a:r>
            <a:r>
              <a:rPr lang="sl-SI" sz="1400" dirty="0" smtClean="0">
                <a:solidFill>
                  <a:srgbClr val="0033CC"/>
                </a:solidFill>
              </a:rPr>
              <a:t> </a:t>
            </a:r>
            <a:r>
              <a:rPr lang="sl-SI" sz="1400" dirty="0" err="1" smtClean="0">
                <a:solidFill>
                  <a:srgbClr val="0033CC"/>
                </a:solidFill>
              </a:rPr>
              <a:t>classification</a:t>
            </a:r>
            <a:r>
              <a:rPr lang="sl-SI" sz="1400" dirty="0" smtClean="0">
                <a:solidFill>
                  <a:srgbClr val="0033CC"/>
                </a:solidFill>
              </a:rPr>
              <a:t> </a:t>
            </a:r>
            <a:r>
              <a:rPr lang="sl-SI" sz="1400" dirty="0" err="1" smtClean="0">
                <a:solidFill>
                  <a:srgbClr val="0033CC"/>
                </a:solidFill>
              </a:rPr>
              <a:t>error</a:t>
            </a:r>
            <a:endParaRPr lang="sl-SI" sz="1400" dirty="0" smtClean="0">
              <a:solidFill>
                <a:srgbClr val="0033CC"/>
              </a:solidFill>
            </a:endParaRPr>
          </a:p>
          <a:p>
            <a:pPr lvl="3" eaLnBrk="1" hangingPunct="1"/>
            <a:endParaRPr lang="sl-SI" sz="1000" dirty="0" smtClean="0">
              <a:solidFill>
                <a:srgbClr val="0033CC"/>
              </a:solidFill>
            </a:endParaRPr>
          </a:p>
          <a:p>
            <a:pPr marL="457200" indent="-457200" eaLnBrk="1" hangingPunct="1"/>
            <a:r>
              <a:rPr lang="sl-SI" sz="2000" dirty="0" err="1" smtClean="0"/>
              <a:t>Benefits</a:t>
            </a:r>
            <a:endParaRPr lang="sl-SI" sz="2000" dirty="0" smtClean="0"/>
          </a:p>
          <a:p>
            <a:pPr marL="762000" lvl="1" indent="-304800" eaLnBrk="1" hangingPunct="1"/>
            <a:r>
              <a:rPr lang="sl-SI" sz="1400" dirty="0" err="1" smtClean="0"/>
              <a:t>Little</a:t>
            </a:r>
            <a:r>
              <a:rPr lang="sl-SI" sz="1400" dirty="0" smtClean="0"/>
              <a:t> </a:t>
            </a:r>
            <a:r>
              <a:rPr lang="sl-SI" sz="1400" dirty="0" err="1" smtClean="0"/>
              <a:t>or</a:t>
            </a:r>
            <a:r>
              <a:rPr lang="sl-SI" sz="1400" dirty="0" smtClean="0"/>
              <a:t> no </a:t>
            </a:r>
            <a:r>
              <a:rPr lang="sl-SI" sz="1400" dirty="0" err="1" smtClean="0"/>
              <a:t>training</a:t>
            </a:r>
            <a:r>
              <a:rPr lang="sl-SI" sz="1400" dirty="0" smtClean="0"/>
              <a:t> </a:t>
            </a:r>
            <a:r>
              <a:rPr lang="sl-SI" sz="1400" dirty="0" err="1" smtClean="0"/>
              <a:t>required</a:t>
            </a:r>
            <a:r>
              <a:rPr lang="sl-SI" sz="1400" dirty="0" smtClean="0"/>
              <a:t> (</a:t>
            </a:r>
            <a:r>
              <a:rPr lang="sl-SI" sz="1400" dirty="0" err="1" smtClean="0"/>
              <a:t>except</a:t>
            </a:r>
            <a:r>
              <a:rPr lang="sl-SI" sz="1400" dirty="0" smtClean="0"/>
              <a:t> </a:t>
            </a:r>
            <a:r>
              <a:rPr lang="sl-SI" sz="1400" dirty="0" err="1" smtClean="0"/>
              <a:t>spread</a:t>
            </a:r>
            <a:r>
              <a:rPr lang="sl-SI" sz="1400" dirty="0" smtClean="0"/>
              <a:t> </a:t>
            </a:r>
            <a:r>
              <a:rPr lang="sl-SI" sz="1400" dirty="0" err="1" smtClean="0"/>
              <a:t>optimization</a:t>
            </a:r>
            <a:r>
              <a:rPr lang="sl-SI" sz="1400" dirty="0" smtClean="0"/>
              <a:t>)</a:t>
            </a:r>
          </a:p>
          <a:p>
            <a:pPr marL="762000" lvl="1" indent="-304800" eaLnBrk="1" hangingPunct="1"/>
            <a:r>
              <a:rPr lang="sl-SI" sz="1400" dirty="0" err="1" smtClean="0"/>
              <a:t>Besides</a:t>
            </a:r>
            <a:r>
              <a:rPr lang="sl-SI" sz="1400" dirty="0" smtClean="0"/>
              <a:t> </a:t>
            </a:r>
            <a:r>
              <a:rPr lang="sl-SI" sz="1400" dirty="0" err="1" smtClean="0"/>
              <a:t>classifications</a:t>
            </a:r>
            <a:r>
              <a:rPr lang="sl-SI" sz="1400" dirty="0" smtClean="0"/>
              <a:t>, </a:t>
            </a:r>
            <a:r>
              <a:rPr lang="sl-SI" sz="1400" dirty="0" err="1" smtClean="0"/>
              <a:t>PNN</a:t>
            </a:r>
            <a:r>
              <a:rPr lang="sl-SI" sz="1400" dirty="0" smtClean="0"/>
              <a:t> </a:t>
            </a:r>
            <a:r>
              <a:rPr lang="sl-SI" sz="1400" dirty="0" err="1" smtClean="0"/>
              <a:t>also</a:t>
            </a:r>
            <a:r>
              <a:rPr lang="sl-SI" sz="1400" dirty="0" smtClean="0"/>
              <a:t> </a:t>
            </a:r>
            <a:r>
              <a:rPr lang="sl-SI" sz="1400" dirty="0" err="1" smtClean="0"/>
              <a:t>provides</a:t>
            </a:r>
            <a:r>
              <a:rPr lang="sl-SI" sz="1400" dirty="0" smtClean="0"/>
              <a:t> </a:t>
            </a:r>
            <a:r>
              <a:rPr lang="sl-SI" sz="1400" dirty="0" err="1" smtClean="0"/>
              <a:t>Bayesian</a:t>
            </a:r>
            <a:r>
              <a:rPr lang="sl-SI" sz="1400" dirty="0" smtClean="0"/>
              <a:t> </a:t>
            </a:r>
            <a:r>
              <a:rPr lang="sl-SI" sz="1400" dirty="0" err="1" smtClean="0"/>
              <a:t>posterior</a:t>
            </a:r>
            <a:r>
              <a:rPr lang="sl-SI" sz="1400" dirty="0" smtClean="0"/>
              <a:t> </a:t>
            </a:r>
            <a:r>
              <a:rPr lang="sl-SI" sz="1400" dirty="0" err="1" smtClean="0"/>
              <a:t>probabilities</a:t>
            </a:r>
            <a:r>
              <a:rPr lang="sl-SI" sz="1400" dirty="0" smtClean="0"/>
              <a:t> </a:t>
            </a:r>
            <a:r>
              <a:rPr lang="sl-SI" sz="1400" dirty="0" smtClean="0">
                <a:sym typeface="Wingdings" pitchFamily="2" charset="2"/>
              </a:rPr>
              <a:t> </a:t>
            </a:r>
            <a:r>
              <a:rPr lang="sl-SI" sz="1400" dirty="0" err="1" smtClean="0">
                <a:sym typeface="Wingdings" pitchFamily="2" charset="2"/>
              </a:rPr>
              <a:t>solid</a:t>
            </a:r>
            <a:r>
              <a:rPr lang="sl-SI" sz="1400" dirty="0" smtClean="0">
                <a:sym typeface="Wingdings" pitchFamily="2" charset="2"/>
              </a:rPr>
              <a:t> </a:t>
            </a:r>
            <a:r>
              <a:rPr lang="sl-SI" sz="1400" dirty="0" err="1" smtClean="0">
                <a:sym typeface="Wingdings" pitchFamily="2" charset="2"/>
              </a:rPr>
              <a:t>theoretical</a:t>
            </a:r>
            <a:r>
              <a:rPr lang="sl-SI" sz="1400" dirty="0" smtClean="0">
                <a:sym typeface="Wingdings" pitchFamily="2" charset="2"/>
              </a:rPr>
              <a:t> </a:t>
            </a:r>
            <a:r>
              <a:rPr lang="sl-SI" sz="1400" dirty="0" err="1" smtClean="0">
                <a:sym typeface="Wingdings" pitchFamily="2" charset="2"/>
              </a:rPr>
              <a:t>foundation</a:t>
            </a:r>
            <a:r>
              <a:rPr lang="sl-SI" sz="1400" dirty="0" smtClean="0">
                <a:sym typeface="Wingdings" pitchFamily="2" charset="2"/>
              </a:rPr>
              <a:t> to </a:t>
            </a:r>
            <a:r>
              <a:rPr lang="sl-SI" sz="1400" dirty="0" err="1" smtClean="0">
                <a:sym typeface="Wingdings" pitchFamily="2" charset="2"/>
              </a:rPr>
              <a:t>support</a:t>
            </a:r>
            <a:r>
              <a:rPr lang="sl-SI" sz="1400" dirty="0" smtClean="0">
                <a:sym typeface="Wingdings" pitchFamily="2" charset="2"/>
              </a:rPr>
              <a:t> </a:t>
            </a:r>
            <a:r>
              <a:rPr lang="sl-SI" sz="1400" dirty="0" err="1" smtClean="0">
                <a:sym typeface="Wingdings" pitchFamily="2" charset="2"/>
              </a:rPr>
              <a:t>confidence</a:t>
            </a:r>
            <a:r>
              <a:rPr lang="sl-SI" sz="1400" dirty="0" smtClean="0">
                <a:sym typeface="Wingdings" pitchFamily="2" charset="2"/>
              </a:rPr>
              <a:t> </a:t>
            </a:r>
            <a:r>
              <a:rPr lang="sl-SI" sz="1400" dirty="0" err="1" smtClean="0">
                <a:sym typeface="Wingdings" pitchFamily="2" charset="2"/>
              </a:rPr>
              <a:t>estimates</a:t>
            </a:r>
            <a:r>
              <a:rPr lang="sl-SI" sz="1400" dirty="0" smtClean="0">
                <a:sym typeface="Wingdings" pitchFamily="2" charset="2"/>
              </a:rPr>
              <a:t> </a:t>
            </a:r>
            <a:r>
              <a:rPr lang="sl-SI" sz="1400" dirty="0" err="1" smtClean="0">
                <a:sym typeface="Wingdings" pitchFamily="2" charset="2"/>
              </a:rPr>
              <a:t>for</a:t>
            </a:r>
            <a:r>
              <a:rPr lang="sl-SI" sz="1400" dirty="0" smtClean="0">
                <a:sym typeface="Wingdings" pitchFamily="2" charset="2"/>
              </a:rPr>
              <a:t> </a:t>
            </a:r>
            <a:r>
              <a:rPr lang="sl-SI" sz="1400" dirty="0" err="1" smtClean="0">
                <a:sym typeface="Wingdings" pitchFamily="2" charset="2"/>
              </a:rPr>
              <a:t>the</a:t>
            </a:r>
            <a:r>
              <a:rPr lang="sl-SI" sz="1400" dirty="0" smtClean="0">
                <a:sym typeface="Wingdings" pitchFamily="2" charset="2"/>
              </a:rPr>
              <a:t> </a:t>
            </a:r>
            <a:r>
              <a:rPr lang="sl-SI" sz="1400" dirty="0" err="1" smtClean="0">
                <a:sym typeface="Wingdings" pitchFamily="2" charset="2"/>
              </a:rPr>
              <a:t>network’s</a:t>
            </a:r>
            <a:r>
              <a:rPr lang="sl-SI" sz="1400" dirty="0" smtClean="0">
                <a:sym typeface="Wingdings" pitchFamily="2" charset="2"/>
              </a:rPr>
              <a:t> </a:t>
            </a:r>
            <a:r>
              <a:rPr lang="sl-SI" sz="1400" dirty="0" err="1" smtClean="0">
                <a:sym typeface="Wingdings" pitchFamily="2" charset="2"/>
              </a:rPr>
              <a:t>decisions</a:t>
            </a:r>
            <a:endParaRPr lang="sl-SI" sz="1400" dirty="0" smtClean="0"/>
          </a:p>
          <a:p>
            <a:pPr marL="762000" lvl="1" indent="-304800" eaLnBrk="1" hangingPunct="1"/>
            <a:r>
              <a:rPr lang="sl-SI" sz="1400" dirty="0" err="1" smtClean="0"/>
              <a:t>Robust</a:t>
            </a:r>
            <a:r>
              <a:rPr lang="sl-SI" sz="1400" dirty="0" smtClean="0"/>
              <a:t> </a:t>
            </a:r>
            <a:r>
              <a:rPr lang="sl-SI" sz="1400" dirty="0" err="1" smtClean="0"/>
              <a:t>against</a:t>
            </a:r>
            <a:r>
              <a:rPr lang="sl-SI" sz="1400" dirty="0" smtClean="0"/>
              <a:t> </a:t>
            </a:r>
            <a:r>
              <a:rPr lang="sl-SI" sz="1400" dirty="0" err="1" smtClean="0"/>
              <a:t>outliers</a:t>
            </a:r>
            <a:r>
              <a:rPr lang="sl-SI" sz="1400" dirty="0" smtClean="0"/>
              <a:t> </a:t>
            </a:r>
            <a:r>
              <a:rPr lang="sl-SI" sz="1400" dirty="0" smtClean="0">
                <a:sym typeface="Wingdings" pitchFamily="2" charset="2"/>
              </a:rPr>
              <a:t> </a:t>
            </a:r>
            <a:r>
              <a:rPr lang="sl-SI" sz="1400" dirty="0" err="1" smtClean="0">
                <a:sym typeface="Wingdings" pitchFamily="2" charset="2"/>
              </a:rPr>
              <a:t>outliers</a:t>
            </a:r>
            <a:r>
              <a:rPr lang="sl-SI" sz="1400" dirty="0" smtClean="0">
                <a:sym typeface="Wingdings" pitchFamily="2" charset="2"/>
              </a:rPr>
              <a:t> </a:t>
            </a:r>
            <a:r>
              <a:rPr lang="sl-SI" sz="1400" dirty="0" err="1" smtClean="0">
                <a:sym typeface="Wingdings" pitchFamily="2" charset="2"/>
              </a:rPr>
              <a:t>have</a:t>
            </a:r>
            <a:r>
              <a:rPr lang="sl-SI" sz="1400" dirty="0" smtClean="0">
                <a:sym typeface="Wingdings" pitchFamily="2" charset="2"/>
              </a:rPr>
              <a:t> no real </a:t>
            </a:r>
            <a:r>
              <a:rPr lang="sl-SI" sz="1400" dirty="0" err="1" smtClean="0">
                <a:sym typeface="Wingdings" pitchFamily="2" charset="2"/>
              </a:rPr>
              <a:t>effect</a:t>
            </a:r>
            <a:r>
              <a:rPr lang="sl-SI" sz="1400" dirty="0" smtClean="0">
                <a:sym typeface="Wingdings" pitchFamily="2" charset="2"/>
              </a:rPr>
              <a:t> on </a:t>
            </a:r>
            <a:r>
              <a:rPr lang="sl-SI" sz="1400" dirty="0" err="1" smtClean="0">
                <a:sym typeface="Wingdings" pitchFamily="2" charset="2"/>
              </a:rPr>
              <a:t>decisions</a:t>
            </a:r>
            <a:endParaRPr lang="sl-SI" sz="1400" dirty="0" smtClean="0"/>
          </a:p>
          <a:p>
            <a:pPr lvl="3" eaLnBrk="1" hangingPunct="1"/>
            <a:endParaRPr lang="sl-SI" sz="1000" dirty="0" smtClean="0"/>
          </a:p>
          <a:p>
            <a:pPr marL="457200" indent="-457200" eaLnBrk="1" hangingPunct="1"/>
            <a:r>
              <a:rPr lang="sl-SI" sz="2000" dirty="0" err="1" smtClean="0"/>
              <a:t>Drawbacks</a:t>
            </a:r>
            <a:endParaRPr lang="sl-SI" sz="2000" dirty="0" smtClean="0"/>
          </a:p>
          <a:p>
            <a:pPr marL="762000" lvl="1" indent="-304800" eaLnBrk="1" hangingPunct="1"/>
            <a:r>
              <a:rPr lang="sl-SI" sz="1400" dirty="0" err="1" smtClean="0"/>
              <a:t>PNN</a:t>
            </a:r>
            <a:r>
              <a:rPr lang="sl-SI" sz="1400" dirty="0" smtClean="0"/>
              <a:t> </a:t>
            </a:r>
            <a:r>
              <a:rPr lang="sl-SI" sz="1400" dirty="0" err="1" smtClean="0"/>
              <a:t>performance</a:t>
            </a:r>
            <a:r>
              <a:rPr lang="sl-SI" sz="1400" dirty="0" smtClean="0"/>
              <a:t> </a:t>
            </a:r>
            <a:r>
              <a:rPr lang="sl-SI" sz="1400" dirty="0" err="1" smtClean="0"/>
              <a:t>depends</a:t>
            </a:r>
            <a:r>
              <a:rPr lang="sl-SI" sz="1400" dirty="0" smtClean="0"/>
              <a:t> </a:t>
            </a:r>
            <a:r>
              <a:rPr lang="sl-SI" sz="1400" dirty="0" err="1" smtClean="0"/>
              <a:t>strongly</a:t>
            </a:r>
            <a:r>
              <a:rPr lang="sl-SI" sz="1400" dirty="0" smtClean="0"/>
              <a:t> on a </a:t>
            </a:r>
            <a:r>
              <a:rPr lang="sl-SI" sz="1400" dirty="0" err="1" smtClean="0"/>
              <a:t>thoroughly</a:t>
            </a:r>
            <a:r>
              <a:rPr lang="sl-SI" sz="1400" dirty="0" smtClean="0"/>
              <a:t> </a:t>
            </a:r>
            <a:r>
              <a:rPr lang="sl-SI" sz="1400" dirty="0" err="1" smtClean="0"/>
              <a:t>representative</a:t>
            </a:r>
            <a:r>
              <a:rPr lang="sl-SI" sz="1400" dirty="0" smtClean="0"/>
              <a:t> </a:t>
            </a:r>
            <a:r>
              <a:rPr lang="sl-SI" sz="1400" dirty="0" err="1" smtClean="0"/>
              <a:t>training</a:t>
            </a:r>
            <a:r>
              <a:rPr lang="sl-SI" sz="1400" dirty="0" smtClean="0"/>
              <a:t> set</a:t>
            </a:r>
          </a:p>
          <a:p>
            <a:pPr marL="762000" lvl="1" indent="-304800" eaLnBrk="1" hangingPunct="1"/>
            <a:r>
              <a:rPr lang="sl-SI" sz="1400" dirty="0" err="1" smtClean="0"/>
              <a:t>Entire</a:t>
            </a:r>
            <a:r>
              <a:rPr lang="sl-SI" sz="1400" dirty="0" smtClean="0"/>
              <a:t> </a:t>
            </a:r>
            <a:r>
              <a:rPr lang="sl-SI" sz="1400" dirty="0" err="1" smtClean="0"/>
              <a:t>training</a:t>
            </a:r>
            <a:r>
              <a:rPr lang="sl-SI" sz="1400" dirty="0" smtClean="0"/>
              <a:t> set </a:t>
            </a:r>
            <a:r>
              <a:rPr lang="sl-SI" sz="1400" dirty="0" err="1" smtClean="0"/>
              <a:t>must</a:t>
            </a:r>
            <a:r>
              <a:rPr lang="sl-SI" sz="1400" dirty="0" smtClean="0"/>
              <a:t> be </a:t>
            </a:r>
            <a:r>
              <a:rPr lang="sl-SI" sz="1400" dirty="0" err="1" smtClean="0"/>
              <a:t>stored</a:t>
            </a:r>
            <a:r>
              <a:rPr lang="sl-SI" sz="1400" dirty="0" smtClean="0"/>
              <a:t> </a:t>
            </a:r>
            <a:r>
              <a:rPr lang="sl-SI" sz="1400" dirty="0" smtClean="0">
                <a:sym typeface="Wingdings" pitchFamily="2" charset="2"/>
              </a:rPr>
              <a:t> large </a:t>
            </a:r>
            <a:r>
              <a:rPr lang="sl-SI" sz="1400" dirty="0" err="1" smtClean="0">
                <a:sym typeface="Wingdings" pitchFamily="2" charset="2"/>
              </a:rPr>
              <a:t>memory</a:t>
            </a:r>
            <a:r>
              <a:rPr lang="sl-SI" sz="1400" dirty="0" smtClean="0">
                <a:sym typeface="Wingdings" pitchFamily="2" charset="2"/>
              </a:rPr>
              <a:t> and </a:t>
            </a:r>
            <a:r>
              <a:rPr lang="sl-SI" sz="1400" dirty="0" err="1" smtClean="0">
                <a:sym typeface="Wingdings" pitchFamily="2" charset="2"/>
              </a:rPr>
              <a:t>poor</a:t>
            </a:r>
            <a:r>
              <a:rPr lang="sl-SI" sz="1400" dirty="0" smtClean="0">
                <a:sym typeface="Wingdings" pitchFamily="2" charset="2"/>
              </a:rPr>
              <a:t> </a:t>
            </a:r>
            <a:r>
              <a:rPr lang="sl-SI" sz="1400" dirty="0" err="1" smtClean="0">
                <a:sym typeface="Wingdings" pitchFamily="2" charset="2"/>
              </a:rPr>
              <a:t>execution</a:t>
            </a:r>
            <a:r>
              <a:rPr lang="sl-SI" sz="1400" dirty="0" smtClean="0">
                <a:sym typeface="Wingdings" pitchFamily="2" charset="2"/>
              </a:rPr>
              <a:t> </a:t>
            </a:r>
            <a:r>
              <a:rPr lang="sl-SI" sz="1400" dirty="0" err="1" smtClean="0">
                <a:sym typeface="Wingdings" pitchFamily="2" charset="2"/>
              </a:rPr>
              <a:t>speed</a:t>
            </a:r>
            <a:endParaRPr lang="sl-SI" sz="1400" dirty="0" smtClean="0">
              <a:sym typeface="Wingdings" pitchFamily="2" charset="2"/>
            </a:endParaRPr>
          </a:p>
          <a:p>
            <a:pPr marL="762000" lvl="1" indent="-304800" eaLnBrk="1" hangingPunct="1"/>
            <a:endParaRPr lang="en-GB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471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(6) Radial Basis Function Networks</a:t>
            </a:r>
            <a:endParaRPr lang="en-US" smtClean="0">
              <a:cs typeface="Arial" charset="0"/>
            </a:endParaRPr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6FCD5D56-6717-482F-8923-542BCE40762C}" type="slidenum">
              <a:rPr lang="sl-SI" smtClean="0"/>
              <a:pPr/>
              <a:t>44</a:t>
            </a:fld>
            <a:endParaRPr lang="sl-SI" smtClean="0"/>
          </a:p>
        </p:txBody>
      </p:sp>
      <p:pic>
        <p:nvPicPr>
          <p:cNvPr id="47109" name="Picture 7" descr="#example65_GRNN_regression_examples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3219" y="3179928"/>
            <a:ext cx="4185066" cy="3138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10" name="Picture 8" descr="#example65_GRNN_regression_examples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3845" y="3179928"/>
            <a:ext cx="4185066" cy="3138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dirty="0" smtClean="0"/>
              <a:t>6.9  </a:t>
            </a:r>
            <a:r>
              <a:rPr lang="sl-SI" dirty="0" err="1" smtClean="0"/>
              <a:t>Generalized</a:t>
            </a:r>
            <a:r>
              <a:rPr lang="sl-SI" dirty="0" smtClean="0"/>
              <a:t> </a:t>
            </a:r>
            <a:r>
              <a:rPr lang="sl-SI" dirty="0" err="1" smtClean="0"/>
              <a:t>regression</a:t>
            </a:r>
            <a:r>
              <a:rPr lang="sl-SI" dirty="0" smtClean="0"/>
              <a:t> </a:t>
            </a:r>
            <a:r>
              <a:rPr lang="sl-SI" dirty="0" err="1" smtClean="0"/>
              <a:t>networks</a:t>
            </a:r>
            <a:endParaRPr lang="en-GB" dirty="0" smtClean="0"/>
          </a:p>
        </p:txBody>
      </p:sp>
      <p:sp>
        <p:nvSpPr>
          <p:cNvPr id="47112" name="Line 3"/>
          <p:cNvSpPr>
            <a:spLocks noChangeShapeType="1"/>
          </p:cNvSpPr>
          <p:nvPr/>
        </p:nvSpPr>
        <p:spPr bwMode="auto">
          <a:xfrm>
            <a:off x="250825" y="1268413"/>
            <a:ext cx="8642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344613"/>
            <a:ext cx="8229600" cy="5037137"/>
          </a:xfrm>
        </p:spPr>
        <p:txBody>
          <a:bodyPr/>
          <a:lstStyle/>
          <a:p>
            <a:pPr marL="381000" indent="-381000" eaLnBrk="1" hangingPunct="1"/>
            <a:r>
              <a:rPr lang="sl-SI" sz="2000" smtClean="0"/>
              <a:t>GRNN can be well explained by reviewing the regression problem:</a:t>
            </a:r>
            <a:br>
              <a:rPr lang="sl-SI" sz="2000" smtClean="0"/>
            </a:br>
            <a:r>
              <a:rPr lang="sl-SI" sz="2000" smtClean="0"/>
              <a:t/>
            </a:r>
            <a:br>
              <a:rPr lang="sl-SI" sz="2000" smtClean="0"/>
            </a:br>
            <a:r>
              <a:rPr lang="sl-SI" sz="2000" smtClean="0"/>
              <a:t>How to use measured values (</a:t>
            </a:r>
            <a:r>
              <a:rPr lang="sl-SI" sz="2000" smtClean="0">
                <a:solidFill>
                  <a:srgbClr val="FF0000"/>
                </a:solidFill>
              </a:rPr>
              <a:t>independent variables</a:t>
            </a:r>
            <a:r>
              <a:rPr lang="sl-SI" sz="2000" smtClean="0"/>
              <a:t>) to predict the value of a </a:t>
            </a:r>
            <a:r>
              <a:rPr lang="sl-SI" sz="2000" smtClean="0">
                <a:solidFill>
                  <a:srgbClr val="FF0000"/>
                </a:solidFill>
              </a:rPr>
              <a:t>d</a:t>
            </a:r>
            <a:r>
              <a:rPr lang="en-GB" sz="2000" smtClean="0">
                <a:solidFill>
                  <a:srgbClr val="FF0000"/>
                </a:solidFill>
              </a:rPr>
              <a:t>ependent variable</a:t>
            </a:r>
            <a:r>
              <a:rPr lang="sl-SI" sz="2000" smtClean="0"/>
              <a:t>?</a:t>
            </a:r>
          </a:p>
          <a:p>
            <a:pPr lvl="2" eaLnBrk="1" hangingPunct="1"/>
            <a:endParaRPr lang="sl-SI" sz="1800" smtClean="0"/>
          </a:p>
          <a:p>
            <a:pPr lvl="1" eaLnBrk="1" hangingPunct="1">
              <a:buFontTx/>
              <a:buNone/>
            </a:pPr>
            <a:r>
              <a:rPr lang="sl-SI" sz="1800" smtClean="0">
                <a:solidFill>
                  <a:srgbClr val="3333FF"/>
                </a:solidFill>
              </a:rPr>
              <a:t>	Linear regression is OK		        Linear regression fails</a:t>
            </a:r>
            <a:endParaRPr lang="en-GB" sz="1800" smtClean="0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10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(6) Radial Basis Function Networks</a:t>
            </a:r>
            <a:endParaRPr lang="en-US" smtClean="0">
              <a:cs typeface="Arial" charset="0"/>
            </a:endParaRPr>
          </a:p>
        </p:txBody>
      </p:sp>
      <p:sp>
        <p:nvSpPr>
          <p:cNvPr id="10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352394E0-7BC1-4CA4-AA27-7D66CADE0CD3}" type="slidenum">
              <a:rPr lang="sl-SI" smtClean="0"/>
              <a:pPr/>
              <a:t>45</a:t>
            </a:fld>
            <a:endParaRPr lang="sl-SI" smtClean="0"/>
          </a:p>
        </p:txBody>
      </p:sp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Simple linear regression</a:t>
            </a:r>
            <a:endParaRPr lang="en-GB" smtClean="0"/>
          </a:p>
        </p:txBody>
      </p:sp>
      <p:sp>
        <p:nvSpPr>
          <p:cNvPr id="10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l-SI" sz="2000" dirty="0" err="1" smtClean="0"/>
              <a:t>Simple</a:t>
            </a:r>
            <a:r>
              <a:rPr lang="sl-SI" sz="2000" dirty="0" smtClean="0"/>
              <a:t> </a:t>
            </a:r>
            <a:r>
              <a:rPr lang="sl-SI" sz="2000" dirty="0" err="1" smtClean="0"/>
              <a:t>linear</a:t>
            </a:r>
            <a:r>
              <a:rPr lang="sl-SI" sz="2000" dirty="0" smtClean="0"/>
              <a:t> </a:t>
            </a:r>
            <a:r>
              <a:rPr lang="sl-SI" sz="2000" dirty="0" err="1" smtClean="0"/>
              <a:t>regression</a:t>
            </a:r>
            <a:r>
              <a:rPr lang="sl-SI" sz="2000" dirty="0" smtClean="0"/>
              <a:t> is </a:t>
            </a:r>
            <a:r>
              <a:rPr lang="sl-SI" sz="2000" dirty="0" err="1" smtClean="0"/>
              <a:t>expressed</a:t>
            </a:r>
            <a:r>
              <a:rPr lang="sl-SI" sz="2000" dirty="0" smtClean="0"/>
              <a:t> </a:t>
            </a:r>
            <a:r>
              <a:rPr lang="sl-SI" sz="2000" dirty="0" err="1" smtClean="0"/>
              <a:t>with</a:t>
            </a:r>
            <a:endParaRPr lang="sl-SI" sz="2000" dirty="0" smtClean="0"/>
          </a:p>
          <a:p>
            <a:pPr eaLnBrk="1" hangingPunct="1">
              <a:lnSpc>
                <a:spcPct val="90000"/>
              </a:lnSpc>
            </a:pPr>
            <a:endParaRPr lang="sl-SI" sz="2000" dirty="0" smtClean="0"/>
          </a:p>
          <a:p>
            <a:pPr eaLnBrk="1" hangingPunct="1">
              <a:lnSpc>
                <a:spcPct val="90000"/>
              </a:lnSpc>
            </a:pPr>
            <a:endParaRPr lang="sl-SI" sz="2000" dirty="0" smtClean="0"/>
          </a:p>
          <a:p>
            <a:pPr eaLnBrk="1" hangingPunct="1">
              <a:lnSpc>
                <a:spcPct val="90000"/>
              </a:lnSpc>
            </a:pPr>
            <a:r>
              <a:rPr lang="sl-SI" sz="2000" dirty="0" err="1" smtClean="0"/>
              <a:t>Given</a:t>
            </a:r>
            <a:r>
              <a:rPr lang="sl-SI" sz="2000" dirty="0" smtClean="0"/>
              <a:t> </a:t>
            </a:r>
            <a:r>
              <a:rPr lang="sl-SI" sz="2000" dirty="0" err="1" smtClean="0"/>
              <a:t>the</a:t>
            </a:r>
            <a:r>
              <a:rPr lang="sl-SI" sz="2000" dirty="0" smtClean="0"/>
              <a:t> </a:t>
            </a:r>
            <a:r>
              <a:rPr lang="sl-SI" sz="2000" dirty="0" err="1" smtClean="0"/>
              <a:t>training</a:t>
            </a:r>
            <a:r>
              <a:rPr lang="sl-SI" sz="2000" dirty="0" smtClean="0"/>
              <a:t> data, </a:t>
            </a:r>
            <a:r>
              <a:rPr lang="sl-SI" sz="2000" dirty="0" err="1" smtClean="0"/>
              <a:t>the</a:t>
            </a:r>
            <a:r>
              <a:rPr lang="sl-SI" sz="2000" dirty="0" smtClean="0"/>
              <a:t> slope </a:t>
            </a:r>
            <a:r>
              <a:rPr lang="sl-SI" sz="2000" i="1" dirty="0" smtClean="0"/>
              <a:t>a</a:t>
            </a:r>
            <a:r>
              <a:rPr lang="sl-SI" sz="2000" dirty="0" smtClean="0"/>
              <a:t> and </a:t>
            </a:r>
            <a:r>
              <a:rPr lang="sl-SI" sz="2000" dirty="0" err="1" smtClean="0"/>
              <a:t>bias</a:t>
            </a:r>
            <a:r>
              <a:rPr lang="sl-SI" sz="2000" dirty="0" smtClean="0"/>
              <a:t> </a:t>
            </a:r>
            <a:r>
              <a:rPr lang="sl-SI" sz="2000" i="1" dirty="0" smtClean="0"/>
              <a:t>b</a:t>
            </a:r>
            <a:r>
              <a:rPr lang="sl-SI" sz="2000" dirty="0" smtClean="0"/>
              <a:t> are </a:t>
            </a:r>
            <a:r>
              <a:rPr lang="sl-SI" sz="2000" dirty="0" err="1" smtClean="0"/>
              <a:t>computed</a:t>
            </a:r>
            <a:r>
              <a:rPr lang="sl-SI" sz="2000" dirty="0" smtClean="0"/>
              <a:t> as</a:t>
            </a:r>
            <a:endParaRPr lang="sl-SI" dirty="0" smtClean="0"/>
          </a:p>
          <a:p>
            <a:pPr lvl="1" eaLnBrk="1" hangingPunct="1">
              <a:lnSpc>
                <a:spcPct val="90000"/>
              </a:lnSpc>
            </a:pPr>
            <a:r>
              <a:rPr lang="sl-SI" dirty="0" err="1" smtClean="0">
                <a:solidFill>
                  <a:srgbClr val="3333FF"/>
                </a:solidFill>
              </a:rPr>
              <a:t>Compute</a:t>
            </a:r>
            <a:r>
              <a:rPr lang="sl-SI" dirty="0" smtClean="0">
                <a:solidFill>
                  <a:srgbClr val="3333FF"/>
                </a:solidFill>
              </a:rPr>
              <a:t> </a:t>
            </a:r>
            <a:r>
              <a:rPr lang="sl-SI" dirty="0" err="1" smtClean="0">
                <a:solidFill>
                  <a:srgbClr val="3333FF"/>
                </a:solidFill>
              </a:rPr>
              <a:t>the</a:t>
            </a:r>
            <a:r>
              <a:rPr lang="sl-SI" dirty="0" smtClean="0">
                <a:solidFill>
                  <a:srgbClr val="3333FF"/>
                </a:solidFill>
              </a:rPr>
              <a:t> sum of </a:t>
            </a:r>
            <a:r>
              <a:rPr lang="sl-SI" dirty="0" err="1" smtClean="0">
                <a:solidFill>
                  <a:srgbClr val="3333FF"/>
                </a:solidFill>
              </a:rPr>
              <a:t>squares</a:t>
            </a:r>
            <a:endParaRPr lang="sl-SI" dirty="0" smtClean="0">
              <a:solidFill>
                <a:srgbClr val="3333FF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sl-SI" dirty="0" smtClean="0">
              <a:solidFill>
                <a:srgbClr val="3333FF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sl-SI" dirty="0" smtClean="0">
              <a:solidFill>
                <a:srgbClr val="3333FF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sl-SI" dirty="0" smtClean="0"/>
          </a:p>
          <a:p>
            <a:pPr lvl="3" eaLnBrk="1" hangingPunct="1">
              <a:lnSpc>
                <a:spcPct val="90000"/>
              </a:lnSpc>
            </a:pPr>
            <a:endParaRPr lang="sl-SI" dirty="0" smtClean="0">
              <a:solidFill>
                <a:srgbClr val="3333FF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sl-SI" dirty="0" err="1" smtClean="0">
                <a:solidFill>
                  <a:srgbClr val="3333FF"/>
                </a:solidFill>
              </a:rPr>
              <a:t>Compute</a:t>
            </a:r>
            <a:r>
              <a:rPr lang="sl-SI" dirty="0" smtClean="0">
                <a:solidFill>
                  <a:srgbClr val="3333FF"/>
                </a:solidFill>
              </a:rPr>
              <a:t> slope and </a:t>
            </a:r>
            <a:r>
              <a:rPr lang="sl-SI" dirty="0" err="1" smtClean="0">
                <a:solidFill>
                  <a:srgbClr val="3333FF"/>
                </a:solidFill>
              </a:rPr>
              <a:t>bias</a:t>
            </a:r>
            <a:endParaRPr lang="sl-SI" dirty="0" smtClean="0">
              <a:solidFill>
                <a:srgbClr val="3333FF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sl-SI" dirty="0" smtClean="0">
              <a:solidFill>
                <a:srgbClr val="3333FF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sl-SI" dirty="0" smtClean="0">
              <a:solidFill>
                <a:srgbClr val="3333FF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sl-SI" sz="1400" dirty="0" smtClean="0"/>
          </a:p>
          <a:p>
            <a:pPr lvl="1" eaLnBrk="1" hangingPunct="1">
              <a:lnSpc>
                <a:spcPct val="90000"/>
              </a:lnSpc>
            </a:pPr>
            <a:endParaRPr lang="sl-SI" sz="1400" dirty="0" smtClean="0"/>
          </a:p>
          <a:p>
            <a:pPr eaLnBrk="1" hangingPunct="1">
              <a:lnSpc>
                <a:spcPct val="90000"/>
              </a:lnSpc>
            </a:pPr>
            <a:endParaRPr lang="sl-SI" sz="2000" dirty="0" smtClean="0"/>
          </a:p>
          <a:p>
            <a:pPr eaLnBrk="1" hangingPunct="1">
              <a:lnSpc>
                <a:spcPct val="90000"/>
              </a:lnSpc>
            </a:pPr>
            <a:r>
              <a:rPr lang="sl-SI" sz="2000" dirty="0" err="1" smtClean="0"/>
              <a:t>Resulting</a:t>
            </a:r>
            <a:r>
              <a:rPr lang="sl-SI" sz="2000" dirty="0" smtClean="0"/>
              <a:t> </a:t>
            </a:r>
            <a:r>
              <a:rPr lang="sl-SI" sz="2000" dirty="0" err="1" smtClean="0"/>
              <a:t>linear</a:t>
            </a:r>
            <a:r>
              <a:rPr lang="sl-SI" sz="2000" dirty="0" smtClean="0"/>
              <a:t> </a:t>
            </a:r>
            <a:r>
              <a:rPr lang="sl-SI" sz="2000" dirty="0" err="1" smtClean="0"/>
              <a:t>equation</a:t>
            </a:r>
            <a:r>
              <a:rPr lang="sl-SI" sz="2000" dirty="0" smtClean="0"/>
              <a:t> </a:t>
            </a:r>
            <a:r>
              <a:rPr lang="sl-SI" sz="2000" dirty="0" err="1" smtClean="0"/>
              <a:t>will</a:t>
            </a:r>
            <a:r>
              <a:rPr lang="sl-SI" sz="2000" dirty="0" smtClean="0"/>
              <a:t> </a:t>
            </a:r>
            <a:r>
              <a:rPr lang="sl-SI" sz="2000" dirty="0" err="1" smtClean="0"/>
              <a:t>minimize</a:t>
            </a:r>
            <a:r>
              <a:rPr lang="sl-SI" sz="2000" dirty="0" smtClean="0"/>
              <a:t> </a:t>
            </a:r>
            <a:r>
              <a:rPr lang="sl-SI" sz="2000" dirty="0" err="1" smtClean="0"/>
              <a:t>mean</a:t>
            </a:r>
            <a:r>
              <a:rPr lang="sl-SI" sz="2000" dirty="0" smtClean="0"/>
              <a:t> </a:t>
            </a:r>
            <a:r>
              <a:rPr lang="sl-SI" sz="2000" dirty="0" err="1" smtClean="0"/>
              <a:t>squared</a:t>
            </a:r>
            <a:r>
              <a:rPr lang="sl-SI" sz="2000" dirty="0" smtClean="0"/>
              <a:t> </a:t>
            </a:r>
            <a:r>
              <a:rPr lang="sl-SI" sz="2000" dirty="0" err="1" smtClean="0"/>
              <a:t>error</a:t>
            </a:r>
            <a:r>
              <a:rPr lang="sl-SI" sz="2000" dirty="0" smtClean="0"/>
              <a:t> of </a:t>
            </a:r>
            <a:r>
              <a:rPr lang="sl-SI" sz="2000" dirty="0" err="1" smtClean="0"/>
              <a:t>predicted</a:t>
            </a:r>
            <a:r>
              <a:rPr lang="sl-SI" sz="2000" dirty="0" smtClean="0"/>
              <a:t> </a:t>
            </a:r>
            <a:r>
              <a:rPr lang="sl-SI" sz="2000" dirty="0" err="1" smtClean="0"/>
              <a:t>values</a:t>
            </a:r>
            <a:r>
              <a:rPr lang="sl-SI" sz="2000" dirty="0" smtClean="0"/>
              <a:t> </a:t>
            </a:r>
            <a:r>
              <a:rPr lang="sl-SI" sz="2000" i="1" dirty="0" smtClean="0"/>
              <a:t>y</a:t>
            </a:r>
            <a:r>
              <a:rPr lang="sl-SI" sz="2000" dirty="0" smtClean="0"/>
              <a:t> in </a:t>
            </a:r>
            <a:r>
              <a:rPr lang="sl-SI" sz="2000" dirty="0" err="1" smtClean="0"/>
              <a:t>the</a:t>
            </a:r>
            <a:r>
              <a:rPr lang="sl-SI" sz="2000" dirty="0" smtClean="0"/>
              <a:t> </a:t>
            </a:r>
            <a:r>
              <a:rPr lang="sl-SI" sz="2000" dirty="0" err="1" smtClean="0"/>
              <a:t>training</a:t>
            </a:r>
            <a:r>
              <a:rPr lang="sl-SI" sz="2000" dirty="0" smtClean="0"/>
              <a:t> set</a:t>
            </a:r>
            <a:endParaRPr lang="en-GB" sz="2000" dirty="0" smtClean="0"/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/>
        </p:nvGraphicFramePr>
        <p:xfrm>
          <a:off x="1644650" y="1752600"/>
          <a:ext cx="1169988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3" name="Equation" r:id="rId3" imgW="647640" imgH="203040" progId="Equation.3">
                  <p:embed/>
                </p:oleObj>
              </mc:Choice>
              <mc:Fallback>
                <p:oleObj name="Equation" r:id="rId3" imgW="64764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650" y="1752600"/>
                        <a:ext cx="1169988" cy="36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7"/>
          <p:cNvGraphicFramePr>
            <a:graphicFrameLocks noChangeAspect="1"/>
          </p:cNvGraphicFramePr>
          <p:nvPr/>
        </p:nvGraphicFramePr>
        <p:xfrm>
          <a:off x="1622425" y="3000375"/>
          <a:ext cx="522922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4" name="Equation" r:id="rId5" imgW="2895480" imgH="368280" progId="Equation.3">
                  <p:embed/>
                </p:oleObj>
              </mc:Choice>
              <mc:Fallback>
                <p:oleObj name="Equation" r:id="rId5" imgW="2895480" imgH="3682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425" y="3000375"/>
                        <a:ext cx="5229225" cy="66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8"/>
          <p:cNvGraphicFramePr>
            <a:graphicFrameLocks noChangeAspect="1"/>
          </p:cNvGraphicFramePr>
          <p:nvPr/>
        </p:nvGraphicFramePr>
        <p:xfrm>
          <a:off x="1627188" y="4203700"/>
          <a:ext cx="153670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5" name="Equation" r:id="rId7" imgW="850680" imgH="457200" progId="Equation.3">
                  <p:embed/>
                </p:oleObj>
              </mc:Choice>
              <mc:Fallback>
                <p:oleObj name="Equation" r:id="rId7" imgW="85068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188" y="4203700"/>
                        <a:ext cx="1536700" cy="823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20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(6) Radial Basis Function Networks</a:t>
            </a:r>
            <a:endParaRPr lang="en-US" smtClean="0">
              <a:cs typeface="Arial" charset="0"/>
            </a:endParaRPr>
          </a:p>
        </p:txBody>
      </p:sp>
      <p:sp>
        <p:nvSpPr>
          <p:cNvPr id="20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FF45F004-B13A-4144-8A08-2FE1ADA28D78}" type="slidenum">
              <a:rPr lang="sl-SI" smtClean="0"/>
              <a:pPr/>
              <a:t>46</a:t>
            </a:fld>
            <a:endParaRPr lang="sl-SI" smtClean="0"/>
          </a:p>
        </p:txBody>
      </p:sp>
      <p:sp>
        <p:nvSpPr>
          <p:cNvPr id="2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Multiple regression</a:t>
            </a:r>
            <a:endParaRPr lang="en-GB" smtClean="0"/>
          </a:p>
        </p:txBody>
      </p:sp>
      <p:sp>
        <p:nvSpPr>
          <p:cNvPr id="20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sz="1800" smtClean="0"/>
              <a:t>Several independent variables </a:t>
            </a:r>
            <a:r>
              <a:rPr lang="sl-SI" sz="1800" i="1" smtClean="0"/>
              <a:t>x</a:t>
            </a:r>
            <a:r>
              <a:rPr lang="sl-SI" sz="1800" i="1" baseline="-25000" smtClean="0"/>
              <a:t>1</a:t>
            </a:r>
            <a:r>
              <a:rPr lang="sl-SI" sz="1800" i="1" smtClean="0"/>
              <a:t>, x</a:t>
            </a:r>
            <a:r>
              <a:rPr lang="sl-SI" sz="1800" i="1" baseline="-25000" smtClean="0"/>
              <a:t>2</a:t>
            </a:r>
            <a:r>
              <a:rPr lang="sl-SI" sz="1800" i="1" smtClean="0"/>
              <a:t>, x</a:t>
            </a:r>
            <a:r>
              <a:rPr lang="sl-SI" sz="1800" i="1" baseline="-25000" smtClean="0"/>
              <a:t>3</a:t>
            </a:r>
            <a:r>
              <a:rPr lang="sl-SI" sz="1800" i="1" smtClean="0"/>
              <a:t>, ...</a:t>
            </a:r>
            <a:endParaRPr lang="sl-SI" sz="1800" smtClean="0"/>
          </a:p>
          <a:p>
            <a:pPr eaLnBrk="1" hangingPunct="1"/>
            <a:endParaRPr lang="sl-SI" sz="1800" smtClean="0"/>
          </a:p>
          <a:p>
            <a:pPr eaLnBrk="1" hangingPunct="1"/>
            <a:endParaRPr lang="sl-SI" sz="1800" smtClean="0"/>
          </a:p>
          <a:p>
            <a:pPr eaLnBrk="1" hangingPunct="1"/>
            <a:r>
              <a:rPr lang="sl-SI" sz="1800" smtClean="0"/>
              <a:t>Matrix notation</a:t>
            </a:r>
            <a:endParaRPr lang="sl-SI" sz="1800" i="1" smtClean="0"/>
          </a:p>
          <a:p>
            <a:pPr eaLnBrk="1" hangingPunct="1"/>
            <a:endParaRPr lang="sl-SI" sz="1800" i="1" smtClean="0"/>
          </a:p>
          <a:p>
            <a:pPr eaLnBrk="1" hangingPunct="1"/>
            <a:endParaRPr lang="sl-SI" sz="1800" smtClean="0"/>
          </a:p>
          <a:p>
            <a:pPr eaLnBrk="1" hangingPunct="1"/>
            <a:r>
              <a:rPr lang="sl-SI" sz="1800" smtClean="0"/>
              <a:t>Pack training data into matrices</a:t>
            </a:r>
          </a:p>
          <a:p>
            <a:pPr eaLnBrk="1" hangingPunct="1"/>
            <a:endParaRPr lang="sl-SI" sz="1800" smtClean="0"/>
          </a:p>
          <a:p>
            <a:pPr eaLnBrk="1" hangingPunct="1"/>
            <a:endParaRPr lang="sl-SI" sz="1800" smtClean="0"/>
          </a:p>
          <a:p>
            <a:pPr eaLnBrk="1" hangingPunct="1"/>
            <a:r>
              <a:rPr lang="sl-SI" sz="1800" smtClean="0"/>
              <a:t>Parameter can be expressed as</a:t>
            </a:r>
          </a:p>
          <a:p>
            <a:pPr eaLnBrk="1" hangingPunct="1"/>
            <a:endParaRPr lang="sl-SI" sz="1800" smtClean="0"/>
          </a:p>
          <a:p>
            <a:pPr eaLnBrk="1" hangingPunct="1"/>
            <a:endParaRPr lang="sl-SI" sz="1800" smtClean="0"/>
          </a:p>
          <a:p>
            <a:pPr eaLnBrk="1" hangingPunct="1"/>
            <a:r>
              <a:rPr lang="sl-SI" sz="1800" smtClean="0"/>
              <a:t>Final solution is usually obtained numerically by singular value decomposition method (SVD)</a:t>
            </a:r>
            <a:endParaRPr lang="en-GB" sz="1800" smtClean="0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1568450" y="1730375"/>
          <a:ext cx="28225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6" name="Equation" r:id="rId3" imgW="1562040" imgH="228600" progId="Equation.3">
                  <p:embed/>
                </p:oleObj>
              </mc:Choice>
              <mc:Fallback>
                <p:oleObj name="Equation" r:id="rId3" imgW="156204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450" y="1730375"/>
                        <a:ext cx="2822575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5"/>
          <p:cNvGraphicFramePr>
            <a:graphicFrameLocks noChangeAspect="1"/>
          </p:cNvGraphicFramePr>
          <p:nvPr/>
        </p:nvGraphicFramePr>
        <p:xfrm>
          <a:off x="1616075" y="2708275"/>
          <a:ext cx="32099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" name="Equation" r:id="rId5" imgW="1777680" imgH="228600" progId="Equation.3">
                  <p:embed/>
                </p:oleObj>
              </mc:Choice>
              <mc:Fallback>
                <p:oleObj name="Equation" r:id="rId5" imgW="177768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075" y="2708275"/>
                        <a:ext cx="3209925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6"/>
          <p:cNvGraphicFramePr>
            <a:graphicFrameLocks noChangeAspect="1"/>
          </p:cNvGraphicFramePr>
          <p:nvPr/>
        </p:nvGraphicFramePr>
        <p:xfrm>
          <a:off x="1631950" y="3757613"/>
          <a:ext cx="91757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8" name="Equation" r:id="rId7" imgW="507960" imgH="177480" progId="Equation.3">
                  <p:embed/>
                </p:oleObj>
              </mc:Choice>
              <mc:Fallback>
                <p:oleObj name="Equation" r:id="rId7" imgW="507960" imgH="177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950" y="3757613"/>
                        <a:ext cx="917575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7"/>
          <p:cNvGraphicFramePr>
            <a:graphicFrameLocks noChangeAspect="1"/>
          </p:cNvGraphicFramePr>
          <p:nvPr/>
        </p:nvGraphicFramePr>
        <p:xfrm>
          <a:off x="1706563" y="4691063"/>
          <a:ext cx="18351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9" name="Equation" r:id="rId9" imgW="1015920" imgH="241200" progId="Equation.3">
                  <p:embed/>
                </p:oleObj>
              </mc:Choice>
              <mc:Fallback>
                <p:oleObj name="Equation" r:id="rId9" imgW="1015920" imgH="24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563" y="4691063"/>
                        <a:ext cx="1835150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481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(6) Radial Basis Function Networks</a:t>
            </a:r>
            <a:endParaRPr lang="en-US" smtClean="0">
              <a:cs typeface="Arial" charset="0"/>
            </a:endParaRPr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077F04E2-EA9F-4AC0-B0E6-CA1AF1C9CEFB}" type="slidenum">
              <a:rPr lang="sl-SI" smtClean="0"/>
              <a:pPr/>
              <a:t>47</a:t>
            </a:fld>
            <a:endParaRPr lang="sl-SI" smtClean="0"/>
          </a:p>
        </p:txBody>
      </p:sp>
      <p:pic>
        <p:nvPicPr>
          <p:cNvPr id="48133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8638" y="3194050"/>
            <a:ext cx="3503612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sz="1800" dirty="0" err="1" smtClean="0"/>
              <a:t>Best</a:t>
            </a:r>
            <a:r>
              <a:rPr lang="sl-SI" sz="1800" dirty="0" smtClean="0"/>
              <a:t> </a:t>
            </a:r>
            <a:r>
              <a:rPr lang="sl-SI" sz="1800" dirty="0" err="1" smtClean="0"/>
              <a:t>predictor</a:t>
            </a:r>
            <a:r>
              <a:rPr lang="sl-SI" sz="1800" dirty="0" smtClean="0"/>
              <a:t> </a:t>
            </a:r>
            <a:r>
              <a:rPr lang="sl-SI" sz="1800" dirty="0" err="1" smtClean="0"/>
              <a:t>for</a:t>
            </a:r>
            <a:r>
              <a:rPr lang="sl-SI" sz="1800" dirty="0" smtClean="0"/>
              <a:t> </a:t>
            </a:r>
            <a:r>
              <a:rPr lang="sl-SI" sz="1800" dirty="0" err="1" smtClean="0"/>
              <a:t>dependent</a:t>
            </a:r>
            <a:r>
              <a:rPr lang="sl-SI" sz="1800" dirty="0" smtClean="0"/>
              <a:t> variable </a:t>
            </a:r>
            <a:r>
              <a:rPr lang="sl-SI" sz="1800" i="1" dirty="0" smtClean="0"/>
              <a:t>y</a:t>
            </a:r>
            <a:r>
              <a:rPr lang="sl-SI" sz="1800" dirty="0" smtClean="0"/>
              <a:t> is </a:t>
            </a:r>
            <a:r>
              <a:rPr lang="sl-SI" sz="1800" dirty="0" err="1" smtClean="0"/>
              <a:t>defined</a:t>
            </a:r>
            <a:r>
              <a:rPr lang="sl-SI" sz="1800" dirty="0" smtClean="0"/>
              <a:t> </a:t>
            </a:r>
            <a:r>
              <a:rPr lang="sl-SI" sz="1800" dirty="0" err="1" smtClean="0"/>
              <a:t>by</a:t>
            </a:r>
            <a:r>
              <a:rPr lang="sl-SI" sz="1800" dirty="0" smtClean="0"/>
              <a:t> </a:t>
            </a:r>
            <a:r>
              <a:rPr lang="sl-SI" sz="1800" dirty="0" err="1" smtClean="0"/>
              <a:t>its</a:t>
            </a:r>
            <a:r>
              <a:rPr lang="sl-SI" sz="1800" dirty="0" smtClean="0"/>
              <a:t> </a:t>
            </a:r>
            <a:r>
              <a:rPr lang="sl-SI" sz="1800" dirty="0" err="1" smtClean="0"/>
              <a:t>conditional</a:t>
            </a:r>
            <a:r>
              <a:rPr lang="sl-SI" sz="1800" dirty="0" smtClean="0"/>
              <a:t> </a:t>
            </a:r>
            <a:r>
              <a:rPr lang="sl-SI" sz="1800" dirty="0" err="1" smtClean="0"/>
              <a:t>expectation</a:t>
            </a:r>
            <a:r>
              <a:rPr lang="sl-SI" sz="1800" dirty="0" smtClean="0"/>
              <a:t>, </a:t>
            </a:r>
            <a:r>
              <a:rPr lang="sl-SI" sz="1800" dirty="0" err="1" smtClean="0"/>
              <a:t>given</a:t>
            </a:r>
            <a:r>
              <a:rPr lang="sl-SI" sz="1800" dirty="0" smtClean="0"/>
              <a:t> </a:t>
            </a:r>
            <a:r>
              <a:rPr lang="sl-SI" sz="1800" dirty="0" err="1" smtClean="0"/>
              <a:t>the</a:t>
            </a:r>
            <a:r>
              <a:rPr lang="sl-SI" sz="1800" dirty="0" smtClean="0"/>
              <a:t> </a:t>
            </a:r>
            <a:r>
              <a:rPr lang="sl-SI" sz="1800" dirty="0" err="1" smtClean="0"/>
              <a:t>independent</a:t>
            </a:r>
            <a:r>
              <a:rPr lang="sl-SI" sz="1800" dirty="0" smtClean="0"/>
              <a:t> variable </a:t>
            </a:r>
            <a:r>
              <a:rPr lang="sl-SI" sz="1800" i="1" dirty="0" smtClean="0"/>
              <a:t>x</a:t>
            </a:r>
            <a:endParaRPr lang="sl-SI" sz="1800" dirty="0" smtClean="0"/>
          </a:p>
          <a:p>
            <a:pPr eaLnBrk="1" hangingPunct="1"/>
            <a:endParaRPr lang="sl-SI" sz="1800" dirty="0" smtClean="0"/>
          </a:p>
          <a:p>
            <a:pPr lvl="1" eaLnBrk="1" hangingPunct="1"/>
            <a:endParaRPr lang="sl-SI" sz="1200" dirty="0" smtClean="0"/>
          </a:p>
          <a:p>
            <a:pPr lvl="1" eaLnBrk="1" hangingPunct="1"/>
            <a:endParaRPr lang="sl-SI" sz="1200" dirty="0" smtClean="0"/>
          </a:p>
          <a:p>
            <a:pPr eaLnBrk="1" hangingPunct="1"/>
            <a:r>
              <a:rPr lang="sl-SI" sz="1800" dirty="0" err="1" smtClean="0"/>
              <a:t>Joint</a:t>
            </a:r>
            <a:r>
              <a:rPr lang="sl-SI" sz="1800" dirty="0" smtClean="0"/>
              <a:t> </a:t>
            </a:r>
            <a:r>
              <a:rPr lang="sl-SI" sz="1800" dirty="0" err="1" smtClean="0"/>
              <a:t>density</a:t>
            </a:r>
            <a:r>
              <a:rPr lang="sl-SI" sz="1800" dirty="0" smtClean="0"/>
              <a:t> </a:t>
            </a:r>
            <a:r>
              <a:rPr lang="sl-SI" sz="1800" dirty="0" err="1" smtClean="0"/>
              <a:t>function</a:t>
            </a:r>
            <a:r>
              <a:rPr lang="sl-SI" sz="1800" dirty="0" smtClean="0"/>
              <a:t> </a:t>
            </a:r>
            <a:r>
              <a:rPr lang="sl-SI" sz="1800" i="1" dirty="0" err="1" smtClean="0"/>
              <a:t>f</a:t>
            </a:r>
            <a:r>
              <a:rPr lang="sl-SI" sz="1800" i="1" baseline="-25000" dirty="0" err="1" smtClean="0"/>
              <a:t>xy</a:t>
            </a:r>
            <a:r>
              <a:rPr lang="sl-SI" sz="1800" i="1" dirty="0" smtClean="0"/>
              <a:t>(</a:t>
            </a:r>
            <a:r>
              <a:rPr lang="sl-SI" sz="1800" i="1" dirty="0" err="1" smtClean="0"/>
              <a:t>x,y</a:t>
            </a:r>
            <a:r>
              <a:rPr lang="sl-SI" sz="1800" i="1" dirty="0" smtClean="0"/>
              <a:t>)</a:t>
            </a:r>
            <a:r>
              <a:rPr lang="sl-SI" sz="1800" dirty="0" smtClean="0"/>
              <a:t> is not </a:t>
            </a:r>
            <a:r>
              <a:rPr lang="sl-SI" sz="1800" dirty="0" err="1" smtClean="0"/>
              <a:t>known</a:t>
            </a:r>
            <a:r>
              <a:rPr lang="sl-SI" sz="1800" dirty="0" smtClean="0"/>
              <a:t> </a:t>
            </a:r>
            <a:r>
              <a:rPr lang="sl-SI" sz="1800" dirty="0" err="1" smtClean="0"/>
              <a:t>but</a:t>
            </a:r>
            <a:r>
              <a:rPr lang="sl-SI" sz="1800" dirty="0" smtClean="0"/>
              <a:t> </a:t>
            </a:r>
            <a:r>
              <a:rPr lang="sl-SI" sz="1800" dirty="0" err="1" smtClean="0"/>
              <a:t>can</a:t>
            </a:r>
            <a:r>
              <a:rPr lang="sl-SI" sz="1800" dirty="0" smtClean="0"/>
              <a:t> be </a:t>
            </a:r>
            <a:r>
              <a:rPr lang="sl-SI" sz="1800" dirty="0" err="1" smtClean="0"/>
              <a:t>approximated</a:t>
            </a:r>
            <a:r>
              <a:rPr lang="sl-SI" sz="1800" dirty="0" smtClean="0"/>
              <a:t> </a:t>
            </a:r>
            <a:r>
              <a:rPr lang="sl-SI" sz="1800" dirty="0" err="1" smtClean="0"/>
              <a:t>by</a:t>
            </a:r>
            <a:r>
              <a:rPr lang="sl-SI" sz="1800" dirty="0" smtClean="0"/>
              <a:t> </a:t>
            </a:r>
            <a:r>
              <a:rPr lang="sl-SI" sz="1800" dirty="0" err="1" smtClean="0"/>
              <a:t>the</a:t>
            </a:r>
            <a:r>
              <a:rPr lang="sl-SI" sz="1800" dirty="0" smtClean="0"/>
              <a:t> </a:t>
            </a:r>
            <a:r>
              <a:rPr lang="sl-SI" sz="1800" dirty="0" err="1" smtClean="0"/>
              <a:t>Parzen</a:t>
            </a:r>
            <a:r>
              <a:rPr lang="sl-SI" sz="1800" dirty="0" smtClean="0"/>
              <a:t> </a:t>
            </a:r>
            <a:r>
              <a:rPr lang="sl-SI" sz="1800" dirty="0" err="1" smtClean="0"/>
              <a:t>estimator</a:t>
            </a:r>
            <a:endParaRPr lang="sl-SI" sz="1800" dirty="0" smtClean="0"/>
          </a:p>
          <a:p>
            <a:pPr eaLnBrk="1" hangingPunct="1"/>
            <a:endParaRPr lang="sl-SI" sz="1800" dirty="0" smtClean="0"/>
          </a:p>
          <a:p>
            <a:pPr eaLnBrk="1" hangingPunct="1"/>
            <a:endParaRPr lang="sl-SI" sz="1800" dirty="0" smtClean="0"/>
          </a:p>
          <a:p>
            <a:pPr eaLnBrk="1" hangingPunct="1"/>
            <a:r>
              <a:rPr lang="sl-SI" sz="1800" dirty="0" err="1" smtClean="0"/>
              <a:t>By</a:t>
            </a:r>
            <a:r>
              <a:rPr lang="sl-SI" sz="1800" dirty="0" smtClean="0"/>
              <a:t> </a:t>
            </a:r>
            <a:r>
              <a:rPr lang="sl-SI" sz="1800" dirty="0" err="1" smtClean="0"/>
              <a:t>using</a:t>
            </a:r>
            <a:r>
              <a:rPr lang="sl-SI" sz="1800" dirty="0" smtClean="0"/>
              <a:t> </a:t>
            </a:r>
            <a:r>
              <a:rPr lang="sl-SI" sz="1800" dirty="0" err="1" smtClean="0"/>
              <a:t>the</a:t>
            </a:r>
            <a:r>
              <a:rPr lang="sl-SI" sz="1800" dirty="0" smtClean="0"/>
              <a:t> </a:t>
            </a:r>
            <a:r>
              <a:rPr lang="sl-SI" sz="1800" dirty="0" err="1" smtClean="0"/>
              <a:t>Parzen</a:t>
            </a:r>
            <a:r>
              <a:rPr lang="sl-SI" sz="1800" dirty="0" smtClean="0"/>
              <a:t> approximator </a:t>
            </a:r>
            <a:r>
              <a:rPr lang="sl-SI" sz="1800" dirty="0" err="1" smtClean="0"/>
              <a:t>with</a:t>
            </a:r>
            <a:r>
              <a:rPr lang="sl-SI" sz="1800" dirty="0" smtClean="0"/>
              <a:t> </a:t>
            </a:r>
            <a:r>
              <a:rPr lang="sl-SI" sz="1800" dirty="0" err="1" smtClean="0"/>
              <a:t>Gaussian</a:t>
            </a:r>
            <a:r>
              <a:rPr lang="sl-SI" sz="1800" dirty="0" smtClean="0"/>
              <a:t> </a:t>
            </a:r>
            <a:r>
              <a:rPr lang="sl-SI" sz="1800" dirty="0" err="1" smtClean="0"/>
              <a:t>kernels</a:t>
            </a:r>
            <a:r>
              <a:rPr lang="sl-SI" sz="1800" dirty="0" smtClean="0"/>
              <a:t>, </a:t>
            </a:r>
            <a:r>
              <a:rPr lang="sl-SI" sz="1800" dirty="0" err="1" smtClean="0"/>
              <a:t>we</a:t>
            </a:r>
            <a:r>
              <a:rPr lang="sl-SI" sz="1800" dirty="0" smtClean="0"/>
              <a:t> </a:t>
            </a:r>
            <a:r>
              <a:rPr lang="sl-SI" sz="1800" dirty="0" err="1" smtClean="0"/>
              <a:t>obtain</a:t>
            </a:r>
            <a:r>
              <a:rPr lang="sl-SI" sz="1800" dirty="0" smtClean="0"/>
              <a:t> </a:t>
            </a:r>
            <a:r>
              <a:rPr lang="sl-SI" sz="1800" dirty="0" err="1" smtClean="0"/>
              <a:t>an</a:t>
            </a:r>
            <a:r>
              <a:rPr lang="sl-SI" sz="1800" dirty="0" smtClean="0"/>
              <a:t> </a:t>
            </a:r>
            <a:r>
              <a:rPr lang="sl-SI" sz="1800" dirty="0" err="1" smtClean="0"/>
              <a:t>equation</a:t>
            </a:r>
            <a:r>
              <a:rPr lang="sl-SI" sz="1800" dirty="0" smtClean="0"/>
              <a:t> </a:t>
            </a:r>
            <a:r>
              <a:rPr lang="sl-SI" sz="1800" dirty="0" err="1" smtClean="0"/>
              <a:t>for</a:t>
            </a:r>
            <a:r>
              <a:rPr lang="sl-SI" sz="1800" dirty="0" smtClean="0"/>
              <a:t> </a:t>
            </a:r>
            <a:r>
              <a:rPr lang="sl-SI" sz="1800" dirty="0" err="1" smtClean="0"/>
              <a:t>the</a:t>
            </a:r>
            <a:r>
              <a:rPr lang="sl-SI" sz="1800" dirty="0" smtClean="0"/>
              <a:t> </a:t>
            </a:r>
            <a:r>
              <a:rPr lang="sl-SI" sz="1800" dirty="0" err="1" smtClean="0"/>
              <a:t>GRNN</a:t>
            </a:r>
            <a:r>
              <a:rPr lang="sl-SI" sz="1800" dirty="0" smtClean="0"/>
              <a:t> </a:t>
            </a:r>
            <a:r>
              <a:rPr lang="sl-SI" sz="1800" dirty="0" err="1" smtClean="0"/>
              <a:t>predictor</a:t>
            </a:r>
            <a:endParaRPr lang="en-GB" sz="1800" dirty="0" smtClean="0"/>
          </a:p>
        </p:txBody>
      </p:sp>
      <p:pic>
        <p:nvPicPr>
          <p:cNvPr id="4813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5300" y="1919288"/>
            <a:ext cx="2401888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General regression neural network</a:t>
            </a:r>
            <a:endParaRPr lang="en-GB" smtClean="0"/>
          </a:p>
        </p:txBody>
      </p:sp>
      <p:pic>
        <p:nvPicPr>
          <p:cNvPr id="48137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08150" y="4608513"/>
            <a:ext cx="285115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491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(6) Radial Basis Function Networks</a:t>
            </a:r>
            <a:endParaRPr lang="en-US" smtClean="0">
              <a:cs typeface="Arial" charset="0"/>
            </a:endParaRPr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AA9DB8CA-CB8E-4BA2-A3DD-CCE2B7EAA66D}" type="slidenum">
              <a:rPr lang="sl-SI" smtClean="0"/>
              <a:pPr/>
              <a:t>48</a:t>
            </a:fld>
            <a:endParaRPr lang="sl-SI" smtClean="0"/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GRNN properties</a:t>
            </a:r>
            <a:endParaRPr lang="en-GB" smtClean="0"/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382000" cy="5113337"/>
          </a:xfrm>
        </p:spPr>
        <p:txBody>
          <a:bodyPr/>
          <a:lstStyle/>
          <a:p>
            <a:pPr eaLnBrk="1" hangingPunct="1"/>
            <a:r>
              <a:rPr lang="sl-SI" sz="2000" dirty="0" err="1" smtClean="0"/>
              <a:t>GRNN</a:t>
            </a:r>
            <a:r>
              <a:rPr lang="sl-SI" sz="2000" dirty="0" smtClean="0"/>
              <a:t> </a:t>
            </a:r>
            <a:r>
              <a:rPr lang="sl-SI" sz="2000" dirty="0" err="1" smtClean="0"/>
              <a:t>closely</a:t>
            </a:r>
            <a:r>
              <a:rPr lang="sl-SI" sz="2000" dirty="0" smtClean="0"/>
              <a:t> </a:t>
            </a:r>
            <a:r>
              <a:rPr lang="sl-SI" sz="2000" dirty="0" err="1" smtClean="0"/>
              <a:t>resembles</a:t>
            </a:r>
            <a:r>
              <a:rPr lang="sl-SI" sz="2000" dirty="0" smtClean="0"/>
              <a:t> </a:t>
            </a:r>
            <a:r>
              <a:rPr lang="sl-SI" sz="2000" dirty="0" err="1" smtClean="0"/>
              <a:t>RBFN</a:t>
            </a:r>
            <a:r>
              <a:rPr lang="sl-SI" sz="2000" dirty="0" smtClean="0"/>
              <a:t> </a:t>
            </a:r>
            <a:r>
              <a:rPr lang="sl-SI" sz="2000" dirty="0" err="1" smtClean="0"/>
              <a:t>with</a:t>
            </a:r>
            <a:r>
              <a:rPr lang="sl-SI" sz="2000" dirty="0" smtClean="0"/>
              <a:t> </a:t>
            </a:r>
            <a:r>
              <a:rPr lang="sl-SI" sz="2000" dirty="0" err="1" smtClean="0"/>
              <a:t>normalization</a:t>
            </a:r>
            <a:r>
              <a:rPr lang="sl-SI" sz="2000" dirty="0" smtClean="0"/>
              <a:t> term in </a:t>
            </a:r>
            <a:r>
              <a:rPr lang="sl-SI" sz="2000" dirty="0" err="1" smtClean="0"/>
              <a:t>the</a:t>
            </a:r>
            <a:r>
              <a:rPr lang="sl-SI" sz="2000" dirty="0" smtClean="0"/>
              <a:t> </a:t>
            </a:r>
            <a:r>
              <a:rPr lang="sl-SI" sz="2000" dirty="0" err="1" smtClean="0"/>
              <a:t>denominator</a:t>
            </a:r>
            <a:r>
              <a:rPr lang="sl-SI" sz="2000" dirty="0" smtClean="0"/>
              <a:t> </a:t>
            </a:r>
            <a:r>
              <a:rPr lang="sl-SI" sz="2000" dirty="0" smtClean="0">
                <a:sym typeface="Wingdings" pitchFamily="2" charset="2"/>
              </a:rPr>
              <a:t> it is </a:t>
            </a:r>
            <a:r>
              <a:rPr lang="sl-SI" sz="2000" dirty="0" err="1" smtClean="0"/>
              <a:t>sometimes</a:t>
            </a:r>
            <a:r>
              <a:rPr lang="sl-SI" sz="2000" dirty="0" smtClean="0"/>
              <a:t> </a:t>
            </a:r>
            <a:r>
              <a:rPr lang="sl-SI" sz="2000" dirty="0" err="1" smtClean="0"/>
              <a:t>called</a:t>
            </a:r>
            <a:r>
              <a:rPr lang="sl-SI" sz="2000" dirty="0" smtClean="0"/>
              <a:t> “</a:t>
            </a:r>
            <a:r>
              <a:rPr lang="sl-SI" sz="2000" dirty="0" err="1" smtClean="0">
                <a:solidFill>
                  <a:srgbClr val="3333FF"/>
                </a:solidFill>
              </a:rPr>
              <a:t>Normalized</a:t>
            </a:r>
            <a:r>
              <a:rPr lang="sl-SI" sz="2000" dirty="0" smtClean="0">
                <a:solidFill>
                  <a:srgbClr val="3333FF"/>
                </a:solidFill>
              </a:rPr>
              <a:t> </a:t>
            </a:r>
            <a:r>
              <a:rPr lang="sl-SI" sz="2000" dirty="0" err="1" smtClean="0">
                <a:solidFill>
                  <a:srgbClr val="3333FF"/>
                </a:solidFill>
              </a:rPr>
              <a:t>RBFN</a:t>
            </a:r>
            <a:r>
              <a:rPr lang="sl-SI" sz="2000" dirty="0" smtClean="0"/>
              <a:t>”</a:t>
            </a:r>
          </a:p>
          <a:p>
            <a:pPr lvl="1" eaLnBrk="1" hangingPunct="1"/>
            <a:endParaRPr lang="sl-SI" sz="1400" dirty="0" smtClean="0"/>
          </a:p>
          <a:p>
            <a:pPr eaLnBrk="1" hangingPunct="1"/>
            <a:r>
              <a:rPr lang="sl-SI" sz="2000" dirty="0" err="1" smtClean="0"/>
              <a:t>GRNN</a:t>
            </a:r>
            <a:r>
              <a:rPr lang="sl-SI" sz="2000" dirty="0" smtClean="0"/>
              <a:t> </a:t>
            </a:r>
            <a:r>
              <a:rPr lang="sl-SI" sz="2000" dirty="0" err="1" smtClean="0"/>
              <a:t>also</a:t>
            </a:r>
            <a:r>
              <a:rPr lang="sl-SI" sz="2000" dirty="0" smtClean="0"/>
              <a:t> </a:t>
            </a:r>
            <a:r>
              <a:rPr lang="sl-SI" sz="2000" dirty="0" err="1" smtClean="0"/>
              <a:t>resembles</a:t>
            </a:r>
            <a:r>
              <a:rPr lang="sl-SI" sz="2000" dirty="0" smtClean="0"/>
              <a:t> </a:t>
            </a:r>
            <a:r>
              <a:rPr lang="sl-SI" sz="2000" dirty="0" err="1" smtClean="0"/>
              <a:t>PNN</a:t>
            </a:r>
            <a:r>
              <a:rPr lang="sl-SI" sz="2000" dirty="0" smtClean="0"/>
              <a:t> </a:t>
            </a:r>
            <a:r>
              <a:rPr lang="sl-SI" sz="2000" dirty="0" err="1" smtClean="0"/>
              <a:t>but</a:t>
            </a:r>
            <a:r>
              <a:rPr lang="sl-SI" sz="2000" dirty="0" smtClean="0"/>
              <a:t> is used </a:t>
            </a:r>
            <a:r>
              <a:rPr lang="sl-SI" sz="2000" dirty="0" err="1" smtClean="0"/>
              <a:t>for</a:t>
            </a:r>
            <a:r>
              <a:rPr lang="sl-SI" sz="2000" dirty="0" smtClean="0"/>
              <a:t> </a:t>
            </a:r>
            <a:r>
              <a:rPr lang="sl-SI" sz="2000" dirty="0" err="1" smtClean="0"/>
              <a:t>regression</a:t>
            </a:r>
            <a:r>
              <a:rPr lang="sl-SI" sz="2000" dirty="0" smtClean="0"/>
              <a:t> (</a:t>
            </a:r>
            <a:r>
              <a:rPr lang="sl-SI" sz="2000" dirty="0" err="1" smtClean="0"/>
              <a:t>function</a:t>
            </a:r>
            <a:r>
              <a:rPr lang="sl-SI" sz="2000" dirty="0" smtClean="0"/>
              <a:t> </a:t>
            </a:r>
            <a:r>
              <a:rPr lang="sl-SI" sz="2000" dirty="0" err="1" smtClean="0"/>
              <a:t>approximation</a:t>
            </a:r>
            <a:r>
              <a:rPr lang="sl-SI" sz="2000" dirty="0" smtClean="0"/>
              <a:t>), not </a:t>
            </a:r>
            <a:r>
              <a:rPr lang="sl-SI" sz="2000" dirty="0" err="1" smtClean="0"/>
              <a:t>for</a:t>
            </a:r>
            <a:r>
              <a:rPr lang="sl-SI" sz="2000" dirty="0" smtClean="0"/>
              <a:t> </a:t>
            </a:r>
            <a:r>
              <a:rPr lang="sl-SI" sz="2000" dirty="0" err="1" smtClean="0"/>
              <a:t>classification</a:t>
            </a:r>
            <a:endParaRPr lang="sl-SI" sz="2000" dirty="0" smtClean="0"/>
          </a:p>
          <a:p>
            <a:pPr lvl="1" eaLnBrk="1" hangingPunct="1"/>
            <a:endParaRPr lang="sl-SI" sz="1400" dirty="0" smtClean="0"/>
          </a:p>
          <a:p>
            <a:pPr eaLnBrk="1" hangingPunct="1"/>
            <a:r>
              <a:rPr lang="sl-SI" sz="2000" dirty="0" err="1" smtClean="0"/>
              <a:t>Width</a:t>
            </a:r>
            <a:r>
              <a:rPr lang="sl-SI" sz="2000" dirty="0" smtClean="0"/>
              <a:t> parameter </a:t>
            </a:r>
            <a:r>
              <a:rPr lang="sl-SI" sz="2000" i="1" dirty="0" err="1" smtClean="0">
                <a:solidFill>
                  <a:srgbClr val="3333FF"/>
                </a:solidFill>
              </a:rPr>
              <a:t>spread</a:t>
            </a:r>
            <a:r>
              <a:rPr lang="sl-SI" sz="2000" dirty="0" smtClean="0"/>
              <a:t> </a:t>
            </a:r>
            <a:r>
              <a:rPr lang="sl-SI" sz="2000" dirty="0" err="1" smtClean="0"/>
              <a:t>must</a:t>
            </a:r>
            <a:r>
              <a:rPr lang="sl-SI" sz="2000" dirty="0" smtClean="0"/>
              <a:t> be </a:t>
            </a:r>
            <a:r>
              <a:rPr lang="sl-SI" sz="2000" dirty="0" err="1" smtClean="0"/>
              <a:t>selected</a:t>
            </a:r>
            <a:r>
              <a:rPr lang="sl-SI" sz="2000" dirty="0" smtClean="0"/>
              <a:t>, as in </a:t>
            </a:r>
            <a:r>
              <a:rPr lang="sl-SI" sz="2000" dirty="0" err="1" smtClean="0"/>
              <a:t>all</a:t>
            </a:r>
            <a:r>
              <a:rPr lang="sl-SI" sz="2000" dirty="0" smtClean="0"/>
              <a:t> </a:t>
            </a:r>
            <a:r>
              <a:rPr lang="sl-SI" sz="2000" dirty="0" err="1" smtClean="0"/>
              <a:t>RBF</a:t>
            </a:r>
            <a:r>
              <a:rPr lang="sl-SI" sz="2000" dirty="0" smtClean="0"/>
              <a:t> </a:t>
            </a:r>
            <a:r>
              <a:rPr lang="sl-SI" sz="2000" dirty="0" err="1" smtClean="0"/>
              <a:t>networks</a:t>
            </a:r>
            <a:endParaRPr lang="sl-SI" sz="2000" dirty="0" smtClean="0"/>
          </a:p>
          <a:p>
            <a:pPr lvl="1" eaLnBrk="1" hangingPunct="1"/>
            <a:endParaRPr lang="sl-SI" sz="1400" dirty="0" smtClean="0"/>
          </a:p>
          <a:p>
            <a:pPr eaLnBrk="1" hangingPunct="1"/>
            <a:r>
              <a:rPr lang="sl-SI" sz="2000" dirty="0" smtClean="0"/>
              <a:t>The f</a:t>
            </a:r>
            <a:r>
              <a:rPr lang="en-GB" sz="2000" dirty="0" err="1" smtClean="0"/>
              <a:t>irst</a:t>
            </a:r>
            <a:r>
              <a:rPr lang="en-GB" sz="2000" dirty="0" smtClean="0"/>
              <a:t> layer </a:t>
            </a:r>
            <a:r>
              <a:rPr lang="sl-SI" sz="2000" dirty="0" err="1" smtClean="0"/>
              <a:t>has</a:t>
            </a:r>
            <a:r>
              <a:rPr lang="sl-SI" sz="2000" dirty="0" smtClean="0"/>
              <a:t> </a:t>
            </a:r>
            <a:r>
              <a:rPr lang="en-GB" sz="2000" dirty="0" smtClean="0"/>
              <a:t>Gaussian kernel</a:t>
            </a:r>
            <a:r>
              <a:rPr lang="sl-SI" sz="2000" dirty="0" smtClean="0"/>
              <a:t>s </a:t>
            </a:r>
            <a:r>
              <a:rPr lang="sl-SI" sz="2000" dirty="0" err="1" smtClean="0"/>
              <a:t>located</a:t>
            </a:r>
            <a:r>
              <a:rPr lang="sl-SI" sz="2000" dirty="0" smtClean="0"/>
              <a:t> at </a:t>
            </a:r>
            <a:r>
              <a:rPr lang="en-GB" sz="2000" dirty="0" smtClean="0"/>
              <a:t>each training case</a:t>
            </a:r>
            <a:r>
              <a:rPr lang="sl-SI" sz="2000" dirty="0" smtClean="0"/>
              <a:t> and </a:t>
            </a:r>
            <a:r>
              <a:rPr lang="en-GB" sz="2000" dirty="0" smtClean="0"/>
              <a:t>computes distances from the input vector to the training input vectors (prototypes)</a:t>
            </a:r>
            <a:endParaRPr lang="sl-SI" sz="2000" dirty="0" smtClean="0"/>
          </a:p>
          <a:p>
            <a:pPr lvl="1" eaLnBrk="1" hangingPunct="1"/>
            <a:endParaRPr lang="en-GB" sz="1400" dirty="0" smtClean="0"/>
          </a:p>
          <a:p>
            <a:pPr eaLnBrk="1" hangingPunct="1"/>
            <a:r>
              <a:rPr lang="en-GB" sz="2000" dirty="0" smtClean="0"/>
              <a:t>Second layer </a:t>
            </a:r>
            <a:r>
              <a:rPr lang="sl-SI" sz="2000" dirty="0" smtClean="0"/>
              <a:t>is a </a:t>
            </a:r>
            <a:r>
              <a:rPr lang="sl-SI" sz="2000" dirty="0" err="1" smtClean="0"/>
              <a:t>special</a:t>
            </a:r>
            <a:r>
              <a:rPr lang="sl-SI" sz="2000" dirty="0" smtClean="0"/>
              <a:t> </a:t>
            </a:r>
            <a:r>
              <a:rPr lang="sl-SI" sz="2000" dirty="0" err="1" smtClean="0"/>
              <a:t>linear</a:t>
            </a:r>
            <a:r>
              <a:rPr lang="sl-SI" sz="2000" dirty="0" smtClean="0"/>
              <a:t> </a:t>
            </a:r>
            <a:r>
              <a:rPr lang="sl-SI" sz="2000" dirty="0" err="1" smtClean="0"/>
              <a:t>layer</a:t>
            </a:r>
            <a:r>
              <a:rPr lang="sl-SI" sz="2000" dirty="0" smtClean="0"/>
              <a:t> </a:t>
            </a:r>
            <a:r>
              <a:rPr lang="sl-SI" sz="2000" dirty="0" err="1" smtClean="0"/>
              <a:t>with</a:t>
            </a:r>
            <a:r>
              <a:rPr lang="sl-SI" sz="2000" dirty="0" smtClean="0"/>
              <a:t> a </a:t>
            </a:r>
            <a:r>
              <a:rPr lang="sl-SI" sz="2000" dirty="0" err="1" smtClean="0">
                <a:solidFill>
                  <a:srgbClr val="3333FF"/>
                </a:solidFill>
              </a:rPr>
              <a:t>normalization</a:t>
            </a:r>
            <a:r>
              <a:rPr lang="sl-SI" sz="2000" dirty="0" smtClean="0">
                <a:solidFill>
                  <a:srgbClr val="3333FF"/>
                </a:solidFill>
              </a:rPr>
              <a:t> operator</a:t>
            </a:r>
          </a:p>
          <a:p>
            <a:pPr lvl="1" eaLnBrk="1" hangingPunct="1"/>
            <a:endParaRPr lang="sl-SI" sz="1400" dirty="0" smtClean="0"/>
          </a:p>
          <a:p>
            <a:pPr eaLnBrk="1" hangingPunct="1"/>
            <a:r>
              <a:rPr lang="sl-SI" sz="2000" dirty="0" err="1" smtClean="0"/>
              <a:t>Normalization</a:t>
            </a:r>
            <a:r>
              <a:rPr lang="sl-SI" sz="2000" dirty="0" smtClean="0"/>
              <a:t> </a:t>
            </a:r>
            <a:r>
              <a:rPr lang="sl-SI" sz="2000" dirty="0" err="1" smtClean="0"/>
              <a:t>makes</a:t>
            </a:r>
            <a:r>
              <a:rPr lang="sl-SI" sz="2000" dirty="0" smtClean="0"/>
              <a:t> </a:t>
            </a:r>
            <a:r>
              <a:rPr lang="sl-SI" sz="2000" dirty="0" err="1" smtClean="0"/>
              <a:t>GRNN</a:t>
            </a:r>
            <a:r>
              <a:rPr lang="sl-SI" sz="2000" dirty="0" smtClean="0"/>
              <a:t> a </a:t>
            </a:r>
            <a:r>
              <a:rPr lang="sl-SI" sz="2000" dirty="0" err="1" smtClean="0"/>
              <a:t>very</a:t>
            </a:r>
            <a:r>
              <a:rPr lang="sl-SI" sz="2000" dirty="0" smtClean="0"/>
              <a:t> </a:t>
            </a:r>
            <a:r>
              <a:rPr lang="sl-SI" sz="2000" dirty="0" err="1" smtClean="0"/>
              <a:t>robust</a:t>
            </a:r>
            <a:r>
              <a:rPr lang="sl-SI" sz="2000" dirty="0" smtClean="0"/>
              <a:t> </a:t>
            </a:r>
            <a:r>
              <a:rPr lang="sl-SI" sz="2000" dirty="0" err="1" smtClean="0"/>
              <a:t>predictor</a:t>
            </a:r>
            <a:endParaRPr lang="en-GB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501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(6) Radial Basis Function Networks</a:t>
            </a:r>
            <a:endParaRPr lang="en-US" smtClean="0">
              <a:cs typeface="Arial" charset="0"/>
            </a:endParaRPr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1A82B6F3-470C-4C42-AE32-CDD4FC3DC053}" type="slidenum">
              <a:rPr lang="sl-SI" smtClean="0"/>
              <a:pPr/>
              <a:t>49</a:t>
            </a:fld>
            <a:endParaRPr lang="sl-SI" smtClean="0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GRNN architecture</a:t>
            </a:r>
            <a:endParaRPr lang="en-GB" smtClean="0"/>
          </a:p>
        </p:txBody>
      </p:sp>
      <p:pic>
        <p:nvPicPr>
          <p:cNvPr id="5018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6050" y="1984375"/>
            <a:ext cx="5745163" cy="235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7563" y="4597400"/>
            <a:ext cx="285115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4" name="Text Box 6"/>
          <p:cNvSpPr txBox="1">
            <a:spLocks noChangeArrowheads="1"/>
          </p:cNvSpPr>
          <p:nvPr/>
        </p:nvSpPr>
        <p:spPr bwMode="auto">
          <a:xfrm>
            <a:off x="1657350" y="1328738"/>
            <a:ext cx="5537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l-SI">
                <a:solidFill>
                  <a:srgbClr val="3333FF"/>
                </a:solidFill>
              </a:rPr>
              <a:t>Standard Radial basis layer</a:t>
            </a:r>
            <a:r>
              <a:rPr lang="sl-SI"/>
              <a:t>     </a:t>
            </a:r>
            <a:r>
              <a:rPr lang="sl-SI">
                <a:solidFill>
                  <a:srgbClr val="FF0000"/>
                </a:solidFill>
              </a:rPr>
              <a:t>Normalization</a:t>
            </a:r>
            <a:r>
              <a:rPr lang="sl-SI"/>
              <a:t>     </a:t>
            </a:r>
            <a:r>
              <a:rPr lang="sl-SI">
                <a:solidFill>
                  <a:schemeClr val="hlink"/>
                </a:solidFill>
              </a:rPr>
              <a:t>Linear layer</a:t>
            </a:r>
            <a:endParaRPr lang="en-GB">
              <a:solidFill>
                <a:schemeClr val="hlink"/>
              </a:solidFill>
            </a:endParaRPr>
          </a:p>
        </p:txBody>
      </p:sp>
      <p:sp>
        <p:nvSpPr>
          <p:cNvPr id="50185" name="Oval 8"/>
          <p:cNvSpPr>
            <a:spLocks noChangeArrowheads="1"/>
          </p:cNvSpPr>
          <p:nvPr/>
        </p:nvSpPr>
        <p:spPr bwMode="auto">
          <a:xfrm>
            <a:off x="4608513" y="2522538"/>
            <a:ext cx="1028700" cy="13589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6" name="Oval 10"/>
          <p:cNvSpPr>
            <a:spLocks noChangeArrowheads="1"/>
          </p:cNvSpPr>
          <p:nvPr/>
        </p:nvSpPr>
        <p:spPr bwMode="auto">
          <a:xfrm>
            <a:off x="2005013" y="2154238"/>
            <a:ext cx="2425700" cy="2438400"/>
          </a:xfrm>
          <a:prstGeom prst="ellipse">
            <a:avLst/>
          </a:prstGeom>
          <a:noFill/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7" name="Oval 11"/>
          <p:cNvSpPr>
            <a:spLocks noChangeArrowheads="1"/>
          </p:cNvSpPr>
          <p:nvPr/>
        </p:nvSpPr>
        <p:spPr bwMode="auto">
          <a:xfrm>
            <a:off x="5865813" y="2624138"/>
            <a:ext cx="1371600" cy="1727200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8" name="Line 12"/>
          <p:cNvSpPr>
            <a:spLocks noChangeShapeType="1"/>
          </p:cNvSpPr>
          <p:nvPr/>
        </p:nvSpPr>
        <p:spPr bwMode="auto">
          <a:xfrm>
            <a:off x="4926013" y="1620838"/>
            <a:ext cx="127000" cy="9017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189" name="Line 13"/>
          <p:cNvSpPr>
            <a:spLocks noChangeShapeType="1"/>
          </p:cNvSpPr>
          <p:nvPr/>
        </p:nvSpPr>
        <p:spPr bwMode="auto">
          <a:xfrm>
            <a:off x="2233613" y="1646238"/>
            <a:ext cx="381000" cy="647700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190" name="Line 14"/>
          <p:cNvSpPr>
            <a:spLocks noChangeShapeType="1"/>
          </p:cNvSpPr>
          <p:nvPr/>
        </p:nvSpPr>
        <p:spPr bwMode="auto">
          <a:xfrm flipH="1">
            <a:off x="6526213" y="1633538"/>
            <a:ext cx="25400" cy="965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191" name="Oval 15"/>
          <p:cNvSpPr>
            <a:spLocks noChangeArrowheads="1"/>
          </p:cNvSpPr>
          <p:nvPr/>
        </p:nvSpPr>
        <p:spPr bwMode="auto">
          <a:xfrm>
            <a:off x="4090988" y="5410200"/>
            <a:ext cx="2120900" cy="9271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2" name="Oval 16"/>
          <p:cNvSpPr>
            <a:spLocks noChangeArrowheads="1"/>
          </p:cNvSpPr>
          <p:nvPr/>
        </p:nvSpPr>
        <p:spPr bwMode="auto">
          <a:xfrm>
            <a:off x="4929188" y="4737100"/>
            <a:ext cx="1384300" cy="558800"/>
          </a:xfrm>
          <a:prstGeom prst="ellipse">
            <a:avLst/>
          </a:prstGeom>
          <a:noFill/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3" name="Oval 17"/>
          <p:cNvSpPr>
            <a:spLocks noChangeArrowheads="1"/>
          </p:cNvSpPr>
          <p:nvPr/>
        </p:nvSpPr>
        <p:spPr bwMode="auto">
          <a:xfrm>
            <a:off x="4027488" y="4572000"/>
            <a:ext cx="1016000" cy="889000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(6) Radial Basis Function Networks</a:t>
            </a:r>
            <a:endParaRPr lang="en-US" smtClean="0">
              <a:cs typeface="Arial" charset="0"/>
            </a:endParaRP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A80DB66E-C60E-4766-AB70-B44019CDA540}" type="slidenum">
              <a:rPr lang="sl-SI" smtClean="0"/>
              <a:pPr/>
              <a:t>5</a:t>
            </a:fld>
            <a:endParaRPr lang="sl-SI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6.2  Exact interpolation  </a:t>
            </a:r>
            <a:r>
              <a:rPr lang="sl-SI" sz="2800" smtClean="0"/>
              <a:t>(1/3)</a:t>
            </a:r>
            <a:endParaRPr lang="en-GB" sz="2800" smtClean="0"/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06513"/>
            <a:ext cx="8229600" cy="5113337"/>
          </a:xfrm>
        </p:spPr>
        <p:txBody>
          <a:bodyPr/>
          <a:lstStyle/>
          <a:p>
            <a:pPr eaLnBrk="1" hangingPunct="1"/>
            <a:r>
              <a:rPr lang="sl-SI" sz="2000" dirty="0" err="1" smtClean="0"/>
              <a:t>Exact</a:t>
            </a:r>
            <a:r>
              <a:rPr lang="sl-SI" sz="2000" dirty="0" smtClean="0"/>
              <a:t> </a:t>
            </a:r>
            <a:r>
              <a:rPr lang="sl-SI" sz="2000" dirty="0" err="1" smtClean="0"/>
              <a:t>interpolation</a:t>
            </a:r>
            <a:r>
              <a:rPr lang="sl-SI" sz="2000" dirty="0" smtClean="0"/>
              <a:t> </a:t>
            </a:r>
            <a:r>
              <a:rPr lang="sl-SI" sz="2000" dirty="0" err="1" smtClean="0"/>
              <a:t>task</a:t>
            </a:r>
            <a:r>
              <a:rPr lang="sl-SI" sz="2000" dirty="0" smtClean="0"/>
              <a:t>  =  </a:t>
            </a:r>
            <a:r>
              <a:rPr lang="sl-SI" sz="2000" dirty="0" err="1" smtClean="0">
                <a:solidFill>
                  <a:srgbClr val="3333FF"/>
                </a:solidFill>
              </a:rPr>
              <a:t>mapping</a:t>
            </a:r>
            <a:r>
              <a:rPr lang="sl-SI" sz="2000" dirty="0" smtClean="0">
                <a:solidFill>
                  <a:srgbClr val="3333FF"/>
                </a:solidFill>
              </a:rPr>
              <a:t> of </a:t>
            </a:r>
            <a:r>
              <a:rPr lang="sl-SI" sz="2000" dirty="0" err="1" smtClean="0">
                <a:solidFill>
                  <a:srgbClr val="3333FF"/>
                </a:solidFill>
              </a:rPr>
              <a:t>every</a:t>
            </a:r>
            <a:r>
              <a:rPr lang="sl-SI" sz="2000" dirty="0" smtClean="0">
                <a:solidFill>
                  <a:srgbClr val="3333FF"/>
                </a:solidFill>
              </a:rPr>
              <a:t> </a:t>
            </a:r>
            <a:r>
              <a:rPr lang="sl-SI" sz="2000" dirty="0" err="1" smtClean="0">
                <a:solidFill>
                  <a:srgbClr val="3333FF"/>
                </a:solidFill>
              </a:rPr>
              <a:t>input</a:t>
            </a:r>
            <a:r>
              <a:rPr lang="sl-SI" sz="2000" dirty="0" smtClean="0">
                <a:solidFill>
                  <a:srgbClr val="3333FF"/>
                </a:solidFill>
              </a:rPr>
              <a:t> </a:t>
            </a:r>
            <a:r>
              <a:rPr lang="sl-SI" sz="2000" dirty="0" err="1" smtClean="0">
                <a:solidFill>
                  <a:srgbClr val="3333FF"/>
                </a:solidFill>
              </a:rPr>
              <a:t>vector</a:t>
            </a:r>
            <a:r>
              <a:rPr lang="sl-SI" sz="2000" dirty="0" smtClean="0">
                <a:solidFill>
                  <a:srgbClr val="3333FF"/>
                </a:solidFill>
              </a:rPr>
              <a:t> </a:t>
            </a:r>
            <a:r>
              <a:rPr lang="sl-SI" sz="2000" dirty="0" err="1" smtClean="0">
                <a:solidFill>
                  <a:srgbClr val="3333FF"/>
                </a:solidFill>
              </a:rPr>
              <a:t>exactly</a:t>
            </a:r>
            <a:r>
              <a:rPr lang="sl-SI" sz="2000" dirty="0" smtClean="0">
                <a:solidFill>
                  <a:srgbClr val="3333FF"/>
                </a:solidFill>
              </a:rPr>
              <a:t> </a:t>
            </a:r>
            <a:r>
              <a:rPr lang="sl-SI" sz="2000" dirty="0" err="1" smtClean="0">
                <a:solidFill>
                  <a:srgbClr val="3333FF"/>
                </a:solidFill>
              </a:rPr>
              <a:t>onto</a:t>
            </a:r>
            <a:r>
              <a:rPr lang="sl-SI" sz="2000" dirty="0" smtClean="0">
                <a:solidFill>
                  <a:srgbClr val="3333FF"/>
                </a:solidFill>
              </a:rPr>
              <a:t> </a:t>
            </a:r>
            <a:r>
              <a:rPr lang="sl-SI" sz="2000" dirty="0" err="1" smtClean="0">
                <a:solidFill>
                  <a:srgbClr val="3333FF"/>
                </a:solidFill>
              </a:rPr>
              <a:t>the</a:t>
            </a:r>
            <a:r>
              <a:rPr lang="sl-SI" sz="2000" dirty="0" smtClean="0">
                <a:solidFill>
                  <a:srgbClr val="3333FF"/>
                </a:solidFill>
              </a:rPr>
              <a:t> </a:t>
            </a:r>
            <a:r>
              <a:rPr lang="sl-SI" sz="2000" dirty="0" err="1" smtClean="0">
                <a:solidFill>
                  <a:srgbClr val="3333FF"/>
                </a:solidFill>
              </a:rPr>
              <a:t>corresponding</a:t>
            </a:r>
            <a:r>
              <a:rPr lang="sl-SI" sz="2000" dirty="0" smtClean="0">
                <a:solidFill>
                  <a:srgbClr val="3333FF"/>
                </a:solidFill>
              </a:rPr>
              <a:t> </a:t>
            </a:r>
            <a:r>
              <a:rPr lang="sl-SI" sz="2000" dirty="0" err="1" smtClean="0">
                <a:solidFill>
                  <a:srgbClr val="3333FF"/>
                </a:solidFill>
              </a:rPr>
              <a:t>output</a:t>
            </a:r>
            <a:r>
              <a:rPr lang="sl-SI" sz="2000" dirty="0" smtClean="0">
                <a:solidFill>
                  <a:srgbClr val="3333FF"/>
                </a:solidFill>
              </a:rPr>
              <a:t> </a:t>
            </a:r>
            <a:r>
              <a:rPr lang="sl-SI" sz="2000" dirty="0" err="1" smtClean="0">
                <a:solidFill>
                  <a:srgbClr val="3333FF"/>
                </a:solidFill>
              </a:rPr>
              <a:t>vector</a:t>
            </a:r>
            <a:r>
              <a:rPr lang="sl-SI" sz="2000" dirty="0" smtClean="0">
                <a:solidFill>
                  <a:srgbClr val="3333FF"/>
                </a:solidFill>
              </a:rPr>
              <a:t> in </a:t>
            </a:r>
            <a:r>
              <a:rPr lang="sl-SI" sz="2000" dirty="0" err="1" smtClean="0">
                <a:solidFill>
                  <a:srgbClr val="3333FF"/>
                </a:solidFill>
              </a:rPr>
              <a:t>the</a:t>
            </a:r>
            <a:r>
              <a:rPr lang="sl-SI" sz="2000" dirty="0" smtClean="0">
                <a:solidFill>
                  <a:srgbClr val="3333FF"/>
                </a:solidFill>
              </a:rPr>
              <a:t> </a:t>
            </a:r>
            <a:r>
              <a:rPr lang="sl-SI" sz="2000" dirty="0" err="1" smtClean="0">
                <a:solidFill>
                  <a:srgbClr val="3333FF"/>
                </a:solidFill>
              </a:rPr>
              <a:t>multi-dimensional</a:t>
            </a:r>
            <a:r>
              <a:rPr lang="sl-SI" sz="2000" dirty="0" smtClean="0">
                <a:solidFill>
                  <a:srgbClr val="3333FF"/>
                </a:solidFill>
              </a:rPr>
              <a:t> </a:t>
            </a:r>
            <a:r>
              <a:rPr lang="sl-SI" sz="2000" dirty="0" err="1" smtClean="0">
                <a:solidFill>
                  <a:srgbClr val="3333FF"/>
                </a:solidFill>
              </a:rPr>
              <a:t>space</a:t>
            </a:r>
            <a:endParaRPr lang="sl-SI" sz="2000" dirty="0" smtClean="0">
              <a:solidFill>
                <a:srgbClr val="3333FF"/>
              </a:solidFill>
            </a:endParaRPr>
          </a:p>
          <a:p>
            <a:pPr lvl="1" eaLnBrk="1" hangingPunct="1"/>
            <a:endParaRPr lang="sl-SI" sz="1400" dirty="0" smtClean="0"/>
          </a:p>
          <a:p>
            <a:pPr eaLnBrk="1" hangingPunct="1"/>
            <a:r>
              <a:rPr lang="sl-SI" sz="2000" dirty="0" smtClean="0"/>
              <a:t>The </a:t>
            </a:r>
            <a:r>
              <a:rPr lang="sl-SI" sz="2000" dirty="0" err="1" smtClean="0"/>
              <a:t>goal</a:t>
            </a:r>
            <a:r>
              <a:rPr lang="sl-SI" sz="2000" dirty="0" smtClean="0"/>
              <a:t> is to </a:t>
            </a:r>
            <a:r>
              <a:rPr lang="sl-SI" sz="2000" dirty="0" err="1" smtClean="0"/>
              <a:t>find</a:t>
            </a:r>
            <a:r>
              <a:rPr lang="sl-SI" sz="2000" dirty="0" smtClean="0"/>
              <a:t> a </a:t>
            </a:r>
            <a:r>
              <a:rPr lang="sl-SI" sz="2000" dirty="0" err="1" smtClean="0"/>
              <a:t>function</a:t>
            </a:r>
            <a:r>
              <a:rPr lang="sl-SI" sz="2000" dirty="0" smtClean="0"/>
              <a:t> </a:t>
            </a:r>
            <a:r>
              <a:rPr lang="sl-SI" sz="2000" dirty="0" err="1" smtClean="0"/>
              <a:t>that</a:t>
            </a:r>
            <a:r>
              <a:rPr lang="sl-SI" sz="2000" dirty="0" smtClean="0"/>
              <a:t> </a:t>
            </a:r>
            <a:r>
              <a:rPr lang="sl-SI" sz="2000" dirty="0" err="1" smtClean="0"/>
              <a:t>will</a:t>
            </a:r>
            <a:r>
              <a:rPr lang="sl-SI" sz="2000" dirty="0" smtClean="0"/>
              <a:t> map </a:t>
            </a:r>
            <a:r>
              <a:rPr lang="sl-SI" sz="2000" dirty="0" err="1" smtClean="0"/>
              <a:t>input</a:t>
            </a:r>
            <a:r>
              <a:rPr lang="sl-SI" sz="2000" dirty="0" smtClean="0"/>
              <a:t> </a:t>
            </a:r>
            <a:r>
              <a:rPr lang="sl-SI" sz="2000" dirty="0" err="1" smtClean="0"/>
              <a:t>vectors</a:t>
            </a:r>
            <a:r>
              <a:rPr lang="sl-SI" sz="2000" dirty="0" smtClean="0"/>
              <a:t> </a:t>
            </a:r>
            <a:r>
              <a:rPr lang="sl-SI" sz="2000" b="1" i="1" dirty="0" smtClean="0">
                <a:latin typeface="Times New Roman" pitchFamily="18" charset="0"/>
              </a:rPr>
              <a:t>x</a:t>
            </a:r>
            <a:r>
              <a:rPr lang="sl-SI" sz="2000" dirty="0" smtClean="0"/>
              <a:t> </a:t>
            </a:r>
            <a:r>
              <a:rPr lang="sl-SI" sz="2000" dirty="0" err="1" smtClean="0"/>
              <a:t>into</a:t>
            </a:r>
            <a:r>
              <a:rPr lang="sl-SI" sz="2000" dirty="0" smtClean="0"/>
              <a:t> </a:t>
            </a:r>
            <a:r>
              <a:rPr lang="sl-SI" sz="2000" dirty="0" err="1" smtClean="0"/>
              <a:t>target</a:t>
            </a:r>
            <a:r>
              <a:rPr lang="sl-SI" sz="2000" dirty="0" smtClean="0"/>
              <a:t> </a:t>
            </a:r>
            <a:r>
              <a:rPr lang="sl-SI" sz="2000" dirty="0" err="1" smtClean="0"/>
              <a:t>vectors</a:t>
            </a:r>
            <a:r>
              <a:rPr lang="sl-SI" sz="2000" dirty="0" smtClean="0"/>
              <a:t> </a:t>
            </a:r>
            <a:r>
              <a:rPr lang="sl-SI" sz="2000" i="1" dirty="0" smtClean="0">
                <a:latin typeface="Times New Roman" pitchFamily="18" charset="0"/>
              </a:rPr>
              <a:t>t</a:t>
            </a:r>
          </a:p>
          <a:p>
            <a:pPr eaLnBrk="1" hangingPunct="1"/>
            <a:endParaRPr lang="sl-SI" sz="2000" dirty="0" smtClean="0"/>
          </a:p>
          <a:p>
            <a:pPr eaLnBrk="1" hangingPunct="1"/>
            <a:r>
              <a:rPr lang="sl-SI" sz="2000" dirty="0" err="1" smtClean="0">
                <a:solidFill>
                  <a:srgbClr val="3333FF"/>
                </a:solidFill>
              </a:rPr>
              <a:t>Radial</a:t>
            </a:r>
            <a:r>
              <a:rPr lang="sl-SI" sz="2000" dirty="0" smtClean="0">
                <a:solidFill>
                  <a:srgbClr val="3333FF"/>
                </a:solidFill>
              </a:rPr>
              <a:t> </a:t>
            </a:r>
            <a:r>
              <a:rPr lang="sl-SI" sz="2000" dirty="0" err="1" smtClean="0">
                <a:solidFill>
                  <a:srgbClr val="3333FF"/>
                </a:solidFill>
              </a:rPr>
              <a:t>basis</a:t>
            </a:r>
            <a:r>
              <a:rPr lang="sl-SI" sz="2000" dirty="0" smtClean="0">
                <a:solidFill>
                  <a:srgbClr val="3333FF"/>
                </a:solidFill>
              </a:rPr>
              <a:t> </a:t>
            </a:r>
            <a:r>
              <a:rPr lang="sl-SI" sz="2000" dirty="0" err="1" smtClean="0">
                <a:solidFill>
                  <a:srgbClr val="3333FF"/>
                </a:solidFill>
              </a:rPr>
              <a:t>function</a:t>
            </a:r>
            <a:r>
              <a:rPr lang="sl-SI" sz="2000" dirty="0" smtClean="0">
                <a:solidFill>
                  <a:srgbClr val="3333FF"/>
                </a:solidFill>
              </a:rPr>
              <a:t> </a:t>
            </a:r>
            <a:r>
              <a:rPr lang="sl-SI" sz="2000" dirty="0" err="1" smtClean="0">
                <a:solidFill>
                  <a:srgbClr val="3333FF"/>
                </a:solidFill>
              </a:rPr>
              <a:t>approach</a:t>
            </a:r>
            <a:r>
              <a:rPr lang="sl-SI" sz="2000" dirty="0" smtClean="0"/>
              <a:t> (</a:t>
            </a:r>
            <a:r>
              <a:rPr lang="sl-SI" sz="2000" dirty="0" err="1" smtClean="0"/>
              <a:t>Powell</a:t>
            </a:r>
            <a:r>
              <a:rPr lang="sl-SI" sz="2000" dirty="0" smtClean="0"/>
              <a:t>, 1987) </a:t>
            </a:r>
            <a:r>
              <a:rPr lang="sl-SI" sz="2000" dirty="0" err="1" smtClean="0"/>
              <a:t>introduces</a:t>
            </a:r>
            <a:r>
              <a:rPr lang="sl-SI" sz="2000" dirty="0" smtClean="0"/>
              <a:t> a set of N </a:t>
            </a:r>
            <a:r>
              <a:rPr lang="sl-SI" sz="2000" dirty="0" err="1" smtClean="0"/>
              <a:t>basis</a:t>
            </a:r>
            <a:r>
              <a:rPr lang="sl-SI" sz="2000" dirty="0" smtClean="0"/>
              <a:t> </a:t>
            </a:r>
            <a:r>
              <a:rPr lang="sl-SI" sz="2000" dirty="0" err="1" smtClean="0"/>
              <a:t>functions</a:t>
            </a:r>
            <a:r>
              <a:rPr lang="sl-SI" sz="2000" dirty="0" smtClean="0"/>
              <a:t>, one </a:t>
            </a:r>
            <a:r>
              <a:rPr lang="sl-SI" sz="2000" dirty="0" err="1" smtClean="0"/>
              <a:t>for</a:t>
            </a:r>
            <a:r>
              <a:rPr lang="sl-SI" sz="2000" dirty="0" smtClean="0"/>
              <a:t> </a:t>
            </a:r>
            <a:r>
              <a:rPr lang="sl-SI" sz="2000" dirty="0" err="1" smtClean="0"/>
              <a:t>each</a:t>
            </a:r>
            <a:r>
              <a:rPr lang="sl-SI" sz="2000" dirty="0" smtClean="0"/>
              <a:t> data </a:t>
            </a:r>
            <a:r>
              <a:rPr lang="sl-SI" sz="2000" dirty="0" err="1" smtClean="0"/>
              <a:t>point</a:t>
            </a:r>
            <a:r>
              <a:rPr lang="sl-SI" sz="2000" dirty="0" smtClean="0"/>
              <a:t>  </a:t>
            </a:r>
            <a:r>
              <a:rPr lang="sl-SI" sz="2000" i="1" dirty="0" err="1" smtClean="0"/>
              <a:t>x</a:t>
            </a:r>
            <a:r>
              <a:rPr lang="sl-SI" sz="2000" i="1" baseline="30000" dirty="0" err="1" smtClean="0"/>
              <a:t>p</a:t>
            </a:r>
            <a:r>
              <a:rPr lang="sl-SI" sz="2000" dirty="0" smtClean="0"/>
              <a:t>, in </a:t>
            </a:r>
            <a:r>
              <a:rPr lang="sl-SI" sz="2000" dirty="0" err="1" smtClean="0"/>
              <a:t>the</a:t>
            </a:r>
            <a:r>
              <a:rPr lang="sl-SI" sz="2000" dirty="0" smtClean="0"/>
              <a:t> form</a:t>
            </a:r>
          </a:p>
          <a:p>
            <a:pPr eaLnBrk="1" hangingPunct="1"/>
            <a:endParaRPr lang="sl-SI" sz="2000" dirty="0" smtClean="0"/>
          </a:p>
          <a:p>
            <a:pPr eaLnBrk="1" hangingPunct="1"/>
            <a:endParaRPr lang="sl-SI" sz="2000" dirty="0" smtClean="0"/>
          </a:p>
          <a:p>
            <a:pPr eaLnBrk="1" hangingPunct="1"/>
            <a:r>
              <a:rPr lang="sl-SI" sz="2000" dirty="0" err="1" smtClean="0"/>
              <a:t>Basis</a:t>
            </a:r>
            <a:r>
              <a:rPr lang="sl-SI" sz="2000" dirty="0" smtClean="0"/>
              <a:t> </a:t>
            </a:r>
            <a:r>
              <a:rPr lang="sl-SI" sz="2000" dirty="0" err="1" smtClean="0"/>
              <a:t>functions</a:t>
            </a:r>
            <a:r>
              <a:rPr lang="sl-SI" sz="2000" dirty="0" smtClean="0"/>
              <a:t> </a:t>
            </a:r>
            <a:r>
              <a:rPr lang="el-GR" sz="2000" i="1" dirty="0" smtClean="0">
                <a:cs typeface="Arial" charset="0"/>
              </a:rPr>
              <a:t>Φ</a:t>
            </a:r>
            <a:r>
              <a:rPr lang="sl-SI" sz="2000" dirty="0" smtClean="0"/>
              <a:t> are </a:t>
            </a:r>
            <a:r>
              <a:rPr lang="sl-SI" sz="2000" dirty="0" err="1" smtClean="0"/>
              <a:t>nonlinear</a:t>
            </a:r>
            <a:r>
              <a:rPr lang="sl-SI" sz="2000" dirty="0" smtClean="0"/>
              <a:t> and </a:t>
            </a:r>
            <a:r>
              <a:rPr lang="sl-SI" sz="2000" dirty="0" err="1" smtClean="0"/>
              <a:t>depend</a:t>
            </a:r>
            <a:r>
              <a:rPr lang="sl-SI" sz="2000" dirty="0" smtClean="0"/>
              <a:t> on </a:t>
            </a:r>
            <a:r>
              <a:rPr lang="sl-SI" sz="2000" dirty="0" err="1" smtClean="0"/>
              <a:t>the</a:t>
            </a:r>
            <a:r>
              <a:rPr lang="sl-SI" sz="2000" dirty="0" smtClean="0"/>
              <a:t> distance </a:t>
            </a:r>
            <a:r>
              <a:rPr lang="sl-SI" sz="2000" dirty="0" err="1" smtClean="0"/>
              <a:t>measure</a:t>
            </a:r>
            <a:r>
              <a:rPr lang="sl-SI" sz="2000" dirty="0" smtClean="0"/>
              <a:t>  </a:t>
            </a:r>
            <a:r>
              <a:rPr lang="sl-SI" sz="2000" dirty="0" err="1" smtClean="0"/>
              <a:t>between</a:t>
            </a:r>
            <a:r>
              <a:rPr lang="sl-SI" sz="2000" dirty="0" smtClean="0"/>
              <a:t> </a:t>
            </a:r>
            <a:r>
              <a:rPr lang="sl-SI" sz="2000" dirty="0" err="1" smtClean="0"/>
              <a:t>input</a:t>
            </a:r>
            <a:r>
              <a:rPr lang="sl-SI" sz="2000" dirty="0" smtClean="0"/>
              <a:t> </a:t>
            </a:r>
            <a:r>
              <a:rPr lang="sl-SI" sz="2000" i="1" dirty="0" smtClean="0"/>
              <a:t>x</a:t>
            </a:r>
            <a:r>
              <a:rPr lang="sl-SI" sz="2000" dirty="0" smtClean="0"/>
              <a:t> and </a:t>
            </a:r>
            <a:r>
              <a:rPr lang="sl-SI" sz="2000" dirty="0" err="1" smtClean="0"/>
              <a:t>stored</a:t>
            </a:r>
            <a:r>
              <a:rPr lang="sl-SI" sz="2000" dirty="0" smtClean="0"/>
              <a:t> </a:t>
            </a:r>
            <a:r>
              <a:rPr lang="sl-SI" sz="2000" dirty="0" err="1" smtClean="0"/>
              <a:t>prototype</a:t>
            </a:r>
            <a:r>
              <a:rPr lang="sl-SI" sz="2000" dirty="0" smtClean="0"/>
              <a:t> </a:t>
            </a:r>
            <a:r>
              <a:rPr lang="sl-SI" sz="2000" i="1" dirty="0" err="1" smtClean="0"/>
              <a:t>x</a:t>
            </a:r>
            <a:r>
              <a:rPr lang="sl-SI" sz="2000" i="1" baseline="30000" dirty="0" err="1" smtClean="0"/>
              <a:t>p</a:t>
            </a:r>
            <a:endParaRPr lang="en-GB" sz="2000" dirty="0" smtClean="0"/>
          </a:p>
        </p:txBody>
      </p:sp>
      <p:pic>
        <p:nvPicPr>
          <p:cNvPr id="819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7150" y="2721817"/>
            <a:ext cx="3030538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17850" y="4038848"/>
            <a:ext cx="122078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2" name="Line 7"/>
          <p:cNvSpPr>
            <a:spLocks noChangeShapeType="1"/>
          </p:cNvSpPr>
          <p:nvPr/>
        </p:nvSpPr>
        <p:spPr bwMode="auto">
          <a:xfrm>
            <a:off x="250825" y="1268413"/>
            <a:ext cx="8642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2297378" y="5622895"/>
          <a:ext cx="3875891" cy="485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8" name="Equation" r:id="rId5" imgW="2425680" imgH="304560" progId="Equation.3">
                  <p:embed/>
                </p:oleObj>
              </mc:Choice>
              <mc:Fallback>
                <p:oleObj name="Equation" r:id="rId5" imgW="2425680" imgH="30456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7378" y="5622895"/>
                        <a:ext cx="3875891" cy="4858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5120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(6) Radial Basis Function Networks</a:t>
            </a:r>
            <a:endParaRPr lang="en-US" smtClean="0">
              <a:cs typeface="Arial" charset="0"/>
            </a:endParaRPr>
          </a:p>
        </p:txBody>
      </p:sp>
      <p:sp>
        <p:nvSpPr>
          <p:cNvPr id="512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391D03AB-467E-4F45-9AA9-371AFCB74E89}" type="slidenum">
              <a:rPr lang="sl-SI" smtClean="0"/>
              <a:pPr/>
              <a:t>50</a:t>
            </a:fld>
            <a:endParaRPr lang="sl-SI" smtClean="0"/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RBFN vs. GRNN example  </a:t>
            </a:r>
            <a:r>
              <a:rPr lang="sl-SI" sz="2800" smtClean="0"/>
              <a:t>(1/3)</a:t>
            </a:r>
            <a:endParaRPr lang="en-GB" sz="2800" smtClean="0"/>
          </a:p>
        </p:txBody>
      </p:sp>
      <p:pic>
        <p:nvPicPr>
          <p:cNvPr id="51206" name="Picture 7" descr="#example66_GRNN_vs_RBFN_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939800"/>
            <a:ext cx="7315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522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(6) Radial Basis Function Networks</a:t>
            </a:r>
            <a:endParaRPr lang="en-US" smtClean="0">
              <a:cs typeface="Arial" charset="0"/>
            </a:endParaRPr>
          </a:p>
        </p:txBody>
      </p:sp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F217D700-B2D0-4055-875D-816B0C8F8C42}" type="slidenum">
              <a:rPr lang="sl-SI" smtClean="0"/>
              <a:pPr/>
              <a:t>51</a:t>
            </a:fld>
            <a:endParaRPr lang="sl-SI" smtClean="0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RBFN vs. GRNN example  </a:t>
            </a:r>
            <a:r>
              <a:rPr lang="sl-SI" sz="2800" smtClean="0"/>
              <a:t>(2/3)</a:t>
            </a:r>
            <a:endParaRPr lang="en-GB" sz="2800" smtClean="0"/>
          </a:p>
        </p:txBody>
      </p:sp>
      <p:pic>
        <p:nvPicPr>
          <p:cNvPr id="52230" name="Picture 4" descr="#example66_GRNN_vs_RBFN_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939800"/>
            <a:ext cx="7315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31" name="Rectangle 5"/>
          <p:cNvSpPr>
            <a:spLocks noChangeArrowheads="1"/>
          </p:cNvSpPr>
          <p:nvPr/>
        </p:nvSpPr>
        <p:spPr bwMode="auto">
          <a:xfrm>
            <a:off x="4043363" y="1841500"/>
            <a:ext cx="192087" cy="1190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2" name="Line 6"/>
          <p:cNvSpPr>
            <a:spLocks noChangeShapeType="1"/>
          </p:cNvSpPr>
          <p:nvPr/>
        </p:nvSpPr>
        <p:spPr bwMode="auto">
          <a:xfrm>
            <a:off x="3973513" y="1912938"/>
            <a:ext cx="373062" cy="0"/>
          </a:xfrm>
          <a:prstGeom prst="line">
            <a:avLst/>
          </a:prstGeom>
          <a:noFill/>
          <a:ln w="9525">
            <a:solidFill>
              <a:srgbClr val="FF33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532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(6) Radial Basis Function Networks</a:t>
            </a:r>
            <a:endParaRPr lang="en-US" smtClean="0">
              <a:cs typeface="Arial" charset="0"/>
            </a:endParaRPr>
          </a:p>
        </p:txBody>
      </p:sp>
      <p:sp>
        <p:nvSpPr>
          <p:cNvPr id="532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229358FD-44E0-41D5-AC40-0A5804519941}" type="slidenum">
              <a:rPr lang="sl-SI" smtClean="0"/>
              <a:pPr/>
              <a:t>52</a:t>
            </a:fld>
            <a:endParaRPr lang="sl-SI" smtClean="0"/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RBFN vs. GRNN example  </a:t>
            </a:r>
            <a:r>
              <a:rPr lang="sl-SI" sz="2800" smtClean="0"/>
              <a:t>(3/3)</a:t>
            </a:r>
            <a:endParaRPr lang="en-GB" sz="2800" smtClean="0"/>
          </a:p>
        </p:txBody>
      </p:sp>
      <p:pic>
        <p:nvPicPr>
          <p:cNvPr id="53254" name="Picture 4" descr="#example66_GRNN_vs_RBFN_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939800"/>
            <a:ext cx="7315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542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dirty="0" err="1" smtClean="0"/>
              <a:t>NEURAL</a:t>
            </a:r>
            <a:r>
              <a:rPr lang="sl-SI" dirty="0" smtClean="0"/>
              <a:t> </a:t>
            </a:r>
            <a:r>
              <a:rPr lang="sl-SI" dirty="0" err="1" smtClean="0"/>
              <a:t>NETWORKS</a:t>
            </a:r>
            <a:r>
              <a:rPr lang="sl-SI" dirty="0" smtClean="0"/>
              <a:t>  (6) </a:t>
            </a:r>
            <a:r>
              <a:rPr lang="sl-SI" dirty="0" err="1" smtClean="0"/>
              <a:t>Radial</a:t>
            </a:r>
            <a:r>
              <a:rPr lang="sl-SI" dirty="0" smtClean="0"/>
              <a:t> </a:t>
            </a:r>
            <a:r>
              <a:rPr lang="sl-SI" dirty="0" err="1" smtClean="0"/>
              <a:t>Basis</a:t>
            </a:r>
            <a:r>
              <a:rPr lang="sl-SI" dirty="0" smtClean="0"/>
              <a:t> </a:t>
            </a:r>
            <a:r>
              <a:rPr lang="sl-SI" dirty="0" err="1" smtClean="0"/>
              <a:t>Function</a:t>
            </a:r>
            <a:r>
              <a:rPr lang="sl-SI" dirty="0" smtClean="0"/>
              <a:t> </a:t>
            </a:r>
            <a:r>
              <a:rPr lang="sl-SI" dirty="0" err="1" smtClean="0"/>
              <a:t>Networks</a:t>
            </a:r>
            <a:endParaRPr lang="en-US" dirty="0" smtClean="0">
              <a:cs typeface="Arial" charset="0"/>
            </a:endParaRPr>
          </a:p>
        </p:txBody>
      </p:sp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9B7E7F67-6BCF-4550-83CC-3822D9FA674B}" type="slidenum">
              <a:rPr lang="sl-SI" smtClean="0"/>
              <a:pPr/>
              <a:t>53</a:t>
            </a:fld>
            <a:endParaRPr lang="sl-SI" smtClean="0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Summary</a:t>
            </a:r>
          </a:p>
        </p:txBody>
      </p:sp>
      <p:sp>
        <p:nvSpPr>
          <p:cNvPr id="54278" name="Text Box 7"/>
          <p:cNvSpPr txBox="1">
            <a:spLocks noChangeArrowheads="1"/>
          </p:cNvSpPr>
          <p:nvPr/>
        </p:nvSpPr>
        <p:spPr bwMode="auto">
          <a:xfrm>
            <a:off x="542925" y="1139825"/>
            <a:ext cx="746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l-SI" b="1">
                <a:solidFill>
                  <a:srgbClr val="0033CC"/>
                </a:solidFill>
              </a:rPr>
              <a:t>RBFN</a:t>
            </a:r>
            <a:endParaRPr lang="en-GB" b="1">
              <a:solidFill>
                <a:srgbClr val="0033CC"/>
              </a:solidFill>
            </a:endParaRPr>
          </a:p>
        </p:txBody>
      </p:sp>
      <p:sp>
        <p:nvSpPr>
          <p:cNvPr id="54279" name="Text Box 12"/>
          <p:cNvSpPr txBox="1">
            <a:spLocks noChangeArrowheads="1"/>
          </p:cNvSpPr>
          <p:nvPr/>
        </p:nvSpPr>
        <p:spPr bwMode="auto">
          <a:xfrm>
            <a:off x="4759325" y="1139825"/>
            <a:ext cx="10683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/>
            <a:r>
              <a:rPr lang="sl-SI" b="1">
                <a:solidFill>
                  <a:srgbClr val="0033CC"/>
                </a:solidFill>
              </a:rPr>
              <a:t>PNN</a:t>
            </a:r>
            <a:endParaRPr lang="en-GB" b="1">
              <a:solidFill>
                <a:srgbClr val="0033CC"/>
              </a:solidFill>
            </a:endParaRPr>
          </a:p>
        </p:txBody>
      </p:sp>
      <p:sp>
        <p:nvSpPr>
          <p:cNvPr id="54280" name="Text Box 19"/>
          <p:cNvSpPr txBox="1">
            <a:spLocks noChangeArrowheads="1"/>
          </p:cNvSpPr>
          <p:nvPr/>
        </p:nvSpPr>
        <p:spPr bwMode="auto">
          <a:xfrm>
            <a:off x="1470025" y="3794125"/>
            <a:ext cx="12382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/>
            <a:r>
              <a:rPr lang="sl-SI" b="1">
                <a:solidFill>
                  <a:srgbClr val="0033CC"/>
                </a:solidFill>
              </a:rPr>
              <a:t>GRNN</a:t>
            </a:r>
            <a:endParaRPr lang="en-GB" b="1">
              <a:solidFill>
                <a:srgbClr val="0033CC"/>
              </a:solidFill>
            </a:endParaRPr>
          </a:p>
        </p:txBody>
      </p:sp>
      <p:pic>
        <p:nvPicPr>
          <p:cNvPr id="54281" name="Picture 2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2600" y="1598613"/>
            <a:ext cx="4019550" cy="184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82" name="Picture 2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2213" y="1625600"/>
            <a:ext cx="3789362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83" name="Picture 2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7050" y="4237038"/>
            <a:ext cx="3898900" cy="159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6</a:t>
            </a:r>
            <a:r>
              <a:rPr lang="sl-SI" dirty="0" smtClean="0"/>
              <a:t>.10  </a:t>
            </a:r>
            <a:r>
              <a:rPr lang="en-US" dirty="0" smtClean="0"/>
              <a:t>MATLAB </a:t>
            </a:r>
            <a:r>
              <a:rPr lang="sl-SI" dirty="0" smtClean="0"/>
              <a:t>Live </a:t>
            </a:r>
            <a:r>
              <a:rPr lang="sl-SI" dirty="0" err="1" smtClean="0"/>
              <a:t>Script</a:t>
            </a:r>
            <a:r>
              <a:rPr lang="sl-SI" dirty="0" smtClean="0"/>
              <a:t> </a:t>
            </a:r>
            <a:r>
              <a:rPr lang="sl-SI" dirty="0" err="1" smtClean="0"/>
              <a:t>examples</a:t>
            </a:r>
            <a:endParaRPr lang="en-US" dirty="0" smtClean="0"/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457200" y="1484314"/>
            <a:ext cx="8229600" cy="4897436"/>
          </a:xfrm>
        </p:spPr>
        <p:txBody>
          <a:bodyPr/>
          <a:lstStyle/>
          <a:p>
            <a:r>
              <a:rPr lang="sl-SI" dirty="0">
                <a:hlinkClick r:id="rId2" action="ppaction://hlinkfile"/>
              </a:rPr>
              <a:t>NN6b_RBFN_function_approx.mlx</a:t>
            </a:r>
            <a:endParaRPr lang="sl-SI" dirty="0"/>
          </a:p>
          <a:p>
            <a:pPr lvl="1"/>
            <a:r>
              <a:rPr lang="en-US" dirty="0"/>
              <a:t>Apply various </a:t>
            </a:r>
            <a:r>
              <a:rPr lang="en-US" dirty="0" err="1" smtClean="0"/>
              <a:t>RBFN</a:t>
            </a:r>
            <a:r>
              <a:rPr lang="en-US" dirty="0" smtClean="0"/>
              <a:t> </a:t>
            </a:r>
            <a:r>
              <a:rPr lang="en-US" dirty="0"/>
              <a:t>architectures to create function approximation models based on a measured data set. Compare results with Linear regression and Multilayer perceptron models</a:t>
            </a:r>
            <a:r>
              <a:rPr lang="en-US" dirty="0" smtClean="0"/>
              <a:t>.</a:t>
            </a:r>
            <a:endParaRPr lang="sl-SI" dirty="0" smtClean="0"/>
          </a:p>
          <a:p>
            <a:pPr lvl="1"/>
            <a:endParaRPr lang="sl-SI" dirty="0" smtClean="0"/>
          </a:p>
          <a:p>
            <a:r>
              <a:rPr lang="sl-SI" dirty="0">
                <a:hlinkClick r:id="rId3" action="ppaction://hlinkfile"/>
              </a:rPr>
              <a:t>NN6c_RBFN_classification_XOR.mlx</a:t>
            </a:r>
            <a:endParaRPr lang="sl-SI" dirty="0"/>
          </a:p>
          <a:p>
            <a:pPr lvl="1"/>
            <a:r>
              <a:rPr lang="en-US" dirty="0"/>
              <a:t>Two groups of linearly inseparable data </a:t>
            </a:r>
            <a:r>
              <a:rPr lang="en-US" dirty="0" smtClean="0"/>
              <a:t>are </a:t>
            </a:r>
            <a:r>
              <a:rPr lang="en-US" dirty="0"/>
              <a:t>defined </a:t>
            </a:r>
            <a:r>
              <a:rPr lang="en-US"/>
              <a:t>in </a:t>
            </a:r>
            <a:r>
              <a:rPr lang="en-US" smtClean="0"/>
              <a:t>2-dimensional </a:t>
            </a:r>
            <a:r>
              <a:rPr lang="en-US" dirty="0"/>
              <a:t>input space. Solve the </a:t>
            </a:r>
            <a:r>
              <a:rPr lang="en-US" dirty="0" err="1"/>
              <a:t>XOR</a:t>
            </a:r>
            <a:r>
              <a:rPr lang="en-US" dirty="0"/>
              <a:t> classification problem with a family of </a:t>
            </a:r>
            <a:r>
              <a:rPr lang="en-US" dirty="0" err="1"/>
              <a:t>RBFN</a:t>
            </a:r>
            <a:r>
              <a:rPr lang="en-US" dirty="0"/>
              <a:t> neural networks.</a:t>
            </a:r>
          </a:p>
          <a:p>
            <a:pPr lvl="1"/>
            <a:endParaRPr lang="sl-SI" dirty="0"/>
          </a:p>
          <a:p>
            <a:pPr lvl="1"/>
            <a:endParaRPr lang="sl-SI" dirty="0" smtClean="0"/>
          </a:p>
        </p:txBody>
      </p:sp>
      <p:sp>
        <p:nvSpPr>
          <p:cNvPr id="4915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dirty="0" err="1"/>
              <a:t>NEURAL</a:t>
            </a:r>
            <a:r>
              <a:rPr lang="sl-SI" dirty="0"/>
              <a:t> </a:t>
            </a:r>
            <a:r>
              <a:rPr lang="sl-SI" dirty="0" err="1"/>
              <a:t>NETWORKS</a:t>
            </a:r>
            <a:r>
              <a:rPr lang="sl-SI" dirty="0"/>
              <a:t>  (6) </a:t>
            </a:r>
            <a:r>
              <a:rPr lang="sl-SI" dirty="0" err="1"/>
              <a:t>Radial</a:t>
            </a:r>
            <a:r>
              <a:rPr lang="sl-SI" dirty="0"/>
              <a:t> </a:t>
            </a:r>
            <a:r>
              <a:rPr lang="sl-SI" dirty="0" err="1"/>
              <a:t>Basis</a:t>
            </a:r>
            <a:r>
              <a:rPr lang="sl-SI" dirty="0"/>
              <a:t> </a:t>
            </a:r>
            <a:r>
              <a:rPr lang="sl-SI" dirty="0" err="1"/>
              <a:t>Function</a:t>
            </a:r>
            <a:r>
              <a:rPr lang="sl-SI" dirty="0"/>
              <a:t> </a:t>
            </a:r>
            <a:r>
              <a:rPr lang="sl-SI" dirty="0" err="1"/>
              <a:t>Networks</a:t>
            </a:r>
            <a:endParaRPr lang="en-US" dirty="0">
              <a:cs typeface="Arial" charset="0"/>
            </a:endParaRPr>
          </a:p>
        </p:txBody>
      </p:sp>
      <p:sp>
        <p:nvSpPr>
          <p:cNvPr id="491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0E4D6C31-95DA-4DAE-B735-363C97B8FBE0}" type="slidenum">
              <a:rPr lang="sl-SI" smtClean="0"/>
              <a:pPr/>
              <a:t>54</a:t>
            </a:fld>
            <a:endParaRPr lang="sl-SI" smtClean="0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250825" y="1268413"/>
            <a:ext cx="8642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89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(6) Radial Basis Function Networks</a:t>
            </a:r>
            <a:endParaRPr lang="en-US" smtClean="0">
              <a:cs typeface="Arial" charset="0"/>
            </a:endParaRP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0A263CCD-04F4-4EF5-B6FE-AEE09F214F13}" type="slidenum">
              <a:rPr lang="sl-SI" smtClean="0"/>
              <a:pPr/>
              <a:t>6</a:t>
            </a:fld>
            <a:endParaRPr lang="sl-SI" smtClean="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Exact interpolation  </a:t>
            </a:r>
            <a:r>
              <a:rPr lang="sl-SI" sz="2800" smtClean="0"/>
              <a:t>(2/3)</a:t>
            </a:r>
            <a:endParaRPr lang="en-GB" sz="2800" smtClean="0"/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sz="2000" dirty="0" err="1" smtClean="0"/>
              <a:t>Output</a:t>
            </a:r>
            <a:r>
              <a:rPr lang="sl-SI" sz="2000" dirty="0" smtClean="0"/>
              <a:t> is a </a:t>
            </a:r>
            <a:r>
              <a:rPr lang="sl-SI" sz="2000" dirty="0" err="1" smtClean="0"/>
              <a:t>linear</a:t>
            </a:r>
            <a:r>
              <a:rPr lang="sl-SI" sz="2000" dirty="0" smtClean="0"/>
              <a:t> </a:t>
            </a:r>
            <a:r>
              <a:rPr lang="sl-SI" sz="2000" dirty="0" err="1" smtClean="0"/>
              <a:t>combination</a:t>
            </a:r>
            <a:r>
              <a:rPr lang="sl-SI" sz="2000" dirty="0" smtClean="0"/>
              <a:t> of </a:t>
            </a:r>
            <a:r>
              <a:rPr lang="sl-SI" sz="2000" dirty="0" err="1" smtClean="0"/>
              <a:t>basis</a:t>
            </a:r>
            <a:r>
              <a:rPr lang="sl-SI" sz="2000" dirty="0" smtClean="0"/>
              <a:t> </a:t>
            </a:r>
            <a:r>
              <a:rPr lang="sl-SI" sz="2000" dirty="0" err="1" smtClean="0"/>
              <a:t>functions</a:t>
            </a:r>
            <a:endParaRPr lang="sl-SI" sz="2000" dirty="0" smtClean="0"/>
          </a:p>
          <a:p>
            <a:pPr lvl="1" eaLnBrk="1" hangingPunct="1"/>
            <a:endParaRPr lang="sl-SI" dirty="0" smtClean="0"/>
          </a:p>
          <a:p>
            <a:pPr lvl="1" eaLnBrk="1" hangingPunct="1"/>
            <a:endParaRPr lang="sl-SI" sz="1400" dirty="0" smtClean="0"/>
          </a:p>
          <a:p>
            <a:pPr lvl="1" eaLnBrk="1" hangingPunct="1"/>
            <a:endParaRPr lang="sl-SI" sz="1400" dirty="0" smtClean="0"/>
          </a:p>
          <a:p>
            <a:pPr eaLnBrk="1" hangingPunct="1"/>
            <a:r>
              <a:rPr lang="sl-SI" sz="2000" dirty="0" err="1" smtClean="0"/>
              <a:t>Goal</a:t>
            </a:r>
            <a:r>
              <a:rPr lang="sl-SI" sz="2000" dirty="0" smtClean="0"/>
              <a:t> is to </a:t>
            </a:r>
            <a:r>
              <a:rPr lang="sl-SI" sz="2000" dirty="0" err="1" smtClean="0"/>
              <a:t>find</a:t>
            </a:r>
            <a:r>
              <a:rPr lang="sl-SI" sz="2000" dirty="0" smtClean="0"/>
              <a:t> </a:t>
            </a:r>
            <a:r>
              <a:rPr lang="sl-SI" sz="2000" dirty="0" err="1" smtClean="0"/>
              <a:t>the</a:t>
            </a:r>
            <a:r>
              <a:rPr lang="sl-SI" sz="2000" dirty="0" smtClean="0"/>
              <a:t> </a:t>
            </a:r>
            <a:r>
              <a:rPr lang="sl-SI" sz="2000" dirty="0" err="1" smtClean="0"/>
              <a:t>weights</a:t>
            </a:r>
            <a:r>
              <a:rPr lang="sl-SI" sz="2000" dirty="0" smtClean="0"/>
              <a:t> </a:t>
            </a:r>
            <a:r>
              <a:rPr lang="sl-SI" sz="2000" i="1" dirty="0" err="1" smtClean="0">
                <a:latin typeface="Times New Roman" pitchFamily="18" charset="0"/>
              </a:rPr>
              <a:t>w</a:t>
            </a:r>
            <a:r>
              <a:rPr lang="sl-SI" sz="2000" i="1" baseline="-25000" dirty="0" err="1" smtClean="0"/>
              <a:t>p</a:t>
            </a:r>
            <a:r>
              <a:rPr lang="sl-SI" sz="2000" dirty="0" smtClean="0"/>
              <a:t> </a:t>
            </a:r>
            <a:r>
              <a:rPr lang="sl-SI" sz="2000" dirty="0" err="1" smtClean="0"/>
              <a:t>such</a:t>
            </a:r>
            <a:r>
              <a:rPr lang="sl-SI" sz="2000" dirty="0" smtClean="0"/>
              <a:t> </a:t>
            </a:r>
            <a:r>
              <a:rPr lang="sl-SI" sz="2000" dirty="0" err="1" smtClean="0"/>
              <a:t>that</a:t>
            </a:r>
            <a:r>
              <a:rPr lang="sl-SI" sz="2000" dirty="0" smtClean="0"/>
              <a:t> </a:t>
            </a:r>
            <a:r>
              <a:rPr lang="sl-SI" sz="2000" dirty="0" err="1" smtClean="0"/>
              <a:t>the</a:t>
            </a:r>
            <a:r>
              <a:rPr lang="sl-SI" sz="2000" dirty="0" smtClean="0"/>
              <a:t> </a:t>
            </a:r>
            <a:r>
              <a:rPr lang="sl-SI" sz="2000" dirty="0" err="1" smtClean="0"/>
              <a:t>function</a:t>
            </a:r>
            <a:r>
              <a:rPr lang="sl-SI" sz="2000" dirty="0" smtClean="0"/>
              <a:t> </a:t>
            </a:r>
            <a:r>
              <a:rPr lang="sl-SI" sz="2000" dirty="0" err="1" smtClean="0"/>
              <a:t>goes</a:t>
            </a:r>
            <a:r>
              <a:rPr lang="sl-SI" sz="2000" dirty="0" smtClean="0"/>
              <a:t> </a:t>
            </a:r>
            <a:r>
              <a:rPr lang="sl-SI" sz="2000" dirty="0" err="1" smtClean="0"/>
              <a:t>through</a:t>
            </a:r>
            <a:r>
              <a:rPr lang="sl-SI" sz="2000" dirty="0" smtClean="0"/>
              <a:t> </a:t>
            </a:r>
            <a:r>
              <a:rPr lang="sl-SI" sz="2000" dirty="0" err="1" smtClean="0"/>
              <a:t>all</a:t>
            </a:r>
            <a:r>
              <a:rPr lang="sl-SI" sz="2000" dirty="0" smtClean="0"/>
              <a:t> data </a:t>
            </a:r>
            <a:r>
              <a:rPr lang="sl-SI" sz="2000" dirty="0" err="1" smtClean="0"/>
              <a:t>points</a:t>
            </a:r>
            <a:endParaRPr lang="sl-SI" sz="2000" dirty="0" smtClean="0"/>
          </a:p>
          <a:p>
            <a:pPr lvl="1" eaLnBrk="1" hangingPunct="1"/>
            <a:endParaRPr lang="sl-SI" sz="1400" dirty="0" smtClean="0"/>
          </a:p>
          <a:p>
            <a:pPr lvl="1" eaLnBrk="1" hangingPunct="1"/>
            <a:endParaRPr lang="sl-SI" sz="1400" dirty="0" smtClean="0"/>
          </a:p>
          <a:p>
            <a:pPr lvl="1" eaLnBrk="1" hangingPunct="1"/>
            <a:endParaRPr lang="sl-SI" sz="1400" dirty="0" smtClean="0"/>
          </a:p>
          <a:p>
            <a:pPr eaLnBrk="1" hangingPunct="1"/>
            <a:r>
              <a:rPr lang="sl-SI" sz="2000" dirty="0" err="1" smtClean="0"/>
              <a:t>We</a:t>
            </a:r>
            <a:r>
              <a:rPr lang="sl-SI" sz="2000" dirty="0" smtClean="0"/>
              <a:t> </a:t>
            </a:r>
            <a:r>
              <a:rPr lang="sl-SI" sz="2000" dirty="0" err="1" smtClean="0"/>
              <a:t>introduce</a:t>
            </a:r>
            <a:r>
              <a:rPr lang="sl-SI" sz="2000" dirty="0" smtClean="0"/>
              <a:t> </a:t>
            </a:r>
            <a:r>
              <a:rPr lang="sl-SI" sz="2000" dirty="0" err="1" smtClean="0"/>
              <a:t>the</a:t>
            </a:r>
            <a:r>
              <a:rPr lang="sl-SI" sz="2000" dirty="0" smtClean="0"/>
              <a:t> </a:t>
            </a:r>
            <a:r>
              <a:rPr lang="sl-SI" sz="2000" dirty="0" err="1" smtClean="0"/>
              <a:t>matrix</a:t>
            </a:r>
            <a:r>
              <a:rPr lang="sl-SI" sz="2000" dirty="0" smtClean="0"/>
              <a:t> </a:t>
            </a:r>
            <a:r>
              <a:rPr lang="sl-SI" sz="2000" dirty="0" err="1" smtClean="0"/>
              <a:t>formulation</a:t>
            </a:r>
            <a:endParaRPr lang="sl-SI" sz="2000" dirty="0" smtClean="0"/>
          </a:p>
          <a:p>
            <a:pPr lvl="1" eaLnBrk="1" hangingPunct="1"/>
            <a:endParaRPr lang="sl-SI" sz="1400" dirty="0" smtClean="0"/>
          </a:p>
          <a:p>
            <a:pPr lvl="1" eaLnBrk="1" hangingPunct="1"/>
            <a:endParaRPr lang="sl-SI" sz="1400" dirty="0" smtClean="0"/>
          </a:p>
          <a:p>
            <a:pPr lvl="1" eaLnBrk="1" hangingPunct="1"/>
            <a:endParaRPr lang="sl-SI" sz="1400" dirty="0" smtClean="0"/>
          </a:p>
          <a:p>
            <a:pPr eaLnBrk="1" hangingPunct="1"/>
            <a:r>
              <a:rPr lang="sl-SI" sz="2000" dirty="0" err="1" smtClean="0"/>
              <a:t>Provided</a:t>
            </a:r>
            <a:r>
              <a:rPr lang="sl-SI" sz="2000" dirty="0" smtClean="0"/>
              <a:t> </a:t>
            </a:r>
            <a:r>
              <a:rPr lang="sl-SI" sz="2000" dirty="0" err="1" smtClean="0"/>
              <a:t>that</a:t>
            </a:r>
            <a:r>
              <a:rPr lang="sl-SI" sz="2000" dirty="0" smtClean="0"/>
              <a:t> </a:t>
            </a:r>
            <a:r>
              <a:rPr lang="sl-SI" sz="2000" dirty="0" err="1" smtClean="0"/>
              <a:t>the</a:t>
            </a:r>
            <a:r>
              <a:rPr lang="sl-SI" sz="2000" dirty="0" smtClean="0"/>
              <a:t> </a:t>
            </a:r>
            <a:r>
              <a:rPr lang="sl-SI" sz="2000" dirty="0" err="1" smtClean="0"/>
              <a:t>inverse</a:t>
            </a:r>
            <a:r>
              <a:rPr lang="sl-SI" sz="2000" dirty="0" smtClean="0"/>
              <a:t> of </a:t>
            </a:r>
            <a:r>
              <a:rPr lang="el-GR" sz="2000" i="1" dirty="0" smtClean="0">
                <a:cs typeface="Arial" charset="0"/>
              </a:rPr>
              <a:t>Φ</a:t>
            </a:r>
            <a:r>
              <a:rPr lang="sl-SI" sz="2000" dirty="0" smtClean="0"/>
              <a:t> </a:t>
            </a:r>
            <a:r>
              <a:rPr lang="sl-SI" sz="2000" dirty="0" err="1" smtClean="0"/>
              <a:t>exists</a:t>
            </a:r>
            <a:r>
              <a:rPr lang="sl-SI" sz="2000" dirty="0" smtClean="0"/>
              <a:t>, </a:t>
            </a:r>
            <a:r>
              <a:rPr lang="sl-SI" sz="2000" dirty="0" err="1" smtClean="0"/>
              <a:t>the</a:t>
            </a:r>
            <a:r>
              <a:rPr lang="sl-SI" sz="2000" dirty="0" smtClean="0"/>
              <a:t> </a:t>
            </a:r>
            <a:r>
              <a:rPr lang="sl-SI" sz="2000" dirty="0" err="1" smtClean="0"/>
              <a:t>weights</a:t>
            </a:r>
            <a:r>
              <a:rPr lang="sl-SI" sz="2000" dirty="0" smtClean="0"/>
              <a:t> are </a:t>
            </a:r>
            <a:r>
              <a:rPr lang="sl-SI" sz="2000" dirty="0" err="1" smtClean="0"/>
              <a:t>obtained</a:t>
            </a:r>
            <a:r>
              <a:rPr lang="sl-SI" sz="2000" dirty="0" smtClean="0"/>
              <a:t> </a:t>
            </a:r>
            <a:r>
              <a:rPr lang="sl-SI" sz="2000" dirty="0" err="1" smtClean="0"/>
              <a:t>by</a:t>
            </a:r>
            <a:r>
              <a:rPr lang="sl-SI" sz="2000" dirty="0" smtClean="0"/>
              <a:t> </a:t>
            </a:r>
            <a:r>
              <a:rPr lang="sl-SI" sz="2000" dirty="0" err="1" smtClean="0"/>
              <a:t>any</a:t>
            </a:r>
            <a:r>
              <a:rPr lang="sl-SI" sz="2000" dirty="0" smtClean="0"/>
              <a:t> standard </a:t>
            </a:r>
            <a:r>
              <a:rPr lang="sl-SI" sz="2000" dirty="0" err="1" smtClean="0"/>
              <a:t>matrix</a:t>
            </a:r>
            <a:r>
              <a:rPr lang="sl-SI" sz="2000" dirty="0" smtClean="0"/>
              <a:t> </a:t>
            </a:r>
            <a:r>
              <a:rPr lang="sl-SI" sz="2000" dirty="0" err="1" smtClean="0"/>
              <a:t>inversion</a:t>
            </a:r>
            <a:r>
              <a:rPr lang="sl-SI" sz="2000" dirty="0" smtClean="0"/>
              <a:t> </a:t>
            </a:r>
            <a:r>
              <a:rPr lang="sl-SI" sz="2000" dirty="0" err="1" smtClean="0"/>
              <a:t>techniques</a:t>
            </a:r>
            <a:endParaRPr lang="sl-SI" sz="2000" dirty="0" smtClean="0"/>
          </a:p>
          <a:p>
            <a:pPr lvl="1" eaLnBrk="1" hangingPunct="1"/>
            <a:endParaRPr lang="sl-SI" sz="1400" dirty="0" smtClean="0"/>
          </a:p>
          <a:p>
            <a:pPr lvl="1" eaLnBrk="1" hangingPunct="1"/>
            <a:endParaRPr lang="en-GB" sz="1400" dirty="0" smtClean="0"/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4900" y="1685925"/>
            <a:ext cx="2562225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9538" y="2895600"/>
            <a:ext cx="2354262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5313" y="5707063"/>
            <a:ext cx="1209675" cy="39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6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82650" y="4432300"/>
            <a:ext cx="784225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7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12938" y="4446588"/>
            <a:ext cx="989012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8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79775" y="4378325"/>
            <a:ext cx="248602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9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123113" y="4449763"/>
            <a:ext cx="960437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30" name="Text Box 15"/>
          <p:cNvSpPr txBox="1">
            <a:spLocks noChangeArrowheads="1"/>
          </p:cNvSpPr>
          <p:nvPr/>
        </p:nvSpPr>
        <p:spPr bwMode="auto">
          <a:xfrm>
            <a:off x="6194425" y="4427538"/>
            <a:ext cx="4079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l-SI" sz="1800">
                <a:sym typeface="Wingdings" pitchFamily="2" charset="2"/>
              </a:rPr>
              <a:t></a:t>
            </a:r>
            <a:endParaRPr lang="en-GB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(6) Radial Basis Function Networks</a:t>
            </a:r>
            <a:endParaRPr lang="en-US" smtClean="0">
              <a:cs typeface="Arial" charset="0"/>
            </a:endParaRP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5BCA5FCC-5FD6-4C2E-9128-FDD19B3B99C3}" type="slidenum">
              <a:rPr lang="sl-SI" smtClean="0"/>
              <a:pPr/>
              <a:t>7</a:t>
            </a:fld>
            <a:endParaRPr lang="sl-SI" smtClean="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Exact interpolation  </a:t>
            </a:r>
            <a:r>
              <a:rPr lang="sl-SI" sz="2800" smtClean="0"/>
              <a:t>(3/3)</a:t>
            </a:r>
            <a:endParaRPr lang="en-GB" sz="2800" smtClean="0"/>
          </a:p>
        </p:txBody>
      </p:sp>
      <p:sp>
        <p:nvSpPr>
          <p:cNvPr id="10246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sz="2000" dirty="0" err="1" smtClean="0">
                <a:cs typeface="Arial" charset="0"/>
              </a:rPr>
              <a:t>For</a:t>
            </a:r>
            <a:r>
              <a:rPr lang="sl-SI" sz="2000" dirty="0" smtClean="0">
                <a:cs typeface="Arial" charset="0"/>
              </a:rPr>
              <a:t> a large </a:t>
            </a:r>
            <a:r>
              <a:rPr lang="sl-SI" sz="2000" dirty="0" err="1" smtClean="0">
                <a:cs typeface="Arial" charset="0"/>
              </a:rPr>
              <a:t>class</a:t>
            </a:r>
            <a:r>
              <a:rPr lang="sl-SI" sz="2000" dirty="0" smtClean="0">
                <a:cs typeface="Arial" charset="0"/>
              </a:rPr>
              <a:t> of </a:t>
            </a:r>
            <a:r>
              <a:rPr lang="sl-SI" sz="2000" dirty="0" err="1" smtClean="0">
                <a:cs typeface="Arial" charset="0"/>
              </a:rPr>
              <a:t>functions</a:t>
            </a:r>
            <a:r>
              <a:rPr lang="sl-SI" sz="2000" dirty="0" smtClean="0">
                <a:cs typeface="Arial" charset="0"/>
              </a:rPr>
              <a:t> </a:t>
            </a:r>
            <a:r>
              <a:rPr lang="el-GR" sz="2000" i="1" dirty="0" smtClean="0">
                <a:cs typeface="Arial" charset="0"/>
              </a:rPr>
              <a:t>Φ</a:t>
            </a:r>
            <a:r>
              <a:rPr lang="sl-SI" sz="2000" dirty="0" smtClean="0">
                <a:cs typeface="Arial" charset="0"/>
              </a:rPr>
              <a:t>, </a:t>
            </a:r>
            <a:r>
              <a:rPr lang="sl-SI" sz="2000" dirty="0" err="1" smtClean="0">
                <a:cs typeface="Arial" charset="0"/>
              </a:rPr>
              <a:t>the</a:t>
            </a:r>
            <a:r>
              <a:rPr lang="sl-SI" sz="2000" dirty="0" smtClean="0">
                <a:cs typeface="Arial" charset="0"/>
              </a:rPr>
              <a:t> </a:t>
            </a:r>
            <a:r>
              <a:rPr lang="sl-SI" sz="2000" dirty="0" err="1" smtClean="0">
                <a:cs typeface="Arial" charset="0"/>
              </a:rPr>
              <a:t>matrix</a:t>
            </a:r>
            <a:r>
              <a:rPr lang="sl-SI" sz="2000" dirty="0" smtClean="0">
                <a:cs typeface="Arial" charset="0"/>
              </a:rPr>
              <a:t>       is </a:t>
            </a:r>
            <a:r>
              <a:rPr lang="sl-SI" sz="2000" dirty="0" err="1" smtClean="0">
                <a:cs typeface="Arial" charset="0"/>
              </a:rPr>
              <a:t>indeed</a:t>
            </a:r>
            <a:r>
              <a:rPr lang="sl-SI" sz="2000" dirty="0" smtClean="0">
                <a:cs typeface="Arial" charset="0"/>
              </a:rPr>
              <a:t> non-singular </a:t>
            </a:r>
            <a:r>
              <a:rPr lang="sl-SI" sz="2000" dirty="0" err="1" smtClean="0">
                <a:cs typeface="Arial" charset="0"/>
              </a:rPr>
              <a:t>provided</a:t>
            </a:r>
            <a:r>
              <a:rPr lang="sl-SI" sz="2000" dirty="0" smtClean="0">
                <a:cs typeface="Arial" charset="0"/>
              </a:rPr>
              <a:t> </a:t>
            </a:r>
            <a:r>
              <a:rPr lang="sl-SI" sz="2000" dirty="0" err="1" smtClean="0">
                <a:cs typeface="Arial" charset="0"/>
              </a:rPr>
              <a:t>that</a:t>
            </a:r>
            <a:r>
              <a:rPr lang="sl-SI" sz="2000" dirty="0" smtClean="0">
                <a:cs typeface="Arial" charset="0"/>
              </a:rPr>
              <a:t> </a:t>
            </a:r>
            <a:r>
              <a:rPr lang="sl-SI" sz="2000" dirty="0" err="1" smtClean="0">
                <a:cs typeface="Arial" charset="0"/>
              </a:rPr>
              <a:t>the</a:t>
            </a:r>
            <a:r>
              <a:rPr lang="sl-SI" sz="2000" dirty="0" smtClean="0">
                <a:cs typeface="Arial" charset="0"/>
              </a:rPr>
              <a:t> data </a:t>
            </a:r>
            <a:r>
              <a:rPr lang="sl-SI" sz="2000" dirty="0" err="1" smtClean="0">
                <a:cs typeface="Arial" charset="0"/>
              </a:rPr>
              <a:t>points</a:t>
            </a:r>
            <a:r>
              <a:rPr lang="sl-SI" sz="2000" dirty="0" smtClean="0">
                <a:cs typeface="Arial" charset="0"/>
              </a:rPr>
              <a:t> are </a:t>
            </a:r>
            <a:r>
              <a:rPr lang="sl-SI" sz="2000" dirty="0" err="1" smtClean="0">
                <a:cs typeface="Arial" charset="0"/>
              </a:rPr>
              <a:t>distinct</a:t>
            </a:r>
            <a:endParaRPr lang="sl-SI" sz="2000" dirty="0" smtClean="0">
              <a:cs typeface="Arial" charset="0"/>
            </a:endParaRPr>
          </a:p>
          <a:p>
            <a:pPr lvl="1" eaLnBrk="1" hangingPunct="1"/>
            <a:endParaRPr lang="sl-SI" sz="1400" dirty="0" smtClean="0">
              <a:cs typeface="Arial" charset="0"/>
            </a:endParaRPr>
          </a:p>
          <a:p>
            <a:pPr eaLnBrk="1" hangingPunct="1"/>
            <a:r>
              <a:rPr lang="sl-SI" sz="2000" dirty="0" err="1" smtClean="0">
                <a:cs typeface="Arial" charset="0"/>
              </a:rPr>
              <a:t>Solution</a:t>
            </a:r>
            <a:r>
              <a:rPr lang="sl-SI" sz="2000" dirty="0" smtClean="0">
                <a:cs typeface="Arial" charset="0"/>
              </a:rPr>
              <a:t>                  </a:t>
            </a:r>
            <a:r>
              <a:rPr lang="sl-SI" sz="2000" dirty="0" err="1" smtClean="0">
                <a:cs typeface="Arial" charset="0"/>
              </a:rPr>
              <a:t>represents</a:t>
            </a:r>
            <a:r>
              <a:rPr lang="sl-SI" sz="2000" dirty="0" smtClean="0">
                <a:cs typeface="Arial" charset="0"/>
              </a:rPr>
              <a:t> a </a:t>
            </a:r>
            <a:r>
              <a:rPr lang="sl-SI" sz="2000" dirty="0" err="1" smtClean="0">
                <a:cs typeface="Arial" charset="0"/>
              </a:rPr>
              <a:t>continuous</a:t>
            </a:r>
            <a:r>
              <a:rPr lang="sl-SI" sz="2000" dirty="0" smtClean="0">
                <a:cs typeface="Arial" charset="0"/>
              </a:rPr>
              <a:t> </a:t>
            </a:r>
            <a:r>
              <a:rPr lang="en-US" dirty="0" smtClean="0"/>
              <a:t>differentiable</a:t>
            </a:r>
            <a:r>
              <a:rPr lang="sl-SI" sz="2000" dirty="0" smtClean="0">
                <a:cs typeface="Arial" charset="0"/>
              </a:rPr>
              <a:t> </a:t>
            </a:r>
            <a:r>
              <a:rPr lang="sl-SI" sz="2000" dirty="0" err="1" smtClean="0">
                <a:cs typeface="Arial" charset="0"/>
              </a:rPr>
              <a:t>surface</a:t>
            </a:r>
            <a:r>
              <a:rPr lang="sl-SI" sz="2000" dirty="0" smtClean="0">
                <a:cs typeface="Arial" charset="0"/>
              </a:rPr>
              <a:t> </a:t>
            </a:r>
            <a:r>
              <a:rPr lang="sl-SI" sz="2000" dirty="0" err="1" smtClean="0">
                <a:cs typeface="Arial" charset="0"/>
              </a:rPr>
              <a:t>that</a:t>
            </a:r>
            <a:r>
              <a:rPr lang="sl-SI" sz="2000" dirty="0" smtClean="0">
                <a:cs typeface="Arial" charset="0"/>
              </a:rPr>
              <a:t> </a:t>
            </a:r>
            <a:r>
              <a:rPr lang="sl-SI" sz="2000" dirty="0" err="1" smtClean="0">
                <a:cs typeface="Arial" charset="0"/>
              </a:rPr>
              <a:t>passes</a:t>
            </a:r>
            <a:r>
              <a:rPr lang="sl-SI" sz="2000" dirty="0" smtClean="0">
                <a:cs typeface="Arial" charset="0"/>
              </a:rPr>
              <a:t> </a:t>
            </a:r>
            <a:r>
              <a:rPr lang="sl-SI" sz="2000" dirty="0" err="1" smtClean="0">
                <a:cs typeface="Arial" charset="0"/>
              </a:rPr>
              <a:t>exactly</a:t>
            </a:r>
            <a:r>
              <a:rPr lang="sl-SI" sz="2000" dirty="0" smtClean="0">
                <a:cs typeface="Arial" charset="0"/>
              </a:rPr>
              <a:t> </a:t>
            </a:r>
            <a:r>
              <a:rPr lang="sl-SI" sz="2000" dirty="0" err="1" smtClean="0">
                <a:cs typeface="Arial" charset="0"/>
              </a:rPr>
              <a:t>through</a:t>
            </a:r>
            <a:r>
              <a:rPr lang="sl-SI" sz="2000" dirty="0" smtClean="0">
                <a:cs typeface="Arial" charset="0"/>
              </a:rPr>
              <a:t> </a:t>
            </a:r>
            <a:r>
              <a:rPr lang="sl-SI" sz="2000" dirty="0" err="1" smtClean="0">
                <a:cs typeface="Arial" charset="0"/>
              </a:rPr>
              <a:t>each</a:t>
            </a:r>
            <a:r>
              <a:rPr lang="sl-SI" sz="2000" dirty="0" smtClean="0">
                <a:cs typeface="Arial" charset="0"/>
              </a:rPr>
              <a:t> data </a:t>
            </a:r>
            <a:r>
              <a:rPr lang="sl-SI" sz="2000" dirty="0" err="1" smtClean="0">
                <a:cs typeface="Arial" charset="0"/>
              </a:rPr>
              <a:t>point</a:t>
            </a:r>
            <a:endParaRPr lang="sl-SI" sz="2000" dirty="0" smtClean="0">
              <a:cs typeface="Arial" charset="0"/>
            </a:endParaRPr>
          </a:p>
          <a:p>
            <a:pPr lvl="1" eaLnBrk="1" hangingPunct="1"/>
            <a:endParaRPr lang="sl-SI" sz="1400" dirty="0" smtClean="0">
              <a:cs typeface="Arial" charset="0"/>
            </a:endParaRPr>
          </a:p>
          <a:p>
            <a:pPr eaLnBrk="1" hangingPunct="1"/>
            <a:r>
              <a:rPr lang="sl-SI" sz="2000" dirty="0" smtClean="0">
                <a:cs typeface="Arial" charset="0"/>
              </a:rPr>
              <a:t>Both </a:t>
            </a:r>
            <a:r>
              <a:rPr lang="sl-SI" sz="2000" dirty="0" err="1" smtClean="0">
                <a:cs typeface="Arial" charset="0"/>
              </a:rPr>
              <a:t>theoretical</a:t>
            </a:r>
            <a:r>
              <a:rPr lang="sl-SI" sz="2000" dirty="0" smtClean="0">
                <a:cs typeface="Arial" charset="0"/>
              </a:rPr>
              <a:t> and </a:t>
            </a:r>
            <a:r>
              <a:rPr lang="sl-SI" sz="2000" dirty="0" err="1" smtClean="0">
                <a:cs typeface="Arial" charset="0"/>
              </a:rPr>
              <a:t>empirical</a:t>
            </a:r>
            <a:r>
              <a:rPr lang="sl-SI" sz="2000" dirty="0" smtClean="0">
                <a:cs typeface="Arial" charset="0"/>
              </a:rPr>
              <a:t> </a:t>
            </a:r>
            <a:r>
              <a:rPr lang="sl-SI" sz="2000" dirty="0" err="1" smtClean="0">
                <a:cs typeface="Arial" charset="0"/>
              </a:rPr>
              <a:t>studies</a:t>
            </a:r>
            <a:r>
              <a:rPr lang="sl-SI" sz="2000" dirty="0" smtClean="0">
                <a:cs typeface="Arial" charset="0"/>
              </a:rPr>
              <a:t> </a:t>
            </a:r>
            <a:r>
              <a:rPr lang="sl-SI" sz="2000" dirty="0" err="1" smtClean="0">
                <a:cs typeface="Arial" charset="0"/>
              </a:rPr>
              <a:t>confirm</a:t>
            </a:r>
            <a:r>
              <a:rPr lang="sl-SI" sz="2000" dirty="0" smtClean="0">
                <a:cs typeface="Arial" charset="0"/>
              </a:rPr>
              <a:t> (in </a:t>
            </a:r>
            <a:r>
              <a:rPr lang="sl-SI" sz="2000" dirty="0" err="1" smtClean="0">
                <a:cs typeface="Arial" charset="0"/>
              </a:rPr>
              <a:t>the</a:t>
            </a:r>
            <a:r>
              <a:rPr lang="sl-SI" sz="2000" dirty="0" smtClean="0">
                <a:cs typeface="Arial" charset="0"/>
              </a:rPr>
              <a:t> </a:t>
            </a:r>
            <a:r>
              <a:rPr lang="sl-SI" sz="2000" dirty="0" err="1" smtClean="0">
                <a:cs typeface="Arial" charset="0"/>
              </a:rPr>
              <a:t>context</a:t>
            </a:r>
            <a:r>
              <a:rPr lang="sl-SI" sz="2000" dirty="0" smtClean="0">
                <a:cs typeface="Arial" charset="0"/>
              </a:rPr>
              <a:t> of </a:t>
            </a:r>
            <a:r>
              <a:rPr lang="sl-SI" sz="2000" dirty="0" err="1" smtClean="0">
                <a:cs typeface="Arial" charset="0"/>
              </a:rPr>
              <a:t>exact</a:t>
            </a:r>
            <a:r>
              <a:rPr lang="sl-SI" sz="2000" dirty="0" smtClean="0">
                <a:cs typeface="Arial" charset="0"/>
              </a:rPr>
              <a:t> </a:t>
            </a:r>
            <a:r>
              <a:rPr lang="sl-SI" sz="2000" dirty="0" err="1" smtClean="0">
                <a:cs typeface="Arial" charset="0"/>
              </a:rPr>
              <a:t>interpolation</a:t>
            </a:r>
            <a:r>
              <a:rPr lang="sl-SI" sz="2000" dirty="0" smtClean="0">
                <a:cs typeface="Arial" charset="0"/>
              </a:rPr>
              <a:t>) </a:t>
            </a:r>
            <a:r>
              <a:rPr lang="sl-SI" sz="2000" dirty="0" err="1" smtClean="0"/>
              <a:t>that</a:t>
            </a:r>
            <a:r>
              <a:rPr lang="sl-SI" sz="2000" dirty="0" smtClean="0"/>
              <a:t> </a:t>
            </a:r>
            <a:r>
              <a:rPr lang="sl-SI" sz="2000" dirty="0" err="1" smtClean="0"/>
              <a:t>many</a:t>
            </a:r>
            <a:r>
              <a:rPr lang="sl-SI" sz="2000" dirty="0" smtClean="0"/>
              <a:t> </a:t>
            </a:r>
            <a:r>
              <a:rPr lang="sl-SI" sz="2000" dirty="0" err="1" smtClean="0"/>
              <a:t>properties</a:t>
            </a:r>
            <a:r>
              <a:rPr lang="sl-SI" sz="2000" dirty="0" smtClean="0"/>
              <a:t> of </a:t>
            </a:r>
            <a:r>
              <a:rPr lang="sl-SI" sz="2000" dirty="0" err="1" smtClean="0"/>
              <a:t>the</a:t>
            </a:r>
            <a:r>
              <a:rPr lang="sl-SI" sz="2000" dirty="0" smtClean="0"/>
              <a:t> </a:t>
            </a:r>
            <a:r>
              <a:rPr lang="sl-SI" sz="2000" dirty="0" err="1" smtClean="0"/>
              <a:t>interpolating</a:t>
            </a:r>
            <a:r>
              <a:rPr lang="sl-SI" sz="2000" dirty="0" smtClean="0"/>
              <a:t> </a:t>
            </a:r>
            <a:r>
              <a:rPr lang="sl-SI" sz="2000" dirty="0" err="1" smtClean="0"/>
              <a:t>function</a:t>
            </a:r>
            <a:r>
              <a:rPr lang="sl-SI" sz="2000" dirty="0" smtClean="0"/>
              <a:t> are </a:t>
            </a:r>
            <a:r>
              <a:rPr lang="sl-SI" sz="2000" dirty="0" err="1" smtClean="0"/>
              <a:t>relatively</a:t>
            </a:r>
            <a:r>
              <a:rPr lang="sl-SI" sz="2000" dirty="0" smtClean="0"/>
              <a:t> </a:t>
            </a:r>
            <a:r>
              <a:rPr lang="sl-SI" sz="2000" dirty="0" err="1" smtClean="0"/>
              <a:t>insensitive</a:t>
            </a:r>
            <a:r>
              <a:rPr lang="sl-SI" sz="2000" dirty="0" smtClean="0"/>
              <a:t> to </a:t>
            </a:r>
            <a:r>
              <a:rPr lang="sl-SI" sz="2000" dirty="0" err="1" smtClean="0"/>
              <a:t>the</a:t>
            </a:r>
            <a:r>
              <a:rPr lang="sl-SI" sz="2000" dirty="0" smtClean="0"/>
              <a:t> </a:t>
            </a:r>
            <a:r>
              <a:rPr lang="sl-SI" sz="2000" dirty="0" err="1" smtClean="0"/>
              <a:t>precise</a:t>
            </a:r>
            <a:r>
              <a:rPr lang="sl-SI" sz="2000" dirty="0" smtClean="0"/>
              <a:t> form of </a:t>
            </a:r>
            <a:r>
              <a:rPr lang="sl-SI" sz="2000" dirty="0" err="1" smtClean="0"/>
              <a:t>the</a:t>
            </a:r>
            <a:r>
              <a:rPr lang="sl-SI" sz="2000" dirty="0" smtClean="0"/>
              <a:t> </a:t>
            </a:r>
            <a:r>
              <a:rPr lang="sl-SI" sz="2000" dirty="0" err="1" smtClean="0"/>
              <a:t>basis</a:t>
            </a:r>
            <a:r>
              <a:rPr lang="sl-SI" sz="2000" dirty="0" smtClean="0"/>
              <a:t> </a:t>
            </a:r>
            <a:r>
              <a:rPr lang="sl-SI" sz="2000" dirty="0" err="1" smtClean="0"/>
              <a:t>functions</a:t>
            </a:r>
            <a:endParaRPr lang="sl-SI" sz="2000" dirty="0" smtClean="0"/>
          </a:p>
          <a:p>
            <a:pPr eaLnBrk="1" hangingPunct="1"/>
            <a:endParaRPr lang="sl-SI" sz="2000" dirty="0" smtClean="0">
              <a:cs typeface="Arial" charset="0"/>
            </a:endParaRPr>
          </a:p>
          <a:p>
            <a:pPr lvl="1" eaLnBrk="1" hangingPunct="1"/>
            <a:endParaRPr lang="sl-SI" sz="1400" dirty="0" smtClean="0">
              <a:cs typeface="Arial" charset="0"/>
            </a:endParaRPr>
          </a:p>
          <a:p>
            <a:pPr lvl="1" eaLnBrk="1" hangingPunct="1"/>
            <a:endParaRPr lang="sl-SI" sz="1400" dirty="0" smtClean="0">
              <a:cs typeface="Arial" charset="0"/>
            </a:endParaRPr>
          </a:p>
          <a:p>
            <a:pPr lvl="1" eaLnBrk="1" hangingPunct="1"/>
            <a:endParaRPr lang="sl-SI" sz="1400" dirty="0" smtClean="0">
              <a:cs typeface="Arial" charset="0"/>
            </a:endParaRPr>
          </a:p>
          <a:p>
            <a:pPr eaLnBrk="1" hangingPunct="1"/>
            <a:r>
              <a:rPr lang="sl-SI" sz="2000" dirty="0" err="1" smtClean="0">
                <a:cs typeface="Arial" charset="0"/>
              </a:rPr>
              <a:t>Various</a:t>
            </a:r>
            <a:r>
              <a:rPr lang="sl-SI" sz="2000" dirty="0" smtClean="0">
                <a:cs typeface="Arial" charset="0"/>
              </a:rPr>
              <a:t> </a:t>
            </a:r>
            <a:r>
              <a:rPr lang="sl-SI" sz="2000" dirty="0" err="1" smtClean="0">
                <a:cs typeface="Arial" charset="0"/>
              </a:rPr>
              <a:t>forms</a:t>
            </a:r>
            <a:r>
              <a:rPr lang="sl-SI" sz="2000" dirty="0" smtClean="0">
                <a:cs typeface="Arial" charset="0"/>
              </a:rPr>
              <a:t> of </a:t>
            </a:r>
            <a:r>
              <a:rPr lang="sl-SI" sz="2000" dirty="0" err="1" smtClean="0">
                <a:cs typeface="Arial" charset="0"/>
              </a:rPr>
              <a:t>basis</a:t>
            </a:r>
            <a:r>
              <a:rPr lang="sl-SI" sz="2000" dirty="0" smtClean="0">
                <a:cs typeface="Arial" charset="0"/>
              </a:rPr>
              <a:t> </a:t>
            </a:r>
            <a:r>
              <a:rPr lang="sl-SI" sz="2000" dirty="0" err="1" smtClean="0">
                <a:cs typeface="Arial" charset="0"/>
              </a:rPr>
              <a:t>functions</a:t>
            </a:r>
            <a:r>
              <a:rPr lang="sl-SI" sz="2000" dirty="0" smtClean="0">
                <a:cs typeface="Arial" charset="0"/>
              </a:rPr>
              <a:t> </a:t>
            </a:r>
            <a:r>
              <a:rPr lang="sl-SI" sz="2000" dirty="0" err="1" smtClean="0">
                <a:cs typeface="Arial" charset="0"/>
              </a:rPr>
              <a:t>can</a:t>
            </a:r>
            <a:r>
              <a:rPr lang="sl-SI" sz="2000" dirty="0" smtClean="0">
                <a:cs typeface="Arial" charset="0"/>
              </a:rPr>
              <a:t> be used</a:t>
            </a:r>
          </a:p>
        </p:txBody>
      </p:sp>
      <p:pic>
        <p:nvPicPr>
          <p:cNvPr id="10247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51488" y="1346200"/>
            <a:ext cx="266700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8" name="Picture 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46275" y="2251075"/>
            <a:ext cx="97155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9" name="AutoShape 16"/>
          <p:cNvSpPr>
            <a:spLocks noChangeArrowheads="1"/>
          </p:cNvSpPr>
          <p:nvPr/>
        </p:nvSpPr>
        <p:spPr bwMode="auto">
          <a:xfrm>
            <a:off x="2320925" y="4266561"/>
            <a:ext cx="1192213" cy="660281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66CC">
              <a:alpha val="2392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6081" name="Object 1"/>
          <p:cNvGraphicFramePr>
            <a:graphicFrameLocks noChangeAspect="1"/>
          </p:cNvGraphicFramePr>
          <p:nvPr/>
        </p:nvGraphicFramePr>
        <p:xfrm>
          <a:off x="2055813" y="5705475"/>
          <a:ext cx="2408237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0" name="Equation" r:id="rId5" imgW="1117440" imgH="279360" progId="Equation.3">
                  <p:embed/>
                </p:oleObj>
              </mc:Choice>
              <mc:Fallback>
                <p:oleObj name="Equation" r:id="rId5" imgW="1117440" imgH="27936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813" y="5705475"/>
                        <a:ext cx="2408237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(6) Radial Basis Function Networks</a:t>
            </a:r>
            <a:endParaRPr lang="en-US" smtClean="0">
              <a:cs typeface="Arial" charset="0"/>
            </a:endParaRP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D5879CA1-E1BB-4A7C-8A4F-66B45D1FDF21}" type="slidenum">
              <a:rPr lang="sl-SI" smtClean="0"/>
              <a:pPr/>
              <a:t>8</a:t>
            </a:fld>
            <a:endParaRPr lang="sl-SI" smtClean="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777875"/>
          </a:xfrm>
        </p:spPr>
        <p:txBody>
          <a:bodyPr/>
          <a:lstStyle/>
          <a:p>
            <a:pPr eaLnBrk="1" hangingPunct="1"/>
            <a:r>
              <a:rPr lang="sl-SI" smtClean="0"/>
              <a:t>6.3  Radial basis functions  </a:t>
            </a:r>
            <a:r>
              <a:rPr lang="sl-SI" sz="2800" smtClean="0"/>
              <a:t>(1/2)</a:t>
            </a:r>
            <a:endParaRPr lang="en-GB" sz="2800" smtClean="0"/>
          </a:p>
        </p:txBody>
      </p:sp>
      <p:pic>
        <p:nvPicPr>
          <p:cNvPr id="1127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9063" y="1653060"/>
            <a:ext cx="5840412" cy="81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9063" y="3054951"/>
            <a:ext cx="5373687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8113" y="4362365"/>
            <a:ext cx="61341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63663" y="5618592"/>
            <a:ext cx="5476875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5486400" cy="5113337"/>
          </a:xfrm>
        </p:spPr>
        <p:txBody>
          <a:bodyPr/>
          <a:lstStyle/>
          <a:p>
            <a:pPr marL="457200" indent="-457200" eaLnBrk="1" hangingPunct="1">
              <a:buFontTx/>
              <a:buAutoNum type="arabicPeriod"/>
            </a:pPr>
            <a:r>
              <a:rPr lang="sl-SI" sz="2000" dirty="0" err="1" smtClean="0">
                <a:solidFill>
                  <a:srgbClr val="3333FF"/>
                </a:solidFill>
              </a:rPr>
              <a:t>Gaussian</a:t>
            </a:r>
            <a:endParaRPr lang="sl-SI" sz="2000" dirty="0" smtClean="0">
              <a:solidFill>
                <a:srgbClr val="3333FF"/>
              </a:solidFill>
            </a:endParaRPr>
          </a:p>
          <a:p>
            <a:pPr marL="457200" indent="-457200" eaLnBrk="1" hangingPunct="1">
              <a:buFontTx/>
              <a:buAutoNum type="arabicPeriod"/>
            </a:pPr>
            <a:endParaRPr lang="sl-SI" sz="2000" dirty="0" smtClean="0">
              <a:solidFill>
                <a:srgbClr val="3333FF"/>
              </a:solidFill>
            </a:endParaRPr>
          </a:p>
          <a:p>
            <a:pPr marL="857250" lvl="1" indent="-457200" eaLnBrk="1" hangingPunct="1">
              <a:buFontTx/>
              <a:buAutoNum type="arabicPeriod"/>
            </a:pPr>
            <a:endParaRPr lang="sl-SI" dirty="0" smtClean="0">
              <a:solidFill>
                <a:srgbClr val="3333FF"/>
              </a:solidFill>
            </a:endParaRPr>
          </a:p>
          <a:p>
            <a:pPr marL="762000" lvl="1" indent="-304800" eaLnBrk="1" hangingPunct="1">
              <a:buFontTx/>
              <a:buAutoNum type="arabicPeriod"/>
            </a:pPr>
            <a:endParaRPr lang="sl-SI" sz="1400" dirty="0" smtClean="0">
              <a:solidFill>
                <a:srgbClr val="3333FF"/>
              </a:solidFill>
            </a:endParaRPr>
          </a:p>
          <a:p>
            <a:pPr marL="457200" indent="-457200" eaLnBrk="1" hangingPunct="1">
              <a:buFontTx/>
              <a:buAutoNum type="arabicPeriod"/>
            </a:pPr>
            <a:r>
              <a:rPr lang="sl-SI" sz="2000" dirty="0" err="1" smtClean="0">
                <a:solidFill>
                  <a:srgbClr val="3333FF"/>
                </a:solidFill>
              </a:rPr>
              <a:t>Multi-Quadratic</a:t>
            </a:r>
            <a:endParaRPr lang="sl-SI" sz="2000" dirty="0" smtClean="0">
              <a:solidFill>
                <a:srgbClr val="3333FF"/>
              </a:solidFill>
            </a:endParaRPr>
          </a:p>
          <a:p>
            <a:pPr marL="457200" indent="-457200" eaLnBrk="1" hangingPunct="1">
              <a:buFontTx/>
              <a:buAutoNum type="arabicPeriod"/>
            </a:pPr>
            <a:endParaRPr lang="sl-SI" sz="2000" dirty="0" smtClean="0">
              <a:solidFill>
                <a:srgbClr val="3333FF"/>
              </a:solidFill>
            </a:endParaRPr>
          </a:p>
          <a:p>
            <a:pPr marL="857250" lvl="1" indent="-457200" eaLnBrk="1" hangingPunct="1">
              <a:buFontTx/>
              <a:buAutoNum type="arabicPeriod"/>
            </a:pPr>
            <a:endParaRPr lang="sl-SI" dirty="0" smtClean="0">
              <a:solidFill>
                <a:srgbClr val="3333FF"/>
              </a:solidFill>
            </a:endParaRPr>
          </a:p>
          <a:p>
            <a:pPr marL="762000" lvl="1" indent="-304800" eaLnBrk="1" hangingPunct="1">
              <a:buFontTx/>
              <a:buAutoNum type="arabicPeriod"/>
            </a:pPr>
            <a:endParaRPr lang="sl-SI" sz="1400" dirty="0" smtClean="0">
              <a:solidFill>
                <a:srgbClr val="3333FF"/>
              </a:solidFill>
            </a:endParaRPr>
          </a:p>
          <a:p>
            <a:pPr marL="457200" indent="-457200" eaLnBrk="1" hangingPunct="1">
              <a:buFontTx/>
              <a:buAutoNum type="arabicPeriod"/>
            </a:pPr>
            <a:r>
              <a:rPr lang="sl-SI" sz="2000" dirty="0" err="1" smtClean="0">
                <a:solidFill>
                  <a:srgbClr val="3333FF"/>
                </a:solidFill>
              </a:rPr>
              <a:t>Generalized</a:t>
            </a:r>
            <a:r>
              <a:rPr lang="sl-SI" sz="2000" dirty="0" smtClean="0">
                <a:solidFill>
                  <a:srgbClr val="3333FF"/>
                </a:solidFill>
              </a:rPr>
              <a:t> </a:t>
            </a:r>
            <a:r>
              <a:rPr lang="sl-SI" sz="2000" dirty="0" err="1" smtClean="0">
                <a:solidFill>
                  <a:srgbClr val="3333FF"/>
                </a:solidFill>
              </a:rPr>
              <a:t>Multi-Quadratic</a:t>
            </a:r>
            <a:endParaRPr lang="sl-SI" sz="2000" dirty="0" smtClean="0">
              <a:solidFill>
                <a:srgbClr val="3333FF"/>
              </a:solidFill>
            </a:endParaRPr>
          </a:p>
          <a:p>
            <a:pPr marL="457200" indent="-457200" eaLnBrk="1" hangingPunct="1">
              <a:buFontTx/>
              <a:buAutoNum type="arabicPeriod"/>
            </a:pPr>
            <a:endParaRPr lang="sl-SI" sz="2000" dirty="0" smtClean="0">
              <a:solidFill>
                <a:srgbClr val="3333FF"/>
              </a:solidFill>
            </a:endParaRPr>
          </a:p>
          <a:p>
            <a:pPr marL="857250" lvl="1" indent="-457200" eaLnBrk="1" hangingPunct="1">
              <a:buFontTx/>
              <a:buAutoNum type="arabicPeriod"/>
            </a:pPr>
            <a:endParaRPr lang="sl-SI" dirty="0" smtClean="0">
              <a:solidFill>
                <a:srgbClr val="3333FF"/>
              </a:solidFill>
            </a:endParaRPr>
          </a:p>
          <a:p>
            <a:pPr marL="762000" lvl="1" indent="-304800" eaLnBrk="1" hangingPunct="1">
              <a:buFontTx/>
              <a:buAutoNum type="arabicPeriod"/>
            </a:pPr>
            <a:endParaRPr lang="sl-SI" sz="1400" dirty="0" smtClean="0">
              <a:solidFill>
                <a:srgbClr val="3333FF"/>
              </a:solidFill>
            </a:endParaRPr>
          </a:p>
          <a:p>
            <a:pPr marL="457200" indent="-457200" eaLnBrk="1" hangingPunct="1">
              <a:buFontTx/>
              <a:buAutoNum type="arabicPeriod"/>
            </a:pPr>
            <a:r>
              <a:rPr lang="sl-SI" sz="2000" dirty="0" err="1" smtClean="0">
                <a:solidFill>
                  <a:srgbClr val="3333FF"/>
                </a:solidFill>
              </a:rPr>
              <a:t>Inverse</a:t>
            </a:r>
            <a:r>
              <a:rPr lang="sl-SI" sz="2000" dirty="0" smtClean="0">
                <a:solidFill>
                  <a:srgbClr val="3333FF"/>
                </a:solidFill>
              </a:rPr>
              <a:t> </a:t>
            </a:r>
            <a:r>
              <a:rPr lang="sl-SI" sz="2000" dirty="0" err="1" smtClean="0">
                <a:solidFill>
                  <a:srgbClr val="3333FF"/>
                </a:solidFill>
              </a:rPr>
              <a:t>Multi-Quadratic</a:t>
            </a:r>
            <a:endParaRPr lang="en-GB" sz="2000" dirty="0" smtClean="0">
              <a:solidFill>
                <a:srgbClr val="3333FF"/>
              </a:solidFill>
            </a:endParaRPr>
          </a:p>
        </p:txBody>
      </p:sp>
      <p:sp>
        <p:nvSpPr>
          <p:cNvPr id="11275" name="Line 9"/>
          <p:cNvSpPr>
            <a:spLocks noChangeShapeType="1"/>
          </p:cNvSpPr>
          <p:nvPr/>
        </p:nvSpPr>
        <p:spPr bwMode="auto">
          <a:xfrm>
            <a:off x="250825" y="1268413"/>
            <a:ext cx="8642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(6) Radial Basis Function Networks</a:t>
            </a:r>
            <a:endParaRPr lang="en-US" smtClean="0">
              <a:cs typeface="Arial" charset="0"/>
            </a:endParaRP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08C00AB4-579F-4F76-8A60-32621FAFBD48}" type="slidenum">
              <a:rPr lang="sl-SI" smtClean="0"/>
              <a:pPr/>
              <a:t>9</a:t>
            </a:fld>
            <a:endParaRPr lang="sl-SI" smtClean="0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Radial basis functions  </a:t>
            </a:r>
            <a:r>
              <a:rPr lang="sl-SI" sz="2800" smtClean="0"/>
              <a:t>(2/2)</a:t>
            </a:r>
            <a:endParaRPr lang="en-GB" sz="2800" smtClean="0"/>
          </a:p>
        </p:txBody>
      </p:sp>
      <p:sp>
        <p:nvSpPr>
          <p:cNvPr id="1229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5486400" cy="5113337"/>
          </a:xfrm>
        </p:spPr>
        <p:txBody>
          <a:bodyPr/>
          <a:lstStyle/>
          <a:p>
            <a:pPr marL="457200" indent="-457200" eaLnBrk="1" hangingPunct="1">
              <a:buFontTx/>
              <a:buAutoNum type="arabicPeriod" startAt="5"/>
            </a:pPr>
            <a:r>
              <a:rPr lang="sl-SI" sz="2000" dirty="0" err="1" smtClean="0">
                <a:solidFill>
                  <a:srgbClr val="3333FF"/>
                </a:solidFill>
              </a:rPr>
              <a:t>Generalized</a:t>
            </a:r>
            <a:r>
              <a:rPr lang="sl-SI" sz="2000" dirty="0" smtClean="0">
                <a:solidFill>
                  <a:srgbClr val="3333FF"/>
                </a:solidFill>
              </a:rPr>
              <a:t> </a:t>
            </a:r>
            <a:r>
              <a:rPr lang="sl-SI" sz="2000" dirty="0" err="1" smtClean="0">
                <a:solidFill>
                  <a:srgbClr val="3333FF"/>
                </a:solidFill>
              </a:rPr>
              <a:t>Inverse</a:t>
            </a:r>
            <a:r>
              <a:rPr lang="sl-SI" sz="2000" dirty="0" smtClean="0">
                <a:solidFill>
                  <a:srgbClr val="3333FF"/>
                </a:solidFill>
              </a:rPr>
              <a:t> </a:t>
            </a:r>
            <a:r>
              <a:rPr lang="sl-SI" sz="2000" dirty="0" err="1" smtClean="0">
                <a:solidFill>
                  <a:srgbClr val="3333FF"/>
                </a:solidFill>
              </a:rPr>
              <a:t>Multi-Quadratic</a:t>
            </a:r>
            <a:endParaRPr lang="sl-SI" sz="2000" dirty="0" smtClean="0">
              <a:solidFill>
                <a:srgbClr val="3333FF"/>
              </a:solidFill>
            </a:endParaRPr>
          </a:p>
          <a:p>
            <a:pPr marL="457200" indent="-457200" eaLnBrk="1" hangingPunct="1">
              <a:buFontTx/>
              <a:buAutoNum type="arabicPeriod" startAt="5"/>
            </a:pPr>
            <a:endParaRPr lang="sl-SI" sz="2000" dirty="0" smtClean="0">
              <a:solidFill>
                <a:srgbClr val="3333FF"/>
              </a:solidFill>
            </a:endParaRPr>
          </a:p>
          <a:p>
            <a:pPr marL="857250" lvl="1" indent="-457200" eaLnBrk="1" hangingPunct="1">
              <a:buFontTx/>
              <a:buAutoNum type="arabicPeriod"/>
            </a:pPr>
            <a:endParaRPr lang="sl-SI" dirty="0" smtClean="0">
              <a:solidFill>
                <a:srgbClr val="3333FF"/>
              </a:solidFill>
            </a:endParaRPr>
          </a:p>
          <a:p>
            <a:pPr marL="762000" lvl="1" indent="-304800" eaLnBrk="1" hangingPunct="1">
              <a:buFontTx/>
              <a:buAutoNum type="arabicPeriod"/>
            </a:pPr>
            <a:endParaRPr lang="sl-SI" sz="1400" dirty="0" smtClean="0">
              <a:solidFill>
                <a:srgbClr val="3333FF"/>
              </a:solidFill>
            </a:endParaRPr>
          </a:p>
          <a:p>
            <a:pPr marL="457200" indent="-457200" eaLnBrk="1" hangingPunct="1">
              <a:buFontTx/>
              <a:buAutoNum type="arabicPeriod" startAt="5"/>
            </a:pPr>
            <a:r>
              <a:rPr lang="sl-SI" sz="2000" dirty="0" err="1" smtClean="0">
                <a:solidFill>
                  <a:srgbClr val="3333FF"/>
                </a:solidFill>
              </a:rPr>
              <a:t>Thin</a:t>
            </a:r>
            <a:r>
              <a:rPr lang="sl-SI" sz="2000" dirty="0" smtClean="0">
                <a:solidFill>
                  <a:srgbClr val="3333FF"/>
                </a:solidFill>
              </a:rPr>
              <a:t> Plate </a:t>
            </a:r>
            <a:r>
              <a:rPr lang="sl-SI" sz="2000" dirty="0" err="1" smtClean="0">
                <a:solidFill>
                  <a:srgbClr val="3333FF"/>
                </a:solidFill>
              </a:rPr>
              <a:t>Spline</a:t>
            </a:r>
            <a:endParaRPr lang="sl-SI" sz="2000" dirty="0" smtClean="0">
              <a:solidFill>
                <a:srgbClr val="3333FF"/>
              </a:solidFill>
            </a:endParaRPr>
          </a:p>
          <a:p>
            <a:pPr marL="457200" indent="-457200" eaLnBrk="1" hangingPunct="1">
              <a:buFontTx/>
              <a:buAutoNum type="arabicPeriod" startAt="5"/>
            </a:pPr>
            <a:endParaRPr lang="sl-SI" sz="2000" dirty="0" smtClean="0">
              <a:solidFill>
                <a:srgbClr val="3333FF"/>
              </a:solidFill>
            </a:endParaRPr>
          </a:p>
          <a:p>
            <a:pPr marL="857250" lvl="1" indent="-457200" eaLnBrk="1" hangingPunct="1">
              <a:buFontTx/>
              <a:buAutoNum type="arabicPeriod"/>
            </a:pPr>
            <a:endParaRPr lang="sl-SI" dirty="0" smtClean="0">
              <a:solidFill>
                <a:srgbClr val="3333FF"/>
              </a:solidFill>
            </a:endParaRPr>
          </a:p>
          <a:p>
            <a:pPr marL="762000" lvl="1" indent="-304800" eaLnBrk="1" hangingPunct="1">
              <a:buFontTx/>
              <a:buAutoNum type="arabicPeriod"/>
            </a:pPr>
            <a:endParaRPr lang="sl-SI" sz="1400" dirty="0" smtClean="0">
              <a:solidFill>
                <a:srgbClr val="3333FF"/>
              </a:solidFill>
            </a:endParaRPr>
          </a:p>
          <a:p>
            <a:pPr marL="457200" indent="-457200" eaLnBrk="1" hangingPunct="1">
              <a:buFontTx/>
              <a:buAutoNum type="arabicPeriod" startAt="5"/>
            </a:pPr>
            <a:r>
              <a:rPr lang="sl-SI" sz="2000" dirty="0" err="1" smtClean="0">
                <a:solidFill>
                  <a:srgbClr val="3333FF"/>
                </a:solidFill>
              </a:rPr>
              <a:t>Cubic</a:t>
            </a:r>
            <a:endParaRPr lang="sl-SI" sz="2000" dirty="0" smtClean="0">
              <a:solidFill>
                <a:srgbClr val="3333FF"/>
              </a:solidFill>
            </a:endParaRPr>
          </a:p>
          <a:p>
            <a:pPr marL="457200" indent="-457200" eaLnBrk="1" hangingPunct="1">
              <a:buFontTx/>
              <a:buAutoNum type="arabicPeriod" startAt="5"/>
            </a:pPr>
            <a:endParaRPr lang="sl-SI" sz="2000" dirty="0" smtClean="0">
              <a:solidFill>
                <a:srgbClr val="3333FF"/>
              </a:solidFill>
            </a:endParaRPr>
          </a:p>
          <a:p>
            <a:pPr marL="857250" lvl="1" indent="-457200" eaLnBrk="1" hangingPunct="1">
              <a:buFontTx/>
              <a:buAutoNum type="arabicPeriod"/>
            </a:pPr>
            <a:endParaRPr lang="sl-SI" dirty="0" smtClean="0">
              <a:solidFill>
                <a:srgbClr val="3333FF"/>
              </a:solidFill>
            </a:endParaRPr>
          </a:p>
          <a:p>
            <a:pPr marL="762000" lvl="1" indent="-304800" eaLnBrk="1" hangingPunct="1">
              <a:buFontTx/>
              <a:buAutoNum type="arabicPeriod"/>
            </a:pPr>
            <a:endParaRPr lang="sl-SI" sz="1400" dirty="0" smtClean="0">
              <a:solidFill>
                <a:srgbClr val="3333FF"/>
              </a:solidFill>
            </a:endParaRPr>
          </a:p>
          <a:p>
            <a:pPr marL="457200" indent="-457200" eaLnBrk="1" hangingPunct="1">
              <a:buFontTx/>
              <a:buAutoNum type="arabicPeriod" startAt="5"/>
            </a:pPr>
            <a:r>
              <a:rPr lang="sl-SI" sz="2000" dirty="0" err="1" smtClean="0">
                <a:solidFill>
                  <a:srgbClr val="3333FF"/>
                </a:solidFill>
              </a:rPr>
              <a:t>Linear</a:t>
            </a:r>
            <a:endParaRPr lang="en-GB" sz="2000" dirty="0" smtClean="0">
              <a:solidFill>
                <a:srgbClr val="3333FF"/>
              </a:solidFill>
            </a:endParaRPr>
          </a:p>
        </p:txBody>
      </p:sp>
      <p:pic>
        <p:nvPicPr>
          <p:cNvPr id="12295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5738" y="1768475"/>
            <a:ext cx="554831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6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1450" y="3067899"/>
            <a:ext cx="15716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7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62088" y="4375011"/>
            <a:ext cx="987425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8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54150" y="5701142"/>
            <a:ext cx="8699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B0F0"/>
      </a:hlink>
      <a:folHlink>
        <a:srgbClr val="00727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8123</TotalTime>
  <Words>3937</Words>
  <Application>Microsoft Office PowerPoint</Application>
  <PresentationFormat>On-screen Show (4:3)</PresentationFormat>
  <Paragraphs>696</Paragraphs>
  <Slides>54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Consolas</vt:lpstr>
      <vt:lpstr>Times New Roman</vt:lpstr>
      <vt:lpstr>Wingdings</vt:lpstr>
      <vt:lpstr>Default Design</vt:lpstr>
      <vt:lpstr>Equation</vt:lpstr>
      <vt:lpstr>6.  Radial Basis Function Networks</vt:lpstr>
      <vt:lpstr>Introduction</vt:lpstr>
      <vt:lpstr>6.1  RBFN structure</vt:lpstr>
      <vt:lpstr>RBFN properties</vt:lpstr>
      <vt:lpstr>6.2  Exact interpolation  (1/3)</vt:lpstr>
      <vt:lpstr>Exact interpolation  (2/3)</vt:lpstr>
      <vt:lpstr>Exact interpolation  (3/3)</vt:lpstr>
      <vt:lpstr>6.3  Radial basis functions  (1/2)</vt:lpstr>
      <vt:lpstr>Radial basis functions  (2/2)</vt:lpstr>
      <vt:lpstr>PowerPoint Presentation</vt:lpstr>
      <vt:lpstr>Properties of radial basis functions</vt:lpstr>
      <vt:lpstr>Exact interpolation example  (1/2)</vt:lpstr>
      <vt:lpstr>Exact interpolation example  (2/2)</vt:lpstr>
      <vt:lpstr>6.4  Radial basis function networks</vt:lpstr>
      <vt:lpstr>Problems with exact interpolation</vt:lpstr>
      <vt:lpstr>RBF neural network model</vt:lpstr>
      <vt:lpstr>Improved RBFN </vt:lpstr>
      <vt:lpstr>RBFN in MATLAB notation</vt:lpstr>
      <vt:lpstr>Computational power of RBFN</vt:lpstr>
      <vt:lpstr>6.5  RBFN training</vt:lpstr>
      <vt:lpstr>Hidden layer training</vt:lpstr>
      <vt:lpstr>Fixed centers selected randomly</vt:lpstr>
      <vt:lpstr>Orthogonal least squares</vt:lpstr>
      <vt:lpstr>K-means clustering</vt:lpstr>
      <vt:lpstr>K-means clustering example</vt:lpstr>
      <vt:lpstr>Output layer training</vt:lpstr>
      <vt:lpstr>Computing the output weights</vt:lpstr>
      <vt:lpstr>Supervised RBFN training</vt:lpstr>
      <vt:lpstr>Supervised RBFN training</vt:lpstr>
      <vt:lpstr>Regularization theory for RBFN</vt:lpstr>
      <vt:lpstr>Regularization term in error measure</vt:lpstr>
      <vt:lpstr>RBFN training summary</vt:lpstr>
      <vt:lpstr>6.6  RBFN for classification</vt:lpstr>
      <vt:lpstr>Implementing RBFN for classification</vt:lpstr>
      <vt:lpstr>6.7  Comparison with multilayer perceptron</vt:lpstr>
      <vt:lpstr>RBFN / MLP differences</vt:lpstr>
      <vt:lpstr>6.8  Probabilistic networks</vt:lpstr>
      <vt:lpstr>MATLAB demo</vt:lpstr>
      <vt:lpstr>PNN example 2  (1/4)</vt:lpstr>
      <vt:lpstr>PNN example 2  (2/4)</vt:lpstr>
      <vt:lpstr>PNN example 2  (3/4)</vt:lpstr>
      <vt:lpstr>PNN example 2  (4/4)</vt:lpstr>
      <vt:lpstr>PNN considerations</vt:lpstr>
      <vt:lpstr>6.9  Generalized regression networks</vt:lpstr>
      <vt:lpstr>Simple linear regression</vt:lpstr>
      <vt:lpstr>Multiple regression</vt:lpstr>
      <vt:lpstr>General regression neural network</vt:lpstr>
      <vt:lpstr>GRNN properties</vt:lpstr>
      <vt:lpstr>GRNN architecture</vt:lpstr>
      <vt:lpstr>RBFN vs. GRNN example  (1/3)</vt:lpstr>
      <vt:lpstr>RBFN vs. GRNN example  (2/3)</vt:lpstr>
      <vt:lpstr>RBFN vs. GRNN example  (3/3)</vt:lpstr>
      <vt:lpstr>Summary</vt:lpstr>
      <vt:lpstr>6.10  MATLAB Live Script examples</vt:lpstr>
    </vt:vector>
  </TitlesOfParts>
  <Company>FS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Primož Potočnik</dc:creator>
  <cp:lastModifiedBy>Potočnik, Primož</cp:lastModifiedBy>
  <cp:revision>1283</cp:revision>
  <dcterms:created xsi:type="dcterms:W3CDTF">2008-02-18T11:24:09Z</dcterms:created>
  <dcterms:modified xsi:type="dcterms:W3CDTF">2022-11-15T11:33:09Z</dcterms:modified>
</cp:coreProperties>
</file>