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60" r:id="rId2"/>
    <p:sldId id="288" r:id="rId3"/>
    <p:sldId id="329" r:id="rId4"/>
    <p:sldId id="293" r:id="rId5"/>
    <p:sldId id="294" r:id="rId6"/>
    <p:sldId id="340" r:id="rId7"/>
    <p:sldId id="291" r:id="rId8"/>
    <p:sldId id="296" r:id="rId9"/>
    <p:sldId id="295" r:id="rId10"/>
    <p:sldId id="297" r:id="rId11"/>
    <p:sldId id="298" r:id="rId12"/>
    <p:sldId id="331" r:id="rId13"/>
    <p:sldId id="299" r:id="rId14"/>
    <p:sldId id="300" r:id="rId15"/>
    <p:sldId id="301" r:id="rId16"/>
    <p:sldId id="303" r:id="rId17"/>
    <p:sldId id="341" r:id="rId18"/>
    <p:sldId id="304" r:id="rId19"/>
    <p:sldId id="342" r:id="rId20"/>
    <p:sldId id="302" r:id="rId21"/>
    <p:sldId id="305" r:id="rId22"/>
    <p:sldId id="306" r:id="rId23"/>
    <p:sldId id="311" r:id="rId24"/>
    <p:sldId id="315" r:id="rId25"/>
    <p:sldId id="312" r:id="rId26"/>
    <p:sldId id="313" r:id="rId27"/>
    <p:sldId id="310" r:id="rId28"/>
    <p:sldId id="344" r:id="rId29"/>
    <p:sldId id="314" r:id="rId30"/>
    <p:sldId id="326" r:id="rId31"/>
    <p:sldId id="316" r:id="rId32"/>
    <p:sldId id="317" r:id="rId33"/>
    <p:sldId id="318" r:id="rId34"/>
    <p:sldId id="319" r:id="rId35"/>
    <p:sldId id="320" r:id="rId36"/>
    <p:sldId id="325" r:id="rId37"/>
    <p:sldId id="332" r:id="rId38"/>
    <p:sldId id="333" r:id="rId39"/>
    <p:sldId id="334" r:id="rId40"/>
    <p:sldId id="335" r:id="rId41"/>
    <p:sldId id="336" r:id="rId42"/>
    <p:sldId id="337" r:id="rId43"/>
    <p:sldId id="338" r:id="rId44"/>
    <p:sldId id="343" r:id="rId45"/>
  </p:sldIdLst>
  <p:sldSz cx="9144000" cy="6858000" type="screen4x3"/>
  <p:notesSz cx="5840413" cy="8451850"/>
  <p:defaultTextStyle>
    <a:defPPr>
      <a:defRPr lang="sl-SI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2">
          <p15:clr>
            <a:srgbClr val="A4A3A4"/>
          </p15:clr>
        </p15:guide>
        <p15:guide id="2" pos="18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scaleToFitPaper="1" frameSlides="1"/>
  <p:clrMru>
    <a:srgbClr val="3333FF"/>
    <a:srgbClr val="00CC99"/>
    <a:srgbClr val="00CC66"/>
    <a:srgbClr val="336699"/>
    <a:srgbClr val="0033CC"/>
    <a:srgbClr val="FF0000"/>
    <a:srgbClr val="000099"/>
    <a:srgbClr val="008080"/>
    <a:srgbClr val="5F5F5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15" autoAdjust="0"/>
    <p:restoredTop sz="94833" autoAdjust="0"/>
  </p:normalViewPr>
  <p:slideViewPr>
    <p:cSldViewPr snapToGrid="0">
      <p:cViewPr varScale="1">
        <p:scale>
          <a:sx n="107" d="100"/>
          <a:sy n="107" d="100"/>
        </p:scale>
        <p:origin x="149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-618" y="-90"/>
      </p:cViewPr>
      <p:guideLst>
        <p:guide orient="horz" pos="2662"/>
        <p:guide pos="18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530475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658" tIns="40829" rIns="81658" bIns="40829" numCol="1" anchor="t" anchorCtr="0" compatLnSpc="1">
            <a:prstTxWarp prst="textNoShape">
              <a:avLst/>
            </a:prstTxWarp>
          </a:bodyPr>
          <a:lstStyle>
            <a:lvl1pPr defTabSz="815975">
              <a:defRPr sz="1000"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308350" y="0"/>
            <a:ext cx="25288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658" tIns="40829" rIns="81658" bIns="40829" numCol="1" anchor="t" anchorCtr="0" compatLnSpc="1">
            <a:prstTxWarp prst="textNoShape">
              <a:avLst/>
            </a:prstTxWarp>
          </a:bodyPr>
          <a:lstStyle>
            <a:lvl1pPr algn="r" defTabSz="815975">
              <a:defRPr sz="1000"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026400"/>
            <a:ext cx="253047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658" tIns="40829" rIns="81658" bIns="40829" numCol="1" anchor="b" anchorCtr="0" compatLnSpc="1">
            <a:prstTxWarp prst="textNoShape">
              <a:avLst/>
            </a:prstTxWarp>
          </a:bodyPr>
          <a:lstStyle>
            <a:lvl1pPr defTabSz="815975">
              <a:defRPr sz="1000"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308350" y="8026400"/>
            <a:ext cx="2528888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658" tIns="40829" rIns="81658" bIns="40829" numCol="1" anchor="b" anchorCtr="0" compatLnSpc="1">
            <a:prstTxWarp prst="textNoShape">
              <a:avLst/>
            </a:prstTxWarp>
          </a:bodyPr>
          <a:lstStyle>
            <a:lvl1pPr algn="r" defTabSz="815975">
              <a:defRPr sz="1000"/>
            </a:lvl1pPr>
          </a:lstStyle>
          <a:p>
            <a:pPr>
              <a:defRPr/>
            </a:pPr>
            <a:fld id="{A81F9EE8-CF26-41A7-B267-271DE82BCF53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530475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658" tIns="40829" rIns="81658" bIns="40829" numCol="1" anchor="t" anchorCtr="0" compatLnSpc="1">
            <a:prstTxWarp prst="textNoShape">
              <a:avLst/>
            </a:prstTxWarp>
          </a:bodyPr>
          <a:lstStyle>
            <a:lvl1pPr defTabSz="815975">
              <a:defRPr sz="1000"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308350" y="0"/>
            <a:ext cx="25288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658" tIns="40829" rIns="81658" bIns="40829" numCol="1" anchor="t" anchorCtr="0" compatLnSpc="1">
            <a:prstTxWarp prst="textNoShape">
              <a:avLst/>
            </a:prstTxWarp>
          </a:bodyPr>
          <a:lstStyle>
            <a:lvl1pPr algn="r" defTabSz="815975">
              <a:defRPr sz="1000"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06450" y="633413"/>
            <a:ext cx="4227513" cy="3170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82613" y="4014788"/>
            <a:ext cx="4675187" cy="380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658" tIns="40829" rIns="81658" bIns="408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l-SI" noProof="0"/>
              <a:t>Click to edit Master text styles</a:t>
            </a:r>
          </a:p>
          <a:p>
            <a:pPr lvl="1"/>
            <a:r>
              <a:rPr lang="sl-SI" noProof="0"/>
              <a:t>Second level</a:t>
            </a:r>
          </a:p>
          <a:p>
            <a:pPr lvl="2"/>
            <a:r>
              <a:rPr lang="sl-SI" noProof="0"/>
              <a:t>Third level</a:t>
            </a:r>
          </a:p>
          <a:p>
            <a:pPr lvl="3"/>
            <a:r>
              <a:rPr lang="sl-SI" noProof="0"/>
              <a:t>Fourth level</a:t>
            </a:r>
          </a:p>
          <a:p>
            <a:pPr lvl="4"/>
            <a:r>
              <a:rPr lang="sl-SI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026400"/>
            <a:ext cx="253047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658" tIns="40829" rIns="81658" bIns="40829" numCol="1" anchor="b" anchorCtr="0" compatLnSpc="1">
            <a:prstTxWarp prst="textNoShape">
              <a:avLst/>
            </a:prstTxWarp>
          </a:bodyPr>
          <a:lstStyle>
            <a:lvl1pPr defTabSz="815975">
              <a:defRPr sz="1000"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308350" y="8026400"/>
            <a:ext cx="2528888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658" tIns="40829" rIns="81658" bIns="40829" numCol="1" anchor="b" anchorCtr="0" compatLnSpc="1">
            <a:prstTxWarp prst="textNoShape">
              <a:avLst/>
            </a:prstTxWarp>
          </a:bodyPr>
          <a:lstStyle>
            <a:lvl1pPr algn="r" defTabSz="815975">
              <a:defRPr sz="1000"/>
            </a:lvl1pPr>
          </a:lstStyle>
          <a:p>
            <a:pPr>
              <a:defRPr/>
            </a:pPr>
            <a:fld id="{F6D6AD48-E37F-4EB6-A586-8D4078FEC0A5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3EC3C4-F413-4215-9450-ACA612A80ADD}" type="slidenum">
              <a:rPr lang="sl-SI" smtClean="0"/>
              <a:pPr/>
              <a:t>1</a:t>
            </a:fld>
            <a:endParaRPr lang="sl-SI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l-SI"/>
              <a:t>Haykin (2009) p.</a:t>
            </a:r>
            <a:r>
              <a:rPr lang="sl-SI" baseline="0"/>
              <a:t> 472</a:t>
            </a:r>
            <a:endParaRPr lang="sl-SI"/>
          </a:p>
          <a:p>
            <a:r>
              <a:rPr lang="sl-SI"/>
              <a:t>TODO:  http://en.wikipedia.org/wiki/Nonlinear_dimensionality_reduction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D6AD48-E37F-4EB6-A586-8D4078FEC0A5}" type="slidenum">
              <a:rPr lang="sl-SI" smtClean="0"/>
              <a:pPr>
                <a:defRPr/>
              </a:pPr>
              <a:t>35</a:t>
            </a:fld>
            <a:endParaRPr lang="sl-SI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/>
              <a:t>https://youtu.be/_h_G6krZym4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D6AD48-E37F-4EB6-A586-8D4078FEC0A5}" type="slidenum">
              <a:rPr lang="sl-SI" smtClean="0"/>
              <a:pPr>
                <a:defRPr/>
              </a:pPr>
              <a:t>4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64527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/>
              <a:t>https://youtu.be/23MBR2pZoDQ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D6AD48-E37F-4EB6-A586-8D4078FEC0A5}" type="slidenum">
              <a:rPr lang="sl-SI" smtClean="0"/>
              <a:pPr>
                <a:defRPr/>
              </a:pPr>
              <a:t>6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573859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57E276-1B4B-4AD1-A1BD-F050B7F0CC5D}" type="slidenum">
              <a:rPr lang="sl-SI" smtClean="0"/>
              <a:pPr/>
              <a:t>7</a:t>
            </a:fld>
            <a:endParaRPr lang="sl-SI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http://www.calresco.org/sos/sosfaq.htm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sl-SI"/>
              <a:t>lattice = rešetka, mreža</a:t>
            </a:r>
            <a:endParaRPr lang="en-US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82DC49-BFD8-4139-8D69-81924B45D7A8}" type="slidenum">
              <a:rPr lang="sl-SI" smtClean="0"/>
              <a:pPr/>
              <a:t>9</a:t>
            </a:fld>
            <a:endParaRPr lang="sl-SI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/>
              <a:t>https://link.springer.com/article/10.1007/BF00337288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D6AD48-E37F-4EB6-A586-8D4078FEC0A5}" type="slidenum">
              <a:rPr lang="sl-SI" smtClean="0"/>
              <a:pPr>
                <a:defRPr/>
              </a:pPr>
              <a:t>11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57440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l-SI"/>
              <a:t>Learning constant: eta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D6AD48-E37F-4EB6-A586-8D4078FEC0A5}" type="slidenum">
              <a:rPr lang="sl-SI" smtClean="0"/>
              <a:pPr>
                <a:defRPr/>
              </a:pPr>
              <a:t>20</a:t>
            </a:fld>
            <a:endParaRPr lang="sl-SI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/>
              <a:t>Image: </a:t>
            </a:r>
            <a:r>
              <a:rPr lang="en-US" dirty="0"/>
              <a:t>Simon </a:t>
            </a:r>
            <a:r>
              <a:rPr lang="en-US" dirty="0" err="1"/>
              <a:t>Haykin</a:t>
            </a:r>
            <a:r>
              <a:rPr lang="en-US" dirty="0"/>
              <a:t> (2009) Neural Networks and Learning Machines</a:t>
            </a:r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D6AD48-E37F-4EB6-A586-8D4078FEC0A5}" type="slidenum">
              <a:rPr lang="sl-SI" smtClean="0"/>
              <a:pPr>
                <a:defRPr/>
              </a:pPr>
              <a:t>27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87054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/>
              <a:t>Image: </a:t>
            </a:r>
            <a:r>
              <a:rPr lang="en-US" dirty="0"/>
              <a:t>Simon </a:t>
            </a:r>
            <a:r>
              <a:rPr lang="en-US" dirty="0" err="1"/>
              <a:t>Haykin</a:t>
            </a:r>
            <a:r>
              <a:rPr lang="en-US" dirty="0"/>
              <a:t> (2009) Neural Networks and Learning Machines</a:t>
            </a:r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D6AD48-E37F-4EB6-A586-8D4078FEC0A5}" type="slidenum">
              <a:rPr lang="sl-SI" smtClean="0"/>
              <a:pPr>
                <a:defRPr/>
              </a:pPr>
              <a:t>28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63548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 dirty="0"/>
              <a:t>© 2022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NEURAL NETWORKS  (7) Self-Organizing Maps</a:t>
            </a:r>
            <a:endParaRPr lang="en-US">
              <a:cs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#</a:t>
            </a:r>
            <a:fld id="{61603BB7-867C-4FFF-A533-7A397E23E03B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 dirty="0"/>
              <a:t>© 2022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NEURAL NETWORKS  (7) Self-Organizing Maps</a:t>
            </a:r>
            <a:endParaRPr lang="en-US">
              <a:cs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#</a:t>
            </a:r>
            <a:fld id="{DE7A3FD4-02BA-48E4-AD93-759A78865636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l-SI" dirty="0" err="1"/>
              <a:t>Click</a:t>
            </a:r>
            <a:r>
              <a:rPr lang="sl-SI" dirty="0"/>
              <a:t> to </a:t>
            </a:r>
            <a:r>
              <a:rPr lang="sl-SI" dirty="0" err="1"/>
              <a:t>edit</a:t>
            </a:r>
            <a:r>
              <a:rPr lang="sl-SI" dirty="0"/>
              <a:t> </a:t>
            </a:r>
            <a:r>
              <a:rPr lang="sl-SI" dirty="0" err="1"/>
              <a:t>Master</a:t>
            </a:r>
            <a:r>
              <a:rPr lang="sl-SI" dirty="0"/>
              <a:t> title </a:t>
            </a:r>
            <a:r>
              <a:rPr lang="sl-SI" dirty="0" err="1"/>
              <a:t>style</a:t>
            </a:r>
            <a:endParaRPr lang="sl-SI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l-SI" dirty="0" err="1"/>
              <a:t>Click</a:t>
            </a:r>
            <a:r>
              <a:rPr lang="sl-SI" dirty="0"/>
              <a:t> to </a:t>
            </a:r>
            <a:r>
              <a:rPr lang="sl-SI" dirty="0" err="1"/>
              <a:t>edit</a:t>
            </a:r>
            <a:r>
              <a:rPr lang="sl-SI" dirty="0"/>
              <a:t> </a:t>
            </a:r>
            <a:r>
              <a:rPr lang="sl-SI" dirty="0" err="1"/>
              <a:t>Master</a:t>
            </a:r>
            <a:r>
              <a:rPr lang="sl-SI" dirty="0"/>
              <a:t> </a:t>
            </a:r>
            <a:r>
              <a:rPr lang="sl-SI" dirty="0" err="1"/>
              <a:t>text</a:t>
            </a:r>
            <a:r>
              <a:rPr lang="sl-SI" dirty="0"/>
              <a:t> </a:t>
            </a:r>
            <a:r>
              <a:rPr lang="sl-SI" dirty="0" err="1"/>
              <a:t>styles</a:t>
            </a:r>
            <a:endParaRPr lang="sl-SI" dirty="0"/>
          </a:p>
          <a:p>
            <a:pPr lvl="1"/>
            <a:r>
              <a:rPr lang="sl-SI" dirty="0" err="1"/>
              <a:t>Second</a:t>
            </a:r>
            <a:r>
              <a:rPr lang="sl-SI" dirty="0"/>
              <a:t> </a:t>
            </a:r>
            <a:r>
              <a:rPr lang="sl-SI" dirty="0" err="1"/>
              <a:t>level</a:t>
            </a:r>
            <a:endParaRPr lang="sl-SI" dirty="0"/>
          </a:p>
          <a:p>
            <a:pPr lvl="2"/>
            <a:r>
              <a:rPr lang="sl-SI" dirty="0" err="1"/>
              <a:t>Third</a:t>
            </a:r>
            <a:r>
              <a:rPr lang="sl-SI" dirty="0"/>
              <a:t> </a:t>
            </a:r>
            <a:r>
              <a:rPr lang="sl-SI" dirty="0" err="1"/>
              <a:t>level</a:t>
            </a:r>
            <a:endParaRPr lang="sl-SI" dirty="0"/>
          </a:p>
          <a:p>
            <a:pPr lvl="3"/>
            <a:r>
              <a:rPr lang="sl-SI" dirty="0" err="1"/>
              <a:t>Fourth</a:t>
            </a:r>
            <a:r>
              <a:rPr lang="sl-SI" dirty="0"/>
              <a:t> </a:t>
            </a:r>
            <a:r>
              <a:rPr lang="sl-SI" dirty="0" err="1"/>
              <a:t>level</a:t>
            </a:r>
            <a:endParaRPr lang="sl-SI" dirty="0"/>
          </a:p>
          <a:p>
            <a:pPr lvl="4"/>
            <a:r>
              <a:rPr lang="sl-SI" dirty="0" err="1"/>
              <a:t>Fifth</a:t>
            </a:r>
            <a:r>
              <a:rPr lang="sl-SI" dirty="0"/>
              <a:t> </a:t>
            </a:r>
            <a:r>
              <a:rPr lang="sl-SI" dirty="0" err="1"/>
              <a:t>level</a:t>
            </a:r>
            <a:endParaRPr lang="sl-SI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950" y="6597650"/>
            <a:ext cx="24590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336699"/>
                </a:solidFill>
              </a:defRPr>
            </a:lvl1pPr>
          </a:lstStyle>
          <a:p>
            <a:pPr>
              <a:defRPr/>
            </a:pPr>
            <a:r>
              <a:rPr lang="sl-SI" dirty="0"/>
              <a:t>© 2022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66950" y="6597650"/>
            <a:ext cx="50419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336699"/>
                </a:solidFill>
              </a:defRPr>
            </a:lvl1pPr>
          </a:lstStyle>
          <a:p>
            <a:pPr>
              <a:defRPr/>
            </a:pPr>
            <a:r>
              <a:rPr lang="sl-SI"/>
              <a:t>NEURAL NETWORKS  (7) Self-Organizing Maps</a:t>
            </a:r>
            <a:endParaRPr lang="en-US">
              <a:cs typeface="Arial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8125" y="6597650"/>
            <a:ext cx="23860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336699"/>
                </a:solidFill>
              </a:defRPr>
            </a:lvl1pPr>
          </a:lstStyle>
          <a:p>
            <a:pPr>
              <a:defRPr/>
            </a:pPr>
            <a:r>
              <a:rPr lang="sl-SI"/>
              <a:t>#</a:t>
            </a:r>
            <a:fld id="{E426D0F8-896E-437B-A038-B9D838F5C2B5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70C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33CC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33CC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33CC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33CC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0033CC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0033CC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0033CC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3366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BF00337288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4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7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9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8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_h_G6krZym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NN7b_SOM.ml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23MBR2pZoDQ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://en.wikipedia.org/wiki/File:Game_of_life_loaf.svg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/>
              <a:t>© 2022</a:t>
            </a:r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/>
              <a:t>NEURAL NETWORKS  (7) Self-Organizing Maps</a:t>
            </a:r>
            <a:endParaRPr lang="en-US">
              <a:cs typeface="Arial" charset="0"/>
            </a:endParaRP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/>
              <a:t>#</a:t>
            </a:r>
            <a:fld id="{75C93AD7-B2FE-446A-B3F7-42F87789A76C}" type="slidenum">
              <a:rPr lang="sl-SI" smtClean="0"/>
              <a:pPr/>
              <a:t>1</a:t>
            </a:fld>
            <a:endParaRPr lang="sl-SI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dirty="0">
                <a:solidFill>
                  <a:srgbClr val="C00000"/>
                </a:solidFill>
              </a:rPr>
              <a:t>7.  </a:t>
            </a:r>
            <a:r>
              <a:rPr lang="en-US" dirty="0">
                <a:solidFill>
                  <a:srgbClr val="C00000"/>
                </a:solidFill>
              </a:rPr>
              <a:t>Self-Organizing </a:t>
            </a:r>
            <a:r>
              <a:rPr lang="sl-SI" dirty="0" err="1">
                <a:solidFill>
                  <a:srgbClr val="C00000"/>
                </a:solidFill>
              </a:rPr>
              <a:t>Maps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9222" name="Line 4"/>
          <p:cNvSpPr>
            <a:spLocks noChangeShapeType="1"/>
          </p:cNvSpPr>
          <p:nvPr/>
        </p:nvSpPr>
        <p:spPr bwMode="auto">
          <a:xfrm>
            <a:off x="250825" y="1268413"/>
            <a:ext cx="8642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3" name="Rectangle 6"/>
          <p:cNvSpPr>
            <a:spLocks noChangeArrowheads="1"/>
          </p:cNvSpPr>
          <p:nvPr/>
        </p:nvSpPr>
        <p:spPr bwMode="auto">
          <a:xfrm>
            <a:off x="1908175" y="2165350"/>
            <a:ext cx="6359525" cy="421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</a:pPr>
            <a:r>
              <a:rPr lang="sl-SI" sz="2400" dirty="0">
                <a:solidFill>
                  <a:srgbClr val="0033CC"/>
                </a:solidFill>
              </a:rPr>
              <a:t>7</a:t>
            </a:r>
            <a:r>
              <a:rPr lang="en-US" sz="2400" dirty="0">
                <a:solidFill>
                  <a:srgbClr val="0033CC"/>
                </a:solidFill>
              </a:rPr>
              <a:t>.</a:t>
            </a:r>
            <a:r>
              <a:rPr lang="sl-SI" sz="2400" dirty="0">
                <a:solidFill>
                  <a:srgbClr val="0033CC"/>
                </a:solidFill>
              </a:rPr>
              <a:t>1  </a:t>
            </a:r>
            <a:r>
              <a:rPr lang="sl-SI" sz="2400" dirty="0" err="1">
                <a:solidFill>
                  <a:srgbClr val="0033CC"/>
                </a:solidFill>
              </a:rPr>
              <a:t>Self-organization</a:t>
            </a:r>
            <a:endParaRPr lang="sl-SI" sz="2400" dirty="0">
              <a:solidFill>
                <a:srgbClr val="0033CC"/>
              </a:solidFill>
            </a:endParaRPr>
          </a:p>
          <a:p>
            <a:pPr marL="457200" indent="-457200">
              <a:spcBef>
                <a:spcPct val="20000"/>
              </a:spcBef>
            </a:pPr>
            <a:r>
              <a:rPr lang="sl-SI" sz="2400" dirty="0">
                <a:solidFill>
                  <a:srgbClr val="0033CC"/>
                </a:solidFill>
              </a:rPr>
              <a:t>7.2  </a:t>
            </a:r>
            <a:r>
              <a:rPr lang="sl-SI" sz="2400" dirty="0" err="1">
                <a:solidFill>
                  <a:srgbClr val="0033CC"/>
                </a:solidFill>
              </a:rPr>
              <a:t>Self-organizing</a:t>
            </a:r>
            <a:r>
              <a:rPr lang="sl-SI" sz="2400" dirty="0">
                <a:solidFill>
                  <a:srgbClr val="0033CC"/>
                </a:solidFill>
              </a:rPr>
              <a:t> </a:t>
            </a:r>
            <a:r>
              <a:rPr lang="sl-SI" sz="2400" dirty="0" err="1">
                <a:solidFill>
                  <a:srgbClr val="0033CC"/>
                </a:solidFill>
              </a:rPr>
              <a:t>maps</a:t>
            </a:r>
            <a:endParaRPr lang="sl-SI" sz="2400" dirty="0">
              <a:solidFill>
                <a:srgbClr val="0033CC"/>
              </a:solidFill>
            </a:endParaRPr>
          </a:p>
          <a:p>
            <a:pPr marL="457200" indent="-457200">
              <a:spcBef>
                <a:spcPct val="20000"/>
              </a:spcBef>
            </a:pPr>
            <a:r>
              <a:rPr lang="sl-SI" sz="2400" dirty="0">
                <a:solidFill>
                  <a:srgbClr val="0033CC"/>
                </a:solidFill>
              </a:rPr>
              <a:t>7.3  SOM </a:t>
            </a:r>
            <a:r>
              <a:rPr lang="sl-SI" sz="2400" dirty="0" err="1">
                <a:solidFill>
                  <a:srgbClr val="0033CC"/>
                </a:solidFill>
              </a:rPr>
              <a:t>algorithm</a:t>
            </a:r>
            <a:endParaRPr lang="sl-SI" sz="2400" dirty="0">
              <a:solidFill>
                <a:srgbClr val="0033CC"/>
              </a:solidFill>
            </a:endParaRPr>
          </a:p>
          <a:p>
            <a:pPr marL="457200" indent="-457200">
              <a:spcBef>
                <a:spcPct val="20000"/>
              </a:spcBef>
            </a:pPr>
            <a:r>
              <a:rPr lang="sl-SI" sz="2400" dirty="0">
                <a:solidFill>
                  <a:srgbClr val="0033CC"/>
                </a:solidFill>
              </a:rPr>
              <a:t>7.4  </a:t>
            </a:r>
            <a:r>
              <a:rPr lang="sl-SI" sz="2400" dirty="0" err="1">
                <a:solidFill>
                  <a:srgbClr val="0033CC"/>
                </a:solidFill>
              </a:rPr>
              <a:t>Properties</a:t>
            </a:r>
            <a:r>
              <a:rPr lang="sl-SI" sz="2400" dirty="0">
                <a:solidFill>
                  <a:srgbClr val="0033CC"/>
                </a:solidFill>
              </a:rPr>
              <a:t> of </a:t>
            </a:r>
            <a:r>
              <a:rPr lang="sl-SI" sz="2400" dirty="0" err="1">
                <a:solidFill>
                  <a:srgbClr val="0033CC"/>
                </a:solidFill>
              </a:rPr>
              <a:t>the</a:t>
            </a:r>
            <a:r>
              <a:rPr lang="sl-SI" sz="2400" dirty="0">
                <a:solidFill>
                  <a:srgbClr val="0033CC"/>
                </a:solidFill>
              </a:rPr>
              <a:t> </a:t>
            </a:r>
            <a:r>
              <a:rPr lang="sl-SI" sz="2400" dirty="0" err="1">
                <a:solidFill>
                  <a:srgbClr val="0033CC"/>
                </a:solidFill>
              </a:rPr>
              <a:t>feature</a:t>
            </a:r>
            <a:r>
              <a:rPr lang="sl-SI" sz="2400" dirty="0">
                <a:solidFill>
                  <a:srgbClr val="0033CC"/>
                </a:solidFill>
              </a:rPr>
              <a:t> map</a:t>
            </a:r>
          </a:p>
          <a:p>
            <a:pPr marL="457200" indent="-457200">
              <a:spcBef>
                <a:spcPct val="20000"/>
              </a:spcBef>
            </a:pPr>
            <a:r>
              <a:rPr lang="sl-SI" sz="2400" dirty="0">
                <a:solidFill>
                  <a:srgbClr val="0033CC"/>
                </a:solidFill>
              </a:rPr>
              <a:t>7.5  SOM </a:t>
            </a:r>
            <a:r>
              <a:rPr lang="sl-SI" sz="2400" dirty="0" err="1">
                <a:solidFill>
                  <a:srgbClr val="0033CC"/>
                </a:solidFill>
              </a:rPr>
              <a:t>discussion</a:t>
            </a:r>
            <a:r>
              <a:rPr lang="sl-SI" sz="2400" dirty="0">
                <a:solidFill>
                  <a:srgbClr val="0033CC"/>
                </a:solidFill>
              </a:rPr>
              <a:t> &amp; </a:t>
            </a:r>
            <a:r>
              <a:rPr lang="sl-SI" sz="2400" dirty="0" err="1">
                <a:solidFill>
                  <a:srgbClr val="0033CC"/>
                </a:solidFill>
              </a:rPr>
              <a:t>examples</a:t>
            </a:r>
            <a:endParaRPr lang="sl-SI" sz="2400" dirty="0">
              <a:solidFill>
                <a:srgbClr val="0033CC"/>
              </a:solidFill>
            </a:endParaRPr>
          </a:p>
          <a:p>
            <a:pPr marL="457200" indent="-457200">
              <a:spcBef>
                <a:spcPct val="20000"/>
              </a:spcBef>
            </a:pPr>
            <a:r>
              <a:rPr lang="sl-SI" sz="2400" dirty="0">
                <a:solidFill>
                  <a:srgbClr val="0033CC"/>
                </a:solidFill>
              </a:rPr>
              <a:t>7.6  MATLAB Live </a:t>
            </a:r>
            <a:r>
              <a:rPr lang="sl-SI" sz="2400" dirty="0" err="1">
                <a:solidFill>
                  <a:srgbClr val="0033CC"/>
                </a:solidFill>
              </a:rPr>
              <a:t>Script</a:t>
            </a:r>
            <a:r>
              <a:rPr lang="sl-SI" sz="2400" dirty="0">
                <a:solidFill>
                  <a:srgbClr val="0033CC"/>
                </a:solidFill>
              </a:rPr>
              <a:t> </a:t>
            </a:r>
            <a:r>
              <a:rPr lang="sl-SI" sz="2400" dirty="0" err="1">
                <a:solidFill>
                  <a:srgbClr val="0033CC"/>
                </a:solidFill>
              </a:rPr>
              <a:t>examples</a:t>
            </a:r>
            <a:endParaRPr lang="sl-SI" sz="2400" dirty="0">
              <a:solidFill>
                <a:srgbClr val="0033CC"/>
              </a:solidFill>
            </a:endParaRPr>
          </a:p>
          <a:p>
            <a:pPr marL="457200" indent="-457200">
              <a:spcBef>
                <a:spcPct val="20000"/>
              </a:spcBef>
            </a:pPr>
            <a:endParaRPr lang="sl-SI" sz="2400" dirty="0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/>
              <a:t>© 2022</a:t>
            </a:r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/>
              <a:t>NEURAL NETWORKS  (7) Self-Organizing Maps</a:t>
            </a:r>
            <a:endParaRPr lang="en-US">
              <a:cs typeface="Arial" charset="0"/>
            </a:endParaRP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/>
              <a:t>#</a:t>
            </a:r>
            <a:fld id="{2D8C5E77-E4E6-4F9E-AB11-26CAD05CCBEF}" type="slidenum">
              <a:rPr lang="sl-SI" smtClean="0"/>
              <a:pPr/>
              <a:t>10</a:t>
            </a:fld>
            <a:endParaRPr lang="sl-SI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/>
              <a:t>Organization of a self-organizing map</a:t>
            </a:r>
            <a:endParaRPr lang="en-US"/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sz="2000"/>
              <a:t>Points </a:t>
            </a:r>
            <a:r>
              <a:rPr lang="sl-SI" sz="2000" i="1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sl-SI" sz="2000"/>
              <a:t> from the </a:t>
            </a:r>
            <a:r>
              <a:rPr lang="sl-SI" sz="2000">
                <a:solidFill>
                  <a:srgbClr val="0033CC"/>
                </a:solidFill>
              </a:rPr>
              <a:t>input space </a:t>
            </a:r>
            <a:r>
              <a:rPr lang="sl-SI" sz="2000"/>
              <a:t>are mapped to points</a:t>
            </a:r>
            <a:br>
              <a:rPr lang="sl-SI" sz="2000"/>
            </a:br>
            <a:r>
              <a:rPr lang="sl-SI" sz="2000"/>
              <a:t>          </a:t>
            </a:r>
            <a:r>
              <a:rPr lang="sl-SI" sz="2000" i="1">
                <a:solidFill>
                  <a:srgbClr val="FF0000"/>
                </a:solidFill>
                <a:latin typeface="Times New Roman" pitchFamily="18" charset="0"/>
              </a:rPr>
              <a:t>I(x)</a:t>
            </a:r>
            <a:r>
              <a:rPr lang="sl-SI" sz="2000"/>
              <a:t> in the </a:t>
            </a:r>
            <a:r>
              <a:rPr lang="sl-SI" sz="2000">
                <a:solidFill>
                  <a:srgbClr val="0033CC"/>
                </a:solidFill>
              </a:rPr>
              <a:t>output space</a:t>
            </a:r>
            <a:r>
              <a:rPr lang="sl-SI" sz="2000"/>
              <a:t> (self-organizing map)</a:t>
            </a:r>
          </a:p>
          <a:p>
            <a:pPr eaLnBrk="1" hangingPunct="1"/>
            <a:r>
              <a:rPr lang="sl-SI" sz="2000"/>
              <a:t>Each point </a:t>
            </a:r>
            <a:r>
              <a:rPr lang="sl-SI" sz="2000" i="1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sl-SI" sz="2000"/>
              <a:t> in the output space will map to a corresponding point </a:t>
            </a:r>
            <a:r>
              <a:rPr lang="sl-SI" sz="2000" i="1">
                <a:solidFill>
                  <a:srgbClr val="FF0000"/>
                </a:solidFill>
                <a:latin typeface="Times New Roman" pitchFamily="18" charset="0"/>
              </a:rPr>
              <a:t>w(I)</a:t>
            </a:r>
            <a:r>
              <a:rPr lang="sl-SI" sz="2000" i="1"/>
              <a:t> </a:t>
            </a:r>
            <a:r>
              <a:rPr lang="sl-SI" sz="2000"/>
              <a:t>in the input space</a:t>
            </a:r>
          </a:p>
          <a:p>
            <a:pPr eaLnBrk="1" hangingPunct="1"/>
            <a:endParaRPr lang="en-US" sz="2000"/>
          </a:p>
        </p:txBody>
      </p:sp>
      <p:pic>
        <p:nvPicPr>
          <p:cNvPr id="1946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9463" y="2738438"/>
            <a:ext cx="7510462" cy="348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/>
              <a:t>© 2022</a:t>
            </a:r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/>
              <a:t>NEURAL NETWORKS  (7) Self-Organizing Maps</a:t>
            </a:r>
            <a:endParaRPr lang="en-US">
              <a:cs typeface="Arial" charset="0"/>
            </a:endParaRP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/>
              <a:t>#</a:t>
            </a:r>
            <a:fld id="{246799F0-C7D2-426E-AA37-27D132F1794D}" type="slidenum">
              <a:rPr lang="sl-SI" smtClean="0"/>
              <a:pPr/>
              <a:t>11</a:t>
            </a:fld>
            <a:endParaRPr lang="sl-SI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/>
              <a:t>Kohonen network</a:t>
            </a:r>
            <a:endParaRPr lang="en-US"/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420100" cy="5113337"/>
          </a:xfrm>
        </p:spPr>
        <p:txBody>
          <a:bodyPr/>
          <a:lstStyle/>
          <a:p>
            <a:pPr eaLnBrk="1" hangingPunct="1"/>
            <a:r>
              <a:rPr lang="sl-SI" sz="2000" dirty="0" err="1">
                <a:hlinkClick r:id="rId3"/>
              </a:rPr>
              <a:t>Kohonen</a:t>
            </a:r>
            <a:r>
              <a:rPr lang="sl-SI" sz="2000" dirty="0">
                <a:hlinkClick r:id="rId3"/>
              </a:rPr>
              <a:t> (</a:t>
            </a:r>
            <a:r>
              <a:rPr lang="sl-SI" sz="2000">
                <a:hlinkClick r:id="rId3"/>
              </a:rPr>
              <a:t>1982)</a:t>
            </a:r>
            <a:r>
              <a:rPr lang="sl-SI" sz="2000"/>
              <a:t>: </a:t>
            </a:r>
            <a:r>
              <a:rPr lang="en-US" sz="2000" dirty="0">
                <a:solidFill>
                  <a:srgbClr val="3333FF"/>
                </a:solidFill>
              </a:rPr>
              <a:t>Self-organized formation of</a:t>
            </a:r>
            <a:r>
              <a:rPr lang="sl-SI" sz="2000" dirty="0">
                <a:solidFill>
                  <a:srgbClr val="3333FF"/>
                </a:solidFill>
              </a:rPr>
              <a:t> </a:t>
            </a:r>
            <a:r>
              <a:rPr lang="en-US" sz="2000" dirty="0">
                <a:solidFill>
                  <a:srgbClr val="3333FF"/>
                </a:solidFill>
              </a:rPr>
              <a:t> topologically correct feature maps</a:t>
            </a:r>
            <a:r>
              <a:rPr lang="en-US" sz="2000" dirty="0"/>
              <a:t>. </a:t>
            </a:r>
            <a:r>
              <a:rPr lang="en-US" sz="2000" i="1" dirty="0"/>
              <a:t>Biological Cybernetics</a:t>
            </a:r>
            <a:endParaRPr lang="sl-SI" sz="2000" dirty="0"/>
          </a:p>
          <a:p>
            <a:pPr lvl="3" eaLnBrk="1" hangingPunct="1"/>
            <a:endParaRPr lang="sl-SI" sz="1000" dirty="0"/>
          </a:p>
          <a:p>
            <a:pPr eaLnBrk="1" hangingPunct="1"/>
            <a:r>
              <a:rPr lang="sl-SI" sz="2000" dirty="0" err="1">
                <a:solidFill>
                  <a:srgbClr val="3333FF"/>
                </a:solidFill>
              </a:rPr>
              <a:t>Kohonen</a:t>
            </a:r>
            <a:r>
              <a:rPr lang="sl-SI" sz="2000" dirty="0">
                <a:solidFill>
                  <a:srgbClr val="3333FF"/>
                </a:solidFill>
              </a:rPr>
              <a:t> </a:t>
            </a:r>
            <a:r>
              <a:rPr lang="sl-SI" sz="2000" dirty="0" err="1">
                <a:solidFill>
                  <a:srgbClr val="3333FF"/>
                </a:solidFill>
              </a:rPr>
              <a:t>network</a:t>
            </a:r>
            <a:r>
              <a:rPr lang="en-US" sz="2000" dirty="0"/>
              <a:t> </a:t>
            </a:r>
            <a:r>
              <a:rPr lang="sl-SI" sz="2000" dirty="0" err="1"/>
              <a:t>or</a:t>
            </a:r>
            <a:r>
              <a:rPr lang="sl-SI" sz="2000" dirty="0"/>
              <a:t> </a:t>
            </a:r>
            <a:r>
              <a:rPr lang="sl-SI" sz="2000" dirty="0" err="1">
                <a:solidFill>
                  <a:srgbClr val="3333FF"/>
                </a:solidFill>
              </a:rPr>
              <a:t>Self-Organizing</a:t>
            </a:r>
            <a:r>
              <a:rPr lang="sl-SI" sz="2000" dirty="0">
                <a:solidFill>
                  <a:srgbClr val="3333FF"/>
                </a:solidFill>
              </a:rPr>
              <a:t> Map (SOM) </a:t>
            </a:r>
            <a:r>
              <a:rPr lang="sl-SI" sz="2000" dirty="0"/>
              <a:t> </a:t>
            </a:r>
            <a:r>
              <a:rPr lang="en-US" sz="2000" dirty="0"/>
              <a:t>has a single computational layer arranged in rows and</a:t>
            </a:r>
            <a:r>
              <a:rPr lang="sl-SI" sz="2000" dirty="0"/>
              <a:t> </a:t>
            </a:r>
            <a:r>
              <a:rPr lang="en-US" sz="2000" dirty="0"/>
              <a:t>columns</a:t>
            </a:r>
            <a:endParaRPr lang="sl-SI" sz="2000" dirty="0"/>
          </a:p>
          <a:p>
            <a:pPr lvl="1" eaLnBrk="1" hangingPunct="1"/>
            <a:r>
              <a:rPr lang="sl-SI" dirty="0">
                <a:solidFill>
                  <a:srgbClr val="5F5F5F"/>
                </a:solidFill>
              </a:rPr>
              <a:t>1D, 2D, 3D</a:t>
            </a:r>
          </a:p>
          <a:p>
            <a:pPr lvl="3" eaLnBrk="1" hangingPunct="1"/>
            <a:endParaRPr lang="sl-SI" sz="1000" dirty="0">
              <a:solidFill>
                <a:srgbClr val="5F5F5F"/>
              </a:solidFill>
            </a:endParaRPr>
          </a:p>
          <a:p>
            <a:pPr eaLnBrk="1" hangingPunct="1"/>
            <a:r>
              <a:rPr lang="en-US" sz="2000" dirty="0"/>
              <a:t>Each neuron is fully connected to all source nodes in the input layer</a:t>
            </a:r>
          </a:p>
          <a:p>
            <a:pPr eaLnBrk="1" hangingPunct="1"/>
            <a:endParaRPr lang="en-US" sz="2000" dirty="0"/>
          </a:p>
        </p:txBody>
      </p:sp>
      <p:pic>
        <p:nvPicPr>
          <p:cNvPr id="2048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0450" y="3695700"/>
            <a:ext cx="5141913" cy="262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/>
              <a:t>© 2022</a:t>
            </a:r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/>
              <a:t>NEURAL NETWORKS  (7) Self-Organizing Maps</a:t>
            </a:r>
            <a:endParaRPr lang="en-US">
              <a:cs typeface="Arial" charset="0"/>
            </a:endParaRP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/>
              <a:t>#</a:t>
            </a:r>
            <a:fld id="{56212426-459C-4372-8C50-F63F8EA161E9}" type="slidenum">
              <a:rPr lang="sl-SI" smtClean="0"/>
              <a:pPr/>
              <a:t>12</a:t>
            </a:fld>
            <a:endParaRPr lang="sl-SI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/>
              <a:t>SOM architecture</a:t>
            </a:r>
            <a:endParaRPr lang="en-GB"/>
          </a:p>
        </p:txBody>
      </p:sp>
      <p:pic>
        <p:nvPicPr>
          <p:cNvPr id="2151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8050" y="2543175"/>
            <a:ext cx="3563938" cy="277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1" name="AutoShape 5"/>
          <p:cNvSpPr>
            <a:spLocks noChangeArrowheads="1"/>
          </p:cNvSpPr>
          <p:nvPr/>
        </p:nvSpPr>
        <p:spPr bwMode="auto">
          <a:xfrm>
            <a:off x="436563" y="1144588"/>
            <a:ext cx="3124200" cy="1079500"/>
          </a:xfrm>
          <a:prstGeom prst="wedgeRoundRectCallout">
            <a:avLst>
              <a:gd name="adj1" fmla="val 31395"/>
              <a:gd name="adj2" fmla="val 113267"/>
              <a:gd name="adj3" fmla="val 16667"/>
            </a:avLst>
          </a:prstGeom>
          <a:solidFill>
            <a:srgbClr val="99CCFF">
              <a:alpha val="3686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sl-SI"/>
              <a:t>Calculating the distance between inputs and neurons</a:t>
            </a:r>
          </a:p>
          <a:p>
            <a:pPr>
              <a:defRPr/>
            </a:pPr>
            <a:r>
              <a:rPr lang="sl-SI" sz="800"/>
              <a:t> </a:t>
            </a:r>
          </a:p>
          <a:p>
            <a:pPr>
              <a:defRPr/>
            </a:pPr>
            <a:r>
              <a:rPr lang="sl-SI" i="1">
                <a:solidFill>
                  <a:schemeClr val="accent2">
                    <a:lumMod val="75000"/>
                  </a:schemeClr>
                </a:solidFill>
              </a:rPr>
              <a:t>dist</a:t>
            </a:r>
          </a:p>
        </p:txBody>
      </p:sp>
      <p:sp>
        <p:nvSpPr>
          <p:cNvPr id="21512" name="Text Box 6"/>
          <p:cNvSpPr txBox="1">
            <a:spLocks noChangeArrowheads="1"/>
          </p:cNvSpPr>
          <p:nvPr/>
        </p:nvSpPr>
        <p:spPr bwMode="auto">
          <a:xfrm>
            <a:off x="2066925" y="2282825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GB"/>
          </a:p>
        </p:txBody>
      </p:sp>
      <p:sp>
        <p:nvSpPr>
          <p:cNvPr id="21513" name="AutoShape 7"/>
          <p:cNvSpPr>
            <a:spLocks noChangeArrowheads="1"/>
          </p:cNvSpPr>
          <p:nvPr/>
        </p:nvSpPr>
        <p:spPr bwMode="auto">
          <a:xfrm>
            <a:off x="5607050" y="1350963"/>
            <a:ext cx="3046413" cy="1474787"/>
          </a:xfrm>
          <a:prstGeom prst="wedgeRoundRectCallout">
            <a:avLst>
              <a:gd name="adj1" fmla="val -70713"/>
              <a:gd name="adj2" fmla="val 85334"/>
              <a:gd name="adj3" fmla="val 16667"/>
            </a:avLst>
          </a:prstGeom>
          <a:solidFill>
            <a:srgbClr val="FFCC99">
              <a:alpha val="3686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sl-SI"/>
              <a:t>Competitive layer </a:t>
            </a:r>
            <a:r>
              <a:rPr lang="sl-SI">
                <a:sym typeface="Wingdings" pitchFamily="2" charset="2"/>
              </a:rPr>
              <a:t> selection of a winning neuron and its neighborhood</a:t>
            </a:r>
          </a:p>
          <a:p>
            <a:pPr>
              <a:defRPr/>
            </a:pPr>
            <a:endParaRPr lang="sl-SI">
              <a:sym typeface="Wingdings" pitchFamily="2" charset="2"/>
            </a:endParaRPr>
          </a:p>
          <a:p>
            <a:pPr>
              <a:defRPr/>
            </a:pPr>
            <a:r>
              <a:rPr lang="sl-SI" i="1">
                <a:solidFill>
                  <a:schemeClr val="accent2">
                    <a:lumMod val="75000"/>
                  </a:schemeClr>
                </a:solidFill>
              </a:rPr>
              <a:t>dist, linkdist, mandist, boxdist</a:t>
            </a:r>
          </a:p>
        </p:txBody>
      </p:sp>
      <p:pic>
        <p:nvPicPr>
          <p:cNvPr id="21514" name="Picture 8" descr="plot_som_topologies"/>
          <p:cNvPicPr>
            <a:picLocks noChangeAspect="1" noChangeArrowheads="1"/>
          </p:cNvPicPr>
          <p:nvPr/>
        </p:nvPicPr>
        <p:blipFill>
          <a:blip r:embed="rId3" cstate="print"/>
          <a:srcRect l="9351" r="6891" b="68246"/>
          <a:stretch>
            <a:fillRect/>
          </a:stretch>
        </p:blipFill>
        <p:spPr bwMode="auto">
          <a:xfrm>
            <a:off x="1524000" y="4751388"/>
            <a:ext cx="5211763" cy="148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5" name="AutoShape 9"/>
          <p:cNvSpPr>
            <a:spLocks noChangeArrowheads="1"/>
          </p:cNvSpPr>
          <p:nvPr/>
        </p:nvSpPr>
        <p:spPr bwMode="auto">
          <a:xfrm>
            <a:off x="7143750" y="4243388"/>
            <a:ext cx="1460500" cy="698500"/>
          </a:xfrm>
          <a:prstGeom prst="wedgeRoundRectCallout">
            <a:avLst>
              <a:gd name="adj1" fmla="val -87468"/>
              <a:gd name="adj2" fmla="val 97870"/>
              <a:gd name="adj3" fmla="val 16667"/>
            </a:avLst>
          </a:prstGeom>
          <a:solidFill>
            <a:srgbClr val="FFFF99">
              <a:alpha val="3686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sl-SI"/>
              <a:t>Topologies:</a:t>
            </a:r>
          </a:p>
          <a:p>
            <a:r>
              <a:rPr lang="sl-SI"/>
              <a:t>1D, 2D, 3D</a:t>
            </a:r>
            <a:endParaRPr lang="sl-SI" i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/>
              <a:t>© 2022</a:t>
            </a:r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/>
              <a:t>NEURAL NETWORKS  (7) Self-Organizing Maps</a:t>
            </a:r>
            <a:endParaRPr lang="en-US">
              <a:cs typeface="Arial" charset="0"/>
            </a:endParaRP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/>
              <a:t>#</a:t>
            </a:r>
            <a:fld id="{6744DF35-3EFC-433F-8274-1578125AC59E}" type="slidenum">
              <a:rPr lang="sl-SI" smtClean="0"/>
              <a:pPr/>
              <a:t>13</a:t>
            </a:fld>
            <a:endParaRPr lang="sl-SI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/>
              <a:t>7.3  SOM algorithm</a:t>
            </a:r>
            <a:endParaRPr lang="en-US"/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23988"/>
            <a:ext cx="8229600" cy="4957762"/>
          </a:xfrm>
        </p:spPr>
        <p:txBody>
          <a:bodyPr/>
          <a:lstStyle/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 dirty="0">
                <a:solidFill>
                  <a:srgbClr val="FF0000"/>
                </a:solidFill>
              </a:rPr>
              <a:t>Initialization</a:t>
            </a:r>
            <a:r>
              <a:rPr lang="en-US" sz="2000" b="1" dirty="0"/>
              <a:t> </a:t>
            </a:r>
            <a:br>
              <a:rPr lang="sl-SI" sz="2000" b="1" dirty="0"/>
            </a:br>
            <a:r>
              <a:rPr lang="sl-SI" sz="2000" dirty="0" err="1"/>
              <a:t>Define</a:t>
            </a:r>
            <a:r>
              <a:rPr lang="sl-SI" sz="2000" dirty="0"/>
              <a:t> SOM </a:t>
            </a:r>
            <a:r>
              <a:rPr lang="sl-SI" sz="2000" dirty="0" err="1"/>
              <a:t>topology</a:t>
            </a:r>
            <a:r>
              <a:rPr lang="sl-SI" sz="2000" dirty="0"/>
              <a:t>, </a:t>
            </a:r>
            <a:r>
              <a:rPr lang="sl-SI" sz="2000" dirty="0" err="1"/>
              <a:t>then</a:t>
            </a:r>
            <a:r>
              <a:rPr lang="sl-SI" sz="2000" dirty="0"/>
              <a:t> </a:t>
            </a:r>
            <a:r>
              <a:rPr lang="sl-SI" sz="2000" dirty="0" err="1"/>
              <a:t>initialize</a:t>
            </a:r>
            <a:r>
              <a:rPr lang="sl-SI" sz="2000" dirty="0"/>
              <a:t> </a:t>
            </a:r>
            <a:r>
              <a:rPr lang="en-US" sz="2000" dirty="0"/>
              <a:t>weights with small random values</a:t>
            </a:r>
            <a:endParaRPr lang="sl-SI" sz="2000" dirty="0"/>
          </a:p>
          <a:p>
            <a:pPr lvl="4" eaLnBrk="1" hangingPunct="1">
              <a:lnSpc>
                <a:spcPct val="90000"/>
              </a:lnSpc>
              <a:buFontTx/>
              <a:buAutoNum type="arabicPeriod"/>
            </a:pPr>
            <a:endParaRPr lang="en-US" sz="900" dirty="0"/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 dirty="0">
                <a:solidFill>
                  <a:srgbClr val="FF0000"/>
                </a:solidFill>
              </a:rPr>
              <a:t>Competition</a:t>
            </a:r>
            <a:r>
              <a:rPr lang="en-US" sz="2000" b="1" dirty="0"/>
              <a:t> </a:t>
            </a:r>
            <a:br>
              <a:rPr lang="sl-SI" sz="2000" b="1" dirty="0"/>
            </a:br>
            <a:r>
              <a:rPr lang="en-US" sz="2000" dirty="0"/>
              <a:t>For each input pattern, neurons compute their values of a</a:t>
            </a:r>
            <a:r>
              <a:rPr lang="sl-SI" sz="2000" dirty="0"/>
              <a:t> </a:t>
            </a:r>
            <a:r>
              <a:rPr lang="en-US" sz="2000" dirty="0">
                <a:solidFill>
                  <a:srgbClr val="3333FF"/>
                </a:solidFill>
              </a:rPr>
              <a:t>dis</a:t>
            </a:r>
            <a:r>
              <a:rPr lang="sl-SI" sz="2000" dirty="0" err="1">
                <a:solidFill>
                  <a:srgbClr val="3333FF"/>
                </a:solidFill>
              </a:rPr>
              <a:t>tance</a:t>
            </a:r>
            <a:r>
              <a:rPr lang="en-US" sz="2000" dirty="0">
                <a:solidFill>
                  <a:srgbClr val="3333FF"/>
                </a:solidFill>
              </a:rPr>
              <a:t> function</a:t>
            </a:r>
            <a:r>
              <a:rPr lang="en-US" sz="2000" dirty="0"/>
              <a:t> which provides the basis for competition. </a:t>
            </a:r>
            <a:r>
              <a:rPr lang="sl-SI" sz="2000" dirty="0"/>
              <a:t>A </a:t>
            </a:r>
            <a:r>
              <a:rPr lang="en-US" sz="2000" dirty="0"/>
              <a:t>neuron</a:t>
            </a:r>
            <a:r>
              <a:rPr lang="sl-SI" sz="2000" dirty="0"/>
              <a:t> </a:t>
            </a:r>
            <a:r>
              <a:rPr lang="en-US" sz="2000" dirty="0"/>
              <a:t>with the </a:t>
            </a:r>
            <a:r>
              <a:rPr lang="sl-SI" sz="2000" dirty="0" err="1">
                <a:solidFill>
                  <a:schemeClr val="hlink"/>
                </a:solidFill>
              </a:rPr>
              <a:t>smallest</a:t>
            </a:r>
            <a:r>
              <a:rPr lang="sl-SI" sz="2000" dirty="0">
                <a:solidFill>
                  <a:schemeClr val="hlink"/>
                </a:solidFill>
              </a:rPr>
              <a:t> distance</a:t>
            </a:r>
            <a:r>
              <a:rPr lang="en-US" sz="2000" dirty="0"/>
              <a:t> </a:t>
            </a:r>
            <a:r>
              <a:rPr lang="sl-SI" sz="2000" dirty="0"/>
              <a:t>to </a:t>
            </a:r>
            <a:r>
              <a:rPr lang="sl-SI" sz="2000" dirty="0" err="1"/>
              <a:t>the</a:t>
            </a:r>
            <a:r>
              <a:rPr lang="sl-SI" sz="2000" dirty="0"/>
              <a:t> </a:t>
            </a:r>
            <a:r>
              <a:rPr lang="sl-SI" sz="2000" dirty="0" err="1"/>
              <a:t>input</a:t>
            </a:r>
            <a:r>
              <a:rPr lang="sl-SI" sz="2000" dirty="0"/>
              <a:t> </a:t>
            </a:r>
            <a:r>
              <a:rPr lang="sl-SI" sz="2000" dirty="0" err="1"/>
              <a:t>pattern</a:t>
            </a:r>
            <a:r>
              <a:rPr lang="sl-SI" sz="2000" dirty="0"/>
              <a:t> </a:t>
            </a:r>
            <a:r>
              <a:rPr lang="en-US" sz="2000" dirty="0"/>
              <a:t>is declared the </a:t>
            </a:r>
            <a:r>
              <a:rPr lang="en-US" sz="2000" dirty="0">
                <a:solidFill>
                  <a:srgbClr val="0033CC"/>
                </a:solidFill>
              </a:rPr>
              <a:t>winner</a:t>
            </a:r>
            <a:r>
              <a:rPr lang="en-US" sz="2000" dirty="0"/>
              <a:t>.</a:t>
            </a:r>
            <a:endParaRPr lang="sl-SI" sz="2000" dirty="0"/>
          </a:p>
          <a:p>
            <a:pPr lvl="4" eaLnBrk="1" hangingPunct="1">
              <a:lnSpc>
                <a:spcPct val="90000"/>
              </a:lnSpc>
              <a:buFontTx/>
              <a:buAutoNum type="arabicPeriod"/>
            </a:pPr>
            <a:endParaRPr lang="en-US" sz="900" dirty="0"/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 dirty="0">
                <a:solidFill>
                  <a:srgbClr val="FF0000"/>
                </a:solidFill>
              </a:rPr>
              <a:t>Cooperation</a:t>
            </a:r>
            <a:r>
              <a:rPr lang="en-US" sz="2000" b="1" dirty="0"/>
              <a:t> </a:t>
            </a:r>
            <a:br>
              <a:rPr lang="sl-SI" sz="2000" b="1" dirty="0"/>
            </a:br>
            <a:r>
              <a:rPr lang="sl-SI" sz="2000" dirty="0"/>
              <a:t>The wi</a:t>
            </a:r>
            <a:r>
              <a:rPr lang="en-US" sz="2000" dirty="0" err="1"/>
              <a:t>nning</a:t>
            </a:r>
            <a:r>
              <a:rPr lang="en-US" sz="2000" dirty="0"/>
              <a:t> neuron determines the </a:t>
            </a:r>
            <a:r>
              <a:rPr lang="en-US" sz="2000" dirty="0">
                <a:solidFill>
                  <a:srgbClr val="3333FF"/>
                </a:solidFill>
              </a:rPr>
              <a:t>topological</a:t>
            </a:r>
            <a:r>
              <a:rPr lang="sl-SI" sz="2000" dirty="0">
                <a:solidFill>
                  <a:srgbClr val="3333FF"/>
                </a:solidFill>
              </a:rPr>
              <a:t> </a:t>
            </a:r>
            <a:r>
              <a:rPr lang="en-US" sz="2000" dirty="0">
                <a:solidFill>
                  <a:srgbClr val="3333FF"/>
                </a:solidFill>
              </a:rPr>
              <a:t>neighborhood</a:t>
            </a:r>
            <a:r>
              <a:rPr lang="en-US" sz="2000" dirty="0"/>
              <a:t> of</a:t>
            </a:r>
            <a:r>
              <a:rPr lang="sl-SI" sz="2000" dirty="0"/>
              <a:t> e</a:t>
            </a:r>
            <a:r>
              <a:rPr lang="en-US" sz="2000" dirty="0" err="1"/>
              <a:t>xcited</a:t>
            </a:r>
            <a:r>
              <a:rPr lang="en-US" sz="2000" dirty="0"/>
              <a:t> neurons, thereby providing the basis for cooperation among</a:t>
            </a:r>
            <a:r>
              <a:rPr lang="sl-SI" sz="2000" dirty="0"/>
              <a:t> </a:t>
            </a:r>
            <a:r>
              <a:rPr lang="en-US" sz="2000" dirty="0"/>
              <a:t>neighboring neurons</a:t>
            </a:r>
            <a:endParaRPr lang="sl-SI" sz="2000" dirty="0"/>
          </a:p>
          <a:p>
            <a:pPr lvl="4" eaLnBrk="1" hangingPunct="1">
              <a:lnSpc>
                <a:spcPct val="90000"/>
              </a:lnSpc>
              <a:buFontTx/>
              <a:buAutoNum type="arabicPeriod"/>
            </a:pPr>
            <a:endParaRPr lang="en-US" sz="900" dirty="0"/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 dirty="0">
                <a:solidFill>
                  <a:srgbClr val="FF0000"/>
                </a:solidFill>
              </a:rPr>
              <a:t>Adaptation</a:t>
            </a:r>
            <a:br>
              <a:rPr lang="sl-SI" sz="2000" b="1" dirty="0"/>
            </a:br>
            <a:r>
              <a:rPr lang="sl-SI" sz="2000" dirty="0"/>
              <a:t>E</a:t>
            </a:r>
            <a:r>
              <a:rPr lang="en-US" sz="2000" dirty="0" err="1"/>
              <a:t>xcited</a:t>
            </a:r>
            <a:r>
              <a:rPr lang="en-US" sz="2000" dirty="0"/>
              <a:t> neurons </a:t>
            </a:r>
            <a:r>
              <a:rPr lang="en-US" sz="2000" dirty="0">
                <a:solidFill>
                  <a:schemeClr val="hlink"/>
                </a:solidFill>
              </a:rPr>
              <a:t>decrease</a:t>
            </a:r>
            <a:r>
              <a:rPr lang="en-US" sz="2000" dirty="0"/>
              <a:t> their </a:t>
            </a:r>
            <a:r>
              <a:rPr lang="sl-SI" sz="2000" dirty="0"/>
              <a:t>distance </a:t>
            </a:r>
            <a:r>
              <a:rPr lang="en-US" sz="2000" dirty="0"/>
              <a:t>to the input pattern through adjustment of </a:t>
            </a:r>
            <a:r>
              <a:rPr lang="sl-SI" sz="2000" dirty="0" err="1"/>
              <a:t>synaptic</a:t>
            </a:r>
            <a:r>
              <a:rPr lang="en-US" sz="2000" dirty="0"/>
              <a:t> weights</a:t>
            </a:r>
            <a:r>
              <a:rPr lang="sl-SI" sz="2000" dirty="0"/>
              <a:t>  </a:t>
            </a:r>
            <a:r>
              <a:rPr lang="sl-SI" sz="2000" dirty="0">
                <a:sym typeface="Wingdings" pitchFamily="2" charset="2"/>
              </a:rPr>
              <a:t> </a:t>
            </a:r>
            <a:r>
              <a:rPr lang="en-US" sz="2000" dirty="0"/>
              <a:t> </a:t>
            </a:r>
            <a:r>
              <a:rPr lang="sl-SI" sz="2000" dirty="0"/>
              <a:t>r</a:t>
            </a:r>
            <a:r>
              <a:rPr lang="en-US" sz="2000" dirty="0" err="1"/>
              <a:t>esponse</a:t>
            </a:r>
            <a:r>
              <a:rPr lang="en-US" sz="2000" dirty="0"/>
              <a:t> of the winning neuron to the subsequent</a:t>
            </a:r>
            <a:r>
              <a:rPr lang="sl-SI" sz="2000" dirty="0"/>
              <a:t> </a:t>
            </a:r>
            <a:r>
              <a:rPr lang="en-US" sz="2000" dirty="0"/>
              <a:t>application of a similar input pattern is enhanced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endParaRPr lang="en-US" sz="2000" dirty="0"/>
          </a:p>
        </p:txBody>
      </p:sp>
      <p:sp>
        <p:nvSpPr>
          <p:cNvPr id="22535" name="Line 4"/>
          <p:cNvSpPr>
            <a:spLocks noChangeShapeType="1"/>
          </p:cNvSpPr>
          <p:nvPr/>
        </p:nvSpPr>
        <p:spPr bwMode="auto">
          <a:xfrm>
            <a:off x="250825" y="1268413"/>
            <a:ext cx="8642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/>
              <a:t>© 2022</a:t>
            </a:r>
          </a:p>
        </p:txBody>
      </p:sp>
      <p:sp>
        <p:nvSpPr>
          <p:cNvPr id="10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/>
              <a:t>NEURAL NETWORKS  (7) Self-Organizing Maps</a:t>
            </a:r>
            <a:endParaRPr lang="en-US">
              <a:cs typeface="Arial" charset="0"/>
            </a:endParaRPr>
          </a:p>
        </p:txBody>
      </p:sp>
      <p:sp>
        <p:nvSpPr>
          <p:cNvPr id="10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/>
              <a:t>#</a:t>
            </a:r>
            <a:fld id="{F9787C9A-4A1E-4B3A-8BF5-18CBDBEAFF88}" type="slidenum">
              <a:rPr lang="sl-SI" smtClean="0"/>
              <a:pPr/>
              <a:t>14</a:t>
            </a:fld>
            <a:endParaRPr lang="sl-SI"/>
          </a:p>
        </p:txBody>
      </p:sp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/>
              <a:t>Competition </a:t>
            </a:r>
            <a:r>
              <a:rPr lang="sl-SI">
                <a:solidFill>
                  <a:srgbClr val="C0C0C0"/>
                </a:solidFill>
              </a:rPr>
              <a:t>-</a:t>
            </a:r>
            <a:r>
              <a:rPr lang="sl-SI"/>
              <a:t> </a:t>
            </a:r>
            <a:r>
              <a:rPr lang="sl-SI">
                <a:solidFill>
                  <a:srgbClr val="C0C0C0"/>
                </a:solidFill>
              </a:rPr>
              <a:t>Cooperation - Adaptation</a:t>
            </a:r>
            <a:endParaRPr lang="en-US">
              <a:solidFill>
                <a:srgbClr val="C0C0C0"/>
              </a:solidFill>
            </a:endParaRPr>
          </a:p>
        </p:txBody>
      </p:sp>
      <p:sp>
        <p:nvSpPr>
          <p:cNvPr id="10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l-SI" sz="1800"/>
              <a:t>We have </a:t>
            </a:r>
            <a:r>
              <a:rPr lang="sl-SI" sz="1800" i="1"/>
              <a:t>m</a:t>
            </a:r>
            <a:r>
              <a:rPr lang="sl-SI" sz="1800"/>
              <a:t>-dimensional input space</a:t>
            </a:r>
          </a:p>
          <a:p>
            <a:pPr eaLnBrk="1" hangingPunct="1">
              <a:lnSpc>
                <a:spcPct val="90000"/>
              </a:lnSpc>
            </a:pPr>
            <a:endParaRPr lang="sl-SI" sz="1800"/>
          </a:p>
          <a:p>
            <a:pPr eaLnBrk="1" hangingPunct="1">
              <a:lnSpc>
                <a:spcPct val="90000"/>
              </a:lnSpc>
            </a:pPr>
            <a:endParaRPr lang="sl-SI" sz="1800"/>
          </a:p>
          <a:p>
            <a:pPr eaLnBrk="1" hangingPunct="1">
              <a:lnSpc>
                <a:spcPct val="90000"/>
              </a:lnSpc>
            </a:pPr>
            <a:r>
              <a:rPr lang="sl-SI" sz="1800"/>
              <a:t>Synaptic weight vector of each neuron in the network has the same dimension as input space</a:t>
            </a:r>
          </a:p>
          <a:p>
            <a:pPr eaLnBrk="1" hangingPunct="1">
              <a:lnSpc>
                <a:spcPct val="90000"/>
              </a:lnSpc>
            </a:pPr>
            <a:endParaRPr lang="sl-SI" sz="1800"/>
          </a:p>
          <a:p>
            <a:pPr eaLnBrk="1" hangingPunct="1">
              <a:lnSpc>
                <a:spcPct val="90000"/>
              </a:lnSpc>
            </a:pPr>
            <a:endParaRPr lang="sl-SI" sz="1800"/>
          </a:p>
          <a:p>
            <a:pPr eaLnBrk="1" hangingPunct="1">
              <a:lnSpc>
                <a:spcPct val="90000"/>
              </a:lnSpc>
            </a:pPr>
            <a:r>
              <a:rPr lang="sl-SI" sz="1800"/>
              <a:t>The </a:t>
            </a:r>
            <a:r>
              <a:rPr lang="sl-SI" sz="1800">
                <a:solidFill>
                  <a:srgbClr val="FF0000"/>
                </a:solidFill>
              </a:rPr>
              <a:t>best match</a:t>
            </a:r>
            <a:r>
              <a:rPr lang="sl-SI" sz="1800"/>
              <a:t> of the input vector </a:t>
            </a:r>
            <a:r>
              <a:rPr lang="sl-SI" sz="1800" i="1"/>
              <a:t>x</a:t>
            </a:r>
            <a:r>
              <a:rPr lang="sl-SI" sz="1800"/>
              <a:t> with the synaptic weight vectors </a:t>
            </a:r>
            <a:r>
              <a:rPr lang="sl-SI" sz="1800" i="1"/>
              <a:t>w</a:t>
            </a:r>
            <a:r>
              <a:rPr lang="sl-SI" sz="1800" i="1" baseline="-25000"/>
              <a:t>j</a:t>
            </a:r>
            <a:r>
              <a:rPr lang="sl-SI" sz="1800"/>
              <a:t> can be found by comparing the Euclidean distance between input vector x and each neuron </a:t>
            </a:r>
            <a:r>
              <a:rPr lang="sl-SI" sz="1800" i="1"/>
              <a:t>j</a:t>
            </a:r>
            <a:r>
              <a:rPr lang="sl-SI" sz="1800"/>
              <a:t> </a:t>
            </a:r>
            <a:endParaRPr lang="sl-SI" sz="1800" i="1" baseline="-25000"/>
          </a:p>
          <a:p>
            <a:pPr lvl="3" eaLnBrk="1" hangingPunct="1">
              <a:lnSpc>
                <a:spcPct val="90000"/>
              </a:lnSpc>
            </a:pPr>
            <a:endParaRPr lang="sl-SI" sz="900"/>
          </a:p>
          <a:p>
            <a:pPr eaLnBrk="1" hangingPunct="1">
              <a:lnSpc>
                <a:spcPct val="90000"/>
              </a:lnSpc>
            </a:pPr>
            <a:endParaRPr lang="sl-SI" sz="1800"/>
          </a:p>
          <a:p>
            <a:pPr eaLnBrk="1" hangingPunct="1">
              <a:lnSpc>
                <a:spcPct val="90000"/>
              </a:lnSpc>
            </a:pPr>
            <a:endParaRPr lang="sl-SI" sz="1800"/>
          </a:p>
          <a:p>
            <a:pPr eaLnBrk="1" hangingPunct="1">
              <a:lnSpc>
                <a:spcPct val="90000"/>
              </a:lnSpc>
            </a:pPr>
            <a:r>
              <a:rPr lang="sl-SI" sz="1800"/>
              <a:t>N</a:t>
            </a:r>
            <a:r>
              <a:rPr lang="en-US" sz="1800"/>
              <a:t>euron whose weight vector comes closest to the input vector (i.e. is</a:t>
            </a:r>
            <a:r>
              <a:rPr lang="sl-SI" sz="1800"/>
              <a:t> </a:t>
            </a:r>
            <a:r>
              <a:rPr lang="en-US" sz="1800"/>
              <a:t>most similar to it) is declared the </a:t>
            </a:r>
            <a:r>
              <a:rPr lang="sl-SI" sz="1800">
                <a:solidFill>
                  <a:srgbClr val="FF0000"/>
                </a:solidFill>
              </a:rPr>
              <a:t>winning neuron</a:t>
            </a:r>
          </a:p>
          <a:p>
            <a:pPr lvl="3" eaLnBrk="1" hangingPunct="1">
              <a:lnSpc>
                <a:spcPct val="90000"/>
              </a:lnSpc>
            </a:pPr>
            <a:endParaRPr lang="sl-SI" sz="900"/>
          </a:p>
          <a:p>
            <a:pPr eaLnBrk="1" hangingPunct="1">
              <a:lnSpc>
                <a:spcPct val="90000"/>
              </a:lnSpc>
            </a:pPr>
            <a:r>
              <a:rPr lang="en-US" sz="1800">
                <a:solidFill>
                  <a:srgbClr val="0033CC"/>
                </a:solidFill>
              </a:rPr>
              <a:t>In this way the continuous input space can be mapped to the discrete output space of</a:t>
            </a:r>
            <a:r>
              <a:rPr lang="sl-SI" sz="1800">
                <a:solidFill>
                  <a:srgbClr val="0033CC"/>
                </a:solidFill>
              </a:rPr>
              <a:t> </a:t>
            </a:r>
            <a:r>
              <a:rPr lang="en-US" sz="1800">
                <a:solidFill>
                  <a:srgbClr val="0033CC"/>
                </a:solidFill>
              </a:rPr>
              <a:t>neurons by a simple process of competition between the neurons</a:t>
            </a:r>
          </a:p>
        </p:txBody>
      </p:sp>
      <p:graphicFrame>
        <p:nvGraphicFramePr>
          <p:cNvPr id="1026" name="Object 7"/>
          <p:cNvGraphicFramePr>
            <a:graphicFrameLocks noChangeAspect="1"/>
          </p:cNvGraphicFramePr>
          <p:nvPr/>
        </p:nvGraphicFramePr>
        <p:xfrm>
          <a:off x="1828800" y="1676400"/>
          <a:ext cx="19716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" name="Equation" r:id="rId3" imgW="1091880" imgH="228600" progId="Equation.3">
                  <p:embed/>
                </p:oleObj>
              </mc:Choice>
              <mc:Fallback>
                <p:oleObj name="Equation" r:id="rId3" imgW="109188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676400"/>
                        <a:ext cx="197167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8"/>
          <p:cNvGraphicFramePr>
            <a:graphicFrameLocks noChangeAspect="1"/>
          </p:cNvGraphicFramePr>
          <p:nvPr/>
        </p:nvGraphicFramePr>
        <p:xfrm>
          <a:off x="1770063" y="2843213"/>
          <a:ext cx="4059237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" name="Equation" r:id="rId5" imgW="2247840" imgH="241200" progId="Equation.3">
                  <p:embed/>
                </p:oleObj>
              </mc:Choice>
              <mc:Fallback>
                <p:oleObj name="Equation" r:id="rId5" imgW="2247840" imgH="24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0063" y="2843213"/>
                        <a:ext cx="4059237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10"/>
          <p:cNvGraphicFramePr>
            <a:graphicFrameLocks noChangeAspect="1"/>
          </p:cNvGraphicFramePr>
          <p:nvPr/>
        </p:nvGraphicFramePr>
        <p:xfrm>
          <a:off x="1941513" y="4276725"/>
          <a:ext cx="1789112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" name="Equation" r:id="rId7" imgW="990360" imgH="279360" progId="Equation.3">
                  <p:embed/>
                </p:oleObj>
              </mc:Choice>
              <mc:Fallback>
                <p:oleObj name="Equation" r:id="rId7" imgW="990360" imgH="2793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513" y="4276725"/>
                        <a:ext cx="1789112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/>
              <a:t>© 2022</a:t>
            </a:r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/>
              <a:t>NEURAL NETWORKS  (7) Self-Organizing Maps</a:t>
            </a:r>
            <a:endParaRPr lang="en-US">
              <a:cs typeface="Arial" charset="0"/>
            </a:endParaRP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/>
              <a:t>#</a:t>
            </a:r>
            <a:fld id="{3C55A5E0-C155-4ACD-8473-F3D1B1558A0D}" type="slidenum">
              <a:rPr lang="sl-SI" smtClean="0"/>
              <a:pPr/>
              <a:t>15</a:t>
            </a:fld>
            <a:endParaRPr lang="sl-SI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>
                <a:solidFill>
                  <a:srgbClr val="C0C0C0"/>
                </a:solidFill>
              </a:rPr>
              <a:t>Competition -</a:t>
            </a:r>
            <a:r>
              <a:rPr lang="sl-SI"/>
              <a:t> Cooperation</a:t>
            </a:r>
            <a:r>
              <a:rPr lang="sl-SI">
                <a:solidFill>
                  <a:srgbClr val="C0C0C0"/>
                </a:solidFill>
              </a:rPr>
              <a:t> - Adaptation</a:t>
            </a:r>
            <a:endParaRPr lang="en-US">
              <a:solidFill>
                <a:srgbClr val="C0C0C0"/>
              </a:solidFill>
            </a:endParaRPr>
          </a:p>
        </p:txBody>
      </p:sp>
      <p:sp>
        <p:nvSpPr>
          <p:cNvPr id="2355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defRPr/>
            </a:pPr>
            <a:r>
              <a:rPr lang="sl-SI" sz="2000" dirty="0" err="1"/>
              <a:t>Winning</a:t>
            </a:r>
            <a:r>
              <a:rPr lang="sl-SI" sz="2000" dirty="0"/>
              <a:t> </a:t>
            </a:r>
            <a:r>
              <a:rPr lang="sl-SI" sz="2000" dirty="0" err="1"/>
              <a:t>neuron</a:t>
            </a:r>
            <a:r>
              <a:rPr lang="sl-SI" sz="2000" dirty="0"/>
              <a:t> </a:t>
            </a:r>
            <a:r>
              <a:rPr lang="sl-SI" sz="2000" dirty="0" err="1"/>
              <a:t>locates</a:t>
            </a:r>
            <a:r>
              <a:rPr lang="sl-SI" sz="2000" dirty="0"/>
              <a:t> </a:t>
            </a:r>
            <a:r>
              <a:rPr lang="sl-SI" sz="2000" dirty="0" err="1"/>
              <a:t>the</a:t>
            </a:r>
            <a:r>
              <a:rPr lang="sl-SI" sz="2000" dirty="0"/>
              <a:t> center of a </a:t>
            </a:r>
            <a:r>
              <a:rPr lang="sl-SI" sz="2000" dirty="0" err="1">
                <a:solidFill>
                  <a:srgbClr val="FF0000"/>
                </a:solidFill>
              </a:rPr>
              <a:t>topological</a:t>
            </a:r>
            <a:r>
              <a:rPr lang="sl-SI" sz="2000" dirty="0">
                <a:solidFill>
                  <a:srgbClr val="FF0000"/>
                </a:solidFill>
              </a:rPr>
              <a:t> </a:t>
            </a:r>
            <a:r>
              <a:rPr lang="sl-SI" sz="2000" dirty="0" err="1">
                <a:solidFill>
                  <a:srgbClr val="FF0000"/>
                </a:solidFill>
              </a:rPr>
              <a:t>neighborhood</a:t>
            </a:r>
            <a:r>
              <a:rPr lang="sl-SI" sz="2000" dirty="0"/>
              <a:t> of </a:t>
            </a:r>
            <a:r>
              <a:rPr lang="sl-SI" sz="2000" dirty="0" err="1"/>
              <a:t>cooperating</a:t>
            </a:r>
            <a:r>
              <a:rPr lang="sl-SI" sz="2000" dirty="0"/>
              <a:t> </a:t>
            </a:r>
            <a:r>
              <a:rPr lang="sl-SI" sz="2000" dirty="0" err="1"/>
              <a:t>neurons</a:t>
            </a:r>
            <a:endParaRPr lang="sl-SI" sz="2000" dirty="0"/>
          </a:p>
          <a:p>
            <a:pPr lvl="3" eaLnBrk="1" hangingPunct="1">
              <a:buFontTx/>
              <a:buNone/>
              <a:defRPr/>
            </a:pPr>
            <a:endParaRPr lang="sl-SI" dirty="0"/>
          </a:p>
          <a:p>
            <a:pPr marL="457200" indent="-457200" eaLnBrk="1" hangingPunct="1">
              <a:defRPr/>
            </a:pPr>
            <a:r>
              <a:rPr lang="sl-SI" sz="2000" dirty="0">
                <a:solidFill>
                  <a:srgbClr val="008080"/>
                </a:solidFill>
              </a:rPr>
              <a:t>N</a:t>
            </a:r>
            <a:r>
              <a:rPr lang="en-US" sz="2000" dirty="0" err="1">
                <a:solidFill>
                  <a:srgbClr val="008080"/>
                </a:solidFill>
              </a:rPr>
              <a:t>eurobiological</a:t>
            </a:r>
            <a:r>
              <a:rPr lang="en-US" sz="2000" dirty="0">
                <a:solidFill>
                  <a:srgbClr val="008080"/>
                </a:solidFill>
              </a:rPr>
              <a:t> studies</a:t>
            </a:r>
            <a:r>
              <a:rPr lang="en-US" sz="2000" dirty="0"/>
              <a:t> </a:t>
            </a:r>
            <a:r>
              <a:rPr lang="sl-SI" sz="2000" dirty="0" err="1"/>
              <a:t>confirm</a:t>
            </a:r>
            <a:r>
              <a:rPr lang="en-US" sz="2000" dirty="0"/>
              <a:t> that there is </a:t>
            </a:r>
            <a:r>
              <a:rPr lang="en-US" sz="2000" dirty="0">
                <a:solidFill>
                  <a:srgbClr val="FF0000"/>
                </a:solidFill>
              </a:rPr>
              <a:t>lateral interaction</a:t>
            </a:r>
            <a:r>
              <a:rPr lang="en-US" sz="2000" dirty="0"/>
              <a:t> within a set of excited</a:t>
            </a:r>
            <a:r>
              <a:rPr lang="sl-SI" sz="2000" dirty="0"/>
              <a:t> </a:t>
            </a:r>
            <a:r>
              <a:rPr lang="en-US" sz="2000" dirty="0"/>
              <a:t>neurons</a:t>
            </a:r>
            <a:endParaRPr lang="sl-SI" sz="2000" dirty="0"/>
          </a:p>
          <a:p>
            <a:pPr marL="857250" lvl="1" indent="-457200" eaLnBrk="1" hangingPunct="1">
              <a:defRPr/>
            </a:pPr>
            <a:r>
              <a:rPr lang="en-US" dirty="0"/>
              <a:t>When one neuron fires, its closest neighbors tend to get excited more than</a:t>
            </a:r>
            <a:r>
              <a:rPr lang="sl-SI" dirty="0"/>
              <a:t> </a:t>
            </a:r>
            <a:r>
              <a:rPr lang="en-US" dirty="0"/>
              <a:t>those further away</a:t>
            </a:r>
            <a:endParaRPr lang="sl-SI" dirty="0"/>
          </a:p>
          <a:p>
            <a:pPr marL="857250" lvl="1" indent="-457200" eaLnBrk="1" hangingPunct="1">
              <a:defRPr/>
            </a:pPr>
            <a:r>
              <a:rPr lang="sl-SI" dirty="0"/>
              <a:t>T</a:t>
            </a:r>
            <a:r>
              <a:rPr lang="en-US" dirty="0" err="1"/>
              <a:t>opological</a:t>
            </a:r>
            <a:r>
              <a:rPr lang="en-US" dirty="0"/>
              <a:t> neighborhood </a:t>
            </a:r>
            <a:r>
              <a:rPr lang="en-US" dirty="0">
                <a:solidFill>
                  <a:srgbClr val="0033CC"/>
                </a:solidFill>
              </a:rPr>
              <a:t>decays with distance</a:t>
            </a:r>
            <a:endParaRPr lang="sl-SI" dirty="0"/>
          </a:p>
          <a:p>
            <a:pPr lvl="3" eaLnBrk="1" hangingPunct="1">
              <a:defRPr/>
            </a:pPr>
            <a:endParaRPr lang="sl-SI" dirty="0"/>
          </a:p>
          <a:p>
            <a:pPr marL="457200" indent="-457200" eaLnBrk="1" hangingPunct="1">
              <a:defRPr/>
            </a:pPr>
            <a:r>
              <a:rPr lang="en-US" sz="2000" dirty="0"/>
              <a:t>We define a similar</a:t>
            </a:r>
            <a:r>
              <a:rPr lang="en-US" sz="2000" dirty="0">
                <a:solidFill>
                  <a:srgbClr val="008080"/>
                </a:solidFill>
              </a:rPr>
              <a:t> </a:t>
            </a:r>
            <a:r>
              <a:rPr lang="sl-SI" sz="2000" i="1" dirty="0" err="1">
                <a:solidFill>
                  <a:srgbClr val="008080"/>
                </a:solidFill>
              </a:rPr>
              <a:t>neurobiologically</a:t>
            </a:r>
            <a:r>
              <a:rPr lang="sl-SI" sz="2000" i="1" dirty="0">
                <a:solidFill>
                  <a:srgbClr val="008080"/>
                </a:solidFill>
              </a:rPr>
              <a:t> </a:t>
            </a:r>
            <a:r>
              <a:rPr lang="sl-SI" sz="2000" i="1" dirty="0" err="1">
                <a:solidFill>
                  <a:srgbClr val="008080"/>
                </a:solidFill>
              </a:rPr>
              <a:t>correct</a:t>
            </a:r>
            <a:r>
              <a:rPr lang="sl-SI" sz="2000" i="1" dirty="0">
                <a:solidFill>
                  <a:srgbClr val="008080"/>
                </a:solidFill>
              </a:rPr>
              <a:t> </a:t>
            </a:r>
            <a:r>
              <a:rPr lang="sl-SI" sz="2000" i="1" dirty="0"/>
              <a:t> </a:t>
            </a:r>
            <a:r>
              <a:rPr lang="en-US" sz="2000" dirty="0"/>
              <a:t>topological neighborhood for the neurons in </a:t>
            </a:r>
            <a:r>
              <a:rPr lang="en-US" sz="2000" dirty="0" err="1"/>
              <a:t>SOM</a:t>
            </a:r>
            <a:r>
              <a:rPr lang="sl-SI" sz="2000" dirty="0"/>
              <a:t> and </a:t>
            </a:r>
            <a:r>
              <a:rPr lang="sl-SI" sz="2000" dirty="0" err="1"/>
              <a:t>assume</a:t>
            </a:r>
            <a:r>
              <a:rPr lang="sl-SI" sz="2000" dirty="0"/>
              <a:t> </a:t>
            </a:r>
            <a:r>
              <a:rPr lang="sl-SI" sz="2000" dirty="0" err="1"/>
              <a:t>two</a:t>
            </a:r>
            <a:r>
              <a:rPr lang="sl-SI" sz="2000" dirty="0"/>
              <a:t> </a:t>
            </a:r>
            <a:r>
              <a:rPr lang="sl-SI" sz="2000" dirty="0" err="1"/>
              <a:t>requirements</a:t>
            </a:r>
            <a:r>
              <a:rPr lang="sl-SI" sz="2000" dirty="0"/>
              <a:t>:</a:t>
            </a:r>
          </a:p>
          <a:p>
            <a:pPr marL="762000" lvl="1" indent="-304800" eaLnBrk="1" hangingPunct="1">
              <a:buFontTx/>
              <a:buAutoNum type="arabicPeriod"/>
              <a:defRPr/>
            </a:pPr>
            <a:r>
              <a:rPr lang="sl-SI" dirty="0" err="1">
                <a:solidFill>
                  <a:srgbClr val="0033CC"/>
                </a:solidFill>
              </a:rPr>
              <a:t>Topological</a:t>
            </a:r>
            <a:r>
              <a:rPr lang="sl-SI" dirty="0">
                <a:solidFill>
                  <a:srgbClr val="0033CC"/>
                </a:solidFill>
              </a:rPr>
              <a:t> </a:t>
            </a:r>
            <a:r>
              <a:rPr lang="sl-SI" dirty="0" err="1">
                <a:solidFill>
                  <a:srgbClr val="0033CC"/>
                </a:solidFill>
              </a:rPr>
              <a:t>neighborhood</a:t>
            </a:r>
            <a:r>
              <a:rPr lang="sl-SI" dirty="0">
                <a:solidFill>
                  <a:srgbClr val="0033CC"/>
                </a:solidFill>
              </a:rPr>
              <a:t> is </a:t>
            </a:r>
            <a:r>
              <a:rPr lang="sl-SI" b="1" u="sng" dirty="0" err="1">
                <a:solidFill>
                  <a:srgbClr val="0033CC"/>
                </a:solidFill>
              </a:rPr>
              <a:t>symmetric</a:t>
            </a:r>
            <a:r>
              <a:rPr lang="sl-SI" dirty="0">
                <a:solidFill>
                  <a:srgbClr val="0033CC"/>
                </a:solidFill>
              </a:rPr>
              <a:t> </a:t>
            </a:r>
            <a:r>
              <a:rPr lang="sl-SI" dirty="0" err="1">
                <a:solidFill>
                  <a:srgbClr val="0033CC"/>
                </a:solidFill>
              </a:rPr>
              <a:t>around</a:t>
            </a:r>
            <a:r>
              <a:rPr lang="sl-SI" dirty="0">
                <a:solidFill>
                  <a:srgbClr val="0033CC"/>
                </a:solidFill>
              </a:rPr>
              <a:t> </a:t>
            </a:r>
            <a:r>
              <a:rPr lang="sl-SI" dirty="0" err="1">
                <a:solidFill>
                  <a:srgbClr val="0033CC"/>
                </a:solidFill>
              </a:rPr>
              <a:t>the</a:t>
            </a:r>
            <a:r>
              <a:rPr lang="sl-SI" dirty="0">
                <a:solidFill>
                  <a:srgbClr val="0033CC"/>
                </a:solidFill>
              </a:rPr>
              <a:t> </a:t>
            </a:r>
            <a:r>
              <a:rPr lang="sl-SI" dirty="0" err="1">
                <a:solidFill>
                  <a:srgbClr val="0033CC"/>
                </a:solidFill>
              </a:rPr>
              <a:t>winning</a:t>
            </a:r>
            <a:r>
              <a:rPr lang="sl-SI" dirty="0">
                <a:solidFill>
                  <a:srgbClr val="0033CC"/>
                </a:solidFill>
              </a:rPr>
              <a:t> </a:t>
            </a:r>
            <a:r>
              <a:rPr lang="sl-SI" dirty="0" err="1">
                <a:solidFill>
                  <a:srgbClr val="0033CC"/>
                </a:solidFill>
              </a:rPr>
              <a:t>neuron</a:t>
            </a:r>
            <a:endParaRPr lang="sl-SI" dirty="0">
              <a:solidFill>
                <a:srgbClr val="0033CC"/>
              </a:solidFill>
            </a:endParaRPr>
          </a:p>
          <a:p>
            <a:pPr marL="762000" lvl="1" indent="-304800" eaLnBrk="1" hangingPunct="1">
              <a:buFontTx/>
              <a:buAutoNum type="arabicPeriod"/>
              <a:defRPr/>
            </a:pPr>
            <a:r>
              <a:rPr lang="sl-SI" dirty="0">
                <a:solidFill>
                  <a:srgbClr val="0033CC"/>
                </a:solidFill>
              </a:rPr>
              <a:t>Amplitude of </a:t>
            </a:r>
            <a:r>
              <a:rPr lang="sl-SI" dirty="0" err="1">
                <a:solidFill>
                  <a:srgbClr val="0033CC"/>
                </a:solidFill>
              </a:rPr>
              <a:t>the</a:t>
            </a:r>
            <a:r>
              <a:rPr lang="sl-SI" dirty="0">
                <a:solidFill>
                  <a:srgbClr val="0033CC"/>
                </a:solidFill>
              </a:rPr>
              <a:t> </a:t>
            </a:r>
            <a:r>
              <a:rPr lang="sl-SI" dirty="0" err="1">
                <a:solidFill>
                  <a:srgbClr val="0033CC"/>
                </a:solidFill>
              </a:rPr>
              <a:t>topological</a:t>
            </a:r>
            <a:r>
              <a:rPr lang="sl-SI" dirty="0">
                <a:solidFill>
                  <a:srgbClr val="0033CC"/>
                </a:solidFill>
              </a:rPr>
              <a:t> </a:t>
            </a:r>
            <a:r>
              <a:rPr lang="sl-SI" dirty="0" err="1">
                <a:solidFill>
                  <a:srgbClr val="0033CC"/>
                </a:solidFill>
              </a:rPr>
              <a:t>neighborhood</a:t>
            </a:r>
            <a:r>
              <a:rPr lang="sl-SI" dirty="0">
                <a:solidFill>
                  <a:srgbClr val="0033CC"/>
                </a:solidFill>
              </a:rPr>
              <a:t> </a:t>
            </a:r>
            <a:r>
              <a:rPr lang="sl-SI" b="1" u="sng" dirty="0" err="1">
                <a:solidFill>
                  <a:srgbClr val="0033CC"/>
                </a:solidFill>
              </a:rPr>
              <a:t>decreases</a:t>
            </a:r>
            <a:r>
              <a:rPr lang="sl-SI" b="1" u="sng" dirty="0">
                <a:solidFill>
                  <a:srgbClr val="0033CC"/>
                </a:solidFill>
              </a:rPr>
              <a:t> </a:t>
            </a:r>
            <a:r>
              <a:rPr lang="sl-SI" b="1" u="sng" dirty="0" err="1">
                <a:solidFill>
                  <a:srgbClr val="0033CC"/>
                </a:solidFill>
              </a:rPr>
              <a:t>monotonically</a:t>
            </a:r>
            <a:r>
              <a:rPr lang="sl-SI" dirty="0">
                <a:solidFill>
                  <a:srgbClr val="0033CC"/>
                </a:solidFill>
              </a:rPr>
              <a:t> </a:t>
            </a:r>
            <a:r>
              <a:rPr lang="sl-SI" dirty="0" err="1">
                <a:solidFill>
                  <a:srgbClr val="0033CC"/>
                </a:solidFill>
              </a:rPr>
              <a:t>with</a:t>
            </a:r>
            <a:r>
              <a:rPr lang="sl-SI" dirty="0">
                <a:solidFill>
                  <a:srgbClr val="0033CC"/>
                </a:solidFill>
              </a:rPr>
              <a:t> </a:t>
            </a:r>
            <a:r>
              <a:rPr lang="sl-SI" dirty="0" err="1">
                <a:solidFill>
                  <a:srgbClr val="0033CC"/>
                </a:solidFill>
              </a:rPr>
              <a:t>increasing</a:t>
            </a:r>
            <a:r>
              <a:rPr lang="sl-SI" dirty="0">
                <a:solidFill>
                  <a:srgbClr val="0033CC"/>
                </a:solidFill>
              </a:rPr>
              <a:t> </a:t>
            </a:r>
            <a:r>
              <a:rPr lang="sl-SI" dirty="0" err="1">
                <a:solidFill>
                  <a:srgbClr val="0033CC"/>
                </a:solidFill>
              </a:rPr>
              <a:t>lateral</a:t>
            </a:r>
            <a:r>
              <a:rPr lang="sl-SI" dirty="0">
                <a:solidFill>
                  <a:srgbClr val="0033CC"/>
                </a:solidFill>
              </a:rPr>
              <a:t> distance </a:t>
            </a:r>
            <a:br>
              <a:rPr lang="sl-SI" dirty="0">
                <a:solidFill>
                  <a:srgbClr val="0033CC"/>
                </a:solidFill>
              </a:rPr>
            </a:br>
            <a:r>
              <a:rPr lang="sl-SI" dirty="0">
                <a:solidFill>
                  <a:srgbClr val="0033CC"/>
                </a:solidFill>
              </a:rPr>
              <a:t>(and </a:t>
            </a:r>
            <a:r>
              <a:rPr lang="sl-SI" dirty="0" err="1">
                <a:solidFill>
                  <a:srgbClr val="0033CC"/>
                </a:solidFill>
              </a:rPr>
              <a:t>decaying</a:t>
            </a:r>
            <a:r>
              <a:rPr lang="sl-SI" dirty="0">
                <a:solidFill>
                  <a:srgbClr val="0033CC"/>
                </a:solidFill>
              </a:rPr>
              <a:t> to </a:t>
            </a:r>
            <a:r>
              <a:rPr lang="sl-SI" dirty="0" err="1">
                <a:solidFill>
                  <a:srgbClr val="0033CC"/>
                </a:solidFill>
              </a:rPr>
              <a:t>zero</a:t>
            </a:r>
            <a:r>
              <a:rPr lang="sl-SI" dirty="0">
                <a:solidFill>
                  <a:srgbClr val="0033CC"/>
                </a:solidFill>
              </a:rPr>
              <a:t> in </a:t>
            </a:r>
            <a:r>
              <a:rPr lang="sl-SI" dirty="0" err="1">
                <a:solidFill>
                  <a:srgbClr val="0033CC"/>
                </a:solidFill>
              </a:rPr>
              <a:t>the</a:t>
            </a:r>
            <a:r>
              <a:rPr lang="sl-SI" dirty="0">
                <a:solidFill>
                  <a:srgbClr val="0033CC"/>
                </a:solidFill>
              </a:rPr>
              <a:t> limit </a:t>
            </a:r>
            <a:r>
              <a:rPr lang="sl-SI" i="1" dirty="0">
                <a:solidFill>
                  <a:srgbClr val="0033CC"/>
                </a:solidFill>
              </a:rPr>
              <a:t>d</a:t>
            </a:r>
            <a:r>
              <a:rPr lang="sl-SI" dirty="0">
                <a:solidFill>
                  <a:srgbClr val="0033CC"/>
                </a:solidFill>
                <a:sym typeface="Wingdings" pitchFamily="2" charset="2"/>
              </a:rPr>
              <a:t></a:t>
            </a:r>
            <a:r>
              <a:rPr lang="sl-SI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∞</a:t>
            </a:r>
            <a:r>
              <a:rPr lang="sl-SI" dirty="0">
                <a:solidFill>
                  <a:srgbClr val="0033CC"/>
                </a:solidFill>
              </a:rPr>
              <a:t> </a:t>
            </a:r>
            <a:r>
              <a:rPr lang="sl-SI" dirty="0" err="1">
                <a:solidFill>
                  <a:srgbClr val="0033CC"/>
                </a:solidFill>
              </a:rPr>
              <a:t>which</a:t>
            </a:r>
            <a:r>
              <a:rPr lang="sl-SI" dirty="0">
                <a:solidFill>
                  <a:srgbClr val="0033CC"/>
                </a:solidFill>
              </a:rPr>
              <a:t> is </a:t>
            </a:r>
            <a:r>
              <a:rPr lang="sl-SI" dirty="0" err="1">
                <a:solidFill>
                  <a:srgbClr val="0033CC"/>
                </a:solidFill>
              </a:rPr>
              <a:t>necessary</a:t>
            </a:r>
            <a:r>
              <a:rPr lang="sl-SI" dirty="0">
                <a:solidFill>
                  <a:srgbClr val="0033CC"/>
                </a:solidFill>
              </a:rPr>
              <a:t> </a:t>
            </a:r>
            <a:r>
              <a:rPr lang="sl-SI" dirty="0" err="1">
                <a:solidFill>
                  <a:srgbClr val="0033CC"/>
                </a:solidFill>
              </a:rPr>
              <a:t>for</a:t>
            </a:r>
            <a:r>
              <a:rPr lang="sl-SI" dirty="0">
                <a:solidFill>
                  <a:srgbClr val="0033CC"/>
                </a:solidFill>
              </a:rPr>
              <a:t> </a:t>
            </a:r>
            <a:r>
              <a:rPr lang="sl-SI" dirty="0" err="1">
                <a:solidFill>
                  <a:srgbClr val="0033CC"/>
                </a:solidFill>
              </a:rPr>
              <a:t>convergence</a:t>
            </a:r>
            <a:r>
              <a:rPr lang="sl-SI" dirty="0">
                <a:solidFill>
                  <a:srgbClr val="0033CC"/>
                </a:solidFill>
              </a:rPr>
              <a:t>)</a:t>
            </a:r>
          </a:p>
          <a:p>
            <a:pPr marL="457200" indent="-457200" eaLnBrk="1" hangingPunct="1">
              <a:defRPr/>
            </a:pPr>
            <a:endParaRPr lang="en-US" dirty="0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/>
              <a:t>© 2022</a:t>
            </a:r>
          </a:p>
        </p:txBody>
      </p:sp>
      <p:sp>
        <p:nvSpPr>
          <p:cNvPr id="205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/>
              <a:t>NEURAL NETWORKS  (7) Self-Organizing Maps</a:t>
            </a:r>
            <a:endParaRPr lang="en-US">
              <a:cs typeface="Arial" charset="0"/>
            </a:endParaRPr>
          </a:p>
        </p:txBody>
      </p:sp>
      <p:sp>
        <p:nvSpPr>
          <p:cNvPr id="20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/>
              <a:t>#</a:t>
            </a:r>
            <a:fld id="{C6452E7F-3E86-4A04-806D-41F0BFF05270}" type="slidenum">
              <a:rPr lang="sl-SI" smtClean="0"/>
              <a:pPr/>
              <a:t>16</a:t>
            </a:fld>
            <a:endParaRPr lang="sl-SI"/>
          </a:p>
        </p:txBody>
      </p:sp>
      <p:pic>
        <p:nvPicPr>
          <p:cNvPr id="205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24790" y="2315011"/>
            <a:ext cx="3589337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>
                <a:solidFill>
                  <a:srgbClr val="C0C0C0"/>
                </a:solidFill>
              </a:rPr>
              <a:t>Competition -</a:t>
            </a:r>
            <a:r>
              <a:rPr lang="sl-SI"/>
              <a:t> Cooperation</a:t>
            </a:r>
            <a:r>
              <a:rPr lang="sl-SI">
                <a:solidFill>
                  <a:srgbClr val="C0C0C0"/>
                </a:solidFill>
              </a:rPr>
              <a:t> - Adaptation</a:t>
            </a:r>
            <a:endParaRPr lang="en-US">
              <a:solidFill>
                <a:srgbClr val="C0C0C0"/>
              </a:solidFill>
            </a:endParaRPr>
          </a:p>
        </p:txBody>
      </p:sp>
      <p:sp>
        <p:nvSpPr>
          <p:cNvPr id="20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541463"/>
            <a:ext cx="8229600" cy="4640262"/>
          </a:xfrm>
        </p:spPr>
        <p:txBody>
          <a:bodyPr/>
          <a:lstStyle/>
          <a:p>
            <a:pPr eaLnBrk="1" hangingPunct="1"/>
            <a:r>
              <a:rPr lang="sl-SI" sz="2000" dirty="0"/>
              <a:t>A </a:t>
            </a:r>
            <a:r>
              <a:rPr lang="sl-SI" sz="2000" dirty="0" err="1"/>
              <a:t>typical</a:t>
            </a:r>
            <a:r>
              <a:rPr lang="sl-SI" sz="2000" dirty="0"/>
              <a:t> </a:t>
            </a:r>
            <a:r>
              <a:rPr lang="sl-SI" sz="2000" dirty="0" err="1"/>
              <a:t>choice</a:t>
            </a:r>
            <a:r>
              <a:rPr lang="sl-SI" sz="2000" dirty="0"/>
              <a:t> of </a:t>
            </a:r>
            <a:r>
              <a:rPr lang="en-US" sz="2000" dirty="0"/>
              <a:t>a </a:t>
            </a:r>
            <a:r>
              <a:rPr lang="en-US" sz="2000" dirty="0">
                <a:solidFill>
                  <a:srgbClr val="FF0000"/>
                </a:solidFill>
              </a:rPr>
              <a:t>topological neighborhood</a:t>
            </a:r>
            <a:r>
              <a:rPr lang="sl-SI" sz="2000" dirty="0">
                <a:solidFill>
                  <a:srgbClr val="FF0000"/>
                </a:solidFill>
              </a:rPr>
              <a:t> </a:t>
            </a:r>
            <a:r>
              <a:rPr lang="sl-SI" sz="2000" dirty="0" err="1">
                <a:solidFill>
                  <a:srgbClr val="FF0000"/>
                </a:solidFill>
              </a:rPr>
              <a:t>function</a:t>
            </a:r>
            <a:r>
              <a:rPr lang="en-US" sz="2000" dirty="0"/>
              <a:t> that</a:t>
            </a:r>
            <a:r>
              <a:rPr lang="sl-SI" sz="2000" dirty="0"/>
              <a:t> </a:t>
            </a:r>
            <a:r>
              <a:rPr lang="sl-SI" sz="2000" dirty="0" err="1"/>
              <a:t>covers</a:t>
            </a:r>
            <a:r>
              <a:rPr lang="sl-SI" sz="2000" dirty="0"/>
              <a:t> </a:t>
            </a:r>
            <a:r>
              <a:rPr lang="sl-SI" sz="2000" dirty="0" err="1"/>
              <a:t>both</a:t>
            </a:r>
            <a:r>
              <a:rPr lang="sl-SI" sz="2000" dirty="0"/>
              <a:t> </a:t>
            </a:r>
            <a:r>
              <a:rPr lang="sl-SI" sz="2000" dirty="0" err="1"/>
              <a:t>requirements</a:t>
            </a:r>
            <a:r>
              <a:rPr lang="sl-SI" sz="2000" dirty="0"/>
              <a:t> is </a:t>
            </a:r>
            <a:r>
              <a:rPr lang="sl-SI" sz="2000" dirty="0" err="1"/>
              <a:t>defined</a:t>
            </a:r>
            <a:r>
              <a:rPr lang="sl-SI" sz="2000" dirty="0"/>
              <a:t> </a:t>
            </a:r>
            <a:r>
              <a:rPr lang="sl-SI" sz="2000" dirty="0" err="1"/>
              <a:t>by</a:t>
            </a:r>
            <a:r>
              <a:rPr lang="sl-SI" sz="2000" dirty="0"/>
              <a:t> </a:t>
            </a:r>
            <a:r>
              <a:rPr lang="sl-SI" sz="2000" dirty="0" err="1"/>
              <a:t>the</a:t>
            </a:r>
            <a:r>
              <a:rPr lang="sl-SI" sz="2000" dirty="0"/>
              <a:t> </a:t>
            </a:r>
            <a:r>
              <a:rPr lang="sl-SI" sz="2000" dirty="0" err="1"/>
              <a:t>Gaussian</a:t>
            </a:r>
            <a:r>
              <a:rPr lang="sl-SI" sz="2000" dirty="0"/>
              <a:t> </a:t>
            </a:r>
            <a:r>
              <a:rPr lang="sl-SI" sz="2000" dirty="0" err="1"/>
              <a:t>function</a:t>
            </a:r>
            <a:endParaRPr lang="sl-SI" sz="2000" dirty="0"/>
          </a:p>
          <a:p>
            <a:pPr eaLnBrk="1" hangingPunct="1"/>
            <a:endParaRPr lang="sl-SI" sz="2000" dirty="0"/>
          </a:p>
          <a:p>
            <a:pPr eaLnBrk="1" hangingPunct="1"/>
            <a:endParaRPr lang="sl-SI" sz="2000" dirty="0"/>
          </a:p>
          <a:p>
            <a:pPr eaLnBrk="1" hangingPunct="1"/>
            <a:endParaRPr lang="sl-SI" sz="2000" dirty="0"/>
          </a:p>
          <a:p>
            <a:pPr eaLnBrk="1" hangingPunct="1"/>
            <a:endParaRPr lang="sl-SI" sz="2000" dirty="0"/>
          </a:p>
          <a:p>
            <a:pPr eaLnBrk="1" hangingPunct="1"/>
            <a:endParaRPr lang="sl-SI" sz="2000" dirty="0"/>
          </a:p>
          <a:p>
            <a:pPr eaLnBrk="1" hangingPunct="1"/>
            <a:endParaRPr lang="sl-SI" sz="2000" dirty="0"/>
          </a:p>
          <a:p>
            <a:pPr eaLnBrk="1" hangingPunct="1">
              <a:buFontTx/>
              <a:buNone/>
            </a:pPr>
            <a:r>
              <a:rPr lang="sl-SI" sz="2000" dirty="0"/>
              <a:t>	</a:t>
            </a:r>
          </a:p>
          <a:p>
            <a:pPr eaLnBrk="1" hangingPunct="1">
              <a:buFontTx/>
              <a:buNone/>
            </a:pPr>
            <a:endParaRPr lang="sl-SI" sz="2000" dirty="0"/>
          </a:p>
          <a:p>
            <a:pPr eaLnBrk="1" hangingPunct="1">
              <a:buFontTx/>
              <a:buNone/>
            </a:pPr>
            <a:r>
              <a:rPr lang="sl-SI" sz="2000" dirty="0"/>
              <a:t>	</a:t>
            </a:r>
            <a:r>
              <a:rPr lang="sl-SI" sz="2000" dirty="0" err="1"/>
              <a:t>Gaussian</a:t>
            </a:r>
            <a:r>
              <a:rPr lang="sl-SI" sz="2000" dirty="0"/>
              <a:t> </a:t>
            </a:r>
            <a:r>
              <a:rPr lang="sl-SI" sz="2000" dirty="0" err="1"/>
              <a:t>function</a:t>
            </a:r>
            <a:r>
              <a:rPr lang="sl-SI" sz="2000" dirty="0"/>
              <a:t> is </a:t>
            </a:r>
            <a:r>
              <a:rPr lang="sl-SI" sz="2000" dirty="0" err="1">
                <a:solidFill>
                  <a:srgbClr val="0033CC"/>
                </a:solidFill>
              </a:rPr>
              <a:t>translation</a:t>
            </a:r>
            <a:r>
              <a:rPr lang="sl-SI" sz="2000" dirty="0">
                <a:solidFill>
                  <a:srgbClr val="0033CC"/>
                </a:solidFill>
              </a:rPr>
              <a:t> invariant</a:t>
            </a:r>
            <a:r>
              <a:rPr lang="sl-SI" sz="2000" dirty="0"/>
              <a:t> </a:t>
            </a:r>
            <a:br>
              <a:rPr lang="sl-SI" sz="2000" dirty="0"/>
            </a:br>
            <a:r>
              <a:rPr lang="sl-SI" sz="2000" dirty="0"/>
              <a:t>(</a:t>
            </a:r>
            <a:r>
              <a:rPr lang="sl-SI" sz="2000" dirty="0" err="1"/>
              <a:t>independent</a:t>
            </a:r>
            <a:r>
              <a:rPr lang="sl-SI" sz="2000" dirty="0"/>
              <a:t> of </a:t>
            </a:r>
            <a:r>
              <a:rPr lang="sl-SI" sz="2000" dirty="0" err="1"/>
              <a:t>the</a:t>
            </a:r>
            <a:r>
              <a:rPr lang="sl-SI" sz="2000" dirty="0"/>
              <a:t> </a:t>
            </a:r>
            <a:r>
              <a:rPr lang="sl-SI" sz="2000" dirty="0" err="1"/>
              <a:t>location</a:t>
            </a:r>
            <a:r>
              <a:rPr lang="sl-SI" sz="2000" dirty="0"/>
              <a:t> of </a:t>
            </a:r>
            <a:r>
              <a:rPr lang="sl-SI" sz="2000" dirty="0" err="1"/>
              <a:t>the</a:t>
            </a:r>
            <a:r>
              <a:rPr lang="sl-SI" sz="2000" dirty="0"/>
              <a:t> </a:t>
            </a:r>
            <a:r>
              <a:rPr lang="sl-SI" sz="2000" dirty="0" err="1"/>
              <a:t>winning</a:t>
            </a:r>
            <a:r>
              <a:rPr lang="sl-SI" sz="2000" dirty="0"/>
              <a:t> </a:t>
            </a:r>
            <a:r>
              <a:rPr lang="sl-SI" sz="2000" dirty="0" err="1"/>
              <a:t>neuron</a:t>
            </a:r>
            <a:r>
              <a:rPr lang="sl-SI" sz="2000" dirty="0"/>
              <a:t>)</a:t>
            </a:r>
          </a:p>
          <a:p>
            <a:pPr lvl="3" eaLnBrk="1" hangingPunct="1"/>
            <a:endParaRPr lang="sl-SI" sz="1000" dirty="0"/>
          </a:p>
        </p:txBody>
      </p:sp>
      <p:grpSp>
        <p:nvGrpSpPr>
          <p:cNvPr id="2" name="Group 1"/>
          <p:cNvGrpSpPr/>
          <p:nvPr/>
        </p:nvGrpSpPr>
        <p:grpSpPr>
          <a:xfrm>
            <a:off x="2052637" y="2669268"/>
            <a:ext cx="2519363" cy="1785938"/>
            <a:chOff x="1670050" y="2397125"/>
            <a:chExt cx="2519363" cy="1785938"/>
          </a:xfrm>
        </p:grpSpPr>
        <p:graphicFrame>
          <p:nvGraphicFramePr>
            <p:cNvPr id="2050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1664504"/>
                </p:ext>
              </p:extLst>
            </p:nvPr>
          </p:nvGraphicFramePr>
          <p:xfrm>
            <a:off x="1670050" y="2397125"/>
            <a:ext cx="2384425" cy="909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4" name="Equation" r:id="rId4" imgW="1320480" imgH="507960" progId="Equation.3">
                    <p:embed/>
                  </p:oleObj>
                </mc:Choice>
                <mc:Fallback>
                  <p:oleObj name="Equation" r:id="rId4" imgW="1320480" imgH="50796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0050" y="2397125"/>
                          <a:ext cx="2384425" cy="9096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7" name="Line 9"/>
            <p:cNvSpPr>
              <a:spLocks noChangeShapeType="1"/>
            </p:cNvSpPr>
            <p:nvPr/>
          </p:nvSpPr>
          <p:spPr bwMode="auto">
            <a:xfrm flipV="1">
              <a:off x="3067050" y="3171825"/>
              <a:ext cx="493713" cy="5175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8" name="Text Box 10"/>
            <p:cNvSpPr txBox="1">
              <a:spLocks noChangeArrowheads="1"/>
            </p:cNvSpPr>
            <p:nvPr/>
          </p:nvSpPr>
          <p:spPr bwMode="auto">
            <a:xfrm>
              <a:off x="2025650" y="3665538"/>
              <a:ext cx="2163763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l-SI" sz="1400">
                  <a:solidFill>
                    <a:schemeClr val="bg2"/>
                  </a:solidFill>
                </a:rPr>
                <a:t>Effective width of the </a:t>
              </a:r>
              <a:br>
                <a:rPr lang="sl-SI" sz="1400">
                  <a:solidFill>
                    <a:schemeClr val="bg2"/>
                  </a:solidFill>
                </a:rPr>
              </a:br>
              <a:r>
                <a:rPr lang="sl-SI" sz="1400">
                  <a:solidFill>
                    <a:schemeClr val="bg2"/>
                  </a:solidFill>
                </a:rPr>
                <a:t>topological neighborhood</a:t>
              </a:r>
              <a:endParaRPr lang="en-US" sz="1400">
                <a:solidFill>
                  <a:schemeClr val="bg2"/>
                </a:solidFill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/>
              <a:t>© 2022</a:t>
            </a:r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/>
              <a:t>NEURAL NETWORKS  (7) Self-Organizing Maps</a:t>
            </a:r>
            <a:endParaRPr lang="en-US">
              <a:cs typeface="Arial" charset="0"/>
            </a:endParaRP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/>
              <a:t>#</a:t>
            </a:r>
            <a:fld id="{6A7B855C-3A0F-4343-834F-A11C009A2331}" type="slidenum">
              <a:rPr lang="sl-SI" smtClean="0"/>
              <a:pPr/>
              <a:t>17</a:t>
            </a:fld>
            <a:endParaRPr lang="sl-SI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>
                <a:solidFill>
                  <a:srgbClr val="C0C0C0"/>
                </a:solidFill>
              </a:rPr>
              <a:t>Competition -</a:t>
            </a:r>
            <a:r>
              <a:rPr lang="sl-SI"/>
              <a:t> Cooperation</a:t>
            </a:r>
            <a:r>
              <a:rPr lang="sl-SI">
                <a:solidFill>
                  <a:srgbClr val="C0C0C0"/>
                </a:solidFill>
              </a:rPr>
              <a:t> - Adaptation</a:t>
            </a:r>
            <a:endParaRPr lang="en-US">
              <a:solidFill>
                <a:srgbClr val="C0C0C0"/>
              </a:solidFill>
            </a:endParaRPr>
          </a:p>
        </p:txBody>
      </p:sp>
      <p:sp>
        <p:nvSpPr>
          <p:cNvPr id="2458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sz="2000" dirty="0" err="1"/>
              <a:t>For</a:t>
            </a:r>
            <a:r>
              <a:rPr lang="sl-SI" sz="2000" dirty="0"/>
              <a:t> </a:t>
            </a:r>
            <a:r>
              <a:rPr lang="sl-SI" sz="2000" dirty="0" err="1"/>
              <a:t>cooperation</a:t>
            </a:r>
            <a:r>
              <a:rPr lang="sl-SI" sz="2000" dirty="0"/>
              <a:t> to be </a:t>
            </a:r>
            <a:r>
              <a:rPr lang="sl-SI" sz="2000" dirty="0" err="1"/>
              <a:t>effective</a:t>
            </a:r>
            <a:r>
              <a:rPr lang="sl-SI" sz="2000" dirty="0"/>
              <a:t>, a </a:t>
            </a:r>
            <a:r>
              <a:rPr lang="sl-SI" sz="2000" dirty="0" err="1"/>
              <a:t>topological</a:t>
            </a:r>
            <a:r>
              <a:rPr lang="sl-SI" sz="2000" dirty="0"/>
              <a:t> </a:t>
            </a:r>
            <a:r>
              <a:rPr lang="sl-SI" sz="2000" dirty="0" err="1"/>
              <a:t>neighborhood</a:t>
            </a:r>
            <a:r>
              <a:rPr lang="sl-SI" sz="2000" dirty="0"/>
              <a:t> </a:t>
            </a:r>
            <a:r>
              <a:rPr lang="sl-SI" sz="2000" dirty="0" err="1"/>
              <a:t>must</a:t>
            </a:r>
            <a:r>
              <a:rPr lang="sl-SI" sz="2000" dirty="0"/>
              <a:t> </a:t>
            </a:r>
            <a:r>
              <a:rPr lang="sl-SI" sz="2000" dirty="0" err="1"/>
              <a:t>depend</a:t>
            </a:r>
            <a:r>
              <a:rPr lang="sl-SI" sz="2000" dirty="0"/>
              <a:t> on </a:t>
            </a:r>
            <a:r>
              <a:rPr lang="sl-SI" sz="2000" dirty="0" err="1"/>
              <a:t>the</a:t>
            </a:r>
            <a:r>
              <a:rPr lang="sl-SI" sz="2000" dirty="0"/>
              <a:t> </a:t>
            </a:r>
            <a:r>
              <a:rPr lang="sl-SI" sz="2000" dirty="0" err="1"/>
              <a:t>lateral</a:t>
            </a:r>
            <a:r>
              <a:rPr lang="sl-SI" sz="2000" dirty="0"/>
              <a:t> distance </a:t>
            </a:r>
            <a:r>
              <a:rPr lang="sl-SI" sz="2000" dirty="0" err="1"/>
              <a:t>between</a:t>
            </a:r>
            <a:r>
              <a:rPr lang="sl-SI" sz="2000" dirty="0"/>
              <a:t> </a:t>
            </a:r>
            <a:r>
              <a:rPr lang="sl-SI" sz="2000" dirty="0" err="1"/>
              <a:t>the</a:t>
            </a:r>
            <a:r>
              <a:rPr lang="sl-SI" sz="2000" dirty="0"/>
              <a:t> </a:t>
            </a:r>
            <a:r>
              <a:rPr lang="sl-SI" sz="2000" dirty="0" err="1"/>
              <a:t>winning</a:t>
            </a:r>
            <a:r>
              <a:rPr lang="sl-SI" sz="2000" dirty="0"/>
              <a:t> </a:t>
            </a:r>
            <a:r>
              <a:rPr lang="sl-SI" sz="2000" dirty="0" err="1"/>
              <a:t>neuron</a:t>
            </a:r>
            <a:r>
              <a:rPr lang="sl-SI" sz="2000" dirty="0"/>
              <a:t> and </a:t>
            </a:r>
            <a:r>
              <a:rPr lang="sl-SI" sz="2000" dirty="0" err="1"/>
              <a:t>its</a:t>
            </a:r>
            <a:r>
              <a:rPr lang="sl-SI" sz="2000" dirty="0"/>
              <a:t> </a:t>
            </a:r>
            <a:r>
              <a:rPr lang="sl-SI" sz="2000" dirty="0" err="1"/>
              <a:t>neughbors</a:t>
            </a:r>
            <a:r>
              <a:rPr lang="sl-SI" sz="2000" dirty="0"/>
              <a:t> </a:t>
            </a:r>
            <a:r>
              <a:rPr lang="sl-SI" sz="2000" dirty="0">
                <a:solidFill>
                  <a:srgbClr val="C00000"/>
                </a:solidFill>
              </a:rPr>
              <a:t>in </a:t>
            </a:r>
            <a:r>
              <a:rPr lang="sl-SI" sz="2000" dirty="0" err="1">
                <a:solidFill>
                  <a:srgbClr val="C00000"/>
                </a:solidFill>
              </a:rPr>
              <a:t>the</a:t>
            </a:r>
            <a:r>
              <a:rPr lang="sl-SI" sz="2000" dirty="0">
                <a:solidFill>
                  <a:srgbClr val="C00000"/>
                </a:solidFill>
              </a:rPr>
              <a:t> </a:t>
            </a:r>
            <a:r>
              <a:rPr lang="sl-SI" sz="2000" dirty="0" err="1">
                <a:solidFill>
                  <a:srgbClr val="C00000"/>
                </a:solidFill>
              </a:rPr>
              <a:t>output</a:t>
            </a:r>
            <a:r>
              <a:rPr lang="sl-SI" sz="2000" dirty="0">
                <a:solidFill>
                  <a:srgbClr val="C00000"/>
                </a:solidFill>
              </a:rPr>
              <a:t> </a:t>
            </a:r>
            <a:r>
              <a:rPr lang="sl-SI" sz="2000" dirty="0" err="1">
                <a:solidFill>
                  <a:srgbClr val="C00000"/>
                </a:solidFill>
              </a:rPr>
              <a:t>space</a:t>
            </a:r>
            <a:r>
              <a:rPr lang="sl-SI" sz="2000" dirty="0"/>
              <a:t> and NOT on distance </a:t>
            </a:r>
            <a:r>
              <a:rPr lang="sl-SI" sz="2000" dirty="0" err="1"/>
              <a:t>measure</a:t>
            </a:r>
            <a:r>
              <a:rPr lang="sl-SI" sz="2000" dirty="0"/>
              <a:t> in </a:t>
            </a:r>
            <a:r>
              <a:rPr lang="sl-SI" sz="2000" dirty="0" err="1"/>
              <a:t>the</a:t>
            </a:r>
            <a:r>
              <a:rPr lang="sl-SI" sz="2000" dirty="0"/>
              <a:t> original </a:t>
            </a:r>
            <a:r>
              <a:rPr lang="sl-SI" sz="2000" dirty="0" err="1"/>
              <a:t>input</a:t>
            </a:r>
            <a:r>
              <a:rPr lang="sl-SI" sz="2000" dirty="0"/>
              <a:t> </a:t>
            </a:r>
            <a:r>
              <a:rPr lang="sl-SI" sz="2000" dirty="0" err="1"/>
              <a:t>space</a:t>
            </a:r>
            <a:endParaRPr lang="en-US" sz="2000" dirty="0"/>
          </a:p>
        </p:txBody>
      </p:sp>
      <p:pic>
        <p:nvPicPr>
          <p:cNvPr id="2458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9463" y="2738438"/>
            <a:ext cx="7510462" cy="348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Oval 12"/>
          <p:cNvSpPr/>
          <p:nvPr/>
        </p:nvSpPr>
        <p:spPr>
          <a:xfrm rot="18753239">
            <a:off x="4737100" y="3609975"/>
            <a:ext cx="804863" cy="67786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913313" y="3570288"/>
            <a:ext cx="96837" cy="107950"/>
          </a:xfrm>
          <a:prstGeom prst="ellipse">
            <a:avLst/>
          </a:prstGeom>
          <a:solidFill>
            <a:srgbClr val="C00000">
              <a:alpha val="48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725988" y="3857625"/>
            <a:ext cx="95250" cy="107950"/>
          </a:xfrm>
          <a:prstGeom prst="ellipse">
            <a:avLst/>
          </a:prstGeom>
          <a:solidFill>
            <a:srgbClr val="C00000">
              <a:alpha val="48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875213" y="4195763"/>
            <a:ext cx="95250" cy="109537"/>
          </a:xfrm>
          <a:prstGeom prst="ellipse">
            <a:avLst/>
          </a:prstGeom>
          <a:solidFill>
            <a:srgbClr val="C00000">
              <a:alpha val="48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267325" y="4200525"/>
            <a:ext cx="95250" cy="109538"/>
          </a:xfrm>
          <a:prstGeom prst="ellipse">
            <a:avLst/>
          </a:prstGeom>
          <a:solidFill>
            <a:srgbClr val="C00000">
              <a:alpha val="48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495925" y="3856038"/>
            <a:ext cx="95250" cy="107950"/>
          </a:xfrm>
          <a:prstGeom prst="ellipse">
            <a:avLst/>
          </a:prstGeom>
          <a:solidFill>
            <a:srgbClr val="C00000">
              <a:alpha val="48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307013" y="3570288"/>
            <a:ext cx="95250" cy="107950"/>
          </a:xfrm>
          <a:prstGeom prst="ellipse">
            <a:avLst/>
          </a:prstGeom>
          <a:solidFill>
            <a:srgbClr val="C00000">
              <a:alpha val="48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591" name="TextBox 20"/>
          <p:cNvSpPr txBox="1">
            <a:spLocks noChangeArrowheads="1"/>
          </p:cNvSpPr>
          <p:nvPr/>
        </p:nvSpPr>
        <p:spPr bwMode="auto">
          <a:xfrm>
            <a:off x="4325938" y="4313238"/>
            <a:ext cx="1619250" cy="338137"/>
          </a:xfrm>
          <a:prstGeom prst="rect">
            <a:avLst/>
          </a:prstGeom>
          <a:solidFill>
            <a:schemeClr val="bg1">
              <a:alpha val="43137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l-SI"/>
              <a:t>Winning neuron</a:t>
            </a:r>
            <a:endParaRPr lang="en-US"/>
          </a:p>
        </p:txBody>
      </p:sp>
      <p:sp>
        <p:nvSpPr>
          <p:cNvPr id="24592" name="TextBox 21"/>
          <p:cNvSpPr txBox="1">
            <a:spLocks noChangeArrowheads="1"/>
          </p:cNvSpPr>
          <p:nvPr/>
        </p:nvSpPr>
        <p:spPr bwMode="auto">
          <a:xfrm>
            <a:off x="4602163" y="3195638"/>
            <a:ext cx="1117614" cy="338554"/>
          </a:xfrm>
          <a:prstGeom prst="rect">
            <a:avLst/>
          </a:prstGeom>
          <a:solidFill>
            <a:schemeClr val="bg1">
              <a:alpha val="41176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l-SI" dirty="0" err="1">
                <a:solidFill>
                  <a:srgbClr val="C00000"/>
                </a:solidFill>
              </a:rPr>
              <a:t>Neighbors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593" name="TextBox 22"/>
          <p:cNvSpPr txBox="1">
            <a:spLocks noChangeArrowheads="1"/>
          </p:cNvSpPr>
          <p:nvPr/>
        </p:nvSpPr>
        <p:spPr bwMode="auto">
          <a:xfrm>
            <a:off x="4530725" y="5008563"/>
            <a:ext cx="10763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l-SI"/>
              <a:t>Distance:</a:t>
            </a:r>
          </a:p>
          <a:p>
            <a:r>
              <a:rPr lang="sl-SI" i="1">
                <a:solidFill>
                  <a:srgbClr val="000099"/>
                </a:solidFill>
              </a:rPr>
              <a:t>   dist</a:t>
            </a:r>
          </a:p>
          <a:p>
            <a:r>
              <a:rPr lang="sl-SI" i="1">
                <a:solidFill>
                  <a:srgbClr val="000099"/>
                </a:solidFill>
              </a:rPr>
              <a:t>   linkdist</a:t>
            </a:r>
          </a:p>
          <a:p>
            <a:r>
              <a:rPr lang="sl-SI" i="1">
                <a:solidFill>
                  <a:srgbClr val="000099"/>
                </a:solidFill>
              </a:rPr>
              <a:t>   mandist</a:t>
            </a:r>
          </a:p>
          <a:p>
            <a:r>
              <a:rPr lang="sl-SI" i="1">
                <a:solidFill>
                  <a:srgbClr val="000099"/>
                </a:solidFill>
              </a:rPr>
              <a:t>   boxdist</a:t>
            </a:r>
            <a:endParaRPr lang="en-US" i="1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/>
              <a:t>© 2022</a:t>
            </a:r>
          </a:p>
        </p:txBody>
      </p:sp>
      <p:sp>
        <p:nvSpPr>
          <p:cNvPr id="307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/>
              <a:t>NEURAL NETWORKS  (7) Self-Organizing Maps</a:t>
            </a:r>
            <a:endParaRPr lang="en-US">
              <a:cs typeface="Arial" charset="0"/>
            </a:endParaRPr>
          </a:p>
        </p:txBody>
      </p:sp>
      <p:sp>
        <p:nvSpPr>
          <p:cNvPr id="30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/>
              <a:t>#</a:t>
            </a:r>
            <a:fld id="{A6164B28-F263-4FB4-BD13-2FEB2252F1A4}" type="slidenum">
              <a:rPr lang="sl-SI" smtClean="0"/>
              <a:pPr/>
              <a:t>18</a:t>
            </a:fld>
            <a:endParaRPr lang="sl-SI"/>
          </a:p>
        </p:txBody>
      </p:sp>
      <p:sp>
        <p:nvSpPr>
          <p:cNvPr id="30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>
                <a:solidFill>
                  <a:srgbClr val="C0C0C0"/>
                </a:solidFill>
              </a:rPr>
              <a:t>Competition -</a:t>
            </a:r>
            <a:r>
              <a:rPr lang="sl-SI"/>
              <a:t> Cooperation</a:t>
            </a:r>
            <a:r>
              <a:rPr lang="sl-SI">
                <a:solidFill>
                  <a:srgbClr val="C0C0C0"/>
                </a:solidFill>
              </a:rPr>
              <a:t> - Adaptation</a:t>
            </a:r>
            <a:endParaRPr lang="en-US">
              <a:solidFill>
                <a:srgbClr val="C0C0C0"/>
              </a:solidFill>
            </a:endParaRP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5253037"/>
          </a:xfrm>
        </p:spPr>
        <p:txBody>
          <a:bodyPr/>
          <a:lstStyle/>
          <a:p>
            <a:pPr eaLnBrk="1" hangingPunct="1"/>
            <a:r>
              <a:rPr lang="sl-SI" sz="2000" dirty="0" err="1"/>
              <a:t>Another</a:t>
            </a:r>
            <a:r>
              <a:rPr lang="sl-SI" sz="2000" dirty="0"/>
              <a:t> </a:t>
            </a:r>
            <a:r>
              <a:rPr lang="sl-SI" sz="2000" dirty="0" err="1"/>
              <a:t>special</a:t>
            </a:r>
            <a:r>
              <a:rPr lang="sl-SI" sz="2000" dirty="0"/>
              <a:t> </a:t>
            </a:r>
            <a:r>
              <a:rPr lang="sl-SI" sz="2000" dirty="0" err="1"/>
              <a:t>feature</a:t>
            </a:r>
            <a:r>
              <a:rPr lang="sl-SI" sz="2000" dirty="0"/>
              <a:t> of </a:t>
            </a:r>
            <a:r>
              <a:rPr lang="sl-SI" sz="2000" dirty="0" err="1"/>
              <a:t>the</a:t>
            </a:r>
            <a:r>
              <a:rPr lang="sl-SI" sz="2000" dirty="0"/>
              <a:t> SOM </a:t>
            </a:r>
            <a:r>
              <a:rPr lang="sl-SI" sz="2000" dirty="0" err="1"/>
              <a:t>algorithm</a:t>
            </a:r>
            <a:r>
              <a:rPr lang="sl-SI" sz="2000" dirty="0"/>
              <a:t> is </a:t>
            </a:r>
            <a:r>
              <a:rPr lang="sl-SI" sz="2000" dirty="0" err="1"/>
              <a:t>that</a:t>
            </a:r>
            <a:r>
              <a:rPr lang="sl-SI" sz="2000" dirty="0"/>
              <a:t> </a:t>
            </a:r>
            <a:r>
              <a:rPr lang="sl-SI" sz="2000" dirty="0" err="1"/>
              <a:t>size</a:t>
            </a:r>
            <a:r>
              <a:rPr lang="sl-SI" sz="2000" dirty="0"/>
              <a:t> of </a:t>
            </a:r>
            <a:r>
              <a:rPr lang="sl-SI" sz="2000" dirty="0" err="1"/>
              <a:t>the</a:t>
            </a:r>
            <a:r>
              <a:rPr lang="sl-SI" sz="2000" dirty="0"/>
              <a:t> </a:t>
            </a:r>
            <a:r>
              <a:rPr lang="sl-SI" sz="2000" dirty="0" err="1">
                <a:solidFill>
                  <a:srgbClr val="3333FF"/>
                </a:solidFill>
              </a:rPr>
              <a:t>topological</a:t>
            </a:r>
            <a:r>
              <a:rPr lang="sl-SI" sz="2000" dirty="0">
                <a:solidFill>
                  <a:srgbClr val="3333FF"/>
                </a:solidFill>
              </a:rPr>
              <a:t> </a:t>
            </a:r>
            <a:r>
              <a:rPr lang="sl-SI" sz="2000" dirty="0" err="1">
                <a:solidFill>
                  <a:srgbClr val="3333FF"/>
                </a:solidFill>
              </a:rPr>
              <a:t>neighborhood</a:t>
            </a:r>
            <a:r>
              <a:rPr lang="sl-SI" sz="2000" dirty="0">
                <a:solidFill>
                  <a:srgbClr val="3333FF"/>
                </a:solidFill>
              </a:rPr>
              <a:t> </a:t>
            </a:r>
            <a:r>
              <a:rPr lang="sl-SI" sz="2000" dirty="0" err="1">
                <a:solidFill>
                  <a:srgbClr val="3333FF"/>
                </a:solidFill>
              </a:rPr>
              <a:t>shrinks</a:t>
            </a:r>
            <a:r>
              <a:rPr lang="sl-SI" sz="2000" dirty="0">
                <a:solidFill>
                  <a:srgbClr val="3333FF"/>
                </a:solidFill>
              </a:rPr>
              <a:t> </a:t>
            </a:r>
            <a:r>
              <a:rPr lang="sl-SI" sz="2000" dirty="0" err="1">
                <a:solidFill>
                  <a:srgbClr val="3333FF"/>
                </a:solidFill>
              </a:rPr>
              <a:t>with</a:t>
            </a:r>
            <a:r>
              <a:rPr lang="sl-SI" sz="2000" dirty="0">
                <a:solidFill>
                  <a:srgbClr val="3333FF"/>
                </a:solidFill>
              </a:rPr>
              <a:t> time</a:t>
            </a:r>
          </a:p>
          <a:p>
            <a:pPr lvl="3" eaLnBrk="1" hangingPunct="1"/>
            <a:endParaRPr lang="sl-SI" sz="1000" dirty="0"/>
          </a:p>
          <a:p>
            <a:pPr eaLnBrk="1" hangingPunct="1"/>
            <a:r>
              <a:rPr lang="sl-SI" sz="2000" dirty="0" err="1"/>
              <a:t>Shrinking</a:t>
            </a:r>
            <a:r>
              <a:rPr lang="sl-SI" sz="2000" dirty="0"/>
              <a:t> </a:t>
            </a:r>
            <a:r>
              <a:rPr lang="sl-SI" sz="2000" dirty="0" err="1"/>
              <a:t>requirement</a:t>
            </a:r>
            <a:r>
              <a:rPr lang="sl-SI" sz="2000" dirty="0"/>
              <a:t> is </a:t>
            </a:r>
            <a:r>
              <a:rPr lang="sl-SI" sz="2000" dirty="0" err="1"/>
              <a:t>fulfilled</a:t>
            </a:r>
            <a:r>
              <a:rPr lang="sl-SI" sz="2000" dirty="0"/>
              <a:t> </a:t>
            </a:r>
            <a:r>
              <a:rPr lang="sl-SI" sz="2000" dirty="0" err="1"/>
              <a:t>by</a:t>
            </a:r>
            <a:r>
              <a:rPr lang="sl-SI" sz="2000" dirty="0"/>
              <a:t> </a:t>
            </a:r>
            <a:r>
              <a:rPr lang="sl-SI" sz="2000" dirty="0" err="1">
                <a:solidFill>
                  <a:srgbClr val="3333FF"/>
                </a:solidFill>
              </a:rPr>
              <a:t>decreasing</a:t>
            </a:r>
            <a:r>
              <a:rPr lang="sl-SI" sz="2000" dirty="0">
                <a:solidFill>
                  <a:srgbClr val="3333FF"/>
                </a:solidFill>
              </a:rPr>
              <a:t> </a:t>
            </a:r>
            <a:r>
              <a:rPr lang="sl-SI" sz="2000" dirty="0" err="1">
                <a:solidFill>
                  <a:srgbClr val="3333FF"/>
                </a:solidFill>
              </a:rPr>
              <a:t>the</a:t>
            </a:r>
            <a:r>
              <a:rPr lang="sl-SI" sz="2000" dirty="0">
                <a:solidFill>
                  <a:srgbClr val="3333FF"/>
                </a:solidFill>
              </a:rPr>
              <a:t> </a:t>
            </a:r>
            <a:r>
              <a:rPr lang="sl-SI" sz="2000" dirty="0" err="1">
                <a:solidFill>
                  <a:srgbClr val="3333FF"/>
                </a:solidFill>
              </a:rPr>
              <a:t>width</a:t>
            </a:r>
            <a:r>
              <a:rPr lang="sl-SI" sz="2000" dirty="0">
                <a:solidFill>
                  <a:srgbClr val="3333FF"/>
                </a:solidFill>
              </a:rPr>
              <a:t> </a:t>
            </a:r>
            <a:r>
              <a:rPr lang="el-GR" sz="2000" dirty="0">
                <a:solidFill>
                  <a:srgbClr val="3333FF"/>
                </a:solidFill>
                <a:cs typeface="Arial" charset="0"/>
              </a:rPr>
              <a:t>σ</a:t>
            </a:r>
            <a:r>
              <a:rPr lang="sl-SI" sz="2000" dirty="0">
                <a:cs typeface="Arial" charset="0"/>
              </a:rPr>
              <a:t> of </a:t>
            </a:r>
            <a:r>
              <a:rPr lang="sl-SI" sz="2000" dirty="0" err="1">
                <a:cs typeface="Arial" charset="0"/>
              </a:rPr>
              <a:t>the</a:t>
            </a:r>
            <a:r>
              <a:rPr lang="sl-SI" sz="2000" dirty="0">
                <a:cs typeface="Arial" charset="0"/>
              </a:rPr>
              <a:t> </a:t>
            </a:r>
            <a:r>
              <a:rPr lang="sl-SI" sz="2000" dirty="0" err="1">
                <a:cs typeface="Arial" charset="0"/>
              </a:rPr>
              <a:t>Gaussian</a:t>
            </a:r>
            <a:r>
              <a:rPr lang="sl-SI" sz="2000" dirty="0">
                <a:cs typeface="Arial" charset="0"/>
              </a:rPr>
              <a:t> </a:t>
            </a:r>
            <a:r>
              <a:rPr lang="sl-SI" sz="2000" dirty="0" err="1">
                <a:cs typeface="Arial" charset="0"/>
              </a:rPr>
              <a:t>neighborhood</a:t>
            </a:r>
            <a:r>
              <a:rPr lang="sl-SI" sz="2000" dirty="0">
                <a:cs typeface="Arial" charset="0"/>
              </a:rPr>
              <a:t> </a:t>
            </a:r>
            <a:r>
              <a:rPr lang="sl-SI" sz="2000" dirty="0" err="1">
                <a:cs typeface="Arial" charset="0"/>
              </a:rPr>
              <a:t>function</a:t>
            </a:r>
            <a:r>
              <a:rPr lang="sl-SI" sz="2000" dirty="0">
                <a:cs typeface="Arial" charset="0"/>
              </a:rPr>
              <a:t> </a:t>
            </a:r>
            <a:r>
              <a:rPr lang="sl-SI" sz="2000" dirty="0" err="1">
                <a:cs typeface="Arial" charset="0"/>
              </a:rPr>
              <a:t>with</a:t>
            </a:r>
            <a:r>
              <a:rPr lang="sl-SI" sz="2000" dirty="0">
                <a:cs typeface="Arial" charset="0"/>
              </a:rPr>
              <a:t> time. A </a:t>
            </a:r>
            <a:r>
              <a:rPr lang="sl-SI" sz="2000" dirty="0" err="1">
                <a:cs typeface="Arial" charset="0"/>
              </a:rPr>
              <a:t>popular</a:t>
            </a:r>
            <a:r>
              <a:rPr lang="sl-SI" sz="2000" dirty="0">
                <a:cs typeface="Arial" charset="0"/>
              </a:rPr>
              <a:t> </a:t>
            </a:r>
            <a:r>
              <a:rPr lang="sl-SI" sz="2000" dirty="0" err="1">
                <a:cs typeface="Arial" charset="0"/>
              </a:rPr>
              <a:t>choice</a:t>
            </a:r>
            <a:r>
              <a:rPr lang="sl-SI" sz="2000" dirty="0">
                <a:cs typeface="Arial" charset="0"/>
              </a:rPr>
              <a:t> is </a:t>
            </a:r>
            <a:r>
              <a:rPr lang="sl-SI" sz="2000" dirty="0" err="1">
                <a:cs typeface="Arial" charset="0"/>
              </a:rPr>
              <a:t>exponential</a:t>
            </a:r>
            <a:r>
              <a:rPr lang="sl-SI" sz="2000" dirty="0">
                <a:cs typeface="Arial" charset="0"/>
              </a:rPr>
              <a:t> </a:t>
            </a:r>
            <a:r>
              <a:rPr lang="sl-SI" sz="2000" dirty="0" err="1">
                <a:cs typeface="Arial" charset="0"/>
              </a:rPr>
              <a:t>temporal</a:t>
            </a:r>
            <a:r>
              <a:rPr lang="sl-SI" sz="2000" dirty="0">
                <a:cs typeface="Arial" charset="0"/>
              </a:rPr>
              <a:t> </a:t>
            </a:r>
            <a:r>
              <a:rPr lang="sl-SI" sz="2000" dirty="0" err="1">
                <a:cs typeface="Arial" charset="0"/>
              </a:rPr>
              <a:t>decay</a:t>
            </a:r>
            <a:endParaRPr lang="sl-SI" sz="2000" dirty="0">
              <a:cs typeface="Arial" charset="0"/>
            </a:endParaRPr>
          </a:p>
          <a:p>
            <a:pPr eaLnBrk="1" hangingPunct="1"/>
            <a:endParaRPr lang="sl-SI" sz="2000" dirty="0">
              <a:cs typeface="Arial" charset="0"/>
            </a:endParaRPr>
          </a:p>
          <a:p>
            <a:pPr lvl="1" eaLnBrk="1" hangingPunct="1"/>
            <a:endParaRPr lang="sl-SI" sz="1400" dirty="0">
              <a:cs typeface="Arial" charset="0"/>
            </a:endParaRPr>
          </a:p>
          <a:p>
            <a:pPr eaLnBrk="1" hangingPunct="1"/>
            <a:endParaRPr lang="sl-SI" sz="2000" dirty="0">
              <a:cs typeface="Arial" charset="0"/>
            </a:endParaRPr>
          </a:p>
          <a:p>
            <a:pPr eaLnBrk="1" hangingPunct="1"/>
            <a:r>
              <a:rPr lang="sl-SI" sz="2000" dirty="0" err="1">
                <a:cs typeface="Arial" charset="0"/>
              </a:rPr>
              <a:t>Consequently</a:t>
            </a:r>
            <a:r>
              <a:rPr lang="sl-SI" sz="2000" dirty="0">
                <a:cs typeface="Arial" charset="0"/>
              </a:rPr>
              <a:t>, </a:t>
            </a:r>
            <a:r>
              <a:rPr lang="sl-SI" sz="2000" dirty="0" err="1">
                <a:solidFill>
                  <a:srgbClr val="FF0000"/>
                </a:solidFill>
                <a:cs typeface="Arial" charset="0"/>
              </a:rPr>
              <a:t>topological</a:t>
            </a:r>
            <a:r>
              <a:rPr lang="sl-SI" sz="2000" dirty="0">
                <a:cs typeface="Arial" charset="0"/>
              </a:rPr>
              <a:t> </a:t>
            </a:r>
            <a:r>
              <a:rPr lang="sl-SI" sz="2000" dirty="0" err="1">
                <a:solidFill>
                  <a:srgbClr val="FF0000"/>
                </a:solidFill>
                <a:cs typeface="Arial" charset="0"/>
              </a:rPr>
              <a:t>neighborhood</a:t>
            </a:r>
            <a:r>
              <a:rPr lang="sl-SI" sz="2000" dirty="0">
                <a:solidFill>
                  <a:srgbClr val="FF0000"/>
                </a:solidFill>
                <a:cs typeface="Arial" charset="0"/>
              </a:rPr>
              <a:t> </a:t>
            </a:r>
            <a:r>
              <a:rPr lang="sl-SI" sz="2000" dirty="0" err="1">
                <a:solidFill>
                  <a:srgbClr val="FF0000"/>
                </a:solidFill>
                <a:cs typeface="Arial" charset="0"/>
              </a:rPr>
              <a:t>function</a:t>
            </a:r>
            <a:r>
              <a:rPr lang="sl-SI" sz="2000" dirty="0">
                <a:cs typeface="Arial" charset="0"/>
              </a:rPr>
              <a:t> </a:t>
            </a:r>
            <a:r>
              <a:rPr lang="sl-SI" sz="2000" dirty="0" err="1">
                <a:cs typeface="Arial" charset="0"/>
              </a:rPr>
              <a:t>assumes</a:t>
            </a:r>
            <a:r>
              <a:rPr lang="sl-SI" sz="2000" dirty="0">
                <a:cs typeface="Arial" charset="0"/>
              </a:rPr>
              <a:t> a time-</a:t>
            </a:r>
            <a:r>
              <a:rPr lang="sl-SI" sz="2000" dirty="0" err="1">
                <a:cs typeface="Arial" charset="0"/>
              </a:rPr>
              <a:t>varying</a:t>
            </a:r>
            <a:r>
              <a:rPr lang="sl-SI" sz="2000" dirty="0">
                <a:cs typeface="Arial" charset="0"/>
              </a:rPr>
              <a:t> form</a:t>
            </a:r>
          </a:p>
          <a:p>
            <a:pPr lvl="1" eaLnBrk="1" hangingPunct="1"/>
            <a:endParaRPr lang="sl-SI" sz="1400" dirty="0">
              <a:cs typeface="Arial" charset="0"/>
            </a:endParaRPr>
          </a:p>
          <a:p>
            <a:pPr lvl="1" eaLnBrk="1" hangingPunct="1"/>
            <a:endParaRPr lang="sl-SI" sz="1400" dirty="0">
              <a:cs typeface="Arial" charset="0"/>
            </a:endParaRPr>
          </a:p>
          <a:p>
            <a:pPr lvl="1" eaLnBrk="1" hangingPunct="1"/>
            <a:endParaRPr lang="sl-SI" sz="1400" dirty="0">
              <a:cs typeface="Arial" charset="0"/>
            </a:endParaRPr>
          </a:p>
          <a:p>
            <a:pPr eaLnBrk="1" hangingPunct="1"/>
            <a:endParaRPr lang="sl-SI" sz="2000" dirty="0">
              <a:cs typeface="Arial" charset="0"/>
            </a:endParaRPr>
          </a:p>
          <a:p>
            <a:pPr eaLnBrk="1" hangingPunct="1"/>
            <a:r>
              <a:rPr lang="sl-SI" sz="2000" dirty="0">
                <a:cs typeface="Arial" charset="0"/>
              </a:rPr>
              <a:t>Time </a:t>
            </a:r>
            <a:r>
              <a:rPr lang="sl-SI" sz="2000" dirty="0" err="1">
                <a:cs typeface="Arial" charset="0"/>
              </a:rPr>
              <a:t>increases</a:t>
            </a:r>
            <a:r>
              <a:rPr lang="sl-SI" sz="2000" dirty="0">
                <a:cs typeface="Arial" charset="0"/>
              </a:rPr>
              <a:t> </a:t>
            </a:r>
            <a:r>
              <a:rPr lang="sl-SI" sz="2000" dirty="0">
                <a:cs typeface="Arial" charset="0"/>
                <a:sym typeface="Wingdings" pitchFamily="2" charset="2"/>
              </a:rPr>
              <a:t> </a:t>
            </a:r>
            <a:r>
              <a:rPr lang="sl-SI" sz="2000" dirty="0" err="1">
                <a:cs typeface="Arial" charset="0"/>
                <a:sym typeface="Wingdings" pitchFamily="2" charset="2"/>
              </a:rPr>
              <a:t>width</a:t>
            </a:r>
            <a:r>
              <a:rPr lang="sl-SI" sz="2000" dirty="0">
                <a:cs typeface="Arial" charset="0"/>
                <a:sym typeface="Wingdings" pitchFamily="2" charset="2"/>
              </a:rPr>
              <a:t> </a:t>
            </a:r>
            <a:r>
              <a:rPr lang="sl-SI" sz="2000" dirty="0" err="1">
                <a:cs typeface="Arial" charset="0"/>
                <a:sym typeface="Wingdings" pitchFamily="2" charset="2"/>
              </a:rPr>
              <a:t>decreases</a:t>
            </a:r>
            <a:r>
              <a:rPr lang="sl-SI" sz="2000" dirty="0">
                <a:cs typeface="Arial" charset="0"/>
                <a:sym typeface="Wingdings" pitchFamily="2" charset="2"/>
              </a:rPr>
              <a:t>  </a:t>
            </a:r>
            <a:r>
              <a:rPr lang="sl-SI" sz="2000" dirty="0" err="1">
                <a:cs typeface="Arial" charset="0"/>
                <a:sym typeface="Wingdings" pitchFamily="2" charset="2"/>
              </a:rPr>
              <a:t>neighborhood</a:t>
            </a:r>
            <a:r>
              <a:rPr lang="sl-SI" sz="2000" dirty="0">
                <a:cs typeface="Arial" charset="0"/>
                <a:sym typeface="Wingdings" pitchFamily="2" charset="2"/>
              </a:rPr>
              <a:t> </a:t>
            </a:r>
            <a:r>
              <a:rPr lang="sl-SI" sz="2000" dirty="0" err="1">
                <a:cs typeface="Arial" charset="0"/>
                <a:sym typeface="Wingdings" pitchFamily="2" charset="2"/>
              </a:rPr>
              <a:t>shrinks</a:t>
            </a:r>
            <a:endParaRPr lang="el-GR" sz="2000" dirty="0">
              <a:solidFill>
                <a:srgbClr val="FF0000"/>
              </a:solidFill>
              <a:cs typeface="Arial" charset="0"/>
            </a:endParaRPr>
          </a:p>
        </p:txBody>
      </p:sp>
      <p:graphicFrame>
        <p:nvGraphicFramePr>
          <p:cNvPr id="3074" name="Object 9"/>
          <p:cNvGraphicFramePr>
            <a:graphicFrameLocks noChangeAspect="1"/>
          </p:cNvGraphicFramePr>
          <p:nvPr/>
        </p:nvGraphicFramePr>
        <p:xfrm>
          <a:off x="1728788" y="3146425"/>
          <a:ext cx="3713162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2" name="Equation" r:id="rId3" imgW="2057400" imgH="482400" progId="Equation.3">
                  <p:embed/>
                </p:oleObj>
              </mc:Choice>
              <mc:Fallback>
                <p:oleObj name="Equation" r:id="rId3" imgW="2057400" imgH="482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8788" y="3146425"/>
                        <a:ext cx="3713162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10"/>
          <p:cNvGraphicFramePr>
            <a:graphicFrameLocks noChangeAspect="1"/>
          </p:cNvGraphicFramePr>
          <p:nvPr/>
        </p:nvGraphicFramePr>
        <p:xfrm>
          <a:off x="1714500" y="4760913"/>
          <a:ext cx="4333875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3" name="Equation" r:id="rId5" imgW="2400120" imgH="507960" progId="Equation.3">
                  <p:embed/>
                </p:oleObj>
              </mc:Choice>
              <mc:Fallback>
                <p:oleObj name="Equation" r:id="rId5" imgW="2400120" imgH="5079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4760913"/>
                        <a:ext cx="4333875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81" name="AutoShape 12"/>
          <p:cNvCxnSpPr>
            <a:cxnSpLocks noChangeShapeType="1"/>
          </p:cNvCxnSpPr>
          <p:nvPr/>
        </p:nvCxnSpPr>
        <p:spPr bwMode="auto">
          <a:xfrm rot="10800000" flipH="1" flipV="1">
            <a:off x="1728788" y="3579813"/>
            <a:ext cx="2152650" cy="2063750"/>
          </a:xfrm>
          <a:prstGeom prst="curvedConnector4">
            <a:avLst>
              <a:gd name="adj1" fmla="val -67051"/>
              <a:gd name="adj2" fmla="val 111560"/>
            </a:avLst>
          </a:prstGeom>
          <a:noFill/>
          <a:ln w="9525">
            <a:solidFill>
              <a:srgbClr val="FF9933"/>
            </a:solidFill>
            <a:round/>
            <a:headEnd/>
            <a:tailEnd type="triangl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/>
              <a:t>© 2022</a:t>
            </a:r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/>
              <a:t>NEURAL NETWORKS  (7) Self-Organizing Maps</a:t>
            </a:r>
            <a:endParaRPr lang="en-US">
              <a:cs typeface="Arial" charset="0"/>
            </a:endParaRP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/>
              <a:t>#</a:t>
            </a:r>
            <a:fld id="{995C376A-F709-41DC-B6C5-5FF921788593}" type="slidenum">
              <a:rPr lang="sl-SI" smtClean="0"/>
              <a:pPr/>
              <a:t>19</a:t>
            </a:fld>
            <a:endParaRPr lang="sl-SI"/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>
                <a:solidFill>
                  <a:srgbClr val="C0C0C0"/>
                </a:solidFill>
              </a:rPr>
              <a:t>Competition -</a:t>
            </a:r>
            <a:r>
              <a:rPr lang="sl-SI"/>
              <a:t> Cooperation</a:t>
            </a:r>
            <a:r>
              <a:rPr lang="sl-SI">
                <a:solidFill>
                  <a:srgbClr val="C0C0C0"/>
                </a:solidFill>
              </a:rPr>
              <a:t> - Adaptation</a:t>
            </a:r>
            <a:endParaRPr lang="en-US">
              <a:solidFill>
                <a:srgbClr val="C0C0C0"/>
              </a:solidFill>
            </a:endParaRPr>
          </a:p>
        </p:txBody>
      </p:sp>
      <p:sp>
        <p:nvSpPr>
          <p:cNvPr id="25606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5253037"/>
          </a:xfrm>
        </p:spPr>
        <p:txBody>
          <a:bodyPr/>
          <a:lstStyle/>
          <a:p>
            <a:pPr eaLnBrk="1" hangingPunct="1"/>
            <a:r>
              <a:rPr lang="sl-SI" sz="2000">
                <a:cs typeface="Arial" charset="0"/>
              </a:rPr>
              <a:t>Time increases  </a:t>
            </a:r>
            <a:r>
              <a:rPr lang="sl-SI" sz="2000">
                <a:cs typeface="Arial" charset="0"/>
                <a:sym typeface="Wingdings" pitchFamily="2" charset="2"/>
              </a:rPr>
              <a:t>  width decreases    neighborhood shrinks</a:t>
            </a:r>
            <a:endParaRPr lang="el-GR" sz="2000">
              <a:solidFill>
                <a:srgbClr val="FF0000"/>
              </a:solidFill>
              <a:cs typeface="Arial" charset="0"/>
            </a:endParaRPr>
          </a:p>
        </p:txBody>
      </p:sp>
      <p:pic>
        <p:nvPicPr>
          <p:cNvPr id="2560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6325" y="2416175"/>
            <a:ext cx="2654300" cy="273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7775" y="2473325"/>
            <a:ext cx="2630488" cy="261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ight Arrow 11"/>
          <p:cNvSpPr/>
          <p:nvPr/>
        </p:nvSpPr>
        <p:spPr>
          <a:xfrm>
            <a:off x="4013200" y="3438525"/>
            <a:ext cx="681038" cy="6556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/>
              <a:t>© 2022</a:t>
            </a:r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/>
              <a:t>NEURAL NETWORKS  (7) Self-Organizing Maps</a:t>
            </a:r>
            <a:endParaRPr lang="en-US">
              <a:cs typeface="Arial" charset="0"/>
            </a:endParaRP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/>
              <a:t>#</a:t>
            </a:r>
            <a:fld id="{6B6C9612-349E-4A52-92F6-570A88BF0AC4}" type="slidenum">
              <a:rPr lang="sl-SI" smtClean="0"/>
              <a:pPr/>
              <a:t>2</a:t>
            </a:fld>
            <a:endParaRPr lang="sl-SI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/>
              <a:t>Introduction</a:t>
            </a:r>
            <a:endParaRPr lang="en-GB"/>
          </a:p>
        </p:txBody>
      </p:sp>
      <p:sp>
        <p:nvSpPr>
          <p:cNvPr id="11270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Tx/>
              <a:buAutoNum type="arabicPeriod"/>
            </a:pPr>
            <a:r>
              <a:rPr lang="sl-SI" sz="2000" dirty="0" err="1"/>
              <a:t>We</a:t>
            </a:r>
            <a:r>
              <a:rPr lang="sl-SI" sz="2000" dirty="0"/>
              <a:t> </a:t>
            </a:r>
            <a:r>
              <a:rPr lang="sl-SI" sz="2000" dirty="0" err="1"/>
              <a:t>discussed</a:t>
            </a:r>
            <a:r>
              <a:rPr lang="sl-SI" sz="2000" dirty="0"/>
              <a:t> so far </a:t>
            </a:r>
            <a:r>
              <a:rPr lang="sl-SI" sz="2000" dirty="0" err="1"/>
              <a:t>neural</a:t>
            </a:r>
            <a:r>
              <a:rPr lang="sl-SI" sz="2000" dirty="0"/>
              <a:t> </a:t>
            </a:r>
            <a:r>
              <a:rPr lang="en-US" sz="2000" dirty="0"/>
              <a:t>networks </a:t>
            </a:r>
            <a:r>
              <a:rPr lang="sl-SI" sz="2000" dirty="0" err="1"/>
              <a:t>that</a:t>
            </a:r>
            <a:r>
              <a:rPr lang="en-US" sz="2000" dirty="0"/>
              <a:t> were trained to perform a</a:t>
            </a:r>
            <a:r>
              <a:rPr lang="sl-SI" sz="2000" dirty="0"/>
              <a:t> </a:t>
            </a:r>
            <a:r>
              <a:rPr lang="en-US" sz="2000" dirty="0"/>
              <a:t>mapping</a:t>
            </a:r>
            <a:br>
              <a:rPr lang="sl-SI" sz="2000" dirty="0"/>
            </a:br>
            <a:br>
              <a:rPr lang="sl-SI" sz="1000" dirty="0"/>
            </a:br>
            <a:r>
              <a:rPr lang="sl-SI" sz="2000" dirty="0"/>
              <a:t> 		</a:t>
            </a:r>
            <a:r>
              <a:rPr lang="sl-SI" sz="2000" b="1" dirty="0" err="1">
                <a:solidFill>
                  <a:srgbClr val="0033CC"/>
                </a:solidFill>
              </a:rPr>
              <a:t>INPUTS</a:t>
            </a:r>
            <a:r>
              <a:rPr lang="sl-SI" sz="2000" b="1" dirty="0">
                <a:solidFill>
                  <a:srgbClr val="0033CC"/>
                </a:solidFill>
              </a:rPr>
              <a:t> </a:t>
            </a:r>
            <a:r>
              <a:rPr lang="sl-SI" sz="2000" b="1" dirty="0">
                <a:solidFill>
                  <a:srgbClr val="0033CC"/>
                </a:solidFill>
                <a:sym typeface="Wingdings" pitchFamily="2" charset="2"/>
              </a:rPr>
              <a:t> </a:t>
            </a:r>
            <a:r>
              <a:rPr lang="sl-SI" sz="2000" b="1" dirty="0" err="1">
                <a:solidFill>
                  <a:srgbClr val="0033CC"/>
                </a:solidFill>
                <a:sym typeface="Wingdings" pitchFamily="2" charset="2"/>
              </a:rPr>
              <a:t>OUTPUTS</a:t>
            </a:r>
            <a:br>
              <a:rPr lang="sl-SI" sz="2000" b="1" dirty="0">
                <a:sym typeface="Wingdings" pitchFamily="2" charset="2"/>
              </a:rPr>
            </a:br>
            <a:r>
              <a:rPr lang="sl-SI" sz="1000" b="1" dirty="0">
                <a:sym typeface="Wingdings" pitchFamily="2" charset="2"/>
              </a:rPr>
              <a:t> </a:t>
            </a:r>
            <a:br>
              <a:rPr lang="sl-SI" sz="2000" b="1" dirty="0">
                <a:sym typeface="Wingdings" pitchFamily="2" charset="2"/>
              </a:rPr>
            </a:br>
            <a:r>
              <a:rPr lang="sl-SI" sz="2000" dirty="0" err="1"/>
              <a:t>which</a:t>
            </a:r>
            <a:r>
              <a:rPr lang="sl-SI" sz="2000" dirty="0"/>
              <a:t> </a:t>
            </a:r>
            <a:r>
              <a:rPr lang="sl-SI" sz="2000" dirty="0" err="1"/>
              <a:t>corresponds</a:t>
            </a:r>
            <a:r>
              <a:rPr lang="sl-SI" sz="2000" dirty="0"/>
              <a:t> to a </a:t>
            </a:r>
            <a:r>
              <a:rPr lang="sl-SI" sz="2000" dirty="0" err="1">
                <a:solidFill>
                  <a:srgbClr val="3333FF"/>
                </a:solidFill>
              </a:rPr>
              <a:t>supervised</a:t>
            </a:r>
            <a:r>
              <a:rPr lang="sl-SI" sz="2000" dirty="0">
                <a:solidFill>
                  <a:srgbClr val="3333FF"/>
                </a:solidFill>
              </a:rPr>
              <a:t> </a:t>
            </a:r>
            <a:r>
              <a:rPr lang="sl-SI" sz="2000" dirty="0" err="1">
                <a:solidFill>
                  <a:srgbClr val="3333FF"/>
                </a:solidFill>
              </a:rPr>
              <a:t>learning</a:t>
            </a:r>
            <a:r>
              <a:rPr lang="sl-SI" sz="2000" dirty="0">
                <a:solidFill>
                  <a:srgbClr val="3333FF"/>
                </a:solidFill>
              </a:rPr>
              <a:t> </a:t>
            </a:r>
            <a:r>
              <a:rPr lang="sl-SI" sz="2000" dirty="0" err="1">
                <a:solidFill>
                  <a:srgbClr val="3333FF"/>
                </a:solidFill>
              </a:rPr>
              <a:t>paradigm</a:t>
            </a:r>
            <a:endParaRPr lang="sl-SI" sz="2000" dirty="0">
              <a:solidFill>
                <a:srgbClr val="3333FF"/>
              </a:solidFill>
            </a:endParaRPr>
          </a:p>
          <a:p>
            <a:pPr marL="457200" indent="-457200" eaLnBrk="1" hangingPunct="1"/>
            <a:endParaRPr lang="sl-SI" sz="2000" dirty="0"/>
          </a:p>
          <a:p>
            <a:pPr marL="457200" indent="-457200" eaLnBrk="1" hangingPunct="1"/>
            <a:endParaRPr lang="sl-SI" sz="2000" dirty="0"/>
          </a:p>
          <a:p>
            <a:pPr marL="457200" indent="-457200" eaLnBrk="1" hangingPunct="1">
              <a:buFontTx/>
              <a:buAutoNum type="arabicPeriod" startAt="2"/>
            </a:pPr>
            <a:r>
              <a:rPr lang="en-US" sz="2000" dirty="0"/>
              <a:t>However</a:t>
            </a:r>
            <a:r>
              <a:rPr lang="sl-SI" sz="2000" dirty="0"/>
              <a:t>,</a:t>
            </a:r>
            <a:r>
              <a:rPr lang="en-US" sz="2000" dirty="0"/>
              <a:t> problems exist where </a:t>
            </a:r>
            <a:r>
              <a:rPr lang="sl-SI" sz="2000" u="sng" dirty="0" err="1"/>
              <a:t>target</a:t>
            </a:r>
            <a:r>
              <a:rPr lang="sl-SI" sz="2000" u="sng" dirty="0"/>
              <a:t> </a:t>
            </a:r>
            <a:r>
              <a:rPr lang="sl-SI" sz="2000" u="sng" dirty="0" err="1"/>
              <a:t>outputs</a:t>
            </a:r>
            <a:r>
              <a:rPr lang="sl-SI" sz="2000" u="sng" dirty="0"/>
              <a:t> are not </a:t>
            </a:r>
            <a:r>
              <a:rPr lang="sl-SI" sz="2000" u="sng" dirty="0" err="1"/>
              <a:t>available</a:t>
            </a:r>
            <a:r>
              <a:rPr lang="sl-SI" sz="2000" dirty="0"/>
              <a:t>  </a:t>
            </a:r>
            <a:r>
              <a:rPr lang="sl-SI" sz="2000" dirty="0">
                <a:sym typeface="Wingdings" pitchFamily="2" charset="2"/>
              </a:rPr>
              <a:t>  </a:t>
            </a:r>
            <a:r>
              <a:rPr lang="en-US" sz="2000" dirty="0"/>
              <a:t>the only information is provided by a set of</a:t>
            </a:r>
            <a:r>
              <a:rPr lang="sl-SI" sz="2000" dirty="0"/>
              <a:t> </a:t>
            </a:r>
            <a:r>
              <a:rPr lang="sl-SI" sz="2000" dirty="0" err="1"/>
              <a:t>input</a:t>
            </a:r>
            <a:r>
              <a:rPr lang="sl-SI" sz="2000" dirty="0"/>
              <a:t> </a:t>
            </a:r>
            <a:r>
              <a:rPr lang="sl-SI" sz="2000" dirty="0" err="1"/>
              <a:t>patterns</a:t>
            </a:r>
            <a:endParaRPr lang="sl-SI" sz="2000" dirty="0"/>
          </a:p>
          <a:p>
            <a:pPr marL="457200" indent="-457200" eaLnBrk="1" hangingPunct="1">
              <a:buFontTx/>
              <a:buNone/>
            </a:pPr>
            <a:r>
              <a:rPr lang="sl-SI" sz="1000" dirty="0"/>
              <a:t> </a:t>
            </a:r>
            <a:br>
              <a:rPr lang="sl-SI" sz="2000" dirty="0"/>
            </a:br>
            <a:r>
              <a:rPr lang="sl-SI" sz="2000" dirty="0"/>
              <a:t> 		</a:t>
            </a:r>
            <a:r>
              <a:rPr lang="sl-SI" sz="2000" b="1" dirty="0" err="1">
                <a:solidFill>
                  <a:srgbClr val="0033CC"/>
                </a:solidFill>
              </a:rPr>
              <a:t>INPUTS</a:t>
            </a:r>
            <a:r>
              <a:rPr lang="sl-SI" sz="2000" b="1" dirty="0">
                <a:solidFill>
                  <a:srgbClr val="0033CC"/>
                </a:solidFill>
              </a:rPr>
              <a:t> </a:t>
            </a:r>
            <a:r>
              <a:rPr lang="sl-SI" sz="2000" b="1" dirty="0">
                <a:solidFill>
                  <a:srgbClr val="0033CC"/>
                </a:solidFill>
                <a:sym typeface="Wingdings" pitchFamily="2" charset="2"/>
              </a:rPr>
              <a:t> ??</a:t>
            </a:r>
            <a:br>
              <a:rPr lang="sl-SI" sz="2000" b="1" dirty="0">
                <a:solidFill>
                  <a:srgbClr val="0033CC"/>
                </a:solidFill>
                <a:sym typeface="Wingdings" pitchFamily="2" charset="2"/>
              </a:rPr>
            </a:br>
            <a:br>
              <a:rPr lang="sl-SI" sz="2000" b="1" dirty="0">
                <a:solidFill>
                  <a:srgbClr val="0033CC"/>
                </a:solidFill>
                <a:sym typeface="Wingdings" pitchFamily="2" charset="2"/>
              </a:rPr>
            </a:br>
            <a:r>
              <a:rPr lang="sl-SI" sz="2000" dirty="0" err="1"/>
              <a:t>which</a:t>
            </a:r>
            <a:r>
              <a:rPr lang="sl-SI" sz="2000" dirty="0"/>
              <a:t> </a:t>
            </a:r>
            <a:r>
              <a:rPr lang="sl-SI" sz="2000" dirty="0" err="1"/>
              <a:t>corresponds</a:t>
            </a:r>
            <a:r>
              <a:rPr lang="sl-SI" sz="2000" dirty="0"/>
              <a:t> to </a:t>
            </a:r>
            <a:r>
              <a:rPr lang="sl-SI" sz="2000" dirty="0" err="1"/>
              <a:t>an</a:t>
            </a:r>
            <a:r>
              <a:rPr lang="sl-SI" sz="2000" dirty="0"/>
              <a:t> </a:t>
            </a:r>
            <a:r>
              <a:rPr lang="sl-SI" sz="2000" dirty="0" err="1">
                <a:solidFill>
                  <a:srgbClr val="3333FF"/>
                </a:solidFill>
              </a:rPr>
              <a:t>unsupervised</a:t>
            </a:r>
            <a:r>
              <a:rPr lang="sl-SI" sz="2000" dirty="0">
                <a:solidFill>
                  <a:srgbClr val="3333FF"/>
                </a:solidFill>
              </a:rPr>
              <a:t> </a:t>
            </a:r>
            <a:r>
              <a:rPr lang="sl-SI" sz="2000" dirty="0" err="1">
                <a:solidFill>
                  <a:srgbClr val="3333FF"/>
                </a:solidFill>
              </a:rPr>
              <a:t>learning</a:t>
            </a:r>
            <a:r>
              <a:rPr lang="sl-SI" sz="2000" dirty="0">
                <a:solidFill>
                  <a:srgbClr val="3333FF"/>
                </a:solidFill>
              </a:rPr>
              <a:t> </a:t>
            </a:r>
            <a:r>
              <a:rPr lang="sl-SI" sz="2000" dirty="0" err="1">
                <a:solidFill>
                  <a:srgbClr val="3333FF"/>
                </a:solidFill>
              </a:rPr>
              <a:t>paradigm</a:t>
            </a:r>
            <a:endParaRPr lang="sl-SI" sz="2000" dirty="0">
              <a:solidFill>
                <a:srgbClr val="3333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/>
              <a:t>© 2022</a:t>
            </a:r>
          </a:p>
        </p:txBody>
      </p:sp>
      <p:sp>
        <p:nvSpPr>
          <p:cNvPr id="410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/>
              <a:t>NEURAL NETWORKS  (7) Self-Organizing Maps</a:t>
            </a:r>
            <a:endParaRPr lang="en-US">
              <a:cs typeface="Arial" charset="0"/>
            </a:endParaRPr>
          </a:p>
        </p:txBody>
      </p:sp>
      <p:sp>
        <p:nvSpPr>
          <p:cNvPr id="41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/>
              <a:t>#</a:t>
            </a:r>
            <a:fld id="{3600DC10-E26F-48B4-B87E-E7045C61C145}" type="slidenum">
              <a:rPr lang="sl-SI" smtClean="0"/>
              <a:pPr/>
              <a:t>20</a:t>
            </a:fld>
            <a:endParaRPr lang="sl-SI"/>
          </a:p>
        </p:txBody>
      </p:sp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>
                <a:solidFill>
                  <a:srgbClr val="C0C0C0"/>
                </a:solidFill>
              </a:rPr>
              <a:t>Competition - Cooperation - </a:t>
            </a:r>
            <a:r>
              <a:rPr lang="sl-SI"/>
              <a:t>Adaptation</a:t>
            </a:r>
            <a:endParaRPr lang="en-US"/>
          </a:p>
        </p:txBody>
      </p:sp>
      <p:sp>
        <p:nvSpPr>
          <p:cNvPr id="410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z="2000" dirty="0"/>
              <a:t>Clearly, </a:t>
            </a:r>
            <a:r>
              <a:rPr lang="en-GB" sz="2000" dirty="0" err="1"/>
              <a:t>SOM</a:t>
            </a:r>
            <a:r>
              <a:rPr lang="en-GB" sz="2000" dirty="0"/>
              <a:t> must involve some kind of </a:t>
            </a:r>
            <a:r>
              <a:rPr lang="en-GB" sz="2000" dirty="0">
                <a:solidFill>
                  <a:srgbClr val="FF0000"/>
                </a:solidFill>
              </a:rPr>
              <a:t>adaptation</a:t>
            </a:r>
            <a:r>
              <a:rPr lang="en-GB" sz="2000" dirty="0"/>
              <a:t> or learning by which the outputs </a:t>
            </a:r>
            <a:r>
              <a:rPr lang="en-GB" sz="2000" dirty="0">
                <a:solidFill>
                  <a:srgbClr val="3333FF"/>
                </a:solidFill>
              </a:rPr>
              <a:t>become self-</a:t>
            </a:r>
            <a:r>
              <a:rPr lang="en-GB" sz="2000" dirty="0" err="1">
                <a:solidFill>
                  <a:srgbClr val="3333FF"/>
                </a:solidFill>
              </a:rPr>
              <a:t>organi</a:t>
            </a:r>
            <a:r>
              <a:rPr lang="sl-SI" sz="2000" dirty="0">
                <a:solidFill>
                  <a:srgbClr val="3333FF"/>
                </a:solidFill>
              </a:rPr>
              <a:t>z</a:t>
            </a:r>
            <a:r>
              <a:rPr lang="en-GB" sz="2000" dirty="0" err="1">
                <a:solidFill>
                  <a:srgbClr val="3333FF"/>
                </a:solidFill>
              </a:rPr>
              <a:t>ed</a:t>
            </a:r>
            <a:r>
              <a:rPr lang="en-GB" sz="2000" dirty="0"/>
              <a:t> and the feature map between inputs and outputs is formed</a:t>
            </a:r>
          </a:p>
          <a:p>
            <a:pPr lvl="4" eaLnBrk="1" hangingPunct="1"/>
            <a:endParaRPr lang="en-GB" sz="900" dirty="0"/>
          </a:p>
          <a:p>
            <a:pPr eaLnBrk="1" hangingPunct="1"/>
            <a:r>
              <a:rPr lang="en-GB" sz="2000" dirty="0"/>
              <a:t>Meaning of the topographic </a:t>
            </a:r>
            <a:r>
              <a:rPr lang="en-GB" sz="2000" dirty="0" err="1"/>
              <a:t>neighborhood</a:t>
            </a:r>
            <a:r>
              <a:rPr lang="en-GB" sz="2000" dirty="0"/>
              <a:t> is that not only the winning neuron gets its weights updated, but its </a:t>
            </a:r>
            <a:r>
              <a:rPr lang="en-GB" sz="2000" dirty="0" err="1"/>
              <a:t>neighbors</a:t>
            </a:r>
            <a:r>
              <a:rPr lang="en-GB" sz="2000" dirty="0"/>
              <a:t> will have their weights updated as well</a:t>
            </a:r>
          </a:p>
          <a:p>
            <a:pPr lvl="4" eaLnBrk="1" hangingPunct="1"/>
            <a:endParaRPr lang="en-GB" sz="900" dirty="0"/>
          </a:p>
          <a:p>
            <a:pPr eaLnBrk="1" hangingPunct="1"/>
            <a:r>
              <a:rPr lang="en-GB" sz="2000" dirty="0">
                <a:solidFill>
                  <a:srgbClr val="FF0000"/>
                </a:solidFill>
              </a:rPr>
              <a:t>Learning rule for adaptation</a:t>
            </a:r>
          </a:p>
          <a:p>
            <a:pPr eaLnBrk="1" hangingPunct="1"/>
            <a:endParaRPr lang="en-GB" sz="2000" dirty="0">
              <a:solidFill>
                <a:srgbClr val="FF0000"/>
              </a:solidFill>
            </a:endParaRPr>
          </a:p>
          <a:p>
            <a:pPr eaLnBrk="1" hangingPunct="1"/>
            <a:endParaRPr lang="en-GB" sz="2000" dirty="0"/>
          </a:p>
          <a:p>
            <a:pPr eaLnBrk="1" hangingPunct="1">
              <a:buFontTx/>
              <a:buNone/>
            </a:pPr>
            <a:r>
              <a:rPr lang="en-GB" sz="2000" dirty="0"/>
              <a:t>	</a:t>
            </a:r>
            <a:r>
              <a:rPr lang="sl-SI" sz="2000" dirty="0" err="1"/>
              <a:t>the</a:t>
            </a:r>
            <a:r>
              <a:rPr lang="sl-SI" sz="2000" dirty="0"/>
              <a:t> rule is </a:t>
            </a:r>
            <a:r>
              <a:rPr lang="en-GB" sz="2000" dirty="0"/>
              <a:t>applied to all neurons inside the topological </a:t>
            </a:r>
            <a:r>
              <a:rPr lang="en-GB" sz="2000" dirty="0" err="1"/>
              <a:t>neighborhood</a:t>
            </a:r>
            <a:r>
              <a:rPr lang="en-GB" sz="2000" dirty="0"/>
              <a:t> of the winning neuron</a:t>
            </a:r>
            <a:r>
              <a:rPr lang="sl-SI" sz="2000" dirty="0"/>
              <a:t> </a:t>
            </a:r>
            <a:r>
              <a:rPr lang="sl-SI" sz="2000" i="1" dirty="0"/>
              <a:t>i</a:t>
            </a:r>
            <a:endParaRPr lang="en-GB" sz="2000" dirty="0"/>
          </a:p>
          <a:p>
            <a:pPr lvl="3" eaLnBrk="1" hangingPunct="1"/>
            <a:endParaRPr lang="en-GB" sz="1000" dirty="0"/>
          </a:p>
          <a:p>
            <a:pPr eaLnBrk="1" hangingPunct="1"/>
            <a:r>
              <a:rPr lang="en-GB" sz="2000" dirty="0"/>
              <a:t>Adaptation moves the synaptic weights </a:t>
            </a:r>
            <a:r>
              <a:rPr lang="en-GB" sz="2000" i="1" dirty="0"/>
              <a:t>w</a:t>
            </a:r>
            <a:r>
              <a:rPr lang="en-GB" sz="2000" i="1" baseline="-25000" dirty="0"/>
              <a:t>j</a:t>
            </a:r>
            <a:r>
              <a:rPr lang="en-GB" sz="2000" dirty="0"/>
              <a:t> of the chosen neurons toward the input vector </a:t>
            </a:r>
            <a:r>
              <a:rPr lang="en-GB" sz="2000" i="1" dirty="0"/>
              <a:t>x</a:t>
            </a:r>
            <a:endParaRPr lang="en-GB" sz="2000" dirty="0"/>
          </a:p>
        </p:txBody>
      </p:sp>
      <p:graphicFrame>
        <p:nvGraphicFramePr>
          <p:cNvPr id="4098" name="Object 6"/>
          <p:cNvGraphicFramePr>
            <a:graphicFrameLocks noChangeAspect="1"/>
          </p:cNvGraphicFramePr>
          <p:nvPr/>
        </p:nvGraphicFramePr>
        <p:xfrm>
          <a:off x="1543050" y="4040188"/>
          <a:ext cx="479107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2" name="Equation" r:id="rId4" imgW="2654280" imgH="241200" progId="Equation.3">
                  <p:embed/>
                </p:oleObj>
              </mc:Choice>
              <mc:Fallback>
                <p:oleObj name="Equation" r:id="rId4" imgW="2654280" imgH="24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50" y="4040188"/>
                        <a:ext cx="4791075" cy="4333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/>
              <a:t>© 2022</a:t>
            </a:r>
          </a:p>
        </p:txBody>
      </p:sp>
      <p:sp>
        <p:nvSpPr>
          <p:cNvPr id="512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/>
              <a:t>NEURAL NETWORKS  (7) Self-Organizing Maps</a:t>
            </a:r>
            <a:endParaRPr lang="en-US">
              <a:cs typeface="Arial" charset="0"/>
            </a:endParaRPr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/>
              <a:t>#</a:t>
            </a:r>
            <a:fld id="{21BF40A6-8146-42E4-8837-08047BA13D96}" type="slidenum">
              <a:rPr lang="sl-SI" smtClean="0"/>
              <a:pPr/>
              <a:t>21</a:t>
            </a:fld>
            <a:endParaRPr lang="sl-SI"/>
          </a:p>
        </p:txBody>
      </p:sp>
      <p:sp>
        <p:nvSpPr>
          <p:cNvPr id="51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>
                <a:solidFill>
                  <a:srgbClr val="C0C0C0"/>
                </a:solidFill>
              </a:rPr>
              <a:t>Competition - Cooperation - </a:t>
            </a:r>
            <a:r>
              <a:rPr lang="sl-SI"/>
              <a:t>Adaptation</a:t>
            </a:r>
            <a:endParaRPr lang="en-US"/>
          </a:p>
        </p:txBody>
      </p:sp>
      <p:sp>
        <p:nvSpPr>
          <p:cNvPr id="51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sz="2000" dirty="0" err="1"/>
              <a:t>Adaptation</a:t>
            </a:r>
            <a:r>
              <a:rPr lang="sl-SI" sz="2000" dirty="0"/>
              <a:t> </a:t>
            </a:r>
            <a:r>
              <a:rPr lang="sl-SI" sz="2000" dirty="0" err="1"/>
              <a:t>algorithm</a:t>
            </a:r>
            <a:r>
              <a:rPr lang="sl-SI" sz="2000" dirty="0"/>
              <a:t> </a:t>
            </a:r>
            <a:r>
              <a:rPr lang="sl-SI" sz="2000" dirty="0" err="1"/>
              <a:t>leads</a:t>
            </a:r>
            <a:r>
              <a:rPr lang="sl-SI" sz="2000" dirty="0"/>
              <a:t> to a </a:t>
            </a:r>
            <a:r>
              <a:rPr lang="sl-SI" sz="2000" dirty="0" err="1">
                <a:solidFill>
                  <a:srgbClr val="0033CC"/>
                </a:solidFill>
              </a:rPr>
              <a:t>topological</a:t>
            </a:r>
            <a:r>
              <a:rPr lang="sl-SI" sz="2000" dirty="0">
                <a:solidFill>
                  <a:srgbClr val="0033CC"/>
                </a:solidFill>
              </a:rPr>
              <a:t> </a:t>
            </a:r>
            <a:r>
              <a:rPr lang="sl-SI" sz="2000" dirty="0" err="1">
                <a:solidFill>
                  <a:srgbClr val="0033CC"/>
                </a:solidFill>
              </a:rPr>
              <a:t>ordering</a:t>
            </a:r>
            <a:r>
              <a:rPr lang="sl-SI" sz="2000" dirty="0">
                <a:solidFill>
                  <a:srgbClr val="0033CC"/>
                </a:solidFill>
              </a:rPr>
              <a:t> of </a:t>
            </a:r>
            <a:r>
              <a:rPr lang="sl-SI" sz="2000" dirty="0" err="1">
                <a:solidFill>
                  <a:srgbClr val="0033CC"/>
                </a:solidFill>
              </a:rPr>
              <a:t>the</a:t>
            </a:r>
            <a:r>
              <a:rPr lang="sl-SI" sz="2000" dirty="0">
                <a:solidFill>
                  <a:srgbClr val="0033CC"/>
                </a:solidFill>
              </a:rPr>
              <a:t> </a:t>
            </a:r>
            <a:r>
              <a:rPr lang="sl-SI" sz="2000" dirty="0" err="1">
                <a:solidFill>
                  <a:srgbClr val="0033CC"/>
                </a:solidFill>
              </a:rPr>
              <a:t>feature</a:t>
            </a:r>
            <a:r>
              <a:rPr lang="sl-SI" sz="2000" dirty="0">
                <a:solidFill>
                  <a:srgbClr val="0033CC"/>
                </a:solidFill>
              </a:rPr>
              <a:t> map</a:t>
            </a:r>
            <a:r>
              <a:rPr lang="sl-SI" sz="2000" dirty="0"/>
              <a:t>  –  </a:t>
            </a:r>
            <a:r>
              <a:rPr lang="sl-SI" sz="2000" dirty="0" err="1"/>
              <a:t>neurons</a:t>
            </a:r>
            <a:r>
              <a:rPr lang="sl-SI" sz="2000" dirty="0"/>
              <a:t> </a:t>
            </a:r>
            <a:r>
              <a:rPr lang="sl-SI" sz="2000" dirty="0" err="1"/>
              <a:t>that</a:t>
            </a:r>
            <a:r>
              <a:rPr lang="sl-SI" sz="2000" dirty="0"/>
              <a:t> are </a:t>
            </a:r>
            <a:r>
              <a:rPr lang="sl-SI" sz="2000" dirty="0" err="1"/>
              <a:t>neighbors</a:t>
            </a:r>
            <a:r>
              <a:rPr lang="sl-SI" sz="2000" dirty="0"/>
              <a:t> in </a:t>
            </a:r>
            <a:r>
              <a:rPr lang="sl-SI" sz="2000" dirty="0" err="1"/>
              <a:t>the</a:t>
            </a:r>
            <a:r>
              <a:rPr lang="sl-SI" sz="2000" dirty="0"/>
              <a:t> </a:t>
            </a:r>
            <a:r>
              <a:rPr lang="sl-SI" sz="2000" dirty="0" err="1"/>
              <a:t>lattice</a:t>
            </a:r>
            <a:r>
              <a:rPr lang="sl-SI" sz="2000" dirty="0"/>
              <a:t> </a:t>
            </a:r>
            <a:r>
              <a:rPr lang="sl-SI" sz="2000" dirty="0" err="1"/>
              <a:t>will</a:t>
            </a:r>
            <a:r>
              <a:rPr lang="sl-SI" sz="2000" dirty="0"/>
              <a:t> </a:t>
            </a:r>
            <a:r>
              <a:rPr lang="sl-SI" sz="2000" dirty="0" err="1"/>
              <a:t>tend</a:t>
            </a:r>
            <a:r>
              <a:rPr lang="sl-SI" sz="2000" dirty="0"/>
              <a:t> to </a:t>
            </a:r>
            <a:r>
              <a:rPr lang="sl-SI" sz="2000" dirty="0" err="1"/>
              <a:t>have</a:t>
            </a:r>
            <a:r>
              <a:rPr lang="sl-SI" sz="2000" dirty="0"/>
              <a:t> </a:t>
            </a:r>
            <a:r>
              <a:rPr lang="sl-SI" sz="2000" dirty="0" err="1"/>
              <a:t>similar</a:t>
            </a:r>
            <a:r>
              <a:rPr lang="sl-SI" sz="2000" dirty="0"/>
              <a:t> </a:t>
            </a:r>
            <a:r>
              <a:rPr lang="sl-SI" sz="2000" dirty="0" err="1"/>
              <a:t>weight</a:t>
            </a:r>
            <a:r>
              <a:rPr lang="sl-SI" sz="2000" dirty="0"/>
              <a:t> </a:t>
            </a:r>
            <a:r>
              <a:rPr lang="sl-SI" sz="2000" dirty="0" err="1"/>
              <a:t>vectors</a:t>
            </a:r>
            <a:endParaRPr lang="sl-SI" sz="2000" dirty="0"/>
          </a:p>
          <a:p>
            <a:pPr lvl="3" eaLnBrk="1" hangingPunct="1"/>
            <a:endParaRPr lang="sl-SI" sz="1000" dirty="0"/>
          </a:p>
          <a:p>
            <a:pPr eaLnBrk="1" hangingPunct="1"/>
            <a:r>
              <a:rPr lang="sl-SI" sz="2000" dirty="0" err="1">
                <a:solidFill>
                  <a:srgbClr val="FF0000"/>
                </a:solidFill>
              </a:rPr>
              <a:t>Learning</a:t>
            </a:r>
            <a:r>
              <a:rPr lang="sl-SI" sz="2000" dirty="0">
                <a:solidFill>
                  <a:srgbClr val="FF0000"/>
                </a:solidFill>
              </a:rPr>
              <a:t> parameter</a:t>
            </a:r>
            <a:r>
              <a:rPr lang="sl-SI" sz="2000" dirty="0"/>
              <a:t> </a:t>
            </a:r>
            <a:r>
              <a:rPr lang="el-GR" sz="2000" i="1" dirty="0">
                <a:cs typeface="Arial" charset="0"/>
              </a:rPr>
              <a:t>η</a:t>
            </a:r>
            <a:r>
              <a:rPr lang="sl-SI" sz="2000" i="1" dirty="0">
                <a:cs typeface="Arial" charset="0"/>
              </a:rPr>
              <a:t>(n)</a:t>
            </a:r>
            <a:r>
              <a:rPr lang="sl-SI" sz="2000" dirty="0">
                <a:cs typeface="Arial" charset="0"/>
              </a:rPr>
              <a:t> </a:t>
            </a:r>
            <a:r>
              <a:rPr lang="sl-SI" sz="2000" dirty="0" err="1">
                <a:cs typeface="Arial" charset="0"/>
              </a:rPr>
              <a:t>should</a:t>
            </a:r>
            <a:r>
              <a:rPr lang="sl-SI" sz="2000" dirty="0">
                <a:cs typeface="Arial" charset="0"/>
              </a:rPr>
              <a:t> be </a:t>
            </a:r>
            <a:r>
              <a:rPr lang="sl-SI" sz="2000" dirty="0" err="1">
                <a:cs typeface="Arial" charset="0"/>
              </a:rPr>
              <a:t>decreasing</a:t>
            </a:r>
            <a:r>
              <a:rPr lang="sl-SI" sz="2000" dirty="0">
                <a:cs typeface="Arial" charset="0"/>
              </a:rPr>
              <a:t> </a:t>
            </a:r>
            <a:r>
              <a:rPr lang="sl-SI" sz="2000" dirty="0" err="1">
                <a:cs typeface="Arial" charset="0"/>
              </a:rPr>
              <a:t>with</a:t>
            </a:r>
            <a:r>
              <a:rPr lang="sl-SI" sz="2000" dirty="0">
                <a:cs typeface="Arial" charset="0"/>
              </a:rPr>
              <a:t> time </a:t>
            </a:r>
            <a:r>
              <a:rPr lang="sl-SI" sz="2000" dirty="0" err="1">
                <a:cs typeface="Arial" charset="0"/>
              </a:rPr>
              <a:t>for</a:t>
            </a:r>
            <a:r>
              <a:rPr lang="sl-SI" sz="2000" dirty="0">
                <a:cs typeface="Arial" charset="0"/>
              </a:rPr>
              <a:t> a </a:t>
            </a:r>
            <a:r>
              <a:rPr lang="sl-SI" sz="2000" dirty="0" err="1">
                <a:cs typeface="Arial" charset="0"/>
              </a:rPr>
              <a:t>proper</a:t>
            </a:r>
            <a:r>
              <a:rPr lang="sl-SI" sz="2000" dirty="0">
                <a:cs typeface="Arial" charset="0"/>
              </a:rPr>
              <a:t> </a:t>
            </a:r>
            <a:r>
              <a:rPr lang="sl-SI" sz="2000" dirty="0" err="1">
                <a:cs typeface="Arial" charset="0"/>
              </a:rPr>
              <a:t>convergence</a:t>
            </a:r>
            <a:endParaRPr lang="sl-SI" sz="2000" dirty="0">
              <a:cs typeface="Arial" charset="0"/>
            </a:endParaRPr>
          </a:p>
          <a:p>
            <a:pPr lvl="1" eaLnBrk="1" hangingPunct="1"/>
            <a:endParaRPr lang="sl-SI" sz="1400" dirty="0">
              <a:cs typeface="Arial" charset="0"/>
            </a:endParaRPr>
          </a:p>
          <a:p>
            <a:pPr eaLnBrk="1" hangingPunct="1"/>
            <a:endParaRPr lang="sl-SI" sz="2000" dirty="0">
              <a:cs typeface="Arial" charset="0"/>
            </a:endParaRPr>
          </a:p>
          <a:p>
            <a:pPr eaLnBrk="1" hangingPunct="1"/>
            <a:endParaRPr lang="sl-SI" sz="2000" dirty="0">
              <a:cs typeface="Arial" charset="0"/>
            </a:endParaRPr>
          </a:p>
          <a:p>
            <a:pPr eaLnBrk="1" hangingPunct="1"/>
            <a:r>
              <a:rPr lang="sl-SI" sz="2000" dirty="0" err="1">
                <a:cs typeface="Arial" charset="0"/>
              </a:rPr>
              <a:t>Thus</a:t>
            </a:r>
            <a:r>
              <a:rPr lang="sl-SI" sz="2000" dirty="0">
                <a:cs typeface="Arial" charset="0"/>
              </a:rPr>
              <a:t>, SOM </a:t>
            </a:r>
            <a:r>
              <a:rPr lang="sl-SI" sz="2000" dirty="0" err="1">
                <a:cs typeface="Arial" charset="0"/>
              </a:rPr>
              <a:t>algorithm</a:t>
            </a:r>
            <a:r>
              <a:rPr lang="sl-SI" sz="2000" dirty="0">
                <a:cs typeface="Arial" charset="0"/>
              </a:rPr>
              <a:t> </a:t>
            </a:r>
            <a:r>
              <a:rPr lang="sl-SI" sz="2000" dirty="0" err="1">
                <a:cs typeface="Arial" charset="0"/>
              </a:rPr>
              <a:t>requires</a:t>
            </a:r>
            <a:r>
              <a:rPr lang="sl-SI" sz="2000" dirty="0">
                <a:cs typeface="Arial" charset="0"/>
              </a:rPr>
              <a:t> a </a:t>
            </a:r>
            <a:r>
              <a:rPr lang="sl-SI" sz="2000" dirty="0" err="1">
                <a:cs typeface="Arial" charset="0"/>
              </a:rPr>
              <a:t>choice</a:t>
            </a:r>
            <a:r>
              <a:rPr lang="sl-SI" sz="2000" dirty="0">
                <a:cs typeface="Arial" charset="0"/>
              </a:rPr>
              <a:t> of </a:t>
            </a:r>
            <a:r>
              <a:rPr lang="sl-SI" sz="2000" dirty="0" err="1">
                <a:cs typeface="Arial" charset="0"/>
              </a:rPr>
              <a:t>several</a:t>
            </a:r>
            <a:r>
              <a:rPr lang="sl-SI" sz="2000" dirty="0">
                <a:cs typeface="Arial" charset="0"/>
              </a:rPr>
              <a:t> </a:t>
            </a:r>
            <a:r>
              <a:rPr lang="sl-SI" sz="2000" dirty="0" err="1">
                <a:cs typeface="Arial" charset="0"/>
              </a:rPr>
              <a:t>parameters</a:t>
            </a:r>
            <a:r>
              <a:rPr lang="sl-SI" sz="2000" dirty="0">
                <a:cs typeface="Arial" charset="0"/>
              </a:rPr>
              <a:t>:</a:t>
            </a:r>
            <a:br>
              <a:rPr lang="sl-SI" sz="2000" dirty="0">
                <a:cs typeface="Arial" charset="0"/>
              </a:rPr>
            </a:br>
            <a:r>
              <a:rPr lang="sl-SI" sz="2800" dirty="0">
                <a:cs typeface="Arial" charset="0"/>
              </a:rPr>
              <a:t> </a:t>
            </a:r>
            <a:br>
              <a:rPr lang="sl-SI" sz="2000" dirty="0">
                <a:cs typeface="Arial" charset="0"/>
              </a:rPr>
            </a:br>
            <a:br>
              <a:rPr lang="sl-SI" sz="2000" dirty="0">
                <a:cs typeface="Arial" charset="0"/>
              </a:rPr>
            </a:br>
            <a:r>
              <a:rPr lang="sl-SI" sz="2000" dirty="0" err="1">
                <a:cs typeface="Arial" charset="0"/>
              </a:rPr>
              <a:t>Even</a:t>
            </a:r>
            <a:r>
              <a:rPr lang="sl-SI" sz="2000" dirty="0">
                <a:cs typeface="Arial" charset="0"/>
              </a:rPr>
              <a:t> </a:t>
            </a:r>
            <a:r>
              <a:rPr lang="sl-SI" sz="2000" dirty="0" err="1">
                <a:cs typeface="Arial" charset="0"/>
              </a:rPr>
              <a:t>if</a:t>
            </a:r>
            <a:r>
              <a:rPr lang="sl-SI" sz="2000" dirty="0">
                <a:cs typeface="Arial" charset="0"/>
              </a:rPr>
              <a:t> not </a:t>
            </a:r>
            <a:r>
              <a:rPr lang="sl-SI" sz="2000" dirty="0" err="1">
                <a:cs typeface="Arial" charset="0"/>
              </a:rPr>
              <a:t>optimal</a:t>
            </a:r>
            <a:r>
              <a:rPr lang="sl-SI" sz="2000" dirty="0">
                <a:cs typeface="Arial" charset="0"/>
              </a:rPr>
              <a:t>, </a:t>
            </a:r>
            <a:r>
              <a:rPr lang="sl-SI" sz="2000" dirty="0" err="1">
                <a:cs typeface="Arial" charset="0"/>
              </a:rPr>
              <a:t>selection</a:t>
            </a:r>
            <a:r>
              <a:rPr lang="sl-SI" sz="2000" dirty="0">
                <a:cs typeface="Arial" charset="0"/>
              </a:rPr>
              <a:t> of </a:t>
            </a:r>
            <a:r>
              <a:rPr lang="sl-SI" sz="2000" dirty="0" err="1">
                <a:cs typeface="Arial" charset="0"/>
              </a:rPr>
              <a:t>parameters</a:t>
            </a:r>
            <a:r>
              <a:rPr lang="sl-SI" sz="2000" dirty="0">
                <a:cs typeface="Arial" charset="0"/>
              </a:rPr>
              <a:t> </a:t>
            </a:r>
            <a:r>
              <a:rPr lang="sl-SI" sz="2000" dirty="0" err="1">
                <a:cs typeface="Arial" charset="0"/>
              </a:rPr>
              <a:t>usually</a:t>
            </a:r>
            <a:r>
              <a:rPr lang="sl-SI" sz="2000" dirty="0">
                <a:cs typeface="Arial" charset="0"/>
              </a:rPr>
              <a:t> </a:t>
            </a:r>
            <a:r>
              <a:rPr lang="sl-SI" sz="2000" dirty="0" err="1">
                <a:cs typeface="Arial" charset="0"/>
              </a:rPr>
              <a:t>leads</a:t>
            </a:r>
            <a:r>
              <a:rPr lang="sl-SI" sz="2000" dirty="0">
                <a:cs typeface="Arial" charset="0"/>
              </a:rPr>
              <a:t> to </a:t>
            </a:r>
            <a:r>
              <a:rPr lang="sl-SI" sz="2000" dirty="0" err="1">
                <a:cs typeface="Arial" charset="0"/>
              </a:rPr>
              <a:t>the</a:t>
            </a:r>
            <a:r>
              <a:rPr lang="sl-SI" sz="2000" dirty="0">
                <a:cs typeface="Arial" charset="0"/>
              </a:rPr>
              <a:t> </a:t>
            </a:r>
            <a:r>
              <a:rPr lang="sl-SI" sz="2000" dirty="0" err="1">
                <a:cs typeface="Arial" charset="0"/>
              </a:rPr>
              <a:t>formation</a:t>
            </a:r>
            <a:r>
              <a:rPr lang="sl-SI" sz="2000" dirty="0">
                <a:cs typeface="Arial" charset="0"/>
              </a:rPr>
              <a:t> of </a:t>
            </a:r>
            <a:r>
              <a:rPr lang="sl-SI" sz="2000" dirty="0" err="1">
                <a:cs typeface="Arial" charset="0"/>
              </a:rPr>
              <a:t>the</a:t>
            </a:r>
            <a:r>
              <a:rPr lang="sl-SI" sz="2000" dirty="0">
                <a:cs typeface="Arial" charset="0"/>
              </a:rPr>
              <a:t> </a:t>
            </a:r>
            <a:r>
              <a:rPr lang="sl-SI" sz="2000" dirty="0" err="1">
                <a:cs typeface="Arial" charset="0"/>
              </a:rPr>
              <a:t>feature</a:t>
            </a:r>
            <a:r>
              <a:rPr lang="sl-SI" sz="2000" dirty="0">
                <a:cs typeface="Arial" charset="0"/>
              </a:rPr>
              <a:t> map in a </a:t>
            </a:r>
            <a:r>
              <a:rPr lang="sl-SI" sz="2000" dirty="0" err="1">
                <a:cs typeface="Arial" charset="0"/>
              </a:rPr>
              <a:t>self-organized</a:t>
            </a:r>
            <a:r>
              <a:rPr lang="sl-SI" sz="2000" dirty="0">
                <a:cs typeface="Arial" charset="0"/>
              </a:rPr>
              <a:t> </a:t>
            </a:r>
            <a:r>
              <a:rPr lang="sl-SI" sz="2000" dirty="0" err="1">
                <a:cs typeface="Arial" charset="0"/>
              </a:rPr>
              <a:t>manner</a:t>
            </a:r>
            <a:endParaRPr lang="el-GR" sz="2000" dirty="0">
              <a:cs typeface="Arial" charset="0"/>
            </a:endParaRP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1885950" y="3011488"/>
          <a:ext cx="3713163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0" name="Equation" r:id="rId3" imgW="2057400" imgH="482400" progId="Equation.3">
                  <p:embed/>
                </p:oleObj>
              </mc:Choice>
              <mc:Fallback>
                <p:oleObj name="Equation" r:id="rId3" imgW="205740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950" y="3011488"/>
                        <a:ext cx="3713163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5"/>
          <p:cNvGraphicFramePr>
            <a:graphicFrameLocks noChangeAspect="1"/>
          </p:cNvGraphicFramePr>
          <p:nvPr/>
        </p:nvGraphicFramePr>
        <p:xfrm>
          <a:off x="1927225" y="4598988"/>
          <a:ext cx="1535113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1" name="Equation" r:id="rId5" imgW="850680" imgH="228600" progId="Equation.3">
                  <p:embed/>
                </p:oleObj>
              </mc:Choice>
              <mc:Fallback>
                <p:oleObj name="Equation" r:id="rId5" imgW="85068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7225" y="4598988"/>
                        <a:ext cx="1535113" cy="4111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3333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/>
              <a:t>© 2022</a:t>
            </a:r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/>
              <a:t>NEURAL NETWORKS  (7) Self-Organizing Maps</a:t>
            </a:r>
            <a:endParaRPr lang="en-US">
              <a:cs typeface="Arial" charset="0"/>
            </a:endParaRP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/>
              <a:t>#</a:t>
            </a:r>
            <a:fld id="{90E00250-2C4D-4C5B-9BCC-A5A0FE049EC1}" type="slidenum">
              <a:rPr lang="sl-SI" smtClean="0"/>
              <a:pPr/>
              <a:t>22</a:t>
            </a:fld>
            <a:endParaRPr lang="sl-SI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>
                <a:solidFill>
                  <a:srgbClr val="C0C0C0"/>
                </a:solidFill>
              </a:rPr>
              <a:t>Competition - Cooperation - </a:t>
            </a:r>
            <a:r>
              <a:rPr lang="sl-SI"/>
              <a:t>Adaptation</a:t>
            </a:r>
            <a:endParaRPr lang="en-US"/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Tx/>
              <a:buNone/>
            </a:pPr>
            <a:r>
              <a:rPr lang="sl-SI" sz="2000" b="1" dirty="0" err="1"/>
              <a:t>Adaptation</a:t>
            </a:r>
            <a:r>
              <a:rPr lang="sl-SI" sz="2000" b="1" dirty="0"/>
              <a:t> </a:t>
            </a:r>
            <a:r>
              <a:rPr lang="sl-SI" sz="2000" b="1" dirty="0" err="1"/>
              <a:t>process</a:t>
            </a:r>
            <a:r>
              <a:rPr lang="sl-SI" sz="2000" b="1" dirty="0"/>
              <a:t> </a:t>
            </a:r>
            <a:r>
              <a:rPr lang="sl-SI" sz="2000" b="1" dirty="0" err="1"/>
              <a:t>can</a:t>
            </a:r>
            <a:r>
              <a:rPr lang="sl-SI" sz="2000" b="1" dirty="0"/>
              <a:t> be </a:t>
            </a:r>
            <a:r>
              <a:rPr lang="sl-SI" sz="2000" b="1" dirty="0" err="1"/>
              <a:t>decomposed</a:t>
            </a:r>
            <a:r>
              <a:rPr lang="sl-SI" sz="2000" b="1" dirty="0"/>
              <a:t> </a:t>
            </a:r>
            <a:r>
              <a:rPr lang="sl-SI" sz="2000" b="1" dirty="0" err="1"/>
              <a:t>into</a:t>
            </a:r>
            <a:r>
              <a:rPr lang="sl-SI" sz="2000" b="1" dirty="0"/>
              <a:t> </a:t>
            </a:r>
            <a:r>
              <a:rPr lang="sl-SI" sz="2000" b="1" dirty="0" err="1"/>
              <a:t>two</a:t>
            </a:r>
            <a:r>
              <a:rPr lang="sl-SI" sz="2000" b="1" dirty="0"/>
              <a:t> </a:t>
            </a:r>
            <a:r>
              <a:rPr lang="sl-SI" sz="2000" b="1" dirty="0" err="1"/>
              <a:t>phases</a:t>
            </a:r>
            <a:endParaRPr lang="sl-SI" sz="2000" b="1" dirty="0"/>
          </a:p>
          <a:p>
            <a:pPr marL="457200" indent="-457200" eaLnBrk="1" hangingPunct="1">
              <a:buFontTx/>
              <a:buAutoNum type="arabicPeriod"/>
            </a:pPr>
            <a:r>
              <a:rPr lang="sl-SI" sz="2000" b="1" dirty="0" err="1">
                <a:solidFill>
                  <a:srgbClr val="FF0000"/>
                </a:solidFill>
              </a:rPr>
              <a:t>Self-organizing</a:t>
            </a:r>
            <a:r>
              <a:rPr lang="sl-SI" sz="2000" b="1" dirty="0">
                <a:solidFill>
                  <a:srgbClr val="FF0000"/>
                </a:solidFill>
              </a:rPr>
              <a:t> </a:t>
            </a:r>
            <a:r>
              <a:rPr lang="sl-SI" sz="2000" b="1" dirty="0" err="1">
                <a:solidFill>
                  <a:srgbClr val="FF0000"/>
                </a:solidFill>
              </a:rPr>
              <a:t>or</a:t>
            </a:r>
            <a:r>
              <a:rPr lang="sl-SI" sz="2000" b="1" dirty="0">
                <a:solidFill>
                  <a:srgbClr val="FF0000"/>
                </a:solidFill>
              </a:rPr>
              <a:t> </a:t>
            </a:r>
            <a:r>
              <a:rPr lang="sl-SI" sz="2000" b="1" dirty="0" err="1">
                <a:solidFill>
                  <a:srgbClr val="FF0000"/>
                </a:solidFill>
              </a:rPr>
              <a:t>ordering</a:t>
            </a:r>
            <a:r>
              <a:rPr lang="sl-SI" sz="2000" b="1" dirty="0">
                <a:solidFill>
                  <a:srgbClr val="FF0000"/>
                </a:solidFill>
              </a:rPr>
              <a:t> </a:t>
            </a:r>
            <a:r>
              <a:rPr lang="sl-SI" sz="2000" b="1" dirty="0" err="1">
                <a:solidFill>
                  <a:srgbClr val="FF0000"/>
                </a:solidFill>
              </a:rPr>
              <a:t>phase</a:t>
            </a:r>
            <a:endParaRPr lang="sl-SI" sz="2000" b="1" dirty="0">
              <a:solidFill>
                <a:srgbClr val="FF0000"/>
              </a:solidFill>
            </a:endParaRPr>
          </a:p>
          <a:p>
            <a:pPr marL="762000" lvl="1" indent="-304800" eaLnBrk="1" hangingPunct="1">
              <a:buFontTx/>
              <a:buNone/>
            </a:pPr>
            <a:r>
              <a:rPr lang="sl-SI" dirty="0" err="1">
                <a:solidFill>
                  <a:srgbClr val="0033CC"/>
                </a:solidFill>
              </a:rPr>
              <a:t>Topological</a:t>
            </a:r>
            <a:r>
              <a:rPr lang="sl-SI" dirty="0">
                <a:solidFill>
                  <a:srgbClr val="0033CC"/>
                </a:solidFill>
              </a:rPr>
              <a:t> </a:t>
            </a:r>
            <a:r>
              <a:rPr lang="sl-SI" dirty="0" err="1">
                <a:solidFill>
                  <a:srgbClr val="0033CC"/>
                </a:solidFill>
              </a:rPr>
              <a:t>ordering</a:t>
            </a:r>
            <a:r>
              <a:rPr lang="sl-SI" dirty="0">
                <a:solidFill>
                  <a:srgbClr val="0033CC"/>
                </a:solidFill>
              </a:rPr>
              <a:t> of </a:t>
            </a:r>
            <a:r>
              <a:rPr lang="sl-SI" dirty="0" err="1">
                <a:solidFill>
                  <a:srgbClr val="0033CC"/>
                </a:solidFill>
              </a:rPr>
              <a:t>weight</a:t>
            </a:r>
            <a:r>
              <a:rPr lang="sl-SI" dirty="0">
                <a:solidFill>
                  <a:srgbClr val="0033CC"/>
                </a:solidFill>
              </a:rPr>
              <a:t> </a:t>
            </a:r>
            <a:r>
              <a:rPr lang="sl-SI" dirty="0" err="1">
                <a:solidFill>
                  <a:srgbClr val="0033CC"/>
                </a:solidFill>
              </a:rPr>
              <a:t>vectors</a:t>
            </a:r>
            <a:br>
              <a:rPr lang="sl-SI" dirty="0">
                <a:solidFill>
                  <a:srgbClr val="0033CC"/>
                </a:solidFill>
              </a:rPr>
            </a:br>
            <a:r>
              <a:rPr lang="sl-SI" dirty="0"/>
              <a:t>  </a:t>
            </a:r>
            <a:r>
              <a:rPr lang="sl-SI" dirty="0">
                <a:sym typeface="Wingdings" pitchFamily="2" charset="2"/>
              </a:rPr>
              <a:t>  </a:t>
            </a:r>
            <a:r>
              <a:rPr lang="sl-SI" dirty="0" err="1">
                <a:sym typeface="Wingdings" pitchFamily="2" charset="2"/>
              </a:rPr>
              <a:t>t</a:t>
            </a:r>
            <a:r>
              <a:rPr lang="sl-SI" dirty="0" err="1"/>
              <a:t>ypically</a:t>
            </a:r>
            <a:r>
              <a:rPr lang="sl-SI" dirty="0"/>
              <a:t> 1000 </a:t>
            </a:r>
            <a:r>
              <a:rPr lang="sl-SI" dirty="0" err="1"/>
              <a:t>iterations</a:t>
            </a:r>
            <a:r>
              <a:rPr lang="sl-SI" dirty="0"/>
              <a:t> of </a:t>
            </a:r>
            <a:r>
              <a:rPr lang="sl-SI" dirty="0" err="1"/>
              <a:t>the</a:t>
            </a:r>
            <a:r>
              <a:rPr lang="sl-SI" dirty="0"/>
              <a:t> SOM </a:t>
            </a:r>
            <a:r>
              <a:rPr lang="sl-SI" dirty="0" err="1"/>
              <a:t>algorithm</a:t>
            </a:r>
            <a:br>
              <a:rPr lang="sl-SI" dirty="0"/>
            </a:br>
            <a:r>
              <a:rPr lang="sl-SI" dirty="0"/>
              <a:t>  </a:t>
            </a:r>
            <a:r>
              <a:rPr lang="sl-SI" dirty="0">
                <a:sym typeface="Wingdings" pitchFamily="2" charset="2"/>
              </a:rPr>
              <a:t></a:t>
            </a:r>
            <a:r>
              <a:rPr lang="sl-SI" dirty="0"/>
              <a:t>  </a:t>
            </a:r>
            <a:r>
              <a:rPr lang="sl-SI" dirty="0" err="1"/>
              <a:t>needs</a:t>
            </a:r>
            <a:r>
              <a:rPr lang="sl-SI" dirty="0"/>
              <a:t> </a:t>
            </a:r>
            <a:r>
              <a:rPr lang="sl-SI" dirty="0" err="1"/>
              <a:t>proper</a:t>
            </a:r>
            <a:r>
              <a:rPr lang="sl-SI" dirty="0"/>
              <a:t> </a:t>
            </a:r>
            <a:r>
              <a:rPr lang="sl-SI" dirty="0" err="1"/>
              <a:t>choice</a:t>
            </a:r>
            <a:r>
              <a:rPr lang="sl-SI" dirty="0"/>
              <a:t> of </a:t>
            </a:r>
            <a:r>
              <a:rPr lang="sl-SI" dirty="0" err="1"/>
              <a:t>neighborhood</a:t>
            </a:r>
            <a:r>
              <a:rPr lang="sl-SI" dirty="0"/>
              <a:t> </a:t>
            </a:r>
            <a:r>
              <a:rPr lang="sl-SI" dirty="0" err="1"/>
              <a:t>function</a:t>
            </a:r>
            <a:r>
              <a:rPr lang="sl-SI" dirty="0"/>
              <a:t> and </a:t>
            </a:r>
            <a:r>
              <a:rPr lang="sl-SI" dirty="0" err="1"/>
              <a:t>learning</a:t>
            </a:r>
            <a:r>
              <a:rPr lang="sl-SI" dirty="0"/>
              <a:t> </a:t>
            </a:r>
            <a:r>
              <a:rPr lang="sl-SI" dirty="0" err="1"/>
              <a:t>rate</a:t>
            </a:r>
            <a:endParaRPr lang="sl-SI" dirty="0"/>
          </a:p>
          <a:p>
            <a:pPr marL="457200" indent="-457200" eaLnBrk="1" hangingPunct="1">
              <a:buFontTx/>
              <a:buAutoNum type="arabicPeriod"/>
            </a:pPr>
            <a:r>
              <a:rPr lang="sl-SI" sz="2000" b="1" dirty="0" err="1">
                <a:solidFill>
                  <a:srgbClr val="FF0000"/>
                </a:solidFill>
              </a:rPr>
              <a:t>Convergence</a:t>
            </a:r>
            <a:r>
              <a:rPr lang="sl-SI" sz="2000" b="1" dirty="0">
                <a:solidFill>
                  <a:srgbClr val="FF0000"/>
                </a:solidFill>
              </a:rPr>
              <a:t> </a:t>
            </a:r>
            <a:r>
              <a:rPr lang="sl-SI" sz="2000" b="1" dirty="0" err="1">
                <a:solidFill>
                  <a:srgbClr val="FF0000"/>
                </a:solidFill>
              </a:rPr>
              <a:t>phase</a:t>
            </a:r>
            <a:endParaRPr lang="sl-SI" sz="2000" b="1" dirty="0">
              <a:solidFill>
                <a:srgbClr val="FF0000"/>
              </a:solidFill>
            </a:endParaRPr>
          </a:p>
          <a:p>
            <a:pPr marL="762000" lvl="1" indent="-304800" eaLnBrk="1" hangingPunct="1">
              <a:buFontTx/>
              <a:buNone/>
            </a:pPr>
            <a:r>
              <a:rPr lang="sl-SI" dirty="0">
                <a:solidFill>
                  <a:srgbClr val="0033CC"/>
                </a:solidFill>
              </a:rPr>
              <a:t>F</a:t>
            </a:r>
            <a:r>
              <a:rPr lang="en-US" dirty="0" err="1">
                <a:solidFill>
                  <a:srgbClr val="0033CC"/>
                </a:solidFill>
              </a:rPr>
              <a:t>eature</a:t>
            </a:r>
            <a:r>
              <a:rPr lang="en-US" dirty="0">
                <a:solidFill>
                  <a:srgbClr val="0033CC"/>
                </a:solidFill>
              </a:rPr>
              <a:t> map fine</a:t>
            </a:r>
            <a:r>
              <a:rPr lang="sl-SI" dirty="0">
                <a:solidFill>
                  <a:srgbClr val="0033CC"/>
                </a:solidFill>
              </a:rPr>
              <a:t>-</a:t>
            </a:r>
            <a:r>
              <a:rPr lang="en-US" dirty="0" err="1">
                <a:solidFill>
                  <a:srgbClr val="0033CC"/>
                </a:solidFill>
              </a:rPr>
              <a:t>tun</a:t>
            </a:r>
            <a:r>
              <a:rPr lang="sl-SI" dirty="0" err="1">
                <a:solidFill>
                  <a:srgbClr val="0033CC"/>
                </a:solidFill>
              </a:rPr>
              <a:t>ing</a:t>
            </a:r>
            <a:br>
              <a:rPr lang="sl-SI" dirty="0">
                <a:solidFill>
                  <a:srgbClr val="0033CC"/>
                </a:solidFill>
              </a:rPr>
            </a:br>
            <a:r>
              <a:rPr lang="sl-SI" dirty="0"/>
              <a:t>  </a:t>
            </a:r>
            <a:r>
              <a:rPr lang="sl-SI" dirty="0">
                <a:sym typeface="Wingdings" pitchFamily="2" charset="2"/>
              </a:rPr>
              <a:t>  </a:t>
            </a:r>
            <a:r>
              <a:rPr lang="en-US" dirty="0"/>
              <a:t>provide</a:t>
            </a:r>
            <a:r>
              <a:rPr lang="sl-SI" dirty="0"/>
              <a:t>s</a:t>
            </a:r>
            <a:r>
              <a:rPr lang="en-US" dirty="0"/>
              <a:t> statistical quantification of the input space</a:t>
            </a:r>
            <a:br>
              <a:rPr lang="sl-SI" dirty="0"/>
            </a:br>
            <a:r>
              <a:rPr lang="sl-SI" dirty="0"/>
              <a:t>  </a:t>
            </a:r>
            <a:r>
              <a:rPr lang="sl-SI" dirty="0">
                <a:sym typeface="Wingdings" pitchFamily="2" charset="2"/>
              </a:rPr>
              <a:t>  t</a:t>
            </a:r>
            <a:r>
              <a:rPr lang="en-US" dirty="0" err="1"/>
              <a:t>ypically</a:t>
            </a:r>
            <a:r>
              <a:rPr lang="en-US" dirty="0"/>
              <a:t> the</a:t>
            </a:r>
            <a:r>
              <a:rPr lang="sl-SI" dirty="0"/>
              <a:t> </a:t>
            </a:r>
            <a:r>
              <a:rPr lang="en-US" dirty="0"/>
              <a:t>number of iterations at least 500 times the number of neurons</a:t>
            </a:r>
            <a:endParaRPr lang="sl-SI" dirty="0"/>
          </a:p>
          <a:p>
            <a:pPr marL="762000" lvl="1" indent="-304800" eaLnBrk="1" hangingPunct="1">
              <a:buFontTx/>
              <a:buNone/>
            </a:pPr>
            <a:endParaRPr lang="sl-SI" dirty="0"/>
          </a:p>
          <a:p>
            <a:pPr marL="457200" indent="-457200" eaLnBrk="1" hangingPunct="1">
              <a:buFontTx/>
              <a:buNone/>
            </a:pPr>
            <a:r>
              <a:rPr lang="sl-SI" sz="2000" b="1" dirty="0" err="1"/>
              <a:t>Result</a:t>
            </a:r>
            <a:r>
              <a:rPr lang="sl-SI" sz="2000" b="1" dirty="0"/>
              <a:t> of </a:t>
            </a:r>
            <a:r>
              <a:rPr lang="sl-SI" sz="2000" b="1" dirty="0" err="1"/>
              <a:t>the</a:t>
            </a:r>
            <a:r>
              <a:rPr lang="sl-SI" sz="2000" b="1" dirty="0"/>
              <a:t> SOM </a:t>
            </a:r>
            <a:r>
              <a:rPr lang="sl-SI" sz="2000" b="1" dirty="0" err="1"/>
              <a:t>algorithm</a:t>
            </a:r>
            <a:r>
              <a:rPr lang="sl-SI" dirty="0"/>
              <a:t> </a:t>
            </a:r>
          </a:p>
          <a:p>
            <a:pPr marL="457200" indent="-457200" eaLnBrk="1" hangingPunct="1">
              <a:buFontTx/>
              <a:buNone/>
            </a:pPr>
            <a:r>
              <a:rPr lang="sl-SI" sz="2000" dirty="0"/>
              <a:t>  </a:t>
            </a:r>
            <a:r>
              <a:rPr lang="sl-SI" sz="2000" dirty="0">
                <a:sym typeface="Wingdings" pitchFamily="2" charset="2"/>
              </a:rPr>
              <a:t> </a:t>
            </a:r>
            <a:r>
              <a:rPr lang="sl-SI" sz="2000" dirty="0" err="1"/>
              <a:t>Starting</a:t>
            </a:r>
            <a:r>
              <a:rPr lang="sl-SI" sz="2000" dirty="0"/>
              <a:t> </a:t>
            </a:r>
            <a:r>
              <a:rPr lang="sl-SI" sz="2000" dirty="0" err="1"/>
              <a:t>from</a:t>
            </a:r>
            <a:r>
              <a:rPr lang="sl-SI" sz="2000" dirty="0"/>
              <a:t> </a:t>
            </a:r>
            <a:r>
              <a:rPr lang="sl-SI" sz="2000" dirty="0" err="1"/>
              <a:t>the</a:t>
            </a:r>
            <a:r>
              <a:rPr lang="sl-SI" sz="2000" dirty="0"/>
              <a:t> </a:t>
            </a:r>
            <a:r>
              <a:rPr lang="sl-SI" sz="2000" dirty="0" err="1"/>
              <a:t>initial</a:t>
            </a:r>
            <a:r>
              <a:rPr lang="sl-SI" sz="2000" dirty="0"/>
              <a:t> </a:t>
            </a:r>
            <a:r>
              <a:rPr lang="sl-SI" sz="2000" dirty="0" err="1"/>
              <a:t>state</a:t>
            </a:r>
            <a:r>
              <a:rPr lang="sl-SI" sz="2000" dirty="0"/>
              <a:t> of </a:t>
            </a:r>
            <a:r>
              <a:rPr lang="sl-SI" sz="2000" dirty="0" err="1"/>
              <a:t>complete</a:t>
            </a:r>
            <a:r>
              <a:rPr lang="sl-SI" sz="2000" dirty="0"/>
              <a:t> </a:t>
            </a:r>
            <a:r>
              <a:rPr lang="sl-SI" sz="2000" dirty="0" err="1"/>
              <a:t>disorder</a:t>
            </a:r>
            <a:r>
              <a:rPr lang="sl-SI" sz="2000" dirty="0"/>
              <a:t>, </a:t>
            </a:r>
            <a:r>
              <a:rPr lang="sl-SI" sz="2000" dirty="0" err="1"/>
              <a:t>the</a:t>
            </a:r>
            <a:r>
              <a:rPr lang="sl-SI" sz="2000" dirty="0"/>
              <a:t> SOM </a:t>
            </a:r>
            <a:r>
              <a:rPr lang="sl-SI" sz="2000" dirty="0" err="1"/>
              <a:t>algorithm</a:t>
            </a:r>
            <a:r>
              <a:rPr lang="sl-SI" sz="2000" dirty="0"/>
              <a:t> </a:t>
            </a:r>
            <a:r>
              <a:rPr lang="sl-SI" sz="2000" dirty="0" err="1"/>
              <a:t>gradually</a:t>
            </a:r>
            <a:r>
              <a:rPr lang="sl-SI" sz="2000" dirty="0"/>
              <a:t> </a:t>
            </a:r>
            <a:r>
              <a:rPr lang="sl-SI" sz="2000" dirty="0" err="1"/>
              <a:t>leads</a:t>
            </a:r>
            <a:r>
              <a:rPr lang="sl-SI" sz="2000" dirty="0"/>
              <a:t> to </a:t>
            </a:r>
            <a:r>
              <a:rPr lang="sl-SI" sz="2000" dirty="0" err="1"/>
              <a:t>an</a:t>
            </a:r>
            <a:r>
              <a:rPr lang="sl-SI" sz="2000" dirty="0"/>
              <a:t> </a:t>
            </a:r>
            <a:r>
              <a:rPr lang="sl-SI" sz="2000" dirty="0" err="1"/>
              <a:t>organized</a:t>
            </a:r>
            <a:r>
              <a:rPr lang="sl-SI" sz="2000" dirty="0"/>
              <a:t> </a:t>
            </a:r>
            <a:r>
              <a:rPr lang="sl-SI" sz="2000" dirty="0" err="1"/>
              <a:t>representation</a:t>
            </a:r>
            <a:r>
              <a:rPr lang="sl-SI" sz="2000" dirty="0"/>
              <a:t> of </a:t>
            </a:r>
            <a:r>
              <a:rPr lang="sl-SI" sz="2000" dirty="0" err="1"/>
              <a:t>activation</a:t>
            </a:r>
            <a:r>
              <a:rPr lang="sl-SI" sz="2000" dirty="0"/>
              <a:t> </a:t>
            </a:r>
            <a:r>
              <a:rPr lang="sl-SI" sz="2000" dirty="0" err="1"/>
              <a:t>patterns</a:t>
            </a:r>
            <a:r>
              <a:rPr lang="sl-SI" sz="2000" dirty="0"/>
              <a:t> </a:t>
            </a:r>
            <a:r>
              <a:rPr lang="sl-SI" sz="2000" dirty="0" err="1"/>
              <a:t>drawn</a:t>
            </a:r>
            <a:r>
              <a:rPr lang="sl-SI" sz="2000" dirty="0"/>
              <a:t> </a:t>
            </a:r>
            <a:r>
              <a:rPr lang="sl-SI" sz="2000" dirty="0" err="1"/>
              <a:t>from</a:t>
            </a:r>
            <a:r>
              <a:rPr lang="sl-SI" sz="2000" dirty="0"/>
              <a:t> </a:t>
            </a:r>
            <a:r>
              <a:rPr lang="sl-SI" sz="2000" dirty="0" err="1"/>
              <a:t>the</a:t>
            </a:r>
            <a:r>
              <a:rPr lang="sl-SI" sz="2000" dirty="0"/>
              <a:t> </a:t>
            </a:r>
            <a:r>
              <a:rPr lang="sl-SI" sz="2000" dirty="0" err="1"/>
              <a:t>input</a:t>
            </a:r>
            <a:r>
              <a:rPr lang="sl-SI" sz="2000" dirty="0"/>
              <a:t> </a:t>
            </a:r>
            <a:r>
              <a:rPr lang="sl-SI" sz="2000" dirty="0" err="1"/>
              <a:t>space</a:t>
            </a:r>
            <a:endParaRPr lang="sl-SI" sz="2000" dirty="0"/>
          </a:p>
          <a:p>
            <a:pPr marL="762000" lvl="1" indent="-304800" eaLnBrk="1" hangingPunct="1"/>
            <a:r>
              <a:rPr lang="sl-SI" dirty="0" err="1">
                <a:solidFill>
                  <a:srgbClr val="0033CC"/>
                </a:solidFill>
              </a:rPr>
              <a:t>However</a:t>
            </a:r>
            <a:r>
              <a:rPr lang="sl-SI" dirty="0">
                <a:solidFill>
                  <a:srgbClr val="0033CC"/>
                </a:solidFill>
              </a:rPr>
              <a:t>, it is </a:t>
            </a:r>
            <a:r>
              <a:rPr lang="sl-SI" dirty="0" err="1">
                <a:solidFill>
                  <a:srgbClr val="0033CC"/>
                </a:solidFill>
              </a:rPr>
              <a:t>possible</a:t>
            </a:r>
            <a:r>
              <a:rPr lang="sl-SI" dirty="0">
                <a:solidFill>
                  <a:srgbClr val="0033CC"/>
                </a:solidFill>
              </a:rPr>
              <a:t> to </a:t>
            </a:r>
            <a:r>
              <a:rPr lang="sl-SI" dirty="0" err="1">
                <a:solidFill>
                  <a:srgbClr val="0033CC"/>
                </a:solidFill>
              </a:rPr>
              <a:t>end</a:t>
            </a:r>
            <a:r>
              <a:rPr lang="sl-SI" dirty="0">
                <a:solidFill>
                  <a:srgbClr val="0033CC"/>
                </a:solidFill>
              </a:rPr>
              <a:t> up in a </a:t>
            </a:r>
            <a:r>
              <a:rPr lang="sl-SI" b="1" i="1" dirty="0" err="1">
                <a:solidFill>
                  <a:srgbClr val="0033CC"/>
                </a:solidFill>
              </a:rPr>
              <a:t>metastable</a:t>
            </a:r>
            <a:r>
              <a:rPr lang="sl-SI" b="1" i="1" dirty="0">
                <a:solidFill>
                  <a:srgbClr val="0033CC"/>
                </a:solidFill>
              </a:rPr>
              <a:t> </a:t>
            </a:r>
            <a:r>
              <a:rPr lang="sl-SI" b="1" i="1" dirty="0" err="1">
                <a:solidFill>
                  <a:srgbClr val="0033CC"/>
                </a:solidFill>
              </a:rPr>
              <a:t>state</a:t>
            </a:r>
            <a:r>
              <a:rPr lang="sl-SI" b="1" i="1" dirty="0">
                <a:solidFill>
                  <a:srgbClr val="0033CC"/>
                </a:solidFill>
              </a:rPr>
              <a:t> </a:t>
            </a:r>
            <a:r>
              <a:rPr lang="sl-SI" dirty="0">
                <a:solidFill>
                  <a:srgbClr val="0033CC"/>
                </a:solidFill>
              </a:rPr>
              <a:t>in </a:t>
            </a:r>
            <a:r>
              <a:rPr lang="sl-SI" dirty="0" err="1">
                <a:solidFill>
                  <a:srgbClr val="0033CC"/>
                </a:solidFill>
              </a:rPr>
              <a:t>which</a:t>
            </a:r>
            <a:r>
              <a:rPr lang="sl-SI" dirty="0">
                <a:solidFill>
                  <a:srgbClr val="0033CC"/>
                </a:solidFill>
              </a:rPr>
              <a:t> </a:t>
            </a:r>
            <a:r>
              <a:rPr lang="sl-SI" dirty="0" err="1">
                <a:solidFill>
                  <a:srgbClr val="0033CC"/>
                </a:solidFill>
              </a:rPr>
              <a:t>the</a:t>
            </a:r>
            <a:r>
              <a:rPr lang="sl-SI" dirty="0">
                <a:solidFill>
                  <a:srgbClr val="0033CC"/>
                </a:solidFill>
              </a:rPr>
              <a:t> </a:t>
            </a:r>
            <a:r>
              <a:rPr lang="sl-SI" dirty="0" err="1">
                <a:solidFill>
                  <a:srgbClr val="0033CC"/>
                </a:solidFill>
              </a:rPr>
              <a:t>feature</a:t>
            </a:r>
            <a:r>
              <a:rPr lang="sl-SI" dirty="0">
                <a:solidFill>
                  <a:srgbClr val="0033CC"/>
                </a:solidFill>
              </a:rPr>
              <a:t> map </a:t>
            </a:r>
            <a:r>
              <a:rPr lang="sl-SI" dirty="0" err="1">
                <a:solidFill>
                  <a:srgbClr val="0033CC"/>
                </a:solidFill>
              </a:rPr>
              <a:t>has</a:t>
            </a:r>
            <a:r>
              <a:rPr lang="sl-SI" dirty="0">
                <a:solidFill>
                  <a:srgbClr val="0033CC"/>
                </a:solidFill>
              </a:rPr>
              <a:t> a </a:t>
            </a:r>
            <a:r>
              <a:rPr lang="sl-SI" dirty="0" err="1">
                <a:solidFill>
                  <a:srgbClr val="0033CC"/>
                </a:solidFill>
              </a:rPr>
              <a:t>topological</a:t>
            </a:r>
            <a:r>
              <a:rPr lang="sl-SI" dirty="0">
                <a:solidFill>
                  <a:srgbClr val="0033CC"/>
                </a:solidFill>
              </a:rPr>
              <a:t> </a:t>
            </a:r>
            <a:r>
              <a:rPr lang="sl-SI" dirty="0" err="1">
                <a:solidFill>
                  <a:srgbClr val="0033CC"/>
                </a:solidFill>
              </a:rPr>
              <a:t>defect</a:t>
            </a:r>
            <a:endParaRPr lang="en-US" dirty="0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/>
              <a:t>© 2022</a:t>
            </a:r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/>
              <a:t>NEURAL NETWORKS  (7) Self-Organizing Maps</a:t>
            </a:r>
            <a:endParaRPr lang="en-US">
              <a:cs typeface="Arial" charset="0"/>
            </a:endParaRP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/>
              <a:t>#</a:t>
            </a:r>
            <a:fld id="{932184E8-F172-4A8B-9D33-95AF32163092}" type="slidenum">
              <a:rPr lang="sl-SI" smtClean="0"/>
              <a:pPr/>
              <a:t>23</a:t>
            </a:fld>
            <a:endParaRPr lang="sl-SI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/>
              <a:t>SOM algorithm essentials</a:t>
            </a:r>
            <a:endParaRPr lang="en-US"/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sl-SI"/>
              <a:t>Essential characteristics of the SOM algorithm:</a:t>
            </a:r>
          </a:p>
          <a:p>
            <a:pPr lvl="3" eaLnBrk="1" hangingPunct="1"/>
            <a:endParaRPr lang="sl-SI"/>
          </a:p>
          <a:p>
            <a:pPr eaLnBrk="1" hangingPunct="1"/>
            <a:r>
              <a:rPr lang="sl-SI" sz="2000" b="1">
                <a:solidFill>
                  <a:srgbClr val="3333FF"/>
                </a:solidFill>
              </a:rPr>
              <a:t>Continuous input space</a:t>
            </a:r>
            <a:r>
              <a:rPr lang="sl-SI" sz="2000"/>
              <a:t> of activation patterns that are generated according to a certain probability distribution</a:t>
            </a:r>
          </a:p>
          <a:p>
            <a:pPr lvl="3" eaLnBrk="1" hangingPunct="1"/>
            <a:endParaRPr lang="sl-SI" sz="1000"/>
          </a:p>
          <a:p>
            <a:pPr eaLnBrk="1" hangingPunct="1"/>
            <a:r>
              <a:rPr lang="sl-SI" sz="2000" b="1">
                <a:solidFill>
                  <a:srgbClr val="3333FF"/>
                </a:solidFill>
              </a:rPr>
              <a:t>Discrete output space</a:t>
            </a:r>
            <a:r>
              <a:rPr lang="sl-SI" sz="2000"/>
              <a:t> in a form of a lattice of neurons</a:t>
            </a:r>
          </a:p>
          <a:p>
            <a:pPr lvl="3" eaLnBrk="1" hangingPunct="1"/>
            <a:endParaRPr lang="sl-SI" sz="1000"/>
          </a:p>
          <a:p>
            <a:pPr eaLnBrk="1" hangingPunct="1"/>
            <a:r>
              <a:rPr lang="sl-SI" sz="2000" b="1">
                <a:solidFill>
                  <a:srgbClr val="3333FF"/>
                </a:solidFill>
              </a:rPr>
              <a:t>Shrinking neighborhood function</a:t>
            </a:r>
            <a:r>
              <a:rPr lang="sl-SI" sz="2000"/>
              <a:t> </a:t>
            </a:r>
            <a:r>
              <a:rPr lang="sl-SI" sz="2000" i="1"/>
              <a:t>h</a:t>
            </a:r>
            <a:r>
              <a:rPr lang="sl-SI" sz="2000"/>
              <a:t> that is defined around a winning neuron </a:t>
            </a:r>
          </a:p>
          <a:p>
            <a:pPr lvl="3" eaLnBrk="1" hangingPunct="1"/>
            <a:endParaRPr lang="sl-SI" sz="1000"/>
          </a:p>
          <a:p>
            <a:pPr eaLnBrk="1" hangingPunct="1"/>
            <a:r>
              <a:rPr lang="sl-SI" sz="2000" b="1">
                <a:solidFill>
                  <a:srgbClr val="3333FF"/>
                </a:solidFill>
              </a:rPr>
              <a:t>Decreasing learning rate </a:t>
            </a:r>
            <a:r>
              <a:rPr lang="sl-SI" sz="2000"/>
              <a:t>that is exponentially decreasing with time</a:t>
            </a:r>
            <a:endParaRPr lang="en-US"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/>
              <a:t>© 2022</a:t>
            </a:r>
          </a:p>
        </p:txBody>
      </p:sp>
      <p:sp>
        <p:nvSpPr>
          <p:cNvPr id="614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/>
              <a:t>NEURAL NETWORKS  (7) Self-Organizing Maps</a:t>
            </a:r>
            <a:endParaRPr lang="en-US">
              <a:cs typeface="Arial" charset="0"/>
            </a:endParaRPr>
          </a:p>
        </p:txBody>
      </p:sp>
      <p:sp>
        <p:nvSpPr>
          <p:cNvPr id="61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/>
              <a:t>#</a:t>
            </a:r>
            <a:fld id="{A5D01A3F-7FD7-4395-810C-BDEA2752D44C}" type="slidenum">
              <a:rPr lang="sl-SI" smtClean="0"/>
              <a:pPr/>
              <a:t>24</a:t>
            </a:fld>
            <a:endParaRPr lang="sl-SI"/>
          </a:p>
        </p:txBody>
      </p:sp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/>
              <a:t>SOM algorithm summary</a:t>
            </a:r>
            <a:endParaRPr lang="en-US"/>
          </a:p>
        </p:txBody>
      </p:sp>
      <p:sp>
        <p:nvSpPr>
          <p:cNvPr id="61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12838"/>
            <a:ext cx="8229600" cy="5268912"/>
          </a:xfrm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US" sz="2000" b="1" dirty="0">
                <a:solidFill>
                  <a:srgbClr val="0033CC"/>
                </a:solidFill>
              </a:rPr>
              <a:t>Initialization</a:t>
            </a:r>
            <a:br>
              <a:rPr lang="sl-SI" sz="2000" dirty="0">
                <a:solidFill>
                  <a:srgbClr val="0033CC"/>
                </a:solidFill>
              </a:rPr>
            </a:br>
            <a:r>
              <a:rPr lang="en-US" sz="2000" dirty="0"/>
              <a:t>Choose random values for the initial weight vectors </a:t>
            </a:r>
            <a:r>
              <a:rPr lang="en-US" sz="2000" i="1" dirty="0"/>
              <a:t>w</a:t>
            </a:r>
            <a:r>
              <a:rPr lang="en-US" sz="2000" i="1" baseline="-25000" dirty="0"/>
              <a:t>j</a:t>
            </a:r>
            <a:endParaRPr lang="sl-SI" sz="2000" i="1" baseline="-25000" dirty="0"/>
          </a:p>
          <a:p>
            <a:pPr lvl="3" eaLnBrk="1" hangingPunct="1">
              <a:lnSpc>
                <a:spcPct val="80000"/>
              </a:lnSpc>
              <a:buFontTx/>
              <a:buAutoNum type="arabicPeriod"/>
            </a:pPr>
            <a:endParaRPr lang="en-US" sz="1000" i="1" baseline="-25000" dirty="0"/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US" sz="2000" b="1" dirty="0">
                <a:solidFill>
                  <a:srgbClr val="0033CC"/>
                </a:solidFill>
              </a:rPr>
              <a:t>Sampling</a:t>
            </a:r>
            <a:br>
              <a:rPr lang="sl-SI" sz="2000" dirty="0"/>
            </a:br>
            <a:r>
              <a:rPr lang="en-US" sz="2000" dirty="0"/>
              <a:t>Draw a sample training input vector </a:t>
            </a:r>
            <a:r>
              <a:rPr lang="en-US" sz="2000" i="1" dirty="0"/>
              <a:t>x</a:t>
            </a:r>
            <a:r>
              <a:rPr lang="en-US" sz="2000" dirty="0"/>
              <a:t> from the input space</a:t>
            </a:r>
            <a:endParaRPr lang="sl-SI" sz="2000" dirty="0"/>
          </a:p>
          <a:p>
            <a:pPr lvl="3" eaLnBrk="1" hangingPunct="1">
              <a:lnSpc>
                <a:spcPct val="80000"/>
              </a:lnSpc>
              <a:buFontTx/>
              <a:buAutoNum type="arabicPeriod"/>
            </a:pPr>
            <a:endParaRPr lang="en-US" sz="1000" dirty="0"/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sl-SI" sz="2000" b="1" dirty="0" err="1">
                <a:solidFill>
                  <a:srgbClr val="FF0000"/>
                </a:solidFill>
              </a:rPr>
              <a:t>Competition</a:t>
            </a:r>
            <a:br>
              <a:rPr lang="sl-SI" sz="2000" dirty="0"/>
            </a:br>
            <a:r>
              <a:rPr lang="en-US" sz="2000" dirty="0"/>
              <a:t>Find the winning neuron with weight vector closest to input vector</a:t>
            </a:r>
            <a:endParaRPr lang="sl-SI" sz="2000" dirty="0"/>
          </a:p>
          <a:p>
            <a:pPr lvl="3" eaLnBrk="1" hangingPunct="1">
              <a:lnSpc>
                <a:spcPct val="80000"/>
              </a:lnSpc>
              <a:buFontTx/>
              <a:buAutoNum type="arabicPeriod"/>
            </a:pPr>
            <a:endParaRPr lang="en-US" sz="1000" dirty="0"/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sl-SI" sz="2000" b="1" dirty="0" err="1">
                <a:solidFill>
                  <a:srgbClr val="FF0000"/>
                </a:solidFill>
              </a:rPr>
              <a:t>Cooperation</a:t>
            </a:r>
            <a:br>
              <a:rPr lang="sl-SI" sz="2000" dirty="0"/>
            </a:br>
            <a:r>
              <a:rPr lang="sl-SI" sz="2000" dirty="0" err="1"/>
              <a:t>Select</a:t>
            </a:r>
            <a:r>
              <a:rPr lang="sl-SI" sz="2000" dirty="0"/>
              <a:t> </a:t>
            </a:r>
            <a:r>
              <a:rPr lang="sl-SI" sz="2000" dirty="0" err="1"/>
              <a:t>neurons</a:t>
            </a:r>
            <a:r>
              <a:rPr lang="sl-SI" sz="2000" dirty="0"/>
              <a:t> in </a:t>
            </a:r>
            <a:r>
              <a:rPr lang="sl-SI" sz="2000" dirty="0" err="1"/>
              <a:t>the</a:t>
            </a:r>
            <a:r>
              <a:rPr lang="sl-SI" sz="2000" dirty="0"/>
              <a:t> </a:t>
            </a:r>
            <a:r>
              <a:rPr lang="sl-SI" sz="2000" dirty="0" err="1"/>
              <a:t>topological</a:t>
            </a:r>
            <a:r>
              <a:rPr lang="sl-SI" sz="2000" dirty="0"/>
              <a:t> </a:t>
            </a:r>
            <a:r>
              <a:rPr lang="sl-SI" sz="2000" dirty="0" err="1"/>
              <a:t>neighborhood</a:t>
            </a:r>
            <a:r>
              <a:rPr lang="sl-SI" sz="2000" dirty="0"/>
              <a:t> of </a:t>
            </a:r>
            <a:r>
              <a:rPr lang="sl-SI" sz="2000" dirty="0" err="1"/>
              <a:t>the</a:t>
            </a:r>
            <a:r>
              <a:rPr lang="sl-SI" sz="2000" dirty="0"/>
              <a:t> </a:t>
            </a:r>
            <a:r>
              <a:rPr lang="sl-SI" sz="2000" dirty="0" err="1"/>
              <a:t>winning</a:t>
            </a:r>
            <a:r>
              <a:rPr lang="sl-SI" sz="2000" dirty="0"/>
              <a:t> </a:t>
            </a:r>
            <a:r>
              <a:rPr lang="sl-SI" sz="2000" dirty="0" err="1"/>
              <a:t>neuron</a:t>
            </a:r>
            <a:endParaRPr lang="sl-SI" sz="2000" dirty="0"/>
          </a:p>
          <a:p>
            <a:pPr lvl="3" eaLnBrk="1" hangingPunct="1">
              <a:lnSpc>
                <a:spcPct val="80000"/>
              </a:lnSpc>
              <a:buFontTx/>
              <a:buAutoNum type="arabicPeriod"/>
            </a:pPr>
            <a:endParaRPr lang="sl-SI" sz="1000" dirty="0"/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sl-SI" sz="2000" b="1" dirty="0" err="1">
                <a:solidFill>
                  <a:srgbClr val="FF0000"/>
                </a:solidFill>
              </a:rPr>
              <a:t>Adaptation</a:t>
            </a:r>
            <a:br>
              <a:rPr lang="sl-SI" sz="2000" dirty="0"/>
            </a:br>
            <a:r>
              <a:rPr lang="en-US" sz="2000" dirty="0"/>
              <a:t>A</a:t>
            </a:r>
            <a:r>
              <a:rPr lang="sl-SI" sz="2000" dirty="0" err="1"/>
              <a:t>djust</a:t>
            </a:r>
            <a:r>
              <a:rPr lang="sl-SI" sz="2000" dirty="0"/>
              <a:t> </a:t>
            </a:r>
            <a:r>
              <a:rPr lang="sl-SI" sz="2000" dirty="0" err="1"/>
              <a:t>synaptic</a:t>
            </a:r>
            <a:r>
              <a:rPr lang="sl-SI" sz="2000" dirty="0"/>
              <a:t> </a:t>
            </a:r>
            <a:r>
              <a:rPr lang="sl-SI" sz="2000" dirty="0" err="1"/>
              <a:t>weights</a:t>
            </a:r>
            <a:r>
              <a:rPr lang="sl-SI" sz="2000" dirty="0"/>
              <a:t> of </a:t>
            </a:r>
            <a:r>
              <a:rPr lang="sl-SI" sz="2000" dirty="0" err="1"/>
              <a:t>the</a:t>
            </a:r>
            <a:r>
              <a:rPr lang="sl-SI" sz="2000" dirty="0"/>
              <a:t> </a:t>
            </a:r>
            <a:r>
              <a:rPr lang="sl-SI" sz="2000" dirty="0" err="1"/>
              <a:t>selected</a:t>
            </a:r>
            <a:r>
              <a:rPr lang="sl-SI" sz="2000" dirty="0"/>
              <a:t> </a:t>
            </a:r>
            <a:r>
              <a:rPr lang="sl-SI" sz="2000" dirty="0" err="1"/>
              <a:t>neurons</a:t>
            </a:r>
            <a:br>
              <a:rPr lang="sl-SI" sz="2000" dirty="0"/>
            </a:br>
            <a:endParaRPr lang="sl-SI" sz="2000" dirty="0"/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</a:pPr>
            <a:endParaRPr lang="sl-SI" sz="2000" dirty="0"/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</a:pPr>
            <a:endParaRPr lang="en-US" sz="2000" dirty="0"/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sl-SI" sz="2000" b="1" dirty="0" err="1">
                <a:solidFill>
                  <a:srgbClr val="0033CC"/>
                </a:solidFill>
              </a:rPr>
              <a:t>Iteration</a:t>
            </a:r>
            <a:br>
              <a:rPr lang="sl-SI" sz="2000" dirty="0"/>
            </a:br>
            <a:r>
              <a:rPr lang="sl-SI" sz="2000" dirty="0" err="1"/>
              <a:t>Continue</a:t>
            </a:r>
            <a:r>
              <a:rPr lang="sl-SI" sz="2000" dirty="0"/>
              <a:t> </a:t>
            </a:r>
            <a:r>
              <a:rPr lang="sl-SI" sz="2000" dirty="0" err="1"/>
              <a:t>with</a:t>
            </a:r>
            <a:r>
              <a:rPr lang="sl-SI" sz="2000" dirty="0"/>
              <a:t> step 2</a:t>
            </a:r>
            <a:r>
              <a:rPr lang="en-US" sz="2000" dirty="0"/>
              <a:t> until the feature map stops changing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1479550" y="4840288"/>
          <a:ext cx="479107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0" name="Equation" r:id="rId3" imgW="2654280" imgH="241200" progId="Equation.3">
                  <p:embed/>
                </p:oleObj>
              </mc:Choice>
              <mc:Fallback>
                <p:oleObj name="Equation" r:id="rId3" imgW="265428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550" y="4840288"/>
                        <a:ext cx="4791075" cy="4333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/>
              <a:t>© 2022</a:t>
            </a:r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/>
              <a:t>NEURAL NETWORKS  (7) Self-Organizing Maps</a:t>
            </a:r>
            <a:endParaRPr lang="en-US">
              <a:cs typeface="Arial" charset="0"/>
            </a:endParaRP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/>
              <a:t>#</a:t>
            </a:r>
            <a:fld id="{1B2DD71B-3CAA-452B-AEFB-99D8339FA28D}" type="slidenum">
              <a:rPr lang="sl-SI" smtClean="0"/>
              <a:pPr/>
              <a:t>25</a:t>
            </a:fld>
            <a:endParaRPr lang="sl-SI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Visualizing the</a:t>
            </a:r>
            <a:r>
              <a:rPr lang="sl-SI"/>
              <a:t> SOM algorithm  </a:t>
            </a:r>
            <a:r>
              <a:rPr lang="sl-SI" sz="2800"/>
              <a:t>(1/2)</a:t>
            </a:r>
            <a:endParaRPr lang="en-US" sz="2800"/>
          </a:p>
        </p:txBody>
      </p:sp>
      <p:pic>
        <p:nvPicPr>
          <p:cNvPr id="2867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1538" y="1376363"/>
            <a:ext cx="3314700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9" name="Text Box 6"/>
          <p:cNvSpPr txBox="1">
            <a:spLocks noChangeArrowheads="1"/>
          </p:cNvSpPr>
          <p:nvPr/>
        </p:nvSpPr>
        <p:spPr bwMode="auto">
          <a:xfrm>
            <a:off x="4316413" y="1395413"/>
            <a:ext cx="4197350" cy="449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l-SI" u="sng" dirty="0">
                <a:solidFill>
                  <a:srgbClr val="3333FF"/>
                </a:solidFill>
              </a:rPr>
              <a:t>Step 1</a:t>
            </a:r>
          </a:p>
          <a:p>
            <a:r>
              <a:rPr lang="en-US" dirty="0"/>
              <a:t>Suppose we have four data points (</a:t>
            </a:r>
            <a:r>
              <a:rPr lang="sl-SI" b="1" dirty="0">
                <a:solidFill>
                  <a:srgbClr val="3333FF"/>
                </a:solidFill>
              </a:rPr>
              <a:t>x</a:t>
            </a:r>
            <a:r>
              <a:rPr lang="en-US" dirty="0"/>
              <a:t>)</a:t>
            </a:r>
            <a:r>
              <a:rPr lang="sl-SI" dirty="0"/>
              <a:t> in </a:t>
            </a:r>
            <a:r>
              <a:rPr lang="en-US" dirty="0"/>
              <a:t>our continuous 2D input space, and want</a:t>
            </a:r>
            <a:r>
              <a:rPr lang="sl-SI" dirty="0"/>
              <a:t> </a:t>
            </a:r>
            <a:r>
              <a:rPr lang="en-US" dirty="0"/>
              <a:t>to map this onto four points in a discrete</a:t>
            </a:r>
            <a:r>
              <a:rPr lang="sl-SI" dirty="0"/>
              <a:t> </a:t>
            </a:r>
            <a:r>
              <a:rPr lang="en-US" dirty="0"/>
              <a:t>1D output space</a:t>
            </a:r>
            <a:r>
              <a:rPr lang="sl-SI" dirty="0"/>
              <a:t> (</a:t>
            </a:r>
            <a:r>
              <a:rPr lang="sl-SI" b="1" dirty="0"/>
              <a:t>o</a:t>
            </a:r>
            <a:r>
              <a:rPr lang="sl-SI" dirty="0"/>
              <a:t>)</a:t>
            </a:r>
            <a:r>
              <a:rPr lang="en-US" dirty="0"/>
              <a:t>. The output nodes map to</a:t>
            </a:r>
            <a:r>
              <a:rPr lang="sl-SI" dirty="0"/>
              <a:t> </a:t>
            </a:r>
            <a:r>
              <a:rPr lang="en-US" dirty="0"/>
              <a:t>points in the input space (</a:t>
            </a:r>
            <a:r>
              <a:rPr lang="sl-SI" b="1" dirty="0"/>
              <a:t>o</a:t>
            </a:r>
            <a:r>
              <a:rPr lang="en-US" dirty="0"/>
              <a:t>). Random</a:t>
            </a:r>
            <a:r>
              <a:rPr lang="sl-SI" dirty="0"/>
              <a:t> </a:t>
            </a:r>
            <a:r>
              <a:rPr lang="en-US" dirty="0"/>
              <a:t>initial weights start the circles at random</a:t>
            </a:r>
            <a:r>
              <a:rPr lang="sl-SI" dirty="0"/>
              <a:t> </a:t>
            </a:r>
            <a:r>
              <a:rPr lang="en-US" dirty="0"/>
              <a:t>positions in the cent</a:t>
            </a:r>
            <a:r>
              <a:rPr lang="sl-SI" dirty="0"/>
              <a:t>e</a:t>
            </a:r>
            <a:r>
              <a:rPr lang="en-US" dirty="0"/>
              <a:t>r of the input space.</a:t>
            </a:r>
            <a:endParaRPr lang="sl-SI" dirty="0"/>
          </a:p>
          <a:p>
            <a:endParaRPr lang="sl-SI" dirty="0"/>
          </a:p>
          <a:p>
            <a:endParaRPr lang="sl-SI" dirty="0"/>
          </a:p>
          <a:p>
            <a:r>
              <a:rPr lang="sl-SI" u="sng" dirty="0">
                <a:solidFill>
                  <a:srgbClr val="3333FF"/>
                </a:solidFill>
              </a:rPr>
              <a:t>Step 2</a:t>
            </a:r>
            <a:endParaRPr lang="en-US" dirty="0">
              <a:solidFill>
                <a:srgbClr val="3333FF"/>
              </a:solidFill>
            </a:endParaRPr>
          </a:p>
          <a:p>
            <a:r>
              <a:rPr lang="en-US" dirty="0"/>
              <a:t>We randomly pick one of the data points</a:t>
            </a:r>
            <a:r>
              <a:rPr lang="sl-SI" dirty="0"/>
              <a:t> </a:t>
            </a:r>
            <a:r>
              <a:rPr lang="en-US" dirty="0"/>
              <a:t>for training (</a:t>
            </a:r>
            <a:r>
              <a:rPr lang="en-US" b="1" dirty="0">
                <a:solidFill>
                  <a:srgbClr val="3333FF"/>
                </a:solidFill>
                <a:sym typeface="Wingdings 2" pitchFamily="18" charset="2"/>
              </a:rPr>
              <a:t></a:t>
            </a:r>
            <a:r>
              <a:rPr lang="en-US" dirty="0"/>
              <a:t>). The closest</a:t>
            </a:r>
            <a:r>
              <a:rPr lang="sl-SI" dirty="0"/>
              <a:t> </a:t>
            </a:r>
            <a:r>
              <a:rPr lang="en-US" dirty="0"/>
              <a:t>output point represents the winning neuron</a:t>
            </a:r>
            <a:r>
              <a:rPr lang="sl-SI" dirty="0"/>
              <a:t> </a:t>
            </a:r>
            <a:r>
              <a:rPr lang="en-US" dirty="0"/>
              <a:t>(</a:t>
            </a:r>
            <a:r>
              <a:rPr lang="en-US" b="1" dirty="0">
                <a:sym typeface="Symbol" pitchFamily="18" charset="2"/>
              </a:rPr>
              <a:t></a:t>
            </a:r>
            <a:r>
              <a:rPr lang="en-US" dirty="0"/>
              <a:t>). That winning neuron is</a:t>
            </a:r>
            <a:r>
              <a:rPr lang="sl-SI" dirty="0"/>
              <a:t> </a:t>
            </a:r>
            <a:r>
              <a:rPr lang="en-US" dirty="0"/>
              <a:t>moved towards the data point by a certain</a:t>
            </a:r>
            <a:r>
              <a:rPr lang="sl-SI" dirty="0"/>
              <a:t> </a:t>
            </a:r>
            <a:r>
              <a:rPr lang="en-US" dirty="0"/>
              <a:t>amount, and the two neighboring neurons</a:t>
            </a:r>
            <a:r>
              <a:rPr lang="sl-SI" dirty="0"/>
              <a:t> </a:t>
            </a:r>
            <a:r>
              <a:rPr lang="en-US" dirty="0"/>
              <a:t>move by smaller amounts (</a:t>
            </a:r>
            <a:r>
              <a:rPr lang="sl-SI" dirty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 dirty="0"/>
              <a:t>).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/>
              <a:t>© 2022</a:t>
            </a: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/>
              <a:t>NEURAL NETWORKS  (7) Self-Organizing Maps</a:t>
            </a:r>
            <a:endParaRPr lang="en-US">
              <a:cs typeface="Arial" charset="0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/>
              <a:t>#</a:t>
            </a:r>
            <a:fld id="{F2C1D28B-9D9A-479C-81DA-575287BE2251}" type="slidenum">
              <a:rPr lang="sl-SI" smtClean="0"/>
              <a:pPr/>
              <a:t>26</a:t>
            </a:fld>
            <a:endParaRPr lang="sl-SI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Visualizing the</a:t>
            </a:r>
            <a:r>
              <a:rPr lang="sl-SI"/>
              <a:t> SOM algorithm  </a:t>
            </a:r>
            <a:r>
              <a:rPr lang="sl-SI" sz="2800"/>
              <a:t>(2/2)</a:t>
            </a:r>
            <a:endParaRPr lang="en-US" sz="2800"/>
          </a:p>
        </p:txBody>
      </p:sp>
      <p:pic>
        <p:nvPicPr>
          <p:cNvPr id="2970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2650" y="1347788"/>
            <a:ext cx="3286125" cy="482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3" name="Text Box 6"/>
          <p:cNvSpPr txBox="1">
            <a:spLocks noChangeArrowheads="1"/>
          </p:cNvSpPr>
          <p:nvPr/>
        </p:nvSpPr>
        <p:spPr bwMode="auto">
          <a:xfrm>
            <a:off x="4316413" y="1395413"/>
            <a:ext cx="4100512" cy="473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l-SI" u="sng" dirty="0">
                <a:solidFill>
                  <a:srgbClr val="3333FF"/>
                </a:solidFill>
              </a:rPr>
              <a:t>Step 3</a:t>
            </a:r>
          </a:p>
          <a:p>
            <a:r>
              <a:rPr lang="en-US" dirty="0"/>
              <a:t>Next</a:t>
            </a:r>
            <a:r>
              <a:rPr lang="sl-SI" dirty="0"/>
              <a:t>,</a:t>
            </a:r>
            <a:r>
              <a:rPr lang="en-US" dirty="0"/>
              <a:t> we randomly pick another data point</a:t>
            </a:r>
            <a:r>
              <a:rPr lang="sl-SI" dirty="0"/>
              <a:t> </a:t>
            </a:r>
            <a:r>
              <a:rPr lang="en-US" dirty="0"/>
              <a:t>for training (</a:t>
            </a:r>
            <a:r>
              <a:rPr lang="en-US" b="1" dirty="0">
                <a:solidFill>
                  <a:srgbClr val="3333FF"/>
                </a:solidFill>
                <a:sym typeface="Wingdings 2" pitchFamily="18" charset="2"/>
              </a:rPr>
              <a:t></a:t>
            </a:r>
            <a:r>
              <a:rPr lang="en-US" dirty="0"/>
              <a:t>). The closest</a:t>
            </a:r>
            <a:r>
              <a:rPr lang="sl-SI" dirty="0"/>
              <a:t> </a:t>
            </a:r>
            <a:r>
              <a:rPr lang="en-US" dirty="0"/>
              <a:t>output point gives the new winning neuron</a:t>
            </a:r>
            <a:r>
              <a:rPr lang="sl-SI" dirty="0"/>
              <a:t> </a:t>
            </a:r>
            <a:r>
              <a:rPr lang="en-US" dirty="0"/>
              <a:t>(</a:t>
            </a:r>
            <a:r>
              <a:rPr lang="en-US" b="1" dirty="0">
                <a:sym typeface="Symbol" pitchFamily="18" charset="2"/>
              </a:rPr>
              <a:t></a:t>
            </a:r>
            <a:r>
              <a:rPr lang="en-US" dirty="0"/>
              <a:t>). The winning neuron</a:t>
            </a:r>
            <a:r>
              <a:rPr lang="sl-SI" dirty="0"/>
              <a:t> </a:t>
            </a:r>
            <a:r>
              <a:rPr lang="en-US" dirty="0"/>
              <a:t>moves towards the data point by a certain</a:t>
            </a:r>
            <a:r>
              <a:rPr lang="sl-SI" dirty="0"/>
              <a:t> </a:t>
            </a:r>
            <a:r>
              <a:rPr lang="en-US" dirty="0"/>
              <a:t>amount and the one neighboring neuron</a:t>
            </a:r>
            <a:r>
              <a:rPr lang="sl-SI" dirty="0"/>
              <a:t> </a:t>
            </a:r>
            <a:r>
              <a:rPr lang="en-US" dirty="0"/>
              <a:t>moves by a smaller amount (</a:t>
            </a:r>
            <a:r>
              <a:rPr lang="sl-SI" dirty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 dirty="0"/>
              <a:t>).</a:t>
            </a:r>
          </a:p>
          <a:p>
            <a:endParaRPr lang="sl-SI" dirty="0"/>
          </a:p>
          <a:p>
            <a:endParaRPr lang="sl-SI" dirty="0"/>
          </a:p>
          <a:p>
            <a:r>
              <a:rPr lang="sl-SI" u="sng" dirty="0">
                <a:solidFill>
                  <a:srgbClr val="3333FF"/>
                </a:solidFill>
              </a:rPr>
              <a:t>Step 4</a:t>
            </a:r>
            <a:endParaRPr lang="en-US" dirty="0">
              <a:solidFill>
                <a:srgbClr val="3333FF"/>
              </a:solidFill>
            </a:endParaRPr>
          </a:p>
          <a:p>
            <a:r>
              <a:rPr lang="en-US" dirty="0"/>
              <a:t>We carry on randomly picking data points</a:t>
            </a:r>
            <a:r>
              <a:rPr lang="sl-SI" dirty="0"/>
              <a:t> </a:t>
            </a:r>
            <a:r>
              <a:rPr lang="en-US" dirty="0"/>
              <a:t>for training (</a:t>
            </a:r>
            <a:r>
              <a:rPr lang="en-US" b="1" dirty="0">
                <a:solidFill>
                  <a:srgbClr val="3333FF"/>
                </a:solidFill>
                <a:sym typeface="Wingdings 2" pitchFamily="18" charset="2"/>
              </a:rPr>
              <a:t></a:t>
            </a:r>
            <a:r>
              <a:rPr lang="en-US" dirty="0"/>
              <a:t>). Each winning</a:t>
            </a:r>
            <a:r>
              <a:rPr lang="sl-SI" dirty="0"/>
              <a:t> </a:t>
            </a:r>
            <a:r>
              <a:rPr lang="en-US" dirty="0"/>
              <a:t>neuron moves towards the data point by a</a:t>
            </a:r>
            <a:r>
              <a:rPr lang="sl-SI" dirty="0"/>
              <a:t> </a:t>
            </a:r>
            <a:r>
              <a:rPr lang="en-US" dirty="0"/>
              <a:t>certain amount and its neighboring</a:t>
            </a:r>
            <a:r>
              <a:rPr lang="sl-SI" dirty="0"/>
              <a:t> </a:t>
            </a:r>
            <a:r>
              <a:rPr lang="en-US" dirty="0"/>
              <a:t>neuron(s) move by smaller amounts</a:t>
            </a:r>
            <a:r>
              <a:rPr lang="sl-SI" dirty="0"/>
              <a:t> </a:t>
            </a:r>
            <a:r>
              <a:rPr lang="en-US" dirty="0"/>
              <a:t>(</a:t>
            </a:r>
            <a:r>
              <a:rPr lang="sl-SI" dirty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 dirty="0"/>
              <a:t>). Eventually</a:t>
            </a:r>
            <a:r>
              <a:rPr lang="sl-SI" dirty="0"/>
              <a:t>,</a:t>
            </a:r>
            <a:r>
              <a:rPr lang="en-US" dirty="0"/>
              <a:t> the whole output grid</a:t>
            </a:r>
            <a:r>
              <a:rPr lang="sl-SI" dirty="0"/>
              <a:t> </a:t>
            </a:r>
            <a:r>
              <a:rPr lang="en-US" dirty="0"/>
              <a:t>unravels itself to represent the input space.</a:t>
            </a:r>
            <a:endParaRPr lang="sl-SI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/>
              <a:t>© 2022</a:t>
            </a:r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/>
              <a:t>NEURAL NETWORKS  (7) Self-Organizing Maps</a:t>
            </a:r>
            <a:endParaRPr lang="en-US">
              <a:cs typeface="Arial" charset="0"/>
            </a:endParaRP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/>
              <a:t>#</a:t>
            </a:r>
            <a:fld id="{3D2350FF-109D-4A5E-BA28-36089B2FC8E2}" type="slidenum">
              <a:rPr lang="sl-SI" smtClean="0"/>
              <a:pPr/>
              <a:t>27</a:t>
            </a:fld>
            <a:endParaRPr lang="sl-SI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z="2800"/>
              <a:t>Example:  1D Lattice driven by 2D distribution</a:t>
            </a:r>
            <a:endParaRPr lang="en-US" sz="28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FD1371-3BB0-45A9-AF65-60D5EBF52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000" y="1407682"/>
            <a:ext cx="5940000" cy="5011701"/>
          </a:xfrm>
          <a:prstGeom prst="rect">
            <a:avLst/>
          </a:prstGeom>
        </p:spPr>
      </p:pic>
      <p:sp>
        <p:nvSpPr>
          <p:cNvPr id="30728" name="Text Box 6"/>
          <p:cNvSpPr txBox="1">
            <a:spLocks noChangeArrowheads="1"/>
          </p:cNvSpPr>
          <p:nvPr/>
        </p:nvSpPr>
        <p:spPr bwMode="auto">
          <a:xfrm>
            <a:off x="1995488" y="1192680"/>
            <a:ext cx="21643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l-SI" sz="1400" dirty="0">
                <a:solidFill>
                  <a:srgbClr val="3333FF"/>
                </a:solidFill>
              </a:rPr>
              <a:t>2D </a:t>
            </a:r>
            <a:r>
              <a:rPr lang="sl-SI" sz="1400" dirty="0" err="1">
                <a:solidFill>
                  <a:srgbClr val="3333FF"/>
                </a:solidFill>
              </a:rPr>
              <a:t>input</a:t>
            </a:r>
            <a:r>
              <a:rPr lang="sl-SI" sz="1400" dirty="0">
                <a:solidFill>
                  <a:srgbClr val="3333FF"/>
                </a:solidFill>
              </a:rPr>
              <a:t> data </a:t>
            </a:r>
            <a:r>
              <a:rPr lang="sl-SI" sz="1400" dirty="0" err="1">
                <a:solidFill>
                  <a:srgbClr val="3333FF"/>
                </a:solidFill>
              </a:rPr>
              <a:t>distribution</a:t>
            </a:r>
            <a:endParaRPr lang="en-US" sz="1400" dirty="0">
              <a:solidFill>
                <a:srgbClr val="3333FF"/>
              </a:solidFill>
            </a:endParaRPr>
          </a:p>
        </p:txBody>
      </p:sp>
      <p:sp>
        <p:nvSpPr>
          <p:cNvPr id="30729" name="Text Box 7"/>
          <p:cNvSpPr txBox="1">
            <a:spLocks noChangeArrowheads="1"/>
          </p:cNvSpPr>
          <p:nvPr/>
        </p:nvSpPr>
        <p:spPr bwMode="auto">
          <a:xfrm>
            <a:off x="5076178" y="1192680"/>
            <a:ext cx="23647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l-SI" sz="1400" dirty="0" err="1">
                <a:solidFill>
                  <a:srgbClr val="FF0000"/>
                </a:solidFill>
              </a:rPr>
              <a:t>Initial</a:t>
            </a:r>
            <a:r>
              <a:rPr lang="sl-SI" sz="1400" dirty="0">
                <a:solidFill>
                  <a:srgbClr val="FF0000"/>
                </a:solidFill>
              </a:rPr>
              <a:t> </a:t>
            </a:r>
            <a:r>
              <a:rPr lang="sl-SI" sz="1400" dirty="0" err="1">
                <a:solidFill>
                  <a:srgbClr val="FF0000"/>
                </a:solidFill>
              </a:rPr>
              <a:t>condition</a:t>
            </a:r>
            <a:r>
              <a:rPr lang="sl-SI" sz="1400" dirty="0">
                <a:solidFill>
                  <a:srgbClr val="FF0000"/>
                </a:solidFill>
              </a:rPr>
              <a:t> of 1D </a:t>
            </a:r>
            <a:r>
              <a:rPr lang="sl-SI" sz="1400" dirty="0" err="1">
                <a:solidFill>
                  <a:srgbClr val="FF0000"/>
                </a:solidFill>
              </a:rPr>
              <a:t>lattice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0730" name="Text Box 8"/>
          <p:cNvSpPr txBox="1">
            <a:spLocks noChangeArrowheads="1"/>
          </p:cNvSpPr>
          <p:nvPr/>
        </p:nvSpPr>
        <p:spPr bwMode="auto">
          <a:xfrm>
            <a:off x="2093913" y="3743793"/>
            <a:ext cx="19447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l-SI" sz="1400">
                <a:solidFill>
                  <a:srgbClr val="FF0000"/>
                </a:solidFill>
              </a:rPr>
              <a:t>End of ordering phase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30731" name="Text Box 9"/>
          <p:cNvSpPr txBox="1">
            <a:spLocks noChangeArrowheads="1"/>
          </p:cNvSpPr>
          <p:nvPr/>
        </p:nvSpPr>
        <p:spPr bwMode="auto">
          <a:xfrm>
            <a:off x="5039665" y="3743793"/>
            <a:ext cx="231345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l-SI" sz="1400" dirty="0" err="1">
                <a:solidFill>
                  <a:srgbClr val="FF0000"/>
                </a:solidFill>
              </a:rPr>
              <a:t>End</a:t>
            </a:r>
            <a:r>
              <a:rPr lang="sl-SI" sz="1400" dirty="0">
                <a:solidFill>
                  <a:srgbClr val="FF0000"/>
                </a:solidFill>
              </a:rPr>
              <a:t> of </a:t>
            </a:r>
            <a:r>
              <a:rPr lang="sl-SI" sz="1400" dirty="0" err="1">
                <a:solidFill>
                  <a:srgbClr val="FF0000"/>
                </a:solidFill>
              </a:rPr>
              <a:t>convergence</a:t>
            </a:r>
            <a:r>
              <a:rPr lang="sl-SI" sz="1400" dirty="0">
                <a:solidFill>
                  <a:srgbClr val="FF0000"/>
                </a:solidFill>
              </a:rPr>
              <a:t> </a:t>
            </a:r>
            <a:r>
              <a:rPr lang="sl-SI" sz="1400" dirty="0" err="1">
                <a:solidFill>
                  <a:srgbClr val="FF0000"/>
                </a:solidFill>
              </a:rPr>
              <a:t>phase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/>
              <a:t>© 2022</a:t>
            </a:r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/>
              <a:t>NEURAL NETWORKS  (7) Self-Organizing Maps</a:t>
            </a:r>
            <a:endParaRPr lang="en-US">
              <a:cs typeface="Arial" charset="0"/>
            </a:endParaRP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/>
              <a:t>#</a:t>
            </a:r>
            <a:fld id="{3D2350FF-109D-4A5E-BA28-36089B2FC8E2}" type="slidenum">
              <a:rPr lang="sl-SI" smtClean="0"/>
              <a:pPr/>
              <a:t>28</a:t>
            </a:fld>
            <a:endParaRPr lang="sl-SI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z="2800" dirty="0" err="1"/>
              <a:t>Example</a:t>
            </a:r>
            <a:r>
              <a:rPr lang="sl-SI" sz="2800" dirty="0"/>
              <a:t>:  2D </a:t>
            </a:r>
            <a:r>
              <a:rPr lang="sl-SI" sz="2800" dirty="0" err="1"/>
              <a:t>Lattice</a:t>
            </a:r>
            <a:r>
              <a:rPr lang="sl-SI" sz="2800" dirty="0"/>
              <a:t> </a:t>
            </a:r>
            <a:r>
              <a:rPr lang="sl-SI" sz="2800" dirty="0" err="1"/>
              <a:t>driven</a:t>
            </a:r>
            <a:r>
              <a:rPr lang="sl-SI" sz="2800" dirty="0"/>
              <a:t> </a:t>
            </a:r>
            <a:r>
              <a:rPr lang="sl-SI" sz="2800" dirty="0" err="1"/>
              <a:t>by</a:t>
            </a:r>
            <a:r>
              <a:rPr lang="sl-SI" sz="2800" dirty="0"/>
              <a:t> 2D </a:t>
            </a:r>
            <a:r>
              <a:rPr lang="sl-SI" sz="2800" dirty="0" err="1"/>
              <a:t>distribution</a:t>
            </a:r>
            <a:endParaRPr lang="en-US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1D4711-4A73-48D1-BF87-27B838059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1" y="1383089"/>
            <a:ext cx="5940000" cy="5027431"/>
          </a:xfrm>
          <a:prstGeom prst="rect">
            <a:avLst/>
          </a:prstGeom>
        </p:spPr>
      </p:pic>
      <p:sp>
        <p:nvSpPr>
          <p:cNvPr id="30728" name="Text Box 6"/>
          <p:cNvSpPr txBox="1">
            <a:spLocks noChangeArrowheads="1"/>
          </p:cNvSpPr>
          <p:nvPr/>
        </p:nvSpPr>
        <p:spPr bwMode="auto">
          <a:xfrm>
            <a:off x="1905838" y="1192680"/>
            <a:ext cx="21643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l-SI" sz="1400" dirty="0">
                <a:solidFill>
                  <a:srgbClr val="3333FF"/>
                </a:solidFill>
              </a:rPr>
              <a:t>2D </a:t>
            </a:r>
            <a:r>
              <a:rPr lang="sl-SI" sz="1400" dirty="0" err="1">
                <a:solidFill>
                  <a:srgbClr val="3333FF"/>
                </a:solidFill>
              </a:rPr>
              <a:t>input</a:t>
            </a:r>
            <a:r>
              <a:rPr lang="sl-SI" sz="1400" dirty="0">
                <a:solidFill>
                  <a:srgbClr val="3333FF"/>
                </a:solidFill>
              </a:rPr>
              <a:t> data </a:t>
            </a:r>
            <a:r>
              <a:rPr lang="sl-SI" sz="1400" dirty="0" err="1">
                <a:solidFill>
                  <a:srgbClr val="3333FF"/>
                </a:solidFill>
              </a:rPr>
              <a:t>distribution</a:t>
            </a:r>
            <a:endParaRPr lang="en-US" sz="1400" dirty="0">
              <a:solidFill>
                <a:srgbClr val="3333FF"/>
              </a:solidFill>
            </a:endParaRPr>
          </a:p>
        </p:txBody>
      </p:sp>
      <p:sp>
        <p:nvSpPr>
          <p:cNvPr id="30729" name="Text Box 7"/>
          <p:cNvSpPr txBox="1">
            <a:spLocks noChangeArrowheads="1"/>
          </p:cNvSpPr>
          <p:nvPr/>
        </p:nvSpPr>
        <p:spPr bwMode="auto">
          <a:xfrm>
            <a:off x="4887913" y="1192680"/>
            <a:ext cx="23647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l-SI" sz="1400" dirty="0" err="1">
                <a:solidFill>
                  <a:srgbClr val="FF0000"/>
                </a:solidFill>
              </a:rPr>
              <a:t>Initial</a:t>
            </a:r>
            <a:r>
              <a:rPr lang="sl-SI" sz="1400" dirty="0">
                <a:solidFill>
                  <a:srgbClr val="FF0000"/>
                </a:solidFill>
              </a:rPr>
              <a:t> </a:t>
            </a:r>
            <a:r>
              <a:rPr lang="sl-SI" sz="1400" dirty="0" err="1">
                <a:solidFill>
                  <a:srgbClr val="FF0000"/>
                </a:solidFill>
              </a:rPr>
              <a:t>condition</a:t>
            </a:r>
            <a:r>
              <a:rPr lang="sl-SI" sz="1400" dirty="0">
                <a:solidFill>
                  <a:srgbClr val="FF0000"/>
                </a:solidFill>
              </a:rPr>
              <a:t> of 2D </a:t>
            </a:r>
            <a:r>
              <a:rPr lang="sl-SI" sz="1400" dirty="0" err="1">
                <a:solidFill>
                  <a:srgbClr val="FF0000"/>
                </a:solidFill>
              </a:rPr>
              <a:t>lattice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0730" name="Text Box 8"/>
          <p:cNvSpPr txBox="1">
            <a:spLocks noChangeArrowheads="1"/>
          </p:cNvSpPr>
          <p:nvPr/>
        </p:nvSpPr>
        <p:spPr bwMode="auto">
          <a:xfrm>
            <a:off x="2004263" y="3743793"/>
            <a:ext cx="19447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l-SI" sz="1400" dirty="0" err="1">
                <a:solidFill>
                  <a:srgbClr val="FF0000"/>
                </a:solidFill>
              </a:rPr>
              <a:t>End</a:t>
            </a:r>
            <a:r>
              <a:rPr lang="sl-SI" sz="1400" dirty="0">
                <a:solidFill>
                  <a:srgbClr val="FF0000"/>
                </a:solidFill>
              </a:rPr>
              <a:t> of </a:t>
            </a:r>
            <a:r>
              <a:rPr lang="sl-SI" sz="1400" dirty="0" err="1">
                <a:solidFill>
                  <a:srgbClr val="FF0000"/>
                </a:solidFill>
              </a:rPr>
              <a:t>ordering</a:t>
            </a:r>
            <a:r>
              <a:rPr lang="sl-SI" sz="1400" dirty="0">
                <a:solidFill>
                  <a:srgbClr val="FF0000"/>
                </a:solidFill>
              </a:rPr>
              <a:t> </a:t>
            </a:r>
            <a:r>
              <a:rPr lang="sl-SI" sz="1400" dirty="0" err="1">
                <a:solidFill>
                  <a:srgbClr val="FF0000"/>
                </a:solidFill>
              </a:rPr>
              <a:t>phase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0731" name="Text Box 9"/>
          <p:cNvSpPr txBox="1">
            <a:spLocks noChangeArrowheads="1"/>
          </p:cNvSpPr>
          <p:nvPr/>
        </p:nvSpPr>
        <p:spPr bwMode="auto">
          <a:xfrm>
            <a:off x="4851400" y="3743793"/>
            <a:ext cx="231345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l-SI" sz="1400">
                <a:solidFill>
                  <a:srgbClr val="FF0000"/>
                </a:solidFill>
              </a:rPr>
              <a:t>End</a:t>
            </a:r>
            <a:r>
              <a:rPr lang="sl-SI" sz="1400" dirty="0">
                <a:solidFill>
                  <a:srgbClr val="FF0000"/>
                </a:solidFill>
              </a:rPr>
              <a:t> of </a:t>
            </a:r>
            <a:r>
              <a:rPr lang="sl-SI" sz="1400" dirty="0" err="1">
                <a:solidFill>
                  <a:srgbClr val="FF0000"/>
                </a:solidFill>
              </a:rPr>
              <a:t>convergence</a:t>
            </a:r>
            <a:r>
              <a:rPr lang="sl-SI" sz="1400" dirty="0">
                <a:solidFill>
                  <a:srgbClr val="FF0000"/>
                </a:solidFill>
              </a:rPr>
              <a:t> </a:t>
            </a:r>
            <a:r>
              <a:rPr lang="sl-SI" sz="1400" dirty="0" err="1">
                <a:solidFill>
                  <a:srgbClr val="FF0000"/>
                </a:solidFill>
              </a:rPr>
              <a:t>phase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7929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/>
              <a:t>© 2022</a:t>
            </a:r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/>
              <a:t>NEURAL NETWORKS  (7) Self-Organizing Maps</a:t>
            </a:r>
            <a:endParaRPr lang="en-US">
              <a:cs typeface="Arial" charset="0"/>
            </a:endParaRP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/>
              <a:t>#</a:t>
            </a:r>
            <a:fld id="{1A3FD205-8248-4202-939A-D7D577C8F375}" type="slidenum">
              <a:rPr lang="sl-SI" smtClean="0"/>
              <a:pPr/>
              <a:t>29</a:t>
            </a:fld>
            <a:endParaRPr lang="sl-SI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/>
              <a:t>Parameters for 1D example</a:t>
            </a:r>
            <a:endParaRPr lang="en-US"/>
          </a:p>
        </p:txBody>
      </p:sp>
      <p:pic>
        <p:nvPicPr>
          <p:cNvPr id="3175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27388" y="1096963"/>
            <a:ext cx="5287962" cy="539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449263" y="1387475"/>
            <a:ext cx="2738437" cy="456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lphaLcParenBoth"/>
            </a:pPr>
            <a:r>
              <a:rPr lang="sl-SI"/>
              <a:t>Exponential decay of </a:t>
            </a:r>
            <a:r>
              <a:rPr lang="sl-SI">
                <a:solidFill>
                  <a:srgbClr val="0033CC"/>
                </a:solidFill>
              </a:rPr>
              <a:t>neighborhood width </a:t>
            </a:r>
            <a:r>
              <a:rPr lang="el-GR">
                <a:solidFill>
                  <a:srgbClr val="0033CC"/>
                </a:solidFill>
                <a:cs typeface="Arial" charset="0"/>
              </a:rPr>
              <a:t>σ</a:t>
            </a:r>
            <a:r>
              <a:rPr lang="sl-SI">
                <a:solidFill>
                  <a:srgbClr val="0033CC"/>
                </a:solidFill>
              </a:rPr>
              <a:t>(n)</a:t>
            </a:r>
            <a:br>
              <a:rPr lang="sl-SI"/>
            </a:br>
            <a:endParaRPr lang="sl-SI" sz="1800"/>
          </a:p>
          <a:p>
            <a:pPr marL="342900" indent="-342900">
              <a:spcBef>
                <a:spcPct val="50000"/>
              </a:spcBef>
              <a:buFontTx/>
              <a:buAutoNum type="alphaLcParenBoth"/>
            </a:pPr>
            <a:endParaRPr lang="sl-SI" sz="1800"/>
          </a:p>
          <a:p>
            <a:pPr marL="342900" indent="-342900">
              <a:spcBef>
                <a:spcPct val="50000"/>
              </a:spcBef>
              <a:buFontTx/>
              <a:buAutoNum type="alphaLcParenBoth"/>
            </a:pPr>
            <a:r>
              <a:rPr lang="sl-SI"/>
              <a:t>Exponential decay of </a:t>
            </a:r>
            <a:r>
              <a:rPr lang="sl-SI">
                <a:solidFill>
                  <a:srgbClr val="0033CC"/>
                </a:solidFill>
              </a:rPr>
              <a:t>learning rate </a:t>
            </a:r>
            <a:r>
              <a:rPr lang="el-GR">
                <a:solidFill>
                  <a:srgbClr val="0033CC"/>
                </a:solidFill>
                <a:cs typeface="Arial" charset="0"/>
              </a:rPr>
              <a:t>η</a:t>
            </a:r>
            <a:r>
              <a:rPr lang="sl-SI">
                <a:solidFill>
                  <a:srgbClr val="0033CC"/>
                </a:solidFill>
              </a:rPr>
              <a:t>(n)</a:t>
            </a:r>
            <a:br>
              <a:rPr lang="sl-SI">
                <a:solidFill>
                  <a:srgbClr val="0033CC"/>
                </a:solidFill>
              </a:rPr>
            </a:br>
            <a:endParaRPr lang="sl-SI">
              <a:solidFill>
                <a:srgbClr val="0033CC"/>
              </a:solidFill>
            </a:endParaRPr>
          </a:p>
          <a:p>
            <a:pPr marL="342900" indent="-342900">
              <a:spcBef>
                <a:spcPct val="50000"/>
              </a:spcBef>
              <a:buFontTx/>
              <a:buAutoNum type="alphaLcParenBoth"/>
            </a:pPr>
            <a:endParaRPr lang="sl-SI" sz="1400"/>
          </a:p>
          <a:p>
            <a:pPr marL="342900" indent="-342900">
              <a:spcBef>
                <a:spcPct val="50000"/>
              </a:spcBef>
              <a:buFontTx/>
              <a:buAutoNum type="alphaLcParenBoth"/>
            </a:pPr>
            <a:r>
              <a:rPr lang="sl-SI">
                <a:solidFill>
                  <a:srgbClr val="0033CC"/>
                </a:solidFill>
              </a:rPr>
              <a:t>Initial neighborhood function</a:t>
            </a:r>
            <a:r>
              <a:rPr lang="sl-SI"/>
              <a:t> (spanning over 100 neurons)</a:t>
            </a:r>
          </a:p>
          <a:p>
            <a:pPr marL="342900" indent="-342900">
              <a:spcBef>
                <a:spcPct val="50000"/>
              </a:spcBef>
              <a:buFontTx/>
              <a:buAutoNum type="alphaLcParenBoth"/>
            </a:pPr>
            <a:endParaRPr lang="sl-SI" sz="1800"/>
          </a:p>
          <a:p>
            <a:pPr marL="342900" indent="-342900">
              <a:spcBef>
                <a:spcPct val="50000"/>
              </a:spcBef>
              <a:buFontTx/>
              <a:buAutoNum type="alphaLcParenBoth"/>
            </a:pPr>
            <a:r>
              <a:rPr lang="sl-SI">
                <a:solidFill>
                  <a:srgbClr val="0033CC"/>
                </a:solidFill>
              </a:rPr>
              <a:t>Final neighborhood function</a:t>
            </a:r>
            <a:r>
              <a:rPr lang="sl-SI"/>
              <a:t> at the end of the ordering phase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/>
              <a:t>© 2022</a:t>
            </a:r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/>
              <a:t>NEURAL NETWORKS  (7) Self-Organizing Maps</a:t>
            </a:r>
            <a:endParaRPr lang="en-US">
              <a:cs typeface="Arial" charset="0"/>
            </a:endParaRP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/>
              <a:t>#</a:t>
            </a:r>
            <a:fld id="{1C44EFE3-4B3D-4D3E-A2E6-908D8253328C}" type="slidenum">
              <a:rPr lang="sl-SI" smtClean="0"/>
              <a:pPr/>
              <a:t>3</a:t>
            </a:fld>
            <a:endParaRPr lang="sl-SI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/>
              <a:t>Examples of problems </a:t>
            </a:r>
            <a:endParaRPr lang="en-GB"/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dirty="0" err="1"/>
              <a:t>Clustering</a:t>
            </a:r>
            <a:endParaRPr lang="sl-SI" dirty="0"/>
          </a:p>
          <a:p>
            <a:pPr lvl="1" eaLnBrk="1" hangingPunct="1">
              <a:buFontTx/>
              <a:buNone/>
            </a:pPr>
            <a:r>
              <a:rPr lang="sl-SI" dirty="0"/>
              <a:t>	</a:t>
            </a:r>
            <a:r>
              <a:rPr lang="sl-SI" dirty="0" err="1"/>
              <a:t>Input</a:t>
            </a:r>
            <a:r>
              <a:rPr lang="sl-SI" dirty="0"/>
              <a:t> data are </a:t>
            </a:r>
            <a:r>
              <a:rPr lang="sl-SI" dirty="0" err="1"/>
              <a:t>grouped</a:t>
            </a:r>
            <a:r>
              <a:rPr lang="sl-SI" dirty="0"/>
              <a:t> </a:t>
            </a:r>
            <a:r>
              <a:rPr lang="sl-SI" dirty="0" err="1"/>
              <a:t>into</a:t>
            </a:r>
            <a:r>
              <a:rPr lang="sl-SI" dirty="0"/>
              <a:t> </a:t>
            </a:r>
            <a:r>
              <a:rPr lang="sl-SI" dirty="0" err="1"/>
              <a:t>clusters</a:t>
            </a:r>
            <a:r>
              <a:rPr lang="sl-SI" dirty="0"/>
              <a:t> </a:t>
            </a:r>
            <a:r>
              <a:rPr lang="sl-SI" dirty="0">
                <a:sym typeface="Wingdings" pitchFamily="2" charset="2"/>
              </a:rPr>
              <a:t> </a:t>
            </a:r>
            <a:r>
              <a:rPr lang="sl-SI" dirty="0" err="1">
                <a:sym typeface="Wingdings" pitchFamily="2" charset="2"/>
              </a:rPr>
              <a:t>for</a:t>
            </a:r>
            <a:r>
              <a:rPr lang="sl-SI" dirty="0">
                <a:sym typeface="Wingdings" pitchFamily="2" charset="2"/>
              </a:rPr>
              <a:t> </a:t>
            </a:r>
            <a:r>
              <a:rPr lang="sl-SI" dirty="0" err="1">
                <a:sym typeface="Wingdings" pitchFamily="2" charset="2"/>
              </a:rPr>
              <a:t>any</a:t>
            </a:r>
            <a:r>
              <a:rPr lang="sl-SI" dirty="0">
                <a:sym typeface="Wingdings" pitchFamily="2" charset="2"/>
              </a:rPr>
              <a:t> </a:t>
            </a:r>
            <a:r>
              <a:rPr lang="sl-SI" dirty="0" err="1">
                <a:sym typeface="Wingdings" pitchFamily="2" charset="2"/>
              </a:rPr>
              <a:t>input</a:t>
            </a:r>
            <a:r>
              <a:rPr lang="sl-SI" dirty="0">
                <a:sym typeface="Wingdings" pitchFamily="2" charset="2"/>
              </a:rPr>
              <a:t>, </a:t>
            </a:r>
            <a:r>
              <a:rPr lang="sl-SI" dirty="0" err="1">
                <a:sym typeface="Wingdings" pitchFamily="2" charset="2"/>
              </a:rPr>
              <a:t>neural</a:t>
            </a:r>
            <a:r>
              <a:rPr lang="sl-SI" dirty="0">
                <a:sym typeface="Wingdings" pitchFamily="2" charset="2"/>
              </a:rPr>
              <a:t> net </a:t>
            </a:r>
            <a:r>
              <a:rPr lang="sl-SI" dirty="0" err="1">
                <a:sym typeface="Wingdings" pitchFamily="2" charset="2"/>
              </a:rPr>
              <a:t>should</a:t>
            </a:r>
            <a:r>
              <a:rPr lang="sl-SI" dirty="0">
                <a:sym typeface="Wingdings" pitchFamily="2" charset="2"/>
              </a:rPr>
              <a:t> </a:t>
            </a:r>
            <a:r>
              <a:rPr lang="sl-SI" dirty="0" err="1">
                <a:sym typeface="Wingdings" pitchFamily="2" charset="2"/>
              </a:rPr>
              <a:t>return</a:t>
            </a:r>
            <a:r>
              <a:rPr lang="sl-SI" dirty="0">
                <a:sym typeface="Wingdings" pitchFamily="2" charset="2"/>
              </a:rPr>
              <a:t> a </a:t>
            </a:r>
            <a:r>
              <a:rPr lang="sl-SI" dirty="0" err="1">
                <a:sym typeface="Wingdings" pitchFamily="2" charset="2"/>
              </a:rPr>
              <a:t>corresponding</a:t>
            </a:r>
            <a:r>
              <a:rPr lang="sl-SI" dirty="0">
                <a:sym typeface="Wingdings" pitchFamily="2" charset="2"/>
              </a:rPr>
              <a:t> </a:t>
            </a:r>
            <a:r>
              <a:rPr lang="sl-SI" dirty="0" err="1">
                <a:sym typeface="Wingdings" pitchFamily="2" charset="2"/>
              </a:rPr>
              <a:t>cluster</a:t>
            </a:r>
            <a:r>
              <a:rPr lang="sl-SI" dirty="0">
                <a:sym typeface="Wingdings" pitchFamily="2" charset="2"/>
              </a:rPr>
              <a:t> </a:t>
            </a:r>
            <a:r>
              <a:rPr lang="sl-SI" dirty="0" err="1">
                <a:sym typeface="Wingdings" pitchFamily="2" charset="2"/>
              </a:rPr>
              <a:t>label</a:t>
            </a:r>
            <a:endParaRPr lang="sl-SI" dirty="0">
              <a:sym typeface="Wingdings" pitchFamily="2" charset="2"/>
            </a:endParaRPr>
          </a:p>
          <a:p>
            <a:pPr lvl="2" eaLnBrk="1" hangingPunct="1"/>
            <a:endParaRPr lang="sl-SI" dirty="0"/>
          </a:p>
          <a:p>
            <a:pPr eaLnBrk="1" hangingPunct="1"/>
            <a:r>
              <a:rPr lang="sl-SI" dirty="0" err="1"/>
              <a:t>Vector</a:t>
            </a:r>
            <a:r>
              <a:rPr lang="sl-SI" dirty="0"/>
              <a:t> </a:t>
            </a:r>
            <a:r>
              <a:rPr lang="sl-SI" dirty="0" err="1"/>
              <a:t>quantization</a:t>
            </a:r>
            <a:endParaRPr lang="sl-SI" dirty="0"/>
          </a:p>
          <a:p>
            <a:pPr lvl="1" eaLnBrk="1" hangingPunct="1">
              <a:buFontTx/>
              <a:buNone/>
            </a:pPr>
            <a:r>
              <a:rPr lang="sl-SI" dirty="0"/>
              <a:t>	</a:t>
            </a:r>
            <a:r>
              <a:rPr lang="sl-SI" dirty="0" err="1"/>
              <a:t>Continuous</a:t>
            </a:r>
            <a:r>
              <a:rPr lang="sl-SI" dirty="0"/>
              <a:t> </a:t>
            </a:r>
            <a:r>
              <a:rPr lang="sl-SI" dirty="0" err="1"/>
              <a:t>space</a:t>
            </a:r>
            <a:r>
              <a:rPr lang="sl-SI" dirty="0"/>
              <a:t> </a:t>
            </a:r>
            <a:r>
              <a:rPr lang="sl-SI" dirty="0" err="1"/>
              <a:t>has</a:t>
            </a:r>
            <a:r>
              <a:rPr lang="sl-SI" dirty="0"/>
              <a:t> to be </a:t>
            </a:r>
            <a:r>
              <a:rPr lang="en-US" dirty="0"/>
              <a:t>discretized</a:t>
            </a:r>
            <a:r>
              <a:rPr lang="sl-SI" dirty="0"/>
              <a:t> </a:t>
            </a:r>
            <a:r>
              <a:rPr lang="sl-SI" dirty="0">
                <a:sym typeface="Wingdings" pitchFamily="2" charset="2"/>
              </a:rPr>
              <a:t></a:t>
            </a:r>
            <a:r>
              <a:rPr lang="sl-SI" dirty="0"/>
              <a:t> </a:t>
            </a:r>
            <a:r>
              <a:rPr lang="sl-SI" dirty="0" err="1"/>
              <a:t>neural</a:t>
            </a:r>
            <a:r>
              <a:rPr lang="sl-SI" dirty="0"/>
              <a:t> net </a:t>
            </a:r>
            <a:r>
              <a:rPr lang="sl-SI" dirty="0" err="1"/>
              <a:t>has</a:t>
            </a:r>
            <a:r>
              <a:rPr lang="sl-SI" dirty="0"/>
              <a:t> to </a:t>
            </a:r>
            <a:r>
              <a:rPr lang="sl-SI" dirty="0" err="1"/>
              <a:t>find</a:t>
            </a:r>
            <a:r>
              <a:rPr lang="sl-SI" dirty="0"/>
              <a:t> </a:t>
            </a:r>
            <a:r>
              <a:rPr lang="sl-SI" dirty="0" err="1"/>
              <a:t>optimal</a:t>
            </a:r>
            <a:r>
              <a:rPr lang="sl-SI" dirty="0"/>
              <a:t> </a:t>
            </a:r>
            <a:r>
              <a:rPr lang="en-US" dirty="0"/>
              <a:t>discretization</a:t>
            </a:r>
            <a:r>
              <a:rPr lang="sl-SI" dirty="0"/>
              <a:t> of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input</a:t>
            </a:r>
            <a:r>
              <a:rPr lang="sl-SI" dirty="0"/>
              <a:t> </a:t>
            </a:r>
            <a:r>
              <a:rPr lang="sl-SI" dirty="0" err="1"/>
              <a:t>space</a:t>
            </a:r>
            <a:endParaRPr lang="sl-SI" dirty="0"/>
          </a:p>
          <a:p>
            <a:pPr lvl="2" eaLnBrk="1" hangingPunct="1"/>
            <a:endParaRPr lang="sl-SI" dirty="0"/>
          </a:p>
          <a:p>
            <a:pPr eaLnBrk="1" hangingPunct="1"/>
            <a:r>
              <a:rPr lang="sl-SI" dirty="0" err="1"/>
              <a:t>Dimensionality</a:t>
            </a:r>
            <a:r>
              <a:rPr lang="sl-SI" dirty="0"/>
              <a:t> </a:t>
            </a:r>
            <a:r>
              <a:rPr lang="sl-SI" dirty="0" err="1"/>
              <a:t>reduction</a:t>
            </a:r>
            <a:endParaRPr lang="sl-SI" dirty="0"/>
          </a:p>
          <a:p>
            <a:pPr lvl="1" eaLnBrk="1" hangingPunct="1">
              <a:buFontTx/>
              <a:buNone/>
            </a:pPr>
            <a:r>
              <a:rPr lang="sl-SI" dirty="0"/>
              <a:t>	</a:t>
            </a:r>
            <a:r>
              <a:rPr lang="sl-SI" dirty="0" err="1"/>
              <a:t>Input</a:t>
            </a:r>
            <a:r>
              <a:rPr lang="sl-SI" dirty="0"/>
              <a:t> data are </a:t>
            </a:r>
            <a:r>
              <a:rPr lang="sl-SI" dirty="0" err="1"/>
              <a:t>grouped</a:t>
            </a:r>
            <a:r>
              <a:rPr lang="sl-SI" dirty="0"/>
              <a:t> in a </a:t>
            </a:r>
            <a:r>
              <a:rPr lang="sl-SI" dirty="0" err="1"/>
              <a:t>subspace</a:t>
            </a:r>
            <a:r>
              <a:rPr lang="sl-SI" dirty="0"/>
              <a:t> </a:t>
            </a:r>
            <a:r>
              <a:rPr lang="sl-SI" dirty="0" err="1"/>
              <a:t>with</a:t>
            </a:r>
            <a:r>
              <a:rPr lang="sl-SI" dirty="0"/>
              <a:t> </a:t>
            </a:r>
            <a:r>
              <a:rPr lang="sl-SI" dirty="0" err="1"/>
              <a:t>lower</a:t>
            </a:r>
            <a:r>
              <a:rPr lang="sl-SI" dirty="0"/>
              <a:t> </a:t>
            </a:r>
            <a:r>
              <a:rPr lang="sl-SI" dirty="0" err="1"/>
              <a:t>dimensionality</a:t>
            </a:r>
            <a:r>
              <a:rPr lang="sl-SI" dirty="0"/>
              <a:t> </a:t>
            </a:r>
            <a:r>
              <a:rPr lang="sl-SI" dirty="0" err="1"/>
              <a:t>than</a:t>
            </a:r>
            <a:r>
              <a:rPr lang="sl-SI" dirty="0"/>
              <a:t> </a:t>
            </a:r>
            <a:r>
              <a:rPr lang="sl-SI" dirty="0" err="1"/>
              <a:t>the</a:t>
            </a:r>
            <a:r>
              <a:rPr lang="sl-SI" dirty="0"/>
              <a:t> original data </a:t>
            </a:r>
            <a:r>
              <a:rPr lang="sl-SI" dirty="0">
                <a:sym typeface="Wingdings" pitchFamily="2" charset="2"/>
              </a:rPr>
              <a:t> </a:t>
            </a:r>
            <a:r>
              <a:rPr lang="sl-SI" dirty="0" err="1">
                <a:sym typeface="Wingdings" pitchFamily="2" charset="2"/>
              </a:rPr>
              <a:t>Neural</a:t>
            </a:r>
            <a:r>
              <a:rPr lang="sl-SI" dirty="0">
                <a:sym typeface="Wingdings" pitchFamily="2" charset="2"/>
              </a:rPr>
              <a:t> net </a:t>
            </a:r>
            <a:r>
              <a:rPr lang="sl-SI" dirty="0" err="1">
                <a:sym typeface="Wingdings" pitchFamily="2" charset="2"/>
              </a:rPr>
              <a:t>has</a:t>
            </a:r>
            <a:r>
              <a:rPr lang="sl-SI" dirty="0">
                <a:sym typeface="Wingdings" pitchFamily="2" charset="2"/>
              </a:rPr>
              <a:t> to </a:t>
            </a:r>
            <a:r>
              <a:rPr lang="sl-SI" dirty="0" err="1">
                <a:sym typeface="Wingdings" pitchFamily="2" charset="2"/>
              </a:rPr>
              <a:t>learn</a:t>
            </a:r>
            <a:r>
              <a:rPr lang="sl-SI" dirty="0">
                <a:sym typeface="Wingdings" pitchFamily="2" charset="2"/>
              </a:rPr>
              <a:t> </a:t>
            </a:r>
            <a:r>
              <a:rPr lang="sl-SI" dirty="0" err="1"/>
              <a:t>an</a:t>
            </a:r>
            <a:r>
              <a:rPr lang="sl-SI" dirty="0"/>
              <a:t> </a:t>
            </a:r>
            <a:r>
              <a:rPr lang="sl-SI" dirty="0" err="1"/>
              <a:t>optimal</a:t>
            </a:r>
            <a:r>
              <a:rPr lang="sl-SI" dirty="0"/>
              <a:t> </a:t>
            </a:r>
            <a:r>
              <a:rPr lang="sl-SI" dirty="0" err="1"/>
              <a:t>mapping</a:t>
            </a:r>
            <a:r>
              <a:rPr lang="sl-SI" dirty="0"/>
              <a:t> </a:t>
            </a:r>
            <a:r>
              <a:rPr lang="sl-SI" dirty="0" err="1"/>
              <a:t>such</a:t>
            </a:r>
            <a:r>
              <a:rPr lang="sl-SI" dirty="0"/>
              <a:t> </a:t>
            </a:r>
            <a:r>
              <a:rPr lang="sl-SI" dirty="0" err="1"/>
              <a:t>that</a:t>
            </a:r>
            <a:r>
              <a:rPr lang="sl-SI" dirty="0"/>
              <a:t> most of </a:t>
            </a:r>
            <a:r>
              <a:rPr lang="sl-SI" dirty="0" err="1"/>
              <a:t>the</a:t>
            </a:r>
            <a:r>
              <a:rPr lang="sl-SI" dirty="0"/>
              <a:t> variance in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input</a:t>
            </a:r>
            <a:r>
              <a:rPr lang="sl-SI" dirty="0"/>
              <a:t> data is </a:t>
            </a:r>
            <a:r>
              <a:rPr lang="sl-SI" dirty="0" err="1"/>
              <a:t>preserved</a:t>
            </a:r>
            <a:r>
              <a:rPr lang="sl-SI" dirty="0"/>
              <a:t> in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output</a:t>
            </a:r>
            <a:r>
              <a:rPr lang="sl-SI" dirty="0"/>
              <a:t> data</a:t>
            </a:r>
          </a:p>
          <a:p>
            <a:pPr lvl="2" eaLnBrk="1" hangingPunct="1"/>
            <a:endParaRPr lang="sl-SI" dirty="0"/>
          </a:p>
          <a:p>
            <a:pPr eaLnBrk="1" hangingPunct="1"/>
            <a:r>
              <a:rPr lang="sl-SI" dirty="0" err="1"/>
              <a:t>Feature</a:t>
            </a:r>
            <a:r>
              <a:rPr lang="sl-SI" dirty="0"/>
              <a:t> </a:t>
            </a:r>
            <a:r>
              <a:rPr lang="sl-SI" dirty="0" err="1"/>
              <a:t>extraction</a:t>
            </a:r>
            <a:endParaRPr lang="sl-SI" dirty="0"/>
          </a:p>
          <a:p>
            <a:pPr lvl="1" eaLnBrk="1" hangingPunct="1">
              <a:buFontTx/>
              <a:buNone/>
            </a:pPr>
            <a:r>
              <a:rPr lang="sl-SI" dirty="0"/>
              <a:t>	The </a:t>
            </a:r>
            <a:r>
              <a:rPr lang="sl-SI" dirty="0" err="1"/>
              <a:t>system</a:t>
            </a:r>
            <a:r>
              <a:rPr lang="sl-SI" dirty="0"/>
              <a:t> </a:t>
            </a:r>
            <a:r>
              <a:rPr lang="sl-SI" dirty="0" err="1"/>
              <a:t>has</a:t>
            </a:r>
            <a:r>
              <a:rPr lang="sl-SI" dirty="0"/>
              <a:t> to </a:t>
            </a:r>
            <a:r>
              <a:rPr lang="sl-SI" dirty="0" err="1"/>
              <a:t>extract</a:t>
            </a:r>
            <a:r>
              <a:rPr lang="sl-SI" dirty="0"/>
              <a:t> </a:t>
            </a:r>
            <a:r>
              <a:rPr lang="sl-SI" dirty="0" err="1"/>
              <a:t>features</a:t>
            </a:r>
            <a:r>
              <a:rPr lang="sl-SI" dirty="0"/>
              <a:t> </a:t>
            </a:r>
            <a:r>
              <a:rPr lang="sl-SI" dirty="0" err="1"/>
              <a:t>from</a:t>
            </a:r>
            <a:r>
              <a:rPr lang="sl-SI" dirty="0"/>
              <a:t>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input</a:t>
            </a:r>
            <a:r>
              <a:rPr lang="sl-SI" dirty="0"/>
              <a:t> signal </a:t>
            </a:r>
            <a:r>
              <a:rPr lang="sl-SI" dirty="0">
                <a:sym typeface="Wingdings" pitchFamily="2" charset="2"/>
              </a:rPr>
              <a:t> </a:t>
            </a:r>
            <a:r>
              <a:rPr lang="sl-SI" dirty="0" err="1">
                <a:sym typeface="Wingdings" pitchFamily="2" charset="2"/>
              </a:rPr>
              <a:t>t</a:t>
            </a:r>
            <a:r>
              <a:rPr lang="sl-SI" dirty="0" err="1"/>
              <a:t>his</a:t>
            </a:r>
            <a:r>
              <a:rPr lang="sl-SI" dirty="0"/>
              <a:t> </a:t>
            </a:r>
            <a:r>
              <a:rPr lang="sl-SI" dirty="0" err="1"/>
              <a:t>often</a:t>
            </a:r>
            <a:r>
              <a:rPr lang="sl-SI" dirty="0"/>
              <a:t> </a:t>
            </a:r>
            <a:r>
              <a:rPr lang="sl-SI" dirty="0" err="1"/>
              <a:t>means</a:t>
            </a:r>
            <a:r>
              <a:rPr lang="sl-SI" dirty="0"/>
              <a:t> a </a:t>
            </a:r>
            <a:r>
              <a:rPr lang="sl-SI" dirty="0" err="1"/>
              <a:t>dimensionality</a:t>
            </a:r>
            <a:r>
              <a:rPr lang="sl-SI" dirty="0"/>
              <a:t> </a:t>
            </a:r>
            <a:r>
              <a:rPr lang="sl-SI" dirty="0" err="1"/>
              <a:t>reduction</a:t>
            </a:r>
            <a:r>
              <a:rPr lang="sl-SI" dirty="0"/>
              <a:t> as </a:t>
            </a:r>
            <a:r>
              <a:rPr lang="sl-SI" dirty="0" err="1"/>
              <a:t>described</a:t>
            </a:r>
            <a:r>
              <a:rPr lang="sl-SI" dirty="0"/>
              <a:t> </a:t>
            </a:r>
            <a:r>
              <a:rPr lang="sl-SI" dirty="0" err="1"/>
              <a:t>above</a:t>
            </a:r>
            <a:endParaRPr lang="sl-SI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/>
              <a:t>© 2022</a:t>
            </a:r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/>
              <a:t>NEURAL NETWORKS  (7) Self-Organizing Maps</a:t>
            </a:r>
            <a:endParaRPr lang="en-US">
              <a:cs typeface="Arial" charset="0"/>
            </a:endParaRP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/>
              <a:t>#</a:t>
            </a:r>
            <a:fld id="{A4A6F196-539D-4AB5-8084-C2B075CF7F12}" type="slidenum">
              <a:rPr lang="sl-SI" smtClean="0"/>
              <a:pPr/>
              <a:t>30</a:t>
            </a:fld>
            <a:endParaRPr lang="sl-SI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dirty="0"/>
              <a:t>MATLAB </a:t>
            </a:r>
            <a:r>
              <a:rPr lang="sl-SI" dirty="0" err="1"/>
              <a:t>examples</a:t>
            </a:r>
            <a:endParaRPr lang="en-US" dirty="0"/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00CC99"/>
                </a:solidFill>
              </a:rPr>
              <a:t>nnd14fm1</a:t>
            </a:r>
            <a:r>
              <a:rPr lang="sl-SI" dirty="0"/>
              <a:t>  –  1D </a:t>
            </a:r>
            <a:r>
              <a:rPr lang="sl-SI" dirty="0" err="1"/>
              <a:t>feature</a:t>
            </a:r>
            <a:r>
              <a:rPr lang="sl-SI" dirty="0"/>
              <a:t> map </a:t>
            </a:r>
          </a:p>
          <a:p>
            <a:pPr eaLnBrk="1" hangingPunct="1"/>
            <a:r>
              <a:rPr lang="sl-SI" dirty="0">
                <a:solidFill>
                  <a:srgbClr val="00CC99"/>
                </a:solidFill>
              </a:rPr>
              <a:t>nnd14fm2</a:t>
            </a:r>
            <a:r>
              <a:rPr lang="sl-SI" dirty="0"/>
              <a:t>  –  2D </a:t>
            </a:r>
            <a:r>
              <a:rPr lang="sl-SI" dirty="0" err="1"/>
              <a:t>feature</a:t>
            </a:r>
            <a:r>
              <a:rPr lang="sl-SI" dirty="0"/>
              <a:t> map</a:t>
            </a:r>
          </a:p>
          <a:p>
            <a:pPr eaLnBrk="1" hangingPunct="1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95" y="2287063"/>
            <a:ext cx="3811993" cy="3384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466" y="2287063"/>
            <a:ext cx="3811993" cy="3384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/>
              <a:t>© 2022</a:t>
            </a:r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/>
              <a:t>NEURAL NETWORKS  (7) Self-Organizing Maps</a:t>
            </a:r>
            <a:endParaRPr lang="en-US">
              <a:cs typeface="Arial" charset="0"/>
            </a:endParaRP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/>
              <a:t>#</a:t>
            </a:r>
            <a:fld id="{96D3DBD2-4ACB-4CD5-A9B0-53BF07F5BE5E}" type="slidenum">
              <a:rPr lang="sl-SI" smtClean="0"/>
              <a:pPr/>
              <a:t>31</a:t>
            </a:fld>
            <a:endParaRPr lang="sl-SI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/>
              <a:t>7.4  Properties of the feature map</a:t>
            </a:r>
            <a:endParaRPr lang="en-US"/>
          </a:p>
        </p:txBody>
      </p:sp>
      <p:sp>
        <p:nvSpPr>
          <p:cNvPr id="34822" name="Line 4"/>
          <p:cNvSpPr>
            <a:spLocks noChangeShapeType="1"/>
          </p:cNvSpPr>
          <p:nvPr/>
        </p:nvSpPr>
        <p:spPr bwMode="auto">
          <a:xfrm>
            <a:off x="250825" y="1268413"/>
            <a:ext cx="8642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30300" y="1801813"/>
            <a:ext cx="7556500" cy="45799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>
                <a:solidFill>
                  <a:srgbClr val="3333FF"/>
                </a:solidFill>
              </a:rPr>
              <a:t>Property 1:</a:t>
            </a:r>
            <a:r>
              <a:rPr lang="sl-SI">
                <a:solidFill>
                  <a:srgbClr val="3333FF"/>
                </a:solidFill>
              </a:rPr>
              <a:t> </a:t>
            </a:r>
            <a:r>
              <a:rPr lang="en-GB">
                <a:solidFill>
                  <a:srgbClr val="3333FF"/>
                </a:solidFill>
              </a:rPr>
              <a:t> Approximation of the </a:t>
            </a:r>
            <a:r>
              <a:rPr lang="sl-SI">
                <a:solidFill>
                  <a:srgbClr val="3333FF"/>
                </a:solidFill>
              </a:rPr>
              <a:t>i</a:t>
            </a:r>
            <a:r>
              <a:rPr lang="en-GB">
                <a:solidFill>
                  <a:srgbClr val="3333FF"/>
                </a:solidFill>
              </a:rPr>
              <a:t>nput </a:t>
            </a:r>
            <a:r>
              <a:rPr lang="sl-SI">
                <a:solidFill>
                  <a:srgbClr val="3333FF"/>
                </a:solidFill>
              </a:rPr>
              <a:t>s</a:t>
            </a:r>
            <a:r>
              <a:rPr lang="en-GB">
                <a:solidFill>
                  <a:srgbClr val="3333FF"/>
                </a:solidFill>
              </a:rPr>
              <a:t>pace</a:t>
            </a:r>
            <a:endParaRPr lang="sl-SI">
              <a:solidFill>
                <a:srgbClr val="3333FF"/>
              </a:solidFill>
            </a:endParaRPr>
          </a:p>
          <a:p>
            <a:pPr eaLnBrk="1" hangingPunct="1">
              <a:buFontTx/>
              <a:buNone/>
            </a:pPr>
            <a:endParaRPr lang="sl-SI">
              <a:solidFill>
                <a:srgbClr val="3333FF"/>
              </a:solidFill>
            </a:endParaRPr>
          </a:p>
          <a:p>
            <a:pPr eaLnBrk="1" hangingPunct="1">
              <a:buFontTx/>
              <a:buNone/>
            </a:pPr>
            <a:r>
              <a:rPr lang="sl-SI">
                <a:solidFill>
                  <a:srgbClr val="3333FF"/>
                </a:solidFill>
              </a:rPr>
              <a:t>Property 2:  Topological ordering</a:t>
            </a:r>
          </a:p>
          <a:p>
            <a:pPr eaLnBrk="1" hangingPunct="1">
              <a:buFontTx/>
              <a:buNone/>
            </a:pPr>
            <a:endParaRPr lang="sl-SI">
              <a:solidFill>
                <a:srgbClr val="3333FF"/>
              </a:solidFill>
            </a:endParaRPr>
          </a:p>
          <a:p>
            <a:pPr eaLnBrk="1" hangingPunct="1">
              <a:buFontTx/>
              <a:buNone/>
            </a:pPr>
            <a:r>
              <a:rPr lang="sl-SI">
                <a:solidFill>
                  <a:srgbClr val="3333FF"/>
                </a:solidFill>
              </a:rPr>
              <a:t>Property 3:  Density matching</a:t>
            </a:r>
          </a:p>
          <a:p>
            <a:pPr eaLnBrk="1" hangingPunct="1">
              <a:buFontTx/>
              <a:buNone/>
            </a:pPr>
            <a:endParaRPr lang="sl-SI">
              <a:solidFill>
                <a:srgbClr val="3333FF"/>
              </a:solidFill>
            </a:endParaRPr>
          </a:p>
          <a:p>
            <a:pPr eaLnBrk="1" hangingPunct="1">
              <a:buFontTx/>
              <a:buNone/>
            </a:pPr>
            <a:r>
              <a:rPr lang="sl-SI">
                <a:solidFill>
                  <a:srgbClr val="3333FF"/>
                </a:solidFill>
              </a:rPr>
              <a:t>Property 4:  Feature selection</a:t>
            </a:r>
          </a:p>
          <a:p>
            <a:pPr eaLnBrk="1" hangingPunct="1">
              <a:buFontTx/>
              <a:buNone/>
            </a:pPr>
            <a:r>
              <a:rPr lang="sl-SI">
                <a:solidFill>
                  <a:srgbClr val="3333FF"/>
                </a:solidFill>
              </a:rPr>
              <a:t>	</a:t>
            </a:r>
          </a:p>
          <a:p>
            <a:pPr eaLnBrk="1" hangingPunct="1"/>
            <a:endParaRPr lang="sl-SI">
              <a:solidFill>
                <a:srgbClr val="3333FF"/>
              </a:solidFill>
            </a:endParaRPr>
          </a:p>
          <a:p>
            <a:pPr eaLnBrk="1" hangingPunct="1"/>
            <a:endParaRPr lang="en-GB">
              <a:solidFill>
                <a:srgbClr val="3333F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/>
              <a:t>© 2022</a:t>
            </a:r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/>
              <a:t>NEURAL NETWORKS  (7) Self-Organizing Maps</a:t>
            </a:r>
            <a:endParaRPr lang="en-US">
              <a:cs typeface="Arial" charset="0"/>
            </a:endParaRP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/>
              <a:t>#</a:t>
            </a:r>
            <a:fld id="{6C5A7EFC-8DBA-487B-912D-B1726269F04A}" type="slidenum">
              <a:rPr lang="sl-SI" smtClean="0"/>
              <a:pPr/>
              <a:t>32</a:t>
            </a:fld>
            <a:endParaRPr lang="sl-SI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>
          <a:xfrm>
            <a:off x="279400" y="274638"/>
            <a:ext cx="8585200" cy="777875"/>
          </a:xfrm>
        </p:spPr>
        <p:txBody>
          <a:bodyPr/>
          <a:lstStyle/>
          <a:p>
            <a:pPr eaLnBrk="1" hangingPunct="1"/>
            <a:r>
              <a:rPr lang="en-GB"/>
              <a:t>Property 1: </a:t>
            </a:r>
            <a:r>
              <a:rPr lang="sl-SI"/>
              <a:t> </a:t>
            </a:r>
            <a:r>
              <a:rPr lang="en-GB"/>
              <a:t>Approximation of the </a:t>
            </a:r>
            <a:r>
              <a:rPr lang="sl-SI"/>
              <a:t>i</a:t>
            </a:r>
            <a:r>
              <a:rPr lang="en-GB"/>
              <a:t>nput </a:t>
            </a:r>
            <a:r>
              <a:rPr lang="sl-SI"/>
              <a:t>s</a:t>
            </a:r>
            <a:r>
              <a:rPr lang="en-GB"/>
              <a:t>pa</a:t>
            </a:r>
            <a:r>
              <a:rPr lang="sl-SI"/>
              <a:t>ce</a:t>
            </a:r>
            <a:endParaRPr lang="en-GB"/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68413"/>
            <a:ext cx="8382000" cy="51133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sl-SI" sz="1800" b="1" dirty="0">
                <a:solidFill>
                  <a:srgbClr val="3333FF"/>
                </a:solidFill>
              </a:rPr>
              <a:t>	</a:t>
            </a:r>
            <a:r>
              <a:rPr lang="en-GB" sz="1800" b="1" dirty="0">
                <a:solidFill>
                  <a:srgbClr val="3333FF"/>
                </a:solidFill>
              </a:rPr>
              <a:t>The feature map </a:t>
            </a:r>
            <a:r>
              <a:rPr lang="el-GR" sz="1800" b="1" dirty="0">
                <a:solidFill>
                  <a:srgbClr val="3333FF"/>
                </a:solidFill>
                <a:cs typeface="Arial" charset="0"/>
              </a:rPr>
              <a:t>Φ</a:t>
            </a:r>
            <a:r>
              <a:rPr lang="en-GB" sz="1800" b="1" dirty="0">
                <a:solidFill>
                  <a:srgbClr val="3333FF"/>
                </a:solidFill>
              </a:rPr>
              <a:t> represented by the set of weight vectors {</a:t>
            </a:r>
            <a:r>
              <a:rPr lang="en-GB" sz="1800" b="1" i="1" dirty="0">
                <a:solidFill>
                  <a:srgbClr val="3333FF"/>
                </a:solidFill>
              </a:rPr>
              <a:t>w</a:t>
            </a:r>
            <a:r>
              <a:rPr lang="en-GB" sz="1800" b="1" i="1" baseline="-25000" dirty="0">
                <a:solidFill>
                  <a:srgbClr val="3333FF"/>
                </a:solidFill>
              </a:rPr>
              <a:t>i</a:t>
            </a:r>
            <a:r>
              <a:rPr lang="en-GB" sz="1800" b="1" dirty="0">
                <a:solidFill>
                  <a:srgbClr val="3333FF"/>
                </a:solidFill>
              </a:rPr>
              <a:t>} in the output space,</a:t>
            </a:r>
            <a:r>
              <a:rPr lang="sl-SI" sz="1800" b="1" dirty="0">
                <a:solidFill>
                  <a:srgbClr val="3333FF"/>
                </a:solidFill>
              </a:rPr>
              <a:t> </a:t>
            </a:r>
            <a:r>
              <a:rPr lang="en-GB" sz="1800" b="1" dirty="0">
                <a:solidFill>
                  <a:srgbClr val="3333FF"/>
                </a:solidFill>
              </a:rPr>
              <a:t>provides a good approximation to the input space</a:t>
            </a:r>
            <a:endParaRPr lang="sl-SI" sz="1800" b="1" dirty="0">
              <a:solidFill>
                <a:srgbClr val="3333FF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sl-SI" sz="1800" b="1" dirty="0">
              <a:solidFill>
                <a:srgbClr val="3333FF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l-SI" sz="1800" dirty="0"/>
              <a:t>	The </a:t>
            </a:r>
            <a:r>
              <a:rPr lang="sl-SI" sz="1800" dirty="0" err="1"/>
              <a:t>goal</a:t>
            </a:r>
            <a:r>
              <a:rPr lang="sl-SI" sz="1800" dirty="0"/>
              <a:t> of SOM </a:t>
            </a:r>
            <a:r>
              <a:rPr lang="sl-SI" sz="1800" dirty="0" err="1"/>
              <a:t>can</a:t>
            </a:r>
            <a:r>
              <a:rPr lang="sl-SI" sz="1800" dirty="0"/>
              <a:t> be </a:t>
            </a:r>
            <a:r>
              <a:rPr lang="sl-SI" sz="1800" dirty="0" err="1"/>
              <a:t>formulated</a:t>
            </a:r>
            <a:r>
              <a:rPr lang="sl-SI" sz="1800" dirty="0"/>
              <a:t> as to store</a:t>
            </a:r>
            <a:r>
              <a:rPr lang="en-GB" sz="1800" dirty="0"/>
              <a:t> a large set of input vectors {</a:t>
            </a:r>
            <a:r>
              <a:rPr lang="en-GB" sz="1800" b="1" i="1" dirty="0"/>
              <a:t>x</a:t>
            </a:r>
            <a:r>
              <a:rPr lang="en-GB" sz="1800" dirty="0"/>
              <a:t>} by</a:t>
            </a:r>
            <a:r>
              <a:rPr lang="sl-SI" sz="1800" dirty="0"/>
              <a:t> </a:t>
            </a:r>
            <a:r>
              <a:rPr lang="en-GB" sz="1800" dirty="0"/>
              <a:t>a</a:t>
            </a:r>
            <a:r>
              <a:rPr lang="sl-SI" sz="1800" dirty="0"/>
              <a:t> </a:t>
            </a:r>
            <a:r>
              <a:rPr lang="en-GB" sz="1800" dirty="0"/>
              <a:t>smaller set of </a:t>
            </a:r>
            <a:r>
              <a:rPr lang="en-GB" sz="1800" dirty="0">
                <a:solidFill>
                  <a:srgbClr val="0033CC"/>
                </a:solidFill>
              </a:rPr>
              <a:t>prototypes</a:t>
            </a:r>
            <a:r>
              <a:rPr lang="en-GB" sz="1800" dirty="0"/>
              <a:t> {</a:t>
            </a:r>
            <a:r>
              <a:rPr lang="en-GB" sz="1800" b="1" i="1" dirty="0"/>
              <a:t>w</a:t>
            </a:r>
            <a:r>
              <a:rPr lang="en-GB" sz="1800" i="1" baseline="-25000" dirty="0"/>
              <a:t>i</a:t>
            </a:r>
            <a:r>
              <a:rPr lang="en-GB" sz="1800" dirty="0"/>
              <a:t>} </a:t>
            </a:r>
            <a:r>
              <a:rPr lang="sl-SI" sz="1800" dirty="0" err="1"/>
              <a:t>that</a:t>
            </a:r>
            <a:r>
              <a:rPr lang="sl-SI" sz="1800" dirty="0"/>
              <a:t> </a:t>
            </a:r>
            <a:r>
              <a:rPr lang="sl-SI" sz="1800" dirty="0" err="1"/>
              <a:t>provide</a:t>
            </a:r>
            <a:r>
              <a:rPr lang="sl-SI" sz="1800" dirty="0"/>
              <a:t> a </a:t>
            </a:r>
            <a:r>
              <a:rPr lang="sl-SI" sz="1800" dirty="0" err="1"/>
              <a:t>good</a:t>
            </a:r>
            <a:r>
              <a:rPr lang="sl-SI" sz="1800" dirty="0"/>
              <a:t> </a:t>
            </a:r>
            <a:r>
              <a:rPr lang="en-GB" sz="1800" dirty="0"/>
              <a:t>approximation to the original</a:t>
            </a:r>
            <a:r>
              <a:rPr lang="sl-SI" sz="1800" dirty="0"/>
              <a:t> </a:t>
            </a:r>
            <a:r>
              <a:rPr lang="en-GB" sz="1800" dirty="0"/>
              <a:t>input space. </a:t>
            </a:r>
            <a:endParaRPr lang="sl-SI" sz="18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sz="18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l-SI" sz="1800" dirty="0"/>
              <a:t>	The g</a:t>
            </a:r>
            <a:r>
              <a:rPr lang="en-GB" sz="1800" dirty="0" err="1"/>
              <a:t>oodness</a:t>
            </a:r>
            <a:r>
              <a:rPr lang="en-GB" sz="1800" dirty="0"/>
              <a:t> of the approximation is given by the total squared distance</a:t>
            </a:r>
            <a:r>
              <a:rPr lang="sl-SI" sz="1800" dirty="0"/>
              <a:t> </a:t>
            </a:r>
            <a:r>
              <a:rPr lang="en-GB" sz="1800" dirty="0"/>
              <a:t>which we wish to minimize</a:t>
            </a:r>
            <a:endParaRPr lang="sl-SI" sz="18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sl-SI" sz="18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sl-SI" sz="18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sl-SI" sz="18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sl-SI" sz="18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l-SI" sz="1800" dirty="0"/>
              <a:t>	</a:t>
            </a:r>
            <a:r>
              <a:rPr lang="en-GB" sz="1800" dirty="0"/>
              <a:t>If we work through gradient descent style mathematics we</a:t>
            </a:r>
            <a:r>
              <a:rPr lang="sl-SI" sz="1800" dirty="0"/>
              <a:t> </a:t>
            </a:r>
            <a:r>
              <a:rPr lang="en-GB" sz="1800" dirty="0"/>
              <a:t>do end up with the </a:t>
            </a:r>
            <a:r>
              <a:rPr lang="en-GB" sz="1800" dirty="0" err="1"/>
              <a:t>SOM</a:t>
            </a:r>
            <a:r>
              <a:rPr lang="en-GB" sz="1800" dirty="0"/>
              <a:t> weight update algorithm, which confirms that it is generating a</a:t>
            </a:r>
            <a:r>
              <a:rPr lang="sl-SI" sz="1800" dirty="0"/>
              <a:t> </a:t>
            </a:r>
            <a:r>
              <a:rPr lang="en-GB" sz="1800" dirty="0"/>
              <a:t>good approximation to the input space</a:t>
            </a:r>
          </a:p>
        </p:txBody>
      </p:sp>
      <p:pic>
        <p:nvPicPr>
          <p:cNvPr id="3584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7838" y="4005263"/>
            <a:ext cx="1976437" cy="66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/>
              <a:t>© 2022</a:t>
            </a:r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/>
              <a:t>NEURAL NETWORKS  (7) Self-Organizing Maps</a:t>
            </a:r>
            <a:endParaRPr lang="en-US">
              <a:cs typeface="Arial" charset="0"/>
            </a:endParaRP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/>
              <a:t>#</a:t>
            </a:r>
            <a:fld id="{80B3D059-0D1C-4BAA-9E28-13E57BEF77D4}" type="slidenum">
              <a:rPr lang="sl-SI" smtClean="0"/>
              <a:pPr/>
              <a:t>33</a:t>
            </a:fld>
            <a:endParaRPr lang="sl-SI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/>
              <a:t>Property 2:  Topological ordering</a:t>
            </a:r>
            <a:endParaRPr lang="en-GB"/>
          </a:p>
        </p:txBody>
      </p:sp>
      <p:sp>
        <p:nvSpPr>
          <p:cNvPr id="3687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268413"/>
            <a:ext cx="8382000" cy="5113337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sl-SI" sz="1800" b="1" dirty="0">
                <a:solidFill>
                  <a:srgbClr val="3333FF"/>
                </a:solidFill>
              </a:rPr>
              <a:t>	</a:t>
            </a:r>
            <a:r>
              <a:rPr lang="en-GB" sz="1800" b="1" dirty="0">
                <a:solidFill>
                  <a:srgbClr val="3333FF"/>
                </a:solidFill>
              </a:rPr>
              <a:t>The feature map </a:t>
            </a:r>
            <a:r>
              <a:rPr lang="el-GR" sz="1800" b="1" dirty="0">
                <a:solidFill>
                  <a:srgbClr val="3333FF"/>
                </a:solidFill>
                <a:cs typeface="Arial" charset="0"/>
              </a:rPr>
              <a:t>Φ</a:t>
            </a:r>
            <a:r>
              <a:rPr lang="en-GB" sz="1800" b="1" dirty="0">
                <a:solidFill>
                  <a:srgbClr val="3333FF"/>
                </a:solidFill>
              </a:rPr>
              <a:t> computed by the </a:t>
            </a:r>
            <a:r>
              <a:rPr lang="en-GB" sz="1800" b="1" dirty="0" err="1">
                <a:solidFill>
                  <a:srgbClr val="3333FF"/>
                </a:solidFill>
              </a:rPr>
              <a:t>SOM</a:t>
            </a:r>
            <a:r>
              <a:rPr lang="en-GB" sz="1800" b="1" dirty="0">
                <a:solidFill>
                  <a:srgbClr val="3333FF"/>
                </a:solidFill>
              </a:rPr>
              <a:t> algorithm is topologically ordered in the</a:t>
            </a:r>
            <a:r>
              <a:rPr lang="sl-SI" sz="1800" b="1" dirty="0">
                <a:solidFill>
                  <a:srgbClr val="3333FF"/>
                </a:solidFill>
              </a:rPr>
              <a:t> </a:t>
            </a:r>
            <a:r>
              <a:rPr lang="en-GB" sz="1800" b="1" dirty="0">
                <a:solidFill>
                  <a:srgbClr val="3333FF"/>
                </a:solidFill>
              </a:rPr>
              <a:t>sense that the spatial location of a neuron in the output lattice corresponds to a</a:t>
            </a:r>
            <a:r>
              <a:rPr lang="sl-SI" sz="1800" b="1" dirty="0">
                <a:solidFill>
                  <a:srgbClr val="3333FF"/>
                </a:solidFill>
              </a:rPr>
              <a:t> </a:t>
            </a:r>
            <a:r>
              <a:rPr lang="en-GB" sz="1800" b="1" dirty="0">
                <a:solidFill>
                  <a:srgbClr val="3333FF"/>
                </a:solidFill>
              </a:rPr>
              <a:t>particular domain or feature of input patterns</a:t>
            </a:r>
            <a:endParaRPr lang="sl-SI" sz="1800" b="1" dirty="0">
              <a:solidFill>
                <a:srgbClr val="3333FF"/>
              </a:solidFill>
            </a:endParaRPr>
          </a:p>
          <a:p>
            <a:pPr eaLnBrk="1" hangingPunct="1">
              <a:buFontTx/>
              <a:buNone/>
            </a:pPr>
            <a:endParaRPr lang="sl-SI" sz="1800" b="1" dirty="0">
              <a:solidFill>
                <a:srgbClr val="3333FF"/>
              </a:solidFill>
            </a:endParaRPr>
          </a:p>
          <a:p>
            <a:pPr eaLnBrk="1" hangingPunct="1">
              <a:buFontTx/>
              <a:buNone/>
            </a:pPr>
            <a:r>
              <a:rPr lang="sl-SI" sz="1800" dirty="0"/>
              <a:t>	</a:t>
            </a:r>
            <a:r>
              <a:rPr lang="en-GB" sz="1800" dirty="0"/>
              <a:t>The topological ordering property is a direct consequence of the weight update equation</a:t>
            </a:r>
            <a:r>
              <a:rPr lang="sl-SI" sz="1800" dirty="0"/>
              <a:t>:</a:t>
            </a:r>
          </a:p>
          <a:p>
            <a:pPr eaLnBrk="1" hangingPunct="1">
              <a:buFontTx/>
              <a:buNone/>
            </a:pPr>
            <a:r>
              <a:rPr lang="sl-SI" sz="1000" dirty="0"/>
              <a:t>			  </a:t>
            </a:r>
          </a:p>
          <a:p>
            <a:pPr lvl="1" eaLnBrk="1" hangingPunct="1"/>
            <a:r>
              <a:rPr lang="sl-SI" sz="1800" dirty="0">
                <a:sym typeface="Wingdings" pitchFamily="2" charset="2"/>
              </a:rPr>
              <a:t>N</a:t>
            </a:r>
            <a:r>
              <a:rPr lang="sl-SI" sz="1800" dirty="0"/>
              <a:t>ot </a:t>
            </a:r>
            <a:r>
              <a:rPr lang="sl-SI" sz="1800" dirty="0" err="1"/>
              <a:t>only</a:t>
            </a:r>
            <a:r>
              <a:rPr lang="sl-SI" sz="1800" dirty="0"/>
              <a:t> </a:t>
            </a:r>
            <a:r>
              <a:rPr lang="sl-SI" sz="1800" dirty="0" err="1"/>
              <a:t>the</a:t>
            </a:r>
            <a:r>
              <a:rPr lang="sl-SI" sz="1800" dirty="0"/>
              <a:t> </a:t>
            </a:r>
            <a:r>
              <a:rPr lang="sl-SI" sz="1800" dirty="0" err="1"/>
              <a:t>winning</a:t>
            </a:r>
            <a:r>
              <a:rPr lang="sl-SI" sz="1800" dirty="0"/>
              <a:t> </a:t>
            </a:r>
            <a:r>
              <a:rPr lang="sl-SI" sz="1800" dirty="0" err="1"/>
              <a:t>neuron</a:t>
            </a:r>
            <a:r>
              <a:rPr lang="sl-SI" sz="1800" dirty="0"/>
              <a:t> </a:t>
            </a:r>
            <a:r>
              <a:rPr lang="sl-SI" sz="1800" dirty="0" err="1"/>
              <a:t>but</a:t>
            </a:r>
            <a:r>
              <a:rPr lang="sl-SI" sz="1800" dirty="0"/>
              <a:t> </a:t>
            </a:r>
            <a:r>
              <a:rPr lang="sl-SI" sz="1800" dirty="0" err="1"/>
              <a:t>also</a:t>
            </a:r>
            <a:r>
              <a:rPr lang="sl-SI" sz="1800" dirty="0"/>
              <a:t> </a:t>
            </a:r>
            <a:r>
              <a:rPr lang="sl-SI" sz="1800" dirty="0" err="1"/>
              <a:t>the</a:t>
            </a:r>
            <a:r>
              <a:rPr lang="sl-SI" sz="1800" dirty="0"/>
              <a:t> </a:t>
            </a:r>
            <a:r>
              <a:rPr lang="sl-SI" sz="1800" dirty="0" err="1"/>
              <a:t>neurons</a:t>
            </a:r>
            <a:r>
              <a:rPr lang="sl-SI" sz="1800" dirty="0"/>
              <a:t> in </a:t>
            </a:r>
            <a:r>
              <a:rPr lang="sl-SI" sz="1800" dirty="0" err="1"/>
              <a:t>the</a:t>
            </a:r>
            <a:r>
              <a:rPr lang="sl-SI" sz="1800" dirty="0"/>
              <a:t> </a:t>
            </a:r>
            <a:r>
              <a:rPr lang="en-US" sz="1800" dirty="0">
                <a:solidFill>
                  <a:srgbClr val="0033CC"/>
                </a:solidFill>
              </a:rPr>
              <a:t>topological</a:t>
            </a:r>
            <a:r>
              <a:rPr lang="sl-SI" sz="1800" dirty="0">
                <a:solidFill>
                  <a:srgbClr val="0033CC"/>
                </a:solidFill>
              </a:rPr>
              <a:t> </a:t>
            </a:r>
            <a:r>
              <a:rPr lang="en-US" sz="1800" dirty="0">
                <a:solidFill>
                  <a:srgbClr val="0033CC"/>
                </a:solidFill>
              </a:rPr>
              <a:t>neighborhood</a:t>
            </a:r>
            <a:r>
              <a:rPr lang="en-US" sz="1800" dirty="0"/>
              <a:t> </a:t>
            </a:r>
            <a:r>
              <a:rPr lang="sl-SI" sz="1800" dirty="0"/>
              <a:t>are </a:t>
            </a:r>
            <a:r>
              <a:rPr lang="sl-SI" sz="1800" dirty="0" err="1"/>
              <a:t>updated</a:t>
            </a:r>
            <a:endParaRPr lang="sl-SI" sz="1800" dirty="0"/>
          </a:p>
          <a:p>
            <a:pPr lvl="4" eaLnBrk="1" hangingPunct="1">
              <a:buFontTx/>
              <a:buNone/>
            </a:pPr>
            <a:r>
              <a:rPr lang="sl-SI" dirty="0"/>
              <a:t> </a:t>
            </a:r>
          </a:p>
          <a:p>
            <a:pPr lvl="1" eaLnBrk="1" hangingPunct="1"/>
            <a:r>
              <a:rPr lang="sl-SI" sz="1800" dirty="0" err="1">
                <a:sym typeface="Wingdings" pitchFamily="2" charset="2"/>
              </a:rPr>
              <a:t>Consequently</a:t>
            </a:r>
            <a:r>
              <a:rPr lang="sl-SI" sz="1800" dirty="0">
                <a:sym typeface="Wingdings" pitchFamily="2" charset="2"/>
              </a:rPr>
              <a:t>, </a:t>
            </a:r>
            <a:r>
              <a:rPr lang="sl-SI" sz="1800" dirty="0" err="1">
                <a:sym typeface="Wingdings" pitchFamily="2" charset="2"/>
              </a:rPr>
              <a:t>the</a:t>
            </a:r>
            <a:r>
              <a:rPr lang="sl-SI" sz="1800" dirty="0">
                <a:sym typeface="Wingdings" pitchFamily="2" charset="2"/>
              </a:rPr>
              <a:t> </a:t>
            </a:r>
            <a:r>
              <a:rPr lang="sl-SI" sz="1800" dirty="0" err="1">
                <a:sym typeface="Wingdings" pitchFamily="2" charset="2"/>
              </a:rPr>
              <a:t>wh</a:t>
            </a:r>
            <a:r>
              <a:rPr lang="en-GB" sz="1800" dirty="0"/>
              <a:t>ole output space become</a:t>
            </a:r>
            <a:r>
              <a:rPr lang="sl-SI" sz="1800" dirty="0"/>
              <a:t>s</a:t>
            </a:r>
            <a:r>
              <a:rPr lang="en-GB" sz="1800" dirty="0"/>
              <a:t> appropriately ordered</a:t>
            </a:r>
            <a:endParaRPr lang="sl-SI" sz="1800" dirty="0"/>
          </a:p>
          <a:p>
            <a:pPr lvl="4" eaLnBrk="1" hangingPunct="1"/>
            <a:endParaRPr lang="sl-SI" sz="1800" dirty="0"/>
          </a:p>
          <a:p>
            <a:pPr eaLnBrk="1" hangingPunct="1">
              <a:buFontTx/>
              <a:buNone/>
            </a:pPr>
            <a:r>
              <a:rPr lang="sl-SI" sz="1800" dirty="0"/>
              <a:t>	V</a:t>
            </a:r>
            <a:r>
              <a:rPr lang="en-GB" sz="1800" dirty="0" err="1"/>
              <a:t>isuali</a:t>
            </a:r>
            <a:r>
              <a:rPr lang="sl-SI" sz="1800" dirty="0"/>
              <a:t>z</a:t>
            </a:r>
            <a:r>
              <a:rPr lang="en-GB" sz="1800" dirty="0"/>
              <a:t>e the feature map </a:t>
            </a:r>
            <a:r>
              <a:rPr lang="el-GR" sz="1800" dirty="0">
                <a:cs typeface="Arial" charset="0"/>
              </a:rPr>
              <a:t>Φ</a:t>
            </a:r>
            <a:r>
              <a:rPr lang="en-GB" sz="1800" dirty="0"/>
              <a:t> as</a:t>
            </a:r>
            <a:r>
              <a:rPr lang="sl-SI" sz="1800" dirty="0"/>
              <a:t> </a:t>
            </a:r>
            <a:r>
              <a:rPr lang="sl-SI" sz="1800" dirty="0" err="1"/>
              <a:t>an</a:t>
            </a:r>
            <a:r>
              <a:rPr lang="en-GB" sz="1800" dirty="0"/>
              <a:t> elastic</a:t>
            </a:r>
            <a:r>
              <a:rPr lang="sl-SI" sz="1800" dirty="0"/>
              <a:t> </a:t>
            </a:r>
            <a:r>
              <a:rPr lang="en-GB" sz="1800" dirty="0"/>
              <a:t>net</a:t>
            </a:r>
            <a:r>
              <a:rPr lang="sl-SI" sz="1800" dirty="0"/>
              <a:t> ...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/>
              <a:t>© 2022</a:t>
            </a:r>
          </a:p>
        </p:txBody>
      </p:sp>
      <p:sp>
        <p:nvSpPr>
          <p:cNvPr id="378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/>
              <a:t>NEURAL NETWORKS  (7) Self-Organizing Maps</a:t>
            </a:r>
            <a:endParaRPr lang="en-US">
              <a:cs typeface="Arial" charset="0"/>
            </a:endParaRPr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/>
              <a:t>#</a:t>
            </a:r>
            <a:fld id="{85B2F3DA-7CE8-4F1A-B8A0-09F7D1EE418F}" type="slidenum">
              <a:rPr lang="sl-SI" smtClean="0"/>
              <a:pPr/>
              <a:t>34</a:t>
            </a:fld>
            <a:endParaRPr lang="sl-SI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/>
              <a:t>Property 3:  Density matching</a:t>
            </a:r>
            <a:endParaRPr lang="en-GB"/>
          </a:p>
        </p:txBody>
      </p:sp>
      <p:sp>
        <p:nvSpPr>
          <p:cNvPr id="3789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268413"/>
            <a:ext cx="8382000" cy="5113337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sl-SI" sz="1800" b="1" dirty="0">
                <a:solidFill>
                  <a:srgbClr val="3333FF"/>
                </a:solidFill>
              </a:rPr>
              <a:t>	</a:t>
            </a:r>
            <a:r>
              <a:rPr lang="en-GB" sz="1800" b="1" dirty="0">
                <a:solidFill>
                  <a:srgbClr val="3333FF"/>
                </a:solidFill>
              </a:rPr>
              <a:t>The feature map </a:t>
            </a:r>
            <a:r>
              <a:rPr lang="el-GR" sz="1800" b="1" dirty="0">
                <a:solidFill>
                  <a:srgbClr val="3333FF"/>
                </a:solidFill>
                <a:cs typeface="Arial" charset="0"/>
              </a:rPr>
              <a:t>Φ</a:t>
            </a:r>
            <a:r>
              <a:rPr lang="en-GB" sz="1800" b="1" dirty="0">
                <a:solidFill>
                  <a:srgbClr val="3333FF"/>
                </a:solidFill>
              </a:rPr>
              <a:t> reflects variations in the statistics of the input distribution:</a:t>
            </a:r>
            <a:r>
              <a:rPr lang="sl-SI" sz="1800" b="1" dirty="0">
                <a:solidFill>
                  <a:srgbClr val="3333FF"/>
                </a:solidFill>
              </a:rPr>
              <a:t>  R</a:t>
            </a:r>
            <a:r>
              <a:rPr lang="en-GB" sz="1800" b="1" dirty="0" err="1">
                <a:solidFill>
                  <a:srgbClr val="3333FF"/>
                </a:solidFill>
              </a:rPr>
              <a:t>egions</a:t>
            </a:r>
            <a:r>
              <a:rPr lang="en-GB" sz="1800" b="1" dirty="0">
                <a:solidFill>
                  <a:srgbClr val="3333FF"/>
                </a:solidFill>
              </a:rPr>
              <a:t> in the input space from which the sample training vectors x are drawn with</a:t>
            </a:r>
            <a:r>
              <a:rPr lang="sl-SI" sz="1800" b="1" dirty="0">
                <a:solidFill>
                  <a:srgbClr val="3333FF"/>
                </a:solidFill>
              </a:rPr>
              <a:t> a </a:t>
            </a:r>
            <a:r>
              <a:rPr lang="en-GB" sz="1800" b="1" dirty="0">
                <a:solidFill>
                  <a:srgbClr val="3333FF"/>
                </a:solidFill>
              </a:rPr>
              <a:t>high probability of occurrence are mapped onto larger domains of the output space,</a:t>
            </a:r>
            <a:r>
              <a:rPr lang="sl-SI" sz="1800" b="1" dirty="0">
                <a:solidFill>
                  <a:srgbClr val="3333FF"/>
                </a:solidFill>
              </a:rPr>
              <a:t> </a:t>
            </a:r>
            <a:r>
              <a:rPr lang="en-GB" sz="1800" b="1" dirty="0">
                <a:solidFill>
                  <a:srgbClr val="3333FF"/>
                </a:solidFill>
              </a:rPr>
              <a:t>and therefore with better resolution than regions of input space from which training</a:t>
            </a:r>
            <a:r>
              <a:rPr lang="sl-SI" sz="1800" b="1" dirty="0">
                <a:solidFill>
                  <a:srgbClr val="3333FF"/>
                </a:solidFill>
              </a:rPr>
              <a:t> </a:t>
            </a:r>
            <a:r>
              <a:rPr lang="en-GB" sz="1800" b="1" dirty="0">
                <a:solidFill>
                  <a:srgbClr val="3333FF"/>
                </a:solidFill>
              </a:rPr>
              <a:t>vectors are drawn with low probability.</a:t>
            </a:r>
            <a:endParaRPr lang="sl-SI" sz="1800" b="1" dirty="0">
              <a:solidFill>
                <a:srgbClr val="3333FF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sl-SI" sz="18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l-SI" sz="1800" dirty="0"/>
              <a:t>	</a:t>
            </a:r>
            <a:r>
              <a:rPr lang="en-GB" sz="1800" dirty="0"/>
              <a:t>We </a:t>
            </a:r>
            <a:r>
              <a:rPr lang="sl-SI" sz="1800" dirty="0" err="1"/>
              <a:t>can</a:t>
            </a:r>
            <a:r>
              <a:rPr lang="en-GB" sz="1800" dirty="0"/>
              <a:t> relate the input vector probability distribution </a:t>
            </a:r>
            <a:r>
              <a:rPr lang="en-GB" sz="1800" i="1" dirty="0"/>
              <a:t>p(x)</a:t>
            </a:r>
            <a:r>
              <a:rPr lang="en-GB" sz="1800" dirty="0"/>
              <a:t> to the </a:t>
            </a:r>
            <a:r>
              <a:rPr lang="en-GB" sz="1800" dirty="0">
                <a:solidFill>
                  <a:srgbClr val="3333FF"/>
                </a:solidFill>
              </a:rPr>
              <a:t>magnification</a:t>
            </a:r>
            <a:r>
              <a:rPr lang="sl-SI" sz="1800" dirty="0">
                <a:solidFill>
                  <a:srgbClr val="3333FF"/>
                </a:solidFill>
              </a:rPr>
              <a:t> </a:t>
            </a:r>
            <a:r>
              <a:rPr lang="en-GB" sz="1800" dirty="0">
                <a:solidFill>
                  <a:srgbClr val="3333FF"/>
                </a:solidFill>
              </a:rPr>
              <a:t>factor</a:t>
            </a:r>
            <a:r>
              <a:rPr lang="en-GB" sz="1800" dirty="0"/>
              <a:t> </a:t>
            </a:r>
            <a:r>
              <a:rPr lang="en-GB" sz="1800" i="1" dirty="0"/>
              <a:t>m(x)</a:t>
            </a:r>
            <a:r>
              <a:rPr lang="en-GB" sz="1800" dirty="0"/>
              <a:t> of the feature map. Generally, for two</a:t>
            </a:r>
            <a:r>
              <a:rPr lang="sl-SI" sz="1800" dirty="0"/>
              <a:t>-</a:t>
            </a:r>
            <a:r>
              <a:rPr lang="en-GB" sz="1800" dirty="0"/>
              <a:t>dimensional feature maps</a:t>
            </a:r>
            <a:r>
              <a:rPr lang="sl-SI" sz="1800" dirty="0"/>
              <a:t>,</a:t>
            </a:r>
            <a:r>
              <a:rPr lang="en-GB" sz="1800" dirty="0"/>
              <a:t> the relation</a:t>
            </a:r>
            <a:r>
              <a:rPr lang="sl-SI" sz="1800" dirty="0"/>
              <a:t> </a:t>
            </a:r>
            <a:r>
              <a:rPr lang="en-GB" sz="1800" dirty="0"/>
              <a:t>cannot be expressed as a simple function, but in one dimension we can show that</a:t>
            </a:r>
            <a:endParaRPr lang="sl-SI" sz="18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sz="18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sl-SI" sz="18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l-SI" sz="1800" dirty="0"/>
              <a:t>	</a:t>
            </a:r>
            <a:r>
              <a:rPr lang="en-GB" sz="1800" dirty="0"/>
              <a:t>So the </a:t>
            </a:r>
            <a:r>
              <a:rPr lang="en-GB" sz="1800" dirty="0" err="1"/>
              <a:t>SOM</a:t>
            </a:r>
            <a:r>
              <a:rPr lang="en-GB" sz="1800" dirty="0"/>
              <a:t> algorithm doesn’t match the input density exactly, because of the power of</a:t>
            </a:r>
            <a:r>
              <a:rPr lang="sl-SI" sz="1800" dirty="0"/>
              <a:t> </a:t>
            </a:r>
            <a:r>
              <a:rPr lang="en-GB" sz="1800" dirty="0"/>
              <a:t>2/3 rather than 1.</a:t>
            </a:r>
            <a:endParaRPr lang="sl-SI" sz="18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sz="8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l-SI" sz="1800" dirty="0"/>
              <a:t>	As a general rule, </a:t>
            </a:r>
            <a:r>
              <a:rPr lang="sl-SI" sz="1800" dirty="0" err="1"/>
              <a:t>the</a:t>
            </a:r>
            <a:r>
              <a:rPr lang="sl-SI" sz="1800" dirty="0"/>
              <a:t> </a:t>
            </a:r>
            <a:r>
              <a:rPr lang="sl-SI" sz="1800" dirty="0" err="1"/>
              <a:t>feature</a:t>
            </a:r>
            <a:r>
              <a:rPr lang="sl-SI" sz="1800" dirty="0"/>
              <a:t> map </a:t>
            </a:r>
            <a:r>
              <a:rPr lang="sl-SI" sz="1800" dirty="0" err="1"/>
              <a:t>tends</a:t>
            </a:r>
            <a:r>
              <a:rPr lang="sl-SI" sz="1800" dirty="0"/>
              <a:t> to </a:t>
            </a:r>
            <a:r>
              <a:rPr lang="sl-SI" sz="1800" dirty="0" err="1"/>
              <a:t>over-represent</a:t>
            </a:r>
            <a:r>
              <a:rPr lang="sl-SI" sz="1800" dirty="0"/>
              <a:t> </a:t>
            </a:r>
            <a:r>
              <a:rPr lang="sl-SI" sz="1800" dirty="0" err="1"/>
              <a:t>the</a:t>
            </a:r>
            <a:r>
              <a:rPr lang="sl-SI" sz="1800" dirty="0"/>
              <a:t> </a:t>
            </a:r>
            <a:r>
              <a:rPr lang="sl-SI" sz="1800" dirty="0" err="1"/>
              <a:t>regions</a:t>
            </a:r>
            <a:r>
              <a:rPr lang="sl-SI" sz="1800" dirty="0"/>
              <a:t> </a:t>
            </a:r>
            <a:r>
              <a:rPr lang="sl-SI" sz="1800" dirty="0" err="1"/>
              <a:t>with</a:t>
            </a:r>
            <a:r>
              <a:rPr lang="sl-SI" sz="1800" dirty="0"/>
              <a:t> </a:t>
            </a:r>
            <a:r>
              <a:rPr lang="sl-SI" sz="1800" dirty="0" err="1"/>
              <a:t>low</a:t>
            </a:r>
            <a:r>
              <a:rPr lang="sl-SI" sz="1800" dirty="0"/>
              <a:t> </a:t>
            </a:r>
            <a:r>
              <a:rPr lang="sl-SI" sz="1800" dirty="0" err="1"/>
              <a:t>input</a:t>
            </a:r>
            <a:r>
              <a:rPr lang="sl-SI" sz="1800" dirty="0"/>
              <a:t> </a:t>
            </a:r>
            <a:r>
              <a:rPr lang="sl-SI" sz="1800" dirty="0" err="1"/>
              <a:t>density</a:t>
            </a:r>
            <a:r>
              <a:rPr lang="sl-SI" sz="1800" dirty="0"/>
              <a:t> and to </a:t>
            </a:r>
            <a:r>
              <a:rPr lang="sl-SI" sz="1800" dirty="0" err="1"/>
              <a:t>under-represent</a:t>
            </a:r>
            <a:r>
              <a:rPr lang="sl-SI" sz="1800" dirty="0"/>
              <a:t> </a:t>
            </a:r>
            <a:r>
              <a:rPr lang="sl-SI" sz="1800" dirty="0" err="1"/>
              <a:t>regions</a:t>
            </a:r>
            <a:r>
              <a:rPr lang="sl-SI" sz="1800" dirty="0"/>
              <a:t> </a:t>
            </a:r>
            <a:r>
              <a:rPr lang="sl-SI" sz="1800" dirty="0" err="1"/>
              <a:t>with</a:t>
            </a:r>
            <a:r>
              <a:rPr lang="sl-SI" sz="1800" dirty="0"/>
              <a:t> </a:t>
            </a:r>
            <a:r>
              <a:rPr lang="sl-SI" sz="1800" dirty="0" err="1"/>
              <a:t>high</a:t>
            </a:r>
            <a:r>
              <a:rPr lang="sl-SI" sz="1800" dirty="0"/>
              <a:t> </a:t>
            </a:r>
            <a:r>
              <a:rPr lang="sl-SI" sz="1800" dirty="0" err="1"/>
              <a:t>input</a:t>
            </a:r>
            <a:r>
              <a:rPr lang="sl-SI" sz="1800" dirty="0"/>
              <a:t> </a:t>
            </a:r>
            <a:r>
              <a:rPr lang="sl-SI" sz="1800" dirty="0" err="1"/>
              <a:t>density</a:t>
            </a:r>
            <a:r>
              <a:rPr lang="sl-SI" sz="1800" dirty="0"/>
              <a:t>. </a:t>
            </a:r>
          </a:p>
        </p:txBody>
      </p:sp>
      <p:pic>
        <p:nvPicPr>
          <p:cNvPr id="3789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36850" y="4175125"/>
            <a:ext cx="16621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/>
              <a:t>© 2022</a:t>
            </a:r>
          </a:p>
        </p:txBody>
      </p:sp>
      <p:sp>
        <p:nvSpPr>
          <p:cNvPr id="389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/>
              <a:t>NEURAL NETWORKS  (7) Self-Organizing Maps</a:t>
            </a:r>
            <a:endParaRPr lang="en-US">
              <a:cs typeface="Arial" charset="0"/>
            </a:endParaRPr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/>
              <a:t>#</a:t>
            </a:r>
            <a:fld id="{DCC155BF-9FF1-41ED-9E1E-5C57809547B8}" type="slidenum">
              <a:rPr lang="sl-SI" smtClean="0"/>
              <a:pPr/>
              <a:t>35</a:t>
            </a:fld>
            <a:endParaRPr lang="sl-SI"/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/>
              <a:t>Property 4:  Feature selection</a:t>
            </a:r>
            <a:endParaRPr lang="en-GB"/>
          </a:p>
        </p:txBody>
      </p:sp>
      <p:sp>
        <p:nvSpPr>
          <p:cNvPr id="3891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268413"/>
            <a:ext cx="8382000" cy="5113337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sl-SI" sz="1800" b="1" dirty="0">
                <a:solidFill>
                  <a:srgbClr val="3333FF"/>
                </a:solidFill>
              </a:rPr>
              <a:t>	</a:t>
            </a:r>
            <a:r>
              <a:rPr lang="en-GB" sz="1800" b="1" dirty="0">
                <a:solidFill>
                  <a:srgbClr val="3333FF"/>
                </a:solidFill>
              </a:rPr>
              <a:t>Given data from an input space with a non-linear distribution, the self</a:t>
            </a:r>
            <a:r>
              <a:rPr lang="sl-SI" sz="1800" b="1" dirty="0">
                <a:solidFill>
                  <a:srgbClr val="3333FF"/>
                </a:solidFill>
              </a:rPr>
              <a:t>-</a:t>
            </a:r>
            <a:r>
              <a:rPr lang="en-GB" sz="1800" b="1" dirty="0">
                <a:solidFill>
                  <a:srgbClr val="3333FF"/>
                </a:solidFill>
              </a:rPr>
              <a:t>organizing map</a:t>
            </a:r>
            <a:r>
              <a:rPr lang="sl-SI" sz="1800" b="1" dirty="0">
                <a:solidFill>
                  <a:srgbClr val="3333FF"/>
                </a:solidFill>
              </a:rPr>
              <a:t> </a:t>
            </a:r>
            <a:r>
              <a:rPr lang="en-GB" sz="1800" b="1" dirty="0">
                <a:solidFill>
                  <a:srgbClr val="3333FF"/>
                </a:solidFill>
              </a:rPr>
              <a:t>is able to select a set of best features for approximating the underlying distribution</a:t>
            </a:r>
            <a:endParaRPr lang="sl-SI" sz="1800" b="1" dirty="0">
              <a:solidFill>
                <a:srgbClr val="3333FF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sl-SI" sz="1800" b="1" dirty="0">
              <a:solidFill>
                <a:srgbClr val="3333FF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l-SI" sz="1800" dirty="0"/>
              <a:t>	</a:t>
            </a:r>
            <a:r>
              <a:rPr lang="en-GB" sz="1800" dirty="0"/>
              <a:t>This property is a natural culmination of properties </a:t>
            </a:r>
            <a:r>
              <a:rPr lang="sl-SI" sz="1800" dirty="0"/>
              <a:t>1,2,</a:t>
            </a:r>
            <a:r>
              <a:rPr lang="en-GB" sz="1800" dirty="0"/>
              <a:t>3</a:t>
            </a:r>
            <a:endParaRPr lang="sl-SI" sz="18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sz="8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l-SI" sz="1800" dirty="0"/>
              <a:t>	</a:t>
            </a:r>
            <a:r>
              <a:rPr lang="en-GB" sz="1800" dirty="0"/>
              <a:t>Principal Component Analysis (</a:t>
            </a:r>
            <a:r>
              <a:rPr lang="en-GB" sz="1800" dirty="0" err="1"/>
              <a:t>PCA</a:t>
            </a:r>
            <a:r>
              <a:rPr lang="en-GB" sz="1800" dirty="0"/>
              <a:t>) is able to compute the input</a:t>
            </a:r>
            <a:r>
              <a:rPr lang="sl-SI" sz="1800" dirty="0"/>
              <a:t> </a:t>
            </a:r>
            <a:r>
              <a:rPr lang="en-GB" sz="1800" dirty="0"/>
              <a:t>dimensions which carry the most variance in the training data. It does this by computing</a:t>
            </a:r>
            <a:r>
              <a:rPr lang="sl-SI" sz="1800" dirty="0"/>
              <a:t> </a:t>
            </a:r>
            <a:r>
              <a:rPr lang="en-GB" sz="1800" dirty="0"/>
              <a:t>the eigenvector associated with the largest eigenvalue of the correlation matrix.</a:t>
            </a:r>
            <a:endParaRPr lang="sl-SI" sz="18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sz="8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l-SI" sz="1800" dirty="0"/>
              <a:t>	</a:t>
            </a:r>
            <a:r>
              <a:rPr lang="en-GB" sz="1800" dirty="0" err="1"/>
              <a:t>PCA</a:t>
            </a:r>
            <a:r>
              <a:rPr lang="en-GB" sz="1800" dirty="0"/>
              <a:t> is fine if the data really does form a line or plane in input space, but if the data</a:t>
            </a:r>
            <a:r>
              <a:rPr lang="sl-SI" sz="1800" dirty="0"/>
              <a:t> </a:t>
            </a:r>
            <a:r>
              <a:rPr lang="en-GB" sz="1800" dirty="0"/>
              <a:t>forms a curved line or surface, linear </a:t>
            </a:r>
            <a:r>
              <a:rPr lang="en-GB" sz="1800" dirty="0" err="1"/>
              <a:t>PCA</a:t>
            </a:r>
            <a:r>
              <a:rPr lang="en-GB" sz="1800" dirty="0"/>
              <a:t> is no good, but a </a:t>
            </a:r>
            <a:r>
              <a:rPr lang="en-GB" sz="1800" dirty="0" err="1"/>
              <a:t>SOM</a:t>
            </a:r>
            <a:r>
              <a:rPr lang="en-GB" sz="1800" dirty="0"/>
              <a:t> will</a:t>
            </a:r>
            <a:r>
              <a:rPr lang="sl-SI" sz="1800" dirty="0"/>
              <a:t> </a:t>
            </a:r>
            <a:r>
              <a:rPr lang="en-GB" sz="1800" dirty="0"/>
              <a:t>overcome the approximation problem by its topological ordering property.</a:t>
            </a:r>
            <a:endParaRPr lang="sl-SI" sz="18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sz="8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sl-SI" sz="1800" dirty="0"/>
              <a:t>	</a:t>
            </a:r>
            <a:r>
              <a:rPr lang="en-GB" sz="1800" dirty="0"/>
              <a:t>The </a:t>
            </a:r>
            <a:r>
              <a:rPr lang="en-GB" sz="1800" dirty="0" err="1"/>
              <a:t>SOM</a:t>
            </a:r>
            <a:r>
              <a:rPr lang="en-GB" sz="1800" dirty="0"/>
              <a:t> provides a discrete approximation of finding so-called </a:t>
            </a:r>
            <a:br>
              <a:rPr lang="sl-SI" sz="1800" dirty="0"/>
            </a:br>
            <a:r>
              <a:rPr lang="en-GB" sz="1800" dirty="0">
                <a:solidFill>
                  <a:srgbClr val="3333FF"/>
                </a:solidFill>
              </a:rPr>
              <a:t>principal curves</a:t>
            </a:r>
            <a:r>
              <a:rPr lang="en-GB" sz="1800" dirty="0"/>
              <a:t> or</a:t>
            </a:r>
            <a:r>
              <a:rPr lang="sl-SI" sz="1800" dirty="0"/>
              <a:t> </a:t>
            </a:r>
            <a:r>
              <a:rPr lang="en-GB" sz="1800" dirty="0">
                <a:solidFill>
                  <a:srgbClr val="3333FF"/>
                </a:solidFill>
              </a:rPr>
              <a:t>principal surfaces</a:t>
            </a:r>
            <a:r>
              <a:rPr lang="en-GB" sz="1800" dirty="0"/>
              <a:t>, and may therefore be viewed as a </a:t>
            </a:r>
            <a:br>
              <a:rPr lang="sl-SI" sz="1800" dirty="0"/>
            </a:br>
            <a:r>
              <a:rPr lang="en-GB" sz="1800" dirty="0">
                <a:solidFill>
                  <a:srgbClr val="FF0000"/>
                </a:solidFill>
              </a:rPr>
              <a:t>non-linear generalization of </a:t>
            </a:r>
            <a:r>
              <a:rPr lang="en-GB" sz="1800" dirty="0" err="1">
                <a:solidFill>
                  <a:srgbClr val="FF0000"/>
                </a:solidFill>
              </a:rPr>
              <a:t>PCA</a:t>
            </a:r>
            <a:endParaRPr lang="en-GB" sz="18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/>
              <a:t>© 2022</a:t>
            </a:r>
          </a:p>
        </p:txBody>
      </p:sp>
      <p:sp>
        <p:nvSpPr>
          <p:cNvPr id="440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/>
              <a:t>NEURAL NETWORKS  (7) Self-Organizing Maps</a:t>
            </a:r>
            <a:endParaRPr lang="en-US">
              <a:cs typeface="Arial" charset="0"/>
            </a:endParaRP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/>
              <a:t>#</a:t>
            </a:r>
            <a:fld id="{06E2B604-A186-4A15-93F8-9D2B29F9164C}" type="slidenum">
              <a:rPr lang="sl-SI" smtClean="0"/>
              <a:pPr/>
              <a:t>36</a:t>
            </a:fld>
            <a:endParaRPr lang="sl-SI"/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2413"/>
            <a:ext cx="8229600" cy="4859337"/>
          </a:xfrm>
        </p:spPr>
        <p:txBody>
          <a:bodyPr/>
          <a:lstStyle/>
          <a:p>
            <a:pPr eaLnBrk="1" hangingPunct="1"/>
            <a:r>
              <a:rPr lang="sl-SI" sz="2000"/>
              <a:t>SOM is a neural network built around 1D or 2D lattice of neurons for capturing important features contained in input data</a:t>
            </a:r>
          </a:p>
          <a:p>
            <a:pPr lvl="3" eaLnBrk="1" hangingPunct="1"/>
            <a:endParaRPr lang="sl-SI" sz="1000"/>
          </a:p>
          <a:p>
            <a:pPr eaLnBrk="1" hangingPunct="1"/>
            <a:r>
              <a:rPr lang="sl-SI" sz="2000"/>
              <a:t>SOM provides a structural representation of input data by neurons’ weight vectors as prototypes</a:t>
            </a:r>
          </a:p>
          <a:p>
            <a:pPr lvl="3" eaLnBrk="1" hangingPunct="1"/>
            <a:endParaRPr lang="sl-SI" sz="1000"/>
          </a:p>
          <a:p>
            <a:pPr eaLnBrk="1" hangingPunct="1"/>
            <a:r>
              <a:rPr lang="sl-SI" sz="2000"/>
              <a:t>SOM is neurobiologically inspired and incorporates self-organizing mechanisms</a:t>
            </a:r>
          </a:p>
          <a:p>
            <a:pPr lvl="1" eaLnBrk="1" hangingPunct="1"/>
            <a:r>
              <a:rPr lang="sl-SI" sz="1800">
                <a:solidFill>
                  <a:srgbClr val="0033CC"/>
                </a:solidFill>
              </a:rPr>
              <a:t>Competition</a:t>
            </a:r>
          </a:p>
          <a:p>
            <a:pPr lvl="1" eaLnBrk="1" hangingPunct="1"/>
            <a:r>
              <a:rPr lang="sl-SI" sz="1800">
                <a:solidFill>
                  <a:srgbClr val="0033CC"/>
                </a:solidFill>
              </a:rPr>
              <a:t>Cooperation</a:t>
            </a:r>
          </a:p>
          <a:p>
            <a:pPr lvl="1" eaLnBrk="1" hangingPunct="1"/>
            <a:r>
              <a:rPr lang="sl-SI" sz="1800">
                <a:solidFill>
                  <a:srgbClr val="0033CC"/>
                </a:solidFill>
              </a:rPr>
              <a:t>Adaptation</a:t>
            </a:r>
          </a:p>
          <a:p>
            <a:pPr lvl="3" eaLnBrk="1" hangingPunct="1"/>
            <a:endParaRPr lang="sl-SI" sz="1000"/>
          </a:p>
          <a:p>
            <a:pPr lvl="3" eaLnBrk="1" hangingPunct="1"/>
            <a:endParaRPr lang="sl-SI" sz="1000"/>
          </a:p>
          <a:p>
            <a:pPr eaLnBrk="1" hangingPunct="1"/>
            <a:r>
              <a:rPr lang="sl-SI" sz="2000"/>
              <a:t>SOM is simple to implement yet mathematically difficult to analyze</a:t>
            </a:r>
          </a:p>
        </p:txBody>
      </p:sp>
      <p:sp>
        <p:nvSpPr>
          <p:cNvPr id="44038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sl-SI"/>
              <a:t>7.5  SOM discussion &amp; examples</a:t>
            </a:r>
            <a:endParaRPr lang="en-US"/>
          </a:p>
        </p:txBody>
      </p:sp>
      <p:sp>
        <p:nvSpPr>
          <p:cNvPr id="44039" name="Line 6"/>
          <p:cNvSpPr>
            <a:spLocks noChangeShapeType="1"/>
          </p:cNvSpPr>
          <p:nvPr/>
        </p:nvSpPr>
        <p:spPr bwMode="auto">
          <a:xfrm>
            <a:off x="250825" y="1268413"/>
            <a:ext cx="8642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/>
              <a:t>© 2022</a:t>
            </a:r>
          </a:p>
        </p:txBody>
      </p:sp>
      <p:sp>
        <p:nvSpPr>
          <p:cNvPr id="450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/>
              <a:t>NEURAL NETWORKS  (7) Self-Organizing Maps</a:t>
            </a:r>
            <a:endParaRPr lang="en-US">
              <a:cs typeface="Arial" charset="0"/>
            </a:endParaRPr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/>
              <a:t>#</a:t>
            </a:r>
            <a:fld id="{FFF0E6CE-9BD0-4874-8286-FD6E453AA170}" type="slidenum">
              <a:rPr lang="sl-SI" smtClean="0"/>
              <a:pPr/>
              <a:t>37</a:t>
            </a:fld>
            <a:endParaRPr lang="sl-SI"/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dirty="0" err="1"/>
              <a:t>Example</a:t>
            </a:r>
            <a:r>
              <a:rPr lang="sl-SI" dirty="0"/>
              <a:t> of 1D-SOM on 4 data </a:t>
            </a:r>
            <a:r>
              <a:rPr lang="sl-SI" dirty="0" err="1"/>
              <a:t>clusters</a:t>
            </a:r>
            <a:endParaRPr lang="en-US" dirty="0"/>
          </a:p>
        </p:txBody>
      </p:sp>
      <p:pic>
        <p:nvPicPr>
          <p:cNvPr id="45062" name="Picture 4" descr="#nn07_dat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6625" y="1193800"/>
            <a:ext cx="7315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26" name="Picture 6" descr="#nn07_som1_result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6625" y="1198563"/>
            <a:ext cx="7315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28" name="Picture 8" descr="#nn07_som1_result6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39800" y="1193800"/>
            <a:ext cx="7315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/>
              <a:t>© 2022</a:t>
            </a:r>
          </a:p>
        </p:txBody>
      </p:sp>
      <p:sp>
        <p:nvSpPr>
          <p:cNvPr id="460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/>
              <a:t>NEURAL NETWORKS  (7) Self-Organizing Maps</a:t>
            </a:r>
            <a:endParaRPr lang="en-US">
              <a:cs typeface="Arial" charset="0"/>
            </a:endParaRPr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/>
              <a:t>#</a:t>
            </a:r>
            <a:fld id="{5A3343D8-E6F2-4D12-A263-40B99468ADAB}" type="slidenum">
              <a:rPr lang="sl-SI" smtClean="0"/>
              <a:pPr/>
              <a:t>38</a:t>
            </a:fld>
            <a:endParaRPr lang="sl-SI"/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dirty="0" err="1"/>
              <a:t>Example</a:t>
            </a:r>
            <a:r>
              <a:rPr lang="sl-SI" dirty="0"/>
              <a:t> of 2D-SOM on 4 data </a:t>
            </a:r>
            <a:r>
              <a:rPr lang="sl-SI" dirty="0" err="1"/>
              <a:t>clusters</a:t>
            </a:r>
            <a:endParaRPr lang="en-US" dirty="0"/>
          </a:p>
        </p:txBody>
      </p:sp>
      <p:pic>
        <p:nvPicPr>
          <p:cNvPr id="46086" name="Picture 3" descr="#nn07_dat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6625" y="1193800"/>
            <a:ext cx="7315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1348" name="Picture 4" descr="#nn07_som2_result4x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9800" y="1193800"/>
            <a:ext cx="7315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1349" name="Picture 5" descr="#nn07_som2_result8x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38213" y="1198563"/>
            <a:ext cx="7315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/>
              <a:t>© 2022</a:t>
            </a:r>
          </a:p>
        </p:txBody>
      </p:sp>
      <p:sp>
        <p:nvSpPr>
          <p:cNvPr id="471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/>
              <a:t>NEURAL NETWORKS  (7) Self-Organizing Maps</a:t>
            </a:r>
            <a:endParaRPr lang="en-US">
              <a:cs typeface="Arial" charset="0"/>
            </a:endParaRPr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/>
              <a:t>#</a:t>
            </a:r>
            <a:fld id="{4AF2FCB6-6457-4FB7-B706-6B98A677F1BA}" type="slidenum">
              <a:rPr lang="sl-SI" smtClean="0"/>
              <a:pPr/>
              <a:t>39</a:t>
            </a:fld>
            <a:endParaRPr lang="sl-SI"/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sl-SI" sz="2700" dirty="0"/>
              <a:t>Uniform </a:t>
            </a:r>
            <a:r>
              <a:rPr lang="sl-SI" sz="2700" dirty="0" err="1"/>
              <a:t>distribution</a:t>
            </a:r>
            <a:r>
              <a:rPr lang="sl-SI" sz="2700" dirty="0"/>
              <a:t>, </a:t>
            </a:r>
            <a:r>
              <a:rPr lang="sl-SI" sz="2700" dirty="0" err="1"/>
              <a:t>square</a:t>
            </a:r>
            <a:endParaRPr lang="ru-RU" dirty="0"/>
          </a:p>
        </p:txBody>
      </p:sp>
      <p:pic>
        <p:nvPicPr>
          <p:cNvPr id="4711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7900" y="620713"/>
            <a:ext cx="4995863" cy="3748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1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65100" y="1090613"/>
            <a:ext cx="4049713" cy="3779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12" name="Text Box 6"/>
          <p:cNvSpPr txBox="1">
            <a:spLocks noChangeArrowheads="1"/>
          </p:cNvSpPr>
          <p:nvPr/>
        </p:nvSpPr>
        <p:spPr bwMode="auto">
          <a:xfrm>
            <a:off x="6689725" y="1103313"/>
            <a:ext cx="132715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50 neurons</a:t>
            </a:r>
            <a:endParaRPr lang="ru-RU" sz="1800">
              <a:solidFill>
                <a:schemeClr val="tx2"/>
              </a:solidFill>
            </a:endParaRPr>
          </a:p>
        </p:txBody>
      </p:sp>
      <p:sp>
        <p:nvSpPr>
          <p:cNvPr id="47113" name="Text Box 8"/>
          <p:cNvSpPr txBox="1">
            <a:spLocks noChangeArrowheads="1"/>
          </p:cNvSpPr>
          <p:nvPr/>
        </p:nvSpPr>
        <p:spPr bwMode="auto">
          <a:xfrm>
            <a:off x="476250" y="1447800"/>
            <a:ext cx="2900363" cy="641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>
                <a:solidFill>
                  <a:schemeClr val="tx2"/>
                </a:solidFill>
              </a:rPr>
              <a:t>Uniform distribution of 1000 points in a square</a:t>
            </a:r>
            <a:endParaRPr lang="ru-RU" sz="1800">
              <a:solidFill>
                <a:schemeClr val="tx2"/>
              </a:solidFill>
            </a:endParaRPr>
          </a:p>
        </p:txBody>
      </p:sp>
      <p:pic>
        <p:nvPicPr>
          <p:cNvPr id="4711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6300" y="2989263"/>
            <a:ext cx="5024438" cy="376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15" name="Text Box 7"/>
          <p:cNvSpPr txBox="1">
            <a:spLocks noChangeArrowheads="1"/>
          </p:cNvSpPr>
          <p:nvPr/>
        </p:nvSpPr>
        <p:spPr bwMode="auto">
          <a:xfrm>
            <a:off x="3916363" y="3454400"/>
            <a:ext cx="169545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10x10 neurons</a:t>
            </a:r>
            <a:endParaRPr lang="ru-RU" sz="18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/>
              <a:t>© 2022</a:t>
            </a:r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/>
              <a:t>NEURAL NETWORKS  (7) Self-Organizing Maps</a:t>
            </a:r>
            <a:endParaRPr lang="en-US">
              <a:cs typeface="Arial" charset="0"/>
            </a:endParaRP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/>
              <a:t>#</a:t>
            </a:r>
            <a:fld id="{77769CA3-BBF8-4988-A7F6-C26A2B8E87D8}" type="slidenum">
              <a:rPr lang="sl-SI" smtClean="0"/>
              <a:pPr/>
              <a:t>4</a:t>
            </a:fld>
            <a:endParaRPr lang="sl-SI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/>
              <a:t>7.1  Self-organization</a:t>
            </a:r>
            <a:endParaRPr lang="en-GB"/>
          </a:p>
        </p:txBody>
      </p:sp>
      <p:sp>
        <p:nvSpPr>
          <p:cNvPr id="13318" name="Line 3"/>
          <p:cNvSpPr>
            <a:spLocks noChangeShapeType="1"/>
          </p:cNvSpPr>
          <p:nvPr/>
        </p:nvSpPr>
        <p:spPr bwMode="auto">
          <a:xfrm>
            <a:off x="250825" y="1268413"/>
            <a:ext cx="8642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1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344613"/>
            <a:ext cx="8229600" cy="5037137"/>
          </a:xfrm>
        </p:spPr>
        <p:txBody>
          <a:bodyPr/>
          <a:lstStyle/>
          <a:p>
            <a:pPr eaLnBrk="1" hangingPunct="1"/>
            <a:r>
              <a:rPr lang="sl-SI" dirty="0" err="1"/>
              <a:t>What</a:t>
            </a:r>
            <a:r>
              <a:rPr lang="sl-SI" dirty="0"/>
              <a:t> is </a:t>
            </a:r>
            <a:r>
              <a:rPr lang="sl-SI" dirty="0" err="1"/>
              <a:t>self-organization</a:t>
            </a:r>
            <a:r>
              <a:rPr lang="sl-SI" dirty="0"/>
              <a:t>?</a:t>
            </a:r>
          </a:p>
          <a:p>
            <a:pPr lvl="1" eaLnBrk="1" hangingPunct="1"/>
            <a:r>
              <a:rPr lang="sl-SI" dirty="0"/>
              <a:t>S</a:t>
            </a:r>
            <a:r>
              <a:rPr lang="en-US" dirty="0" err="1"/>
              <a:t>ystem</a:t>
            </a:r>
            <a:r>
              <a:rPr lang="en-US" dirty="0"/>
              <a:t> structure appears without explicit pressure or involvement from outside the system</a:t>
            </a:r>
            <a:endParaRPr lang="sl-SI" dirty="0"/>
          </a:p>
          <a:p>
            <a:pPr lvl="1" eaLnBrk="1" hangingPunct="1"/>
            <a:r>
              <a:rPr lang="sl-SI" dirty="0"/>
              <a:t>C</a:t>
            </a:r>
            <a:r>
              <a:rPr lang="en-US" dirty="0" err="1"/>
              <a:t>onstraints</a:t>
            </a:r>
            <a:r>
              <a:rPr lang="en-US" dirty="0"/>
              <a:t> on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en-US" dirty="0"/>
              <a:t>form (i.e. organization) of interest to us are internal to the system, resulting from the interactions among the components</a:t>
            </a:r>
            <a:endParaRPr lang="sl-SI" dirty="0"/>
          </a:p>
          <a:p>
            <a:pPr lvl="1" eaLnBrk="1" hangingPunct="1"/>
            <a:r>
              <a:rPr lang="en-US" dirty="0"/>
              <a:t>The organization can evolve in either time or space, maintain a stable form or show transient phenomena</a:t>
            </a:r>
            <a:endParaRPr lang="sl-SI" dirty="0"/>
          </a:p>
          <a:p>
            <a:pPr lvl="1" eaLnBrk="1" hangingPunct="1"/>
            <a:r>
              <a:rPr lang="sl-SI" dirty="0" err="1"/>
              <a:t>Example</a:t>
            </a:r>
            <a:r>
              <a:rPr lang="sl-SI" dirty="0"/>
              <a:t> of </a:t>
            </a:r>
            <a:r>
              <a:rPr lang="sl-SI" b="1" dirty="0" err="1"/>
              <a:t>self-organizing</a:t>
            </a:r>
            <a:r>
              <a:rPr lang="sl-SI" b="1" dirty="0"/>
              <a:t> </a:t>
            </a:r>
            <a:r>
              <a:rPr lang="sl-SI" b="1" dirty="0" err="1"/>
              <a:t>yogurt</a:t>
            </a:r>
            <a:r>
              <a:rPr lang="sl-SI" b="1" dirty="0"/>
              <a:t> </a:t>
            </a:r>
            <a:r>
              <a:rPr lang="sl-SI" b="1" dirty="0" err="1"/>
              <a:t>lids</a:t>
            </a:r>
            <a:r>
              <a:rPr lang="sl-SI" dirty="0"/>
              <a:t>: </a:t>
            </a:r>
            <a:r>
              <a:rPr lang="sl-SI" dirty="0">
                <a:hlinkClick r:id="rId3"/>
              </a:rPr>
              <a:t>https://youtu.be/_h_G6krZym4</a:t>
            </a:r>
            <a:r>
              <a:rPr lang="sl-SI" dirty="0"/>
              <a:t> </a:t>
            </a:r>
          </a:p>
          <a:p>
            <a:pPr eaLnBrk="1" hangingPunct="1"/>
            <a:endParaRPr lang="en-US" dirty="0"/>
          </a:p>
        </p:txBody>
      </p:sp>
      <p:pic>
        <p:nvPicPr>
          <p:cNvPr id="13320" name="Picture 8" descr="capture_0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66838" y="3840162"/>
            <a:ext cx="2624137" cy="19812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13321" name="Picture 9" descr="capture_0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73700" y="3840162"/>
            <a:ext cx="2627313" cy="197961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13322" name="AutoShape 10"/>
          <p:cNvSpPr>
            <a:spLocks noChangeArrowheads="1"/>
          </p:cNvSpPr>
          <p:nvPr/>
        </p:nvSpPr>
        <p:spPr bwMode="auto">
          <a:xfrm>
            <a:off x="4419600" y="4546599"/>
            <a:ext cx="660400" cy="571500"/>
          </a:xfrm>
          <a:prstGeom prst="rightArrow">
            <a:avLst>
              <a:gd name="adj1" fmla="val 50000"/>
              <a:gd name="adj2" fmla="val 2888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/>
              <a:t>© 2022</a:t>
            </a:r>
          </a:p>
        </p:txBody>
      </p:sp>
      <p:sp>
        <p:nvSpPr>
          <p:cNvPr id="481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/>
              <a:t>NEURAL NETWORKS  (7) Self-Organizing Maps</a:t>
            </a:r>
            <a:endParaRPr lang="en-US">
              <a:cs typeface="Arial" charset="0"/>
            </a:endParaRPr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/>
              <a:t>#</a:t>
            </a:r>
            <a:fld id="{5C9C1897-3D41-4C5F-B191-3E8FC0AC167B}" type="slidenum">
              <a:rPr lang="sl-SI" smtClean="0"/>
              <a:pPr/>
              <a:t>40</a:t>
            </a:fld>
            <a:endParaRPr lang="sl-SI"/>
          </a:p>
        </p:txBody>
      </p:sp>
      <p:sp>
        <p:nvSpPr>
          <p:cNvPr id="48133" name="Text Box 6"/>
          <p:cNvSpPr txBox="1">
            <a:spLocks noChangeArrowheads="1"/>
          </p:cNvSpPr>
          <p:nvPr/>
        </p:nvSpPr>
        <p:spPr bwMode="auto">
          <a:xfrm>
            <a:off x="425450" y="4524375"/>
            <a:ext cx="29003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>
                <a:solidFill>
                  <a:schemeClr val="tx2"/>
                </a:solidFill>
              </a:rPr>
              <a:t>Uniform distribution of 1000 points in a circle</a:t>
            </a:r>
            <a:endParaRPr lang="ru-RU" sz="1800">
              <a:solidFill>
                <a:schemeClr val="tx2"/>
              </a:solidFill>
            </a:endParaRPr>
          </a:p>
        </p:txBody>
      </p:sp>
      <p:sp>
        <p:nvSpPr>
          <p:cNvPr id="481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sl-SI" sz="2700" dirty="0"/>
              <a:t>Uniform </a:t>
            </a:r>
            <a:r>
              <a:rPr lang="sl-SI" sz="2700" dirty="0" err="1"/>
              <a:t>distribution</a:t>
            </a:r>
            <a:r>
              <a:rPr lang="sl-SI" sz="2700" dirty="0"/>
              <a:t>, </a:t>
            </a:r>
            <a:r>
              <a:rPr lang="sl-SI" sz="2700" dirty="0" err="1"/>
              <a:t>circle</a:t>
            </a:r>
            <a:endParaRPr lang="ru-RU" sz="2700" dirty="0"/>
          </a:p>
        </p:txBody>
      </p:sp>
      <p:pic>
        <p:nvPicPr>
          <p:cNvPr id="481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88900" y="968375"/>
            <a:ext cx="3986213" cy="379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1400" y="-47625"/>
            <a:ext cx="4537075" cy="348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22638" y="3222625"/>
            <a:ext cx="4679950" cy="350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8" name="Text Box 7"/>
          <p:cNvSpPr txBox="1">
            <a:spLocks noChangeArrowheads="1"/>
          </p:cNvSpPr>
          <p:nvPr/>
        </p:nvSpPr>
        <p:spPr bwMode="auto">
          <a:xfrm>
            <a:off x="7778750" y="2933700"/>
            <a:ext cx="132715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50 neurons</a:t>
            </a:r>
            <a:endParaRPr lang="ru-RU" sz="1800">
              <a:solidFill>
                <a:schemeClr val="tx2"/>
              </a:solidFill>
            </a:endParaRPr>
          </a:p>
        </p:txBody>
      </p:sp>
      <p:sp>
        <p:nvSpPr>
          <p:cNvPr id="48139" name="Text Box 8"/>
          <p:cNvSpPr txBox="1">
            <a:spLocks noChangeArrowheads="1"/>
          </p:cNvSpPr>
          <p:nvPr/>
        </p:nvSpPr>
        <p:spPr bwMode="auto">
          <a:xfrm>
            <a:off x="6799263" y="5964238"/>
            <a:ext cx="169545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10x10 neurons</a:t>
            </a:r>
            <a:endParaRPr lang="ru-RU" sz="18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/>
              <a:t>© 2022</a:t>
            </a:r>
          </a:p>
        </p:txBody>
      </p:sp>
      <p:sp>
        <p:nvSpPr>
          <p:cNvPr id="491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/>
              <a:t>NEURAL NETWORKS  (7) Self-Organizing Maps</a:t>
            </a:r>
            <a:endParaRPr lang="en-US">
              <a:cs typeface="Arial" charset="0"/>
            </a:endParaRPr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/>
              <a:t>#</a:t>
            </a:r>
            <a:fld id="{C2D3AD04-94A2-4F34-BAFD-BC4A41F314DC}" type="slidenum">
              <a:rPr lang="sl-SI" smtClean="0"/>
              <a:pPr/>
              <a:t>41</a:t>
            </a:fld>
            <a:endParaRPr lang="sl-SI"/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2700"/>
              <a:t>Gaussian distribution</a:t>
            </a:r>
            <a:r>
              <a:rPr lang="sl-SI" sz="2700"/>
              <a:t>,</a:t>
            </a:r>
            <a:br>
              <a:rPr lang="sl-SI" sz="2700"/>
            </a:br>
            <a:r>
              <a:rPr lang="sl-SI" sz="2700"/>
              <a:t>square</a:t>
            </a:r>
            <a:endParaRPr lang="ru-RU" sz="2700"/>
          </a:p>
        </p:txBody>
      </p:sp>
      <p:pic>
        <p:nvPicPr>
          <p:cNvPr id="4915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8438" y="1223963"/>
            <a:ext cx="4537076" cy="383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9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63513"/>
            <a:ext cx="4759325" cy="357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6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375" y="3055938"/>
            <a:ext cx="4897438" cy="367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61" name="Text Box 6"/>
          <p:cNvSpPr txBox="1">
            <a:spLocks noChangeArrowheads="1"/>
          </p:cNvSpPr>
          <p:nvPr/>
        </p:nvSpPr>
        <p:spPr bwMode="auto">
          <a:xfrm>
            <a:off x="641350" y="4854575"/>
            <a:ext cx="29003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>
                <a:solidFill>
                  <a:schemeClr val="tx2"/>
                </a:solidFill>
              </a:rPr>
              <a:t>Gaussian distribution of 1000 points in a square</a:t>
            </a:r>
            <a:endParaRPr lang="ru-RU" sz="1800">
              <a:solidFill>
                <a:schemeClr val="tx2"/>
              </a:solidFill>
            </a:endParaRPr>
          </a:p>
        </p:txBody>
      </p:sp>
      <p:sp>
        <p:nvSpPr>
          <p:cNvPr id="49162" name="Text Box 7"/>
          <p:cNvSpPr txBox="1">
            <a:spLocks noChangeArrowheads="1"/>
          </p:cNvSpPr>
          <p:nvPr/>
        </p:nvSpPr>
        <p:spPr bwMode="auto">
          <a:xfrm>
            <a:off x="5213350" y="463550"/>
            <a:ext cx="132715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50 neurons</a:t>
            </a:r>
            <a:endParaRPr lang="ru-RU" sz="1800">
              <a:solidFill>
                <a:schemeClr val="tx2"/>
              </a:solidFill>
            </a:endParaRPr>
          </a:p>
        </p:txBody>
      </p:sp>
      <p:sp>
        <p:nvSpPr>
          <p:cNvPr id="49163" name="Text Box 8"/>
          <p:cNvSpPr txBox="1">
            <a:spLocks noChangeArrowheads="1"/>
          </p:cNvSpPr>
          <p:nvPr/>
        </p:nvSpPr>
        <p:spPr bwMode="auto">
          <a:xfrm>
            <a:off x="4283075" y="3395663"/>
            <a:ext cx="169545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10x10 neurons</a:t>
            </a:r>
            <a:endParaRPr lang="ru-RU" sz="18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/>
              <a:t>© 2022</a:t>
            </a:r>
          </a:p>
        </p:txBody>
      </p:sp>
      <p:sp>
        <p:nvSpPr>
          <p:cNvPr id="501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/>
              <a:t>NEURAL NETWORKS  (7) Self-Organizing Maps</a:t>
            </a:r>
            <a:endParaRPr lang="en-US">
              <a:cs typeface="Arial" charset="0"/>
            </a:endParaRPr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/>
              <a:t>#</a:t>
            </a:r>
            <a:fld id="{0A88056C-F8D1-423E-9637-6DE7A816460A}" type="slidenum">
              <a:rPr lang="sl-SI" smtClean="0"/>
              <a:pPr/>
              <a:t>42</a:t>
            </a:fld>
            <a:endParaRPr lang="sl-SI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sl-SI" sz="2700" dirty="0" err="1"/>
              <a:t>Complex</a:t>
            </a:r>
            <a:r>
              <a:rPr lang="sl-SI" sz="2700" dirty="0"/>
              <a:t> </a:t>
            </a:r>
            <a:r>
              <a:rPr lang="sl-SI" sz="2700" dirty="0" err="1"/>
              <a:t>distribution</a:t>
            </a:r>
            <a:endParaRPr lang="ru-RU" sz="2700" dirty="0"/>
          </a:p>
        </p:txBody>
      </p:sp>
      <p:pic>
        <p:nvPicPr>
          <p:cNvPr id="5018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06363" y="1146175"/>
            <a:ext cx="4270376" cy="359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463" y="88900"/>
            <a:ext cx="5002212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4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38475" y="2984500"/>
            <a:ext cx="4999038" cy="374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5" name="Text Box 6"/>
          <p:cNvSpPr txBox="1">
            <a:spLocks noChangeArrowheads="1"/>
          </p:cNvSpPr>
          <p:nvPr/>
        </p:nvSpPr>
        <p:spPr bwMode="auto">
          <a:xfrm>
            <a:off x="5826125" y="431800"/>
            <a:ext cx="132715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50 neurons</a:t>
            </a:r>
            <a:endParaRPr lang="ru-RU" sz="1800">
              <a:solidFill>
                <a:schemeClr val="tx2"/>
              </a:solidFill>
            </a:endParaRPr>
          </a:p>
        </p:txBody>
      </p:sp>
      <p:sp>
        <p:nvSpPr>
          <p:cNvPr id="50186" name="Text Box 7"/>
          <p:cNvSpPr txBox="1">
            <a:spLocks noChangeArrowheads="1"/>
          </p:cNvSpPr>
          <p:nvPr/>
        </p:nvSpPr>
        <p:spPr bwMode="auto">
          <a:xfrm>
            <a:off x="4135438" y="3308350"/>
            <a:ext cx="169545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10x10 neurons</a:t>
            </a:r>
            <a:endParaRPr lang="ru-RU" sz="1800">
              <a:solidFill>
                <a:schemeClr val="tx2"/>
              </a:solidFill>
            </a:endParaRPr>
          </a:p>
        </p:txBody>
      </p:sp>
      <p:sp>
        <p:nvSpPr>
          <p:cNvPr id="50187" name="Text Box 8"/>
          <p:cNvSpPr txBox="1">
            <a:spLocks noChangeArrowheads="1"/>
          </p:cNvSpPr>
          <p:nvPr/>
        </p:nvSpPr>
        <p:spPr bwMode="auto">
          <a:xfrm>
            <a:off x="628650" y="4598988"/>
            <a:ext cx="29003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>
                <a:solidFill>
                  <a:schemeClr val="tx2"/>
                </a:solidFill>
              </a:rPr>
              <a:t>Complex distribution </a:t>
            </a:r>
            <a:br>
              <a:rPr lang="sl-SI" sz="1800">
                <a:solidFill>
                  <a:schemeClr val="tx2"/>
                </a:solidFill>
              </a:rPr>
            </a:br>
            <a:r>
              <a:rPr lang="en-US" sz="1800">
                <a:solidFill>
                  <a:schemeClr val="tx2"/>
                </a:solidFill>
              </a:rPr>
              <a:t>in a square</a:t>
            </a:r>
            <a:endParaRPr lang="ru-RU" sz="18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/>
              <a:t>© 2022</a:t>
            </a:r>
          </a:p>
        </p:txBody>
      </p:sp>
      <p:sp>
        <p:nvSpPr>
          <p:cNvPr id="5120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dirty="0" err="1"/>
              <a:t>NEURAL</a:t>
            </a:r>
            <a:r>
              <a:rPr lang="sl-SI" dirty="0"/>
              <a:t> </a:t>
            </a:r>
            <a:r>
              <a:rPr lang="sl-SI" dirty="0" err="1"/>
              <a:t>NETWORKS</a:t>
            </a:r>
            <a:r>
              <a:rPr lang="sl-SI" dirty="0"/>
              <a:t>  (7) </a:t>
            </a:r>
            <a:r>
              <a:rPr lang="sl-SI" dirty="0" err="1"/>
              <a:t>Self-Organizing</a:t>
            </a:r>
            <a:r>
              <a:rPr lang="sl-SI" dirty="0"/>
              <a:t> </a:t>
            </a:r>
            <a:r>
              <a:rPr lang="sl-SI" dirty="0" err="1"/>
              <a:t>Maps</a:t>
            </a:r>
            <a:endParaRPr lang="en-US" dirty="0">
              <a:cs typeface="Arial" charset="0"/>
            </a:endParaRPr>
          </a:p>
        </p:txBody>
      </p:sp>
      <p:sp>
        <p:nvSpPr>
          <p:cNvPr id="512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/>
              <a:t>#</a:t>
            </a:r>
            <a:fld id="{C231E1DB-8D2C-4D79-8F5D-5B6CF391D8F1}" type="slidenum">
              <a:rPr lang="sl-SI" smtClean="0"/>
              <a:pPr/>
              <a:t>43</a:t>
            </a:fld>
            <a:endParaRPr lang="sl-SI"/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z="2700" dirty="0"/>
              <a:t>4 </a:t>
            </a:r>
            <a:r>
              <a:rPr lang="sl-SI" sz="2700" dirty="0" err="1"/>
              <a:t>clusters</a:t>
            </a:r>
            <a:r>
              <a:rPr lang="sl-SI" sz="2700" dirty="0"/>
              <a:t>, 2D SOM</a:t>
            </a:r>
            <a:endParaRPr lang="ru-RU" sz="2700" dirty="0"/>
          </a:p>
        </p:txBody>
      </p:sp>
      <p:pic>
        <p:nvPicPr>
          <p:cNvPr id="5120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0975" y="1484313"/>
            <a:ext cx="4897438" cy="367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175" y="1412875"/>
            <a:ext cx="5113338" cy="383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8" name="Text Box 5"/>
          <p:cNvSpPr txBox="1">
            <a:spLocks noChangeArrowheads="1"/>
          </p:cNvSpPr>
          <p:nvPr/>
        </p:nvSpPr>
        <p:spPr bwMode="auto">
          <a:xfrm>
            <a:off x="611188" y="5176838"/>
            <a:ext cx="3600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solidFill>
                  <a:schemeClr val="tx2"/>
                </a:solidFill>
              </a:rPr>
              <a:t>4 classes with uniform distribution</a:t>
            </a:r>
          </a:p>
          <a:p>
            <a:pPr algn="ctr"/>
            <a:r>
              <a:rPr lang="sl-SI" sz="1800" dirty="0">
                <a:solidFill>
                  <a:schemeClr val="tx2"/>
                </a:solidFill>
              </a:rPr>
              <a:t>of </a:t>
            </a:r>
            <a:r>
              <a:rPr lang="en-US" sz="1800" dirty="0">
                <a:solidFill>
                  <a:schemeClr val="tx2"/>
                </a:solidFill>
              </a:rPr>
              <a:t>1000 points in each class</a:t>
            </a:r>
            <a:endParaRPr lang="ru-RU" sz="1800" dirty="0">
              <a:solidFill>
                <a:schemeClr val="tx2"/>
              </a:solidFill>
            </a:endParaRPr>
          </a:p>
        </p:txBody>
      </p:sp>
      <p:sp>
        <p:nvSpPr>
          <p:cNvPr id="51209" name="Text Box 6"/>
          <p:cNvSpPr txBox="1">
            <a:spLocks noChangeArrowheads="1"/>
          </p:cNvSpPr>
          <p:nvPr/>
        </p:nvSpPr>
        <p:spPr bwMode="auto">
          <a:xfrm>
            <a:off x="5775325" y="5248275"/>
            <a:ext cx="2051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Net – 8x8 neurons</a:t>
            </a:r>
            <a:endParaRPr lang="ru-RU" sz="18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7.6  </a:t>
            </a:r>
            <a:r>
              <a:rPr lang="en-US" dirty="0"/>
              <a:t>MATLAB </a:t>
            </a:r>
            <a:r>
              <a:rPr lang="sl-SI" dirty="0"/>
              <a:t>Live </a:t>
            </a:r>
            <a:r>
              <a:rPr lang="sl-SI" dirty="0" err="1"/>
              <a:t>Script</a:t>
            </a:r>
            <a:r>
              <a:rPr lang="sl-SI" dirty="0"/>
              <a:t> </a:t>
            </a:r>
            <a:r>
              <a:rPr lang="sl-SI" dirty="0" err="1"/>
              <a:t>examples</a:t>
            </a:r>
            <a:endParaRPr lang="en-US" dirty="0"/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457200" y="1484314"/>
            <a:ext cx="7915835" cy="4897436"/>
          </a:xfrm>
        </p:spPr>
        <p:txBody>
          <a:bodyPr/>
          <a:lstStyle/>
          <a:p>
            <a:r>
              <a:rPr lang="sl-SI" dirty="0">
                <a:hlinkClick r:id="rId2" action="ppaction://hlinkfile"/>
              </a:rPr>
              <a:t>NN7b_SOM.mlx</a:t>
            </a:r>
            <a:endParaRPr lang="sl-SI" dirty="0"/>
          </a:p>
          <a:p>
            <a:pPr lvl="1"/>
            <a:r>
              <a:rPr lang="sl-SI" dirty="0" err="1"/>
              <a:t>Construct</a:t>
            </a:r>
            <a:r>
              <a:rPr lang="en-US" dirty="0"/>
              <a:t> 1-dimensional and 2-dimensional </a:t>
            </a:r>
            <a:r>
              <a:rPr lang="en-US" dirty="0" err="1"/>
              <a:t>SOM</a:t>
            </a:r>
            <a:r>
              <a:rPr lang="en-US" dirty="0"/>
              <a:t> networks to represent the 2-dimensional input space.</a:t>
            </a:r>
          </a:p>
          <a:p>
            <a:pPr lvl="1"/>
            <a:endParaRPr lang="en-US" dirty="0"/>
          </a:p>
          <a:p>
            <a:pPr lvl="1"/>
            <a:endParaRPr lang="sl-SI" dirty="0"/>
          </a:p>
          <a:p>
            <a:pPr lvl="1"/>
            <a:endParaRPr lang="sl-SI" dirty="0"/>
          </a:p>
        </p:txBody>
      </p:sp>
      <p:sp>
        <p:nvSpPr>
          <p:cNvPr id="4915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sl-SI" dirty="0"/>
              <a:t>© 2022</a:t>
            </a: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dirty="0" err="1"/>
              <a:t>NEURAL</a:t>
            </a:r>
            <a:r>
              <a:rPr lang="sl-SI" dirty="0"/>
              <a:t> </a:t>
            </a:r>
            <a:r>
              <a:rPr lang="sl-SI" dirty="0" err="1"/>
              <a:t>NETWORKS</a:t>
            </a:r>
            <a:r>
              <a:rPr lang="sl-SI" dirty="0"/>
              <a:t>  (7) </a:t>
            </a:r>
            <a:r>
              <a:rPr lang="sl-SI" dirty="0" err="1"/>
              <a:t>Self-Organizing</a:t>
            </a:r>
            <a:r>
              <a:rPr lang="sl-SI" dirty="0"/>
              <a:t> </a:t>
            </a:r>
            <a:r>
              <a:rPr lang="sl-SI" dirty="0" err="1"/>
              <a:t>Maps</a:t>
            </a:r>
            <a:endParaRPr lang="en-US" dirty="0">
              <a:cs typeface="Arial" charset="0"/>
            </a:endParaRPr>
          </a:p>
        </p:txBody>
      </p:sp>
      <p:sp>
        <p:nvSpPr>
          <p:cNvPr id="491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/>
              <a:t>#</a:t>
            </a:r>
            <a:fld id="{0E4D6C31-95DA-4DAE-B735-363C97B8FBE0}" type="slidenum">
              <a:rPr lang="sl-SI" smtClean="0"/>
              <a:pPr/>
              <a:t>44</a:t>
            </a:fld>
            <a:endParaRPr lang="sl-SI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250825" y="1268413"/>
            <a:ext cx="8642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04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/>
              <a:t>© 2022</a:t>
            </a:r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/>
              <a:t>NEURAL NETWORKS  (7) Self-Organizing Maps</a:t>
            </a:r>
            <a:endParaRPr lang="en-US">
              <a:cs typeface="Arial" charset="0"/>
            </a:endParaRP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/>
              <a:t>#</a:t>
            </a:r>
            <a:fld id="{B4B6B37D-2278-46DC-9251-959CBBF65EF8}" type="slidenum">
              <a:rPr lang="sl-SI" smtClean="0"/>
              <a:pPr/>
              <a:t>5</a:t>
            </a:fld>
            <a:endParaRPr lang="sl-SI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/>
              <a:t>Self-organization properties</a:t>
            </a:r>
            <a:endParaRPr lang="en-US"/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Typical features include (in rough order of generality) </a:t>
            </a:r>
          </a:p>
          <a:p>
            <a:pPr lvl="1" eaLnBrk="1" hangingPunct="1"/>
            <a:r>
              <a:rPr lang="en-US"/>
              <a:t>Autonomy </a:t>
            </a:r>
            <a:r>
              <a:rPr lang="sl-SI"/>
              <a:t>			</a:t>
            </a:r>
            <a:r>
              <a:rPr lang="en-US"/>
              <a:t>(</a:t>
            </a:r>
            <a:r>
              <a:rPr lang="sl-SI"/>
              <a:t>a</a:t>
            </a:r>
            <a:r>
              <a:rPr lang="en-US"/>
              <a:t>bsence of external control) </a:t>
            </a:r>
          </a:p>
          <a:p>
            <a:pPr lvl="1" eaLnBrk="1" hangingPunct="1"/>
            <a:r>
              <a:rPr lang="en-US"/>
              <a:t>Dynamic operation </a:t>
            </a:r>
            <a:r>
              <a:rPr lang="sl-SI"/>
              <a:t>		</a:t>
            </a:r>
            <a:r>
              <a:rPr lang="en-US"/>
              <a:t>(evolution</a:t>
            </a:r>
            <a:r>
              <a:rPr lang="sl-SI"/>
              <a:t> in time</a:t>
            </a:r>
            <a:r>
              <a:rPr lang="en-US"/>
              <a:t>) </a:t>
            </a:r>
          </a:p>
          <a:p>
            <a:pPr lvl="1" eaLnBrk="1" hangingPunct="1"/>
            <a:r>
              <a:rPr lang="en-US"/>
              <a:t>Fluctuations </a:t>
            </a:r>
            <a:r>
              <a:rPr lang="sl-SI"/>
              <a:t>		</a:t>
            </a:r>
            <a:r>
              <a:rPr lang="en-US"/>
              <a:t>(noise</a:t>
            </a:r>
            <a:r>
              <a:rPr lang="sl-SI"/>
              <a:t> </a:t>
            </a:r>
            <a:r>
              <a:rPr lang="en-US"/>
              <a:t>/</a:t>
            </a:r>
            <a:r>
              <a:rPr lang="sl-SI"/>
              <a:t> </a:t>
            </a:r>
            <a:r>
              <a:rPr lang="en-US"/>
              <a:t>searches through options) </a:t>
            </a:r>
          </a:p>
          <a:p>
            <a:pPr lvl="1" eaLnBrk="1" hangingPunct="1"/>
            <a:r>
              <a:rPr lang="en-US"/>
              <a:t>Symmetry breaking </a:t>
            </a:r>
            <a:r>
              <a:rPr lang="sl-SI"/>
              <a:t>		</a:t>
            </a:r>
            <a:r>
              <a:rPr lang="en-US"/>
              <a:t>(loss of freedom) </a:t>
            </a:r>
          </a:p>
          <a:p>
            <a:pPr lvl="1" eaLnBrk="1" hangingPunct="1"/>
            <a:r>
              <a:rPr lang="en-US"/>
              <a:t>Global order </a:t>
            </a:r>
            <a:r>
              <a:rPr lang="sl-SI"/>
              <a:t>		</a:t>
            </a:r>
            <a:r>
              <a:rPr lang="en-US"/>
              <a:t>(emergence from local interactions) </a:t>
            </a:r>
          </a:p>
          <a:p>
            <a:pPr lvl="1" eaLnBrk="1" hangingPunct="1"/>
            <a:r>
              <a:rPr lang="en-US"/>
              <a:t>Dissipation </a:t>
            </a:r>
            <a:r>
              <a:rPr lang="sl-SI"/>
              <a:t>			</a:t>
            </a:r>
            <a:r>
              <a:rPr lang="en-US"/>
              <a:t>(energy usage</a:t>
            </a:r>
            <a:r>
              <a:rPr lang="sl-SI"/>
              <a:t> </a:t>
            </a:r>
            <a:r>
              <a:rPr lang="en-US"/>
              <a:t>/</a:t>
            </a:r>
            <a:r>
              <a:rPr lang="sl-SI"/>
              <a:t> </a:t>
            </a:r>
            <a:r>
              <a:rPr lang="en-US"/>
              <a:t>far-from-equilibrium) </a:t>
            </a:r>
          </a:p>
          <a:p>
            <a:pPr lvl="1" eaLnBrk="1" hangingPunct="1"/>
            <a:r>
              <a:rPr lang="en-US"/>
              <a:t>Instability </a:t>
            </a:r>
            <a:r>
              <a:rPr lang="sl-SI"/>
              <a:t>			</a:t>
            </a:r>
            <a:r>
              <a:rPr lang="en-US"/>
              <a:t>(self-reinforcing choices</a:t>
            </a:r>
            <a:r>
              <a:rPr lang="sl-SI"/>
              <a:t> </a:t>
            </a:r>
            <a:r>
              <a:rPr lang="en-US"/>
              <a:t>/</a:t>
            </a:r>
            <a:r>
              <a:rPr lang="sl-SI"/>
              <a:t> </a:t>
            </a:r>
            <a:r>
              <a:rPr lang="en-US"/>
              <a:t>nonlinearity) </a:t>
            </a:r>
          </a:p>
          <a:p>
            <a:pPr lvl="1" eaLnBrk="1" hangingPunct="1"/>
            <a:r>
              <a:rPr lang="en-US"/>
              <a:t>Multiple equilibria </a:t>
            </a:r>
            <a:r>
              <a:rPr lang="sl-SI"/>
              <a:t>		</a:t>
            </a:r>
            <a:r>
              <a:rPr lang="en-US"/>
              <a:t>(many possible attractors) </a:t>
            </a:r>
          </a:p>
          <a:p>
            <a:pPr lvl="1" eaLnBrk="1" hangingPunct="1"/>
            <a:r>
              <a:rPr lang="en-US"/>
              <a:t>Criticality </a:t>
            </a:r>
            <a:r>
              <a:rPr lang="sl-SI"/>
              <a:t>			</a:t>
            </a:r>
            <a:r>
              <a:rPr lang="en-US"/>
              <a:t>(threshold effects</a:t>
            </a:r>
            <a:r>
              <a:rPr lang="sl-SI"/>
              <a:t> </a:t>
            </a:r>
            <a:r>
              <a:rPr lang="en-US"/>
              <a:t>/</a:t>
            </a:r>
            <a:r>
              <a:rPr lang="sl-SI"/>
              <a:t> </a:t>
            </a:r>
            <a:r>
              <a:rPr lang="en-US"/>
              <a:t>phase changes) </a:t>
            </a:r>
          </a:p>
          <a:p>
            <a:pPr lvl="1" eaLnBrk="1" hangingPunct="1"/>
            <a:r>
              <a:rPr lang="en-US"/>
              <a:t>Redundancy </a:t>
            </a:r>
            <a:r>
              <a:rPr lang="sl-SI"/>
              <a:t>		</a:t>
            </a:r>
            <a:r>
              <a:rPr lang="en-US"/>
              <a:t>(insensitivity to damage) </a:t>
            </a:r>
          </a:p>
          <a:p>
            <a:pPr lvl="1" eaLnBrk="1" hangingPunct="1"/>
            <a:r>
              <a:rPr lang="en-US"/>
              <a:t>Self-maintenance </a:t>
            </a:r>
            <a:r>
              <a:rPr lang="sl-SI"/>
              <a:t>		</a:t>
            </a:r>
            <a:r>
              <a:rPr lang="en-US"/>
              <a:t>(repair</a:t>
            </a:r>
            <a:r>
              <a:rPr lang="sl-SI"/>
              <a:t> </a:t>
            </a:r>
            <a:r>
              <a:rPr lang="en-US"/>
              <a:t>/</a:t>
            </a:r>
            <a:r>
              <a:rPr lang="sl-SI"/>
              <a:t> </a:t>
            </a:r>
            <a:r>
              <a:rPr lang="en-US"/>
              <a:t>reproduction metabolisms) </a:t>
            </a:r>
          </a:p>
          <a:p>
            <a:pPr lvl="1" eaLnBrk="1" hangingPunct="1"/>
            <a:r>
              <a:rPr lang="en-US"/>
              <a:t>Adaptation </a:t>
            </a:r>
            <a:r>
              <a:rPr lang="sl-SI"/>
              <a:t>			</a:t>
            </a:r>
            <a:r>
              <a:rPr lang="en-US"/>
              <a:t>(functionality</a:t>
            </a:r>
            <a:r>
              <a:rPr lang="sl-SI"/>
              <a:t> </a:t>
            </a:r>
            <a:r>
              <a:rPr lang="en-US"/>
              <a:t>/</a:t>
            </a:r>
            <a:r>
              <a:rPr lang="sl-SI"/>
              <a:t> </a:t>
            </a:r>
            <a:r>
              <a:rPr lang="en-US"/>
              <a:t>tracking of external variations) </a:t>
            </a:r>
          </a:p>
          <a:p>
            <a:pPr lvl="1" eaLnBrk="1" hangingPunct="1"/>
            <a:r>
              <a:rPr lang="en-US"/>
              <a:t>Complexity </a:t>
            </a:r>
            <a:r>
              <a:rPr lang="sl-SI"/>
              <a:t>			</a:t>
            </a:r>
            <a:r>
              <a:rPr lang="en-US"/>
              <a:t>(multiple concurrent values or objectives) </a:t>
            </a:r>
          </a:p>
          <a:p>
            <a:pPr lvl="1" eaLnBrk="1" hangingPunct="1"/>
            <a:r>
              <a:rPr lang="en-US"/>
              <a:t>Hierarchies </a:t>
            </a:r>
            <a:r>
              <a:rPr lang="sl-SI"/>
              <a:t>			</a:t>
            </a:r>
            <a:r>
              <a:rPr lang="en-US"/>
              <a:t>(multiple nested self-organized levels)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John </a:t>
            </a:r>
            <a:r>
              <a:rPr lang="sl-SI" dirty="0" err="1"/>
              <a:t>Conway’s</a:t>
            </a:r>
            <a:r>
              <a:rPr lang="sl-SI" dirty="0"/>
              <a:t> Game of </a:t>
            </a:r>
            <a:r>
              <a:rPr lang="sl-SI" dirty="0" err="1"/>
              <a:t>Life</a:t>
            </a:r>
            <a:endParaRPr lang="en-US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sz="2000" dirty="0"/>
              <a:t>John </a:t>
            </a:r>
            <a:r>
              <a:rPr lang="sl-SI" sz="2000" dirty="0" err="1"/>
              <a:t>Conway</a:t>
            </a:r>
            <a:r>
              <a:rPr lang="sl-SI" sz="2000" dirty="0"/>
              <a:t> </a:t>
            </a:r>
            <a:r>
              <a:rPr lang="sl-SI" sz="2000" dirty="0" err="1"/>
              <a:t>published</a:t>
            </a:r>
            <a:r>
              <a:rPr lang="sl-SI" dirty="0"/>
              <a:t> in 1970 a </a:t>
            </a:r>
            <a:r>
              <a:rPr lang="sl-SI" sz="2000" dirty="0" err="1"/>
              <a:t>paper</a:t>
            </a:r>
            <a:r>
              <a:rPr lang="sl-SI" sz="2000" dirty="0"/>
              <a:t> in </a:t>
            </a:r>
            <a:r>
              <a:rPr lang="en-US" sz="2000" i="1" dirty="0"/>
              <a:t>Scientific American</a:t>
            </a:r>
            <a:r>
              <a:rPr lang="sl-SI" sz="2000" dirty="0"/>
              <a:t> </a:t>
            </a:r>
            <a:r>
              <a:rPr lang="sl-SI" sz="2000" dirty="0" err="1"/>
              <a:t>about</a:t>
            </a:r>
            <a:r>
              <a:rPr lang="sl-SI" sz="2000" dirty="0"/>
              <a:t> </a:t>
            </a:r>
            <a:r>
              <a:rPr lang="sl-SI" sz="2000" dirty="0" err="1"/>
              <a:t>the</a:t>
            </a:r>
            <a:r>
              <a:rPr lang="sl-SI" sz="2000" dirty="0"/>
              <a:t> </a:t>
            </a:r>
            <a:r>
              <a:rPr lang="sl-SI" sz="2000" b="1" dirty="0"/>
              <a:t>Game of </a:t>
            </a:r>
            <a:r>
              <a:rPr lang="sl-SI" sz="2000" b="1" dirty="0" err="1"/>
              <a:t>Life</a:t>
            </a:r>
            <a:endParaRPr lang="sl-SI" sz="2000" b="1" dirty="0"/>
          </a:p>
          <a:p>
            <a:pPr lvl="1"/>
            <a:r>
              <a:rPr lang="sl-SI" dirty="0"/>
              <a:t>An </a:t>
            </a:r>
            <a:r>
              <a:rPr lang="en-US" dirty="0"/>
              <a:t>infinite two-dimensional grid of square </a:t>
            </a:r>
            <a:r>
              <a:rPr lang="en-US" i="1" dirty="0">
                <a:solidFill>
                  <a:srgbClr val="3333FF"/>
                </a:solidFill>
              </a:rPr>
              <a:t>cells</a:t>
            </a:r>
            <a:r>
              <a:rPr lang="en-US" dirty="0"/>
              <a:t>, </a:t>
            </a:r>
            <a:endParaRPr lang="sl-SI" dirty="0"/>
          </a:p>
          <a:p>
            <a:pPr lvl="1"/>
            <a:r>
              <a:rPr lang="sl-SI" dirty="0"/>
              <a:t>E</a:t>
            </a:r>
            <a:r>
              <a:rPr lang="en-US" dirty="0"/>
              <a:t>ach</a:t>
            </a:r>
            <a:r>
              <a:rPr lang="sl-SI" dirty="0"/>
              <a:t> </a:t>
            </a:r>
            <a:r>
              <a:rPr lang="sl-SI" dirty="0" err="1"/>
              <a:t>cell</a:t>
            </a:r>
            <a:r>
              <a:rPr lang="sl-SI" dirty="0"/>
              <a:t> </a:t>
            </a:r>
            <a:r>
              <a:rPr lang="en-US" dirty="0"/>
              <a:t>is in one of two possible states, </a:t>
            </a:r>
            <a:r>
              <a:rPr lang="sl-SI" dirty="0">
                <a:solidFill>
                  <a:srgbClr val="3333FF"/>
                </a:solidFill>
              </a:rPr>
              <a:t>a</a:t>
            </a:r>
            <a:r>
              <a:rPr lang="en-US" i="1" dirty="0">
                <a:solidFill>
                  <a:srgbClr val="3333FF"/>
                </a:solidFill>
              </a:rPr>
              <a:t>live</a:t>
            </a:r>
            <a:r>
              <a:rPr lang="en-US" dirty="0"/>
              <a:t> or </a:t>
            </a:r>
            <a:r>
              <a:rPr lang="en-US" i="1" dirty="0">
                <a:solidFill>
                  <a:srgbClr val="3333FF"/>
                </a:solidFill>
              </a:rPr>
              <a:t>dead</a:t>
            </a:r>
            <a:r>
              <a:rPr lang="sl-SI" i="1" dirty="0"/>
              <a:t>,</a:t>
            </a:r>
            <a:endParaRPr lang="sl-SI" dirty="0"/>
          </a:p>
          <a:p>
            <a:pPr lvl="1"/>
            <a:r>
              <a:rPr lang="sl-SI" dirty="0"/>
              <a:t>E</a:t>
            </a:r>
            <a:r>
              <a:rPr lang="en-US" dirty="0"/>
              <a:t>very cell interacts with its eight </a:t>
            </a:r>
            <a:r>
              <a:rPr lang="en-US" i="1" dirty="0">
                <a:solidFill>
                  <a:srgbClr val="3333FF"/>
                </a:solidFill>
              </a:rPr>
              <a:t>neighbors</a:t>
            </a:r>
            <a:endParaRPr lang="sl-SI" i="1" dirty="0">
              <a:solidFill>
                <a:srgbClr val="3333FF"/>
              </a:solidFill>
            </a:endParaRPr>
          </a:p>
          <a:p>
            <a:pPr lvl="1"/>
            <a:r>
              <a:rPr lang="sl-SI" dirty="0"/>
              <a:t>RULES</a:t>
            </a:r>
            <a:r>
              <a:rPr lang="en-US" dirty="0"/>
              <a:t>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Alive cell</a:t>
            </a:r>
            <a:r>
              <a:rPr lang="sl-SI" dirty="0"/>
              <a:t> </a:t>
            </a:r>
            <a:r>
              <a:rPr lang="sl-SI" dirty="0" err="1"/>
              <a:t>with</a:t>
            </a:r>
            <a:r>
              <a:rPr lang="sl-SI" dirty="0"/>
              <a:t> </a:t>
            </a:r>
            <a:r>
              <a:rPr lang="sl-SI" dirty="0" err="1"/>
              <a:t>less</a:t>
            </a:r>
            <a:r>
              <a:rPr lang="sl-SI" dirty="0"/>
              <a:t> </a:t>
            </a:r>
            <a:r>
              <a:rPr lang="sl-SI" dirty="0" err="1"/>
              <a:t>than</a:t>
            </a:r>
            <a:r>
              <a:rPr lang="sl-SI" dirty="0"/>
              <a:t> 2 </a:t>
            </a:r>
            <a:r>
              <a:rPr lang="sl-SI" dirty="0" err="1"/>
              <a:t>or</a:t>
            </a:r>
            <a:r>
              <a:rPr lang="sl-SI" dirty="0"/>
              <a:t> more </a:t>
            </a:r>
            <a:r>
              <a:rPr lang="sl-SI" dirty="0" err="1"/>
              <a:t>than</a:t>
            </a:r>
            <a:r>
              <a:rPr lang="sl-SI" dirty="0"/>
              <a:t> 4 </a:t>
            </a:r>
            <a:r>
              <a:rPr lang="en-US" dirty="0"/>
              <a:t>neighbors</a:t>
            </a:r>
            <a:r>
              <a:rPr lang="sl-SI" dirty="0"/>
              <a:t> </a:t>
            </a:r>
            <a:r>
              <a:rPr lang="en-US" dirty="0"/>
              <a:t>dies</a:t>
            </a:r>
            <a:r>
              <a:rPr lang="sl-SI" dirty="0"/>
              <a:t>  </a:t>
            </a:r>
            <a:r>
              <a:rPr lang="sl-SI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loneliness</a:t>
            </a:r>
            <a:r>
              <a:rPr lang="sl-SI" dirty="0">
                <a:solidFill>
                  <a:schemeClr val="bg1">
                    <a:lumMod val="50000"/>
                  </a:schemeClr>
                </a:solidFill>
              </a:rPr>
              <a:t> / o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vercrowding</a:t>
            </a:r>
            <a:r>
              <a:rPr lang="sl-SI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1257300" lvl="2" indent="-342900">
              <a:buFont typeface="+mj-lt"/>
              <a:buAutoNum type="arabicPeriod"/>
            </a:pPr>
            <a:r>
              <a:rPr lang="sl-SI" dirty="0" err="1"/>
              <a:t>Dead</a:t>
            </a:r>
            <a:r>
              <a:rPr lang="sl-SI" dirty="0"/>
              <a:t> </a:t>
            </a:r>
            <a:r>
              <a:rPr lang="en-US" dirty="0"/>
              <a:t>cell</a:t>
            </a:r>
            <a:r>
              <a:rPr lang="sl-SI" dirty="0"/>
              <a:t> </a:t>
            </a:r>
            <a:r>
              <a:rPr lang="sl-SI" dirty="0" err="1"/>
              <a:t>with</a:t>
            </a:r>
            <a:r>
              <a:rPr lang="sl-SI" dirty="0"/>
              <a:t> 3 </a:t>
            </a:r>
            <a:r>
              <a:rPr lang="en-US" dirty="0"/>
              <a:t>neighbors</a:t>
            </a:r>
            <a:r>
              <a:rPr lang="sl-SI" dirty="0"/>
              <a:t> </a:t>
            </a:r>
            <a:r>
              <a:rPr lang="sl-SI" dirty="0" err="1"/>
              <a:t>turns</a:t>
            </a:r>
            <a:r>
              <a:rPr lang="sl-SI" dirty="0"/>
              <a:t> </a:t>
            </a:r>
            <a:r>
              <a:rPr lang="sl-SI" dirty="0" err="1"/>
              <a:t>alive</a:t>
            </a:r>
            <a:r>
              <a:rPr lang="sl-SI" dirty="0"/>
              <a:t>  </a:t>
            </a:r>
            <a:r>
              <a:rPr lang="sl-SI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reproduction</a:t>
            </a:r>
            <a:r>
              <a:rPr lang="sl-SI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1"/>
            <a:r>
              <a:rPr lang="sl-SI" dirty="0"/>
              <a:t>S</a:t>
            </a:r>
            <a:r>
              <a:rPr lang="en-US" dirty="0" err="1"/>
              <a:t>imple</a:t>
            </a:r>
            <a:r>
              <a:rPr lang="en-US" dirty="0"/>
              <a:t> rules can result in extraordinary complexity</a:t>
            </a:r>
            <a:br>
              <a:rPr lang="sl-SI" dirty="0"/>
            </a:br>
            <a:r>
              <a:rPr lang="sl-SI" sz="1400" dirty="0">
                <a:hlinkClick r:id="rId3"/>
              </a:rPr>
              <a:t>https://youtu.be/23MBR2pZoDQ</a:t>
            </a:r>
            <a:r>
              <a:rPr lang="sl-SI" dirty="0"/>
              <a:t> </a:t>
            </a:r>
          </a:p>
          <a:p>
            <a:endParaRPr lang="sl-SI" dirty="0"/>
          </a:p>
        </p:txBody>
      </p:sp>
      <p:sp>
        <p:nvSpPr>
          <p:cNvPr id="1536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/>
              <a:t>© 2022</a:t>
            </a:r>
          </a:p>
        </p:txBody>
      </p:sp>
      <p:sp>
        <p:nvSpPr>
          <p:cNvPr id="1536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/>
              <a:t>NEURAL NETWORKS  (7) Self-Organizing Maps</a:t>
            </a:r>
            <a:endParaRPr lang="en-US">
              <a:cs typeface="Arial" charset="0"/>
            </a:endParaRPr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/>
              <a:t>#</a:t>
            </a:r>
            <a:fld id="{4A9D6979-111B-4C9E-921F-C02BB06384D1}" type="slidenum">
              <a:rPr lang="sl-SI" smtClean="0"/>
              <a:pPr/>
              <a:t>6</a:t>
            </a:fld>
            <a:endParaRPr lang="sl-SI"/>
          </a:p>
        </p:txBody>
      </p:sp>
      <p:sp>
        <p:nvSpPr>
          <p:cNvPr id="9" name="TextBox 8"/>
          <p:cNvSpPr txBox="1"/>
          <p:nvPr/>
        </p:nvSpPr>
        <p:spPr>
          <a:xfrm>
            <a:off x="3084186" y="5898487"/>
            <a:ext cx="2008188" cy="27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Glider Gun creating </a:t>
            </a:r>
            <a:r>
              <a:rPr lang="sl-SI" sz="12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gliders</a:t>
            </a:r>
            <a:endParaRPr lang="en-US" sz="12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5369" name="Picture 10" descr="Game of life loaf.svg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31000" y="2028825"/>
            <a:ext cx="93345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/>
          <a:srcRect l="18195" t="15427" r="41754" b="24618"/>
          <a:stretch/>
        </p:blipFill>
        <p:spPr>
          <a:xfrm>
            <a:off x="5037791" y="3997495"/>
            <a:ext cx="2626659" cy="215032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/>
              <a:t>© 2022</a:t>
            </a: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/>
              <a:t>NEURAL NETWORKS  (7) Self-Organizing Maps</a:t>
            </a:r>
            <a:endParaRPr lang="en-US">
              <a:cs typeface="Arial" charset="0"/>
            </a:endParaRP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/>
              <a:t>#</a:t>
            </a:r>
            <a:fld id="{ECC2FF71-0642-47B3-AF37-38AD2B20AC85}" type="slidenum">
              <a:rPr lang="sl-SI" smtClean="0"/>
              <a:pPr/>
              <a:t>7</a:t>
            </a:fld>
            <a:endParaRPr lang="sl-SI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/>
              <a:t>Self-organization in neural networks</a:t>
            </a:r>
            <a:endParaRPr lang="en-US"/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81113"/>
            <a:ext cx="8229600" cy="5113337"/>
          </a:xfrm>
        </p:spPr>
        <p:txBody>
          <a:bodyPr/>
          <a:lstStyle/>
          <a:p>
            <a:pPr eaLnBrk="1" hangingPunct="1"/>
            <a:r>
              <a:rPr lang="sl-SI" sz="2200"/>
              <a:t>Self-organizing networks are based on </a:t>
            </a:r>
            <a:r>
              <a:rPr lang="sl-SI" sz="2200">
                <a:solidFill>
                  <a:srgbClr val="FF0000"/>
                </a:solidFill>
              </a:rPr>
              <a:t>competitive learning</a:t>
            </a:r>
            <a:r>
              <a:rPr lang="sl-SI" sz="2200"/>
              <a:t> </a:t>
            </a:r>
          </a:p>
          <a:p>
            <a:pPr lvl="1" eaLnBrk="1" hangingPunct="1"/>
            <a:r>
              <a:rPr lang="sl-SI"/>
              <a:t>output neurons of the network compete to be activated and only one neuron can become a </a:t>
            </a:r>
            <a:r>
              <a:rPr lang="sl-SI">
                <a:solidFill>
                  <a:srgbClr val="FF0000"/>
                </a:solidFill>
              </a:rPr>
              <a:t>winning neuron</a:t>
            </a:r>
            <a:endParaRPr lang="sl-SI"/>
          </a:p>
          <a:p>
            <a:pPr lvl="1" eaLnBrk="1" hangingPunct="1"/>
            <a:endParaRPr lang="sl-SI"/>
          </a:p>
          <a:p>
            <a:pPr eaLnBrk="1" hangingPunct="1"/>
            <a:r>
              <a:rPr lang="en-US" sz="2200">
                <a:solidFill>
                  <a:srgbClr val="FF0000"/>
                </a:solidFill>
              </a:rPr>
              <a:t>Self-organizing maps</a:t>
            </a:r>
            <a:r>
              <a:rPr lang="sl-SI" sz="2200">
                <a:solidFill>
                  <a:srgbClr val="FF0000"/>
                </a:solidFill>
              </a:rPr>
              <a:t> (SOM)</a:t>
            </a:r>
            <a:r>
              <a:rPr lang="en-US" sz="2200"/>
              <a:t> </a:t>
            </a:r>
            <a:endParaRPr lang="sl-SI" sz="2200"/>
          </a:p>
          <a:p>
            <a:pPr lvl="1" eaLnBrk="1" hangingPunct="1"/>
            <a:r>
              <a:rPr lang="en-US"/>
              <a:t>learn to recognize groups of similar input vectors</a:t>
            </a:r>
            <a:r>
              <a:rPr lang="sl-SI"/>
              <a:t> </a:t>
            </a:r>
            <a:r>
              <a:rPr lang="en-US"/>
              <a:t>in such a way that neurons physically near each other in the neuron layer</a:t>
            </a:r>
            <a:r>
              <a:rPr lang="sl-SI"/>
              <a:t> </a:t>
            </a:r>
            <a:r>
              <a:rPr lang="en-US"/>
              <a:t>respond to similar input vectors</a:t>
            </a:r>
            <a:endParaRPr lang="sl-SI"/>
          </a:p>
          <a:p>
            <a:pPr lvl="1" eaLnBrk="1" hangingPunct="1"/>
            <a:endParaRPr lang="en-US"/>
          </a:p>
          <a:p>
            <a:pPr eaLnBrk="1" hangingPunct="1"/>
            <a:r>
              <a:rPr lang="en-US" sz="2200">
                <a:solidFill>
                  <a:srgbClr val="FF0000"/>
                </a:solidFill>
              </a:rPr>
              <a:t>Learning vector quantization</a:t>
            </a:r>
            <a:r>
              <a:rPr lang="sl-SI" sz="2200">
                <a:solidFill>
                  <a:srgbClr val="FF0000"/>
                </a:solidFill>
              </a:rPr>
              <a:t> (LVQ)</a:t>
            </a:r>
            <a:r>
              <a:rPr lang="en-US" sz="2200"/>
              <a:t> </a:t>
            </a:r>
            <a:endParaRPr lang="sl-SI" sz="2200"/>
          </a:p>
          <a:p>
            <a:pPr lvl="1" eaLnBrk="1" hangingPunct="1"/>
            <a:r>
              <a:rPr lang="en-US"/>
              <a:t>a method for training competitive layers</a:t>
            </a:r>
            <a:r>
              <a:rPr lang="sl-SI"/>
              <a:t> </a:t>
            </a:r>
            <a:r>
              <a:rPr lang="en-US"/>
              <a:t>in a supervised manner</a:t>
            </a:r>
            <a:endParaRPr lang="sl-SI"/>
          </a:p>
          <a:p>
            <a:pPr lvl="1" eaLnBrk="1" hangingPunct="1"/>
            <a:r>
              <a:rPr lang="en-US"/>
              <a:t>learn</a:t>
            </a:r>
            <a:r>
              <a:rPr lang="sl-SI"/>
              <a:t>s</a:t>
            </a:r>
            <a:r>
              <a:rPr lang="en-US"/>
              <a:t> to classify input vectors into target</a:t>
            </a:r>
            <a:r>
              <a:rPr lang="sl-SI"/>
              <a:t> </a:t>
            </a:r>
            <a:r>
              <a:rPr lang="en-US"/>
              <a:t>classes</a:t>
            </a:r>
            <a:r>
              <a:rPr lang="sl-SI"/>
              <a:t> c</a:t>
            </a:r>
            <a:r>
              <a:rPr lang="en-US"/>
              <a:t>hosen by the user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/>
              <a:t>© 2022</a:t>
            </a:r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/>
              <a:t>NEURAL NETWORKS  (7) Self-Organizing Maps</a:t>
            </a:r>
            <a:endParaRPr lang="en-US">
              <a:cs typeface="Arial" charset="0"/>
            </a:endParaRP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/>
              <a:t>#</a:t>
            </a:r>
            <a:fld id="{6AC543C4-1C71-4807-8AAB-AC14052CB92E}" type="slidenum">
              <a:rPr lang="sl-SI" smtClean="0"/>
              <a:pPr/>
              <a:t>8</a:t>
            </a:fld>
            <a:endParaRPr lang="sl-SI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Neurobiological</a:t>
            </a:r>
            <a:r>
              <a:rPr lang="sl-SI"/>
              <a:t> motivation</a:t>
            </a:r>
            <a:endParaRPr lang="en-US"/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/>
              <a:t>Neurobiological studies indicate that different sensory inputs (</a:t>
            </a:r>
            <a:r>
              <a:rPr lang="sl-SI" sz="1800" dirty="0" err="1"/>
              <a:t>tactile</a:t>
            </a:r>
            <a:r>
              <a:rPr lang="en-US" sz="1800" dirty="0"/>
              <a:t>, visual, auditory, etc.)</a:t>
            </a:r>
            <a:r>
              <a:rPr lang="sl-SI" sz="1800" dirty="0"/>
              <a:t> </a:t>
            </a:r>
            <a:r>
              <a:rPr lang="en-US" sz="1800" dirty="0"/>
              <a:t>are mapped onto </a:t>
            </a:r>
            <a:r>
              <a:rPr lang="sl-SI" sz="1800" dirty="0" err="1"/>
              <a:t>different</a:t>
            </a:r>
            <a:r>
              <a:rPr lang="sl-SI" sz="1800" dirty="0"/>
              <a:t> </a:t>
            </a:r>
            <a:r>
              <a:rPr lang="en-US" sz="1800" dirty="0"/>
              <a:t>areas of the cerebral cortex in an</a:t>
            </a:r>
            <a:r>
              <a:rPr lang="en-US" sz="1800" dirty="0">
                <a:solidFill>
                  <a:srgbClr val="3333FF"/>
                </a:solidFill>
              </a:rPr>
              <a:t> order</a:t>
            </a:r>
            <a:r>
              <a:rPr lang="sl-SI" sz="1800" dirty="0" err="1">
                <a:solidFill>
                  <a:srgbClr val="3333FF"/>
                </a:solidFill>
              </a:rPr>
              <a:t>ed</a:t>
            </a:r>
            <a:r>
              <a:rPr lang="en-US" sz="1800" dirty="0">
                <a:solidFill>
                  <a:srgbClr val="3333FF"/>
                </a:solidFill>
              </a:rPr>
              <a:t> fashion</a:t>
            </a:r>
            <a:endParaRPr lang="sl-SI" sz="1800" dirty="0">
              <a:solidFill>
                <a:srgbClr val="3333FF"/>
              </a:solidFill>
            </a:endParaRPr>
          </a:p>
          <a:p>
            <a:pPr lvl="2" eaLnBrk="1" hangingPunct="1">
              <a:lnSpc>
                <a:spcPct val="90000"/>
              </a:lnSpc>
            </a:pPr>
            <a:endParaRPr lang="en-US" sz="1000" dirty="0">
              <a:solidFill>
                <a:srgbClr val="3333F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1800" dirty="0"/>
              <a:t>This form of </a:t>
            </a:r>
            <a:r>
              <a:rPr lang="sl-SI" sz="1800" dirty="0"/>
              <a:t>a </a:t>
            </a:r>
            <a:r>
              <a:rPr lang="en-US" sz="1800" dirty="0"/>
              <a:t>map, known as a </a:t>
            </a:r>
            <a:r>
              <a:rPr lang="en-US" sz="1800" dirty="0">
                <a:solidFill>
                  <a:srgbClr val="3333FF"/>
                </a:solidFill>
              </a:rPr>
              <a:t>topographic map</a:t>
            </a:r>
            <a:r>
              <a:rPr lang="en-US" sz="1800" dirty="0"/>
              <a:t>, has two important properties:</a:t>
            </a:r>
            <a:endParaRPr lang="sl-SI" sz="1800" dirty="0"/>
          </a:p>
          <a:p>
            <a:pPr lvl="4" eaLnBrk="1" hangingPunct="1">
              <a:lnSpc>
                <a:spcPct val="90000"/>
              </a:lnSpc>
            </a:pPr>
            <a:endParaRPr lang="en-US" sz="800" dirty="0"/>
          </a:p>
          <a:p>
            <a:pPr lvl="1" eaLnBrk="1" hangingPunct="1">
              <a:lnSpc>
                <a:spcPct val="90000"/>
              </a:lnSpc>
              <a:buFontTx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At each stage of representation, or processing, each piece of incoming information is</a:t>
            </a:r>
            <a:r>
              <a:rPr lang="sl-SI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kept in its proper context</a:t>
            </a:r>
            <a:r>
              <a:rPr lang="sl-SI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sl-SI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neighborhood</a:t>
            </a:r>
            <a:endParaRPr lang="sl-SI" dirty="0">
              <a:solidFill>
                <a:srgbClr val="0070C0"/>
              </a:solidFill>
            </a:endParaRPr>
          </a:p>
          <a:p>
            <a:pPr lvl="4" eaLnBrk="1" hangingPunct="1">
              <a:lnSpc>
                <a:spcPct val="90000"/>
              </a:lnSpc>
              <a:buFontTx/>
              <a:buAutoNum type="arabicPeriod"/>
            </a:pPr>
            <a:endParaRPr lang="en-US" dirty="0">
              <a:solidFill>
                <a:srgbClr val="0070C0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Neurons dealing with closely related pieces of information are kept close together so</a:t>
            </a:r>
            <a:r>
              <a:rPr lang="sl-SI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that they can interact via short synaptic connections</a:t>
            </a:r>
            <a:endParaRPr lang="sl-SI" dirty="0">
              <a:solidFill>
                <a:srgbClr val="0070C0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sz="1800" dirty="0"/>
              <a:t>Our interest is in building artificial topographic maps that learn through </a:t>
            </a:r>
            <a:br>
              <a:rPr lang="sl-SI" sz="1800" dirty="0"/>
            </a:br>
            <a:r>
              <a:rPr lang="en-US" sz="1800" dirty="0"/>
              <a:t>self-organization</a:t>
            </a:r>
            <a:r>
              <a:rPr lang="sl-SI" sz="1800" dirty="0"/>
              <a:t> </a:t>
            </a:r>
            <a:r>
              <a:rPr lang="en-US" sz="1800" dirty="0"/>
              <a:t>in a </a:t>
            </a:r>
            <a:r>
              <a:rPr lang="en-US" sz="1800" dirty="0" err="1"/>
              <a:t>neurobiologically</a:t>
            </a:r>
            <a:r>
              <a:rPr lang="en-US" sz="1800" dirty="0"/>
              <a:t> inspired manner</a:t>
            </a:r>
            <a:endParaRPr lang="sl-SI" sz="1800" dirty="0"/>
          </a:p>
          <a:p>
            <a:pPr lvl="2" eaLnBrk="1" hangingPunct="1">
              <a:lnSpc>
                <a:spcPct val="90000"/>
              </a:lnSpc>
            </a:pPr>
            <a:endParaRPr lang="en-US" sz="1000" dirty="0"/>
          </a:p>
          <a:p>
            <a:pPr eaLnBrk="1" hangingPunct="1">
              <a:lnSpc>
                <a:spcPct val="90000"/>
              </a:lnSpc>
            </a:pPr>
            <a:r>
              <a:rPr lang="en-US" sz="1800" dirty="0"/>
              <a:t>We shall follow the </a:t>
            </a:r>
            <a:r>
              <a:rPr lang="en-US" sz="1800" dirty="0">
                <a:solidFill>
                  <a:srgbClr val="3333FF"/>
                </a:solidFill>
              </a:rPr>
              <a:t>principle of topographic map formation</a:t>
            </a:r>
            <a:r>
              <a:rPr lang="en-US" sz="1800" dirty="0"/>
              <a:t>: </a:t>
            </a:r>
            <a:br>
              <a:rPr lang="sl-SI" sz="1800" dirty="0"/>
            </a:br>
            <a:r>
              <a:rPr lang="en-US" sz="1800" dirty="0">
                <a:solidFill>
                  <a:srgbClr val="FF0000"/>
                </a:solidFill>
              </a:rPr>
              <a:t>The spatial location of an</a:t>
            </a:r>
            <a:r>
              <a:rPr lang="sl-SI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output neuron in a topographic map corresponds to a particular domain or feature drawn</a:t>
            </a:r>
            <a:r>
              <a:rPr lang="sl-SI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from the input space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/>
              <a:t>© 2022</a:t>
            </a:r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/>
              <a:t>NEURAL NETWORKS  (7) Self-Organizing Maps</a:t>
            </a:r>
            <a:endParaRPr lang="en-US">
              <a:cs typeface="Arial" charset="0"/>
            </a:endParaRP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/>
              <a:t>#</a:t>
            </a:r>
            <a:fld id="{37E30310-821B-4478-B028-B4EE4CCEA2E4}" type="slidenum">
              <a:rPr lang="sl-SI" smtClean="0"/>
              <a:pPr/>
              <a:t>9</a:t>
            </a:fld>
            <a:endParaRPr lang="sl-SI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/>
              <a:t>7.2  Self-organizing maps (SOM)</a:t>
            </a:r>
            <a:endParaRPr lang="en-US"/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6363"/>
            <a:ext cx="8229600" cy="4872037"/>
          </a:xfrm>
        </p:spPr>
        <p:txBody>
          <a:bodyPr/>
          <a:lstStyle/>
          <a:p>
            <a:pPr eaLnBrk="1" hangingPunct="1"/>
            <a:r>
              <a:rPr lang="sl-SI" sz="2000" dirty="0" err="1"/>
              <a:t>Neurons</a:t>
            </a:r>
            <a:r>
              <a:rPr lang="sl-SI" sz="2000" dirty="0"/>
              <a:t> are </a:t>
            </a:r>
            <a:r>
              <a:rPr lang="sl-SI" sz="2000" dirty="0" err="1"/>
              <a:t>placed</a:t>
            </a:r>
            <a:r>
              <a:rPr lang="sl-SI" sz="2000" dirty="0"/>
              <a:t> at </a:t>
            </a:r>
            <a:r>
              <a:rPr lang="sl-SI" sz="2000" dirty="0" err="1"/>
              <a:t>the</a:t>
            </a:r>
            <a:r>
              <a:rPr lang="sl-SI" sz="2000" dirty="0"/>
              <a:t> </a:t>
            </a:r>
            <a:r>
              <a:rPr lang="sl-SI" sz="2000" dirty="0" err="1"/>
              <a:t>nodes</a:t>
            </a:r>
            <a:r>
              <a:rPr lang="sl-SI" sz="2000" dirty="0"/>
              <a:t> of a </a:t>
            </a:r>
            <a:r>
              <a:rPr lang="sl-SI" sz="2000" dirty="0" err="1">
                <a:solidFill>
                  <a:srgbClr val="3333FF"/>
                </a:solidFill>
              </a:rPr>
              <a:t>lattice</a:t>
            </a:r>
            <a:r>
              <a:rPr lang="sl-SI" sz="2000" dirty="0"/>
              <a:t>, </a:t>
            </a:r>
            <a:r>
              <a:rPr lang="sl-SI" sz="2000" dirty="0" err="1"/>
              <a:t>usually</a:t>
            </a:r>
            <a:r>
              <a:rPr lang="sl-SI" sz="2000" dirty="0"/>
              <a:t> 1D </a:t>
            </a:r>
            <a:r>
              <a:rPr lang="sl-SI" sz="2000" dirty="0" err="1"/>
              <a:t>or</a:t>
            </a:r>
            <a:r>
              <a:rPr lang="sl-SI" sz="2000" dirty="0"/>
              <a:t> 2D</a:t>
            </a:r>
          </a:p>
          <a:p>
            <a:pPr lvl="2" eaLnBrk="1" hangingPunct="1"/>
            <a:endParaRPr lang="sl-SI" sz="1200" dirty="0"/>
          </a:p>
          <a:p>
            <a:pPr eaLnBrk="1" hangingPunct="1"/>
            <a:r>
              <a:rPr lang="sl-SI" sz="2000" dirty="0" err="1"/>
              <a:t>Neurons</a:t>
            </a:r>
            <a:r>
              <a:rPr lang="sl-SI" sz="2000" dirty="0"/>
              <a:t> are </a:t>
            </a:r>
            <a:r>
              <a:rPr lang="sl-SI" sz="2000" dirty="0" err="1"/>
              <a:t>trained</a:t>
            </a:r>
            <a:r>
              <a:rPr lang="sl-SI" sz="2000" dirty="0"/>
              <a:t> </a:t>
            </a:r>
            <a:r>
              <a:rPr lang="sl-SI" sz="2000" dirty="0" err="1"/>
              <a:t>by</a:t>
            </a:r>
            <a:r>
              <a:rPr lang="sl-SI" sz="2000" dirty="0"/>
              <a:t> </a:t>
            </a:r>
            <a:r>
              <a:rPr lang="sl-SI" dirty="0"/>
              <a:t>a </a:t>
            </a:r>
            <a:r>
              <a:rPr lang="sl-SI" sz="2000" dirty="0" err="1"/>
              <a:t>self-organized</a:t>
            </a:r>
            <a:r>
              <a:rPr lang="sl-SI" sz="2000" dirty="0"/>
              <a:t> </a:t>
            </a:r>
            <a:r>
              <a:rPr lang="sl-SI" sz="2000" dirty="0" err="1">
                <a:solidFill>
                  <a:srgbClr val="3333FF"/>
                </a:solidFill>
              </a:rPr>
              <a:t>competitive</a:t>
            </a:r>
            <a:r>
              <a:rPr lang="sl-SI" sz="2000" dirty="0">
                <a:solidFill>
                  <a:srgbClr val="3333FF"/>
                </a:solidFill>
              </a:rPr>
              <a:t> </a:t>
            </a:r>
            <a:r>
              <a:rPr lang="sl-SI" sz="2000" dirty="0" err="1">
                <a:solidFill>
                  <a:srgbClr val="3333FF"/>
                </a:solidFill>
              </a:rPr>
              <a:t>learning</a:t>
            </a:r>
            <a:r>
              <a:rPr lang="sl-SI" sz="2000" dirty="0"/>
              <a:t> rule</a:t>
            </a:r>
          </a:p>
          <a:p>
            <a:pPr lvl="2" eaLnBrk="1" hangingPunct="1"/>
            <a:endParaRPr lang="sl-SI" sz="1000" dirty="0"/>
          </a:p>
          <a:p>
            <a:pPr eaLnBrk="1" hangingPunct="1"/>
            <a:r>
              <a:rPr lang="sl-SI" sz="2000" dirty="0" err="1"/>
              <a:t>Neurons</a:t>
            </a:r>
            <a:r>
              <a:rPr lang="sl-SI" sz="2000" dirty="0"/>
              <a:t> </a:t>
            </a:r>
            <a:r>
              <a:rPr lang="sl-SI" sz="2000" dirty="0" err="1"/>
              <a:t>become</a:t>
            </a:r>
            <a:r>
              <a:rPr lang="sl-SI" sz="2000" dirty="0"/>
              <a:t> </a:t>
            </a:r>
            <a:r>
              <a:rPr lang="sl-SI" sz="2000" dirty="0" err="1">
                <a:solidFill>
                  <a:srgbClr val="3333FF"/>
                </a:solidFill>
              </a:rPr>
              <a:t>selectively</a:t>
            </a:r>
            <a:r>
              <a:rPr lang="sl-SI" sz="2000" dirty="0">
                <a:solidFill>
                  <a:srgbClr val="3333FF"/>
                </a:solidFill>
              </a:rPr>
              <a:t> </a:t>
            </a:r>
            <a:r>
              <a:rPr lang="sl-SI" sz="2000" dirty="0" err="1">
                <a:solidFill>
                  <a:srgbClr val="3333FF"/>
                </a:solidFill>
              </a:rPr>
              <a:t>tuned</a:t>
            </a:r>
            <a:r>
              <a:rPr lang="sl-SI" sz="2000" dirty="0"/>
              <a:t> to </a:t>
            </a:r>
            <a:r>
              <a:rPr lang="sl-SI" sz="2000" dirty="0" err="1"/>
              <a:t>various</a:t>
            </a:r>
            <a:r>
              <a:rPr lang="sl-SI" sz="2000" dirty="0"/>
              <a:t> </a:t>
            </a:r>
            <a:r>
              <a:rPr lang="sl-SI" sz="2000" dirty="0" err="1"/>
              <a:t>input</a:t>
            </a:r>
            <a:r>
              <a:rPr lang="sl-SI" sz="2000" dirty="0"/>
              <a:t> </a:t>
            </a:r>
            <a:r>
              <a:rPr lang="sl-SI" sz="2000" dirty="0" err="1"/>
              <a:t>patterns</a:t>
            </a:r>
            <a:r>
              <a:rPr lang="sl-SI" sz="2000" dirty="0"/>
              <a:t> </a:t>
            </a:r>
            <a:r>
              <a:rPr lang="sl-SI" sz="2000" dirty="0" err="1"/>
              <a:t>or</a:t>
            </a:r>
            <a:r>
              <a:rPr lang="sl-SI" sz="2000" dirty="0"/>
              <a:t> </a:t>
            </a:r>
            <a:r>
              <a:rPr lang="sl-SI" sz="2000" dirty="0" err="1"/>
              <a:t>classes</a:t>
            </a:r>
            <a:r>
              <a:rPr lang="sl-SI" sz="2000" dirty="0"/>
              <a:t> of </a:t>
            </a:r>
            <a:r>
              <a:rPr lang="sl-SI" sz="2000" dirty="0" err="1"/>
              <a:t>input</a:t>
            </a:r>
            <a:r>
              <a:rPr lang="sl-SI" sz="2000" dirty="0"/>
              <a:t> </a:t>
            </a:r>
            <a:r>
              <a:rPr lang="sl-SI" sz="2000" dirty="0" err="1"/>
              <a:t>patterns</a:t>
            </a:r>
            <a:endParaRPr lang="sl-SI" sz="2000" dirty="0"/>
          </a:p>
          <a:p>
            <a:pPr lvl="2" eaLnBrk="1" hangingPunct="1"/>
            <a:endParaRPr lang="sl-SI" sz="1200" dirty="0"/>
          </a:p>
          <a:p>
            <a:pPr eaLnBrk="1" hangingPunct="1"/>
            <a:r>
              <a:rPr lang="sl-SI" sz="2000" dirty="0" err="1"/>
              <a:t>Locations</a:t>
            </a:r>
            <a:r>
              <a:rPr lang="sl-SI" sz="2000" dirty="0"/>
              <a:t> of </a:t>
            </a:r>
            <a:r>
              <a:rPr lang="sl-SI" sz="2000" dirty="0" err="1"/>
              <a:t>neurons</a:t>
            </a:r>
            <a:r>
              <a:rPr lang="sl-SI" sz="2000" dirty="0"/>
              <a:t> </a:t>
            </a:r>
            <a:r>
              <a:rPr lang="sl-SI" sz="2000" dirty="0" err="1"/>
              <a:t>become</a:t>
            </a:r>
            <a:r>
              <a:rPr lang="sl-SI" sz="2000" dirty="0"/>
              <a:t> </a:t>
            </a:r>
            <a:r>
              <a:rPr lang="sl-SI" sz="2000" dirty="0" err="1">
                <a:solidFill>
                  <a:srgbClr val="3333FF"/>
                </a:solidFill>
              </a:rPr>
              <a:t>ordered</a:t>
            </a:r>
            <a:r>
              <a:rPr lang="sl-SI" sz="2000" dirty="0"/>
              <a:t> in a </a:t>
            </a:r>
            <a:r>
              <a:rPr lang="sl-SI" sz="2000" dirty="0" err="1"/>
              <a:t>way</a:t>
            </a:r>
            <a:r>
              <a:rPr lang="sl-SI" sz="2000" dirty="0"/>
              <a:t> </a:t>
            </a:r>
            <a:r>
              <a:rPr lang="sl-SI" sz="2000" dirty="0" err="1"/>
              <a:t>that</a:t>
            </a:r>
            <a:r>
              <a:rPr lang="sl-SI" sz="2000" dirty="0"/>
              <a:t> a </a:t>
            </a:r>
            <a:r>
              <a:rPr lang="sl-SI" sz="2000" dirty="0" err="1"/>
              <a:t>meaningful</a:t>
            </a:r>
            <a:r>
              <a:rPr lang="sl-SI" sz="2000" dirty="0"/>
              <a:t> </a:t>
            </a:r>
            <a:r>
              <a:rPr lang="sl-SI" sz="2000" dirty="0" err="1">
                <a:solidFill>
                  <a:srgbClr val="3333FF"/>
                </a:solidFill>
              </a:rPr>
              <a:t>topographic</a:t>
            </a:r>
            <a:r>
              <a:rPr lang="sl-SI" sz="2000" dirty="0">
                <a:solidFill>
                  <a:srgbClr val="3333FF"/>
                </a:solidFill>
              </a:rPr>
              <a:t> map</a:t>
            </a:r>
            <a:r>
              <a:rPr lang="sl-SI" sz="2000" dirty="0"/>
              <a:t> of </a:t>
            </a:r>
            <a:r>
              <a:rPr lang="sl-SI" sz="2000" dirty="0" err="1"/>
              <a:t>input</a:t>
            </a:r>
            <a:r>
              <a:rPr lang="sl-SI" sz="2000" dirty="0"/>
              <a:t> </a:t>
            </a:r>
            <a:r>
              <a:rPr lang="sl-SI" sz="2000" dirty="0" err="1"/>
              <a:t>patterns</a:t>
            </a:r>
            <a:r>
              <a:rPr lang="sl-SI" sz="2000" dirty="0"/>
              <a:t> is </a:t>
            </a:r>
            <a:r>
              <a:rPr lang="sl-SI" sz="2000" dirty="0" err="1"/>
              <a:t>created</a:t>
            </a:r>
            <a:endParaRPr lang="sl-SI" sz="2000" dirty="0"/>
          </a:p>
          <a:p>
            <a:pPr lvl="2" eaLnBrk="1" hangingPunct="1"/>
            <a:endParaRPr lang="sl-SI" sz="1200" dirty="0"/>
          </a:p>
          <a:p>
            <a:pPr eaLnBrk="1" hangingPunct="1"/>
            <a:r>
              <a:rPr lang="sl-SI" sz="2000" dirty="0"/>
              <a:t>The </a:t>
            </a:r>
            <a:r>
              <a:rPr lang="sl-SI" sz="2000" dirty="0" err="1"/>
              <a:t>process</a:t>
            </a:r>
            <a:r>
              <a:rPr lang="sl-SI" sz="2000" dirty="0"/>
              <a:t> of </a:t>
            </a:r>
            <a:r>
              <a:rPr lang="sl-SI" sz="2000" dirty="0" err="1"/>
              <a:t>ordering</a:t>
            </a:r>
            <a:r>
              <a:rPr lang="sl-SI" sz="2000" dirty="0"/>
              <a:t> is </a:t>
            </a:r>
            <a:r>
              <a:rPr lang="sl-SI" sz="2000" dirty="0" err="1"/>
              <a:t>automatic</a:t>
            </a:r>
            <a:r>
              <a:rPr lang="sl-SI" sz="2000" dirty="0"/>
              <a:t> (</a:t>
            </a:r>
            <a:r>
              <a:rPr lang="sl-SI" sz="2000" dirty="0" err="1">
                <a:solidFill>
                  <a:srgbClr val="3333FF"/>
                </a:solidFill>
                <a:sym typeface="Wingdings" pitchFamily="2" charset="2"/>
              </a:rPr>
              <a:t>self-organized</a:t>
            </a:r>
            <a:r>
              <a:rPr lang="sl-SI" sz="2000" dirty="0"/>
              <a:t>) </a:t>
            </a:r>
            <a:r>
              <a:rPr lang="sl-SI" sz="2000" dirty="0" err="1"/>
              <a:t>without</a:t>
            </a:r>
            <a:r>
              <a:rPr lang="sl-SI" sz="2000" dirty="0"/>
              <a:t> </a:t>
            </a:r>
            <a:r>
              <a:rPr lang="sl-SI" sz="2000" dirty="0" err="1"/>
              <a:t>guidance</a:t>
            </a:r>
            <a:r>
              <a:rPr lang="sl-SI" sz="2000" dirty="0"/>
              <a:t> </a:t>
            </a:r>
            <a:r>
              <a:rPr lang="sl-SI" sz="2000" dirty="0" err="1"/>
              <a:t>from</a:t>
            </a:r>
            <a:r>
              <a:rPr lang="sl-SI" sz="2000" dirty="0"/>
              <a:t> </a:t>
            </a:r>
            <a:r>
              <a:rPr lang="sl-SI" sz="2000" dirty="0" err="1"/>
              <a:t>outside</a:t>
            </a:r>
            <a:r>
              <a:rPr lang="sl-SI" sz="2000" dirty="0"/>
              <a:t> </a:t>
            </a:r>
            <a:br>
              <a:rPr lang="sl-SI" sz="2000" dirty="0"/>
            </a:br>
            <a:endParaRPr lang="sl-SI" sz="1200" dirty="0"/>
          </a:p>
          <a:p>
            <a:pPr eaLnBrk="1" hangingPunct="1"/>
            <a:r>
              <a:rPr lang="sl-SI" sz="2000" dirty="0" err="1"/>
              <a:t>Self-organizing</a:t>
            </a:r>
            <a:r>
              <a:rPr lang="sl-SI" sz="2000" dirty="0"/>
              <a:t> </a:t>
            </a:r>
            <a:r>
              <a:rPr lang="sl-SI" sz="2000" dirty="0" err="1"/>
              <a:t>maps</a:t>
            </a:r>
            <a:r>
              <a:rPr lang="sl-SI" sz="2000" dirty="0"/>
              <a:t> are </a:t>
            </a:r>
            <a:r>
              <a:rPr lang="sl-SI" sz="2000" dirty="0" err="1"/>
              <a:t>inherently</a:t>
            </a:r>
            <a:r>
              <a:rPr lang="sl-SI" sz="2000" dirty="0"/>
              <a:t> </a:t>
            </a:r>
            <a:r>
              <a:rPr lang="sl-SI" sz="2000" dirty="0" err="1"/>
              <a:t>nonlinear</a:t>
            </a:r>
            <a:r>
              <a:rPr lang="sl-SI" sz="2000" dirty="0"/>
              <a:t>  </a:t>
            </a:r>
            <a:r>
              <a:rPr lang="sl-SI" sz="2000" dirty="0">
                <a:sym typeface="Wingdings" pitchFamily="2" charset="2"/>
              </a:rPr>
              <a:t>  a </a:t>
            </a:r>
            <a:r>
              <a:rPr lang="sl-SI" sz="2000" dirty="0" err="1">
                <a:sym typeface="Wingdings" pitchFamily="2" charset="2"/>
              </a:rPr>
              <a:t>nonlinear</a:t>
            </a:r>
            <a:r>
              <a:rPr lang="sl-SI" sz="2000" dirty="0">
                <a:sym typeface="Wingdings" pitchFamily="2" charset="2"/>
              </a:rPr>
              <a:t> </a:t>
            </a:r>
            <a:r>
              <a:rPr lang="sl-SI" sz="2000" dirty="0" err="1">
                <a:sym typeface="Wingdings" pitchFamily="2" charset="2"/>
              </a:rPr>
              <a:t>generalization</a:t>
            </a:r>
            <a:r>
              <a:rPr lang="sl-SI" sz="2000" dirty="0">
                <a:sym typeface="Wingdings" pitchFamily="2" charset="2"/>
              </a:rPr>
              <a:t> of principal </a:t>
            </a:r>
            <a:r>
              <a:rPr lang="sl-SI" sz="2000" dirty="0" err="1">
                <a:sym typeface="Wingdings" pitchFamily="2" charset="2"/>
              </a:rPr>
              <a:t>component</a:t>
            </a:r>
            <a:r>
              <a:rPr lang="sl-SI" sz="2000" dirty="0">
                <a:sym typeface="Wingdings" pitchFamily="2" charset="2"/>
              </a:rPr>
              <a:t> </a:t>
            </a:r>
            <a:r>
              <a:rPr lang="sl-SI" sz="2000" dirty="0" err="1">
                <a:sym typeface="Wingdings" pitchFamily="2" charset="2"/>
              </a:rPr>
              <a:t>analysis</a:t>
            </a:r>
            <a:r>
              <a:rPr lang="sl-SI" sz="2000" dirty="0">
                <a:sym typeface="Wingdings" pitchFamily="2" charset="2"/>
              </a:rPr>
              <a:t> (</a:t>
            </a:r>
            <a:r>
              <a:rPr lang="sl-SI" sz="2000" dirty="0" err="1">
                <a:sym typeface="Wingdings" pitchFamily="2" charset="2"/>
              </a:rPr>
              <a:t>PCA</a:t>
            </a:r>
            <a:r>
              <a:rPr lang="sl-SI" sz="2000" dirty="0">
                <a:sym typeface="Wingdings" pitchFamily="2" charset="2"/>
              </a:rPr>
              <a:t>)</a:t>
            </a:r>
            <a:endParaRPr lang="en-US" sz="2000" dirty="0">
              <a:sym typeface="Wingdings" pitchFamily="2" charset="2"/>
            </a:endParaRPr>
          </a:p>
        </p:txBody>
      </p:sp>
      <p:sp>
        <p:nvSpPr>
          <p:cNvPr id="18439" name="Line 4"/>
          <p:cNvSpPr>
            <a:spLocks noChangeShapeType="1"/>
          </p:cNvSpPr>
          <p:nvPr/>
        </p:nvSpPr>
        <p:spPr bwMode="auto">
          <a:xfrm>
            <a:off x="250825" y="1268413"/>
            <a:ext cx="8642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B0F0"/>
      </a:hlink>
      <a:folHlink>
        <a:srgbClr val="44969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9291</TotalTime>
  <Words>3684</Words>
  <Application>Microsoft Office PowerPoint</Application>
  <PresentationFormat>On-screen Show (4:3)</PresentationFormat>
  <Paragraphs>503</Paragraphs>
  <Slides>44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Symbol</vt:lpstr>
      <vt:lpstr>Times New Roman</vt:lpstr>
      <vt:lpstr>Wingdings</vt:lpstr>
      <vt:lpstr>Wingdings 2</vt:lpstr>
      <vt:lpstr>Default Design</vt:lpstr>
      <vt:lpstr>Equation</vt:lpstr>
      <vt:lpstr>7.  Self-Organizing Maps</vt:lpstr>
      <vt:lpstr>Introduction</vt:lpstr>
      <vt:lpstr>Examples of problems </vt:lpstr>
      <vt:lpstr>7.1  Self-organization</vt:lpstr>
      <vt:lpstr>Self-organization properties</vt:lpstr>
      <vt:lpstr>John Conway’s Game of Life</vt:lpstr>
      <vt:lpstr>Self-organization in neural networks</vt:lpstr>
      <vt:lpstr>Neurobiological motivation</vt:lpstr>
      <vt:lpstr>7.2  Self-organizing maps (SOM)</vt:lpstr>
      <vt:lpstr>Organization of a self-organizing map</vt:lpstr>
      <vt:lpstr>Kohonen network</vt:lpstr>
      <vt:lpstr>SOM architecture</vt:lpstr>
      <vt:lpstr>7.3  SOM algorithm</vt:lpstr>
      <vt:lpstr>Competition - Cooperation - Adaptation</vt:lpstr>
      <vt:lpstr>Competition - Cooperation - Adaptation</vt:lpstr>
      <vt:lpstr>Competition - Cooperation - Adaptation</vt:lpstr>
      <vt:lpstr>Competition - Cooperation - Adaptation</vt:lpstr>
      <vt:lpstr>Competition - Cooperation - Adaptation</vt:lpstr>
      <vt:lpstr>Competition - Cooperation - Adaptation</vt:lpstr>
      <vt:lpstr>Competition - Cooperation - Adaptation</vt:lpstr>
      <vt:lpstr>Competition - Cooperation - Adaptation</vt:lpstr>
      <vt:lpstr>Competition - Cooperation - Adaptation</vt:lpstr>
      <vt:lpstr>SOM algorithm essentials</vt:lpstr>
      <vt:lpstr>SOM algorithm summary</vt:lpstr>
      <vt:lpstr>Visualizing the SOM algorithm  (1/2)</vt:lpstr>
      <vt:lpstr>Visualizing the SOM algorithm  (2/2)</vt:lpstr>
      <vt:lpstr>Example:  1D Lattice driven by 2D distribution</vt:lpstr>
      <vt:lpstr>Example:  2D Lattice driven by 2D distribution</vt:lpstr>
      <vt:lpstr>Parameters for 1D example</vt:lpstr>
      <vt:lpstr>MATLAB examples</vt:lpstr>
      <vt:lpstr>7.4  Properties of the feature map</vt:lpstr>
      <vt:lpstr>Property 1:  Approximation of the input space</vt:lpstr>
      <vt:lpstr>Property 2:  Topological ordering</vt:lpstr>
      <vt:lpstr>Property 3:  Density matching</vt:lpstr>
      <vt:lpstr>Property 4:  Feature selection</vt:lpstr>
      <vt:lpstr>7.5  SOM discussion &amp; examples</vt:lpstr>
      <vt:lpstr>Example of 1D-SOM on 4 data clusters</vt:lpstr>
      <vt:lpstr>Example of 2D-SOM on 4 data clusters</vt:lpstr>
      <vt:lpstr>Uniform distribution, square</vt:lpstr>
      <vt:lpstr>Uniform distribution, circle</vt:lpstr>
      <vt:lpstr>Gaussian distribution, square</vt:lpstr>
      <vt:lpstr>Complex distribution</vt:lpstr>
      <vt:lpstr>4 clusters, 2D SOM</vt:lpstr>
      <vt:lpstr>7.6  MATLAB Live Script examples</vt:lpstr>
    </vt:vector>
  </TitlesOfParts>
  <Company>FS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Primož Potočnik</dc:creator>
  <cp:lastModifiedBy>Primož Potočnik</cp:lastModifiedBy>
  <cp:revision>1475</cp:revision>
  <dcterms:created xsi:type="dcterms:W3CDTF">2008-02-18T11:24:09Z</dcterms:created>
  <dcterms:modified xsi:type="dcterms:W3CDTF">2022-11-14T15:45:06Z</dcterms:modified>
</cp:coreProperties>
</file>