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2" r:id="rId2"/>
    <p:sldId id="316" r:id="rId3"/>
    <p:sldId id="317" r:id="rId4"/>
    <p:sldId id="314" r:id="rId5"/>
    <p:sldId id="313" r:id="rId6"/>
  </p:sldIdLst>
  <p:sldSz cx="9144000" cy="6858000" type="screen4x3"/>
  <p:notesSz cx="7099300" cy="10234613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3333FF"/>
    <a:srgbClr val="0000FF"/>
    <a:srgbClr val="0033CC"/>
    <a:srgbClr val="5F5F5F"/>
    <a:srgbClr val="CC3300"/>
    <a:srgbClr val="FF0000"/>
    <a:srgbClr val="0000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5" autoAdjust="0"/>
    <p:restoredTop sz="92883" autoAdjust="0"/>
  </p:normalViewPr>
  <p:slideViewPr>
    <p:cSldViewPr>
      <p:cViewPr varScale="1">
        <p:scale>
          <a:sx n="105" d="100"/>
          <a:sy n="105" d="100"/>
        </p:scale>
        <p:origin x="16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618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266764FB-E48A-493B-AC3F-61CA8F97270D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noProof="0" smtClean="0"/>
              <a:t>Click to edit Master text styles</a:t>
            </a:r>
          </a:p>
          <a:p>
            <a:pPr lvl="1"/>
            <a:r>
              <a:rPr lang="sl-SI" noProof="0" smtClean="0"/>
              <a:t>Second level</a:t>
            </a:r>
          </a:p>
          <a:p>
            <a:pPr lvl="2"/>
            <a:r>
              <a:rPr lang="sl-SI" noProof="0" smtClean="0"/>
              <a:t>Third level</a:t>
            </a:r>
          </a:p>
          <a:p>
            <a:pPr lvl="3"/>
            <a:r>
              <a:rPr lang="sl-SI" noProof="0" smtClean="0"/>
              <a:t>Fourth level</a:t>
            </a:r>
          </a:p>
          <a:p>
            <a:pPr lvl="4"/>
            <a:r>
              <a:rPr lang="sl-SI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F908D7A0-87FE-4964-9245-27A5BA80DAFA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A5B5CB-7C7C-4F1B-9311-640448F3A488}" type="slidenum">
              <a:rPr lang="sl-SI" smtClean="0"/>
              <a:pPr/>
              <a:t>1</a:t>
            </a:fld>
            <a:endParaRPr lang="sl-SI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996126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EFA98-4170-4198-8159-F7FB79D35453}" type="slidenum">
              <a:rPr lang="sl-SI" smtClean="0"/>
              <a:pPr/>
              <a:t>4</a:t>
            </a:fld>
            <a:endParaRPr lang="sl-SI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205916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DEFA98-4170-4198-8159-F7FB79D35453}" type="slidenum">
              <a:rPr lang="sl-SI" smtClean="0"/>
              <a:pPr/>
              <a:t>5</a:t>
            </a:fld>
            <a:endParaRPr lang="sl-SI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189340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NEURAL NETWORKS  (0) Organization of the Study</a:t>
            </a:r>
            <a:endParaRPr lang="en-US" dirty="0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#</a:t>
            </a:r>
            <a:fld id="{BA1B713D-BB8F-4585-81FA-A82ACB78982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rgbClr val="336699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NEURAL NETWORKS  (0) Organization of the Study</a:t>
            </a:r>
            <a:endParaRPr lang="en-US" dirty="0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#</a:t>
            </a:r>
            <a:fld id="{9D7D48F8-E4BC-44C2-8373-8EB929BDEB45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err="1" smtClean="0"/>
              <a:t>Click</a:t>
            </a:r>
            <a:r>
              <a:rPr lang="sl-SI" dirty="0" smtClean="0"/>
              <a:t> to </a:t>
            </a:r>
            <a:r>
              <a:rPr lang="sl-SI" dirty="0" err="1" smtClean="0"/>
              <a:t>edit</a:t>
            </a:r>
            <a:r>
              <a:rPr lang="sl-SI" dirty="0" smtClean="0"/>
              <a:t> </a:t>
            </a:r>
            <a:r>
              <a:rPr lang="sl-SI" dirty="0" err="1" smtClean="0"/>
              <a:t>Master</a:t>
            </a:r>
            <a:r>
              <a:rPr lang="sl-SI" dirty="0" smtClean="0"/>
              <a:t> title </a:t>
            </a:r>
            <a:r>
              <a:rPr lang="sl-SI" dirty="0" err="1" smtClean="0"/>
              <a:t>style</a:t>
            </a:r>
            <a:endParaRPr lang="sl-SI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err="1" smtClean="0"/>
              <a:t>Click</a:t>
            </a:r>
            <a:r>
              <a:rPr lang="sl-SI" dirty="0" smtClean="0"/>
              <a:t> to </a:t>
            </a:r>
            <a:r>
              <a:rPr lang="sl-SI" dirty="0" err="1" smtClean="0"/>
              <a:t>edit</a:t>
            </a:r>
            <a:r>
              <a:rPr lang="sl-SI" dirty="0" smtClean="0"/>
              <a:t> </a:t>
            </a:r>
            <a:r>
              <a:rPr lang="sl-SI" dirty="0" err="1" smtClean="0"/>
              <a:t>Master</a:t>
            </a:r>
            <a:r>
              <a:rPr lang="sl-SI" dirty="0" smtClean="0"/>
              <a:t> </a:t>
            </a:r>
            <a:r>
              <a:rPr lang="sl-SI" dirty="0" err="1" smtClean="0"/>
              <a:t>text</a:t>
            </a:r>
            <a:r>
              <a:rPr lang="sl-SI" dirty="0" smtClean="0"/>
              <a:t> </a:t>
            </a:r>
            <a:r>
              <a:rPr lang="sl-SI" dirty="0" err="1" smtClean="0"/>
              <a:t>styles</a:t>
            </a:r>
            <a:endParaRPr lang="sl-SI" dirty="0" smtClean="0"/>
          </a:p>
          <a:p>
            <a:pPr lvl="1"/>
            <a:r>
              <a:rPr lang="sl-SI" dirty="0" err="1" smtClean="0"/>
              <a:t>Second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  <a:p>
            <a:pPr lvl="2"/>
            <a:r>
              <a:rPr lang="sl-SI" dirty="0" err="1" smtClean="0"/>
              <a:t>Third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  <a:p>
            <a:pPr lvl="3"/>
            <a:r>
              <a:rPr lang="sl-SI" dirty="0" err="1" smtClean="0"/>
              <a:t>Fourth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  <a:p>
            <a:pPr lvl="4"/>
            <a:r>
              <a:rPr lang="sl-SI" dirty="0" err="1" smtClean="0"/>
              <a:t>Fifth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597650"/>
            <a:ext cx="24590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597650"/>
            <a:ext cx="4464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/>
              <a:t>NEURAL NETWORKS  (0) Organization of the Study</a:t>
            </a:r>
            <a:endParaRPr lang="en-US" dirty="0"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597650"/>
            <a:ext cx="2386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/>
              <a:t>#</a:t>
            </a:r>
            <a:fld id="{3294A9DD-11A0-40F0-ABB1-37E6B1FF4CBB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3366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-lj.s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imoz.potocnik@fs.uni-lj.si" TargetMode="External"/><Relationship Id="rId4" Type="http://schemas.openxmlformats.org/officeDocument/2006/relationships/hyperlink" Target="https://www.fs.uni-lj.s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products/matlab/live-edito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NN0a_Contents_and_instructions.pptx" TargetMode="External"/><Relationship Id="rId2" Type="http://schemas.openxmlformats.org/officeDocument/2006/relationships/hyperlink" Target="NN0b_Contents_and_instructions.ml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../NN5%20-%20Dynamic%20networks/NN5a_Dynamic_networks.pptx" TargetMode="External"/><Relationship Id="rId3" Type="http://schemas.openxmlformats.org/officeDocument/2006/relationships/hyperlink" Target="NN0a_Contents_and_instructions.pptx" TargetMode="External"/><Relationship Id="rId7" Type="http://schemas.openxmlformats.org/officeDocument/2006/relationships/hyperlink" Target="../NN4%20-%20Backpropagation/NN4a_Backpropagation.ppt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NN3%20-%20Perceptron%20and%20Adaline/NN3a_Perceptron_and_Adaline.pptx" TargetMode="External"/><Relationship Id="rId11" Type="http://schemas.openxmlformats.org/officeDocument/2006/relationships/hyperlink" Target="../NN8%20-%20Practical/NN8_Practical.pptx" TargetMode="External"/><Relationship Id="rId5" Type="http://schemas.openxmlformats.org/officeDocument/2006/relationships/hyperlink" Target="../NN2%20-%20Neuron%20and%20architectures/NN2a_Neuron_and_architectures.pptx" TargetMode="External"/><Relationship Id="rId10" Type="http://schemas.openxmlformats.org/officeDocument/2006/relationships/hyperlink" Target="../NN7%20-%20SOM/NN7a_SOM.pptx" TargetMode="External"/><Relationship Id="rId4" Type="http://schemas.openxmlformats.org/officeDocument/2006/relationships/hyperlink" Target="../NN1%20-%20Introduction/NN1_Introduction_to_NN.pptx" TargetMode="External"/><Relationship Id="rId9" Type="http://schemas.openxmlformats.org/officeDocument/2006/relationships/hyperlink" Target="../NN6%20-%20RBFN/NN6a_RBFN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 (0) </a:t>
            </a:r>
            <a:r>
              <a:rPr lang="sl-SI" dirty="0" err="1" smtClean="0"/>
              <a:t>Contents</a:t>
            </a:r>
            <a:r>
              <a:rPr lang="sl-SI" dirty="0" smtClean="0"/>
              <a:t> and </a:t>
            </a:r>
            <a:r>
              <a:rPr lang="sl-SI" dirty="0" err="1" smtClean="0"/>
              <a:t>Instructions</a:t>
            </a:r>
            <a:endParaRPr lang="en-US" dirty="0" smtClean="0">
              <a:cs typeface="Arial" charset="0"/>
            </a:endParaRP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6C19A4B9-BE4C-4C4C-BBCD-1763E4E306A8}" type="slidenum">
              <a:rPr lang="sl-SI" smtClean="0"/>
              <a:pPr/>
              <a:t>1</a:t>
            </a:fld>
            <a:endParaRPr lang="sl-SI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8050"/>
            <a:ext cx="7772400" cy="1179513"/>
          </a:xfrm>
        </p:spPr>
        <p:txBody>
          <a:bodyPr/>
          <a:lstStyle/>
          <a:p>
            <a:pPr eaLnBrk="1" hangingPunct="1"/>
            <a:r>
              <a:rPr lang="sl-SI" sz="4000" b="1" dirty="0" smtClean="0">
                <a:solidFill>
                  <a:srgbClr val="0070C0"/>
                </a:solidFill>
              </a:rPr>
              <a:t>Fundamentals of </a:t>
            </a:r>
            <a:br>
              <a:rPr lang="sl-SI" sz="4000" b="1" dirty="0" smtClean="0">
                <a:solidFill>
                  <a:srgbClr val="0070C0"/>
                </a:solidFill>
              </a:rPr>
            </a:br>
            <a:r>
              <a:rPr lang="sl-SI" sz="4000" b="1" dirty="0" err="1" smtClean="0">
                <a:solidFill>
                  <a:srgbClr val="0070C0"/>
                </a:solidFill>
              </a:rPr>
              <a:t>Neural</a:t>
            </a:r>
            <a:r>
              <a:rPr lang="sl-SI" sz="4000" b="1" dirty="0" smtClean="0">
                <a:solidFill>
                  <a:srgbClr val="0070C0"/>
                </a:solidFill>
              </a:rPr>
              <a:t> </a:t>
            </a:r>
            <a:r>
              <a:rPr lang="sl-SI" sz="4000" b="1" dirty="0" err="1" smtClean="0">
                <a:solidFill>
                  <a:srgbClr val="0070C0"/>
                </a:solidFill>
              </a:rPr>
              <a:t>Networks</a:t>
            </a:r>
            <a:endParaRPr lang="sl-SI" sz="4000" b="1" dirty="0" smtClean="0">
              <a:solidFill>
                <a:srgbClr val="0070C0"/>
              </a:solidFill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492375"/>
            <a:ext cx="6400800" cy="3097213"/>
          </a:xfrm>
        </p:spPr>
        <p:txBody>
          <a:bodyPr/>
          <a:lstStyle/>
          <a:p>
            <a:pPr eaLnBrk="1" hangingPunct="1"/>
            <a:endParaRPr lang="sl-SI" sz="2000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sl-SI" sz="2400" b="1" dirty="0" err="1">
                <a:solidFill>
                  <a:srgbClr val="0070C0"/>
                </a:solidFill>
              </a:rPr>
              <a:t>Curriculum</a:t>
            </a:r>
            <a:r>
              <a:rPr lang="sl-SI" sz="2400" b="1" dirty="0">
                <a:solidFill>
                  <a:srgbClr val="0070C0"/>
                </a:solidFill>
              </a:rPr>
              <a:t> </a:t>
            </a:r>
            <a:r>
              <a:rPr lang="sl-SI" sz="2400" b="1" dirty="0" smtClean="0">
                <a:solidFill>
                  <a:srgbClr val="0070C0"/>
                </a:solidFill>
              </a:rPr>
              <a:t>module</a:t>
            </a:r>
          </a:p>
          <a:p>
            <a:pPr eaLnBrk="1" hangingPunct="1"/>
            <a:endParaRPr lang="sl-SI" sz="2000" b="1" dirty="0" smtClean="0">
              <a:solidFill>
                <a:srgbClr val="0070C0"/>
              </a:solidFill>
            </a:endParaRPr>
          </a:p>
          <a:p>
            <a:pPr eaLnBrk="1" hangingPunct="1"/>
            <a:endParaRPr lang="sl-SI" sz="2000" b="1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sl-SI" sz="2400" b="1" dirty="0" smtClean="0">
                <a:solidFill>
                  <a:srgbClr val="0070C0"/>
                </a:solidFill>
              </a:rPr>
              <a:t>Primož Potočnik</a:t>
            </a:r>
          </a:p>
          <a:p>
            <a:pPr eaLnBrk="1" hangingPunct="1"/>
            <a:r>
              <a:rPr lang="en-US" sz="1800" dirty="0" smtClean="0">
                <a:solidFill>
                  <a:srgbClr val="0070C0"/>
                </a:solidFill>
                <a:hlinkClick r:id="rId3"/>
              </a:rPr>
              <a:t>University of Ljubljana</a:t>
            </a:r>
            <a:endParaRPr lang="sl-SI" sz="1800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hlinkClick r:id="rId4"/>
              </a:rPr>
              <a:t>Faculty of Mechanical Engineering</a:t>
            </a:r>
            <a:endParaRPr lang="sl-SI" sz="1800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en-US" sz="1800" dirty="0" smtClean="0">
                <a:solidFill>
                  <a:srgbClr val="0070C0"/>
                </a:solidFill>
                <a:hlinkClick r:id="rId5"/>
              </a:rPr>
              <a:t>primoz.potocnik@fs.uni-lj.si</a:t>
            </a:r>
            <a:r>
              <a:rPr lang="sl-SI" sz="1800" dirty="0" smtClean="0">
                <a:solidFill>
                  <a:srgbClr val="0070C0"/>
                </a:solidFill>
              </a:rPr>
              <a:t> </a:t>
            </a:r>
            <a:endParaRPr lang="sl-SI" sz="1800" dirty="0">
              <a:solidFill>
                <a:srgbClr val="0070C0"/>
              </a:solidFill>
            </a:endParaRPr>
          </a:p>
          <a:p>
            <a:pPr eaLnBrk="1" hangingPunct="1"/>
            <a:endParaRPr lang="en-US" sz="2000" dirty="0" smtClean="0">
              <a:solidFill>
                <a:srgbClr val="0070C0"/>
              </a:solidFill>
            </a:endParaRPr>
          </a:p>
          <a:p>
            <a:pPr eaLnBrk="1" hangingPunct="1"/>
            <a:endParaRPr lang="sl-SI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79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Description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This teaching package contains modular contents for the introduction of </a:t>
            </a:r>
            <a:r>
              <a:rPr lang="sl-SI" sz="2000" dirty="0" err="1" smtClean="0"/>
              <a:t>the</a:t>
            </a:r>
            <a:r>
              <a:rPr lang="sl-SI" sz="2000" dirty="0" smtClean="0"/>
              <a:t> </a:t>
            </a:r>
            <a:r>
              <a:rPr lang="en-US" sz="2000" dirty="0" smtClean="0"/>
              <a:t>fundamentals </a:t>
            </a:r>
            <a:r>
              <a:rPr lang="en-US" sz="2000" dirty="0"/>
              <a:t>of Neural </a:t>
            </a:r>
            <a:r>
              <a:rPr lang="en-US" sz="2000" dirty="0" smtClean="0"/>
              <a:t>Networks</a:t>
            </a:r>
            <a:r>
              <a:rPr lang="sl-SI" sz="2000" dirty="0" smtClean="0"/>
              <a:t>.</a:t>
            </a:r>
            <a:endParaRPr lang="en-US" sz="800" dirty="0"/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package consists of a series of MATLAB </a:t>
            </a:r>
            <a:r>
              <a:rPr lang="en-US" sz="2000" dirty="0">
                <a:hlinkClick r:id="rId2"/>
              </a:rPr>
              <a:t>Live Scripts</a:t>
            </a:r>
            <a:r>
              <a:rPr lang="en-US" sz="2000" dirty="0"/>
              <a:t> with complementary </a:t>
            </a:r>
            <a:r>
              <a:rPr lang="en-US" sz="2000" dirty="0" smtClean="0"/>
              <a:t>PowerPoint presentations</a:t>
            </a:r>
            <a:r>
              <a:rPr lang="sl-SI" sz="2000" dirty="0" smtClean="0"/>
              <a:t>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The package is intended to gradually guide the students toward basic concepts in neural networks through general demonstrations applicable to every field, spanning from science to engineering.</a:t>
            </a:r>
            <a:endParaRPr lang="sl-SI" dirty="0"/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/>
              <a:t>The </a:t>
            </a:r>
            <a:r>
              <a:rPr lang="en-US" sz="2000" dirty="0"/>
              <a:t>contents are mainly addressed towards undergraduate courses, however, the modular structure allows further integration within other (postgraduate) AI-based courses. Course </a:t>
            </a:r>
            <a:r>
              <a:rPr lang="sl-SI" sz="2000" dirty="0" smtClean="0"/>
              <a:t>a</a:t>
            </a:r>
            <a:r>
              <a:rPr lang="en-US" sz="2000" dirty="0" err="1" smtClean="0"/>
              <a:t>pplication</a:t>
            </a:r>
            <a:r>
              <a:rPr lang="en-US" sz="2000" dirty="0" smtClean="0"/>
              <a:t> </a:t>
            </a:r>
            <a:r>
              <a:rPr lang="sl-SI" sz="2000" dirty="0" smtClean="0"/>
              <a:t>a</a:t>
            </a:r>
            <a:r>
              <a:rPr lang="en-US" sz="2000" dirty="0" err="1" smtClean="0"/>
              <a:t>reas</a:t>
            </a:r>
            <a:r>
              <a:rPr lang="en-US" sz="2000" dirty="0" smtClean="0"/>
              <a:t> </a:t>
            </a:r>
            <a:r>
              <a:rPr lang="en-US" sz="2000" dirty="0"/>
              <a:t>include Neural Networks, Deep Learning, Machine Learning, Industrial </a:t>
            </a:r>
            <a:r>
              <a:rPr lang="sl-SI" sz="2000" dirty="0" smtClean="0"/>
              <a:t>D</a:t>
            </a:r>
            <a:r>
              <a:rPr lang="en-US" sz="2000" dirty="0" err="1" smtClean="0"/>
              <a:t>iagnostics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sl-SI" sz="2000" dirty="0" smtClean="0"/>
              <a:t>C</a:t>
            </a:r>
            <a:r>
              <a:rPr lang="en-US" sz="2000" dirty="0" err="1" smtClean="0"/>
              <a:t>ondition</a:t>
            </a:r>
            <a:r>
              <a:rPr lang="en-US" sz="2000" dirty="0" smtClean="0"/>
              <a:t> </a:t>
            </a:r>
            <a:r>
              <a:rPr lang="sl-SI" dirty="0"/>
              <a:t>M</a:t>
            </a:r>
            <a:r>
              <a:rPr lang="en-US" sz="2000" dirty="0" err="1" smtClean="0"/>
              <a:t>onitoring</a:t>
            </a:r>
            <a:r>
              <a:rPr lang="en-US" sz="2000" dirty="0"/>
              <a:t>, </a:t>
            </a:r>
            <a:r>
              <a:rPr lang="sl-SI" sz="2000" dirty="0" smtClean="0"/>
              <a:t>and </a:t>
            </a:r>
            <a:r>
              <a:rPr lang="en-US" sz="2000" dirty="0" smtClean="0"/>
              <a:t>Autonomous </a:t>
            </a:r>
            <a:r>
              <a:rPr lang="sl-SI" sz="2000" dirty="0" smtClean="0"/>
              <a:t>S</a:t>
            </a:r>
            <a:r>
              <a:rPr lang="en-US" sz="2000" dirty="0" err="1" smtClean="0"/>
              <a:t>ystems</a:t>
            </a:r>
            <a:r>
              <a:rPr lang="en-US" sz="2000" dirty="0"/>
              <a:t>.</a:t>
            </a:r>
          </a:p>
          <a:p>
            <a:pPr algn="just"/>
            <a:endParaRPr lang="sl-SI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NETWORKS</a:t>
            </a:r>
            <a:r>
              <a:rPr lang="sl-SI" dirty="0"/>
              <a:t>  (0) </a:t>
            </a:r>
            <a:r>
              <a:rPr lang="sl-SI" dirty="0" err="1"/>
              <a:t>Contents</a:t>
            </a:r>
            <a:r>
              <a:rPr lang="sl-SI" dirty="0"/>
              <a:t> and </a:t>
            </a:r>
            <a:r>
              <a:rPr lang="sl-SI" dirty="0" err="1"/>
              <a:t>Instructions</a:t>
            </a:r>
            <a:endParaRPr lang="en-US" dirty="0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#</a:t>
            </a:r>
            <a:fld id="{9D7D48F8-E4BC-44C2-8373-8EB929BDEB45}" type="slidenum">
              <a:rPr lang="sl-SI" smtClean="0"/>
              <a:pPr>
                <a:defRPr/>
              </a:pPr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5738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 smtClean="0"/>
              <a:t>Instructions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sz="2000" dirty="0"/>
              <a:t>The teaching materials can be approached either by following the Live Scripts or the </a:t>
            </a:r>
            <a:r>
              <a:rPr lang="en-US" sz="2000" dirty="0" smtClean="0"/>
              <a:t>PowerPoint presentations</a:t>
            </a:r>
            <a:endParaRPr lang="sl-SI" sz="2000" dirty="0" smtClean="0"/>
          </a:p>
          <a:p>
            <a:pPr algn="just"/>
            <a:r>
              <a:rPr lang="sl-SI" sz="2000" dirty="0" smtClean="0"/>
              <a:t>Start </a:t>
            </a:r>
            <a:r>
              <a:rPr lang="sl-SI" sz="2000" dirty="0" err="1" smtClean="0"/>
              <a:t>with</a:t>
            </a:r>
            <a:r>
              <a:rPr lang="sl-SI" sz="2000" dirty="0" smtClean="0"/>
              <a:t> </a:t>
            </a:r>
            <a:r>
              <a:rPr lang="sl-SI" sz="2000" dirty="0" err="1" smtClean="0"/>
              <a:t>opening</a:t>
            </a:r>
            <a:r>
              <a:rPr lang="sl-SI" sz="2000" dirty="0" smtClean="0"/>
              <a:t> </a:t>
            </a:r>
            <a:r>
              <a:rPr lang="en-US" sz="2000" dirty="0" smtClean="0"/>
              <a:t>the </a:t>
            </a:r>
            <a:r>
              <a:rPr lang="en-US" sz="2000" dirty="0"/>
              <a:t>introductory </a:t>
            </a:r>
            <a:r>
              <a:rPr lang="sl-SI" sz="2000" dirty="0" smtClean="0"/>
              <a:t>L</a:t>
            </a:r>
            <a:r>
              <a:rPr lang="en-US" sz="2000" dirty="0" err="1" smtClean="0"/>
              <a:t>ive</a:t>
            </a:r>
            <a:r>
              <a:rPr lang="en-US" sz="2000" dirty="0" smtClean="0"/>
              <a:t> </a:t>
            </a:r>
            <a:r>
              <a:rPr lang="sl-SI" dirty="0"/>
              <a:t>S</a:t>
            </a:r>
            <a:r>
              <a:rPr lang="en-US" sz="2000" dirty="0" err="1" smtClean="0"/>
              <a:t>cript</a:t>
            </a:r>
            <a:endParaRPr lang="sl-SI" sz="2000" dirty="0" smtClean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sl-SI" dirty="0" smtClean="0">
                <a:hlinkClick r:id="rId2" action="ppaction://hlinkfile"/>
              </a:rPr>
              <a:t>NN0b_Contents_and_instructions.mlx</a:t>
            </a:r>
            <a:endParaRPr lang="sl-SI" dirty="0" smtClean="0"/>
          </a:p>
          <a:p>
            <a:pPr marL="0" indent="0" algn="just">
              <a:buNone/>
            </a:pPr>
            <a:r>
              <a:rPr lang="sl-SI" dirty="0"/>
              <a:t> </a:t>
            </a:r>
            <a:r>
              <a:rPr lang="sl-SI" dirty="0" smtClean="0"/>
              <a:t>    </a:t>
            </a:r>
            <a:r>
              <a:rPr lang="en-US" sz="2000" dirty="0" smtClean="0"/>
              <a:t>or</a:t>
            </a:r>
            <a:r>
              <a:rPr lang="sl-SI" sz="2000" dirty="0" smtClean="0"/>
              <a:t> </a:t>
            </a:r>
            <a:r>
              <a:rPr lang="en-US" sz="2000" dirty="0" smtClean="0"/>
              <a:t>the introductory presentation</a:t>
            </a:r>
            <a:r>
              <a:rPr lang="sl-SI" sz="2000" dirty="0" smtClean="0"/>
              <a:t> (</a:t>
            </a:r>
            <a:r>
              <a:rPr lang="sl-SI" sz="2000" dirty="0" err="1" smtClean="0"/>
              <a:t>this</a:t>
            </a:r>
            <a:r>
              <a:rPr lang="sl-SI" sz="2000" dirty="0" smtClean="0"/>
              <a:t> </a:t>
            </a:r>
            <a:r>
              <a:rPr lang="sl-SI" sz="2000" dirty="0" err="1" smtClean="0"/>
              <a:t>presentation</a:t>
            </a:r>
            <a:r>
              <a:rPr lang="sl-SI" sz="2000" dirty="0" smtClean="0"/>
              <a:t>)</a:t>
            </a:r>
            <a:endParaRPr lang="sl-SI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sl-SI" dirty="0" smtClean="0">
                <a:solidFill>
                  <a:srgbClr val="336699"/>
                </a:solidFill>
                <a:hlinkClick r:id="rId3" action="ppaction://hlinkpres?slideindex=1&amp;slidetitle="/>
              </a:rPr>
              <a:t>NN0a_Contents_and_instructions.pptx</a:t>
            </a:r>
            <a:endParaRPr lang="sl-SI" dirty="0" smtClean="0">
              <a:solidFill>
                <a:srgbClr val="336699"/>
              </a:solidFill>
            </a:endParaRPr>
          </a:p>
          <a:p>
            <a:pPr marL="0" indent="0" algn="just">
              <a:buNone/>
            </a:pPr>
            <a:r>
              <a:rPr lang="sl-SI" sz="2000" dirty="0" smtClean="0"/>
              <a:t>     </a:t>
            </a:r>
            <a:r>
              <a:rPr lang="en-US" sz="2000" dirty="0" smtClean="0"/>
              <a:t>and </a:t>
            </a:r>
            <a:r>
              <a:rPr lang="en-US" sz="2000" dirty="0"/>
              <a:t>follow the </a:t>
            </a:r>
            <a:r>
              <a:rPr lang="en-US" sz="2000" dirty="0" smtClean="0"/>
              <a:t>presentation</a:t>
            </a:r>
            <a:endParaRPr lang="sl-SI" sz="2000" dirty="0" smtClean="0"/>
          </a:p>
          <a:p>
            <a:pPr lvl="3" algn="just"/>
            <a:endParaRPr lang="en-US" sz="800" dirty="0"/>
          </a:p>
          <a:p>
            <a:pPr algn="just"/>
            <a:r>
              <a:rPr lang="sl-SI" sz="2000" dirty="0" err="1" smtClean="0"/>
              <a:t>Each</a:t>
            </a:r>
            <a:r>
              <a:rPr lang="sl-SI" sz="2000" dirty="0" smtClean="0"/>
              <a:t> </a:t>
            </a:r>
            <a:r>
              <a:rPr lang="en-US" sz="2000" dirty="0" smtClean="0"/>
              <a:t>PowerPoint presentation</a:t>
            </a:r>
            <a:r>
              <a:rPr lang="sl-SI" sz="2000" dirty="0" smtClean="0"/>
              <a:t> </a:t>
            </a:r>
            <a:r>
              <a:rPr lang="sl-SI" sz="2000" dirty="0" err="1" smtClean="0"/>
              <a:t>provides</a:t>
            </a:r>
            <a:r>
              <a:rPr lang="sl-SI" sz="2000" dirty="0" smtClean="0"/>
              <a:t> </a:t>
            </a:r>
            <a:r>
              <a:rPr lang="en-US" sz="2000" dirty="0" smtClean="0"/>
              <a:t>links </a:t>
            </a:r>
            <a:r>
              <a:rPr lang="en-US" sz="2000" dirty="0"/>
              <a:t>to the complementary </a:t>
            </a:r>
            <a:r>
              <a:rPr lang="sl-SI" sz="2000" dirty="0" smtClean="0"/>
              <a:t>L</a:t>
            </a:r>
            <a:r>
              <a:rPr lang="en-US" sz="2000" dirty="0" err="1" smtClean="0"/>
              <a:t>ive</a:t>
            </a:r>
            <a:r>
              <a:rPr lang="en-US" sz="2000" dirty="0" smtClean="0"/>
              <a:t> </a:t>
            </a:r>
            <a:r>
              <a:rPr lang="sl-SI" sz="2000" dirty="0" err="1" smtClean="0"/>
              <a:t>Sc</a:t>
            </a:r>
            <a:r>
              <a:rPr lang="en-US" sz="2000" dirty="0" err="1" smtClean="0"/>
              <a:t>ript</a:t>
            </a:r>
            <a:r>
              <a:rPr lang="en-US" sz="2000" dirty="0" smtClean="0"/>
              <a:t> </a:t>
            </a:r>
            <a:r>
              <a:rPr lang="sl-SI" sz="2000" dirty="0" err="1" smtClean="0"/>
              <a:t>examples</a:t>
            </a:r>
            <a:endParaRPr lang="en-US" sz="2000" dirty="0"/>
          </a:p>
          <a:p>
            <a:pPr algn="just"/>
            <a:endParaRPr lang="sl-SI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NETWORKS</a:t>
            </a:r>
            <a:r>
              <a:rPr lang="sl-SI" dirty="0"/>
              <a:t>  (0) </a:t>
            </a:r>
            <a:r>
              <a:rPr lang="sl-SI" dirty="0" err="1"/>
              <a:t>Contents</a:t>
            </a:r>
            <a:r>
              <a:rPr lang="sl-SI" dirty="0"/>
              <a:t> and </a:t>
            </a:r>
            <a:r>
              <a:rPr lang="sl-SI" dirty="0" err="1"/>
              <a:t>Instructions</a:t>
            </a:r>
            <a:endParaRPr lang="en-US" dirty="0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#</a:t>
            </a:r>
            <a:fld id="{9D7D48F8-E4BC-44C2-8373-8EB929BDEB45}" type="slidenum">
              <a:rPr lang="sl-SI" smtClean="0"/>
              <a:pPr>
                <a:defRPr/>
              </a:pPr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11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NETWORKS</a:t>
            </a:r>
            <a:r>
              <a:rPr lang="sl-SI" dirty="0"/>
              <a:t>  (0) </a:t>
            </a:r>
            <a:r>
              <a:rPr lang="sl-SI" dirty="0" err="1"/>
              <a:t>Contents</a:t>
            </a:r>
            <a:r>
              <a:rPr lang="sl-SI" dirty="0"/>
              <a:t> and </a:t>
            </a:r>
            <a:r>
              <a:rPr lang="sl-SI" dirty="0" err="1"/>
              <a:t>Instructions</a:t>
            </a:r>
            <a:endParaRPr lang="en-US" dirty="0">
              <a:cs typeface="Arial" charset="0"/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BA71CE9-6FFD-4412-9595-939EB269D648}" type="slidenum">
              <a:rPr lang="sl-SI" smtClean="0"/>
              <a:pPr/>
              <a:t>4</a:t>
            </a:fld>
            <a:endParaRPr lang="sl-SI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Contents</a:t>
            </a:r>
            <a:endParaRPr lang="en-GB" sz="2800" dirty="0" smtClean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19994"/>
            <a:ext cx="8352928" cy="50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NETWORKS</a:t>
            </a:r>
            <a:r>
              <a:rPr lang="sl-SI" dirty="0"/>
              <a:t>  (0) </a:t>
            </a:r>
            <a:r>
              <a:rPr lang="sl-SI" dirty="0" err="1"/>
              <a:t>Contents</a:t>
            </a:r>
            <a:r>
              <a:rPr lang="sl-SI" dirty="0"/>
              <a:t> and </a:t>
            </a:r>
            <a:r>
              <a:rPr lang="sl-SI" dirty="0" err="1"/>
              <a:t>Instructions</a:t>
            </a:r>
            <a:endParaRPr lang="en-US" dirty="0">
              <a:cs typeface="Arial" charset="0"/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BA71CE9-6FFD-4412-9595-939EB269D648}" type="slidenum">
              <a:rPr lang="sl-SI" smtClean="0"/>
              <a:pPr/>
              <a:t>5</a:t>
            </a:fld>
            <a:endParaRPr lang="sl-SI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PowerPoint </a:t>
            </a:r>
            <a:r>
              <a:rPr lang="sl-SI" dirty="0" err="1"/>
              <a:t>presentations</a:t>
            </a:r>
            <a:endParaRPr lang="sl-SI" dirty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08150"/>
            <a:ext cx="7715201" cy="4673600"/>
          </a:xfrm>
        </p:spPr>
        <p:txBody>
          <a:bodyPr/>
          <a:lstStyle/>
          <a:p>
            <a:pPr eaLnBrk="1" hangingPunct="1"/>
            <a:r>
              <a:rPr lang="sl-SI" smtClean="0">
                <a:solidFill>
                  <a:srgbClr val="0070C0"/>
                </a:solidFill>
                <a:hlinkClick r:id="rId3" action="ppaction://hlinkpres?slideindex=1&amp;slidetitle="/>
              </a:rPr>
              <a:t>NN0a_Contents_and_instructions.pptx</a:t>
            </a:r>
            <a:endParaRPr lang="sl-SI" dirty="0">
              <a:solidFill>
                <a:srgbClr val="0070C0"/>
              </a:solidFill>
            </a:endParaRPr>
          </a:p>
          <a:p>
            <a:pPr eaLnBrk="1" hangingPunct="1"/>
            <a:r>
              <a:rPr lang="sl-SI" dirty="0" smtClean="0">
                <a:solidFill>
                  <a:srgbClr val="0070C0"/>
                </a:solidFill>
                <a:hlinkClick r:id="rId4" action="ppaction://hlinkpres?slideindex=1&amp;slidetitle="/>
              </a:rPr>
              <a:t>NN1_Introduction_to_NN.pptx</a:t>
            </a:r>
            <a:endParaRPr lang="sl-SI" dirty="0">
              <a:solidFill>
                <a:srgbClr val="0070C0"/>
              </a:solidFill>
            </a:endParaRPr>
          </a:p>
          <a:p>
            <a:pPr eaLnBrk="1" hangingPunct="1"/>
            <a:r>
              <a:rPr lang="sl-SI" dirty="0" smtClean="0">
                <a:solidFill>
                  <a:srgbClr val="0070C0"/>
                </a:solidFill>
                <a:hlinkClick r:id="rId5" action="ppaction://hlinkpres?slideindex=1&amp;slidetitle="/>
              </a:rPr>
              <a:t>NN2a_Neuron_and_architectures.pptx</a:t>
            </a:r>
            <a:endParaRPr lang="sl-SI" dirty="0">
              <a:solidFill>
                <a:srgbClr val="0070C0"/>
              </a:solidFill>
            </a:endParaRPr>
          </a:p>
          <a:p>
            <a:pPr eaLnBrk="1" hangingPunct="1"/>
            <a:r>
              <a:rPr lang="sl-SI" dirty="0" smtClean="0">
                <a:solidFill>
                  <a:srgbClr val="0070C0"/>
                </a:solidFill>
                <a:hlinkClick r:id="rId6" action="ppaction://hlinkpres?slideindex=1&amp;slidetitle="/>
              </a:rPr>
              <a:t>NN3a_Perceptron_and_Adaline.pptx</a:t>
            </a:r>
            <a:endParaRPr lang="sl-SI" dirty="0">
              <a:solidFill>
                <a:srgbClr val="0070C0"/>
              </a:solidFill>
            </a:endParaRPr>
          </a:p>
          <a:p>
            <a:pPr eaLnBrk="1" hangingPunct="1"/>
            <a:r>
              <a:rPr lang="sl-SI" dirty="0" smtClean="0">
                <a:solidFill>
                  <a:srgbClr val="0070C0"/>
                </a:solidFill>
                <a:hlinkClick r:id="rId7" action="ppaction://hlinkpres?slideindex=1&amp;slidetitle="/>
              </a:rPr>
              <a:t>NN4a_Backpropagation.pptx</a:t>
            </a:r>
            <a:endParaRPr lang="sl-SI" dirty="0">
              <a:solidFill>
                <a:srgbClr val="0070C0"/>
              </a:solidFill>
            </a:endParaRPr>
          </a:p>
          <a:p>
            <a:pPr eaLnBrk="1" hangingPunct="1"/>
            <a:r>
              <a:rPr lang="sl-SI" dirty="0" smtClean="0">
                <a:solidFill>
                  <a:srgbClr val="0070C0"/>
                </a:solidFill>
                <a:hlinkClick r:id="rId8" action="ppaction://hlinkpres?slideindex=1&amp;slidetitle="/>
              </a:rPr>
              <a:t>NN5a_Dynamic_networks.pptx</a:t>
            </a:r>
            <a:endParaRPr lang="sl-SI" dirty="0">
              <a:solidFill>
                <a:srgbClr val="0070C0"/>
              </a:solidFill>
            </a:endParaRPr>
          </a:p>
          <a:p>
            <a:pPr eaLnBrk="1" hangingPunct="1"/>
            <a:r>
              <a:rPr lang="sl-SI" dirty="0" smtClean="0">
                <a:solidFill>
                  <a:srgbClr val="0070C0"/>
                </a:solidFill>
                <a:hlinkClick r:id="rId9" action="ppaction://hlinkpres?slideindex=1&amp;slidetitle="/>
              </a:rPr>
              <a:t>NN6a_RBFN.pptx</a:t>
            </a:r>
            <a:endParaRPr lang="sl-SI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sl-SI" dirty="0" smtClean="0">
                <a:solidFill>
                  <a:srgbClr val="0070C0"/>
                </a:solidFill>
                <a:hlinkClick r:id="rId10" action="ppaction://hlinkpres?slideindex=1&amp;slidetitle="/>
              </a:rPr>
              <a:t>NN7a_SOM.pptx</a:t>
            </a:r>
            <a:endParaRPr lang="sl-SI" dirty="0" smtClean="0">
              <a:solidFill>
                <a:srgbClr val="0070C0"/>
              </a:solidFill>
            </a:endParaRPr>
          </a:p>
          <a:p>
            <a:pPr eaLnBrk="1" hangingPunct="1"/>
            <a:r>
              <a:rPr lang="sl-SI" dirty="0" smtClean="0">
                <a:solidFill>
                  <a:srgbClr val="0070C0"/>
                </a:solidFill>
                <a:hlinkClick r:id="rId11" action="ppaction://hlinkpres?slideindex=1&amp;slidetitle="/>
              </a:rPr>
              <a:t>NN8_Practical.pptx</a:t>
            </a:r>
            <a:endParaRPr lang="sl-SI" dirty="0" smtClean="0">
              <a:solidFill>
                <a:srgbClr val="0070C0"/>
              </a:solidFill>
            </a:endParaRPr>
          </a:p>
        </p:txBody>
      </p:sp>
      <p:sp>
        <p:nvSpPr>
          <p:cNvPr id="3079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B0F0"/>
      </a:hlink>
      <a:folHlink>
        <a:srgbClr val="0084B4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265</Words>
  <Application>Microsoft Office PowerPoint</Application>
  <PresentationFormat>On-screen Show (4:3)</PresentationFormat>
  <Paragraphs>52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Default Design</vt:lpstr>
      <vt:lpstr>Fundamentals of  Neural Networks</vt:lpstr>
      <vt:lpstr>Description</vt:lpstr>
      <vt:lpstr>Instructions</vt:lpstr>
      <vt:lpstr>Contents</vt:lpstr>
      <vt:lpstr>PowerPoint presentations</vt:lpstr>
    </vt:vector>
  </TitlesOfParts>
  <Company>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Primož Potočnik</dc:creator>
  <cp:lastModifiedBy>Potočnik, Primož</cp:lastModifiedBy>
  <cp:revision>506</cp:revision>
  <dcterms:created xsi:type="dcterms:W3CDTF">2008-02-18T11:24:09Z</dcterms:created>
  <dcterms:modified xsi:type="dcterms:W3CDTF">2022-11-15T12:12:52Z</dcterms:modified>
</cp:coreProperties>
</file>