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hkkBddsuMtmcxiJM5mGRhyZOQX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0"/>
  </p:normalViewPr>
  <p:slideViewPr>
    <p:cSldViewPr snapToGrid="0">
      <p:cViewPr varScale="1">
        <p:scale>
          <a:sx n="66" d="100"/>
          <a:sy n="66" d="100"/>
        </p:scale>
        <p:origin x="2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14800" y="3591562"/>
            <a:ext cx="24688800" cy="7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904219" y="20340322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3248619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63140" y="1168401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9497161" y="-1391901"/>
            <a:ext cx="13924200" cy="28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904219" y="20340322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3248619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7807311" y="6918350"/>
            <a:ext cx="18597900" cy="7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3405450" y="26001"/>
            <a:ext cx="18597900" cy="208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904219" y="20340322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3248619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263140" y="1168401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000" cy="139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0904219" y="20340322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3248619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245995" y="5471163"/>
            <a:ext cx="28392000" cy="91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245995" y="14686283"/>
            <a:ext cx="2839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904219" y="20340322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3248619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263140" y="1168401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13990200" cy="139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6664940" y="5842000"/>
            <a:ext cx="13990200" cy="139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904219" y="20340322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3248619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67428" y="1168401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267429" y="5379722"/>
            <a:ext cx="13926000" cy="2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267429" y="8016240"/>
            <a:ext cx="13926000" cy="117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6664940" y="5379722"/>
            <a:ext cx="13994700" cy="2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6664940" y="8016240"/>
            <a:ext cx="13994700" cy="117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904219" y="20340322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3248619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263140" y="1168401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904219" y="20340322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3248619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904219" y="20340322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3248619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67429" y="1463040"/>
            <a:ext cx="10617000" cy="5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3994608" y="3159762"/>
            <a:ext cx="16665000" cy="15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78839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marL="914400" lvl="1" indent="-79756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marL="1371600" lvl="2" indent="-71628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marL="1828800" lvl="3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marL="2286000" lvl="4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marL="2743200" lvl="5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marL="3200400" lvl="6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marL="3657600" lvl="7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marL="4114800" lvl="8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267429" y="6583680"/>
            <a:ext cx="10617000" cy="1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904219" y="20340322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3248619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267429" y="1463040"/>
            <a:ext cx="10617000" cy="5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994608" y="3159762"/>
            <a:ext cx="16665000" cy="15595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67429" y="6583680"/>
            <a:ext cx="10617000" cy="1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904219" y="20340322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3248619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63140" y="1168401"/>
            <a:ext cx="28392000" cy="4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sz="14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000" cy="139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904219" y="20340322"/>
            <a:ext cx="1110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3248619" y="20340322"/>
            <a:ext cx="74067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1"/>
            <a:ext cx="32918400" cy="274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45700" tIns="22850" rIns="4570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0" y="3414"/>
            <a:ext cx="3291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</a:pPr>
            <a:r>
              <a:rPr lang="en-US" sz="60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NHL Player Valuation: Determining Value from Performance</a:t>
            </a:r>
            <a:endParaRPr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0" y="1513181"/>
            <a:ext cx="329184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575" tIns="105800" rIns="211575" bIns="105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Michael Kuby, </a:t>
            </a:r>
            <a:r>
              <a:rPr lang="en-US" sz="4000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Sangmun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Kim, </a:t>
            </a:r>
            <a:r>
              <a:rPr lang="en-US" sz="4000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Yuyang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Chen, </a:t>
            </a:r>
            <a:r>
              <a:rPr lang="en-US" sz="4000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Haichen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Sun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342900" y="2991259"/>
            <a:ext cx="10287000" cy="6033988"/>
            <a:chOff x="457200" y="2543789"/>
            <a:chExt cx="13716000" cy="5124009"/>
          </a:xfrm>
        </p:grpSpPr>
        <p:sp>
          <p:nvSpPr>
            <p:cNvPr id="89" name="Google Shape;89;p1"/>
            <p:cNvSpPr txBox="1"/>
            <p:nvPr/>
          </p:nvSpPr>
          <p:spPr>
            <a:xfrm>
              <a:off x="457200" y="4244001"/>
              <a:ext cx="13716000" cy="3423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 panose="020B0604020202020204" pitchFamily="34" charset="0"/>
                <a:buChar char="•"/>
              </a:pP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 pitchFamily="2" charset="0"/>
                  <a:ea typeface="Times"/>
                  <a:cs typeface="Times"/>
                  <a:sym typeface="Times"/>
                </a:rPr>
                <a:t>Standard and advanced metrics track NHL player performance across numerous gameplay states and aspects.</a:t>
              </a:r>
            </a:p>
            <a:p>
              <a:pPr marL="457200" marR="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 panose="020B0604020202020204" pitchFamily="34" charset="0"/>
                <a:buChar char="•"/>
              </a:pP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 pitchFamily="2" charset="0"/>
                  <a:ea typeface="Times"/>
                  <a:cs typeface="Times"/>
                  <a:sym typeface="Times"/>
                </a:rPr>
                <a:t>Actual “</a:t>
              </a:r>
              <a:r>
                <a:rPr lang="en-CA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 pitchFamily="2" charset="0"/>
                  <a:ea typeface="Times"/>
                  <a:cs typeface="Times"/>
                  <a:sym typeface="Times"/>
                </a:rPr>
                <a:t>c</a:t>
              </a: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 pitchFamily="2" charset="0"/>
                  <a:ea typeface="Times"/>
                  <a:cs typeface="Times"/>
                  <a:sym typeface="Times"/>
                </a:rPr>
                <a:t>ost” to roster a player ranges from ~1% to ~16.5% of the salary cap per year.</a:t>
              </a:r>
            </a:p>
            <a:p>
              <a:pPr marL="457200" marR="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 panose="020B0604020202020204" pitchFamily="34" charset="0"/>
                <a:buChar char="•"/>
              </a:pPr>
              <a:r>
                <a:rPr lang="en-CA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 pitchFamily="2" charset="0"/>
                  <a:ea typeface="Times"/>
                  <a:cs typeface="Times"/>
                  <a:sym typeface="Times"/>
                </a:rPr>
                <a:t>Can we predict a player’s salary based on performance?</a:t>
              </a:r>
            </a:p>
            <a:p>
              <a:pPr marL="457200" marR="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 panose="020B0604020202020204" pitchFamily="34" charset="0"/>
                <a:buChar char="•"/>
              </a:pP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 pitchFamily="2" charset="0"/>
                  <a:ea typeface="Times"/>
                  <a:cs typeface="Times"/>
                  <a:sym typeface="Times"/>
                </a:rPr>
                <a:t>Idea: Prediction </a:t>
              </a:r>
              <a:r>
                <a:rPr lang="en-CA" sz="3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highlight>
                    <a:srgbClr val="FFFFFF"/>
                  </a:highlight>
                  <a:latin typeface="Times" pitchFamily="2" charset="0"/>
                </a:rPr>
                <a:t>≈</a:t>
              </a: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 pitchFamily="2" charset="0"/>
                  <a:ea typeface="Times"/>
                  <a:cs typeface="Times"/>
                  <a:sym typeface="Times"/>
                </a:rPr>
                <a:t> Valuation</a:t>
              </a:r>
            </a:p>
            <a:p>
              <a:pPr marL="457200" marR="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 panose="020B0604020202020204" pitchFamily="34" charset="0"/>
                <a:buChar char="•"/>
              </a:pP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 pitchFamily="2" charset="0"/>
                  <a:ea typeface="Times"/>
                  <a:cs typeface="Times"/>
                  <a:sym typeface="Times"/>
                </a:rPr>
                <a:t>Valuation – Salary</a:t>
              </a:r>
              <a:r>
                <a:rPr lang="en-CA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 pitchFamily="2" charset="0"/>
                  <a:ea typeface="Times"/>
                  <a:cs typeface="Times"/>
                  <a:sym typeface="Times"/>
                </a:rPr>
                <a:t> </a:t>
              </a:r>
              <a:r>
                <a:rPr lang="en-CA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 pitchFamily="2" charset="0"/>
                  <a:ea typeface="Times"/>
                  <a:cs typeface="Times"/>
                  <a:sym typeface="Wingdings" pitchFamily="2" charset="2"/>
                </a:rPr>
                <a:t>identifies over/under performance.</a:t>
              </a:r>
              <a:endParaRPr lang="en-CA" sz="3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  <a:ea typeface="Times"/>
                <a:cs typeface="Times"/>
                <a:sym typeface="Times"/>
              </a:endParaRPr>
            </a:p>
            <a:p>
              <a:pPr marL="457200" marR="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 panose="020B0604020202020204" pitchFamily="34" charset="0"/>
                <a:buChar char="•"/>
              </a:pPr>
              <a:endParaRPr lang="en-CA" sz="3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  <a:ea typeface="Times"/>
                <a:cs typeface="Times"/>
                <a:sym typeface="Times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457200" y="2543789"/>
              <a:ext cx="13716000" cy="13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 MOTIVATION: A RESULTS-BASED BUSINESS</a:t>
              </a:r>
              <a:endParaRPr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"/>
          <p:cNvSpPr txBox="1"/>
          <p:nvPr/>
        </p:nvSpPr>
        <p:spPr>
          <a:xfrm>
            <a:off x="10972800" y="2971800"/>
            <a:ext cx="10287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3. DATA PIPELINE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1"/>
          <p:cNvGrpSpPr/>
          <p:nvPr/>
        </p:nvGrpSpPr>
        <p:grpSpPr>
          <a:xfrm>
            <a:off x="11628550" y="14599518"/>
            <a:ext cx="10624687" cy="6576744"/>
            <a:chOff x="112336" y="2971800"/>
            <a:chExt cx="14166246" cy="6576744"/>
          </a:xfrm>
        </p:grpSpPr>
        <p:sp>
          <p:nvSpPr>
            <p:cNvPr id="101" name="Google Shape;101;p1"/>
            <p:cNvSpPr txBox="1"/>
            <p:nvPr/>
          </p:nvSpPr>
          <p:spPr>
            <a:xfrm>
              <a:off x="112336" y="8194368"/>
              <a:ext cx="14166246" cy="1354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</a:pPr>
              <a:endParaRPr lang="en-CA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  <a:ea typeface="Times"/>
                <a:cs typeface="Times"/>
                <a:sym typeface="Times"/>
              </a:endParaRPr>
            </a:p>
            <a:p>
              <a:pPr>
                <a:buSzPts val="3200"/>
              </a:pP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 pitchFamily="2" charset="0"/>
                  <a:ea typeface="Times"/>
                  <a:cs typeface="Times"/>
                  <a:sym typeface="Times"/>
                </a:rPr>
                <a:t>Forwards Model				</a:t>
              </a:r>
              <a:r>
                <a:rPr lang="en-CA" sz="320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FF"/>
                  </a:highlight>
                  <a:latin typeface="Times" pitchFamily="2" charset="0"/>
                  <a:sym typeface="Arial"/>
                </a:rPr>
                <a:t>Defence Model: 		      </a:t>
              </a: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 pitchFamily="2" charset="0"/>
                  <a:ea typeface="Times"/>
                  <a:cs typeface="Times"/>
                  <a:sym typeface="Times"/>
                </a:rPr>
                <a:t>MSE </a:t>
              </a:r>
              <a:r>
                <a:rPr lang="en-CA" sz="3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highlight>
                    <a:srgbClr val="FFFFFF"/>
                  </a:highlight>
                  <a:latin typeface="Times" pitchFamily="2" charset="0"/>
                </a:rPr>
                <a:t>≈ 0.000496			</a:t>
              </a:r>
              <a:r>
                <a:rPr lang="en-CA" sz="320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FF"/>
                  </a:highlight>
                  <a:latin typeface="Times" pitchFamily="2" charset="0"/>
                  <a:sym typeface="Arial"/>
                </a:rPr>
                <a:t>MSE </a:t>
              </a:r>
              <a:r>
                <a:rPr lang="en-CA" sz="3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highlight>
                    <a:srgbClr val="FFFFFF"/>
                  </a:highlight>
                  <a:latin typeface="Times" pitchFamily="2" charset="0"/>
                </a:rPr>
                <a:t>≈ </a:t>
              </a: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 pitchFamily="2" charset="0"/>
                  <a:ea typeface="Times"/>
                  <a:cs typeface="Times"/>
                  <a:sym typeface="Times"/>
                </a:rPr>
                <a:t> </a:t>
              </a:r>
              <a:r>
                <a:rPr lang="en-CA" sz="3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highlight>
                    <a:srgbClr val="FFFFFF"/>
                  </a:highlight>
                  <a:latin typeface="Times" pitchFamily="2" charset="0"/>
                </a:rPr>
                <a:t>0.000525</a:t>
              </a: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457200" y="2971800"/>
              <a:ext cx="13716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4. MODELS: XGB Regression</a:t>
              </a:r>
              <a:endPara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"/>
          <p:cNvSpPr/>
          <p:nvPr/>
        </p:nvSpPr>
        <p:spPr>
          <a:xfrm>
            <a:off x="21602700" y="19198986"/>
            <a:ext cx="11315700" cy="274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2566085" y="19841888"/>
            <a:ext cx="9730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[Footer: links, additional logos (e.g., funding),</a:t>
            </a:r>
            <a:br>
              <a:rPr lang="en-US" sz="4400" b="0" i="0" u="none" strike="noStrike" cap="none" dirty="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4400" b="0" i="0" u="none" strike="noStrike" cap="none" dirty="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QR codes etc., remove box if not needed]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11" descr="A graph of salary cap percentage&#10;&#10;Description automatically generated">
            <a:extLst>
              <a:ext uri="{FF2B5EF4-FFF2-40B4-BE49-F238E27FC236}">
                <a16:creationId xmlns:a16="http://schemas.microsoft.com/office/drawing/2014/main" id="{3EFBA83D-8D72-E339-CE8A-7E82ACAA4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42" y="9657682"/>
            <a:ext cx="5426026" cy="4241928"/>
          </a:xfrm>
          <a:prstGeom prst="rect">
            <a:avLst/>
          </a:prstGeom>
        </p:spPr>
      </p:pic>
      <p:pic>
        <p:nvPicPr>
          <p:cNvPr id="14" name="Picture 13" descr="A graph of salary cap percentage&#10;&#10;Description automatically generated">
            <a:extLst>
              <a:ext uri="{FF2B5EF4-FFF2-40B4-BE49-F238E27FC236}">
                <a16:creationId xmlns:a16="http://schemas.microsoft.com/office/drawing/2014/main" id="{504556D1-EE4A-7327-41A6-98CD178B7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336" y="9657682"/>
            <a:ext cx="5426026" cy="42419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064AE5-E671-E8EA-E805-72DBFAB967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196" t="8606" r="31314" b="7400"/>
          <a:stretch/>
        </p:blipFill>
        <p:spPr>
          <a:xfrm>
            <a:off x="11887200" y="3774334"/>
            <a:ext cx="8287966" cy="10622605"/>
          </a:xfrm>
          <a:prstGeom prst="rect">
            <a:avLst/>
          </a:prstGeom>
        </p:spPr>
      </p:pic>
      <p:grpSp>
        <p:nvGrpSpPr>
          <p:cNvPr id="19" name="Google Shape;100;p1">
            <a:extLst>
              <a:ext uri="{FF2B5EF4-FFF2-40B4-BE49-F238E27FC236}">
                <a16:creationId xmlns:a16="http://schemas.microsoft.com/office/drawing/2014/main" id="{0E149444-C557-17E6-460C-57751E15DD94}"/>
              </a:ext>
            </a:extLst>
          </p:cNvPr>
          <p:cNvGrpSpPr/>
          <p:nvPr/>
        </p:nvGrpSpPr>
        <p:grpSpPr>
          <a:xfrm>
            <a:off x="378165" y="14669727"/>
            <a:ext cx="10287000" cy="6687403"/>
            <a:chOff x="457200" y="2971800"/>
            <a:chExt cx="13716000" cy="6687403"/>
          </a:xfrm>
        </p:grpSpPr>
        <p:sp>
          <p:nvSpPr>
            <p:cNvPr id="20" name="Google Shape;101;p1">
              <a:extLst>
                <a:ext uri="{FF2B5EF4-FFF2-40B4-BE49-F238E27FC236}">
                  <a16:creationId xmlns:a16="http://schemas.microsoft.com/office/drawing/2014/main" id="{E1512A02-AEFC-AC84-4F47-C8CAA6D3898D}"/>
                </a:ext>
              </a:extLst>
            </p:cNvPr>
            <p:cNvSpPr txBox="1"/>
            <p:nvPr/>
          </p:nvSpPr>
          <p:spPr>
            <a:xfrm>
              <a:off x="457200" y="3657600"/>
              <a:ext cx="13716000" cy="60016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514350" marR="0" lvl="0" indent="-514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AutoNum type="arabicPeriod"/>
              </a:pPr>
              <a:endParaRPr lang="en-CA" sz="3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marL="514350" marR="0" lvl="0" indent="-514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AutoNum type="arabicPeriod"/>
              </a:pP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/>
                  <a:ea typeface="Times"/>
                  <a:cs typeface="Times"/>
                  <a:sym typeface="Times"/>
                </a:rPr>
                <a:t>Data collection from </a:t>
              </a:r>
              <a:r>
                <a:rPr lang="en-CA" sz="3200" b="0" i="0" u="none" strike="noStrike" cap="none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/>
                  <a:ea typeface="Times"/>
                  <a:cs typeface="Times"/>
                  <a:sym typeface="Times"/>
                </a:rPr>
                <a:t>CapFriendly.com</a:t>
              </a: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/>
                  <a:ea typeface="Times"/>
                  <a:cs typeface="Times"/>
                  <a:sym typeface="Times"/>
                </a:rPr>
                <a:t> &amp; </a:t>
              </a:r>
              <a:r>
                <a:rPr lang="en-CA" sz="3200" b="0" i="0" u="none" strike="noStrike" cap="none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/>
                  <a:ea typeface="Times"/>
                  <a:cs typeface="Times"/>
                  <a:sym typeface="Times"/>
                </a:rPr>
                <a:t>NaturalStatTrick.com</a:t>
              </a:r>
              <a:endParaRPr lang="en-CA" sz="3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marL="514350" marR="0" lvl="0" indent="-514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AutoNum type="arabicPeriod"/>
              </a:pP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/>
                  <a:ea typeface="Times"/>
                  <a:cs typeface="Times"/>
                  <a:sym typeface="Times"/>
                </a:rPr>
                <a:t>Cleaning, Transformation, Mergers</a:t>
              </a:r>
            </a:p>
            <a:p>
              <a:pPr marL="514350" marR="0" lvl="0" indent="-514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AutoNum type="arabicPeriod"/>
              </a:pP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/>
                  <a:ea typeface="Times"/>
                  <a:cs typeface="Times"/>
                  <a:sym typeface="Times"/>
                </a:rPr>
                <a:t>Target label</a:t>
              </a:r>
              <a:r>
                <a:rPr lang="en-CA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/>
                  <a:ea typeface="Times"/>
                  <a:cs typeface="Times"/>
                  <a:sym typeface="Times"/>
                </a:rPr>
                <a:t>: Player AAV / </a:t>
              </a:r>
              <a:r>
                <a:rPr lang="en-CA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/>
                  <a:ea typeface="Times"/>
                  <a:cs typeface="Times"/>
                  <a:sym typeface="Times"/>
                </a:rPr>
                <a:t>annual salary cap max</a:t>
              </a:r>
              <a:endParaRPr lang="en-CA" sz="3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marL="514350" marR="0" lvl="0" indent="-514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AutoNum type="arabicPeriod"/>
              </a:pPr>
              <a:r>
                <a:rPr lang="en-CA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/>
                  <a:ea typeface="Times"/>
                  <a:cs typeface="Times"/>
                  <a:sym typeface="Times"/>
                </a:rPr>
                <a:t>Entity resolution: performance metrics &lt;--&gt; salary data</a:t>
              </a:r>
            </a:p>
            <a:p>
              <a:pPr marL="514350" marR="0" lvl="0" indent="-514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AutoNum type="arabicPeriod"/>
              </a:pP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/>
                  <a:ea typeface="Times"/>
                  <a:cs typeface="Times"/>
                  <a:sym typeface="Times"/>
                </a:rPr>
                <a:t>Correlational </a:t>
              </a:r>
              <a:r>
                <a:rPr lang="en-CA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/>
                  <a:ea typeface="Times"/>
                  <a:cs typeface="Times"/>
                  <a:sym typeface="Times"/>
                </a:rPr>
                <a:t>a</a:t>
              </a: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/>
                  <a:ea typeface="Times"/>
                  <a:cs typeface="Times"/>
                  <a:sym typeface="Times"/>
                </a:rPr>
                <a:t>nalysis for two different groups of players: Forwards and Defenceman</a:t>
              </a:r>
            </a:p>
            <a:p>
              <a:pPr marL="514350" marR="0" lvl="0" indent="-514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AutoNum type="arabicPeriod"/>
              </a:pP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/>
                  <a:ea typeface="Times"/>
                  <a:cs typeface="Times"/>
                  <a:sym typeface="Times"/>
                </a:rPr>
                <a:t>Model Training (LR + Polynomial Features, Tree Models)</a:t>
              </a:r>
            </a:p>
            <a:p>
              <a:pPr marL="514350" marR="0" lvl="0" indent="-514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AutoNum type="arabicPeriod"/>
              </a:pPr>
              <a:r>
                <a:rPr lang="en-CA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/>
                  <a:ea typeface="Times"/>
                  <a:cs typeface="Times"/>
                  <a:sym typeface="Times"/>
                </a:rPr>
                <a:t>Recursive Feature Elimination with Cross Val.</a:t>
              </a:r>
              <a:endParaRPr lang="en-CA" sz="3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marL="514350" marR="0" lvl="0" indent="-514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AutoNum type="arabicPeriod"/>
              </a:pPr>
              <a:r>
                <a:rPr lang="en-CA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/>
                  <a:ea typeface="Times"/>
                  <a:cs typeface="Times"/>
                  <a:sym typeface="Times"/>
                </a:rPr>
                <a:t>Inference</a:t>
              </a:r>
            </a:p>
            <a:p>
              <a:pPr marL="514350" marR="0" lvl="0" indent="-5143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AutoNum type="arabicPeriod"/>
              </a:pP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/>
                  <a:ea typeface="Times"/>
                  <a:cs typeface="Times"/>
                  <a:sym typeface="Times"/>
                </a:rPr>
                <a:t>Product Deployment</a:t>
              </a:r>
              <a:endParaRPr sz="3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1" name="Google Shape;102;p1">
              <a:extLst>
                <a:ext uri="{FF2B5EF4-FFF2-40B4-BE49-F238E27FC236}">
                  <a16:creationId xmlns:a16="http://schemas.microsoft.com/office/drawing/2014/main" id="{52D09A84-1807-4339-9BAF-B9F4DBE5448D}"/>
                </a:ext>
              </a:extLst>
            </p:cNvPr>
            <p:cNvSpPr txBox="1"/>
            <p:nvPr/>
          </p:nvSpPr>
          <p:spPr>
            <a:xfrm>
              <a:off x="457200" y="2971800"/>
              <a:ext cx="13716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1" dirty="0">
                  <a:solidFill>
                    <a:schemeClr val="accent2"/>
                  </a:solidFill>
                  <a:latin typeface="Trebuchet MS"/>
                  <a:sym typeface="Trebuchet MS"/>
                </a:rPr>
                <a:t>2. METHODOLOGY</a:t>
              </a:r>
              <a:endParaRPr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102;p1">
            <a:extLst>
              <a:ext uri="{FF2B5EF4-FFF2-40B4-BE49-F238E27FC236}">
                <a16:creationId xmlns:a16="http://schemas.microsoft.com/office/drawing/2014/main" id="{9D83C63E-41E1-3103-DE40-D2B2029C3BBE}"/>
              </a:ext>
            </a:extLst>
          </p:cNvPr>
          <p:cNvSpPr txBox="1"/>
          <p:nvPr/>
        </p:nvSpPr>
        <p:spPr>
          <a:xfrm>
            <a:off x="22174200" y="3053353"/>
            <a:ext cx="10287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5. MODEL DISTRIBUTIONS</a:t>
            </a:r>
            <a:endParaRPr lang="en-US"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100;p1">
            <a:extLst>
              <a:ext uri="{FF2B5EF4-FFF2-40B4-BE49-F238E27FC236}">
                <a16:creationId xmlns:a16="http://schemas.microsoft.com/office/drawing/2014/main" id="{AA1DBFC1-4A72-28D2-B13E-B7EA344DC9C5}"/>
              </a:ext>
            </a:extLst>
          </p:cNvPr>
          <p:cNvGrpSpPr/>
          <p:nvPr/>
        </p:nvGrpSpPr>
        <p:grpSpPr>
          <a:xfrm>
            <a:off x="22009885" y="10729787"/>
            <a:ext cx="10287000" cy="2747863"/>
            <a:chOff x="457200" y="2971800"/>
            <a:chExt cx="13716000" cy="2747863"/>
          </a:xfrm>
        </p:grpSpPr>
        <p:sp>
          <p:nvSpPr>
            <p:cNvPr id="28" name="Google Shape;101;p1">
              <a:extLst>
                <a:ext uri="{FF2B5EF4-FFF2-40B4-BE49-F238E27FC236}">
                  <a16:creationId xmlns:a16="http://schemas.microsoft.com/office/drawing/2014/main" id="{D07D8241-ABEB-94CB-E5E7-492E0142165F}"/>
                </a:ext>
              </a:extLst>
            </p:cNvPr>
            <p:cNvSpPr txBox="1"/>
            <p:nvPr/>
          </p:nvSpPr>
          <p:spPr>
            <a:xfrm>
              <a:off x="457200" y="3657600"/>
              <a:ext cx="13716000" cy="2062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</a:pP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 pitchFamily="2" charset="0"/>
                  <a:sym typeface="Arial"/>
                </a:rPr>
                <a:t>Features:</a:t>
              </a:r>
            </a:p>
            <a:p>
              <a:pPr marL="457200" lvl="1" indent="-457200">
                <a:buSzPts val="3200"/>
                <a:buFont typeface="Arial" panose="020B0604020202020204" pitchFamily="34" charset="0"/>
                <a:buChar char="•"/>
              </a:pPr>
              <a:r>
                <a:rPr lang="en-CA" sz="32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 pitchFamily="2" charset="0"/>
                  <a:sym typeface="Arial"/>
                </a:rPr>
                <a:t>Searchable by Player / Team</a:t>
              </a:r>
            </a:p>
            <a:p>
              <a:pPr marL="457200" lvl="1" indent="-457200">
                <a:buSzPts val="3200"/>
                <a:buFont typeface="Arial" panose="020B0604020202020204" pitchFamily="34" charset="0"/>
                <a:buChar char="•"/>
              </a:pPr>
              <a:r>
                <a:rPr lang="en-CA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" pitchFamily="2" charset="0"/>
                </a:rPr>
                <a:t>Relationships between variables for a wide range of features, including the model predictions</a:t>
              </a:r>
              <a:endParaRPr lang="en-CA" sz="3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  <a:sym typeface="Arial"/>
              </a:endParaRPr>
            </a:p>
          </p:txBody>
        </p:sp>
        <p:sp>
          <p:nvSpPr>
            <p:cNvPr id="29" name="Google Shape;102;p1">
              <a:extLst>
                <a:ext uri="{FF2B5EF4-FFF2-40B4-BE49-F238E27FC236}">
                  <a16:creationId xmlns:a16="http://schemas.microsoft.com/office/drawing/2014/main" id="{638FC664-17DB-370F-5BF2-D67D97B41087}"/>
                </a:ext>
              </a:extLst>
            </p:cNvPr>
            <p:cNvSpPr txBox="1"/>
            <p:nvPr/>
          </p:nvSpPr>
          <p:spPr>
            <a:xfrm>
              <a:off x="457200" y="2971800"/>
              <a:ext cx="13716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6. DEPLOYMENT</a:t>
              </a:r>
              <a:endPara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Picture 30" descr="A graph of a number of salary cap&#10;&#10;Description automatically generated">
            <a:extLst>
              <a:ext uri="{FF2B5EF4-FFF2-40B4-BE49-F238E27FC236}">
                <a16:creationId xmlns:a16="http://schemas.microsoft.com/office/drawing/2014/main" id="{1B6DE2A7-5179-5829-879D-E7D872F5E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17343" y="4566144"/>
            <a:ext cx="5219700" cy="4140200"/>
          </a:xfrm>
          <a:prstGeom prst="rect">
            <a:avLst/>
          </a:prstGeom>
        </p:spPr>
      </p:pic>
      <p:pic>
        <p:nvPicPr>
          <p:cNvPr id="33" name="Picture 32" descr="A graph of a number of salary cap&#10;&#10;Description automatically generated">
            <a:extLst>
              <a:ext uri="{FF2B5EF4-FFF2-40B4-BE49-F238E27FC236}">
                <a16:creationId xmlns:a16="http://schemas.microsoft.com/office/drawing/2014/main" id="{B4079B87-E0C7-C4A3-5AF9-18B5D3248B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03728" y="4566144"/>
            <a:ext cx="5473700" cy="4140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9A552F5-7CB5-C7C0-FC29-6ABB95FD2FD9}"/>
              </a:ext>
            </a:extLst>
          </p:cNvPr>
          <p:cNvSpPr txBox="1"/>
          <p:nvPr/>
        </p:nvSpPr>
        <p:spPr>
          <a:xfrm>
            <a:off x="21432465" y="8988357"/>
            <a:ext cx="10864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Players on leashes: Defense (short), Forwards (long)</a:t>
            </a:r>
          </a:p>
        </p:txBody>
      </p:sp>
      <p:pic>
        <p:nvPicPr>
          <p:cNvPr id="45" name="Picture 44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E49FF353-80C5-0161-7B8D-01BA30904A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6070" y="16050759"/>
            <a:ext cx="5243597" cy="3267749"/>
          </a:xfrm>
          <a:prstGeom prst="rect">
            <a:avLst/>
          </a:prstGeom>
        </p:spPr>
      </p:pic>
      <p:pic>
        <p:nvPicPr>
          <p:cNvPr id="47" name="Picture 46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23B1A032-8F1B-5024-2E5C-DBA6102BEA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96039" y="16050759"/>
            <a:ext cx="5148605" cy="32677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254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Impact</vt:lpstr>
      <vt:lpstr>Times</vt:lpstr>
      <vt:lpstr>Trebuchet MS</vt:lpstr>
      <vt:lpstr>Office Theme</vt:lpstr>
      <vt:lpstr>NHL Player Valuation: Determining Value from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an Exciting Project with Even More Exciting Results</dc:title>
  <dc:creator>Greg Mori</dc:creator>
  <cp:lastModifiedBy>Michael Kuby</cp:lastModifiedBy>
  <cp:revision>5</cp:revision>
  <dcterms:created xsi:type="dcterms:W3CDTF">2018-11-28T01:52:15Z</dcterms:created>
  <dcterms:modified xsi:type="dcterms:W3CDTF">2024-04-09T03:23:25Z</dcterms:modified>
</cp:coreProperties>
</file>