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roxima Nova"/>
      <p:regular r:id="rId17"/>
      <p:bold r:id="rId18"/>
      <p:italic r:id="rId19"/>
      <p:boldItalic r:id="rId20"/>
    </p:embeddedFont>
    <p:embeddedFont>
      <p:font typeface="Nunito"/>
      <p:regular r:id="rId21"/>
      <p:bold r:id="rId22"/>
      <p:italic r:id="rId23"/>
      <p:boldItalic r:id="rId24"/>
    </p:embeddedFont>
    <p:embeddedFont>
      <p:font typeface="Alfa Slab One"/>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AlfaSlabOn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regular.fntdata"/><Relationship Id="rId16" Type="http://schemas.openxmlformats.org/officeDocument/2006/relationships/slide" Target="slides/slide11.xml"/><Relationship Id="rId19" Type="http://schemas.openxmlformats.org/officeDocument/2006/relationships/font" Target="fonts/ProximaNova-italic.fntdata"/><Relationship Id="rId18" Type="http://schemas.openxmlformats.org/officeDocument/2006/relationships/font" Target="fonts/ProximaNov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4243043f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4243043f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975785ade1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975785ade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975785ade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975785ade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975785ade1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975785ade1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975785ade1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975785ade1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75785ade1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75785ade1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75785ade1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75785ade1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d66a087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d66a087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975785ade1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975785ade1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75785ade1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975785ade1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1000"/>
              <a:buNone/>
              <a:defRPr sz="11000">
                <a:solidFill>
                  <a:schemeClr val="dk1"/>
                </a:solidFill>
              </a:defRPr>
            </a:lvl1pPr>
            <a:lvl2pPr lvl="1" rtl="0" algn="ctr">
              <a:spcBef>
                <a:spcPts val="0"/>
              </a:spcBef>
              <a:spcAft>
                <a:spcPts val="0"/>
              </a:spcAft>
              <a:buClr>
                <a:schemeClr val="dk1"/>
              </a:buClr>
              <a:buSzPts val="11000"/>
              <a:buNone/>
              <a:defRPr sz="11000">
                <a:solidFill>
                  <a:schemeClr val="dk1"/>
                </a:solidFill>
              </a:defRPr>
            </a:lvl2pPr>
            <a:lvl3pPr lvl="2" rtl="0" algn="ctr">
              <a:spcBef>
                <a:spcPts val="0"/>
              </a:spcBef>
              <a:spcAft>
                <a:spcPts val="0"/>
              </a:spcAft>
              <a:buClr>
                <a:schemeClr val="dk1"/>
              </a:buClr>
              <a:buSzPts val="11000"/>
              <a:buNone/>
              <a:defRPr sz="11000">
                <a:solidFill>
                  <a:schemeClr val="dk1"/>
                </a:solidFill>
              </a:defRPr>
            </a:lvl3pPr>
            <a:lvl4pPr lvl="3" rtl="0" algn="ctr">
              <a:spcBef>
                <a:spcPts val="0"/>
              </a:spcBef>
              <a:spcAft>
                <a:spcPts val="0"/>
              </a:spcAft>
              <a:buClr>
                <a:schemeClr val="dk1"/>
              </a:buClr>
              <a:buSzPts val="11000"/>
              <a:buNone/>
              <a:defRPr sz="11000">
                <a:solidFill>
                  <a:schemeClr val="dk1"/>
                </a:solidFill>
              </a:defRPr>
            </a:lvl4pPr>
            <a:lvl5pPr lvl="4" rtl="0" algn="ctr">
              <a:spcBef>
                <a:spcPts val="0"/>
              </a:spcBef>
              <a:spcAft>
                <a:spcPts val="0"/>
              </a:spcAft>
              <a:buClr>
                <a:schemeClr val="dk1"/>
              </a:buClr>
              <a:buSzPts val="11000"/>
              <a:buNone/>
              <a:defRPr sz="11000">
                <a:solidFill>
                  <a:schemeClr val="dk1"/>
                </a:solidFill>
              </a:defRPr>
            </a:lvl5pPr>
            <a:lvl6pPr lvl="5" rtl="0" algn="ctr">
              <a:spcBef>
                <a:spcPts val="0"/>
              </a:spcBef>
              <a:spcAft>
                <a:spcPts val="0"/>
              </a:spcAft>
              <a:buClr>
                <a:schemeClr val="dk1"/>
              </a:buClr>
              <a:buSzPts val="11000"/>
              <a:buNone/>
              <a:defRPr sz="11000">
                <a:solidFill>
                  <a:schemeClr val="dk1"/>
                </a:solidFill>
              </a:defRPr>
            </a:lvl6pPr>
            <a:lvl7pPr lvl="6" rtl="0" algn="ctr">
              <a:spcBef>
                <a:spcPts val="0"/>
              </a:spcBef>
              <a:spcAft>
                <a:spcPts val="0"/>
              </a:spcAft>
              <a:buClr>
                <a:schemeClr val="dk1"/>
              </a:buClr>
              <a:buSzPts val="11000"/>
              <a:buNone/>
              <a:defRPr sz="11000">
                <a:solidFill>
                  <a:schemeClr val="dk1"/>
                </a:solidFill>
              </a:defRPr>
            </a:lvl7pPr>
            <a:lvl8pPr lvl="7" rtl="0" algn="ctr">
              <a:spcBef>
                <a:spcPts val="0"/>
              </a:spcBef>
              <a:spcAft>
                <a:spcPts val="0"/>
              </a:spcAft>
              <a:buClr>
                <a:schemeClr val="dk1"/>
              </a:buClr>
              <a:buSzPts val="11000"/>
              <a:buNone/>
              <a:defRPr sz="11000">
                <a:solidFill>
                  <a:schemeClr val="dk1"/>
                </a:solidFill>
              </a:defRPr>
            </a:lvl8pPr>
            <a:lvl9pPr lvl="8" rtl="0"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6800"/>
              <a:buNone/>
              <a:defRPr sz="6800">
                <a:solidFill>
                  <a:schemeClr val="lt1"/>
                </a:solidFill>
              </a:defRPr>
            </a:lvl1pPr>
            <a:lvl2pPr lvl="1" rtl="0">
              <a:spcBef>
                <a:spcPts val="0"/>
              </a:spcBef>
              <a:spcAft>
                <a:spcPts val="0"/>
              </a:spcAft>
              <a:buClr>
                <a:schemeClr val="lt1"/>
              </a:buClr>
              <a:buSzPts val="6800"/>
              <a:buNone/>
              <a:defRPr sz="6800">
                <a:solidFill>
                  <a:schemeClr val="lt1"/>
                </a:solidFill>
              </a:defRPr>
            </a:lvl2pPr>
            <a:lvl3pPr lvl="2" rtl="0">
              <a:spcBef>
                <a:spcPts val="0"/>
              </a:spcBef>
              <a:spcAft>
                <a:spcPts val="0"/>
              </a:spcAft>
              <a:buClr>
                <a:schemeClr val="lt1"/>
              </a:buClr>
              <a:buSzPts val="6800"/>
              <a:buNone/>
              <a:defRPr sz="6800">
                <a:solidFill>
                  <a:schemeClr val="lt1"/>
                </a:solidFill>
              </a:defRPr>
            </a:lvl3pPr>
            <a:lvl4pPr lvl="3" rtl="0">
              <a:spcBef>
                <a:spcPts val="0"/>
              </a:spcBef>
              <a:spcAft>
                <a:spcPts val="0"/>
              </a:spcAft>
              <a:buClr>
                <a:schemeClr val="lt1"/>
              </a:buClr>
              <a:buSzPts val="6800"/>
              <a:buNone/>
              <a:defRPr sz="6800">
                <a:solidFill>
                  <a:schemeClr val="lt1"/>
                </a:solidFill>
              </a:defRPr>
            </a:lvl4pPr>
            <a:lvl5pPr lvl="4" rtl="0">
              <a:spcBef>
                <a:spcPts val="0"/>
              </a:spcBef>
              <a:spcAft>
                <a:spcPts val="0"/>
              </a:spcAft>
              <a:buClr>
                <a:schemeClr val="lt1"/>
              </a:buClr>
              <a:buSzPts val="6800"/>
              <a:buNone/>
              <a:defRPr sz="6800">
                <a:solidFill>
                  <a:schemeClr val="lt1"/>
                </a:solidFill>
              </a:defRPr>
            </a:lvl5pPr>
            <a:lvl6pPr lvl="5" rtl="0">
              <a:spcBef>
                <a:spcPts val="0"/>
              </a:spcBef>
              <a:spcAft>
                <a:spcPts val="0"/>
              </a:spcAft>
              <a:buClr>
                <a:schemeClr val="lt1"/>
              </a:buClr>
              <a:buSzPts val="6800"/>
              <a:buNone/>
              <a:defRPr sz="6800">
                <a:solidFill>
                  <a:schemeClr val="lt1"/>
                </a:solidFill>
              </a:defRPr>
            </a:lvl6pPr>
            <a:lvl7pPr lvl="6" rtl="0">
              <a:spcBef>
                <a:spcPts val="0"/>
              </a:spcBef>
              <a:spcAft>
                <a:spcPts val="0"/>
              </a:spcAft>
              <a:buClr>
                <a:schemeClr val="lt1"/>
              </a:buClr>
              <a:buSzPts val="6800"/>
              <a:buNone/>
              <a:defRPr sz="6800">
                <a:solidFill>
                  <a:schemeClr val="lt1"/>
                </a:solidFill>
              </a:defRPr>
            </a:lvl7pPr>
            <a:lvl8pPr lvl="7" rtl="0">
              <a:spcBef>
                <a:spcPts val="0"/>
              </a:spcBef>
              <a:spcAft>
                <a:spcPts val="0"/>
              </a:spcAft>
              <a:buClr>
                <a:schemeClr val="lt1"/>
              </a:buClr>
              <a:buSzPts val="6800"/>
              <a:buNone/>
              <a:defRPr sz="6800">
                <a:solidFill>
                  <a:schemeClr val="lt1"/>
                </a:solidFill>
              </a:defRPr>
            </a:lvl8pPr>
            <a:lvl9pPr lvl="8" rtl="0">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Proxima Nova"/>
                <a:ea typeface="Proxima Nova"/>
                <a:cs typeface="Proxima Nova"/>
                <a:sym typeface="Proxima Nova"/>
              </a:defRPr>
            </a:lvl1pPr>
            <a:lvl2pPr lvl="1" rtl="0" algn="r">
              <a:buNone/>
              <a:defRPr sz="1000">
                <a:solidFill>
                  <a:schemeClr val="dk2"/>
                </a:solidFill>
                <a:latin typeface="Proxima Nova"/>
                <a:ea typeface="Proxima Nova"/>
                <a:cs typeface="Proxima Nova"/>
                <a:sym typeface="Proxima Nova"/>
              </a:defRPr>
            </a:lvl2pPr>
            <a:lvl3pPr lvl="2" rtl="0" algn="r">
              <a:buNone/>
              <a:defRPr sz="1000">
                <a:solidFill>
                  <a:schemeClr val="dk2"/>
                </a:solidFill>
                <a:latin typeface="Proxima Nova"/>
                <a:ea typeface="Proxima Nova"/>
                <a:cs typeface="Proxima Nova"/>
                <a:sym typeface="Proxima Nova"/>
              </a:defRPr>
            </a:lvl3pPr>
            <a:lvl4pPr lvl="3" rtl="0" algn="r">
              <a:buNone/>
              <a:defRPr sz="1000">
                <a:solidFill>
                  <a:schemeClr val="dk2"/>
                </a:solidFill>
                <a:latin typeface="Proxima Nova"/>
                <a:ea typeface="Proxima Nova"/>
                <a:cs typeface="Proxima Nova"/>
                <a:sym typeface="Proxima Nova"/>
              </a:defRPr>
            </a:lvl4pPr>
            <a:lvl5pPr lvl="4" rtl="0" algn="r">
              <a:buNone/>
              <a:defRPr sz="1000">
                <a:solidFill>
                  <a:schemeClr val="dk2"/>
                </a:solidFill>
                <a:latin typeface="Proxima Nova"/>
                <a:ea typeface="Proxima Nova"/>
                <a:cs typeface="Proxima Nova"/>
                <a:sym typeface="Proxima Nova"/>
              </a:defRPr>
            </a:lvl5pPr>
            <a:lvl6pPr lvl="5" rtl="0" algn="r">
              <a:buNone/>
              <a:defRPr sz="1000">
                <a:solidFill>
                  <a:schemeClr val="dk2"/>
                </a:solidFill>
                <a:latin typeface="Proxima Nova"/>
                <a:ea typeface="Proxima Nova"/>
                <a:cs typeface="Proxima Nova"/>
                <a:sym typeface="Proxima Nova"/>
              </a:defRPr>
            </a:lvl6pPr>
            <a:lvl7pPr lvl="6" rtl="0" algn="r">
              <a:buNone/>
              <a:defRPr sz="1000">
                <a:solidFill>
                  <a:schemeClr val="dk2"/>
                </a:solidFill>
                <a:latin typeface="Proxima Nova"/>
                <a:ea typeface="Proxima Nova"/>
                <a:cs typeface="Proxima Nova"/>
                <a:sym typeface="Proxima Nova"/>
              </a:defRPr>
            </a:lvl7pPr>
            <a:lvl8pPr lvl="7" rtl="0" algn="r">
              <a:buNone/>
              <a:defRPr sz="1000">
                <a:solidFill>
                  <a:schemeClr val="dk2"/>
                </a:solidFill>
                <a:latin typeface="Proxima Nova"/>
                <a:ea typeface="Proxima Nova"/>
                <a:cs typeface="Proxima Nova"/>
                <a:sym typeface="Proxima Nova"/>
              </a:defRPr>
            </a:lvl8pPr>
            <a:lvl9pPr lvl="8" rtl="0"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4.png"/><Relationship Id="rId7"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hyperlink" Target="https://preview.redd.it/sk93mn75x0341.jpg?width=640&amp;crop=smart&amp;auto=webp&amp;s=ae3624e396e21d7690792557421a4c8ff81929a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www.geekwire.com/2019/microsoft-declines-back-cmos-statement-majority-google-developers-using-visual-studio-code/#:~:text=Visual%20Studio%20Code%20has%20more,to%20the%20Go%202017%20survey.%E2%80%9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github.com/Better-Boy/veavy-cod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1575550"/>
            <a:ext cx="8520600" cy="113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a:t>
            </a:r>
            <a:r>
              <a:rPr lang="en">
                <a:solidFill>
                  <a:srgbClr val="6D9EEB"/>
                </a:solidFill>
              </a:rPr>
              <a:t>EAVY’</a:t>
            </a:r>
            <a:r>
              <a:rPr lang="en"/>
              <a:t>S CODE</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Abhilash</a:t>
            </a:r>
            <a:endParaRPr/>
          </a:p>
          <a:p>
            <a:pPr indent="0" lvl="0" marL="0" rtl="0" algn="ctr">
              <a:spcBef>
                <a:spcPts val="0"/>
              </a:spcBef>
              <a:spcAft>
                <a:spcPts val="0"/>
              </a:spcAft>
              <a:buNone/>
            </a:pPr>
            <a:r>
              <a:rPr lang="en"/>
              <a:t>Ravi Prakash</a:t>
            </a:r>
            <a:endParaRPr/>
          </a:p>
        </p:txBody>
      </p:sp>
      <p:pic>
        <p:nvPicPr>
          <p:cNvPr id="58" name="Google Shape;58;p13"/>
          <p:cNvPicPr preferRelativeResize="0"/>
          <p:nvPr/>
        </p:nvPicPr>
        <p:blipFill>
          <a:blip r:embed="rId3">
            <a:alphaModFix/>
          </a:blip>
          <a:stretch>
            <a:fillRect/>
          </a:stretch>
        </p:blipFill>
        <p:spPr>
          <a:xfrm>
            <a:off x="0" y="-44275"/>
            <a:ext cx="9144001" cy="1702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159300" y="3688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Idea Extension</a:t>
            </a:r>
            <a:endParaRPr/>
          </a:p>
        </p:txBody>
      </p:sp>
      <p:sp>
        <p:nvSpPr>
          <p:cNvPr id="136" name="Google Shape;136;p22"/>
          <p:cNvSpPr txBox="1"/>
          <p:nvPr>
            <p:ph idx="1" type="body"/>
          </p:nvPr>
        </p:nvSpPr>
        <p:spPr>
          <a:xfrm>
            <a:off x="503600" y="1399425"/>
            <a:ext cx="8023800" cy="292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lnSpc>
                <a:spcPct val="150000"/>
              </a:lnSpc>
              <a:spcBef>
                <a:spcPts val="1600"/>
              </a:spcBef>
              <a:spcAft>
                <a:spcPts val="0"/>
              </a:spcAft>
              <a:buNone/>
            </a:pPr>
            <a:r>
              <a:rPr lang="en" sz="1400">
                <a:solidFill>
                  <a:srgbClr val="000000"/>
                </a:solidFill>
                <a:highlight>
                  <a:srgbClr val="FFFFFF"/>
                </a:highlight>
              </a:rPr>
              <a:t>Build an electron cross platform desktop app which is very helpful for corporate employees/students as a one stop solution for messaging, document collaboration, file sharing etc.. </a:t>
            </a:r>
            <a:endParaRPr sz="1400">
              <a:solidFill>
                <a:srgbClr val="000000"/>
              </a:solidFill>
              <a:highlight>
                <a:srgbClr val="FFFFFF"/>
              </a:highlight>
            </a:endParaRPr>
          </a:p>
          <a:p>
            <a:pPr indent="0" lvl="0" marL="0" rtl="0" algn="l">
              <a:lnSpc>
                <a:spcPct val="150000"/>
              </a:lnSpc>
              <a:spcBef>
                <a:spcPts val="0"/>
              </a:spcBef>
              <a:spcAft>
                <a:spcPts val="0"/>
              </a:spcAft>
              <a:buNone/>
            </a:pPr>
            <a:r>
              <a:rPr lang="en" sz="1400">
                <a:solidFill>
                  <a:srgbClr val="000000"/>
                </a:solidFill>
                <a:highlight>
                  <a:srgbClr val="FFFFFF"/>
                </a:highlight>
              </a:rPr>
              <a:t>Instead of having 3-4 desktop apps for each purpose, you can have a single app consisting of all weavy's features which is a lot less development time, cross platform ready and easy to use.</a:t>
            </a:r>
            <a:endParaRPr sz="1400">
              <a:solidFill>
                <a:srgbClr val="000000"/>
              </a:solidFill>
              <a:highlight>
                <a:srgbClr val="FFFFFF"/>
              </a:highlight>
            </a:endParaRPr>
          </a:p>
        </p:txBody>
      </p:sp>
      <p:sp>
        <p:nvSpPr>
          <p:cNvPr id="137" name="Google Shape;137;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nvSpPr>
        <p:spPr>
          <a:xfrm>
            <a:off x="793375" y="2748150"/>
            <a:ext cx="7608900" cy="124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5400">
                <a:solidFill>
                  <a:srgbClr val="6D9EEB"/>
                </a:solidFill>
                <a:latin typeface="Alfa Slab One"/>
                <a:ea typeface="Alfa Slab One"/>
                <a:cs typeface="Alfa Slab One"/>
                <a:sym typeface="Alfa Slab One"/>
              </a:rPr>
              <a:t>Q</a:t>
            </a:r>
            <a:r>
              <a:rPr lang="en" sz="5400">
                <a:solidFill>
                  <a:schemeClr val="accent3"/>
                </a:solidFill>
                <a:latin typeface="Alfa Slab One"/>
                <a:ea typeface="Alfa Slab One"/>
                <a:cs typeface="Alfa Slab One"/>
                <a:sym typeface="Alfa Slab One"/>
              </a:rPr>
              <a:t>&amp;</a:t>
            </a:r>
            <a:r>
              <a:rPr lang="en" sz="5400">
                <a:solidFill>
                  <a:srgbClr val="6D9EEB"/>
                </a:solidFill>
                <a:latin typeface="Alfa Slab One"/>
                <a:ea typeface="Alfa Slab One"/>
                <a:cs typeface="Alfa Slab One"/>
                <a:sym typeface="Alfa Slab One"/>
              </a:rPr>
              <a:t>A</a:t>
            </a:r>
            <a:endParaRPr sz="5400">
              <a:solidFill>
                <a:schemeClr val="accent3"/>
              </a:solidFill>
              <a:latin typeface="Alfa Slab One"/>
              <a:ea typeface="Alfa Slab One"/>
              <a:cs typeface="Alfa Slab One"/>
              <a:sym typeface="Alfa Slab One"/>
            </a:endParaRPr>
          </a:p>
        </p:txBody>
      </p:sp>
      <p:sp>
        <p:nvSpPr>
          <p:cNvPr id="143" name="Google Shape;143;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4" name="Google Shape;144;p23"/>
          <p:cNvSpPr txBox="1"/>
          <p:nvPr/>
        </p:nvSpPr>
        <p:spPr>
          <a:xfrm>
            <a:off x="717175" y="766950"/>
            <a:ext cx="7755300" cy="124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6D9EEB"/>
                </a:solidFill>
                <a:latin typeface="Nunito"/>
                <a:ea typeface="Nunito"/>
                <a:cs typeface="Nunito"/>
                <a:sym typeface="Nunito"/>
              </a:rPr>
              <a:t>Thanks to </a:t>
            </a:r>
            <a:r>
              <a:rPr lang="en" sz="2400">
                <a:solidFill>
                  <a:srgbClr val="FF0000"/>
                </a:solidFill>
                <a:latin typeface="Nunito"/>
                <a:ea typeface="Nunito"/>
                <a:cs typeface="Nunito"/>
                <a:sym typeface="Nunito"/>
              </a:rPr>
              <a:t>Kris Ledel</a:t>
            </a:r>
            <a:r>
              <a:rPr lang="en" sz="2400">
                <a:solidFill>
                  <a:srgbClr val="6D9EEB"/>
                </a:solidFill>
                <a:latin typeface="Nunito"/>
                <a:ea typeface="Nunito"/>
                <a:cs typeface="Nunito"/>
                <a:sym typeface="Nunito"/>
              </a:rPr>
              <a:t> and </a:t>
            </a:r>
            <a:r>
              <a:rPr lang="en" sz="2400">
                <a:solidFill>
                  <a:srgbClr val="FF0000"/>
                </a:solidFill>
                <a:latin typeface="Nunito"/>
                <a:ea typeface="Nunito"/>
                <a:cs typeface="Nunito"/>
                <a:sym typeface="Nunito"/>
              </a:rPr>
              <a:t>Dave Koncsol</a:t>
            </a:r>
            <a:r>
              <a:rPr lang="en" sz="2400">
                <a:solidFill>
                  <a:srgbClr val="6D9EEB"/>
                </a:solidFill>
                <a:latin typeface="Nunito"/>
                <a:ea typeface="Nunito"/>
                <a:cs typeface="Nunito"/>
                <a:sym typeface="Nunito"/>
              </a:rPr>
              <a:t> for all their </a:t>
            </a:r>
            <a:endParaRPr sz="2400">
              <a:solidFill>
                <a:srgbClr val="6D9EEB"/>
              </a:solidFill>
              <a:latin typeface="Nunito"/>
              <a:ea typeface="Nunito"/>
              <a:cs typeface="Nunito"/>
              <a:sym typeface="Nunito"/>
            </a:endParaRPr>
          </a:p>
          <a:p>
            <a:pPr indent="0" lvl="0" marL="0" rtl="0" algn="ctr">
              <a:spcBef>
                <a:spcPts val="0"/>
              </a:spcBef>
              <a:spcAft>
                <a:spcPts val="0"/>
              </a:spcAft>
              <a:buNone/>
            </a:pPr>
            <a:r>
              <a:rPr lang="en" sz="2400">
                <a:solidFill>
                  <a:srgbClr val="6D9EEB"/>
                </a:solidFill>
                <a:latin typeface="Nunito"/>
                <a:ea typeface="Nunito"/>
                <a:cs typeface="Nunito"/>
                <a:sym typeface="Nunito"/>
              </a:rPr>
              <a:t>support during the hackathon</a:t>
            </a:r>
            <a:endParaRPr sz="2400">
              <a:solidFill>
                <a:srgbClr val="6D9EEB"/>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Problem Statement</a:t>
            </a:r>
            <a:endParaRPr/>
          </a:p>
          <a:p>
            <a:pPr indent="-342900" lvl="0" marL="457200" rtl="0" algn="l">
              <a:spcBef>
                <a:spcPts val="0"/>
              </a:spcBef>
              <a:spcAft>
                <a:spcPts val="0"/>
              </a:spcAft>
              <a:buSzPts val="1800"/>
              <a:buAutoNum type="arabicPeriod"/>
            </a:pPr>
            <a:r>
              <a:rPr lang="en"/>
              <a:t>Developer’s Addiction to Code Editors</a:t>
            </a:r>
            <a:endParaRPr/>
          </a:p>
          <a:p>
            <a:pPr indent="-342900" lvl="0" marL="457200" rtl="0" algn="l">
              <a:spcBef>
                <a:spcPts val="0"/>
              </a:spcBef>
              <a:spcAft>
                <a:spcPts val="0"/>
              </a:spcAft>
              <a:buSzPts val="1800"/>
              <a:buAutoNum type="arabicPeriod"/>
            </a:pPr>
            <a:r>
              <a:rPr lang="en"/>
              <a:t>Weavy’s Integration</a:t>
            </a:r>
            <a:endParaRPr/>
          </a:p>
          <a:p>
            <a:pPr indent="-342900" lvl="0" marL="457200" rtl="0" algn="l">
              <a:spcBef>
                <a:spcPts val="0"/>
              </a:spcBef>
              <a:spcAft>
                <a:spcPts val="0"/>
              </a:spcAft>
              <a:buSzPts val="1800"/>
              <a:buAutoNum type="arabicPeriod"/>
            </a:pPr>
            <a:r>
              <a:rPr lang="en"/>
              <a:t>Benefits &amp; Limitations</a:t>
            </a:r>
            <a:endParaRPr/>
          </a:p>
          <a:p>
            <a:pPr indent="-342900" lvl="0" marL="457200" rtl="0" algn="l">
              <a:spcBef>
                <a:spcPts val="0"/>
              </a:spcBef>
              <a:spcAft>
                <a:spcPts val="0"/>
              </a:spcAft>
              <a:buSzPts val="1800"/>
              <a:buAutoNum type="arabicPeriod"/>
            </a:pPr>
            <a:r>
              <a:rPr lang="en"/>
              <a:t>Q&amp;A</a:t>
            </a:r>
            <a:endParaRPr/>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71" name="Google Shape;71;p15"/>
          <p:cNvSpPr txBox="1"/>
          <p:nvPr>
            <p:ph idx="1" type="body"/>
          </p:nvPr>
        </p:nvSpPr>
        <p:spPr>
          <a:xfrm>
            <a:off x="3944475" y="1152475"/>
            <a:ext cx="4887600" cy="3273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Every Company has a different app for mess</a:t>
            </a:r>
            <a:r>
              <a:rPr lang="en"/>
              <a:t>a</a:t>
            </a:r>
            <a:r>
              <a:rPr lang="en"/>
              <a:t>ging, file sharing, social events, coding etc.</a:t>
            </a:r>
            <a:endParaRPr/>
          </a:p>
          <a:p>
            <a:pPr indent="-342900" lvl="0" marL="457200" rtl="0" algn="l">
              <a:spcBef>
                <a:spcPts val="0"/>
              </a:spcBef>
              <a:spcAft>
                <a:spcPts val="0"/>
              </a:spcAft>
              <a:buSzPts val="1800"/>
              <a:buChar char="●"/>
            </a:pPr>
            <a:r>
              <a:rPr lang="en"/>
              <a:t>This poses a problem to a developer who has to keep switching apps for </a:t>
            </a:r>
            <a:r>
              <a:rPr lang="en"/>
              <a:t>messaging</a:t>
            </a:r>
            <a:r>
              <a:rPr lang="en"/>
              <a:t>, file sharing, coding etc.</a:t>
            </a:r>
            <a:endParaRPr/>
          </a:p>
          <a:p>
            <a:pPr indent="-342900" lvl="0" marL="457200" rtl="0" algn="l">
              <a:spcBef>
                <a:spcPts val="0"/>
              </a:spcBef>
              <a:spcAft>
                <a:spcPts val="0"/>
              </a:spcAft>
              <a:buSzPts val="1800"/>
              <a:buChar char="●"/>
            </a:pPr>
            <a:r>
              <a:rPr lang="en"/>
              <a:t>Having so many apps running can eat up significant system resources</a:t>
            </a:r>
            <a:endParaRPr/>
          </a:p>
          <a:p>
            <a:pPr indent="-342900" lvl="0" marL="457200" rtl="0" algn="l">
              <a:spcBef>
                <a:spcPts val="0"/>
              </a:spcBef>
              <a:spcAft>
                <a:spcPts val="0"/>
              </a:spcAft>
              <a:buSzPts val="1800"/>
              <a:buChar char="●"/>
            </a:pPr>
            <a:r>
              <a:rPr lang="en"/>
              <a:t>This reduces developer’s productivity </a:t>
            </a:r>
            <a:endParaRPr/>
          </a:p>
        </p:txBody>
      </p:sp>
      <p:sp>
        <p:nvSpPr>
          <p:cNvPr id="72" name="Google Shape;72;p15"/>
          <p:cNvSpPr txBox="1"/>
          <p:nvPr/>
        </p:nvSpPr>
        <p:spPr>
          <a:xfrm>
            <a:off x="358600" y="4542875"/>
            <a:ext cx="8572500" cy="49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highlight>
                  <a:srgbClr val="FFFF00"/>
                </a:highlight>
                <a:latin typeface="Proxima Nova"/>
                <a:ea typeface="Proxima Nova"/>
                <a:cs typeface="Proxima Nova"/>
                <a:sym typeface="Proxima Nova"/>
              </a:rPr>
              <a:t>How about we integrate messaging, file sharing, to-dos, social posts into dev world?</a:t>
            </a:r>
            <a:endParaRPr>
              <a:highlight>
                <a:srgbClr val="FFFF00"/>
              </a:highlight>
              <a:latin typeface="Proxima Nova"/>
              <a:ea typeface="Proxima Nova"/>
              <a:cs typeface="Proxima Nova"/>
              <a:sym typeface="Proxima Nova"/>
            </a:endParaRPr>
          </a:p>
        </p:txBody>
      </p:sp>
      <p:sp>
        <p:nvSpPr>
          <p:cNvPr id="73" name="Google Shape;7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4" name="Google Shape;74;p15"/>
          <p:cNvPicPr preferRelativeResize="0"/>
          <p:nvPr/>
        </p:nvPicPr>
        <p:blipFill>
          <a:blip r:embed="rId3">
            <a:alphaModFix/>
          </a:blip>
          <a:stretch>
            <a:fillRect/>
          </a:stretch>
        </p:blipFill>
        <p:spPr>
          <a:xfrm>
            <a:off x="1245050" y="1343700"/>
            <a:ext cx="548700" cy="548700"/>
          </a:xfrm>
          <a:prstGeom prst="rect">
            <a:avLst/>
          </a:prstGeom>
          <a:noFill/>
          <a:ln>
            <a:noFill/>
          </a:ln>
        </p:spPr>
      </p:pic>
      <p:pic>
        <p:nvPicPr>
          <p:cNvPr id="75" name="Google Shape;75;p15"/>
          <p:cNvPicPr preferRelativeResize="0"/>
          <p:nvPr/>
        </p:nvPicPr>
        <p:blipFill>
          <a:blip r:embed="rId4">
            <a:alphaModFix/>
          </a:blip>
          <a:stretch>
            <a:fillRect/>
          </a:stretch>
        </p:blipFill>
        <p:spPr>
          <a:xfrm>
            <a:off x="2215100" y="1356050"/>
            <a:ext cx="548700" cy="548700"/>
          </a:xfrm>
          <a:prstGeom prst="rect">
            <a:avLst/>
          </a:prstGeom>
          <a:noFill/>
          <a:ln>
            <a:noFill/>
          </a:ln>
        </p:spPr>
      </p:pic>
      <p:pic>
        <p:nvPicPr>
          <p:cNvPr id="76" name="Google Shape;76;p15"/>
          <p:cNvPicPr preferRelativeResize="0"/>
          <p:nvPr/>
        </p:nvPicPr>
        <p:blipFill>
          <a:blip r:embed="rId5">
            <a:alphaModFix/>
          </a:blip>
          <a:stretch>
            <a:fillRect/>
          </a:stretch>
        </p:blipFill>
        <p:spPr>
          <a:xfrm>
            <a:off x="616500" y="2151450"/>
            <a:ext cx="572700" cy="572700"/>
          </a:xfrm>
          <a:prstGeom prst="rect">
            <a:avLst/>
          </a:prstGeom>
          <a:noFill/>
          <a:ln>
            <a:noFill/>
          </a:ln>
        </p:spPr>
      </p:pic>
      <p:pic>
        <p:nvPicPr>
          <p:cNvPr id="77" name="Google Shape;77;p15"/>
          <p:cNvPicPr preferRelativeResize="0"/>
          <p:nvPr/>
        </p:nvPicPr>
        <p:blipFill>
          <a:blip r:embed="rId6">
            <a:alphaModFix/>
          </a:blip>
          <a:stretch>
            <a:fillRect/>
          </a:stretch>
        </p:blipFill>
        <p:spPr>
          <a:xfrm>
            <a:off x="2898675" y="2227650"/>
            <a:ext cx="572700" cy="572700"/>
          </a:xfrm>
          <a:prstGeom prst="rect">
            <a:avLst/>
          </a:prstGeom>
          <a:noFill/>
          <a:ln>
            <a:noFill/>
          </a:ln>
        </p:spPr>
      </p:pic>
      <p:pic>
        <p:nvPicPr>
          <p:cNvPr id="78" name="Google Shape;78;p15"/>
          <p:cNvPicPr preferRelativeResize="0"/>
          <p:nvPr/>
        </p:nvPicPr>
        <p:blipFill>
          <a:blip r:embed="rId7">
            <a:alphaModFix/>
          </a:blip>
          <a:stretch>
            <a:fillRect/>
          </a:stretch>
        </p:blipFill>
        <p:spPr>
          <a:xfrm>
            <a:off x="1411325" y="2319275"/>
            <a:ext cx="1219200" cy="1219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Developer’s Addiction to Code Editors</a:t>
            </a:r>
            <a:endParaRPr/>
          </a:p>
        </p:txBody>
      </p:sp>
      <p:sp>
        <p:nvSpPr>
          <p:cNvPr id="84" name="Google Shape;84;p16"/>
          <p:cNvSpPr txBox="1"/>
          <p:nvPr>
            <p:ph idx="1" type="body"/>
          </p:nvPr>
        </p:nvSpPr>
        <p:spPr>
          <a:xfrm>
            <a:off x="4722150" y="1152475"/>
            <a:ext cx="4269300" cy="39042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Char char="●"/>
            </a:pPr>
            <a:r>
              <a:rPr lang="en" sz="1600"/>
              <a:t>As a developer, most of my time goes in coding stuff and hence, most of my time is spent on code editor</a:t>
            </a:r>
            <a:endParaRPr sz="1600"/>
          </a:p>
          <a:p>
            <a:pPr indent="-330200" lvl="0" marL="457200" rtl="0" algn="just">
              <a:spcBef>
                <a:spcPts val="0"/>
              </a:spcBef>
              <a:spcAft>
                <a:spcPts val="0"/>
              </a:spcAft>
              <a:buSzPts val="1600"/>
              <a:buChar char="●"/>
            </a:pPr>
            <a:r>
              <a:rPr lang="en" sz="1600"/>
              <a:t>After using a lot of code editors, I have </a:t>
            </a:r>
            <a:r>
              <a:rPr lang="en" sz="1600"/>
              <a:t>settled</a:t>
            </a:r>
            <a:r>
              <a:rPr lang="en" sz="1600"/>
              <a:t> for Visual Studio Code (VS Code) for various reasons</a:t>
            </a:r>
            <a:endParaRPr sz="1600"/>
          </a:p>
          <a:p>
            <a:pPr indent="-330200" lvl="0" marL="457200" rtl="0" algn="just">
              <a:spcBef>
                <a:spcPts val="0"/>
              </a:spcBef>
              <a:spcAft>
                <a:spcPts val="0"/>
              </a:spcAft>
              <a:buSzPts val="1600"/>
              <a:buChar char="●"/>
            </a:pPr>
            <a:r>
              <a:rPr lang="en" sz="1600"/>
              <a:t>It’s a similar story with a lot of developers</a:t>
            </a:r>
            <a:endParaRPr sz="1600"/>
          </a:p>
          <a:p>
            <a:pPr indent="-330200" lvl="0" marL="457200" rtl="0" algn="just">
              <a:spcBef>
                <a:spcPts val="0"/>
              </a:spcBef>
              <a:spcAft>
                <a:spcPts val="0"/>
              </a:spcAft>
              <a:buSzPts val="1600"/>
              <a:buChar char="●"/>
            </a:pPr>
            <a:r>
              <a:rPr lang="en" sz="1600"/>
              <a:t>Looking at the google trends, features, community support, active contributions, vscode is certainly the favorite code editor among developers</a:t>
            </a:r>
            <a:endParaRPr sz="1600"/>
          </a:p>
        </p:txBody>
      </p:sp>
      <p:sp>
        <p:nvSpPr>
          <p:cNvPr id="85" name="Google Shape;8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6" name="Google Shape;86;p16"/>
          <p:cNvPicPr preferRelativeResize="0"/>
          <p:nvPr/>
        </p:nvPicPr>
        <p:blipFill>
          <a:blip r:embed="rId3">
            <a:alphaModFix/>
          </a:blip>
          <a:stretch>
            <a:fillRect/>
          </a:stretch>
        </p:blipFill>
        <p:spPr>
          <a:xfrm>
            <a:off x="152400" y="1551125"/>
            <a:ext cx="4569751" cy="2415162"/>
          </a:xfrm>
          <a:prstGeom prst="rect">
            <a:avLst/>
          </a:prstGeom>
          <a:noFill/>
          <a:ln>
            <a:noFill/>
          </a:ln>
        </p:spPr>
      </p:pic>
      <p:sp>
        <p:nvSpPr>
          <p:cNvPr id="87" name="Google Shape;87;p16"/>
          <p:cNvSpPr txBox="1"/>
          <p:nvPr/>
        </p:nvSpPr>
        <p:spPr>
          <a:xfrm>
            <a:off x="177675" y="4486125"/>
            <a:ext cx="2096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Funny Meme - </a:t>
            </a:r>
            <a:r>
              <a:rPr lang="en" u="sng">
                <a:solidFill>
                  <a:schemeClr val="hlink"/>
                </a:solidFill>
                <a:latin typeface="Proxima Nova"/>
                <a:ea typeface="Proxima Nova"/>
                <a:cs typeface="Proxima Nova"/>
                <a:sym typeface="Proxima Nova"/>
                <a:hlinkClick r:id="rId4"/>
              </a:rPr>
              <a:t>VSCode</a:t>
            </a:r>
            <a:endParaRPr>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Weavy’s Integration</a:t>
            </a:r>
            <a:endParaRPr/>
          </a:p>
          <a:p>
            <a:pPr indent="0" lvl="0" marL="0" rtl="0" algn="ctr">
              <a:spcBef>
                <a:spcPts val="0"/>
              </a:spcBef>
              <a:spcAft>
                <a:spcPts val="0"/>
              </a:spcAft>
              <a:buNone/>
            </a:pPr>
            <a:r>
              <a:t/>
            </a:r>
            <a:endParaRPr/>
          </a:p>
        </p:txBody>
      </p:sp>
      <p:sp>
        <p:nvSpPr>
          <p:cNvPr id="93" name="Google Shape;93;p17"/>
          <p:cNvSpPr txBox="1"/>
          <p:nvPr>
            <p:ph idx="1" type="body"/>
          </p:nvPr>
        </p:nvSpPr>
        <p:spPr>
          <a:xfrm>
            <a:off x="808400" y="1704225"/>
            <a:ext cx="8023800" cy="292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VsCode allows developers to add custom extensions that help users in different ways. For ex. Docker extension, Code formatters, Prettify json etc.</a:t>
            </a:r>
            <a:endParaRPr sz="1400"/>
          </a:p>
          <a:p>
            <a:pPr indent="-317500" lvl="0" marL="457200" rtl="0" algn="l">
              <a:spcBef>
                <a:spcPts val="0"/>
              </a:spcBef>
              <a:spcAft>
                <a:spcPts val="0"/>
              </a:spcAft>
              <a:buSzPts val="1400"/>
              <a:buChar char="●"/>
            </a:pPr>
            <a:r>
              <a:rPr lang="en" sz="1400"/>
              <a:t>VsCode provides webview API to render almost any HTML content</a:t>
            </a:r>
            <a:endParaRPr sz="1400"/>
          </a:p>
          <a:p>
            <a:pPr indent="-317500" lvl="0" marL="457200" rtl="0" algn="l">
              <a:spcBef>
                <a:spcPts val="0"/>
              </a:spcBef>
              <a:spcAft>
                <a:spcPts val="0"/>
              </a:spcAft>
              <a:buSzPts val="1400"/>
              <a:buChar char="●"/>
            </a:pPr>
            <a:r>
              <a:rPr lang="en" sz="1400"/>
              <a:t>As weavy client sdk provides iframe, that gets embedded to the html, it’s </a:t>
            </a:r>
            <a:r>
              <a:rPr lang="en" sz="1400"/>
              <a:t>possible</a:t>
            </a:r>
            <a:r>
              <a:rPr lang="en" sz="1400"/>
              <a:t> to integrate weavy with vscode via webview API</a:t>
            </a:r>
            <a:endParaRPr sz="1400"/>
          </a:p>
          <a:p>
            <a:pPr indent="-317500" lvl="0" marL="457200" rtl="0" algn="l">
              <a:spcBef>
                <a:spcPts val="0"/>
              </a:spcBef>
              <a:spcAft>
                <a:spcPts val="0"/>
              </a:spcAft>
              <a:buSzPts val="1400"/>
              <a:buChar char="●"/>
            </a:pPr>
            <a:r>
              <a:rPr lang="en" sz="1400"/>
              <a:t>Hence, adding weavy as an extension to vscode is veavy’s code.</a:t>
            </a:r>
            <a:endParaRPr sz="1400"/>
          </a:p>
          <a:p>
            <a:pPr indent="-317500" lvl="0" marL="457200" rtl="0" algn="l">
              <a:spcBef>
                <a:spcPts val="0"/>
              </a:spcBef>
              <a:spcAft>
                <a:spcPts val="0"/>
              </a:spcAft>
              <a:buSzPts val="1400"/>
              <a:buChar char="●"/>
            </a:pPr>
            <a:r>
              <a:rPr lang="en" sz="1400"/>
              <a:t>A single weavy extension can have the functionalities of </a:t>
            </a:r>
            <a:endParaRPr sz="1400"/>
          </a:p>
          <a:p>
            <a:pPr indent="-292100" lvl="1" marL="914400" rtl="0" algn="l">
              <a:spcBef>
                <a:spcPts val="0"/>
              </a:spcBef>
              <a:spcAft>
                <a:spcPts val="0"/>
              </a:spcAft>
              <a:buSzPts val="1000"/>
              <a:buChar char="○"/>
            </a:pPr>
            <a:r>
              <a:rPr lang="en" sz="1000"/>
              <a:t>In-app messaging</a:t>
            </a:r>
            <a:endParaRPr sz="1000"/>
          </a:p>
          <a:p>
            <a:pPr indent="-292100" lvl="1" marL="914400" rtl="0" algn="l">
              <a:spcBef>
                <a:spcPts val="0"/>
              </a:spcBef>
              <a:spcAft>
                <a:spcPts val="0"/>
              </a:spcAft>
              <a:buSzPts val="1000"/>
              <a:buChar char="○"/>
            </a:pPr>
            <a:r>
              <a:rPr lang="en" sz="1000"/>
              <a:t>File Sharing</a:t>
            </a:r>
            <a:endParaRPr sz="1000"/>
          </a:p>
          <a:p>
            <a:pPr indent="-292100" lvl="1" marL="914400" rtl="0" algn="l">
              <a:spcBef>
                <a:spcPts val="0"/>
              </a:spcBef>
              <a:spcAft>
                <a:spcPts val="0"/>
              </a:spcAft>
              <a:buSzPts val="1000"/>
              <a:buChar char="○"/>
            </a:pPr>
            <a:r>
              <a:rPr lang="en" sz="1000"/>
              <a:t>Feeds/Posts</a:t>
            </a:r>
            <a:endParaRPr sz="1000"/>
          </a:p>
          <a:p>
            <a:pPr indent="-292100" lvl="1" marL="914400" rtl="0" algn="l">
              <a:spcBef>
                <a:spcPts val="0"/>
              </a:spcBef>
              <a:spcAft>
                <a:spcPts val="0"/>
              </a:spcAft>
              <a:buSzPts val="1000"/>
              <a:buChar char="○"/>
            </a:pPr>
            <a:r>
              <a:rPr lang="en" sz="1000"/>
              <a:t>Tasks</a:t>
            </a:r>
            <a:endParaRPr sz="1000"/>
          </a:p>
          <a:p>
            <a:pPr indent="-317500" lvl="0" marL="457200" rtl="0" algn="l">
              <a:spcBef>
                <a:spcPts val="0"/>
              </a:spcBef>
              <a:spcAft>
                <a:spcPts val="0"/>
              </a:spcAft>
              <a:buSzPts val="1400"/>
              <a:buChar char="●"/>
            </a:pPr>
            <a:r>
              <a:rPr lang="en" sz="1400"/>
              <a:t>The extension registers a new command for every app</a:t>
            </a:r>
            <a:endParaRPr sz="1000"/>
          </a:p>
        </p:txBody>
      </p:sp>
      <p:sp>
        <p:nvSpPr>
          <p:cNvPr id="94" name="Google Shape;9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5" name="Google Shape;95;p17"/>
          <p:cNvPicPr preferRelativeResize="0"/>
          <p:nvPr/>
        </p:nvPicPr>
        <p:blipFill>
          <a:blip r:embed="rId3">
            <a:alphaModFix/>
          </a:blip>
          <a:stretch>
            <a:fillRect/>
          </a:stretch>
        </p:blipFill>
        <p:spPr>
          <a:xfrm>
            <a:off x="2712375" y="859250"/>
            <a:ext cx="572700" cy="572700"/>
          </a:xfrm>
          <a:prstGeom prst="rect">
            <a:avLst/>
          </a:prstGeom>
          <a:noFill/>
          <a:ln>
            <a:noFill/>
          </a:ln>
        </p:spPr>
      </p:pic>
      <p:pic>
        <p:nvPicPr>
          <p:cNvPr id="96" name="Google Shape;96;p17"/>
          <p:cNvPicPr preferRelativeResize="0"/>
          <p:nvPr/>
        </p:nvPicPr>
        <p:blipFill>
          <a:blip r:embed="rId4">
            <a:alphaModFix/>
          </a:blip>
          <a:stretch>
            <a:fillRect/>
          </a:stretch>
        </p:blipFill>
        <p:spPr>
          <a:xfrm>
            <a:off x="4045100" y="826500"/>
            <a:ext cx="649900" cy="638202"/>
          </a:xfrm>
          <a:prstGeom prst="rect">
            <a:avLst/>
          </a:prstGeom>
          <a:noFill/>
          <a:ln>
            <a:noFill/>
          </a:ln>
        </p:spPr>
      </p:pic>
      <p:pic>
        <p:nvPicPr>
          <p:cNvPr id="97" name="Google Shape;97;p17"/>
          <p:cNvPicPr preferRelativeResize="0"/>
          <p:nvPr/>
        </p:nvPicPr>
        <p:blipFill>
          <a:blip r:embed="rId5">
            <a:alphaModFix/>
          </a:blip>
          <a:stretch>
            <a:fillRect/>
          </a:stretch>
        </p:blipFill>
        <p:spPr>
          <a:xfrm>
            <a:off x="3520375" y="1000879"/>
            <a:ext cx="302250" cy="302250"/>
          </a:xfrm>
          <a:prstGeom prst="rect">
            <a:avLst/>
          </a:prstGeom>
          <a:noFill/>
          <a:ln>
            <a:noFill/>
          </a:ln>
        </p:spPr>
      </p:pic>
      <p:pic>
        <p:nvPicPr>
          <p:cNvPr id="98" name="Google Shape;98;p17"/>
          <p:cNvPicPr preferRelativeResize="0"/>
          <p:nvPr/>
        </p:nvPicPr>
        <p:blipFill>
          <a:blip r:embed="rId6">
            <a:alphaModFix/>
          </a:blip>
          <a:stretch>
            <a:fillRect/>
          </a:stretch>
        </p:blipFill>
        <p:spPr>
          <a:xfrm>
            <a:off x="4841275" y="939262"/>
            <a:ext cx="425475" cy="425475"/>
          </a:xfrm>
          <a:prstGeom prst="rect">
            <a:avLst/>
          </a:prstGeom>
          <a:noFill/>
          <a:ln>
            <a:noFill/>
          </a:ln>
        </p:spPr>
      </p:pic>
      <p:sp>
        <p:nvSpPr>
          <p:cNvPr id="99" name="Google Shape;99;p17"/>
          <p:cNvSpPr txBox="1"/>
          <p:nvPr/>
        </p:nvSpPr>
        <p:spPr>
          <a:xfrm>
            <a:off x="5034925" y="827533"/>
            <a:ext cx="1653000" cy="70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accent3"/>
                </a:solidFill>
                <a:latin typeface="Alfa Slab One"/>
                <a:ea typeface="Alfa Slab One"/>
                <a:cs typeface="Alfa Slab One"/>
                <a:sym typeface="Alfa Slab One"/>
              </a:rPr>
              <a:t>V</a:t>
            </a:r>
            <a:r>
              <a:rPr lang="en" sz="1700">
                <a:solidFill>
                  <a:srgbClr val="6D9EEB"/>
                </a:solidFill>
                <a:latin typeface="Alfa Slab One"/>
                <a:ea typeface="Alfa Slab One"/>
                <a:cs typeface="Alfa Slab One"/>
                <a:sym typeface="Alfa Slab One"/>
              </a:rPr>
              <a:t>EAVY’</a:t>
            </a:r>
            <a:r>
              <a:rPr lang="en" sz="1700">
                <a:solidFill>
                  <a:schemeClr val="accent3"/>
                </a:solidFill>
                <a:latin typeface="Alfa Slab One"/>
                <a:ea typeface="Alfa Slab One"/>
                <a:cs typeface="Alfa Slab One"/>
                <a:sym typeface="Alfa Slab One"/>
              </a:rPr>
              <a:t>S CODE</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1371600" rtl="0" algn="l">
              <a:spcBef>
                <a:spcPts val="0"/>
              </a:spcBef>
              <a:spcAft>
                <a:spcPts val="0"/>
              </a:spcAft>
              <a:buNone/>
            </a:pPr>
            <a:r>
              <a:rPr lang="en"/>
              <a:t>    Benefits</a:t>
            </a:r>
            <a:endParaRPr/>
          </a:p>
          <a:p>
            <a:pPr indent="-304800" lvl="0" marL="457200" rtl="0" algn="l">
              <a:spcBef>
                <a:spcPts val="1600"/>
              </a:spcBef>
              <a:spcAft>
                <a:spcPts val="0"/>
              </a:spcAft>
              <a:buSzPts val="1200"/>
              <a:buChar char="●"/>
            </a:pPr>
            <a:r>
              <a:rPr lang="en" sz="1200"/>
              <a:t>Technical Benefit</a:t>
            </a:r>
            <a:endParaRPr sz="1200"/>
          </a:p>
          <a:p>
            <a:pPr indent="-292100" lvl="1" marL="914400" rtl="0" algn="l">
              <a:spcBef>
                <a:spcPts val="0"/>
              </a:spcBef>
              <a:spcAft>
                <a:spcPts val="0"/>
              </a:spcAft>
              <a:buSzPts val="1000"/>
              <a:buChar char="○"/>
            </a:pPr>
            <a:r>
              <a:rPr lang="en" sz="1000"/>
              <a:t>You get most of the technical benefits weavy provides</a:t>
            </a:r>
            <a:endParaRPr sz="1000"/>
          </a:p>
          <a:p>
            <a:pPr indent="-292100" lvl="1" marL="914400" rtl="0" algn="l">
              <a:spcBef>
                <a:spcPts val="0"/>
              </a:spcBef>
              <a:spcAft>
                <a:spcPts val="0"/>
              </a:spcAft>
              <a:buSzPts val="1000"/>
              <a:buChar char="○"/>
            </a:pPr>
            <a:r>
              <a:rPr lang="en" sz="1000"/>
              <a:t>Bundle multiple apps to a single one saving system resources</a:t>
            </a:r>
            <a:endParaRPr sz="1000"/>
          </a:p>
          <a:p>
            <a:pPr indent="-304800" lvl="0" marL="457200" rtl="0" algn="l">
              <a:spcBef>
                <a:spcPts val="0"/>
              </a:spcBef>
              <a:spcAft>
                <a:spcPts val="0"/>
              </a:spcAft>
              <a:buSzPts val="1200"/>
              <a:buChar char="●"/>
            </a:pPr>
            <a:r>
              <a:rPr lang="en" sz="1200"/>
              <a:t>Market Fit</a:t>
            </a:r>
            <a:endParaRPr sz="1200"/>
          </a:p>
          <a:p>
            <a:pPr indent="-292100" lvl="1" marL="914400" rtl="0" algn="l">
              <a:spcBef>
                <a:spcPts val="0"/>
              </a:spcBef>
              <a:spcAft>
                <a:spcPts val="0"/>
              </a:spcAft>
              <a:buSzPts val="1000"/>
              <a:buChar char="○"/>
            </a:pPr>
            <a:r>
              <a:rPr lang="en" sz="1000"/>
              <a:t>Students, Developers, many use VsCode.</a:t>
            </a:r>
            <a:endParaRPr sz="1000"/>
          </a:p>
          <a:p>
            <a:pPr indent="-292100" lvl="1" marL="914400" rtl="0" algn="l">
              <a:spcBef>
                <a:spcPts val="0"/>
              </a:spcBef>
              <a:spcAft>
                <a:spcPts val="0"/>
              </a:spcAft>
              <a:buSzPts val="1000"/>
              <a:buChar char="○"/>
            </a:pPr>
            <a:r>
              <a:rPr lang="en" sz="1000"/>
              <a:t>There aren’t much collaborative extensions combining multiple functionalities to one</a:t>
            </a:r>
            <a:endParaRPr sz="1000"/>
          </a:p>
          <a:p>
            <a:pPr indent="-292100" lvl="1" marL="914400" rtl="0" algn="l">
              <a:spcBef>
                <a:spcPts val="0"/>
              </a:spcBef>
              <a:spcAft>
                <a:spcPts val="0"/>
              </a:spcAft>
              <a:buSzPts val="1000"/>
              <a:buChar char="○"/>
            </a:pPr>
            <a:r>
              <a:rPr lang="en" sz="1000"/>
              <a:t>Collaborative note taking, code submission etc.. for students is a benefit without changing apps</a:t>
            </a:r>
            <a:endParaRPr sz="1000"/>
          </a:p>
          <a:p>
            <a:pPr indent="-292100" lvl="1" marL="914400" rtl="0" algn="l">
              <a:spcBef>
                <a:spcPts val="0"/>
              </a:spcBef>
              <a:spcAft>
                <a:spcPts val="0"/>
              </a:spcAft>
              <a:buSzPts val="1000"/>
              <a:buChar char="○"/>
            </a:pPr>
            <a:r>
              <a:rPr lang="en" sz="1000"/>
              <a:t>Devs in many big corporations use vscode. Integrating weavy directly into vscode can help developers</a:t>
            </a:r>
            <a:endParaRPr sz="1000"/>
          </a:p>
          <a:p>
            <a:pPr indent="-304800" lvl="0" marL="457200" rtl="0" algn="l">
              <a:spcBef>
                <a:spcPts val="0"/>
              </a:spcBef>
              <a:spcAft>
                <a:spcPts val="0"/>
              </a:spcAft>
              <a:buSzPts val="1200"/>
              <a:buChar char="●"/>
            </a:pPr>
            <a:r>
              <a:rPr lang="en" sz="1200"/>
              <a:t>Social Impact</a:t>
            </a:r>
            <a:endParaRPr sz="1200"/>
          </a:p>
          <a:p>
            <a:pPr indent="-292100" lvl="1" marL="914400" rtl="0" algn="l">
              <a:spcBef>
                <a:spcPts val="0"/>
              </a:spcBef>
              <a:spcAft>
                <a:spcPts val="0"/>
              </a:spcAft>
              <a:buSzPts val="1000"/>
              <a:buChar char="○"/>
            </a:pPr>
            <a:r>
              <a:rPr lang="en" sz="1000"/>
              <a:t>Power of</a:t>
            </a:r>
            <a:r>
              <a:rPr lang="en" sz="1000"/>
              <a:t> Open Source + weavy’s collaborative feature can lead to increased adoption of weavy</a:t>
            </a:r>
            <a:endParaRPr sz="1000"/>
          </a:p>
          <a:p>
            <a:pPr indent="-292100" lvl="1" marL="914400" rtl="0" algn="l">
              <a:spcBef>
                <a:spcPts val="0"/>
              </a:spcBef>
              <a:spcAft>
                <a:spcPts val="0"/>
              </a:spcAft>
              <a:buSzPts val="1000"/>
              <a:buChar char="○"/>
            </a:pPr>
            <a:r>
              <a:rPr lang="en" sz="1000"/>
              <a:t>According to this </a:t>
            </a:r>
            <a:r>
              <a:rPr lang="en" sz="1000" u="sng">
                <a:solidFill>
                  <a:schemeClr val="hlink"/>
                </a:solidFill>
                <a:hlinkClick r:id="rId3"/>
              </a:rPr>
              <a:t>Survey</a:t>
            </a:r>
            <a:r>
              <a:rPr lang="en" sz="1000"/>
              <a:t>, there are 4.9m active users of vscode</a:t>
            </a:r>
            <a:endParaRPr sz="1000"/>
          </a:p>
        </p:txBody>
      </p:sp>
      <p:sp>
        <p:nvSpPr>
          <p:cNvPr id="105" name="Google Shape;105;p18"/>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Benefits &amp; Limitations</a:t>
            </a:r>
            <a:endParaRPr/>
          </a:p>
        </p:txBody>
      </p:sp>
      <p:sp>
        <p:nvSpPr>
          <p:cNvPr id="106" name="Google Shape;106;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7" name="Google Shape;107;p1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457200" lvl="0" marL="914400" rtl="0" algn="l">
              <a:spcBef>
                <a:spcPts val="0"/>
              </a:spcBef>
              <a:spcAft>
                <a:spcPts val="0"/>
              </a:spcAft>
              <a:buNone/>
            </a:pPr>
            <a:r>
              <a:rPr lang="en"/>
              <a:t>Limitations</a:t>
            </a:r>
            <a:endParaRPr/>
          </a:p>
          <a:p>
            <a:pPr indent="0" lvl="0" marL="0" rtl="0" algn="just">
              <a:spcBef>
                <a:spcPts val="1600"/>
              </a:spcBef>
              <a:spcAft>
                <a:spcPts val="1600"/>
              </a:spcAft>
              <a:buNone/>
            </a:pPr>
            <a:r>
              <a:rPr lang="en"/>
              <a:t>VSCode extensions don’t support modals/pop up windows. Hence, 3rd party integration need signins cannot be integrated with this extension. Even though such files can be read using file sharing, editing them is disabled in this extension.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AND RESOURCES</a:t>
            </a:r>
            <a:endParaRPr/>
          </a:p>
        </p:txBody>
      </p:sp>
      <p:sp>
        <p:nvSpPr>
          <p:cNvPr id="113" name="Google Shape;113;p19"/>
          <p:cNvSpPr txBox="1"/>
          <p:nvPr>
            <p:ph idx="1" type="body"/>
          </p:nvPr>
        </p:nvSpPr>
        <p:spPr>
          <a:xfrm>
            <a:off x="311700" y="1152475"/>
            <a:ext cx="7615200" cy="1151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Veavy’s Code - </a:t>
            </a:r>
            <a:r>
              <a:rPr lang="en" u="sng">
                <a:solidFill>
                  <a:schemeClr val="hlink"/>
                </a:solidFill>
                <a:hlinkClick r:id="rId3"/>
              </a:rPr>
              <a:t>https://github.com/Better-Boy/veavy-code</a:t>
            </a:r>
            <a:endParaRPr/>
          </a:p>
          <a:p>
            <a:pPr indent="-317500" lvl="0" marL="457200" rtl="0" algn="l">
              <a:spcBef>
                <a:spcPts val="0"/>
              </a:spcBef>
              <a:spcAft>
                <a:spcPts val="0"/>
              </a:spcAft>
              <a:buSzPts val="1400"/>
              <a:buAutoNum type="arabicPeriod"/>
            </a:pPr>
            <a:r>
              <a:rPr lang="en"/>
              <a:t>Weavy Server (Custom with few changes) - https://github.com/Better-Boy/veavy-server</a:t>
            </a:r>
            <a:endParaRPr/>
          </a:p>
          <a:p>
            <a:pPr indent="0" lvl="0" marL="457200" rtl="0" algn="l">
              <a:spcBef>
                <a:spcPts val="1600"/>
              </a:spcBef>
              <a:spcAft>
                <a:spcPts val="1600"/>
              </a:spcAft>
              <a:buNone/>
            </a:pPr>
            <a:r>
              <a:rPr lang="en"/>
              <a:t> </a:t>
            </a:r>
            <a:endParaRPr/>
          </a:p>
        </p:txBody>
      </p:sp>
      <p:sp>
        <p:nvSpPr>
          <p:cNvPr id="114" name="Google Shape;114;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idx="1" type="body"/>
          </p:nvPr>
        </p:nvSpPr>
        <p:spPr>
          <a:xfrm>
            <a:off x="319500" y="27132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Extension Screenshots</a:t>
            </a:r>
            <a:endParaRPr/>
          </a:p>
        </p:txBody>
      </p:sp>
      <p:sp>
        <p:nvSpPr>
          <p:cNvPr id="120" name="Google Shape;120;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1" name="Google Shape;121;p20"/>
          <p:cNvPicPr preferRelativeResize="0"/>
          <p:nvPr/>
        </p:nvPicPr>
        <p:blipFill>
          <a:blip r:embed="rId3">
            <a:alphaModFix/>
          </a:blip>
          <a:stretch>
            <a:fillRect/>
          </a:stretch>
        </p:blipFill>
        <p:spPr>
          <a:xfrm>
            <a:off x="152400" y="870125"/>
            <a:ext cx="4067273" cy="3991926"/>
          </a:xfrm>
          <a:prstGeom prst="rect">
            <a:avLst/>
          </a:prstGeom>
          <a:noFill/>
          <a:ln>
            <a:noFill/>
          </a:ln>
        </p:spPr>
      </p:pic>
      <p:pic>
        <p:nvPicPr>
          <p:cNvPr id="122" name="Google Shape;122;p20"/>
          <p:cNvPicPr preferRelativeResize="0"/>
          <p:nvPr/>
        </p:nvPicPr>
        <p:blipFill>
          <a:blip r:embed="rId4">
            <a:alphaModFix/>
          </a:blip>
          <a:stretch>
            <a:fillRect/>
          </a:stretch>
        </p:blipFill>
        <p:spPr>
          <a:xfrm>
            <a:off x="4752250" y="1221650"/>
            <a:ext cx="3788499" cy="28792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idx="1" type="body"/>
          </p:nvPr>
        </p:nvSpPr>
        <p:spPr>
          <a:xfrm>
            <a:off x="319500" y="19512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Extension Screenshots</a:t>
            </a:r>
            <a:endParaRPr/>
          </a:p>
        </p:txBody>
      </p:sp>
      <p:sp>
        <p:nvSpPr>
          <p:cNvPr id="128" name="Google Shape;128;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9" name="Google Shape;129;p21"/>
          <p:cNvPicPr preferRelativeResize="0"/>
          <p:nvPr/>
        </p:nvPicPr>
        <p:blipFill>
          <a:blip r:embed="rId3">
            <a:alphaModFix/>
          </a:blip>
          <a:stretch>
            <a:fillRect/>
          </a:stretch>
        </p:blipFill>
        <p:spPr>
          <a:xfrm>
            <a:off x="152400" y="1251125"/>
            <a:ext cx="4419603" cy="3270077"/>
          </a:xfrm>
          <a:prstGeom prst="rect">
            <a:avLst/>
          </a:prstGeom>
          <a:noFill/>
          <a:ln>
            <a:noFill/>
          </a:ln>
        </p:spPr>
      </p:pic>
      <p:pic>
        <p:nvPicPr>
          <p:cNvPr id="130" name="Google Shape;130;p21"/>
          <p:cNvPicPr preferRelativeResize="0"/>
          <p:nvPr/>
        </p:nvPicPr>
        <p:blipFill>
          <a:blip r:embed="rId4">
            <a:alphaModFix/>
          </a:blip>
          <a:stretch>
            <a:fillRect/>
          </a:stretch>
        </p:blipFill>
        <p:spPr>
          <a:xfrm>
            <a:off x="4924325" y="1327325"/>
            <a:ext cx="3785423" cy="300787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