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60" r:id="rId5"/>
    <p:sldId id="263" r:id="rId6"/>
    <p:sldId id="258" r:id="rId7"/>
    <p:sldId id="262" r:id="rId8"/>
    <p:sldId id="261" r:id="rId9"/>
    <p:sldId id="266" r:id="rId10"/>
    <p:sldId id="268" r:id="rId11"/>
    <p:sldId id="286" r:id="rId12"/>
    <p:sldId id="287" r:id="rId13"/>
    <p:sldId id="275" r:id="rId14"/>
    <p:sldId id="273" r:id="rId15"/>
    <p:sldId id="279" r:id="rId16"/>
    <p:sldId id="283" r:id="rId17"/>
    <p:sldId id="281" r:id="rId18"/>
    <p:sldId id="277" r:id="rId19"/>
    <p:sldId id="291" r:id="rId20"/>
    <p:sldId id="292" r:id="rId21"/>
    <p:sldId id="290" r:id="rId22"/>
    <p:sldId id="299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307" r:id="rId34"/>
    <p:sldId id="308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9E8E9-1A34-8C30-18AD-29D209ACDF5E}" v="194" dt="2025-02-24T05:02:51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gauss&amp;learningRate=0.03&amp;regularizationRate=0&amp;noise=0&amp;networkShape=3,2&amp;seed=0.05974&amp;showTestData=false&amp;discretize=false&amp;percTrainData=50&amp;x=true&amp;y=true&amp;xTimesY=true&amp;xSquared=false&amp;ySquared=false&amp;cosX=false&amp;sinX=false&amp;cosY=false&amp;sinY=false&amp;collectStats=false&amp;problem=regression&amp;initZero=false&amp;hideText=fal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708" y="2066070"/>
            <a:ext cx="10632830" cy="2387600"/>
          </a:xfrm>
        </p:spPr>
        <p:txBody>
          <a:bodyPr>
            <a:normAutofit fontScale="90000"/>
          </a:bodyPr>
          <a:lstStyle/>
          <a:p>
            <a:r>
              <a:rPr lang="en-US"/>
              <a:t>AI for Good Group Discussion Points</a:t>
            </a:r>
            <a:br>
              <a:rPr lang="en-US"/>
            </a:br>
            <a:r>
              <a:rPr lang="en-US"/>
              <a:t>grab a friend, a pen and a whiteboard.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do we make it work? (describe a  training cycle on your MLP with backprop +SDG)</a:t>
            </a:r>
          </a:p>
        </p:txBody>
      </p:sp>
    </p:spTree>
    <p:extLst>
      <p:ext uri="{BB962C8B-B14F-4D97-AF65-F5344CB8AC3E}">
        <p14:creationId xmlns:p14="http://schemas.microsoft.com/office/powerpoint/2010/main" val="49755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8D7A0-C371-1D43-F986-10D7D35B8BDC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What are some key innovations that allow you to train these models in practice?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9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do activation functions help approximate f()</a:t>
            </a:r>
          </a:p>
        </p:txBody>
      </p:sp>
    </p:spTree>
    <p:extLst>
      <p:ext uri="{BB962C8B-B14F-4D97-AF65-F5344CB8AC3E}">
        <p14:creationId xmlns:p14="http://schemas.microsoft.com/office/powerpoint/2010/main" val="266453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A8AA-DF4F-4221-C7F1-0B4FF5D4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a friend +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C6E-4E74-8485-85C7-5F66D80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See if you can define the </a:t>
            </a:r>
            <a:r>
              <a:rPr lang="en-US" err="1"/>
              <a:t>simplist</a:t>
            </a:r>
            <a:r>
              <a:rPr lang="en-US"/>
              <a:t> and best network for one of these problems!</a:t>
            </a:r>
          </a:p>
          <a:p>
            <a:pPr marL="0" indent="0">
              <a:buNone/>
            </a:pPr>
            <a:br>
              <a:rPr lang="en-US"/>
            </a:b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ea typeface="+mn-lt"/>
                <a:cs typeface="+mn-lt"/>
                <a:hlinkClick r:id="rId2"/>
              </a:rPr>
              <a:t>https://playground.tensorflow.org/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69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3. Land cover mapping</a:t>
            </a:r>
          </a:p>
        </p:txBody>
      </p:sp>
    </p:spTree>
    <p:extLst>
      <p:ext uri="{BB962C8B-B14F-4D97-AF65-F5344CB8AC3E}">
        <p14:creationId xmlns:p14="http://schemas.microsoft.com/office/powerpoint/2010/main" val="2231051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01B3B3-4910-DDE3-08B4-55BE0EF30D1E}"/>
              </a:ext>
            </a:extLst>
          </p:cNvPr>
          <p:cNvSpPr txBox="1">
            <a:spLocks/>
          </p:cNvSpPr>
          <p:nvPr/>
        </p:nvSpPr>
        <p:spPr>
          <a:xfrm>
            <a:off x="1037402" y="739108"/>
            <a:ext cx="10116000" cy="537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Roles for each of you in group: </a:t>
            </a:r>
          </a:p>
          <a:p>
            <a:endParaRPr lang="en-US"/>
          </a:p>
          <a:p>
            <a:r>
              <a:rPr lang="en-US"/>
              <a:t>Partner 1:Explain what a CNN is and how it works</a:t>
            </a:r>
          </a:p>
          <a:p>
            <a:endParaRPr lang="en-US"/>
          </a:p>
          <a:p>
            <a:r>
              <a:rPr lang="en-US"/>
              <a:t>Partner 2: Explain the difference between image classification and segmentation </a:t>
            </a:r>
          </a:p>
          <a:p>
            <a:endParaRPr lang="en-US"/>
          </a:p>
          <a:p>
            <a:r>
              <a:rPr lang="en-US"/>
              <a:t>Partner 1 or 2: Explain what a residual connection is and why it is important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797530" y="2143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Design a composite loss function to detect* something using a CNN that no-one (to your knowledge has detected before in this way)</a:t>
            </a:r>
          </a:p>
          <a:p>
            <a:endParaRPr lang="en-US"/>
          </a:p>
          <a:p>
            <a:r>
              <a:rPr lang="en-US"/>
              <a:t>(objective: conceptual, </a:t>
            </a:r>
          </a:p>
          <a:p>
            <a:r>
              <a:rPr lang="en-US"/>
              <a:t>but bonus: write out the function and make sure it is differentiable!)</a:t>
            </a:r>
          </a:p>
          <a:p>
            <a:endParaRPr lang="en-US"/>
          </a:p>
          <a:p>
            <a:r>
              <a:rPr lang="en-US" sz="3300"/>
              <a:t>*or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265125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1635261" y="223551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4: Climate Modeling &amp; Autoencoders</a:t>
            </a:r>
          </a:p>
        </p:txBody>
      </p:sp>
    </p:spTree>
    <p:extLst>
      <p:ext uri="{BB962C8B-B14F-4D97-AF65-F5344CB8AC3E}">
        <p14:creationId xmlns:p14="http://schemas.microsoft.com/office/powerpoint/2010/main" val="316301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95037" y="22389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P1: What is a climate model and how are they used? </a:t>
            </a:r>
            <a:endParaRPr lang="en-US"/>
          </a:p>
          <a:p>
            <a:endParaRPr lang="en-US" dirty="0"/>
          </a:p>
          <a:p>
            <a:r>
              <a:rPr lang="en-US" dirty="0"/>
              <a:t>P2: What does SSP2-4.5 mean?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810C5-E470-2348-8EB3-9ADE25587707}"/>
              </a:ext>
            </a:extLst>
          </p:cNvPr>
          <p:cNvSpPr txBox="1"/>
          <p:nvPr/>
        </p:nvSpPr>
        <p:spPr>
          <a:xfrm>
            <a:off x="2136889" y="673191"/>
            <a:ext cx="4831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Climate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97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161F-098F-F30E-BDF3-3D73726F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58D6FF-E964-2013-CB91-7E5853733483}"/>
              </a:ext>
            </a:extLst>
          </p:cNvPr>
          <p:cNvSpPr txBox="1">
            <a:spLocks/>
          </p:cNvSpPr>
          <p:nvPr/>
        </p:nvSpPr>
        <p:spPr>
          <a:xfrm>
            <a:off x="1037402" y="739108"/>
            <a:ext cx="10116000" cy="537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CF </a:t>
            </a:r>
          </a:p>
          <a:p>
            <a:endParaRPr lang="en-US"/>
          </a:p>
          <a:p>
            <a:r>
              <a:rPr lang="en-US" dirty="0"/>
              <a:t>Partner 1:Explain what an embedding is</a:t>
            </a:r>
          </a:p>
          <a:p>
            <a:endParaRPr lang="en-US" dirty="0"/>
          </a:p>
          <a:p>
            <a:r>
              <a:rPr lang="en-US" dirty="0"/>
              <a:t>Partner 2: Explain how collaborative filtering works </a:t>
            </a:r>
          </a:p>
          <a:p>
            <a:endParaRPr lang="en-US"/>
          </a:p>
          <a:p>
            <a:r>
              <a:rPr lang="en-US" dirty="0"/>
              <a:t>Together: come up with a novel use of CF for a SDG goal</a:t>
            </a:r>
          </a:p>
        </p:txBody>
      </p:sp>
    </p:spTree>
    <p:extLst>
      <p:ext uri="{BB962C8B-B14F-4D97-AF65-F5344CB8AC3E}">
        <p14:creationId xmlns:p14="http://schemas.microsoft.com/office/powerpoint/2010/main" val="225016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49DA-9997-374C-D5FA-C74DBD16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943" y="2294593"/>
            <a:ext cx="10515600" cy="1325563"/>
          </a:xfrm>
        </p:spPr>
        <p:txBody>
          <a:bodyPr/>
          <a:lstStyle/>
          <a:p>
            <a:r>
              <a:rPr lang="en-US"/>
              <a:t>Intros</a:t>
            </a:r>
          </a:p>
        </p:txBody>
      </p:sp>
    </p:spTree>
    <p:extLst>
      <p:ext uri="{BB962C8B-B14F-4D97-AF65-F5344CB8AC3E}">
        <p14:creationId xmlns:p14="http://schemas.microsoft.com/office/powerpoint/2010/main" val="403790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FE3C-2E54-91EE-9986-BDE04156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401EAB-0CD8-4F8D-3BD8-ABB6D7E457C0}"/>
              </a:ext>
            </a:extLst>
          </p:cNvPr>
          <p:cNvSpPr txBox="1">
            <a:spLocks/>
          </p:cNvSpPr>
          <p:nvPr/>
        </p:nvSpPr>
        <p:spPr>
          <a:xfrm>
            <a:off x="840049" y="739108"/>
            <a:ext cx="10116000" cy="537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  <a:p>
            <a:endParaRPr lang="en-US"/>
          </a:p>
          <a:p>
            <a:r>
              <a:rPr lang="en-US" dirty="0"/>
              <a:t>Partner 1:Explain what an autoencoder is </a:t>
            </a:r>
            <a:r>
              <a:rPr lang="en-US" dirty="0" err="1"/>
              <a:t>nd</a:t>
            </a:r>
            <a:r>
              <a:rPr lang="en-US" dirty="0"/>
              <a:t> how it works.</a:t>
            </a:r>
          </a:p>
          <a:p>
            <a:endParaRPr lang="en-US" dirty="0"/>
          </a:p>
          <a:p>
            <a:r>
              <a:rPr lang="en-US" dirty="0"/>
              <a:t>Partner 2: Detail the potential issues and ways to tackle them</a:t>
            </a:r>
          </a:p>
          <a:p>
            <a:endParaRPr lang="en-US" dirty="0"/>
          </a:p>
          <a:p>
            <a:r>
              <a:rPr lang="en-US" dirty="0"/>
              <a:t>Partner 3: How would you extract the embeddings or play with their length in the design?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CDEBA-E125-7B39-4F05-6FBA3F11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BBEEEE3-24E2-C898-C8EF-198D6F83201E}"/>
              </a:ext>
            </a:extLst>
          </p:cNvPr>
          <p:cNvSpPr txBox="1">
            <a:spLocks/>
          </p:cNvSpPr>
          <p:nvPr/>
        </p:nvSpPr>
        <p:spPr>
          <a:xfrm>
            <a:off x="1639995" y="21563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5: Wealth Mapping &amp;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1196818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37C8-62F3-F120-E524-DD546665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BC88-8464-160C-5B8D-091A16BB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Foundation Models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Big idea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MOSAIKS – random convolutional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Clay – masked autoencoder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SatCLIP</a:t>
            </a:r>
            <a:r>
              <a:rPr lang="en-US" dirty="0"/>
              <a:t> – contrastive pre-training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Wealth &amp; Poverty Mapping</a:t>
            </a:r>
          </a:p>
        </p:txBody>
      </p:sp>
    </p:spTree>
    <p:extLst>
      <p:ext uri="{BB962C8B-B14F-4D97-AF65-F5344CB8AC3E}">
        <p14:creationId xmlns:p14="http://schemas.microsoft.com/office/powerpoint/2010/main" val="151888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F736-2B45-146A-E7DE-BE338CFA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5B7EE2-79D7-614C-E950-CAEBB7211F40}"/>
              </a:ext>
            </a:extLst>
          </p:cNvPr>
          <p:cNvSpPr txBox="1">
            <a:spLocks/>
          </p:cNvSpPr>
          <p:nvPr/>
        </p:nvSpPr>
        <p:spPr>
          <a:xfrm>
            <a:off x="1995037" y="2238938"/>
            <a:ext cx="9144000" cy="4213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P1: What is a foundation model? </a:t>
            </a:r>
            <a:endParaRPr lang="en-US"/>
          </a:p>
          <a:p>
            <a:endParaRPr lang="en-US" dirty="0"/>
          </a:p>
          <a:p>
            <a:r>
              <a:rPr lang="en-US" dirty="0"/>
              <a:t>P2: What makes a foundation model "geo"?</a:t>
            </a:r>
          </a:p>
          <a:p>
            <a:endParaRPr lang="en-US" dirty="0"/>
          </a:p>
          <a:p>
            <a:r>
              <a:rPr lang="en-US" dirty="0"/>
              <a:t>P3: What collection of downstream tasks might geo foundation models be used for? Which is your favorite?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A3B18-0E1C-F212-6204-287DE59CB446}"/>
              </a:ext>
            </a:extLst>
          </p:cNvPr>
          <p:cNvSpPr txBox="1"/>
          <p:nvPr/>
        </p:nvSpPr>
        <p:spPr>
          <a:xfrm>
            <a:off x="2136889" y="673191"/>
            <a:ext cx="4831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Foundation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1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054F-5000-7CBB-8CD9-7158E17FA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7DCCBB-A371-C41A-0807-6BDA495CD08E}"/>
              </a:ext>
            </a:extLst>
          </p:cNvPr>
          <p:cNvSpPr txBox="1">
            <a:spLocks/>
          </p:cNvSpPr>
          <p:nvPr/>
        </p:nvSpPr>
        <p:spPr>
          <a:xfrm>
            <a:off x="1983037" y="2652938"/>
            <a:ext cx="9144000" cy="3362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P1: Explain one satellite foundation model, how it works. </a:t>
            </a:r>
          </a:p>
          <a:p>
            <a:endParaRPr lang="en-US" dirty="0"/>
          </a:p>
          <a:p>
            <a:r>
              <a:rPr lang="en-US" dirty="0"/>
              <a:t>P2: Find another one online that wasn't covered in the video.</a:t>
            </a:r>
          </a:p>
          <a:p>
            <a:endParaRPr lang="en-US" dirty="0"/>
          </a:p>
          <a:p>
            <a:r>
              <a:rPr lang="en-US" dirty="0"/>
              <a:t>P1or2: Why might you use one over the other?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D10F4-0EB9-B0BD-2459-18437AA940FC}"/>
              </a:ext>
            </a:extLst>
          </p:cNvPr>
          <p:cNvSpPr txBox="1"/>
          <p:nvPr/>
        </p:nvSpPr>
        <p:spPr>
          <a:xfrm>
            <a:off x="2136889" y="673191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Compare and contrast</a:t>
            </a:r>
          </a:p>
        </p:txBody>
      </p:sp>
    </p:spTree>
    <p:extLst>
      <p:ext uri="{BB962C8B-B14F-4D97-AF65-F5344CB8AC3E}">
        <p14:creationId xmlns:p14="http://schemas.microsoft.com/office/powerpoint/2010/main" val="228719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7C1EF-0CEB-0B71-2F39-7C442D7B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AFEFCC-2909-1B12-9D8E-2BAF5B70776A}"/>
              </a:ext>
            </a:extLst>
          </p:cNvPr>
          <p:cNvSpPr txBox="1">
            <a:spLocks/>
          </p:cNvSpPr>
          <p:nvPr/>
        </p:nvSpPr>
        <p:spPr>
          <a:xfrm>
            <a:off x="1983037" y="2652938"/>
            <a:ext cx="9144000" cy="3751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P1: What is poverty and how is it measured?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P2:  What opportunities are there for using satellite data for poverty mapping?</a:t>
            </a:r>
          </a:p>
          <a:p>
            <a:endParaRPr lang="en-US" dirty="0"/>
          </a:p>
          <a:p>
            <a:r>
              <a:rPr lang="en-US" dirty="0"/>
              <a:t>P3: </a:t>
            </a:r>
            <a:r>
              <a:rPr lang="en-US" dirty="0">
                <a:ea typeface="+mj-lt"/>
                <a:cs typeface="+mj-lt"/>
              </a:rPr>
              <a:t>Design a foundation model that could also be used for a downstream task that involves change detection for a range of poverty outcomes.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A59C5E-13AD-8CE8-414A-98230835AD7C}"/>
              </a:ext>
            </a:extLst>
          </p:cNvPr>
          <p:cNvSpPr txBox="1"/>
          <p:nvPr/>
        </p:nvSpPr>
        <p:spPr>
          <a:xfrm>
            <a:off x="2136889" y="673191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Poverty &amp; Wealth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64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FB74-DDD2-8B4A-8969-FDAC95060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A1E40C-F959-BFF8-0625-C32F88B8CBF0}"/>
              </a:ext>
            </a:extLst>
          </p:cNvPr>
          <p:cNvSpPr txBox="1">
            <a:spLocks/>
          </p:cNvSpPr>
          <p:nvPr/>
        </p:nvSpPr>
        <p:spPr>
          <a:xfrm>
            <a:off x="1983037" y="26529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Design a foundation model that could also be used for a downstream task that involves change detection for a range of poverty outcomes.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AFF27-1453-EA23-8FA4-9A87E6DF89D4}"/>
              </a:ext>
            </a:extLst>
          </p:cNvPr>
          <p:cNvSpPr txBox="1"/>
          <p:nvPr/>
        </p:nvSpPr>
        <p:spPr>
          <a:xfrm>
            <a:off x="2136889" y="673191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Build your 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33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EE1AF-56AD-CE4F-0B53-9067B23A3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A9C676-5D5E-6304-B20E-D812E5457949}"/>
              </a:ext>
            </a:extLst>
          </p:cNvPr>
          <p:cNvSpPr txBox="1">
            <a:spLocks/>
          </p:cNvSpPr>
          <p:nvPr/>
        </p:nvSpPr>
        <p:spPr>
          <a:xfrm>
            <a:off x="1639995" y="21563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6: Trees and crop yields</a:t>
            </a:r>
          </a:p>
        </p:txBody>
      </p:sp>
    </p:spTree>
    <p:extLst>
      <p:ext uri="{BB962C8B-B14F-4D97-AF65-F5344CB8AC3E}">
        <p14:creationId xmlns:p14="http://schemas.microsoft.com/office/powerpoint/2010/main" val="23103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59A3-CC7B-2A0C-EE4A-BE6B5E5D0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304" y="25080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Explain the differences between random forests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and boosted regression trees and how they work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48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6872-BE52-A03C-D0AF-4E5BE17E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BAEF-27ED-B199-A213-E479FF3B6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349" y="290038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How do we assess feature importance? At what stage does interpretability break down for trees?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8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1. Data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4120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37F11-59AB-1D72-770B-8920294AD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297F-18E8-770D-1C68-96F0C7CB9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632" y="25080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What factors influence crop yields? How might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you build a machine learning model to simulate those relationships?</a:t>
            </a:r>
          </a:p>
        </p:txBody>
      </p:sp>
    </p:spTree>
    <p:extLst>
      <p:ext uri="{BB962C8B-B14F-4D97-AF65-F5344CB8AC3E}">
        <p14:creationId xmlns:p14="http://schemas.microsoft.com/office/powerpoint/2010/main" val="2709132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0A0B-7CCC-DAE7-27D7-1E19B606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919265A-18DF-21A2-579F-C8BEBFEABB0D}"/>
              </a:ext>
            </a:extLst>
          </p:cNvPr>
          <p:cNvSpPr txBox="1">
            <a:spLocks/>
          </p:cNvSpPr>
          <p:nvPr/>
        </p:nvSpPr>
        <p:spPr>
          <a:xfrm>
            <a:off x="1639995" y="21563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7: Transformers and product labelling</a:t>
            </a:r>
          </a:p>
        </p:txBody>
      </p:sp>
    </p:spTree>
    <p:extLst>
      <p:ext uri="{BB962C8B-B14F-4D97-AF65-F5344CB8AC3E}">
        <p14:creationId xmlns:p14="http://schemas.microsoft.com/office/powerpoint/2010/main" val="279448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EDFA-82C1-1611-A124-78ED677B4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1D3576-2AE5-1D24-87B1-836EF58DF50D}"/>
              </a:ext>
            </a:extLst>
          </p:cNvPr>
          <p:cNvSpPr txBox="1">
            <a:spLocks/>
          </p:cNvSpPr>
          <p:nvPr/>
        </p:nvSpPr>
        <p:spPr>
          <a:xfrm>
            <a:off x="1857933" y="2061535"/>
            <a:ext cx="9144000" cy="3362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P1: Explain what a transformer is </a:t>
            </a:r>
          </a:p>
          <a:p>
            <a:endParaRPr lang="en-US" dirty="0"/>
          </a:p>
          <a:p>
            <a:r>
              <a:rPr lang="en-US" dirty="0"/>
              <a:t>P2: Explain missing details on attention</a:t>
            </a:r>
          </a:p>
          <a:p>
            <a:endParaRPr lang="en-US" dirty="0"/>
          </a:p>
          <a:p>
            <a:r>
              <a:rPr lang="en-US" dirty="0"/>
              <a:t>P1or2: Why does it work so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D5FCB8-2547-0851-C300-A65DB4B2703B}"/>
              </a:ext>
            </a:extLst>
          </p:cNvPr>
          <p:cNvSpPr txBox="1"/>
          <p:nvPr/>
        </p:nvSpPr>
        <p:spPr>
          <a:xfrm>
            <a:off x="2136889" y="673191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739172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8941A-1785-9BE9-8C02-EDCA4195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878057-2A5A-4CB9-9FF9-D0E5210ACB96}"/>
              </a:ext>
            </a:extLst>
          </p:cNvPr>
          <p:cNvSpPr txBox="1">
            <a:spLocks/>
          </p:cNvSpPr>
          <p:nvPr/>
        </p:nvSpPr>
        <p:spPr>
          <a:xfrm>
            <a:off x="1857933" y="2061535"/>
            <a:ext cx="9144000" cy="3362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P1: </a:t>
            </a:r>
            <a:r>
              <a:rPr lang="en-US" dirty="0">
                <a:ea typeface="+mj-lt"/>
                <a:cs typeface="+mj-lt"/>
              </a:rPr>
              <a:t>Explain how you would use BERT for RAG </a:t>
            </a:r>
            <a:endParaRPr lang="en-US" dirty="0"/>
          </a:p>
          <a:p>
            <a:endParaRPr lang="en-US" dirty="0"/>
          </a:p>
          <a:p>
            <a:r>
              <a:rPr lang="en-US" dirty="0"/>
              <a:t>P2: Explain how you would use BERT for QA. Why might it fail?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F1100-857D-6365-D96C-0F43472C2BA1}"/>
              </a:ext>
            </a:extLst>
          </p:cNvPr>
          <p:cNvSpPr txBox="1"/>
          <p:nvPr/>
        </p:nvSpPr>
        <p:spPr>
          <a:xfrm>
            <a:off x="1733143" y="599266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Downstream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333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06BA-B1E4-FD8F-82A0-651D6843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775B01-6584-4385-3F35-3C063AB58F3E}"/>
              </a:ext>
            </a:extLst>
          </p:cNvPr>
          <p:cNvSpPr txBox="1">
            <a:spLocks/>
          </p:cNvSpPr>
          <p:nvPr/>
        </p:nvSpPr>
        <p:spPr>
          <a:xfrm>
            <a:off x="1857933" y="2368609"/>
            <a:ext cx="9144000" cy="2367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would you design a pipeline to deal with context windows &gt;512...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874B7-A516-F8EF-0A4E-EA43782A3B14}"/>
              </a:ext>
            </a:extLst>
          </p:cNvPr>
          <p:cNvSpPr txBox="1"/>
          <p:nvPr/>
        </p:nvSpPr>
        <p:spPr>
          <a:xfrm>
            <a:off x="1733143" y="599266"/>
            <a:ext cx="609784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Practical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09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33A9-49C7-C595-49AF-5DBC937A9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5AE8D1-B5C5-E126-BFD0-C9890A021BCF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Weeks 8-16 on their way :)</a:t>
            </a:r>
          </a:p>
        </p:txBody>
      </p:sp>
    </p:spTree>
    <p:extLst>
      <p:ext uri="{BB962C8B-B14F-4D97-AF65-F5344CB8AC3E}">
        <p14:creationId xmlns:p14="http://schemas.microsoft.com/office/powerpoint/2010/main" val="325413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sustainable development? </a:t>
            </a:r>
          </a:p>
        </p:txBody>
      </p:sp>
    </p:spTree>
    <p:extLst>
      <p:ext uri="{BB962C8B-B14F-4D97-AF65-F5344CB8AC3E}">
        <p14:creationId xmlns:p14="http://schemas.microsoft.com/office/powerpoint/2010/main" val="31443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are the major challenges to measurement and monitoring it?   </a:t>
            </a:r>
          </a:p>
        </p:txBody>
      </p:sp>
    </p:spTree>
    <p:extLst>
      <p:ext uri="{BB962C8B-B14F-4D97-AF65-F5344CB8AC3E}">
        <p14:creationId xmlns:p14="http://schemas.microsoft.com/office/powerpoint/2010/main" val="130314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Give one cool example of how data is being used to overcome those challenges advance SD goals</a:t>
            </a:r>
          </a:p>
        </p:txBody>
      </p:sp>
    </p:spTree>
    <p:extLst>
      <p:ext uri="{BB962C8B-B14F-4D97-AF65-F5344CB8AC3E}">
        <p14:creationId xmlns:p14="http://schemas.microsoft.com/office/powerpoint/2010/main" val="3201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2. Getting up to speed</a:t>
            </a:r>
          </a:p>
        </p:txBody>
      </p:sp>
    </p:spTree>
    <p:extLst>
      <p:ext uri="{BB962C8B-B14F-4D97-AF65-F5344CB8AC3E}">
        <p14:creationId xmlns:p14="http://schemas.microsoft.com/office/powerpoint/2010/main" val="8491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need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6693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4256629" y="24210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Draw an MLP</a:t>
            </a:r>
          </a:p>
        </p:txBody>
      </p:sp>
    </p:spTree>
    <p:extLst>
      <p:ext uri="{BB962C8B-B14F-4D97-AF65-F5344CB8AC3E}">
        <p14:creationId xmlns:p14="http://schemas.microsoft.com/office/powerpoint/2010/main" val="52413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AI for Good Group Discussion Points grab a friend, a pen and a whiteboard.</vt:lpstr>
      <vt:lpstr>Intros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 a friend + 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Auto-encoders</vt:lpstr>
      <vt:lpstr>PowerPoint Presentation</vt:lpstr>
      <vt:lpstr>Video Highlights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148</cp:revision>
  <dcterms:created xsi:type="dcterms:W3CDTF">2024-11-21T21:44:28Z</dcterms:created>
  <dcterms:modified xsi:type="dcterms:W3CDTF">2025-02-24T05:02:57Z</dcterms:modified>
</cp:coreProperties>
</file>