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4" r:id="rId6"/>
    <p:sldId id="265" r:id="rId7"/>
    <p:sldId id="270" r:id="rId8"/>
    <p:sldId id="266" r:id="rId9"/>
    <p:sldId id="268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1EF"/>
    <a:srgbClr val="CCECFF"/>
    <a:srgbClr val="3366CC"/>
    <a:srgbClr val="B0C9EE"/>
    <a:srgbClr val="956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6" autoAdjust="0"/>
    <p:restoredTop sz="94689" autoAdjust="0"/>
  </p:normalViewPr>
  <p:slideViewPr>
    <p:cSldViewPr>
      <p:cViewPr>
        <p:scale>
          <a:sx n="140" d="100"/>
          <a:sy n="140" d="100"/>
        </p:scale>
        <p:origin x="936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32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1800">
              <a:ea typeface="SimSun" pitchFamily="2" charset="-122"/>
            </a:endParaRPr>
          </a:p>
        </p:txBody>
      </p:sp>
      <p:pic>
        <p:nvPicPr>
          <p:cNvPr id="5" name="Picture 21" descr="Logo and Title 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5445125"/>
            <a:ext cx="42052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6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683568" y="2286000"/>
            <a:ext cx="8231832" cy="114300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3131840" y="3573016"/>
            <a:ext cx="3352800" cy="17526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1311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9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852613" cy="54006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408612" cy="54006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04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36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844675"/>
            <a:ext cx="3595687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6975" y="1844675"/>
            <a:ext cx="3597275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2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6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0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09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43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4136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844675"/>
            <a:ext cx="734536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0"/>
            <a:ext cx="755650" cy="6858000"/>
          </a:xfrm>
          <a:prstGeom prst="rect">
            <a:avLst/>
          </a:prstGeom>
          <a:solidFill>
            <a:srgbClr val="0032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8"/>
          <p:cNvSpPr>
            <a:spLocks noChangeArrowheads="1"/>
          </p:cNvSpPr>
          <p:nvPr userDrawn="1"/>
        </p:nvSpPr>
        <p:spPr bwMode="auto">
          <a:xfrm>
            <a:off x="395288" y="0"/>
            <a:ext cx="215900" cy="6858000"/>
          </a:xfrm>
          <a:prstGeom prst="rect">
            <a:avLst/>
          </a:prstGeom>
          <a:gradFill rotWithShape="1">
            <a:gsLst>
              <a:gs pos="0">
                <a:srgbClr val="AED1EF">
                  <a:alpha val="70000"/>
                </a:srgbClr>
              </a:gs>
              <a:gs pos="100000">
                <a:srgbClr val="51616F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Rectangle 12"/>
          <p:cNvSpPr>
            <a:spLocks noChangeArrowheads="1"/>
          </p:cNvSpPr>
          <p:nvPr userDrawn="1"/>
        </p:nvSpPr>
        <p:spPr bwMode="auto">
          <a:xfrm rot="-5400000">
            <a:off x="4464050" y="-3195637"/>
            <a:ext cx="215900" cy="9144000"/>
          </a:xfrm>
          <a:prstGeom prst="rect">
            <a:avLst/>
          </a:prstGeom>
          <a:gradFill rotWithShape="1">
            <a:gsLst>
              <a:gs pos="0">
                <a:srgbClr val="AED1EF">
                  <a:alpha val="60001"/>
                </a:srgbClr>
              </a:gs>
              <a:gs pos="100000">
                <a:srgbClr val="51616F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1" name="Picture 13" descr="Logo and Titl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876925"/>
            <a:ext cx="26590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247790" y="5931842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SAT301 Final Year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86000"/>
            <a:ext cx="8231832" cy="731520"/>
          </a:xfrm>
        </p:spPr>
        <p:txBody>
          <a:bodyPr/>
          <a:lstStyle/>
          <a:p>
            <a:pPr algn="ctr"/>
            <a:r>
              <a:rPr lang="en-US" dirty="0"/>
              <a:t>Lifelong Machine Learning for Regression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200779"/>
            <a:ext cx="4752528" cy="1887966"/>
          </a:xfrm>
        </p:spPr>
        <p:txBody>
          <a:bodyPr/>
          <a:lstStyle/>
          <a:p>
            <a:r>
              <a:rPr lang="en-US" sz="2400" dirty="0"/>
              <a:t>Student Name: Yihan Zhang</a:t>
            </a:r>
          </a:p>
          <a:p>
            <a:r>
              <a:rPr lang="en-US" sz="2400" dirty="0"/>
              <a:t>Student ID: 1823149</a:t>
            </a:r>
          </a:p>
          <a:p>
            <a:r>
              <a:rPr lang="en-US" sz="2400" dirty="0"/>
              <a:t>Supervisor: Steven Guan</a:t>
            </a:r>
          </a:p>
          <a:p>
            <a:r>
              <a:rPr lang="en-US" sz="2400" dirty="0"/>
              <a:t>Assessor: Rui Yang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1403350" y="2349500"/>
            <a:ext cx="6696075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9600" b="1" dirty="0">
                <a:solidFill>
                  <a:schemeClr val="bg1"/>
                </a:solidFill>
              </a:rPr>
              <a:t>Thank You</a:t>
            </a:r>
          </a:p>
          <a:p>
            <a:pPr algn="ctr" eaLnBrk="1" hangingPunct="1"/>
            <a:r>
              <a:rPr lang="en-US" altLang="zh-CN" sz="6000" b="1" dirty="0">
                <a:solidFill>
                  <a:schemeClr val="bg1"/>
                </a:solidFill>
              </a:rPr>
              <a:t>Question?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8888" y="1628800"/>
                <a:ext cx="7345362" cy="45365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LSTM Structure:</a:t>
                </a:r>
              </a:p>
              <a:p>
                <a:pPr>
                  <a:buFont typeface="Wingdings" pitchFamily="2" charset="2"/>
                  <a:buChar char="n"/>
                </a:pPr>
                <a:r>
                  <a:rPr lang="en-US" sz="1400" dirty="0"/>
                  <a:t>Forget Gate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1200" dirty="0">
                    <a:effectLst/>
                  </a:rPr>
                  <a:t> </a:t>
                </a:r>
                <a:r>
                  <a:rPr lang="en-US" altLang="zh-CN" sz="1200" dirty="0">
                    <a:effectLst/>
                  </a:rPr>
                  <a:t>// forget gate</a:t>
                </a:r>
                <a:endParaRPr lang="en-US" altLang="zh-CN" sz="1000" dirty="0">
                  <a:effectLst/>
                </a:endParaRPr>
              </a:p>
              <a:p>
                <a:pPr>
                  <a:buFont typeface="Wingdings" pitchFamily="2" charset="2"/>
                  <a:buChar char="n"/>
                </a:pPr>
                <a:r>
                  <a:rPr lang="en-US" altLang="zh-CN" sz="1400" dirty="0"/>
                  <a:t>Input Gate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altLang="zh-CN" sz="12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CA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altLang="zh-CN" sz="1200"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altLang="zh-CN" sz="12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altLang="zh-CN" sz="12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CA" altLang="zh-CN" sz="1200" i="1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altLang="zh-CN" sz="12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zh-CN" sz="12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CA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CA" altLang="zh-CN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altLang="zh-CN" sz="12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zh-CN" sz="12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r>
                          <a:rPr lang="en-CA" altLang="zh-CN" sz="1200" i="1">
                            <a:latin typeface="Cambria Math" panose="02040503050406030204" pitchFamily="18" charset="0"/>
                          </a:rPr>
                          <m:t> + </m:t>
                        </m:r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altLang="zh-CN" sz="12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altLang="zh-CN" sz="12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1200" dirty="0">
                    <a:effectLst/>
                  </a:rPr>
                  <a:t> </a:t>
                </a:r>
                <a:r>
                  <a:rPr lang="en-US" altLang="zh-CN" sz="1200" dirty="0">
                    <a:effectLst/>
                  </a:rPr>
                  <a:t>// input gate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CA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altLang="zh-CN" sz="1200" i="1">
                        <a:latin typeface="Cambria Math" panose="02040503050406030204" pitchFamily="18" charset="0"/>
                      </a:rPr>
                      <m:t>𝑡𝑎𝑛h</m:t>
                    </m:r>
                    <m:d>
                      <m:d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altLang="zh-CN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CA" altLang="zh-CN" sz="1200" i="1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CA" altLang="zh-CN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CA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CA" altLang="zh-CN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1200" dirty="0">
                    <a:effectLst/>
                  </a:rPr>
                  <a:t> </a:t>
                </a:r>
                <a:r>
                  <a:rPr lang="en-US" altLang="zh-CN" sz="1200" dirty="0">
                    <a:effectLst/>
                  </a:rPr>
                  <a:t>// new memory cell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altLang="zh-CN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altLang="zh-CN" sz="1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altLang="zh-CN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CA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altLang="zh-CN" sz="1200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zh-CN" sz="1200" dirty="0">
                    <a:effectLst/>
                  </a:rPr>
                  <a:t> </a:t>
                </a:r>
                <a:r>
                  <a:rPr lang="en-US" altLang="zh-CN" sz="1200" dirty="0">
                    <a:effectLst/>
                  </a:rPr>
                  <a:t>// final memory cell</a:t>
                </a:r>
                <a:endParaRPr lang="en-US" sz="1200" dirty="0"/>
              </a:p>
              <a:p>
                <a:pPr>
                  <a:buFont typeface="Wingdings" pitchFamily="2" charset="2"/>
                  <a:buChar char="n"/>
                </a:pPr>
                <a:r>
                  <a:rPr lang="en-US" sz="1400" dirty="0"/>
                  <a:t>Output Gate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1200" dirty="0">
                    <a:effectLst/>
                  </a:rPr>
                  <a:t> </a:t>
                </a:r>
                <a:r>
                  <a:rPr lang="en-US" altLang="zh-CN" sz="1200" dirty="0">
                    <a:effectLst/>
                  </a:rPr>
                  <a:t>// output gate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𝑡𝑎𝑛h</m:t>
                    </m:r>
                    <m:d>
                      <m:d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1200" dirty="0">
                    <a:effectLst/>
                  </a:rPr>
                  <a:t> </a:t>
                </a:r>
                <a:r>
                  <a:rPr lang="en-US" altLang="zh-CN" sz="1200" dirty="0">
                    <a:effectLst/>
                  </a:rPr>
                  <a:t>// final hidden state</a:t>
                </a:r>
              </a:p>
              <a:p>
                <a:pPr marL="0" indent="0">
                  <a:buNone/>
                </a:pPr>
                <a:endParaRPr lang="en-US" altLang="zh-CN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zh-CN" altLang="zh-C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zh-CN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p>
                          </m:sSup>
                        </m:den>
                      </m:f>
                      <m:r>
                        <a:rPr lang="en-US" altLang="zh-C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zh-CN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zh-CN" altLang="zh-C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altLang="zh-CN" sz="1200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altLang="zh-CN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sz="1200" i="1">
                              <a:latin typeface="Cambria Math" panose="02040503050406030204" pitchFamily="18" charset="0"/>
                            </a:rPr>
                            <m:t>𝑠𝑖𝑛h</m:t>
                          </m:r>
                          <m:d>
                            <m:dPr>
                              <m:ctrlPr>
                                <a:rPr lang="zh-CN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CA" altLang="zh-CN" sz="1200" i="1">
                              <a:latin typeface="Cambria Math" panose="02040503050406030204" pitchFamily="18" charset="0"/>
                            </a:rPr>
                            <m:t>𝑐𝑜𝑠h</m:t>
                          </m:r>
                          <m:d>
                            <m:dPr>
                              <m:ctrlPr>
                                <a:rPr lang="zh-CN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CA" altLang="zh-CN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altLang="zh-CN" sz="1200" i="1">
                          <a:latin typeface="Cambria Math" panose="02040503050406030204" pitchFamily="18" charset="0"/>
                        </a:rPr>
                        <m:t>𝑠𝑖𝑛h</m:t>
                      </m:r>
                      <m:d>
                        <m:d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altLang="zh-CN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CA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altLang="zh-CN" sz="1200" i="1">
                          <a:latin typeface="Cambria Math" panose="02040503050406030204" pitchFamily="18" charset="0"/>
                        </a:rPr>
                        <m:t>𝑐𝑜𝑠h</m:t>
                      </m:r>
                      <m:d>
                        <m:d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altLang="zh-CN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CA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888" y="1628800"/>
                <a:ext cx="7345362" cy="4536503"/>
              </a:xfrm>
              <a:blipFill>
                <a:blip r:embed="rId2"/>
                <a:stretch>
                  <a:fillRect l="-691" t="-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1BA4094-9F03-6C47-BD72-87E4E89EA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823" y="3717031"/>
            <a:ext cx="2013818" cy="1338327"/>
          </a:xfrm>
          <a:prstGeom prst="rect">
            <a:avLst/>
          </a:prstGeom>
        </p:spPr>
      </p:pic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6ABF1759-D2B0-8349-AA0D-54C34BC92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641" y="3717031"/>
            <a:ext cx="1803654" cy="13383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0549CB-52EE-D84C-960A-B50742EF0432}"/>
              </a:ext>
            </a:extLst>
          </p:cNvPr>
          <p:cNvSpPr txBox="1"/>
          <p:nvPr/>
        </p:nvSpPr>
        <p:spPr>
          <a:xfrm>
            <a:off x="5147955" y="5044534"/>
            <a:ext cx="12235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/>
              <a:t>Figure 11: Sigmoid function</a:t>
            </a:r>
            <a:endParaRPr kumimoji="1" lang="zh-CN" altLang="en-US" sz="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01D454-A8EA-3140-BBEA-42DDAFA0F3FF}"/>
              </a:ext>
            </a:extLst>
          </p:cNvPr>
          <p:cNvSpPr txBox="1"/>
          <p:nvPr/>
        </p:nvSpPr>
        <p:spPr>
          <a:xfrm>
            <a:off x="7169589" y="5055358"/>
            <a:ext cx="10881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/>
              <a:t>Figure 12: Tanh function</a:t>
            </a:r>
            <a:endParaRPr kumimoji="1"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413421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600" b="1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Content</a:t>
            </a:r>
            <a:r>
              <a:rPr kumimoji="1" lang="zh-CN" altLang="en-US" sz="3600" b="1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：</a:t>
            </a:r>
            <a:endParaRPr lang="en-US" altLang="zh-CN" sz="3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556792"/>
            <a:ext cx="7345362" cy="4104233"/>
          </a:xfrm>
        </p:spPr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1. Project Motivation </a:t>
            </a:r>
            <a:r>
              <a:rPr kumimoji="1" lang="en-US" altLang="zh-CN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and Objective</a:t>
            </a:r>
            <a:endParaRPr kumimoji="1" lang="en-US" altLang="zh-CN" dirty="0">
              <a:solidFill>
                <a:srgbClr val="000066"/>
              </a:solidFill>
              <a:latin typeface="Arial Black" pitchFamily="34" charset="0"/>
              <a:ea typeface="创艺繁黑体"/>
              <a:cs typeface="创艺繁黑体"/>
            </a:endParaRP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2. Introduction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3. Background and Literature</a:t>
            </a:r>
            <a:r>
              <a:rPr kumimoji="1" lang="zh-CN" altLang="en-US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 </a:t>
            </a:r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Review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4. Methodology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5. Models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6. Experimental Results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7. Conclusion and Future Works </a:t>
            </a:r>
          </a:p>
          <a:p>
            <a:pPr>
              <a:defRPr/>
            </a:pPr>
            <a:endParaRPr kumimoji="1" lang="en-US" altLang="zh-CN" dirty="0">
              <a:solidFill>
                <a:srgbClr val="000066"/>
              </a:solidFill>
              <a:latin typeface="Arial Black" pitchFamily="34" charset="0"/>
              <a:ea typeface="创艺繁黑体"/>
              <a:cs typeface="创艺繁黑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 and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888" y="1484784"/>
            <a:ext cx="7345362" cy="44644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/>
              <a:t>Project Motivations: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600" dirty="0"/>
              <a:t>Profits inside rapid development of commerce 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600" dirty="0"/>
              <a:t>Help enterprises and investors to understand their trend of stocks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600" dirty="0"/>
              <a:t>Traditional machine learning approach is not ideal</a:t>
            </a:r>
            <a:r>
              <a:rPr lang="zh-CN" altLang="en-US" sz="1600" dirty="0"/>
              <a:t> </a:t>
            </a:r>
            <a:r>
              <a:rPr lang="en-US" altLang="zh-CN" sz="1600" dirty="0"/>
              <a:t>for long period prediction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600" dirty="0"/>
              <a:t>Lifelong machine learning area has few researches on regression problems</a:t>
            </a:r>
          </a:p>
          <a:p>
            <a:pPr>
              <a:buFont typeface="Wingdings" pitchFamily="2" charset="2"/>
              <a:buChar char="n"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b="1" dirty="0"/>
              <a:t>Project Objectives: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600" dirty="0"/>
              <a:t>Do research on lifelong machine learning area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600" dirty="0"/>
              <a:t>Propose a lifelong machine learning framework for stock price prediction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600" dirty="0"/>
              <a:t>Compare performance of different predicting models (GRU, LSTM, Bi-LSTM)</a:t>
            </a:r>
          </a:p>
          <a:p>
            <a:pPr>
              <a:buFont typeface="Wingdings" pitchFamily="2" charset="2"/>
              <a:buChar char="n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8785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5" y="1484784"/>
            <a:ext cx="7773863" cy="439248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Introduction of lifelong machine learning</a:t>
            </a:r>
          </a:p>
          <a:p>
            <a:pPr>
              <a:buFont typeface="Wingdings" pitchFamily="2" charset="2"/>
              <a:buChar char="n"/>
            </a:pPr>
            <a:r>
              <a:rPr lang="en-US" sz="1600" dirty="0"/>
              <a:t>An advanced machine learning paradigm</a:t>
            </a:r>
          </a:p>
          <a:p>
            <a:pPr>
              <a:buFont typeface="Wingdings" pitchFamily="2" charset="2"/>
              <a:buChar char="n"/>
            </a:pPr>
            <a:r>
              <a:rPr lang="en-US" sz="1600" dirty="0"/>
              <a:t>Learn continuously</a:t>
            </a:r>
          </a:p>
          <a:p>
            <a:pPr>
              <a:buFont typeface="Wingdings" pitchFamily="2" charset="2"/>
              <a:buChar char="n"/>
            </a:pPr>
            <a:r>
              <a:rPr lang="en-US" sz="1600" dirty="0"/>
              <a:t>Accumulate the knowledge learned in the past and utilized it to help future learning</a:t>
            </a:r>
          </a:p>
          <a:p>
            <a:pPr>
              <a:buFont typeface="Wingdings" pitchFamily="2" charset="2"/>
              <a:buChar char="n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n"/>
            </a:pPr>
            <a:endParaRPr lang="en-US" dirty="0"/>
          </a:p>
          <a:p>
            <a:pPr>
              <a:buFont typeface="Wingdings" pitchFamily="2" charset="2"/>
              <a:buChar char="n"/>
            </a:pPr>
            <a:endParaRPr lang="en-US" dirty="0"/>
          </a:p>
          <a:p>
            <a:pPr>
              <a:buFont typeface="Wingdings" pitchFamily="2" charset="2"/>
              <a:buChar char="n"/>
            </a:pPr>
            <a:endParaRPr lang="en-US" dirty="0"/>
          </a:p>
          <a:p>
            <a:pPr marL="0" indent="0" algn="ctr">
              <a:buNone/>
            </a:pPr>
            <a:endParaRPr lang="en-US" altLang="zh-CN" sz="1000" dirty="0"/>
          </a:p>
          <a:p>
            <a:pPr marL="0" indent="0" algn="ctr">
              <a:buNone/>
            </a:pPr>
            <a:endParaRPr lang="en-US" altLang="zh-CN" sz="1000" dirty="0"/>
          </a:p>
          <a:p>
            <a:pPr marL="0" indent="0" algn="ctr">
              <a:buNone/>
            </a:pPr>
            <a:r>
              <a:rPr lang="en-US" altLang="zh-CN" sz="600" dirty="0"/>
              <a:t>Figure</a:t>
            </a:r>
            <a:r>
              <a:rPr lang="zh-CN" altLang="en-US" sz="600" dirty="0"/>
              <a:t> </a:t>
            </a:r>
            <a:r>
              <a:rPr lang="en-US" altLang="zh-CN" sz="600" dirty="0"/>
              <a:t>1: Lifelong Machine Learning System Architecture</a:t>
            </a:r>
            <a:r>
              <a:rPr lang="zh-CN" altLang="zh-CN" sz="600" dirty="0"/>
              <a:t> </a:t>
            </a:r>
            <a:endParaRPr lang="en-US" altLang="zh-CN" sz="600" dirty="0"/>
          </a:p>
          <a:p>
            <a:pPr marL="0" indent="0" algn="ctr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altLang="zh-CN" sz="1600" b="1" dirty="0"/>
              <a:t>Introduction of regression problem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in machine learning</a:t>
            </a:r>
          </a:p>
          <a:p>
            <a:pPr>
              <a:buFont typeface="Wingdings" pitchFamily="2" charset="2"/>
              <a:buChar char="n"/>
            </a:pPr>
            <a:r>
              <a:rPr lang="en-US" sz="1600" dirty="0"/>
              <a:t>Predict specific and</a:t>
            </a:r>
            <a:r>
              <a:rPr lang="zh-CN" altLang="en-US" sz="1600" dirty="0"/>
              <a:t> </a:t>
            </a:r>
            <a:r>
              <a:rPr lang="en-US" altLang="zh-CN" sz="1600" dirty="0"/>
              <a:t>continuous </a:t>
            </a:r>
            <a:r>
              <a:rPr lang="en-US" sz="1600" dirty="0"/>
              <a:t>number/values</a:t>
            </a:r>
          </a:p>
          <a:p>
            <a:pPr>
              <a:buFont typeface="Wingdings" pitchFamily="2" charset="2"/>
              <a:buChar char="n"/>
            </a:pPr>
            <a:endParaRPr lang="en-US" dirty="0"/>
          </a:p>
          <a:p>
            <a:pPr>
              <a:buFont typeface="Wingdings" pitchFamily="2" charset="2"/>
              <a:buChar char="n"/>
            </a:pPr>
            <a:endParaRPr lang="en-US" dirty="0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6ADB97C8-4700-B143-A62C-3EF2EF45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173" y="2924944"/>
            <a:ext cx="3196528" cy="19132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607069B-5F93-CC4B-834B-E44E7CE2AD37}"/>
              </a:ext>
            </a:extLst>
          </p:cNvPr>
          <p:cNvSpPr txBox="1"/>
          <p:nvPr/>
        </p:nvSpPr>
        <p:spPr>
          <a:xfrm>
            <a:off x="6444208" y="340360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n"/>
            </a:pPr>
            <a:r>
              <a:rPr kumimoji="1" lang="en-US" altLang="zh-CN" sz="1200" dirty="0"/>
              <a:t>Knowledge Base (KB)</a:t>
            </a:r>
          </a:p>
          <a:p>
            <a:pPr marL="171450" indent="-171450">
              <a:buFont typeface="Wingdings" pitchFamily="2" charset="2"/>
              <a:buChar char="n"/>
            </a:pPr>
            <a:r>
              <a:rPr kumimoji="1" lang="en-US" altLang="zh-CN" sz="1200" dirty="0"/>
              <a:t>Knowledge-based Learner</a:t>
            </a:r>
          </a:p>
          <a:p>
            <a:pPr marL="171450" indent="-171450">
              <a:buFont typeface="Wingdings" pitchFamily="2" charset="2"/>
              <a:buChar char="n"/>
            </a:pPr>
            <a:r>
              <a:rPr kumimoji="1" lang="en-US" altLang="zh-CN" sz="1200" dirty="0"/>
              <a:t>Task-based Knowledge Miner</a:t>
            </a:r>
          </a:p>
          <a:p>
            <a:pPr marL="171450" indent="-171450">
              <a:buFont typeface="Wingdings" pitchFamily="2" charset="2"/>
              <a:buChar char="n"/>
            </a:pPr>
            <a:r>
              <a:rPr kumimoji="1" lang="en-US" altLang="zh-CN" sz="1200" dirty="0"/>
              <a:t>Task Manager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776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267063"/>
            <a:ext cx="7413625" cy="914400"/>
          </a:xfrm>
        </p:spPr>
        <p:txBody>
          <a:bodyPr/>
          <a:lstStyle/>
          <a:p>
            <a:r>
              <a:rPr lang="en-US" dirty="0"/>
              <a:t>Background and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888" y="1484784"/>
            <a:ext cx="7345362" cy="4392489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sz="1400" dirty="0"/>
              <a:t>In the mid 1980s, Michalski proposed the theory of constructive inductive learning.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400" dirty="0"/>
              <a:t>In 1986, </a:t>
            </a:r>
            <a:r>
              <a:rPr lang="en-US" altLang="zh-CN" sz="1400" dirty="0" err="1"/>
              <a:t>Rumelhart</a:t>
            </a:r>
            <a:r>
              <a:rPr lang="en-US" altLang="zh-CN" sz="1400" dirty="0"/>
              <a:t> proposed the structure of recurrent neural network</a:t>
            </a:r>
            <a:endParaRPr lang="en-US" sz="1400" dirty="0"/>
          </a:p>
          <a:p>
            <a:pPr>
              <a:buFont typeface="Wingdings" pitchFamily="2" charset="2"/>
              <a:buChar char="n"/>
            </a:pPr>
            <a:r>
              <a:rPr lang="en-US" sz="1400" dirty="0"/>
              <a:t>In the mid 1990s, </a:t>
            </a:r>
            <a:r>
              <a:rPr lang="en-US" sz="1400" dirty="0" err="1"/>
              <a:t>Thrun</a:t>
            </a:r>
            <a:r>
              <a:rPr lang="en-US" sz="1400" dirty="0"/>
              <a:t> and Mitchell proposed the explanation-based neural network (EBBN).</a:t>
            </a:r>
          </a:p>
          <a:p>
            <a:pPr>
              <a:buFont typeface="Wingdings" pitchFamily="2" charset="2"/>
              <a:buChar char="n"/>
            </a:pPr>
            <a:r>
              <a:rPr lang="en-US" sz="1400" dirty="0"/>
              <a:t>Lifelong machine learning was firstly named by </a:t>
            </a:r>
            <a:r>
              <a:rPr lang="en-US" sz="1400" dirty="0" err="1"/>
              <a:t>Thrun</a:t>
            </a:r>
            <a:r>
              <a:rPr lang="en-US" sz="1400" dirty="0"/>
              <a:t> and Mitchell in 1995.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1997, </a:t>
            </a:r>
            <a:r>
              <a:rPr lang="en-US" altLang="zh-CN" sz="1400" dirty="0" err="1"/>
              <a:t>Hochreiter</a:t>
            </a:r>
            <a:r>
              <a:rPr lang="en-US" altLang="zh-CN" sz="1400" dirty="0"/>
              <a:t> and </a:t>
            </a:r>
            <a:r>
              <a:rPr lang="en-US" altLang="zh-CN" sz="1400" dirty="0" err="1"/>
              <a:t>Schmidhuber</a:t>
            </a:r>
            <a:r>
              <a:rPr lang="en-US" altLang="zh-CN" sz="1400" dirty="0"/>
              <a:t> proposed the structure of Long Short-Term Memory in order to solve the issues in conventional back-propagation and discussed some limitation of LSTM.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400" dirty="0"/>
              <a:t>In 2005, Graves and </a:t>
            </a:r>
            <a:r>
              <a:rPr lang="en-US" altLang="zh-CN" sz="1400" dirty="0" err="1"/>
              <a:t>Schmidhuber</a:t>
            </a:r>
            <a:r>
              <a:rPr lang="en-US" altLang="zh-CN" sz="1400" dirty="0"/>
              <a:t> proposed </a:t>
            </a:r>
            <a:r>
              <a:rPr lang="en-US" altLang="zh-CN" sz="1400" dirty="0" err="1"/>
              <a:t>BiLSTM</a:t>
            </a:r>
            <a:r>
              <a:rPr lang="en-US" altLang="zh-CN" sz="1400" dirty="0"/>
              <a:t> and applied it to the phoneme classification.</a:t>
            </a:r>
            <a:endParaRPr lang="en-US" sz="1400" dirty="0"/>
          </a:p>
          <a:p>
            <a:pPr>
              <a:buFont typeface="Wingdings" pitchFamily="2" charset="2"/>
              <a:buChar char="n"/>
            </a:pPr>
            <a:r>
              <a:rPr lang="en-US" sz="1400" dirty="0"/>
              <a:t>In 2013, Ruvolo and Raton proposed an efficient algorithm for lifelong learning (ELLA)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400" dirty="0"/>
              <a:t>In 2014, </a:t>
            </a:r>
            <a:r>
              <a:rPr lang="en-US" altLang="zh-CN" sz="1400" dirty="0" err="1"/>
              <a:t>Kyunghyun</a:t>
            </a:r>
            <a:r>
              <a:rPr lang="en-US" altLang="zh-CN" sz="1400" dirty="0"/>
              <a:t> proposed gated recurrent unit (GRU)</a:t>
            </a:r>
            <a:endParaRPr lang="en-US" sz="1400" dirty="0"/>
          </a:p>
          <a:p>
            <a:pPr>
              <a:buFont typeface="Wingdings" pitchFamily="2" charset="2"/>
              <a:buChar char="n"/>
            </a:pPr>
            <a:r>
              <a:rPr lang="en-US" sz="1400" dirty="0"/>
              <a:t>In 2016, Chen and Liu introduced the architecture of lifelong machine learning and summarized the differences between traditional machine learning and lifelong machine learning.</a:t>
            </a:r>
          </a:p>
          <a:p>
            <a:pPr>
              <a:buFont typeface="Wingdings" pitchFamily="2" charset="2"/>
              <a:buChar char="n"/>
            </a:pPr>
            <a:r>
              <a:rPr lang="en-US" sz="1400" dirty="0"/>
              <a:t>In 2018, Chen conducted a lifelong machine learning survey for sentiment classification, showed that the performance of LML is better than multi-task learning model and single task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83778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888" y="1484784"/>
            <a:ext cx="7633592" cy="4486275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Environment and Important packages: </a:t>
            </a:r>
          </a:p>
          <a:p>
            <a:pPr marL="0" indent="0">
              <a:buNone/>
            </a:pPr>
            <a:r>
              <a:rPr lang="en-US" sz="1200" dirty="0"/>
              <a:t>Python3, </a:t>
            </a:r>
            <a:r>
              <a:rPr lang="en-US" altLang="zh-CN" sz="1200" dirty="0"/>
              <a:t>TensorFlow</a:t>
            </a:r>
            <a:r>
              <a:rPr lang="zh-CN" altLang="en-US" sz="1200" dirty="0"/>
              <a:t> </a:t>
            </a:r>
            <a:r>
              <a:rPr lang="en-US" sz="1200" dirty="0"/>
              <a:t>Pandas, </a:t>
            </a:r>
            <a:r>
              <a:rPr lang="en-US" sz="1200" dirty="0" err="1"/>
              <a:t>Numpy</a:t>
            </a:r>
            <a:r>
              <a:rPr lang="en-US" sz="1200" dirty="0"/>
              <a:t>, </a:t>
            </a:r>
            <a:r>
              <a:rPr lang="en-US" sz="1200" dirty="0" err="1"/>
              <a:t>Keras</a:t>
            </a:r>
            <a:r>
              <a:rPr lang="en-US" sz="1200" dirty="0"/>
              <a:t>, </a:t>
            </a:r>
            <a:r>
              <a:rPr lang="en-US" sz="1200" dirty="0" err="1"/>
              <a:t>sklearn</a:t>
            </a:r>
            <a:endParaRPr lang="en-US" sz="1200" dirty="0"/>
          </a:p>
          <a:p>
            <a:pPr marL="0" indent="0">
              <a:buNone/>
            </a:pPr>
            <a:r>
              <a:rPr lang="en-US" sz="1600" b="1" dirty="0"/>
              <a:t>Framework (LSTM Based Structure):</a:t>
            </a:r>
          </a:p>
          <a:p>
            <a:pPr>
              <a:buFont typeface="Wingdings" pitchFamily="2" charset="2"/>
              <a:buChar char="l"/>
            </a:pPr>
            <a:r>
              <a:rPr lang="en-US" sz="1200" dirty="0"/>
              <a:t>Data preprocessing</a:t>
            </a:r>
            <a:r>
              <a:rPr lang="zh-CN" altLang="en-US" sz="1200" dirty="0"/>
              <a:t> （</a:t>
            </a:r>
            <a:r>
              <a:rPr lang="en-US" altLang="zh-CN" sz="1200" dirty="0"/>
              <a:t>Observe data’s shape and dimension, </a:t>
            </a:r>
            <a:r>
              <a:rPr lang="en" altLang="zh-CN" sz="1200" dirty="0"/>
              <a:t>Normalization using </a:t>
            </a:r>
            <a:r>
              <a:rPr lang="en" altLang="zh-CN" sz="1200" dirty="0" err="1"/>
              <a:t>MinMaxScaler</a:t>
            </a:r>
            <a:r>
              <a:rPr lang="zh-CN" altLang="en-US" sz="1200" dirty="0"/>
              <a:t>）</a:t>
            </a:r>
            <a:endParaRPr lang="en-US" sz="1200" dirty="0"/>
          </a:p>
          <a:p>
            <a:pPr>
              <a:buFont typeface="Wingdings" pitchFamily="2" charset="2"/>
              <a:buChar char="l"/>
            </a:pPr>
            <a:r>
              <a:rPr lang="en-US" sz="1200" dirty="0"/>
              <a:t>Divide training and testing data </a:t>
            </a:r>
          </a:p>
          <a:p>
            <a:pPr>
              <a:buFont typeface="Wingdings" pitchFamily="2" charset="2"/>
              <a:buChar char="l"/>
            </a:pPr>
            <a:r>
              <a:rPr lang="en-US" sz="1200" dirty="0"/>
              <a:t>Construct time-series data through training data (Using rolling method)</a:t>
            </a:r>
          </a:p>
          <a:p>
            <a:pPr>
              <a:buFont typeface="Wingdings" pitchFamily="2" charset="2"/>
              <a:buChar char="l"/>
            </a:pPr>
            <a:r>
              <a:rPr lang="en-US" sz="1200" dirty="0"/>
              <a:t>Define layers and construct models</a:t>
            </a:r>
          </a:p>
          <a:p>
            <a:pPr>
              <a:buFont typeface="Wingdings" pitchFamily="2" charset="2"/>
              <a:buChar char="l"/>
            </a:pPr>
            <a:r>
              <a:rPr lang="en-US" sz="1200" dirty="0"/>
              <a:t>Train the model and tune hyper-parameters</a:t>
            </a:r>
          </a:p>
          <a:p>
            <a:pPr>
              <a:buFont typeface="Wingdings" pitchFamily="2" charset="2"/>
              <a:buChar char="l"/>
            </a:pPr>
            <a:r>
              <a:rPr lang="en-US" sz="1200" dirty="0"/>
              <a:t>Generate prediction result</a:t>
            </a:r>
          </a:p>
          <a:p>
            <a:pPr>
              <a:buFont typeface="Wingdings" pitchFamily="2" charset="2"/>
              <a:buChar char="l"/>
            </a:pPr>
            <a:r>
              <a:rPr lang="en-US" sz="1200" dirty="0"/>
              <a:t>Visualization for illustration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488F680C-FC1B-C44B-B723-D595D41E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111818"/>
            <a:ext cx="3744416" cy="228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AE1F20-D48B-CB44-9FE6-E726D06606FE}"/>
              </a:ext>
            </a:extLst>
          </p:cNvPr>
          <p:cNvSpPr txBox="1"/>
          <p:nvPr/>
        </p:nvSpPr>
        <p:spPr>
          <a:xfrm>
            <a:off x="5592764" y="5399525"/>
            <a:ext cx="2710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Figure 2: Proposed framework for regression problems 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1355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394" y="1484784"/>
            <a:ext cx="4747267" cy="4464496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LSTM (Long Short-Term Memory):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400" dirty="0"/>
              <a:t>Solve the gradient vanishing and explosion issues of RNN.</a:t>
            </a:r>
            <a:endParaRPr lang="en-US" sz="1400" dirty="0"/>
          </a:p>
          <a:p>
            <a:pPr>
              <a:buFont typeface="Wingdings" pitchFamily="2" charset="2"/>
              <a:buChar char="n"/>
            </a:pPr>
            <a:r>
              <a:rPr lang="en-US" sz="1400" dirty="0"/>
              <a:t>Structure: input gate, forget gate, output gate.</a:t>
            </a:r>
          </a:p>
          <a:p>
            <a:pPr>
              <a:buFont typeface="Wingdings" pitchFamily="2" charset="2"/>
              <a:buChar char="n"/>
            </a:pPr>
            <a:endParaRPr lang="en-US" sz="1200" dirty="0"/>
          </a:p>
          <a:p>
            <a:pPr marL="0" indent="0">
              <a:buNone/>
            </a:pPr>
            <a:r>
              <a:rPr lang="en-US" sz="1600" b="1" dirty="0"/>
              <a:t>GRU (Gate Recurrent Unit)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pPr>
              <a:buFont typeface="Wingdings" pitchFamily="2" charset="2"/>
              <a:buChar char="n"/>
            </a:pPr>
            <a:r>
              <a:rPr lang="en-US" altLang="zh-CN" sz="1400" dirty="0"/>
              <a:t>A variant of LSTM with less parameter and more simple structure.</a:t>
            </a:r>
          </a:p>
          <a:p>
            <a:pPr>
              <a:buFont typeface="Wingdings" pitchFamily="2" charset="2"/>
              <a:buChar char="n"/>
            </a:pPr>
            <a:r>
              <a:rPr lang="en-US" sz="1400" dirty="0"/>
              <a:t>Structure: update gate, reset gate.</a:t>
            </a:r>
          </a:p>
          <a:p>
            <a:pPr>
              <a:buFont typeface="Wingdings" pitchFamily="2" charset="2"/>
              <a:buChar char="n"/>
            </a:pPr>
            <a:endParaRPr lang="en-US" sz="1400" dirty="0"/>
          </a:p>
          <a:p>
            <a:pPr marL="0" indent="0">
              <a:buNone/>
            </a:pPr>
            <a:r>
              <a:rPr lang="en-US" sz="1600" b="1" dirty="0"/>
              <a:t>Bi-LSTM (Bi-directional Long Short-Term Memory):</a:t>
            </a:r>
          </a:p>
          <a:p>
            <a:pPr>
              <a:buFont typeface="Wingdings" pitchFamily="2" charset="2"/>
              <a:buChar char="n"/>
            </a:pPr>
            <a:r>
              <a:rPr lang="en-US" sz="1400" dirty="0"/>
              <a:t>Combination of forward LSTM and backward LSTM.</a:t>
            </a:r>
          </a:p>
          <a:p>
            <a:pPr>
              <a:buFont typeface="Wingdings" pitchFamily="2" charset="2"/>
              <a:buChar char="n"/>
            </a:pPr>
            <a:r>
              <a:rPr lang="en-US" sz="1400" dirty="0"/>
              <a:t>Enable to encode the information from back to forward.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5" name="图片 4" descr="手机屏幕的截图&#10;&#10;中度可信度描述已自动生成">
            <a:extLst>
              <a:ext uri="{FF2B5EF4-FFF2-40B4-BE49-F238E27FC236}">
                <a16:creationId xmlns:a16="http://schemas.microsoft.com/office/drawing/2014/main" id="{7BF50F8B-AE69-3E48-99DD-B61318C22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663" y="1477177"/>
            <a:ext cx="2044251" cy="12447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61FD07-21FA-BC4C-9E2B-E2B60CE74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859461"/>
            <a:ext cx="3124371" cy="11390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79A392-9598-EF45-AF17-66AF0AA5A483}"/>
              </a:ext>
            </a:extLst>
          </p:cNvPr>
          <p:cNvSpPr txBox="1"/>
          <p:nvPr/>
        </p:nvSpPr>
        <p:spPr>
          <a:xfrm>
            <a:off x="6519857" y="2601812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Figure 3: LSTM structure</a:t>
            </a:r>
            <a:endParaRPr kumimoji="1" lang="zh-CN" altLang="en-US" sz="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2C74D8-271C-EF4C-8B23-05612961FBA6}"/>
              </a:ext>
            </a:extLst>
          </p:cNvPr>
          <p:cNvSpPr txBox="1"/>
          <p:nvPr/>
        </p:nvSpPr>
        <p:spPr>
          <a:xfrm>
            <a:off x="6573834" y="3921614"/>
            <a:ext cx="14574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Figure 4: GRU structure and formular</a:t>
            </a:r>
            <a:endParaRPr kumimoji="1" lang="zh-CN" altLang="en-US" sz="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C313B3-1763-2545-AE23-54078C4FC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864" y="4144504"/>
            <a:ext cx="2690313" cy="12405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DCD3DC1-7962-8049-9AF7-DE0FB5E8C8F0}"/>
              </a:ext>
            </a:extLst>
          </p:cNvPr>
          <p:cNvSpPr txBox="1"/>
          <p:nvPr/>
        </p:nvSpPr>
        <p:spPr>
          <a:xfrm>
            <a:off x="6750801" y="5373215"/>
            <a:ext cx="1130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Figure 5: Bi-LSTM structure</a:t>
            </a:r>
            <a:endParaRPr kumimoji="1"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288051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888" y="1412776"/>
            <a:ext cx="7705600" cy="544522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Overview of dataset: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Prediction result of LSTM based model: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Comparison with GRU and Bi-LSTM based model: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图片 7" descr="图表, 条形图&#10;&#10;描述已自动生成">
            <a:extLst>
              <a:ext uri="{FF2B5EF4-FFF2-40B4-BE49-F238E27FC236}">
                <a16:creationId xmlns:a16="http://schemas.microsoft.com/office/drawing/2014/main" id="{6CCE10E4-744B-EA47-8A75-6E783CE3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45" y="4479881"/>
            <a:ext cx="2304256" cy="1270758"/>
          </a:xfrm>
          <a:prstGeom prst="rect">
            <a:avLst/>
          </a:prstGeom>
        </p:spPr>
      </p:pic>
      <p:pic>
        <p:nvPicPr>
          <p:cNvPr id="9" name="图片 8" descr="图表, 条形图&#10;&#10;描述已自动生成">
            <a:extLst>
              <a:ext uri="{FF2B5EF4-FFF2-40B4-BE49-F238E27FC236}">
                <a16:creationId xmlns:a16="http://schemas.microsoft.com/office/drawing/2014/main" id="{F4F61EA3-BF4F-AB48-BC06-977B97C9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816" y="4502114"/>
            <a:ext cx="2402071" cy="1275985"/>
          </a:xfrm>
          <a:prstGeom prst="rect">
            <a:avLst/>
          </a:prstGeom>
        </p:spPr>
      </p:pic>
      <p:pic>
        <p:nvPicPr>
          <p:cNvPr id="10" name="图片 9" descr="图表, 折线图, 直方图&#10;&#10;描述已自动生成">
            <a:extLst>
              <a:ext uri="{FF2B5EF4-FFF2-40B4-BE49-F238E27FC236}">
                <a16:creationId xmlns:a16="http://schemas.microsoft.com/office/drawing/2014/main" id="{103E31F4-595D-D348-BD8A-4821A2B13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942" y="3055174"/>
            <a:ext cx="1992442" cy="1093906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394679B-8A37-C940-A4DC-9C7ACF68B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72389"/>
              </p:ext>
            </p:extLst>
          </p:nvPr>
        </p:nvGraphicFramePr>
        <p:xfrm>
          <a:off x="1387422" y="2886919"/>
          <a:ext cx="1766540" cy="13067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3039">
                  <a:extLst>
                    <a:ext uri="{9D8B030D-6E8A-4147-A177-3AD203B41FA5}">
                      <a16:colId xmlns:a16="http://schemas.microsoft.com/office/drawing/2014/main" val="426384342"/>
                    </a:ext>
                  </a:extLst>
                </a:gridCol>
                <a:gridCol w="1193501">
                  <a:extLst>
                    <a:ext uri="{9D8B030D-6E8A-4147-A177-3AD203B41FA5}">
                      <a16:colId xmlns:a16="http://schemas.microsoft.com/office/drawing/2014/main" val="3512167019"/>
                    </a:ext>
                  </a:extLst>
                </a:gridCol>
              </a:tblGrid>
              <a:tr h="74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 dirty="0">
                          <a:effectLst/>
                        </a:rPr>
                        <a:t>Layer 1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 b="0" dirty="0">
                          <a:solidFill>
                            <a:schemeClr val="tx1"/>
                          </a:solidFill>
                          <a:effectLst/>
                        </a:rPr>
                        <a:t>LSTM (128 dimensions)</a:t>
                      </a:r>
                      <a:endParaRPr lang="zh-CN" sz="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82763"/>
                  </a:ext>
                </a:extLst>
              </a:tr>
              <a:tr h="74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>
                          <a:effectLst/>
                        </a:rPr>
                        <a:t>Layer 2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 dirty="0">
                          <a:effectLst/>
                        </a:rPr>
                        <a:t>Dropout (0.2)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091903"/>
                  </a:ext>
                </a:extLst>
              </a:tr>
              <a:tr h="74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 dirty="0">
                          <a:effectLst/>
                        </a:rPr>
                        <a:t>Layer 3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>
                          <a:effectLst/>
                        </a:rPr>
                        <a:t>LSTM (128 dimensions)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59815"/>
                  </a:ext>
                </a:extLst>
              </a:tr>
              <a:tr h="74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>
                          <a:effectLst/>
                        </a:rPr>
                        <a:t>Layer 4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 dirty="0">
                          <a:effectLst/>
                        </a:rPr>
                        <a:t>Dropout (0.2)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1897"/>
                  </a:ext>
                </a:extLst>
              </a:tr>
              <a:tr h="74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>
                          <a:effectLst/>
                        </a:rPr>
                        <a:t>Layer 5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 dirty="0">
                          <a:effectLst/>
                        </a:rPr>
                        <a:t>LSTM (128 dimensions)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198835"/>
                  </a:ext>
                </a:extLst>
              </a:tr>
              <a:tr h="74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>
                          <a:effectLst/>
                        </a:rPr>
                        <a:t>Layer 6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>
                          <a:effectLst/>
                        </a:rPr>
                        <a:t>Dropout (0.2)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27444"/>
                  </a:ext>
                </a:extLst>
              </a:tr>
              <a:tr h="74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 dirty="0">
                          <a:effectLst/>
                        </a:rPr>
                        <a:t>Layer 7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 dirty="0">
                          <a:effectLst/>
                        </a:rPr>
                        <a:t>Dense Layer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22978"/>
                  </a:ext>
                </a:extLst>
              </a:tr>
              <a:tr h="74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>
                          <a:effectLst/>
                        </a:rPr>
                        <a:t>Epoch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>
                          <a:effectLst/>
                        </a:rPr>
                        <a:t>20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886322"/>
                  </a:ext>
                </a:extLst>
              </a:tr>
              <a:tr h="74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>
                          <a:effectLst/>
                        </a:rPr>
                        <a:t>Batch Size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 dirty="0">
                          <a:effectLst/>
                        </a:rPr>
                        <a:t>32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21163"/>
                  </a:ext>
                </a:extLst>
              </a:tr>
              <a:tr h="74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>
                          <a:effectLst/>
                        </a:rPr>
                        <a:t>Optimizer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 dirty="0" err="1">
                          <a:effectLst/>
                        </a:rPr>
                        <a:t>rmsprop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928995"/>
                  </a:ext>
                </a:extLst>
              </a:tr>
              <a:tr h="74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 dirty="0">
                          <a:effectLst/>
                        </a:rPr>
                        <a:t>Learning Rate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>
                          <a:effectLst/>
                        </a:rPr>
                        <a:t>0.001 (default)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983010"/>
                  </a:ext>
                </a:extLst>
              </a:tr>
              <a:tr h="74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>
                          <a:effectLst/>
                        </a:rPr>
                        <a:t>Decay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 dirty="0">
                          <a:effectLst/>
                        </a:rPr>
                        <a:t>0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71249"/>
                  </a:ext>
                </a:extLst>
              </a:tr>
              <a:tr h="74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>
                          <a:effectLst/>
                        </a:rPr>
                        <a:t>Loss 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500" dirty="0">
                          <a:effectLst/>
                        </a:rPr>
                        <a:t>MSE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20788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D9F9F37F-E6C1-024F-91AE-FFA53B8B3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88" y="3055174"/>
            <a:ext cx="2030420" cy="1185633"/>
          </a:xfrm>
          <a:prstGeom prst="rect">
            <a:avLst/>
          </a:prstGeom>
        </p:spPr>
      </p:pic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0AE48551-4CAA-FD4B-8F75-F100B1412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52138"/>
              </p:ext>
            </p:extLst>
          </p:nvPr>
        </p:nvGraphicFramePr>
        <p:xfrm>
          <a:off x="5275051" y="1878123"/>
          <a:ext cx="2030420" cy="594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0385">
                  <a:extLst>
                    <a:ext uri="{9D8B030D-6E8A-4147-A177-3AD203B41FA5}">
                      <a16:colId xmlns:a16="http://schemas.microsoft.com/office/drawing/2014/main" val="2872677249"/>
                    </a:ext>
                  </a:extLst>
                </a:gridCol>
                <a:gridCol w="520885">
                  <a:extLst>
                    <a:ext uri="{9D8B030D-6E8A-4147-A177-3AD203B41FA5}">
                      <a16:colId xmlns:a16="http://schemas.microsoft.com/office/drawing/2014/main" val="2923235756"/>
                    </a:ext>
                  </a:extLst>
                </a:gridCol>
                <a:gridCol w="709150">
                  <a:extLst>
                    <a:ext uri="{9D8B030D-6E8A-4147-A177-3AD203B41FA5}">
                      <a16:colId xmlns:a16="http://schemas.microsoft.com/office/drawing/2014/main" val="259422162"/>
                    </a:ext>
                  </a:extLst>
                </a:gridCol>
              </a:tblGrid>
              <a:tr h="170319">
                <a:tc>
                  <a:txBody>
                    <a:bodyPr/>
                    <a:lstStyle/>
                    <a:p>
                      <a:r>
                        <a:rPr lang="en-US" altLang="zh-CN" sz="700" b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CN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700" b="0" dirty="0">
                          <a:solidFill>
                            <a:schemeClr val="tx1"/>
                          </a:solidFill>
                        </a:rPr>
                        <a:t>3020 rows and 6 columns</a:t>
                      </a:r>
                      <a:endParaRPr lang="zh-CN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238047"/>
                  </a:ext>
                </a:extLst>
              </a:tr>
              <a:tr h="170319">
                <a:tc>
                  <a:txBody>
                    <a:bodyPr/>
                    <a:lstStyle/>
                    <a:p>
                      <a:r>
                        <a:rPr lang="en-US" altLang="zh-CN" sz="700" b="0" dirty="0">
                          <a:solidFill>
                            <a:schemeClr val="tx1"/>
                          </a:solidFill>
                        </a:rPr>
                        <a:t>2006-2016</a:t>
                      </a:r>
                      <a:endParaRPr lang="zh-CN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0" dirty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zh-CN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0" dirty="0">
                          <a:solidFill>
                            <a:schemeClr val="tx1"/>
                          </a:solidFill>
                        </a:rPr>
                        <a:t>2769 rows</a:t>
                      </a:r>
                      <a:endParaRPr lang="zh-CN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03060"/>
                  </a:ext>
                </a:extLst>
              </a:tr>
              <a:tr h="170485"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2017</a:t>
                      </a:r>
                      <a:endParaRPr lang="zh-CN" alt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Testing</a:t>
                      </a:r>
                      <a:endParaRPr lang="zh-CN" alt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251 rows</a:t>
                      </a:r>
                      <a:endParaRPr lang="zh-CN" alt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26255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557612DA-F023-BD4C-9ACA-9FE6E25EC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037" y="1689671"/>
            <a:ext cx="3822327" cy="974638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4F3C9CB-BDBA-794B-AA14-004BC0063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86788"/>
              </p:ext>
            </p:extLst>
          </p:nvPr>
        </p:nvGraphicFramePr>
        <p:xfrm>
          <a:off x="6647464" y="4602648"/>
          <a:ext cx="1654112" cy="594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375">
                  <a:extLst>
                    <a:ext uri="{9D8B030D-6E8A-4147-A177-3AD203B41FA5}">
                      <a16:colId xmlns:a16="http://schemas.microsoft.com/office/drawing/2014/main" val="3631006855"/>
                    </a:ext>
                  </a:extLst>
                </a:gridCol>
                <a:gridCol w="413375">
                  <a:extLst>
                    <a:ext uri="{9D8B030D-6E8A-4147-A177-3AD203B41FA5}">
                      <a16:colId xmlns:a16="http://schemas.microsoft.com/office/drawing/2014/main" val="4084536625"/>
                    </a:ext>
                  </a:extLst>
                </a:gridCol>
                <a:gridCol w="413681">
                  <a:extLst>
                    <a:ext uri="{9D8B030D-6E8A-4147-A177-3AD203B41FA5}">
                      <a16:colId xmlns:a16="http://schemas.microsoft.com/office/drawing/2014/main" val="184257512"/>
                    </a:ext>
                  </a:extLst>
                </a:gridCol>
                <a:gridCol w="413681">
                  <a:extLst>
                    <a:ext uri="{9D8B030D-6E8A-4147-A177-3AD203B41FA5}">
                      <a16:colId xmlns:a16="http://schemas.microsoft.com/office/drawing/2014/main" val="1258338849"/>
                    </a:ext>
                  </a:extLst>
                </a:gridCol>
              </a:tblGrid>
              <a:tr h="118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 dirty="0">
                          <a:effectLst/>
                        </a:rPr>
                        <a:t> MSE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 dirty="0">
                          <a:effectLst/>
                        </a:rPr>
                        <a:t>LSTM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GRU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Bi-LSTM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68285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Round 1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 dirty="0">
                          <a:effectLst/>
                        </a:rPr>
                        <a:t>4.3340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 dirty="0">
                          <a:effectLst/>
                        </a:rPr>
                        <a:t>4.6110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 dirty="0">
                          <a:effectLst/>
                        </a:rPr>
                        <a:t>4.6208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3458057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Round 2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7.6449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 dirty="0">
                          <a:effectLst/>
                        </a:rPr>
                        <a:t>5.9706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5.2370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714133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Round 3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4.4109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3.6978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5.7812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080363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Average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5.4633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4.7598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 dirty="0">
                          <a:effectLst/>
                        </a:rPr>
                        <a:t>5.2130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923774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CAAE5420-8589-684E-98FE-345D7DBE1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23951"/>
              </p:ext>
            </p:extLst>
          </p:nvPr>
        </p:nvGraphicFramePr>
        <p:xfrm>
          <a:off x="3016704" y="4602648"/>
          <a:ext cx="1654112" cy="708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528">
                  <a:extLst>
                    <a:ext uri="{9D8B030D-6E8A-4147-A177-3AD203B41FA5}">
                      <a16:colId xmlns:a16="http://schemas.microsoft.com/office/drawing/2014/main" val="2984471288"/>
                    </a:ext>
                  </a:extLst>
                </a:gridCol>
                <a:gridCol w="413528">
                  <a:extLst>
                    <a:ext uri="{9D8B030D-6E8A-4147-A177-3AD203B41FA5}">
                      <a16:colId xmlns:a16="http://schemas.microsoft.com/office/drawing/2014/main" val="2226065575"/>
                    </a:ext>
                  </a:extLst>
                </a:gridCol>
                <a:gridCol w="413528">
                  <a:extLst>
                    <a:ext uri="{9D8B030D-6E8A-4147-A177-3AD203B41FA5}">
                      <a16:colId xmlns:a16="http://schemas.microsoft.com/office/drawing/2014/main" val="2588649454"/>
                    </a:ext>
                  </a:extLst>
                </a:gridCol>
                <a:gridCol w="413528">
                  <a:extLst>
                    <a:ext uri="{9D8B030D-6E8A-4147-A177-3AD203B41FA5}">
                      <a16:colId xmlns:a16="http://schemas.microsoft.com/office/drawing/2014/main" val="508748135"/>
                    </a:ext>
                  </a:extLst>
                </a:gridCol>
              </a:tblGrid>
              <a:tr h="1417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 dirty="0">
                          <a:effectLst/>
                        </a:rPr>
                        <a:t> Time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LSTM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GRU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Bi-LSTM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5314614"/>
                  </a:ext>
                </a:extLst>
              </a:tr>
              <a:tr h="1417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Round 1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 dirty="0">
                          <a:effectLst/>
                        </a:rPr>
                        <a:t>44.4729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24.5032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38.4417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516599"/>
                  </a:ext>
                </a:extLst>
              </a:tr>
              <a:tr h="1417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 dirty="0">
                          <a:effectLst/>
                        </a:rPr>
                        <a:t>Round 2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23.7673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 dirty="0">
                          <a:effectLst/>
                        </a:rPr>
                        <a:t>21.1196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39.3136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647983"/>
                  </a:ext>
                </a:extLst>
              </a:tr>
              <a:tr h="1417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Round 3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24.3078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23.7143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39.4897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687187"/>
                  </a:ext>
                </a:extLst>
              </a:tr>
              <a:tr h="1417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Average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30.8493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>
                          <a:effectLst/>
                        </a:rPr>
                        <a:t>23.1124</a:t>
                      </a:r>
                      <a:endParaRPr lang="zh-CN" sz="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CA" sz="500" dirty="0">
                          <a:effectLst/>
                        </a:rPr>
                        <a:t>39.0817</a:t>
                      </a:r>
                      <a:endParaRPr lang="zh-CN" sz="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884015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3DEA5A0D-23DC-184F-8262-229851209BB8}"/>
              </a:ext>
            </a:extLst>
          </p:cNvPr>
          <p:cNvSpPr txBox="1"/>
          <p:nvPr/>
        </p:nvSpPr>
        <p:spPr>
          <a:xfrm>
            <a:off x="4067944" y="2537338"/>
            <a:ext cx="14756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/>
              <a:t>Figure 6: Overview of dataset</a:t>
            </a:r>
            <a:endParaRPr kumimoji="1" lang="zh-CN" altLang="en-US" sz="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A44863-2448-C540-8E31-AE5DDDED01C1}"/>
              </a:ext>
            </a:extLst>
          </p:cNvPr>
          <p:cNvSpPr txBox="1"/>
          <p:nvPr/>
        </p:nvSpPr>
        <p:spPr>
          <a:xfrm>
            <a:off x="3662427" y="4105334"/>
            <a:ext cx="14756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/>
              <a:t>Figure 7: Prediction of LSTM model</a:t>
            </a:r>
            <a:endParaRPr kumimoji="1" lang="zh-CN" altLang="en-US" sz="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E722E2-ADF4-6042-A594-D4F9FA4FAB5B}"/>
              </a:ext>
            </a:extLst>
          </p:cNvPr>
          <p:cNvSpPr txBox="1"/>
          <p:nvPr/>
        </p:nvSpPr>
        <p:spPr>
          <a:xfrm>
            <a:off x="5415711" y="4146852"/>
            <a:ext cx="1889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/>
              <a:t>Figure 8: Relationship between epoch and loss</a:t>
            </a:r>
            <a:endParaRPr kumimoji="1" lang="zh-CN" altLang="en-US" sz="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2C1F1F-91E3-6548-A76A-B88BA45E7274}"/>
              </a:ext>
            </a:extLst>
          </p:cNvPr>
          <p:cNvSpPr txBox="1"/>
          <p:nvPr/>
        </p:nvSpPr>
        <p:spPr>
          <a:xfrm>
            <a:off x="1574045" y="4149946"/>
            <a:ext cx="14756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/>
              <a:t>Table 1: Settings of model</a:t>
            </a:r>
            <a:endParaRPr kumimoji="1" lang="zh-CN" altLang="en-US" sz="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376A621-6F12-0B4B-A699-384C6EC81542}"/>
              </a:ext>
            </a:extLst>
          </p:cNvPr>
          <p:cNvSpPr txBox="1"/>
          <p:nvPr/>
        </p:nvSpPr>
        <p:spPr>
          <a:xfrm>
            <a:off x="1503800" y="5741447"/>
            <a:ext cx="1889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/>
              <a:t>Figure 9: Comparison of training time</a:t>
            </a:r>
            <a:endParaRPr kumimoji="1" lang="zh-CN" altLang="en-US" sz="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785F7C-9CC0-804A-8ED3-A664B0AB4269}"/>
              </a:ext>
            </a:extLst>
          </p:cNvPr>
          <p:cNvSpPr txBox="1"/>
          <p:nvPr/>
        </p:nvSpPr>
        <p:spPr>
          <a:xfrm>
            <a:off x="4967241" y="5757924"/>
            <a:ext cx="1889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/>
              <a:t>Figure 10: Comparison of mean square error</a:t>
            </a:r>
            <a:endParaRPr kumimoji="1" lang="zh-CN" altLang="en-US" sz="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D8EEDA-D832-EB44-9519-77F80714F727}"/>
              </a:ext>
            </a:extLst>
          </p:cNvPr>
          <p:cNvSpPr txBox="1"/>
          <p:nvPr/>
        </p:nvSpPr>
        <p:spPr>
          <a:xfrm>
            <a:off x="3294303" y="5260558"/>
            <a:ext cx="14756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/>
              <a:t>Table 2: Result of training time</a:t>
            </a:r>
            <a:endParaRPr kumimoji="1" lang="zh-CN" altLang="en-US" sz="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A79C8C2-0101-CC4B-B434-C705A9415630}"/>
              </a:ext>
            </a:extLst>
          </p:cNvPr>
          <p:cNvSpPr txBox="1"/>
          <p:nvPr/>
        </p:nvSpPr>
        <p:spPr>
          <a:xfrm>
            <a:off x="6736692" y="5193679"/>
            <a:ext cx="14756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/>
              <a:t>Table 3: Result of mean square error</a:t>
            </a:r>
            <a:endParaRPr kumimoji="1"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81852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and Future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888" y="1484784"/>
            <a:ext cx="7345362" cy="45365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/>
              <a:t>Conclusion: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600" dirty="0"/>
              <a:t>This project proposed a framework for regression problem and applied the framework to predict the stock price using different models.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600" dirty="0"/>
              <a:t>LSTM, GRU and Bi-LSTM all perform well in the prediction task, GRU can reach the better accuracy with less training time compared with LSTM and Bi-LSTM.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600" dirty="0"/>
              <a:t>The stock price can be affected by various factors.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600" dirty="0"/>
              <a:t>There is no algorithm can realize the real lifelong machine learning that can implement all tasks in all fields based on current knowledge and technology.</a:t>
            </a:r>
            <a:endParaRPr lang="en-US" altLang="zh-CN" dirty="0"/>
          </a:p>
          <a:p>
            <a:pPr marL="0" indent="0">
              <a:buNone/>
            </a:pPr>
            <a:r>
              <a:rPr lang="en-US" sz="1600" b="1" dirty="0"/>
              <a:t>Future Work: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600" dirty="0"/>
              <a:t>Enhance the performance of models (Tune the hyper-parameter better) </a:t>
            </a:r>
            <a:endParaRPr lang="en-US" sz="1600" b="1" dirty="0"/>
          </a:p>
          <a:p>
            <a:pPr>
              <a:buFont typeface="Wingdings" pitchFamily="2" charset="2"/>
              <a:buChar char="n"/>
            </a:pPr>
            <a:r>
              <a:rPr lang="en-US" sz="1600" dirty="0"/>
              <a:t>Involve more covariates (Not only involve time-series factor)</a:t>
            </a:r>
          </a:p>
          <a:p>
            <a:pPr>
              <a:buFont typeface="Wingdings" pitchFamily="2" charset="2"/>
              <a:buChar char="n"/>
            </a:pPr>
            <a:r>
              <a:rPr lang="en-US" sz="1600" dirty="0"/>
              <a:t>Transfer knowledge to more tasks (Predict things as much as possible)</a:t>
            </a:r>
          </a:p>
          <a:p>
            <a:pPr>
              <a:buFont typeface="Wingdings" pitchFamily="2" charset="2"/>
              <a:buChar char="n"/>
            </a:pPr>
            <a:r>
              <a:rPr lang="en-US" sz="1600" dirty="0"/>
              <a:t>Try different advanced models and algorithms (Such as transformer)</a:t>
            </a:r>
          </a:p>
          <a:p>
            <a:pPr>
              <a:buFont typeface="Wingdings" pitchFamily="2" charset="2"/>
              <a:buChar char="n"/>
            </a:pPr>
            <a:r>
              <a:rPr lang="en-US" sz="1600" dirty="0"/>
              <a:t>Embed the prediction model into websites (It will gain more profits)</a:t>
            </a:r>
          </a:p>
        </p:txBody>
      </p:sp>
    </p:spTree>
    <p:extLst>
      <p:ext uri="{BB962C8B-B14F-4D97-AF65-F5344CB8AC3E}">
        <p14:creationId xmlns:p14="http://schemas.microsoft.com/office/powerpoint/2010/main" val="280333478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3">
      <a:dk1>
        <a:srgbClr val="000000"/>
      </a:dk1>
      <a:lt1>
        <a:srgbClr val="FFFFFF"/>
      </a:lt1>
      <a:dk2>
        <a:srgbClr val="9567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9567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10089</TotalTime>
  <Words>1016</Words>
  <Application>Microsoft Macintosh PowerPoint</Application>
  <PresentationFormat>全屏显示(4:3)</PresentationFormat>
  <Paragraphs>207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Cambria Math</vt:lpstr>
      <vt:lpstr>Times New Roman</vt:lpstr>
      <vt:lpstr>Wingdings</vt:lpstr>
      <vt:lpstr>Blank Presentation</vt:lpstr>
      <vt:lpstr>Lifelong Machine Learning for Regression Problems</vt:lpstr>
      <vt:lpstr>Content：</vt:lpstr>
      <vt:lpstr>Project Motivation and Objective</vt:lpstr>
      <vt:lpstr>Introduction</vt:lpstr>
      <vt:lpstr>Background and Literature Review</vt:lpstr>
      <vt:lpstr>Methodology</vt:lpstr>
      <vt:lpstr>Models</vt:lpstr>
      <vt:lpstr>Experimental Result</vt:lpstr>
      <vt:lpstr>Conclusion and Future Work</vt:lpstr>
      <vt:lpstr>PowerPoint 演示文稿</vt:lpstr>
      <vt:lpstr>Back up Slides</vt:lpstr>
    </vt:vector>
  </TitlesOfParts>
  <Company>Krusty Morris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Krusty Morris</dc:creator>
  <cp:lastModifiedBy>11886</cp:lastModifiedBy>
  <cp:revision>43</cp:revision>
  <dcterms:created xsi:type="dcterms:W3CDTF">2007-01-16T13:11:17Z</dcterms:created>
  <dcterms:modified xsi:type="dcterms:W3CDTF">2022-05-04T02:52:20Z</dcterms:modified>
</cp:coreProperties>
</file>