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256" r:id="rId2"/>
    <p:sldId id="512" r:id="rId3"/>
    <p:sldId id="506" r:id="rId4"/>
    <p:sldId id="591" r:id="rId5"/>
    <p:sldId id="522" r:id="rId6"/>
    <p:sldId id="550" r:id="rId7"/>
    <p:sldId id="514" r:id="rId8"/>
    <p:sldId id="517" r:id="rId9"/>
    <p:sldId id="570" r:id="rId10"/>
    <p:sldId id="560" r:id="rId11"/>
    <p:sldId id="561" r:id="rId12"/>
    <p:sldId id="562" r:id="rId13"/>
    <p:sldId id="563" r:id="rId14"/>
    <p:sldId id="564" r:id="rId15"/>
    <p:sldId id="565" r:id="rId16"/>
    <p:sldId id="566" r:id="rId17"/>
    <p:sldId id="567" r:id="rId18"/>
    <p:sldId id="568" r:id="rId19"/>
    <p:sldId id="575" r:id="rId20"/>
    <p:sldId id="576" r:id="rId21"/>
    <p:sldId id="577" r:id="rId22"/>
    <p:sldId id="578" r:id="rId23"/>
    <p:sldId id="579" r:id="rId24"/>
    <p:sldId id="580" r:id="rId25"/>
    <p:sldId id="581" r:id="rId26"/>
    <p:sldId id="582" r:id="rId27"/>
    <p:sldId id="583" r:id="rId28"/>
    <p:sldId id="571" r:id="rId29"/>
    <p:sldId id="572" r:id="rId30"/>
    <p:sldId id="516" r:id="rId31"/>
    <p:sldId id="515" r:id="rId32"/>
    <p:sldId id="592" r:id="rId33"/>
    <p:sldId id="519" r:id="rId34"/>
    <p:sldId id="520" r:id="rId35"/>
    <p:sldId id="521" r:id="rId36"/>
    <p:sldId id="588" r:id="rId37"/>
    <p:sldId id="587" r:id="rId38"/>
    <p:sldId id="527" r:id="rId39"/>
    <p:sldId id="526" r:id="rId40"/>
    <p:sldId id="528" r:id="rId41"/>
    <p:sldId id="532" r:id="rId42"/>
    <p:sldId id="584" r:id="rId43"/>
    <p:sldId id="529" r:id="rId44"/>
    <p:sldId id="586" r:id="rId45"/>
    <p:sldId id="559" r:id="rId46"/>
    <p:sldId id="555" r:id="rId47"/>
    <p:sldId id="538" r:id="rId48"/>
    <p:sldId id="539" r:id="rId49"/>
    <p:sldId id="540" r:id="rId50"/>
    <p:sldId id="553" r:id="rId51"/>
    <p:sldId id="554" r:id="rId52"/>
    <p:sldId id="557" r:id="rId53"/>
    <p:sldId id="558" r:id="rId54"/>
    <p:sldId id="552" r:id="rId55"/>
    <p:sldId id="542" r:id="rId56"/>
    <p:sldId id="551" r:id="rId57"/>
    <p:sldId id="556" r:id="rId58"/>
    <p:sldId id="589" r:id="rId59"/>
    <p:sldId id="590" r:id="rId60"/>
    <p:sldId id="595" r:id="rId61"/>
    <p:sldId id="596" r:id="rId62"/>
    <p:sldId id="594" r:id="rId63"/>
    <p:sldId id="530" r:id="rId64"/>
    <p:sldId id="543" r:id="rId65"/>
    <p:sldId id="546" r:id="rId66"/>
    <p:sldId id="547" r:id="rId67"/>
    <p:sldId id="548" r:id="rId68"/>
    <p:sldId id="549" r:id="rId69"/>
    <p:sldId id="545" r:id="rId70"/>
    <p:sldId id="593" r:id="rId71"/>
    <p:sldId id="573" r:id="rId72"/>
    <p:sldId id="574" r:id="rId73"/>
    <p:sldId id="479" r:id="rId74"/>
  </p:sldIdLst>
  <p:sldSz cx="9144000" cy="6858000" type="screen4x3"/>
  <p:notesSz cx="9296400" cy="70104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4F4FB9"/>
    <a:srgbClr val="9090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3" autoAdjust="0"/>
    <p:restoredTop sz="93320" autoAdjust="0"/>
  </p:normalViewPr>
  <p:slideViewPr>
    <p:cSldViewPr>
      <p:cViewPr varScale="1">
        <p:scale>
          <a:sx n="152" d="100"/>
          <a:sy n="152" d="100"/>
        </p:scale>
        <p:origin x="2100" y="144"/>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B7BFC70-9A18-4F67-A65F-ECDB4F993EE1}" type="doc">
      <dgm:prSet loTypeId="urn:microsoft.com/office/officeart/2005/8/layout/orgChart1#1" loCatId="hierarchy" qsTypeId="urn:microsoft.com/office/officeart/2005/8/quickstyle/simple3#1" qsCatId="simple" csTypeId="urn:microsoft.com/office/officeart/2005/8/colors/accent1_2#1" csCatId="accent1" phldr="1"/>
      <dgm:spPr/>
      <dgm:t>
        <a:bodyPr/>
        <a:lstStyle/>
        <a:p>
          <a:endParaRPr lang="zh-CN" altLang="en-US"/>
        </a:p>
      </dgm:t>
    </dgm:pt>
    <dgm:pt modelId="{52B09405-1B91-4DFE-83DA-F2CA41CDB1AE}">
      <dgm:prSet custT="1"/>
      <dgm:spPr>
        <a:solidFill>
          <a:schemeClr val="accent1">
            <a:lumMod val="40000"/>
            <a:lumOff val="60000"/>
          </a:schemeClr>
        </a:solidFill>
      </dgm:spPr>
      <dgm:t>
        <a:bodyPr/>
        <a:lstStyle/>
        <a:p>
          <a:pPr rtl="0"/>
          <a:r>
            <a:rPr lang="zh-CN" sz="2800" b="1" dirty="0">
              <a:solidFill>
                <a:srgbClr val="FF0000"/>
              </a:solidFill>
              <a:latin typeface="华文隶书" panose="02010800040101010101" pitchFamily="2" charset="-122"/>
              <a:ea typeface="华文隶书" panose="02010800040101010101" pitchFamily="2" charset="-122"/>
            </a:rPr>
            <a:t>无线网络</a:t>
          </a:r>
          <a:endParaRPr lang="en-US" sz="2000" b="1" dirty="0">
            <a:solidFill>
              <a:srgbClr val="FF0000"/>
            </a:solidFill>
            <a:latin typeface="华文隶书" panose="02010800040101010101" pitchFamily="2" charset="-122"/>
            <a:ea typeface="华文隶书" panose="02010800040101010101" pitchFamily="2" charset="-122"/>
          </a:endParaRPr>
        </a:p>
      </dgm:t>
    </dgm:pt>
    <dgm:pt modelId="{D867290E-F715-4084-8A4E-06CCE007C173}" type="parTrans" cxnId="{34B462DD-4980-4784-B039-FE7D43BE4D68}">
      <dgm:prSet/>
      <dgm:spPr/>
      <dgm:t>
        <a:bodyPr/>
        <a:lstStyle/>
        <a:p>
          <a:endParaRPr lang="zh-CN" altLang="en-US"/>
        </a:p>
      </dgm:t>
    </dgm:pt>
    <dgm:pt modelId="{99FA3D71-14E7-4CF0-83AE-CE8C888B66E8}" type="sibTrans" cxnId="{34B462DD-4980-4784-B039-FE7D43BE4D68}">
      <dgm:prSet/>
      <dgm:spPr/>
      <dgm:t>
        <a:bodyPr/>
        <a:lstStyle/>
        <a:p>
          <a:endParaRPr lang="zh-CN" altLang="en-US"/>
        </a:p>
      </dgm:t>
    </dgm:pt>
    <dgm:pt modelId="{71268E54-4F4A-4BF0-84F3-EE684A3AD1AF}">
      <dgm:prSet custT="1"/>
      <dgm:spPr>
        <a:solidFill>
          <a:schemeClr val="accent1">
            <a:lumMod val="40000"/>
            <a:lumOff val="60000"/>
          </a:schemeClr>
        </a:solidFill>
      </dgm:spPr>
      <dgm:t>
        <a:bodyPr/>
        <a:lstStyle/>
        <a:p>
          <a:pPr rtl="0"/>
          <a:r>
            <a:rPr lang="zh-CN" sz="2400" dirty="0">
              <a:solidFill>
                <a:srgbClr val="FF0000"/>
              </a:solidFill>
              <a:latin typeface="宋体" panose="02010600030101010101" pitchFamily="2" charset="-122"/>
              <a:ea typeface="宋体" panose="02010600030101010101" pitchFamily="2" charset="-122"/>
            </a:rPr>
            <a:t>无线个</a:t>
          </a:r>
          <a:r>
            <a:rPr lang="zh-CN" altLang="en-US" sz="2400" dirty="0">
              <a:solidFill>
                <a:srgbClr val="FF0000"/>
              </a:solidFill>
              <a:latin typeface="宋体" panose="02010600030101010101" pitchFamily="2" charset="-122"/>
              <a:ea typeface="宋体" panose="02010600030101010101" pitchFamily="2" charset="-122"/>
            </a:rPr>
            <a:t>域</a:t>
          </a:r>
          <a:r>
            <a:rPr lang="zh-CN" sz="2400" dirty="0">
              <a:solidFill>
                <a:srgbClr val="FF0000"/>
              </a:solidFill>
              <a:latin typeface="宋体" panose="02010600030101010101" pitchFamily="2" charset="-122"/>
              <a:ea typeface="宋体" panose="02010600030101010101" pitchFamily="2" charset="-122"/>
            </a:rPr>
            <a:t>网</a:t>
          </a:r>
          <a:endParaRPr lang="en-US" altLang="zh-CN" sz="2400" dirty="0">
            <a:solidFill>
              <a:srgbClr val="FF0000"/>
            </a:solidFill>
            <a:latin typeface="宋体" panose="02010600030101010101" pitchFamily="2" charset="-122"/>
            <a:ea typeface="宋体" panose="02010600030101010101" pitchFamily="2" charset="-122"/>
          </a:endParaRPr>
        </a:p>
        <a:p>
          <a:pPr rtl="0"/>
          <a:r>
            <a:rPr 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Wireless Personal Area Network, </a:t>
          </a:r>
          <a:r>
            <a:rPr lang="en-US" sz="2000" dirty="0">
              <a:solidFill>
                <a:srgbClr val="FF0000"/>
              </a:solidFill>
              <a:latin typeface="Times New Roman" panose="02020603050405020304" pitchFamily="18" charset="0"/>
              <a:cs typeface="Times New Roman" panose="02020603050405020304" pitchFamily="18" charset="0"/>
            </a:rPr>
            <a:t>WPAN</a:t>
          </a:r>
          <a:r>
            <a:rPr 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dgm:t>
    </dgm:pt>
    <dgm:pt modelId="{E3E6A68C-0687-4A55-9BD0-DAC24D19B322}" type="parTrans" cxnId="{CB616FC6-AD84-4121-9C8A-5A28E8CD8DE0}">
      <dgm:prSet/>
      <dgm:spPr/>
      <dgm:t>
        <a:bodyPr/>
        <a:lstStyle/>
        <a:p>
          <a:endParaRPr lang="zh-CN" altLang="en-US"/>
        </a:p>
      </dgm:t>
    </dgm:pt>
    <dgm:pt modelId="{7334C4E0-F586-4878-B272-A8FD0D3016A4}" type="sibTrans" cxnId="{CB616FC6-AD84-4121-9C8A-5A28E8CD8DE0}">
      <dgm:prSet/>
      <dgm:spPr/>
      <dgm:t>
        <a:bodyPr/>
        <a:lstStyle/>
        <a:p>
          <a:endParaRPr lang="zh-CN" altLang="en-US"/>
        </a:p>
      </dgm:t>
    </dgm:pt>
    <dgm:pt modelId="{7E827DC7-F9CD-4E9E-B0A4-0C62AE42550F}">
      <dgm:prSet custT="1"/>
      <dgm:spPr>
        <a:solidFill>
          <a:schemeClr val="accent1">
            <a:lumMod val="40000"/>
            <a:lumOff val="60000"/>
          </a:schemeClr>
        </a:solidFill>
      </dgm:spPr>
      <dgm:t>
        <a:bodyPr/>
        <a:lstStyle/>
        <a:p>
          <a:pPr rtl="0"/>
          <a:r>
            <a:rPr lang="zh-CN" sz="2400" dirty="0">
              <a:solidFill>
                <a:srgbClr val="FF0000"/>
              </a:solidFill>
              <a:latin typeface="宋体" panose="02010600030101010101" pitchFamily="2" charset="-122"/>
              <a:ea typeface="宋体" panose="02010600030101010101" pitchFamily="2" charset="-122"/>
            </a:rPr>
            <a:t>无线局域网</a:t>
          </a:r>
          <a:endParaRPr lang="en-US" altLang="zh-CN" sz="2400" dirty="0">
            <a:solidFill>
              <a:srgbClr val="FF0000"/>
            </a:solidFill>
            <a:latin typeface="宋体" panose="02010600030101010101" pitchFamily="2" charset="-122"/>
            <a:ea typeface="宋体" panose="02010600030101010101" pitchFamily="2" charset="-122"/>
          </a:endParaRPr>
        </a:p>
        <a:p>
          <a:pPr rtl="0"/>
          <a:r>
            <a:rPr 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dirty="0">
              <a:latin typeface="Times New Roman" panose="02020603050405020304" pitchFamily="18" charset="0"/>
              <a:ea typeface="宋体" panose="02010600030101010101" pitchFamily="2" charset="-122"/>
              <a:cs typeface="Times New Roman" panose="02020603050405020304" pitchFamily="18" charset="0"/>
            </a:rPr>
            <a:t>Wireless Local Area Network, </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WLAN</a:t>
          </a:r>
          <a:r>
            <a:rPr lang="en-US" sz="2000" dirty="0">
              <a:latin typeface="Times New Roman" panose="02020603050405020304" pitchFamily="18" charset="0"/>
              <a:ea typeface="宋体" panose="02010600030101010101" pitchFamily="2" charset="-122"/>
              <a:cs typeface="Times New Roman" panose="02020603050405020304" pitchFamily="18" charset="0"/>
            </a:rPr>
            <a:t> </a:t>
          </a:r>
          <a:r>
            <a:rPr 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dgm:t>
    </dgm:pt>
    <dgm:pt modelId="{D1B6EDD9-074C-4396-9E37-CEB29C3FF528}" type="parTrans" cxnId="{10CD0BB7-23E2-4B17-B3A8-A92E04523690}">
      <dgm:prSet/>
      <dgm:spPr/>
      <dgm:t>
        <a:bodyPr/>
        <a:lstStyle/>
        <a:p>
          <a:endParaRPr lang="zh-CN" altLang="en-US"/>
        </a:p>
      </dgm:t>
    </dgm:pt>
    <dgm:pt modelId="{2B3418EC-D5CA-4C9F-BD24-30E4AC2C51B1}" type="sibTrans" cxnId="{10CD0BB7-23E2-4B17-B3A8-A92E04523690}">
      <dgm:prSet/>
      <dgm:spPr/>
      <dgm:t>
        <a:bodyPr/>
        <a:lstStyle/>
        <a:p>
          <a:endParaRPr lang="zh-CN" altLang="en-US"/>
        </a:p>
      </dgm:t>
    </dgm:pt>
    <dgm:pt modelId="{722F2D7C-EE65-421C-9230-E94E1E68E8EE}">
      <dgm:prSet custT="1"/>
      <dgm:spPr>
        <a:solidFill>
          <a:schemeClr val="accent1">
            <a:lumMod val="40000"/>
            <a:lumOff val="60000"/>
          </a:schemeClr>
        </a:solidFill>
      </dgm:spPr>
      <dgm:t>
        <a:bodyPr/>
        <a:lstStyle/>
        <a:p>
          <a:pPr rtl="0"/>
          <a:r>
            <a:rPr lang="zh-CN" sz="2400" dirty="0">
              <a:solidFill>
                <a:srgbClr val="FF0000"/>
              </a:solidFill>
              <a:latin typeface="宋体" panose="02010600030101010101" pitchFamily="2" charset="-122"/>
              <a:ea typeface="宋体" panose="02010600030101010101" pitchFamily="2" charset="-122"/>
            </a:rPr>
            <a:t>无线城域网</a:t>
          </a:r>
          <a:r>
            <a:rPr 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dirty="0">
              <a:latin typeface="Times New Roman" panose="02020603050405020304" pitchFamily="18" charset="0"/>
              <a:ea typeface="宋体" panose="02010600030101010101" pitchFamily="2" charset="-122"/>
              <a:cs typeface="Times New Roman" panose="02020603050405020304" pitchFamily="18" charset="0"/>
            </a:rPr>
            <a:t>Wireless Metropolitan Area Network, </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WMAN</a:t>
          </a:r>
          <a:r>
            <a:rPr 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en-US" sz="2000" dirty="0">
            <a:latin typeface="Times New Roman" panose="02020603050405020304" pitchFamily="18" charset="0"/>
            <a:ea typeface="宋体" panose="02010600030101010101" pitchFamily="2" charset="-122"/>
            <a:cs typeface="Times New Roman" panose="02020603050405020304" pitchFamily="18" charset="0"/>
          </a:endParaRPr>
        </a:p>
      </dgm:t>
    </dgm:pt>
    <dgm:pt modelId="{990AE684-C5D4-4163-883A-DC7A612A8DF8}" type="parTrans" cxnId="{BE0160AD-EFC2-44DF-B38D-B532A22F2E48}">
      <dgm:prSet/>
      <dgm:spPr/>
      <dgm:t>
        <a:bodyPr/>
        <a:lstStyle/>
        <a:p>
          <a:endParaRPr lang="zh-CN" altLang="en-US"/>
        </a:p>
      </dgm:t>
    </dgm:pt>
    <dgm:pt modelId="{1904E8FC-6BCD-4C7B-A63D-AD5E74FE7A29}" type="sibTrans" cxnId="{BE0160AD-EFC2-44DF-B38D-B532A22F2E48}">
      <dgm:prSet/>
      <dgm:spPr/>
      <dgm:t>
        <a:bodyPr/>
        <a:lstStyle/>
        <a:p>
          <a:endParaRPr lang="zh-CN" altLang="en-US"/>
        </a:p>
      </dgm:t>
    </dgm:pt>
    <dgm:pt modelId="{3CD0598C-38E4-4F75-81F4-43D4DEBD3D72}">
      <dgm:prSet custT="1"/>
      <dgm:spPr>
        <a:solidFill>
          <a:schemeClr val="accent1">
            <a:lumMod val="40000"/>
            <a:lumOff val="60000"/>
          </a:schemeClr>
        </a:solidFill>
      </dgm:spPr>
      <dgm:t>
        <a:bodyPr/>
        <a:lstStyle/>
        <a:p>
          <a:pPr rtl="0"/>
          <a:r>
            <a:rPr lang="zh-CN" sz="2400" dirty="0">
              <a:solidFill>
                <a:srgbClr val="FF0000"/>
              </a:solidFill>
              <a:latin typeface="宋体" panose="02010600030101010101" pitchFamily="2" charset="-122"/>
              <a:ea typeface="宋体" panose="02010600030101010101" pitchFamily="2" charset="-122"/>
            </a:rPr>
            <a:t>无线广域网</a:t>
          </a:r>
          <a:endParaRPr lang="en-US" altLang="zh-CN" sz="2400" dirty="0">
            <a:solidFill>
              <a:srgbClr val="FF0000"/>
            </a:solidFill>
            <a:latin typeface="宋体" panose="02010600030101010101" pitchFamily="2" charset="-122"/>
            <a:ea typeface="宋体" panose="02010600030101010101" pitchFamily="2" charset="-122"/>
          </a:endParaRPr>
        </a:p>
        <a:p>
          <a:pPr rtl="0"/>
          <a:r>
            <a:rPr 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dirty="0">
              <a:latin typeface="Times New Roman" panose="02020603050405020304" pitchFamily="18" charset="0"/>
              <a:ea typeface="宋体" panose="02010600030101010101" pitchFamily="2" charset="-122"/>
              <a:cs typeface="Times New Roman" panose="02020603050405020304" pitchFamily="18" charset="0"/>
            </a:rPr>
            <a:t>Wireless Wide Area Network, </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WWAN</a:t>
          </a:r>
          <a:r>
            <a:rPr lang="zh-CN" sz="2000" dirty="0">
              <a:latin typeface="Times New Roman" panose="02020603050405020304" pitchFamily="18" charset="0"/>
              <a:ea typeface="宋体" panose="02010600030101010101" pitchFamily="2" charset="-122"/>
              <a:cs typeface="Times New Roman" panose="02020603050405020304" pitchFamily="18" charset="0"/>
            </a:rPr>
            <a:t>）</a:t>
          </a:r>
        </a:p>
      </dgm:t>
    </dgm:pt>
    <dgm:pt modelId="{A3DDE76C-BE90-4D01-A154-40144E1DF437}" type="parTrans" cxnId="{B5543EED-72EF-4A8F-8C98-D5ED93C0B992}">
      <dgm:prSet/>
      <dgm:spPr/>
      <dgm:t>
        <a:bodyPr/>
        <a:lstStyle/>
        <a:p>
          <a:endParaRPr lang="zh-CN" altLang="en-US"/>
        </a:p>
      </dgm:t>
    </dgm:pt>
    <dgm:pt modelId="{E98E87E7-7719-4F0B-8EDE-0FEC2523BE96}" type="sibTrans" cxnId="{B5543EED-72EF-4A8F-8C98-D5ED93C0B992}">
      <dgm:prSet/>
      <dgm:spPr/>
      <dgm:t>
        <a:bodyPr/>
        <a:lstStyle/>
        <a:p>
          <a:endParaRPr lang="zh-CN" altLang="en-US"/>
        </a:p>
      </dgm:t>
    </dgm:pt>
    <dgm:pt modelId="{1D1BB301-0C10-4002-B8A1-D8A9AF59D5E3}">
      <dgm:prSet custT="1"/>
      <dgm:spPr>
        <a:solidFill>
          <a:schemeClr val="accent1">
            <a:lumMod val="40000"/>
            <a:lumOff val="60000"/>
          </a:schemeClr>
        </a:solidFill>
      </dgm:spPr>
      <dgm:t>
        <a:bodyPr/>
        <a:lstStyle/>
        <a:p>
          <a:pPr rtl="0"/>
          <a:r>
            <a:rPr lang="zh-CN" sz="2400" dirty="0">
              <a:solidFill>
                <a:srgbClr val="FF0000"/>
              </a:solidFill>
              <a:latin typeface="宋体" panose="02010600030101010101" pitchFamily="2" charset="-122"/>
              <a:ea typeface="宋体" panose="02010600030101010101" pitchFamily="2" charset="-122"/>
            </a:rPr>
            <a:t>无线</a:t>
          </a:r>
          <a:r>
            <a:rPr lang="zh-CN" altLang="en-US" sz="2400" dirty="0">
              <a:solidFill>
                <a:srgbClr val="FF0000"/>
              </a:solidFill>
              <a:latin typeface="宋体" panose="02010600030101010101" pitchFamily="2" charset="-122"/>
              <a:ea typeface="宋体" panose="02010600030101010101" pitchFamily="2" charset="-122"/>
            </a:rPr>
            <a:t>体域</a:t>
          </a:r>
          <a:r>
            <a:rPr lang="zh-CN" sz="2400" dirty="0">
              <a:solidFill>
                <a:srgbClr val="FF0000"/>
              </a:solidFill>
              <a:latin typeface="宋体" panose="02010600030101010101" pitchFamily="2" charset="-122"/>
              <a:ea typeface="宋体" panose="02010600030101010101" pitchFamily="2" charset="-122"/>
            </a:rPr>
            <a:t>网</a:t>
          </a:r>
          <a:endParaRPr lang="en-US" altLang="zh-CN" sz="2400" dirty="0">
            <a:solidFill>
              <a:srgbClr val="FF0000"/>
            </a:solidFill>
            <a:latin typeface="宋体" panose="02010600030101010101" pitchFamily="2" charset="-122"/>
            <a:ea typeface="宋体" panose="02010600030101010101" pitchFamily="2" charset="-122"/>
          </a:endParaRPr>
        </a:p>
        <a:p>
          <a:pPr rtl="0"/>
          <a:r>
            <a:rPr 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Wireless Body Area Network, </a:t>
          </a:r>
          <a:r>
            <a:rPr lang="en-US" sz="2000" dirty="0">
              <a:solidFill>
                <a:srgbClr val="FF0000"/>
              </a:solidFill>
              <a:latin typeface="Times New Roman" panose="02020603050405020304" pitchFamily="18" charset="0"/>
              <a:cs typeface="Times New Roman" panose="02020603050405020304" pitchFamily="18" charset="0"/>
            </a:rPr>
            <a:t>W</a:t>
          </a:r>
          <a:r>
            <a:rPr lang="en-US" altLang="zh-CN" sz="2000" dirty="0">
              <a:solidFill>
                <a:srgbClr val="FF0000"/>
              </a:solidFill>
              <a:latin typeface="Times New Roman" panose="02020603050405020304" pitchFamily="18" charset="0"/>
              <a:cs typeface="Times New Roman" panose="02020603050405020304" pitchFamily="18" charset="0"/>
            </a:rPr>
            <a:t>B</a:t>
          </a:r>
          <a:r>
            <a:rPr lang="en-US" sz="2000" dirty="0">
              <a:solidFill>
                <a:srgbClr val="FF0000"/>
              </a:solidFill>
              <a:latin typeface="Times New Roman" panose="02020603050405020304" pitchFamily="18" charset="0"/>
              <a:cs typeface="Times New Roman" panose="02020603050405020304" pitchFamily="18" charset="0"/>
            </a:rPr>
            <a:t>AN</a:t>
          </a:r>
          <a:r>
            <a:rPr 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dgm:t>
    </dgm:pt>
    <dgm:pt modelId="{0541CAB5-C7E4-4406-9E07-B63FD3225875}" type="parTrans" cxnId="{A5ED62A3-84BD-4351-8E2D-13EF46774477}">
      <dgm:prSet/>
      <dgm:spPr/>
      <dgm:t>
        <a:bodyPr/>
        <a:lstStyle/>
        <a:p>
          <a:endParaRPr lang="zh-CN" altLang="en-US"/>
        </a:p>
      </dgm:t>
    </dgm:pt>
    <dgm:pt modelId="{254FCB80-8D2E-4CE1-9BCA-2B140766CC7A}" type="sibTrans" cxnId="{A5ED62A3-84BD-4351-8E2D-13EF46774477}">
      <dgm:prSet/>
      <dgm:spPr/>
      <dgm:t>
        <a:bodyPr/>
        <a:lstStyle/>
        <a:p>
          <a:endParaRPr lang="zh-CN" altLang="en-US"/>
        </a:p>
      </dgm:t>
    </dgm:pt>
    <dgm:pt modelId="{2CFD0816-2C0B-4757-8707-F4CCF94317DA}" type="pres">
      <dgm:prSet presAssocID="{BB7BFC70-9A18-4F67-A65F-ECDB4F993EE1}" presName="hierChild1" presStyleCnt="0">
        <dgm:presLayoutVars>
          <dgm:orgChart val="1"/>
          <dgm:chPref val="1"/>
          <dgm:dir/>
          <dgm:animOne val="branch"/>
          <dgm:animLvl val="lvl"/>
          <dgm:resizeHandles/>
        </dgm:presLayoutVars>
      </dgm:prSet>
      <dgm:spPr/>
      <dgm:t>
        <a:bodyPr/>
        <a:lstStyle/>
        <a:p>
          <a:endParaRPr lang="zh-CN" altLang="en-US"/>
        </a:p>
      </dgm:t>
    </dgm:pt>
    <dgm:pt modelId="{D0579F29-66B2-4BA6-996E-6F9513C6E2F5}" type="pres">
      <dgm:prSet presAssocID="{52B09405-1B91-4DFE-83DA-F2CA41CDB1AE}" presName="hierRoot1" presStyleCnt="0">
        <dgm:presLayoutVars>
          <dgm:hierBranch val="init"/>
        </dgm:presLayoutVars>
      </dgm:prSet>
      <dgm:spPr/>
    </dgm:pt>
    <dgm:pt modelId="{D300596B-9051-4E5E-8FDD-C07D4EB6B019}" type="pres">
      <dgm:prSet presAssocID="{52B09405-1B91-4DFE-83DA-F2CA41CDB1AE}" presName="rootComposite1" presStyleCnt="0"/>
      <dgm:spPr/>
    </dgm:pt>
    <dgm:pt modelId="{12C2B27B-1DC5-4062-BD5C-7A75FF2835BF}" type="pres">
      <dgm:prSet presAssocID="{52B09405-1B91-4DFE-83DA-F2CA41CDB1AE}" presName="rootText1" presStyleLbl="node0" presStyleIdx="0" presStyleCnt="1" custScaleX="148445" custScaleY="66564" custLinFactNeighborX="-2210" custLinFactNeighborY="1160">
        <dgm:presLayoutVars>
          <dgm:chPref val="3"/>
        </dgm:presLayoutVars>
      </dgm:prSet>
      <dgm:spPr/>
      <dgm:t>
        <a:bodyPr/>
        <a:lstStyle/>
        <a:p>
          <a:endParaRPr lang="zh-CN" altLang="en-US"/>
        </a:p>
      </dgm:t>
    </dgm:pt>
    <dgm:pt modelId="{CFB54C02-1DF6-4B5B-B652-2F491FE11D1F}" type="pres">
      <dgm:prSet presAssocID="{52B09405-1B91-4DFE-83DA-F2CA41CDB1AE}" presName="rootConnector1" presStyleLbl="node1" presStyleIdx="0" presStyleCnt="0"/>
      <dgm:spPr/>
      <dgm:t>
        <a:bodyPr/>
        <a:lstStyle/>
        <a:p>
          <a:endParaRPr lang="zh-CN" altLang="en-US"/>
        </a:p>
      </dgm:t>
    </dgm:pt>
    <dgm:pt modelId="{8EEC97BE-5746-4697-8D44-A767DBC9D427}" type="pres">
      <dgm:prSet presAssocID="{52B09405-1B91-4DFE-83DA-F2CA41CDB1AE}" presName="hierChild2" presStyleCnt="0"/>
      <dgm:spPr/>
    </dgm:pt>
    <dgm:pt modelId="{F27CFF8E-03A9-4278-BF21-5EB76F8F242D}" type="pres">
      <dgm:prSet presAssocID="{E3E6A68C-0687-4A55-9BD0-DAC24D19B322}" presName="Name37" presStyleLbl="parChTrans1D2" presStyleIdx="0" presStyleCnt="5"/>
      <dgm:spPr/>
      <dgm:t>
        <a:bodyPr/>
        <a:lstStyle/>
        <a:p>
          <a:endParaRPr lang="zh-CN" altLang="en-US"/>
        </a:p>
      </dgm:t>
    </dgm:pt>
    <dgm:pt modelId="{A65F530D-83D2-429C-B8F0-6FC80B955944}" type="pres">
      <dgm:prSet presAssocID="{71268E54-4F4A-4BF0-84F3-EE684A3AD1AF}" presName="hierRoot2" presStyleCnt="0">
        <dgm:presLayoutVars>
          <dgm:hierBranch val="init"/>
        </dgm:presLayoutVars>
      </dgm:prSet>
      <dgm:spPr/>
    </dgm:pt>
    <dgm:pt modelId="{E2B4CB0B-24CB-41D8-B9D7-10512EEDB03A}" type="pres">
      <dgm:prSet presAssocID="{71268E54-4F4A-4BF0-84F3-EE684A3AD1AF}" presName="rootComposite" presStyleCnt="0"/>
      <dgm:spPr/>
    </dgm:pt>
    <dgm:pt modelId="{DAD6D855-A672-492A-B486-5B7728211628}" type="pres">
      <dgm:prSet presAssocID="{71268E54-4F4A-4BF0-84F3-EE684A3AD1AF}" presName="rootText" presStyleLbl="node2" presStyleIdx="0" presStyleCnt="5" custScaleX="93868" custScaleY="398837" custLinFactX="112236" custLinFactNeighborX="200000" custLinFactNeighborY="8309">
        <dgm:presLayoutVars>
          <dgm:chPref val="3"/>
        </dgm:presLayoutVars>
      </dgm:prSet>
      <dgm:spPr/>
      <dgm:t>
        <a:bodyPr/>
        <a:lstStyle/>
        <a:p>
          <a:endParaRPr lang="zh-CN" altLang="en-US"/>
        </a:p>
      </dgm:t>
    </dgm:pt>
    <dgm:pt modelId="{0F328BDD-52FE-4B4C-8175-F2C398B09784}" type="pres">
      <dgm:prSet presAssocID="{71268E54-4F4A-4BF0-84F3-EE684A3AD1AF}" presName="rootConnector" presStyleLbl="node2" presStyleIdx="0" presStyleCnt="5"/>
      <dgm:spPr/>
      <dgm:t>
        <a:bodyPr/>
        <a:lstStyle/>
        <a:p>
          <a:endParaRPr lang="zh-CN" altLang="en-US"/>
        </a:p>
      </dgm:t>
    </dgm:pt>
    <dgm:pt modelId="{53136526-DF70-48CE-9D57-EB9CF4B5E11E}" type="pres">
      <dgm:prSet presAssocID="{71268E54-4F4A-4BF0-84F3-EE684A3AD1AF}" presName="hierChild4" presStyleCnt="0"/>
      <dgm:spPr/>
    </dgm:pt>
    <dgm:pt modelId="{DC4EF59D-CF17-44DC-A3DF-ECE80AF32253}" type="pres">
      <dgm:prSet presAssocID="{71268E54-4F4A-4BF0-84F3-EE684A3AD1AF}" presName="hierChild5" presStyleCnt="0"/>
      <dgm:spPr/>
    </dgm:pt>
    <dgm:pt modelId="{F46727D0-65B0-4A9E-BC0B-7694726421CA}" type="pres">
      <dgm:prSet presAssocID="{0541CAB5-C7E4-4406-9E07-B63FD3225875}" presName="Name37" presStyleLbl="parChTrans1D2" presStyleIdx="1" presStyleCnt="5"/>
      <dgm:spPr/>
      <dgm:t>
        <a:bodyPr/>
        <a:lstStyle/>
        <a:p>
          <a:endParaRPr lang="zh-CN" altLang="en-US"/>
        </a:p>
      </dgm:t>
    </dgm:pt>
    <dgm:pt modelId="{9880425B-FF7A-4BB2-BC90-79155C6963A7}" type="pres">
      <dgm:prSet presAssocID="{1D1BB301-0C10-4002-B8A1-D8A9AF59D5E3}" presName="hierRoot2" presStyleCnt="0">
        <dgm:presLayoutVars>
          <dgm:hierBranch val="init"/>
        </dgm:presLayoutVars>
      </dgm:prSet>
      <dgm:spPr/>
    </dgm:pt>
    <dgm:pt modelId="{8498FF7E-3EB5-454A-BDBB-C9B85B7BA891}" type="pres">
      <dgm:prSet presAssocID="{1D1BB301-0C10-4002-B8A1-D8A9AF59D5E3}" presName="rootComposite" presStyleCnt="0"/>
      <dgm:spPr/>
    </dgm:pt>
    <dgm:pt modelId="{20CC8F60-E691-4A88-9E81-4A43391B07DD}" type="pres">
      <dgm:prSet presAssocID="{1D1BB301-0C10-4002-B8A1-D8A9AF59D5E3}" presName="rootText" presStyleLbl="node2" presStyleIdx="1" presStyleCnt="5" custScaleX="93868" custScaleY="398837" custLinFactX="100080" custLinFactNeighborX="200000" custLinFactNeighborY="17144">
        <dgm:presLayoutVars>
          <dgm:chPref val="3"/>
        </dgm:presLayoutVars>
      </dgm:prSet>
      <dgm:spPr/>
      <dgm:t>
        <a:bodyPr/>
        <a:lstStyle/>
        <a:p>
          <a:endParaRPr lang="zh-CN" altLang="en-US"/>
        </a:p>
      </dgm:t>
    </dgm:pt>
    <dgm:pt modelId="{9A8AA354-881A-4648-AA26-4AE57AEB6B3A}" type="pres">
      <dgm:prSet presAssocID="{1D1BB301-0C10-4002-B8A1-D8A9AF59D5E3}" presName="rootConnector" presStyleLbl="node2" presStyleIdx="1" presStyleCnt="5"/>
      <dgm:spPr/>
      <dgm:t>
        <a:bodyPr/>
        <a:lstStyle/>
        <a:p>
          <a:endParaRPr lang="zh-CN" altLang="en-US"/>
        </a:p>
      </dgm:t>
    </dgm:pt>
    <dgm:pt modelId="{9D49747B-DEED-4871-B3EC-98D6ED8C97DD}" type="pres">
      <dgm:prSet presAssocID="{1D1BB301-0C10-4002-B8A1-D8A9AF59D5E3}" presName="hierChild4" presStyleCnt="0"/>
      <dgm:spPr/>
    </dgm:pt>
    <dgm:pt modelId="{241BD832-29A0-41BA-A237-9BCE4F4088A3}" type="pres">
      <dgm:prSet presAssocID="{1D1BB301-0C10-4002-B8A1-D8A9AF59D5E3}" presName="hierChild5" presStyleCnt="0"/>
      <dgm:spPr/>
    </dgm:pt>
    <dgm:pt modelId="{054A4674-1D59-4189-BB06-009CAD29B846}" type="pres">
      <dgm:prSet presAssocID="{D1B6EDD9-074C-4396-9E37-CEB29C3FF528}" presName="Name37" presStyleLbl="parChTrans1D2" presStyleIdx="2" presStyleCnt="5"/>
      <dgm:spPr/>
      <dgm:t>
        <a:bodyPr/>
        <a:lstStyle/>
        <a:p>
          <a:endParaRPr lang="zh-CN" altLang="en-US"/>
        </a:p>
      </dgm:t>
    </dgm:pt>
    <dgm:pt modelId="{FF25EE04-6906-4E4E-8BEA-36971754312D}" type="pres">
      <dgm:prSet presAssocID="{7E827DC7-F9CD-4E9E-B0A4-0C62AE42550F}" presName="hierRoot2" presStyleCnt="0">
        <dgm:presLayoutVars>
          <dgm:hierBranch val="init"/>
        </dgm:presLayoutVars>
      </dgm:prSet>
      <dgm:spPr/>
    </dgm:pt>
    <dgm:pt modelId="{C77FE2A2-FE24-46A1-9274-AC48C835796A}" type="pres">
      <dgm:prSet presAssocID="{7E827DC7-F9CD-4E9E-B0A4-0C62AE42550F}" presName="rootComposite" presStyleCnt="0"/>
      <dgm:spPr/>
    </dgm:pt>
    <dgm:pt modelId="{541A0BF7-80D1-436C-8244-1EFEFE165624}" type="pres">
      <dgm:prSet presAssocID="{7E827DC7-F9CD-4E9E-B0A4-0C62AE42550F}" presName="rootText" presStyleLbl="node2" presStyleIdx="2" presStyleCnt="5" custScaleX="86858" custScaleY="401557" custLinFactNeighborX="-22423" custLinFactNeighborY="5589">
        <dgm:presLayoutVars>
          <dgm:chPref val="3"/>
        </dgm:presLayoutVars>
      </dgm:prSet>
      <dgm:spPr/>
      <dgm:t>
        <a:bodyPr/>
        <a:lstStyle/>
        <a:p>
          <a:endParaRPr lang="zh-CN" altLang="en-US"/>
        </a:p>
      </dgm:t>
    </dgm:pt>
    <dgm:pt modelId="{155CAF82-6520-4B01-A616-D4E3F082CE41}" type="pres">
      <dgm:prSet presAssocID="{7E827DC7-F9CD-4E9E-B0A4-0C62AE42550F}" presName="rootConnector" presStyleLbl="node2" presStyleIdx="2" presStyleCnt="5"/>
      <dgm:spPr/>
      <dgm:t>
        <a:bodyPr/>
        <a:lstStyle/>
        <a:p>
          <a:endParaRPr lang="zh-CN" altLang="en-US"/>
        </a:p>
      </dgm:t>
    </dgm:pt>
    <dgm:pt modelId="{A2B0C973-F736-4793-8319-02A7B2123D14}" type="pres">
      <dgm:prSet presAssocID="{7E827DC7-F9CD-4E9E-B0A4-0C62AE42550F}" presName="hierChild4" presStyleCnt="0"/>
      <dgm:spPr/>
    </dgm:pt>
    <dgm:pt modelId="{29E1EB2A-4A8E-4B17-A9D7-C44680FD73DD}" type="pres">
      <dgm:prSet presAssocID="{7E827DC7-F9CD-4E9E-B0A4-0C62AE42550F}" presName="hierChild5" presStyleCnt="0"/>
      <dgm:spPr/>
    </dgm:pt>
    <dgm:pt modelId="{EBC9563C-4AC2-4FF6-9E43-2DD047FC9693}" type="pres">
      <dgm:prSet presAssocID="{990AE684-C5D4-4163-883A-DC7A612A8DF8}" presName="Name37" presStyleLbl="parChTrans1D2" presStyleIdx="3" presStyleCnt="5"/>
      <dgm:spPr/>
      <dgm:t>
        <a:bodyPr/>
        <a:lstStyle/>
        <a:p>
          <a:endParaRPr lang="zh-CN" altLang="en-US"/>
        </a:p>
      </dgm:t>
    </dgm:pt>
    <dgm:pt modelId="{4FB48378-0E64-47CA-8BC7-ADA91BA0FE67}" type="pres">
      <dgm:prSet presAssocID="{722F2D7C-EE65-421C-9230-E94E1E68E8EE}" presName="hierRoot2" presStyleCnt="0">
        <dgm:presLayoutVars>
          <dgm:hierBranch val="init"/>
        </dgm:presLayoutVars>
      </dgm:prSet>
      <dgm:spPr/>
    </dgm:pt>
    <dgm:pt modelId="{62D16FA0-1E7E-49FF-BDE5-26574FF55F8A}" type="pres">
      <dgm:prSet presAssocID="{722F2D7C-EE65-421C-9230-E94E1E68E8EE}" presName="rootComposite" presStyleCnt="0"/>
      <dgm:spPr/>
    </dgm:pt>
    <dgm:pt modelId="{F6DC2F12-3D5F-4779-96D9-9FEAD57AC530}" type="pres">
      <dgm:prSet presAssocID="{722F2D7C-EE65-421C-9230-E94E1E68E8EE}" presName="rootText" presStyleLbl="node2" presStyleIdx="3" presStyleCnt="5" custScaleX="83721" custScaleY="400625" custLinFactX="-100000" custLinFactNeighborX="-127473" custLinFactNeighborY="6521">
        <dgm:presLayoutVars>
          <dgm:chPref val="3"/>
        </dgm:presLayoutVars>
      </dgm:prSet>
      <dgm:spPr/>
      <dgm:t>
        <a:bodyPr/>
        <a:lstStyle/>
        <a:p>
          <a:endParaRPr lang="zh-CN" altLang="en-US"/>
        </a:p>
      </dgm:t>
    </dgm:pt>
    <dgm:pt modelId="{4E5E4F53-26A5-4542-9CBF-3DCFA92EDE3F}" type="pres">
      <dgm:prSet presAssocID="{722F2D7C-EE65-421C-9230-E94E1E68E8EE}" presName="rootConnector" presStyleLbl="node2" presStyleIdx="3" presStyleCnt="5"/>
      <dgm:spPr/>
      <dgm:t>
        <a:bodyPr/>
        <a:lstStyle/>
        <a:p>
          <a:endParaRPr lang="zh-CN" altLang="en-US"/>
        </a:p>
      </dgm:t>
    </dgm:pt>
    <dgm:pt modelId="{AE2368E4-46D6-434B-B97A-3C50632F1BA4}" type="pres">
      <dgm:prSet presAssocID="{722F2D7C-EE65-421C-9230-E94E1E68E8EE}" presName="hierChild4" presStyleCnt="0"/>
      <dgm:spPr/>
    </dgm:pt>
    <dgm:pt modelId="{D126C0DD-CD1C-45B3-9E97-DBB10D77CDBE}" type="pres">
      <dgm:prSet presAssocID="{722F2D7C-EE65-421C-9230-E94E1E68E8EE}" presName="hierChild5" presStyleCnt="0"/>
      <dgm:spPr/>
    </dgm:pt>
    <dgm:pt modelId="{EC8EF570-BC2D-4F5C-82C9-CEDE233EDAD1}" type="pres">
      <dgm:prSet presAssocID="{A3DDE76C-BE90-4D01-A154-40144E1DF437}" presName="Name37" presStyleLbl="parChTrans1D2" presStyleIdx="4" presStyleCnt="5"/>
      <dgm:spPr/>
      <dgm:t>
        <a:bodyPr/>
        <a:lstStyle/>
        <a:p>
          <a:endParaRPr lang="zh-CN" altLang="en-US"/>
        </a:p>
      </dgm:t>
    </dgm:pt>
    <dgm:pt modelId="{CB0EE448-9EF3-47F1-9F57-5B92BD75CC64}" type="pres">
      <dgm:prSet presAssocID="{3CD0598C-38E4-4F75-81F4-43D4DEBD3D72}" presName="hierRoot2" presStyleCnt="0">
        <dgm:presLayoutVars>
          <dgm:hierBranch val="init"/>
        </dgm:presLayoutVars>
      </dgm:prSet>
      <dgm:spPr/>
    </dgm:pt>
    <dgm:pt modelId="{5D0703BB-A295-4813-B7CB-D8B78C200C4E}" type="pres">
      <dgm:prSet presAssocID="{3CD0598C-38E4-4F75-81F4-43D4DEBD3D72}" presName="rootComposite" presStyleCnt="0"/>
      <dgm:spPr/>
    </dgm:pt>
    <dgm:pt modelId="{9042A31E-D9C1-48AD-B9A8-12E8878EF5A9}" type="pres">
      <dgm:prSet presAssocID="{3CD0598C-38E4-4F75-81F4-43D4DEBD3D72}" presName="rootText" presStyleLbl="node2" presStyleIdx="4" presStyleCnt="5" custScaleX="80489" custScaleY="401177" custLinFactX="-200000" custLinFactNeighborX="-224967" custLinFactNeighborY="5969">
        <dgm:presLayoutVars>
          <dgm:chPref val="3"/>
        </dgm:presLayoutVars>
      </dgm:prSet>
      <dgm:spPr/>
      <dgm:t>
        <a:bodyPr/>
        <a:lstStyle/>
        <a:p>
          <a:endParaRPr lang="zh-CN" altLang="en-US"/>
        </a:p>
      </dgm:t>
    </dgm:pt>
    <dgm:pt modelId="{E2011108-4301-46FE-9A5B-088B722BB06E}" type="pres">
      <dgm:prSet presAssocID="{3CD0598C-38E4-4F75-81F4-43D4DEBD3D72}" presName="rootConnector" presStyleLbl="node2" presStyleIdx="4" presStyleCnt="5"/>
      <dgm:spPr/>
      <dgm:t>
        <a:bodyPr/>
        <a:lstStyle/>
        <a:p>
          <a:endParaRPr lang="zh-CN" altLang="en-US"/>
        </a:p>
      </dgm:t>
    </dgm:pt>
    <dgm:pt modelId="{18A4612D-2C04-476C-AFDD-AD681DEBE60F}" type="pres">
      <dgm:prSet presAssocID="{3CD0598C-38E4-4F75-81F4-43D4DEBD3D72}" presName="hierChild4" presStyleCnt="0"/>
      <dgm:spPr/>
    </dgm:pt>
    <dgm:pt modelId="{AEA447F2-8A7C-4C99-BB25-B7445485FB80}" type="pres">
      <dgm:prSet presAssocID="{3CD0598C-38E4-4F75-81F4-43D4DEBD3D72}" presName="hierChild5" presStyleCnt="0"/>
      <dgm:spPr/>
    </dgm:pt>
    <dgm:pt modelId="{AD85B887-9EDF-41EF-90E5-047AC2178BAC}" type="pres">
      <dgm:prSet presAssocID="{52B09405-1B91-4DFE-83DA-F2CA41CDB1AE}" presName="hierChild3" presStyleCnt="0"/>
      <dgm:spPr/>
    </dgm:pt>
  </dgm:ptLst>
  <dgm:cxnLst>
    <dgm:cxn modelId="{58DE6CEC-1378-45CF-88EA-8471EE421C94}" type="presOf" srcId="{3CD0598C-38E4-4F75-81F4-43D4DEBD3D72}" destId="{E2011108-4301-46FE-9A5B-088B722BB06E}" srcOrd="1" destOrd="0" presId="urn:microsoft.com/office/officeart/2005/8/layout/orgChart1#1"/>
    <dgm:cxn modelId="{658AA800-E10E-407C-8E99-3855CEE2027E}" type="presOf" srcId="{D1B6EDD9-074C-4396-9E37-CEB29C3FF528}" destId="{054A4674-1D59-4189-BB06-009CAD29B846}" srcOrd="0" destOrd="0" presId="urn:microsoft.com/office/officeart/2005/8/layout/orgChart1#1"/>
    <dgm:cxn modelId="{7EE816DC-8B9D-47A4-A7AC-A035883D9423}" type="presOf" srcId="{BB7BFC70-9A18-4F67-A65F-ECDB4F993EE1}" destId="{2CFD0816-2C0B-4757-8707-F4CCF94317DA}" srcOrd="0" destOrd="0" presId="urn:microsoft.com/office/officeart/2005/8/layout/orgChart1#1"/>
    <dgm:cxn modelId="{6E9F32A4-CE48-4690-8DB7-813133D63162}" type="presOf" srcId="{990AE684-C5D4-4163-883A-DC7A612A8DF8}" destId="{EBC9563C-4AC2-4FF6-9E43-2DD047FC9693}" srcOrd="0" destOrd="0" presId="urn:microsoft.com/office/officeart/2005/8/layout/orgChart1#1"/>
    <dgm:cxn modelId="{501885E9-B922-4D38-8112-AD38A12F3BB2}" type="presOf" srcId="{E3E6A68C-0687-4A55-9BD0-DAC24D19B322}" destId="{F27CFF8E-03A9-4278-BF21-5EB76F8F242D}" srcOrd="0" destOrd="0" presId="urn:microsoft.com/office/officeart/2005/8/layout/orgChart1#1"/>
    <dgm:cxn modelId="{8F757604-C9A5-4513-A940-7FAAE5AC759C}" type="presOf" srcId="{A3DDE76C-BE90-4D01-A154-40144E1DF437}" destId="{EC8EF570-BC2D-4F5C-82C9-CEDE233EDAD1}" srcOrd="0" destOrd="0" presId="urn:microsoft.com/office/officeart/2005/8/layout/orgChart1#1"/>
    <dgm:cxn modelId="{960ECE64-15F9-4662-B950-FD6741908936}" type="presOf" srcId="{71268E54-4F4A-4BF0-84F3-EE684A3AD1AF}" destId="{DAD6D855-A672-492A-B486-5B7728211628}" srcOrd="0" destOrd="0" presId="urn:microsoft.com/office/officeart/2005/8/layout/orgChart1#1"/>
    <dgm:cxn modelId="{B5543EED-72EF-4A8F-8C98-D5ED93C0B992}" srcId="{52B09405-1B91-4DFE-83DA-F2CA41CDB1AE}" destId="{3CD0598C-38E4-4F75-81F4-43D4DEBD3D72}" srcOrd="4" destOrd="0" parTransId="{A3DDE76C-BE90-4D01-A154-40144E1DF437}" sibTransId="{E98E87E7-7719-4F0B-8EDE-0FEC2523BE96}"/>
    <dgm:cxn modelId="{2BB0CE8F-CC1F-4248-A67E-61BB1709EF4B}" type="presOf" srcId="{3CD0598C-38E4-4F75-81F4-43D4DEBD3D72}" destId="{9042A31E-D9C1-48AD-B9A8-12E8878EF5A9}" srcOrd="0" destOrd="0" presId="urn:microsoft.com/office/officeart/2005/8/layout/orgChart1#1"/>
    <dgm:cxn modelId="{A60A1648-E016-40F3-BC6A-41AB20173FAB}" type="presOf" srcId="{7E827DC7-F9CD-4E9E-B0A4-0C62AE42550F}" destId="{541A0BF7-80D1-436C-8244-1EFEFE165624}" srcOrd="0" destOrd="0" presId="urn:microsoft.com/office/officeart/2005/8/layout/orgChart1#1"/>
    <dgm:cxn modelId="{A5ED62A3-84BD-4351-8E2D-13EF46774477}" srcId="{52B09405-1B91-4DFE-83DA-F2CA41CDB1AE}" destId="{1D1BB301-0C10-4002-B8A1-D8A9AF59D5E3}" srcOrd="1" destOrd="0" parTransId="{0541CAB5-C7E4-4406-9E07-B63FD3225875}" sibTransId="{254FCB80-8D2E-4CE1-9BCA-2B140766CC7A}"/>
    <dgm:cxn modelId="{0E78EE39-E661-4AE4-8AAC-10C1B38AA85D}" type="presOf" srcId="{1D1BB301-0C10-4002-B8A1-D8A9AF59D5E3}" destId="{20CC8F60-E691-4A88-9E81-4A43391B07DD}" srcOrd="0" destOrd="0" presId="urn:microsoft.com/office/officeart/2005/8/layout/orgChart1#1"/>
    <dgm:cxn modelId="{22F6D3B5-3729-4E62-979C-566F1FF055DB}" type="presOf" srcId="{52B09405-1B91-4DFE-83DA-F2CA41CDB1AE}" destId="{CFB54C02-1DF6-4B5B-B652-2F491FE11D1F}" srcOrd="1" destOrd="0" presId="urn:microsoft.com/office/officeart/2005/8/layout/orgChart1#1"/>
    <dgm:cxn modelId="{F053E74B-2865-4CF1-B7D9-136FBFE2BB6E}" type="presOf" srcId="{7E827DC7-F9CD-4E9E-B0A4-0C62AE42550F}" destId="{155CAF82-6520-4B01-A616-D4E3F082CE41}" srcOrd="1" destOrd="0" presId="urn:microsoft.com/office/officeart/2005/8/layout/orgChart1#1"/>
    <dgm:cxn modelId="{34B462DD-4980-4784-B039-FE7D43BE4D68}" srcId="{BB7BFC70-9A18-4F67-A65F-ECDB4F993EE1}" destId="{52B09405-1B91-4DFE-83DA-F2CA41CDB1AE}" srcOrd="0" destOrd="0" parTransId="{D867290E-F715-4084-8A4E-06CCE007C173}" sibTransId="{99FA3D71-14E7-4CF0-83AE-CE8C888B66E8}"/>
    <dgm:cxn modelId="{7320ED7E-45B9-4D36-8834-2E7F417932D0}" type="presOf" srcId="{722F2D7C-EE65-421C-9230-E94E1E68E8EE}" destId="{F6DC2F12-3D5F-4779-96D9-9FEAD57AC530}" srcOrd="0" destOrd="0" presId="urn:microsoft.com/office/officeart/2005/8/layout/orgChart1#1"/>
    <dgm:cxn modelId="{076B355C-72D6-4137-8993-E02510077C75}" type="presOf" srcId="{1D1BB301-0C10-4002-B8A1-D8A9AF59D5E3}" destId="{9A8AA354-881A-4648-AA26-4AE57AEB6B3A}" srcOrd="1" destOrd="0" presId="urn:microsoft.com/office/officeart/2005/8/layout/orgChart1#1"/>
    <dgm:cxn modelId="{E1BB3AC7-AC23-4BE3-96DE-87453ABDD054}" type="presOf" srcId="{52B09405-1B91-4DFE-83DA-F2CA41CDB1AE}" destId="{12C2B27B-1DC5-4062-BD5C-7A75FF2835BF}" srcOrd="0" destOrd="0" presId="urn:microsoft.com/office/officeart/2005/8/layout/orgChart1#1"/>
    <dgm:cxn modelId="{78F347F0-B07C-470C-8149-FE15CF69A3E9}" type="presOf" srcId="{71268E54-4F4A-4BF0-84F3-EE684A3AD1AF}" destId="{0F328BDD-52FE-4B4C-8175-F2C398B09784}" srcOrd="1" destOrd="0" presId="urn:microsoft.com/office/officeart/2005/8/layout/orgChart1#1"/>
    <dgm:cxn modelId="{8EF33520-7BCC-42CE-A2D7-C405700BB72E}" type="presOf" srcId="{0541CAB5-C7E4-4406-9E07-B63FD3225875}" destId="{F46727D0-65B0-4A9E-BC0B-7694726421CA}" srcOrd="0" destOrd="0" presId="urn:microsoft.com/office/officeart/2005/8/layout/orgChart1#1"/>
    <dgm:cxn modelId="{BE0160AD-EFC2-44DF-B38D-B532A22F2E48}" srcId="{52B09405-1B91-4DFE-83DA-F2CA41CDB1AE}" destId="{722F2D7C-EE65-421C-9230-E94E1E68E8EE}" srcOrd="3" destOrd="0" parTransId="{990AE684-C5D4-4163-883A-DC7A612A8DF8}" sibTransId="{1904E8FC-6BCD-4C7B-A63D-AD5E74FE7A29}"/>
    <dgm:cxn modelId="{745ABEE8-6AAD-41BC-B92F-E0DE2200D369}" type="presOf" srcId="{722F2D7C-EE65-421C-9230-E94E1E68E8EE}" destId="{4E5E4F53-26A5-4542-9CBF-3DCFA92EDE3F}" srcOrd="1" destOrd="0" presId="urn:microsoft.com/office/officeart/2005/8/layout/orgChart1#1"/>
    <dgm:cxn modelId="{CB616FC6-AD84-4121-9C8A-5A28E8CD8DE0}" srcId="{52B09405-1B91-4DFE-83DA-F2CA41CDB1AE}" destId="{71268E54-4F4A-4BF0-84F3-EE684A3AD1AF}" srcOrd="0" destOrd="0" parTransId="{E3E6A68C-0687-4A55-9BD0-DAC24D19B322}" sibTransId="{7334C4E0-F586-4878-B272-A8FD0D3016A4}"/>
    <dgm:cxn modelId="{10CD0BB7-23E2-4B17-B3A8-A92E04523690}" srcId="{52B09405-1B91-4DFE-83DA-F2CA41CDB1AE}" destId="{7E827DC7-F9CD-4E9E-B0A4-0C62AE42550F}" srcOrd="2" destOrd="0" parTransId="{D1B6EDD9-074C-4396-9E37-CEB29C3FF528}" sibTransId="{2B3418EC-D5CA-4C9F-BD24-30E4AC2C51B1}"/>
    <dgm:cxn modelId="{8F1B5D1D-5474-41E1-9532-1A5295461B14}" type="presParOf" srcId="{2CFD0816-2C0B-4757-8707-F4CCF94317DA}" destId="{D0579F29-66B2-4BA6-996E-6F9513C6E2F5}" srcOrd="0" destOrd="0" presId="urn:microsoft.com/office/officeart/2005/8/layout/orgChart1#1"/>
    <dgm:cxn modelId="{E1A2C98A-0960-48D9-9F14-7CE6F224F23A}" type="presParOf" srcId="{D0579F29-66B2-4BA6-996E-6F9513C6E2F5}" destId="{D300596B-9051-4E5E-8FDD-C07D4EB6B019}" srcOrd="0" destOrd="0" presId="urn:microsoft.com/office/officeart/2005/8/layout/orgChart1#1"/>
    <dgm:cxn modelId="{AAA396D7-522A-4392-8B48-510EF78E00BD}" type="presParOf" srcId="{D300596B-9051-4E5E-8FDD-C07D4EB6B019}" destId="{12C2B27B-1DC5-4062-BD5C-7A75FF2835BF}" srcOrd="0" destOrd="0" presId="urn:microsoft.com/office/officeart/2005/8/layout/orgChart1#1"/>
    <dgm:cxn modelId="{E0173344-1627-40DD-8FA8-8E9F8FBE0739}" type="presParOf" srcId="{D300596B-9051-4E5E-8FDD-C07D4EB6B019}" destId="{CFB54C02-1DF6-4B5B-B652-2F491FE11D1F}" srcOrd="1" destOrd="0" presId="urn:microsoft.com/office/officeart/2005/8/layout/orgChart1#1"/>
    <dgm:cxn modelId="{7E7FFADE-DD61-4917-BAF1-994165187EA2}" type="presParOf" srcId="{D0579F29-66B2-4BA6-996E-6F9513C6E2F5}" destId="{8EEC97BE-5746-4697-8D44-A767DBC9D427}" srcOrd="1" destOrd="0" presId="urn:microsoft.com/office/officeart/2005/8/layout/orgChart1#1"/>
    <dgm:cxn modelId="{16A6F2F7-0EF5-4828-9259-0946442AB5AD}" type="presParOf" srcId="{8EEC97BE-5746-4697-8D44-A767DBC9D427}" destId="{F27CFF8E-03A9-4278-BF21-5EB76F8F242D}" srcOrd="0" destOrd="0" presId="urn:microsoft.com/office/officeart/2005/8/layout/orgChart1#1"/>
    <dgm:cxn modelId="{39E86F29-A3FD-46D3-BE4D-A6B576A6A824}" type="presParOf" srcId="{8EEC97BE-5746-4697-8D44-A767DBC9D427}" destId="{A65F530D-83D2-429C-B8F0-6FC80B955944}" srcOrd="1" destOrd="0" presId="urn:microsoft.com/office/officeart/2005/8/layout/orgChart1#1"/>
    <dgm:cxn modelId="{26A7AF51-442C-4B8F-A808-13813A259010}" type="presParOf" srcId="{A65F530D-83D2-429C-B8F0-6FC80B955944}" destId="{E2B4CB0B-24CB-41D8-B9D7-10512EEDB03A}" srcOrd="0" destOrd="0" presId="urn:microsoft.com/office/officeart/2005/8/layout/orgChart1#1"/>
    <dgm:cxn modelId="{C8781324-A28D-4A79-AD31-737196E1BDB3}" type="presParOf" srcId="{E2B4CB0B-24CB-41D8-B9D7-10512EEDB03A}" destId="{DAD6D855-A672-492A-B486-5B7728211628}" srcOrd="0" destOrd="0" presId="urn:microsoft.com/office/officeart/2005/8/layout/orgChart1#1"/>
    <dgm:cxn modelId="{B7CB5C8F-88AC-4A81-9162-28273AFD9E11}" type="presParOf" srcId="{E2B4CB0B-24CB-41D8-B9D7-10512EEDB03A}" destId="{0F328BDD-52FE-4B4C-8175-F2C398B09784}" srcOrd="1" destOrd="0" presId="urn:microsoft.com/office/officeart/2005/8/layout/orgChart1#1"/>
    <dgm:cxn modelId="{B1D07600-74A1-4A3F-886B-EA567D1CDB20}" type="presParOf" srcId="{A65F530D-83D2-429C-B8F0-6FC80B955944}" destId="{53136526-DF70-48CE-9D57-EB9CF4B5E11E}" srcOrd="1" destOrd="0" presId="urn:microsoft.com/office/officeart/2005/8/layout/orgChart1#1"/>
    <dgm:cxn modelId="{9EDBC328-9095-40AE-9BA6-2BF8E693BA13}" type="presParOf" srcId="{A65F530D-83D2-429C-B8F0-6FC80B955944}" destId="{DC4EF59D-CF17-44DC-A3DF-ECE80AF32253}" srcOrd="2" destOrd="0" presId="urn:microsoft.com/office/officeart/2005/8/layout/orgChart1#1"/>
    <dgm:cxn modelId="{218CFD5E-3322-41A6-A2F1-5ECC141D5380}" type="presParOf" srcId="{8EEC97BE-5746-4697-8D44-A767DBC9D427}" destId="{F46727D0-65B0-4A9E-BC0B-7694726421CA}" srcOrd="2" destOrd="0" presId="urn:microsoft.com/office/officeart/2005/8/layout/orgChart1#1"/>
    <dgm:cxn modelId="{9CBC4C76-6DDB-45F0-B57A-ABDCAC8C4FB5}" type="presParOf" srcId="{8EEC97BE-5746-4697-8D44-A767DBC9D427}" destId="{9880425B-FF7A-4BB2-BC90-79155C6963A7}" srcOrd="3" destOrd="0" presId="urn:microsoft.com/office/officeart/2005/8/layout/orgChart1#1"/>
    <dgm:cxn modelId="{0F36A1CC-5059-47BC-923E-49DF1B0B76E5}" type="presParOf" srcId="{9880425B-FF7A-4BB2-BC90-79155C6963A7}" destId="{8498FF7E-3EB5-454A-BDBB-C9B85B7BA891}" srcOrd="0" destOrd="0" presId="urn:microsoft.com/office/officeart/2005/8/layout/orgChart1#1"/>
    <dgm:cxn modelId="{BC79AC63-F5F8-46B1-8158-3D7CDCCCD9A9}" type="presParOf" srcId="{8498FF7E-3EB5-454A-BDBB-C9B85B7BA891}" destId="{20CC8F60-E691-4A88-9E81-4A43391B07DD}" srcOrd="0" destOrd="0" presId="urn:microsoft.com/office/officeart/2005/8/layout/orgChart1#1"/>
    <dgm:cxn modelId="{68AD732F-62FA-4D00-8B1C-826EEAA8EEB3}" type="presParOf" srcId="{8498FF7E-3EB5-454A-BDBB-C9B85B7BA891}" destId="{9A8AA354-881A-4648-AA26-4AE57AEB6B3A}" srcOrd="1" destOrd="0" presId="urn:microsoft.com/office/officeart/2005/8/layout/orgChart1#1"/>
    <dgm:cxn modelId="{7699EAB6-1076-4EDD-BC86-637F9121EF98}" type="presParOf" srcId="{9880425B-FF7A-4BB2-BC90-79155C6963A7}" destId="{9D49747B-DEED-4871-B3EC-98D6ED8C97DD}" srcOrd="1" destOrd="0" presId="urn:microsoft.com/office/officeart/2005/8/layout/orgChart1#1"/>
    <dgm:cxn modelId="{992A1BA6-BACE-47EF-8CAB-2614AA3D50EA}" type="presParOf" srcId="{9880425B-FF7A-4BB2-BC90-79155C6963A7}" destId="{241BD832-29A0-41BA-A237-9BCE4F4088A3}" srcOrd="2" destOrd="0" presId="urn:microsoft.com/office/officeart/2005/8/layout/orgChart1#1"/>
    <dgm:cxn modelId="{8956037D-2C62-445C-BC77-EEA8332805DE}" type="presParOf" srcId="{8EEC97BE-5746-4697-8D44-A767DBC9D427}" destId="{054A4674-1D59-4189-BB06-009CAD29B846}" srcOrd="4" destOrd="0" presId="urn:microsoft.com/office/officeart/2005/8/layout/orgChart1#1"/>
    <dgm:cxn modelId="{29B00B29-5FAA-419C-836B-07EA3C465072}" type="presParOf" srcId="{8EEC97BE-5746-4697-8D44-A767DBC9D427}" destId="{FF25EE04-6906-4E4E-8BEA-36971754312D}" srcOrd="5" destOrd="0" presId="urn:microsoft.com/office/officeart/2005/8/layout/orgChart1#1"/>
    <dgm:cxn modelId="{410BEB6E-71F5-47F5-81E2-E0D290019837}" type="presParOf" srcId="{FF25EE04-6906-4E4E-8BEA-36971754312D}" destId="{C77FE2A2-FE24-46A1-9274-AC48C835796A}" srcOrd="0" destOrd="0" presId="urn:microsoft.com/office/officeart/2005/8/layout/orgChart1#1"/>
    <dgm:cxn modelId="{B3978EC9-8CBF-4A7F-B53A-AAB740138CF3}" type="presParOf" srcId="{C77FE2A2-FE24-46A1-9274-AC48C835796A}" destId="{541A0BF7-80D1-436C-8244-1EFEFE165624}" srcOrd="0" destOrd="0" presId="urn:microsoft.com/office/officeart/2005/8/layout/orgChart1#1"/>
    <dgm:cxn modelId="{EB5D52D9-B278-4657-9B32-630403E9D985}" type="presParOf" srcId="{C77FE2A2-FE24-46A1-9274-AC48C835796A}" destId="{155CAF82-6520-4B01-A616-D4E3F082CE41}" srcOrd="1" destOrd="0" presId="urn:microsoft.com/office/officeart/2005/8/layout/orgChart1#1"/>
    <dgm:cxn modelId="{E248E3C2-F747-482B-ACFA-3C941DF1521A}" type="presParOf" srcId="{FF25EE04-6906-4E4E-8BEA-36971754312D}" destId="{A2B0C973-F736-4793-8319-02A7B2123D14}" srcOrd="1" destOrd="0" presId="urn:microsoft.com/office/officeart/2005/8/layout/orgChart1#1"/>
    <dgm:cxn modelId="{FAAEE9EC-9C32-48D3-9EB9-212EB3C366AD}" type="presParOf" srcId="{FF25EE04-6906-4E4E-8BEA-36971754312D}" destId="{29E1EB2A-4A8E-4B17-A9D7-C44680FD73DD}" srcOrd="2" destOrd="0" presId="urn:microsoft.com/office/officeart/2005/8/layout/orgChart1#1"/>
    <dgm:cxn modelId="{B180DAAC-69F7-4043-9389-11DBE0109B71}" type="presParOf" srcId="{8EEC97BE-5746-4697-8D44-A767DBC9D427}" destId="{EBC9563C-4AC2-4FF6-9E43-2DD047FC9693}" srcOrd="6" destOrd="0" presId="urn:microsoft.com/office/officeart/2005/8/layout/orgChart1#1"/>
    <dgm:cxn modelId="{5AD650F3-A6C9-48B4-B56B-76C8FF0692FB}" type="presParOf" srcId="{8EEC97BE-5746-4697-8D44-A767DBC9D427}" destId="{4FB48378-0E64-47CA-8BC7-ADA91BA0FE67}" srcOrd="7" destOrd="0" presId="urn:microsoft.com/office/officeart/2005/8/layout/orgChart1#1"/>
    <dgm:cxn modelId="{682E6B79-2338-475F-BA24-CCF67856A393}" type="presParOf" srcId="{4FB48378-0E64-47CA-8BC7-ADA91BA0FE67}" destId="{62D16FA0-1E7E-49FF-BDE5-26574FF55F8A}" srcOrd="0" destOrd="0" presId="urn:microsoft.com/office/officeart/2005/8/layout/orgChart1#1"/>
    <dgm:cxn modelId="{7614431D-8AF8-4BB4-A17F-61C0FE4B2041}" type="presParOf" srcId="{62D16FA0-1E7E-49FF-BDE5-26574FF55F8A}" destId="{F6DC2F12-3D5F-4779-96D9-9FEAD57AC530}" srcOrd="0" destOrd="0" presId="urn:microsoft.com/office/officeart/2005/8/layout/orgChart1#1"/>
    <dgm:cxn modelId="{2C0E6B47-4BFD-4AD2-9B7B-47C8CD72CA0C}" type="presParOf" srcId="{62D16FA0-1E7E-49FF-BDE5-26574FF55F8A}" destId="{4E5E4F53-26A5-4542-9CBF-3DCFA92EDE3F}" srcOrd="1" destOrd="0" presId="urn:microsoft.com/office/officeart/2005/8/layout/orgChart1#1"/>
    <dgm:cxn modelId="{CB4A3BF2-190F-4509-A5E3-A888935B7E4A}" type="presParOf" srcId="{4FB48378-0E64-47CA-8BC7-ADA91BA0FE67}" destId="{AE2368E4-46D6-434B-B97A-3C50632F1BA4}" srcOrd="1" destOrd="0" presId="urn:microsoft.com/office/officeart/2005/8/layout/orgChart1#1"/>
    <dgm:cxn modelId="{8BB1F8D1-5640-4ED8-A7F6-8EDB40E1CD3C}" type="presParOf" srcId="{4FB48378-0E64-47CA-8BC7-ADA91BA0FE67}" destId="{D126C0DD-CD1C-45B3-9E97-DBB10D77CDBE}" srcOrd="2" destOrd="0" presId="urn:microsoft.com/office/officeart/2005/8/layout/orgChart1#1"/>
    <dgm:cxn modelId="{738A7C85-988E-4A19-913E-470E29A63705}" type="presParOf" srcId="{8EEC97BE-5746-4697-8D44-A767DBC9D427}" destId="{EC8EF570-BC2D-4F5C-82C9-CEDE233EDAD1}" srcOrd="8" destOrd="0" presId="urn:microsoft.com/office/officeart/2005/8/layout/orgChart1#1"/>
    <dgm:cxn modelId="{999EBBB2-2528-4E1C-8196-2FFD3707DE11}" type="presParOf" srcId="{8EEC97BE-5746-4697-8D44-A767DBC9D427}" destId="{CB0EE448-9EF3-47F1-9F57-5B92BD75CC64}" srcOrd="9" destOrd="0" presId="urn:microsoft.com/office/officeart/2005/8/layout/orgChart1#1"/>
    <dgm:cxn modelId="{706D9C6E-F9AE-4FFA-8371-997914C00C3D}" type="presParOf" srcId="{CB0EE448-9EF3-47F1-9F57-5B92BD75CC64}" destId="{5D0703BB-A295-4813-B7CB-D8B78C200C4E}" srcOrd="0" destOrd="0" presId="urn:microsoft.com/office/officeart/2005/8/layout/orgChart1#1"/>
    <dgm:cxn modelId="{D9BE2E27-EAD3-4E64-8663-FCBAD613F4A3}" type="presParOf" srcId="{5D0703BB-A295-4813-B7CB-D8B78C200C4E}" destId="{9042A31E-D9C1-48AD-B9A8-12E8878EF5A9}" srcOrd="0" destOrd="0" presId="urn:microsoft.com/office/officeart/2005/8/layout/orgChart1#1"/>
    <dgm:cxn modelId="{B89CE060-B6EB-407C-AF4E-6E28CAC6B5C7}" type="presParOf" srcId="{5D0703BB-A295-4813-B7CB-D8B78C200C4E}" destId="{E2011108-4301-46FE-9A5B-088B722BB06E}" srcOrd="1" destOrd="0" presId="urn:microsoft.com/office/officeart/2005/8/layout/orgChart1#1"/>
    <dgm:cxn modelId="{487C024C-0C35-45D8-815F-6FDE8A3746E7}" type="presParOf" srcId="{CB0EE448-9EF3-47F1-9F57-5B92BD75CC64}" destId="{18A4612D-2C04-476C-AFDD-AD681DEBE60F}" srcOrd="1" destOrd="0" presId="urn:microsoft.com/office/officeart/2005/8/layout/orgChart1#1"/>
    <dgm:cxn modelId="{0448CA13-FF7D-4D92-B198-7AA0A1F93097}" type="presParOf" srcId="{CB0EE448-9EF3-47F1-9F57-5B92BD75CC64}" destId="{AEA447F2-8A7C-4C99-BB25-B7445485FB80}" srcOrd="2" destOrd="0" presId="urn:microsoft.com/office/officeart/2005/8/layout/orgChart1#1"/>
    <dgm:cxn modelId="{CFFC6C13-BDCF-4267-9D98-BEC4AC929591}" type="presParOf" srcId="{D0579F29-66B2-4BA6-996E-6F9513C6E2F5}" destId="{AD85B887-9EDF-41EF-90E5-047AC2178BAC}" srcOrd="2" destOrd="0" presId="urn:microsoft.com/office/officeart/2005/8/layout/orgChar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8EF570-BC2D-4F5C-82C9-CEDE233EDAD1}">
      <dsp:nvSpPr>
        <dsp:cNvPr id="0" name=""/>
        <dsp:cNvSpPr/>
      </dsp:nvSpPr>
      <dsp:spPr>
        <a:xfrm>
          <a:off x="944001" y="597483"/>
          <a:ext cx="3285986" cy="381481"/>
        </a:xfrm>
        <a:custGeom>
          <a:avLst/>
          <a:gdLst/>
          <a:ahLst/>
          <a:cxnLst/>
          <a:rect l="0" t="0" r="0" b="0"/>
          <a:pathLst>
            <a:path>
              <a:moveTo>
                <a:pt x="3285986" y="0"/>
              </a:moveTo>
              <a:lnTo>
                <a:pt x="3285986" y="210335"/>
              </a:lnTo>
              <a:lnTo>
                <a:pt x="0" y="210335"/>
              </a:lnTo>
              <a:lnTo>
                <a:pt x="0" y="3814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C9563C-4AC2-4FF6-9E43-2DD047FC9693}">
      <dsp:nvSpPr>
        <dsp:cNvPr id="0" name=""/>
        <dsp:cNvSpPr/>
      </dsp:nvSpPr>
      <dsp:spPr>
        <a:xfrm>
          <a:off x="2482502" y="597483"/>
          <a:ext cx="1747485" cy="385980"/>
        </a:xfrm>
        <a:custGeom>
          <a:avLst/>
          <a:gdLst/>
          <a:ahLst/>
          <a:cxnLst/>
          <a:rect l="0" t="0" r="0" b="0"/>
          <a:pathLst>
            <a:path>
              <a:moveTo>
                <a:pt x="1747485" y="0"/>
              </a:moveTo>
              <a:lnTo>
                <a:pt x="1747485" y="214834"/>
              </a:lnTo>
              <a:lnTo>
                <a:pt x="0" y="214834"/>
              </a:lnTo>
              <a:lnTo>
                <a:pt x="0" y="38598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4A4674-1D59-4189-BB06-009CAD29B846}">
      <dsp:nvSpPr>
        <dsp:cNvPr id="0" name=""/>
        <dsp:cNvSpPr/>
      </dsp:nvSpPr>
      <dsp:spPr>
        <a:xfrm>
          <a:off x="4092256" y="597483"/>
          <a:ext cx="137731" cy="378384"/>
        </a:xfrm>
        <a:custGeom>
          <a:avLst/>
          <a:gdLst/>
          <a:ahLst/>
          <a:cxnLst/>
          <a:rect l="0" t="0" r="0" b="0"/>
          <a:pathLst>
            <a:path>
              <a:moveTo>
                <a:pt x="137731" y="0"/>
              </a:moveTo>
              <a:lnTo>
                <a:pt x="137731" y="207238"/>
              </a:lnTo>
              <a:lnTo>
                <a:pt x="0" y="207238"/>
              </a:lnTo>
              <a:lnTo>
                <a:pt x="0" y="37838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6727D0-65B0-4A9E-BC0B-7694726421CA}">
      <dsp:nvSpPr>
        <dsp:cNvPr id="0" name=""/>
        <dsp:cNvSpPr/>
      </dsp:nvSpPr>
      <dsp:spPr>
        <a:xfrm>
          <a:off x="4229987" y="597483"/>
          <a:ext cx="3303760" cy="400551"/>
        </a:xfrm>
        <a:custGeom>
          <a:avLst/>
          <a:gdLst/>
          <a:ahLst/>
          <a:cxnLst/>
          <a:rect l="0" t="0" r="0" b="0"/>
          <a:pathLst>
            <a:path>
              <a:moveTo>
                <a:pt x="0" y="0"/>
              </a:moveTo>
              <a:lnTo>
                <a:pt x="0" y="229406"/>
              </a:lnTo>
              <a:lnTo>
                <a:pt x="3303760" y="229406"/>
              </a:lnTo>
              <a:lnTo>
                <a:pt x="3303760" y="4005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7CFF8E-03A9-4278-BF21-5EB76F8F242D}">
      <dsp:nvSpPr>
        <dsp:cNvPr id="0" name=""/>
        <dsp:cNvSpPr/>
      </dsp:nvSpPr>
      <dsp:spPr>
        <a:xfrm>
          <a:off x="4229987" y="597483"/>
          <a:ext cx="1629598" cy="400551"/>
        </a:xfrm>
        <a:custGeom>
          <a:avLst/>
          <a:gdLst/>
          <a:ahLst/>
          <a:cxnLst/>
          <a:rect l="0" t="0" r="0" b="0"/>
          <a:pathLst>
            <a:path>
              <a:moveTo>
                <a:pt x="0" y="0"/>
              </a:moveTo>
              <a:lnTo>
                <a:pt x="0" y="229406"/>
              </a:lnTo>
              <a:lnTo>
                <a:pt x="1629598" y="229406"/>
              </a:lnTo>
              <a:lnTo>
                <a:pt x="1629598" y="4005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C2B27B-1DC5-4062-BD5C-7A75FF2835BF}">
      <dsp:nvSpPr>
        <dsp:cNvPr id="0" name=""/>
        <dsp:cNvSpPr/>
      </dsp:nvSpPr>
      <dsp:spPr>
        <a:xfrm>
          <a:off x="3020192" y="55000"/>
          <a:ext cx="2419590" cy="542482"/>
        </a:xfrm>
        <a:prstGeom prst="rect">
          <a:avLst/>
        </a:prstGeom>
        <a:solidFill>
          <a:schemeClr val="accent1">
            <a:lumMod val="40000"/>
            <a:lumOff val="6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lvl="0" algn="ctr" defTabSz="1244600" rtl="0">
            <a:lnSpc>
              <a:spcPct val="90000"/>
            </a:lnSpc>
            <a:spcBef>
              <a:spcPct val="0"/>
            </a:spcBef>
            <a:spcAft>
              <a:spcPct val="35000"/>
            </a:spcAft>
          </a:pPr>
          <a:r>
            <a:rPr lang="zh-CN" sz="2800" b="1" kern="1200" dirty="0">
              <a:solidFill>
                <a:srgbClr val="FF0000"/>
              </a:solidFill>
              <a:latin typeface="华文隶书" panose="02010800040101010101" pitchFamily="2" charset="-122"/>
              <a:ea typeface="华文隶书" panose="02010800040101010101" pitchFamily="2" charset="-122"/>
            </a:rPr>
            <a:t>无线网络</a:t>
          </a:r>
          <a:endParaRPr lang="en-US" sz="2000" b="1" kern="1200" dirty="0">
            <a:solidFill>
              <a:srgbClr val="FF0000"/>
            </a:solidFill>
            <a:latin typeface="华文隶书" panose="02010800040101010101" pitchFamily="2" charset="-122"/>
            <a:ea typeface="华文隶书" panose="02010800040101010101" pitchFamily="2" charset="-122"/>
          </a:endParaRPr>
        </a:p>
      </dsp:txBody>
      <dsp:txXfrm>
        <a:off x="3020192" y="55000"/>
        <a:ext cx="2419590" cy="542482"/>
      </dsp:txXfrm>
    </dsp:sp>
    <dsp:sp modelId="{DAD6D855-A672-492A-B486-5B7728211628}">
      <dsp:nvSpPr>
        <dsp:cNvPr id="0" name=""/>
        <dsp:cNvSpPr/>
      </dsp:nvSpPr>
      <dsp:spPr>
        <a:xfrm>
          <a:off x="5094582" y="998035"/>
          <a:ext cx="1530008" cy="3250436"/>
        </a:xfrm>
        <a:prstGeom prst="rect">
          <a:avLst/>
        </a:prstGeom>
        <a:solidFill>
          <a:schemeClr val="accent1">
            <a:lumMod val="40000"/>
            <a:lumOff val="6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zh-CN" sz="2400" kern="1200" dirty="0">
              <a:solidFill>
                <a:srgbClr val="FF0000"/>
              </a:solidFill>
              <a:latin typeface="宋体" panose="02010600030101010101" pitchFamily="2" charset="-122"/>
              <a:ea typeface="宋体" panose="02010600030101010101" pitchFamily="2" charset="-122"/>
            </a:rPr>
            <a:t>无线个</a:t>
          </a:r>
          <a:r>
            <a:rPr lang="zh-CN" altLang="en-US" sz="2400" kern="1200" dirty="0">
              <a:solidFill>
                <a:srgbClr val="FF0000"/>
              </a:solidFill>
              <a:latin typeface="宋体" panose="02010600030101010101" pitchFamily="2" charset="-122"/>
              <a:ea typeface="宋体" panose="02010600030101010101" pitchFamily="2" charset="-122"/>
            </a:rPr>
            <a:t>域</a:t>
          </a:r>
          <a:r>
            <a:rPr lang="zh-CN" sz="2400" kern="1200" dirty="0">
              <a:solidFill>
                <a:srgbClr val="FF0000"/>
              </a:solidFill>
              <a:latin typeface="宋体" panose="02010600030101010101" pitchFamily="2" charset="-122"/>
              <a:ea typeface="宋体" panose="02010600030101010101" pitchFamily="2" charset="-122"/>
            </a:rPr>
            <a:t>网</a:t>
          </a:r>
          <a:endParaRPr lang="en-US" altLang="zh-CN" sz="2400" kern="1200" dirty="0">
            <a:solidFill>
              <a:srgbClr val="FF0000"/>
            </a:solidFill>
            <a:latin typeface="宋体" panose="02010600030101010101" pitchFamily="2" charset="-122"/>
            <a:ea typeface="宋体" panose="02010600030101010101" pitchFamily="2" charset="-122"/>
          </a:endParaRPr>
        </a:p>
        <a:p>
          <a:pPr lvl="0" algn="ctr" defTabSz="1066800" rtl="0">
            <a:lnSpc>
              <a:spcPct val="90000"/>
            </a:lnSpc>
            <a:spcBef>
              <a:spcPct val="0"/>
            </a:spcBef>
            <a:spcAft>
              <a:spcPct val="35000"/>
            </a:spcAft>
          </a:pPr>
          <a:r>
            <a:rPr lang="zh-CN" sz="2000" kern="1200" dirty="0">
              <a:latin typeface="Times New Roman" panose="02020603050405020304" pitchFamily="18" charset="0"/>
              <a:ea typeface="宋体" panose="02010600030101010101" pitchFamily="2" charset="-122"/>
              <a:cs typeface="Times New Roman" panose="02020603050405020304" pitchFamily="18" charset="0"/>
            </a:rPr>
            <a:t>（</a:t>
          </a:r>
          <a:r>
            <a:rPr lang="en-US" sz="2000" kern="1200" dirty="0">
              <a:solidFill>
                <a:schemeClr val="tx1"/>
              </a:solidFill>
              <a:latin typeface="Times New Roman" panose="02020603050405020304" pitchFamily="18" charset="0"/>
              <a:cs typeface="Times New Roman" panose="02020603050405020304" pitchFamily="18" charset="0"/>
            </a:rPr>
            <a:t>Wireless Personal Area Network, </a:t>
          </a:r>
          <a:r>
            <a:rPr lang="en-US" sz="2000" kern="1200" dirty="0">
              <a:solidFill>
                <a:srgbClr val="FF0000"/>
              </a:solidFill>
              <a:latin typeface="Times New Roman" panose="02020603050405020304" pitchFamily="18" charset="0"/>
              <a:cs typeface="Times New Roman" panose="02020603050405020304" pitchFamily="18" charset="0"/>
            </a:rPr>
            <a:t>WPAN</a:t>
          </a:r>
          <a:r>
            <a:rPr lang="zh-CN" sz="2000" kern="1200" dirty="0">
              <a:latin typeface="Times New Roman" panose="02020603050405020304" pitchFamily="18" charset="0"/>
              <a:ea typeface="宋体" panose="02010600030101010101" pitchFamily="2" charset="-122"/>
              <a:cs typeface="Times New Roman" panose="02020603050405020304" pitchFamily="18" charset="0"/>
            </a:rPr>
            <a:t>）</a:t>
          </a:r>
          <a:endParaRPr lang="en-US" sz="2000" kern="1200" dirty="0">
            <a:solidFill>
              <a:schemeClr val="tx1"/>
            </a:solidFill>
            <a:latin typeface="Times New Roman" panose="02020603050405020304" pitchFamily="18" charset="0"/>
            <a:cs typeface="Times New Roman" panose="02020603050405020304" pitchFamily="18" charset="0"/>
          </a:endParaRPr>
        </a:p>
      </dsp:txBody>
      <dsp:txXfrm>
        <a:off x="5094582" y="998035"/>
        <a:ext cx="1530008" cy="3250436"/>
      </dsp:txXfrm>
    </dsp:sp>
    <dsp:sp modelId="{20CC8F60-E691-4A88-9E81-4A43391B07DD}">
      <dsp:nvSpPr>
        <dsp:cNvPr id="0" name=""/>
        <dsp:cNvSpPr/>
      </dsp:nvSpPr>
      <dsp:spPr>
        <a:xfrm>
          <a:off x="6768744" y="998035"/>
          <a:ext cx="1530008" cy="3250436"/>
        </a:xfrm>
        <a:prstGeom prst="rect">
          <a:avLst/>
        </a:prstGeom>
        <a:solidFill>
          <a:schemeClr val="accent1">
            <a:lumMod val="40000"/>
            <a:lumOff val="6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zh-CN" sz="2400" kern="1200" dirty="0">
              <a:solidFill>
                <a:srgbClr val="FF0000"/>
              </a:solidFill>
              <a:latin typeface="宋体" panose="02010600030101010101" pitchFamily="2" charset="-122"/>
              <a:ea typeface="宋体" panose="02010600030101010101" pitchFamily="2" charset="-122"/>
            </a:rPr>
            <a:t>无线</a:t>
          </a:r>
          <a:r>
            <a:rPr lang="zh-CN" altLang="en-US" sz="2400" kern="1200" dirty="0">
              <a:solidFill>
                <a:srgbClr val="FF0000"/>
              </a:solidFill>
              <a:latin typeface="宋体" panose="02010600030101010101" pitchFamily="2" charset="-122"/>
              <a:ea typeface="宋体" panose="02010600030101010101" pitchFamily="2" charset="-122"/>
            </a:rPr>
            <a:t>体域</a:t>
          </a:r>
          <a:r>
            <a:rPr lang="zh-CN" sz="2400" kern="1200" dirty="0">
              <a:solidFill>
                <a:srgbClr val="FF0000"/>
              </a:solidFill>
              <a:latin typeface="宋体" panose="02010600030101010101" pitchFamily="2" charset="-122"/>
              <a:ea typeface="宋体" panose="02010600030101010101" pitchFamily="2" charset="-122"/>
            </a:rPr>
            <a:t>网</a:t>
          </a:r>
          <a:endParaRPr lang="en-US" altLang="zh-CN" sz="2400" kern="1200" dirty="0">
            <a:solidFill>
              <a:srgbClr val="FF0000"/>
            </a:solidFill>
            <a:latin typeface="宋体" panose="02010600030101010101" pitchFamily="2" charset="-122"/>
            <a:ea typeface="宋体" panose="02010600030101010101" pitchFamily="2" charset="-122"/>
          </a:endParaRPr>
        </a:p>
        <a:p>
          <a:pPr lvl="0" algn="ctr" defTabSz="1066800" rtl="0">
            <a:lnSpc>
              <a:spcPct val="90000"/>
            </a:lnSpc>
            <a:spcBef>
              <a:spcPct val="0"/>
            </a:spcBef>
            <a:spcAft>
              <a:spcPct val="35000"/>
            </a:spcAft>
          </a:pPr>
          <a:r>
            <a:rPr lang="zh-CN" sz="2000" kern="1200" dirty="0">
              <a:latin typeface="Times New Roman" panose="02020603050405020304" pitchFamily="18" charset="0"/>
              <a:ea typeface="宋体" panose="02010600030101010101" pitchFamily="2" charset="-122"/>
              <a:cs typeface="Times New Roman" panose="02020603050405020304" pitchFamily="18" charset="0"/>
            </a:rPr>
            <a:t>（</a:t>
          </a:r>
          <a:r>
            <a:rPr lang="en-US" sz="2000" kern="1200" dirty="0">
              <a:latin typeface="Times New Roman" panose="02020603050405020304" pitchFamily="18" charset="0"/>
              <a:cs typeface="Times New Roman" panose="02020603050405020304" pitchFamily="18" charset="0"/>
            </a:rPr>
            <a:t>Wireless Body Area Network, </a:t>
          </a:r>
          <a:r>
            <a:rPr lang="en-US" sz="2000" kern="1200" dirty="0">
              <a:solidFill>
                <a:srgbClr val="FF0000"/>
              </a:solidFill>
              <a:latin typeface="Times New Roman" panose="02020603050405020304" pitchFamily="18" charset="0"/>
              <a:cs typeface="Times New Roman" panose="02020603050405020304" pitchFamily="18" charset="0"/>
            </a:rPr>
            <a:t>W</a:t>
          </a:r>
          <a:r>
            <a:rPr lang="en-US" altLang="zh-CN" sz="2000" kern="1200" dirty="0">
              <a:solidFill>
                <a:srgbClr val="FF0000"/>
              </a:solidFill>
              <a:latin typeface="Times New Roman" panose="02020603050405020304" pitchFamily="18" charset="0"/>
              <a:cs typeface="Times New Roman" panose="02020603050405020304" pitchFamily="18" charset="0"/>
            </a:rPr>
            <a:t>B</a:t>
          </a:r>
          <a:r>
            <a:rPr lang="en-US" sz="2000" kern="1200" dirty="0">
              <a:solidFill>
                <a:srgbClr val="FF0000"/>
              </a:solidFill>
              <a:latin typeface="Times New Roman" panose="02020603050405020304" pitchFamily="18" charset="0"/>
              <a:cs typeface="Times New Roman" panose="02020603050405020304" pitchFamily="18" charset="0"/>
            </a:rPr>
            <a:t>AN</a:t>
          </a:r>
          <a:r>
            <a:rPr lang="zh-CN" sz="2000" kern="1200" dirty="0">
              <a:latin typeface="Times New Roman" panose="02020603050405020304" pitchFamily="18" charset="0"/>
              <a:ea typeface="宋体" panose="02010600030101010101" pitchFamily="2" charset="-122"/>
              <a:cs typeface="Times New Roman" panose="02020603050405020304" pitchFamily="18" charset="0"/>
            </a:rPr>
            <a:t>）</a:t>
          </a:r>
          <a:endParaRPr lang="en-US" sz="2000" kern="1200" dirty="0">
            <a:latin typeface="Times New Roman" panose="02020603050405020304" pitchFamily="18" charset="0"/>
            <a:cs typeface="Times New Roman" panose="02020603050405020304" pitchFamily="18" charset="0"/>
          </a:endParaRPr>
        </a:p>
      </dsp:txBody>
      <dsp:txXfrm>
        <a:off x="6768744" y="998035"/>
        <a:ext cx="1530008" cy="3250436"/>
      </dsp:txXfrm>
    </dsp:sp>
    <dsp:sp modelId="{541A0BF7-80D1-436C-8244-1EFEFE165624}">
      <dsp:nvSpPr>
        <dsp:cNvPr id="0" name=""/>
        <dsp:cNvSpPr/>
      </dsp:nvSpPr>
      <dsp:spPr>
        <a:xfrm>
          <a:off x="3384382" y="975867"/>
          <a:ext cx="1415748" cy="3272604"/>
        </a:xfrm>
        <a:prstGeom prst="rect">
          <a:avLst/>
        </a:prstGeom>
        <a:solidFill>
          <a:schemeClr val="accent1">
            <a:lumMod val="40000"/>
            <a:lumOff val="6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zh-CN" sz="2400" kern="1200" dirty="0">
              <a:solidFill>
                <a:srgbClr val="FF0000"/>
              </a:solidFill>
              <a:latin typeface="宋体" panose="02010600030101010101" pitchFamily="2" charset="-122"/>
              <a:ea typeface="宋体" panose="02010600030101010101" pitchFamily="2" charset="-122"/>
            </a:rPr>
            <a:t>无线局域网</a:t>
          </a:r>
          <a:endParaRPr lang="en-US" altLang="zh-CN" sz="2400" kern="1200" dirty="0">
            <a:solidFill>
              <a:srgbClr val="FF0000"/>
            </a:solidFill>
            <a:latin typeface="宋体" panose="02010600030101010101" pitchFamily="2" charset="-122"/>
            <a:ea typeface="宋体" panose="02010600030101010101" pitchFamily="2" charset="-122"/>
          </a:endParaRPr>
        </a:p>
        <a:p>
          <a:pPr lvl="0" algn="ctr" defTabSz="1066800" rtl="0">
            <a:lnSpc>
              <a:spcPct val="90000"/>
            </a:lnSpc>
            <a:spcBef>
              <a:spcPct val="0"/>
            </a:spcBef>
            <a:spcAft>
              <a:spcPct val="35000"/>
            </a:spcAft>
          </a:pPr>
          <a:r>
            <a:rPr lang="zh-CN" sz="2000" kern="1200" dirty="0">
              <a:latin typeface="Times New Roman" panose="02020603050405020304" pitchFamily="18" charset="0"/>
              <a:ea typeface="宋体" panose="02010600030101010101" pitchFamily="2" charset="-122"/>
              <a:cs typeface="Times New Roman" panose="02020603050405020304" pitchFamily="18" charset="0"/>
            </a:rPr>
            <a:t>（</a:t>
          </a:r>
          <a:r>
            <a:rPr lang="en-US" sz="2000" kern="1200" dirty="0">
              <a:latin typeface="Times New Roman" panose="02020603050405020304" pitchFamily="18" charset="0"/>
              <a:ea typeface="宋体" panose="02010600030101010101" pitchFamily="2" charset="-122"/>
              <a:cs typeface="Times New Roman" panose="02020603050405020304" pitchFamily="18" charset="0"/>
            </a:rPr>
            <a:t>Wireless Local Area Network, </a:t>
          </a:r>
          <a:r>
            <a:rPr lang="en-US" sz="2000" kern="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WLAN</a:t>
          </a:r>
          <a:r>
            <a:rPr lang="en-US" sz="2000" kern="1200" dirty="0">
              <a:latin typeface="Times New Roman" panose="02020603050405020304" pitchFamily="18" charset="0"/>
              <a:ea typeface="宋体" panose="02010600030101010101" pitchFamily="2" charset="-122"/>
              <a:cs typeface="Times New Roman" panose="02020603050405020304" pitchFamily="18" charset="0"/>
            </a:rPr>
            <a:t> </a:t>
          </a:r>
          <a:r>
            <a:rPr lang="zh-CN" sz="2000" kern="1200" dirty="0">
              <a:latin typeface="Times New Roman" panose="02020603050405020304" pitchFamily="18" charset="0"/>
              <a:ea typeface="宋体" panose="02010600030101010101" pitchFamily="2" charset="-122"/>
              <a:cs typeface="Times New Roman" panose="02020603050405020304" pitchFamily="18" charset="0"/>
            </a:rPr>
            <a:t>）</a:t>
          </a:r>
          <a:endParaRPr lang="en-US" sz="2000" kern="1200" dirty="0">
            <a:latin typeface="Times New Roman" panose="02020603050405020304" pitchFamily="18" charset="0"/>
            <a:ea typeface="宋体" panose="02010600030101010101" pitchFamily="2" charset="-122"/>
            <a:cs typeface="Times New Roman" panose="02020603050405020304" pitchFamily="18" charset="0"/>
          </a:endParaRPr>
        </a:p>
      </dsp:txBody>
      <dsp:txXfrm>
        <a:off x="3384382" y="975867"/>
        <a:ext cx="1415748" cy="3272604"/>
      </dsp:txXfrm>
    </dsp:sp>
    <dsp:sp modelId="{F6DC2F12-3D5F-4779-96D9-9FEAD57AC530}">
      <dsp:nvSpPr>
        <dsp:cNvPr id="0" name=""/>
        <dsp:cNvSpPr/>
      </dsp:nvSpPr>
      <dsp:spPr>
        <a:xfrm>
          <a:off x="1800194" y="983463"/>
          <a:ext cx="1364616" cy="3265008"/>
        </a:xfrm>
        <a:prstGeom prst="rect">
          <a:avLst/>
        </a:prstGeom>
        <a:solidFill>
          <a:schemeClr val="accent1">
            <a:lumMod val="40000"/>
            <a:lumOff val="6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zh-CN" sz="2400" kern="1200" dirty="0">
              <a:solidFill>
                <a:srgbClr val="FF0000"/>
              </a:solidFill>
              <a:latin typeface="宋体" panose="02010600030101010101" pitchFamily="2" charset="-122"/>
              <a:ea typeface="宋体" panose="02010600030101010101" pitchFamily="2" charset="-122"/>
            </a:rPr>
            <a:t>无线城域网</a:t>
          </a:r>
          <a:r>
            <a:rPr lang="zh-CN" sz="2000" kern="1200" dirty="0">
              <a:latin typeface="Times New Roman" panose="02020603050405020304" pitchFamily="18" charset="0"/>
              <a:ea typeface="宋体" panose="02010600030101010101" pitchFamily="2" charset="-122"/>
              <a:cs typeface="Times New Roman" panose="02020603050405020304" pitchFamily="18" charset="0"/>
            </a:rPr>
            <a:t>（</a:t>
          </a:r>
          <a:r>
            <a:rPr lang="en-US" sz="2000" kern="1200" dirty="0">
              <a:latin typeface="Times New Roman" panose="02020603050405020304" pitchFamily="18" charset="0"/>
              <a:ea typeface="宋体" panose="02010600030101010101" pitchFamily="2" charset="-122"/>
              <a:cs typeface="Times New Roman" panose="02020603050405020304" pitchFamily="18" charset="0"/>
            </a:rPr>
            <a:t>Wireless Metropolitan Area Network, </a:t>
          </a:r>
          <a:r>
            <a:rPr lang="en-US" sz="2000" kern="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WMAN</a:t>
          </a:r>
          <a:r>
            <a:rPr lang="zh-CN" sz="2000" kern="1200" dirty="0">
              <a:latin typeface="Times New Roman" panose="02020603050405020304" pitchFamily="18" charset="0"/>
              <a:ea typeface="宋体" panose="02010600030101010101" pitchFamily="2" charset="-122"/>
              <a:cs typeface="Times New Roman" panose="02020603050405020304" pitchFamily="18" charset="0"/>
            </a:rPr>
            <a:t>）</a:t>
          </a:r>
          <a:endParaRPr lang="en-US" sz="2000" kern="1200" dirty="0">
            <a:latin typeface="Times New Roman" panose="02020603050405020304" pitchFamily="18" charset="0"/>
            <a:ea typeface="宋体" panose="02010600030101010101" pitchFamily="2" charset="-122"/>
            <a:cs typeface="Times New Roman" panose="02020603050405020304" pitchFamily="18" charset="0"/>
          </a:endParaRPr>
        </a:p>
      </dsp:txBody>
      <dsp:txXfrm>
        <a:off x="1800194" y="983463"/>
        <a:ext cx="1364616" cy="3265008"/>
      </dsp:txXfrm>
    </dsp:sp>
    <dsp:sp modelId="{9042A31E-D9C1-48AD-B9A8-12E8878EF5A9}">
      <dsp:nvSpPr>
        <dsp:cNvPr id="0" name=""/>
        <dsp:cNvSpPr/>
      </dsp:nvSpPr>
      <dsp:spPr>
        <a:xfrm>
          <a:off x="288033" y="978964"/>
          <a:ext cx="1311936" cy="3269507"/>
        </a:xfrm>
        <a:prstGeom prst="rect">
          <a:avLst/>
        </a:prstGeom>
        <a:solidFill>
          <a:schemeClr val="accent1">
            <a:lumMod val="40000"/>
            <a:lumOff val="6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zh-CN" sz="2400" kern="1200" dirty="0">
              <a:solidFill>
                <a:srgbClr val="FF0000"/>
              </a:solidFill>
              <a:latin typeface="宋体" panose="02010600030101010101" pitchFamily="2" charset="-122"/>
              <a:ea typeface="宋体" panose="02010600030101010101" pitchFamily="2" charset="-122"/>
            </a:rPr>
            <a:t>无线广域网</a:t>
          </a:r>
          <a:endParaRPr lang="en-US" altLang="zh-CN" sz="2400" kern="1200" dirty="0">
            <a:solidFill>
              <a:srgbClr val="FF0000"/>
            </a:solidFill>
            <a:latin typeface="宋体" panose="02010600030101010101" pitchFamily="2" charset="-122"/>
            <a:ea typeface="宋体" panose="02010600030101010101" pitchFamily="2" charset="-122"/>
          </a:endParaRPr>
        </a:p>
        <a:p>
          <a:pPr lvl="0" algn="ctr" defTabSz="1066800" rtl="0">
            <a:lnSpc>
              <a:spcPct val="90000"/>
            </a:lnSpc>
            <a:spcBef>
              <a:spcPct val="0"/>
            </a:spcBef>
            <a:spcAft>
              <a:spcPct val="35000"/>
            </a:spcAft>
          </a:pPr>
          <a:r>
            <a:rPr lang="zh-CN" sz="2000" kern="1200" dirty="0">
              <a:latin typeface="Times New Roman" panose="02020603050405020304" pitchFamily="18" charset="0"/>
              <a:ea typeface="宋体" panose="02010600030101010101" pitchFamily="2" charset="-122"/>
              <a:cs typeface="Times New Roman" panose="02020603050405020304" pitchFamily="18" charset="0"/>
            </a:rPr>
            <a:t>（</a:t>
          </a:r>
          <a:r>
            <a:rPr lang="en-US" sz="2000" kern="1200" dirty="0">
              <a:latin typeface="Times New Roman" panose="02020603050405020304" pitchFamily="18" charset="0"/>
              <a:ea typeface="宋体" panose="02010600030101010101" pitchFamily="2" charset="-122"/>
              <a:cs typeface="Times New Roman" panose="02020603050405020304" pitchFamily="18" charset="0"/>
            </a:rPr>
            <a:t>Wireless Wide Area Network, </a:t>
          </a:r>
          <a:r>
            <a:rPr lang="en-US" sz="2000" kern="1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WWAN</a:t>
          </a:r>
          <a:r>
            <a:rPr lang="zh-CN" sz="2000" kern="1200" dirty="0">
              <a:latin typeface="Times New Roman" panose="02020603050405020304" pitchFamily="18" charset="0"/>
              <a:ea typeface="宋体" panose="02010600030101010101" pitchFamily="2" charset="-122"/>
              <a:cs typeface="Times New Roman" panose="02020603050405020304" pitchFamily="18" charset="0"/>
            </a:rPr>
            <a:t>）</a:t>
          </a:r>
        </a:p>
      </dsp:txBody>
      <dsp:txXfrm>
        <a:off x="288033" y="978964"/>
        <a:ext cx="1311936" cy="326950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029075" cy="350838"/>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5265738" y="0"/>
            <a:ext cx="4029075" cy="350838"/>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4" name="页脚占位符 3"/>
          <p:cNvSpPr>
            <a:spLocks noGrp="1"/>
          </p:cNvSpPr>
          <p:nvPr>
            <p:ph type="ftr" sz="quarter" idx="2"/>
          </p:nvPr>
        </p:nvSpPr>
        <p:spPr>
          <a:xfrm>
            <a:off x="0" y="6657975"/>
            <a:ext cx="4029075" cy="350838"/>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5265738" y="6657975"/>
            <a:ext cx="4029075" cy="3508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1C301A16-4241-4881-8FA2-2F2AD717B77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029075" cy="350838"/>
          </a:xfrm>
          <a:prstGeom prst="rect">
            <a:avLst/>
          </a:prstGeom>
        </p:spPr>
        <p:txBody>
          <a:bodyPr vert="horz" lIns="93174" tIns="46587" rIns="93174" bIns="46587" rtlCol="0"/>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265738" y="0"/>
            <a:ext cx="4029075" cy="350838"/>
          </a:xfrm>
          <a:prstGeom prst="rect">
            <a:avLst/>
          </a:prstGeom>
        </p:spPr>
        <p:txBody>
          <a:bodyPr vert="horz" lIns="93174" tIns="46587" rIns="93174" bIns="46587" rtlCol="0"/>
          <a:lstStyle>
            <a:lvl1pPr algn="r"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4" name="幻灯片图像占位符 3"/>
          <p:cNvSpPr>
            <a:spLocks noGrp="1" noRot="1" noChangeAspect="1"/>
          </p:cNvSpPr>
          <p:nvPr>
            <p:ph type="sldImg" idx="2"/>
          </p:nvPr>
        </p:nvSpPr>
        <p:spPr>
          <a:xfrm>
            <a:off x="2897188" y="527050"/>
            <a:ext cx="3502025" cy="2627313"/>
          </a:xfrm>
          <a:prstGeom prst="rect">
            <a:avLst/>
          </a:prstGeom>
          <a:noFill/>
          <a:ln w="12700">
            <a:solidFill>
              <a:prstClr val="black"/>
            </a:solidFill>
          </a:ln>
        </p:spPr>
        <p:txBody>
          <a:bodyPr vert="horz" lIns="93174" tIns="46587" rIns="93174" bIns="46587" rtlCol="0" anchor="ctr"/>
          <a:lstStyle/>
          <a:p>
            <a:pPr lvl="0"/>
            <a:endParaRPr lang="zh-CN" altLang="en-US" noProof="0"/>
          </a:p>
        </p:txBody>
      </p:sp>
      <p:sp>
        <p:nvSpPr>
          <p:cNvPr id="5" name="备注占位符 4"/>
          <p:cNvSpPr>
            <a:spLocks noGrp="1"/>
          </p:cNvSpPr>
          <p:nvPr>
            <p:ph type="body" sz="quarter" idx="3"/>
          </p:nvPr>
        </p:nvSpPr>
        <p:spPr>
          <a:xfrm>
            <a:off x="930275" y="3330575"/>
            <a:ext cx="7435850" cy="3154363"/>
          </a:xfrm>
          <a:prstGeom prst="rect">
            <a:avLst/>
          </a:prstGeom>
        </p:spPr>
        <p:txBody>
          <a:bodyPr vert="horz" lIns="93174" tIns="46587" rIns="93174" bIns="46587"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657975"/>
            <a:ext cx="4029075" cy="350838"/>
          </a:xfrm>
          <a:prstGeom prst="rect">
            <a:avLst/>
          </a:prstGeom>
        </p:spPr>
        <p:txBody>
          <a:bodyPr vert="horz" lIns="93174" tIns="46587" rIns="93174" bIns="46587" rtlCol="0" anchor="b"/>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265738" y="6657975"/>
            <a:ext cx="4029075" cy="350838"/>
          </a:xfrm>
          <a:prstGeom prst="rect">
            <a:avLst/>
          </a:prstGeom>
        </p:spPr>
        <p:txBody>
          <a:bodyPr vert="horz" wrap="square" lIns="93174" tIns="46587" rIns="93174" bIns="46587"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3536C7B-BB14-4DA2-9756-E964CA9B102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zh.wikipedia.org/wiki/%E7%84%A1%E7%B7%9A%E4%B8%8A%E7%B6%B2"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zh.wikipedia.org/wiki/%E7%B6%B2%E8%B7%AF%E5%AD%98%E5%8F%96"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10243"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smtClean="0"/>
          </a:p>
        </p:txBody>
      </p:sp>
      <p:sp>
        <p:nvSpPr>
          <p:cNvPr id="102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F5E0FB1-909E-4304-A3AE-CA3C2AB161A6}" type="slidenum">
              <a:rPr lang="zh-CN" altLang="en-US" smtClean="0"/>
              <a:pPr>
                <a:spcBef>
                  <a:spcPct val="0"/>
                </a:spcBef>
              </a:pPr>
              <a:t>1</a:t>
            </a:fld>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880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DF5DBC-4BBC-40D7-B035-2C486C28859E}" type="slidenum">
              <a:rPr lang="zh-CN" altLang="en-US" smtClean="0">
                <a:latin typeface="Calibri" panose="020F0502020204030204" pitchFamily="34" charset="0"/>
              </a:rPr>
              <a:pPr/>
              <a:t>68</a:t>
            </a:fld>
            <a:endParaRPr lang="zh-CN" altLang="en-US" smtClean="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911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1D553E5-704C-41EF-AD05-5B277380C501}" type="slidenum">
              <a:rPr lang="zh-CN" altLang="en-US" smtClean="0">
                <a:latin typeface="Calibri" panose="020F0502020204030204" pitchFamily="34" charset="0"/>
              </a:rPr>
              <a:pPr/>
              <a:t>70</a:t>
            </a:fld>
            <a:endParaRPr lang="zh-CN" altLang="en-US" smtClean="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ChangeArrowheads="1" noTextEdit="1"/>
          </p:cNvSpPr>
          <p:nvPr>
            <p:ph type="sldImg" idx="4294967295"/>
          </p:nvPr>
        </p:nvSpPr>
        <p:spPr bwMode="auto">
          <a:ln>
            <a:solidFill>
              <a:srgbClr val="000000"/>
            </a:solidFill>
            <a:miter lim="800000"/>
            <a:headEnd/>
            <a:tailEnd/>
          </a:ln>
        </p:spPr>
      </p:sp>
      <p:sp>
        <p:nvSpPr>
          <p:cNvPr id="95235" name="备注占位符 2"/>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latin typeface="Arial" panose="020B0604020202020204" pitchFamily="34" charset="0"/>
            </a:endParaRPr>
          </a:p>
        </p:txBody>
      </p:sp>
      <p:sp>
        <p:nvSpPr>
          <p:cNvPr id="9523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BC02372-CBF7-459E-8D9E-FA1027118F9D}" type="slidenum">
              <a:rPr lang="en-US" altLang="zh-CN" smtClean="0">
                <a:solidFill>
                  <a:srgbClr val="000000"/>
                </a:solidFill>
                <a:latin typeface="Arial" panose="020B0604020202020204" pitchFamily="34" charset="0"/>
              </a:rPr>
              <a:pPr>
                <a:spcBef>
                  <a:spcPct val="0"/>
                </a:spcBef>
              </a:pPr>
              <a:t>73</a:t>
            </a:fld>
            <a:endParaRPr lang="en-US" altLang="zh-CN" smtClean="0">
              <a:solidFill>
                <a:srgbClr val="000000"/>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AA9730-C1D4-4D32-82C2-3D669B197462}" type="slidenum">
              <a:rPr lang="zh-CN" altLang="en-US" smtClean="0">
                <a:latin typeface="Calibri" panose="020F0502020204030204" pitchFamily="34" charset="0"/>
              </a:rPr>
              <a:pPr/>
              <a:t>8</a:t>
            </a:fld>
            <a:endParaRPr lang="zh-CN" altLang="en-US" smtClean="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253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BC6229C-7E2F-4F38-A55A-B6F0EC89E4FB}" type="slidenum">
              <a:rPr lang="zh-CN" altLang="en-US" smtClean="0">
                <a:latin typeface="Calibri" panose="020F0502020204030204" pitchFamily="34" charset="0"/>
              </a:rPr>
              <a:pPr/>
              <a:t>11</a:t>
            </a:fld>
            <a:endParaRPr lang="zh-CN" altLang="en-US" smtClean="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拥窄现象：</a:t>
            </a:r>
            <a:r>
              <a:rPr lang="en-US" altLang="zh-CN" smtClean="0">
                <a:solidFill>
                  <a:srgbClr val="121212"/>
                </a:solidFill>
                <a:latin typeface="-apple-system"/>
              </a:rPr>
              <a:t>G </a:t>
            </a:r>
            <a:r>
              <a:rPr lang="zh-CN" altLang="en-US" smtClean="0">
                <a:solidFill>
                  <a:srgbClr val="121212"/>
                </a:solidFill>
                <a:latin typeface="-apple-system"/>
              </a:rPr>
              <a:t>使用的都是低频段，它的优点在于性能好，覆盖面广，能够有效减少运营商在基站的投入，节省资金。但缺点就是，用的人多，数据传输的“路”就会出现拥窄现象。速率的提供有限</a:t>
            </a:r>
            <a:endParaRPr lang="en-US" altLang="zh-CN" smtClean="0">
              <a:solidFill>
                <a:srgbClr val="121212"/>
              </a:solidFill>
              <a:latin typeface="-apple-system"/>
            </a:endParaRPr>
          </a:p>
          <a:p>
            <a:r>
              <a:rPr lang="zh-CN" altLang="en-US" smtClean="0">
                <a:solidFill>
                  <a:srgbClr val="121212"/>
                </a:solidFill>
                <a:latin typeface="-apple-system"/>
              </a:rPr>
              <a:t>延时高：</a:t>
            </a:r>
            <a:r>
              <a:rPr lang="en-US" altLang="zh-CN" smtClean="0">
                <a:solidFill>
                  <a:srgbClr val="121212"/>
                </a:solidFill>
                <a:latin typeface="-apple-system"/>
              </a:rPr>
              <a:t>4G </a:t>
            </a:r>
            <a:r>
              <a:rPr lang="zh-CN" altLang="en-US" smtClean="0">
                <a:solidFill>
                  <a:srgbClr val="121212"/>
                </a:solidFill>
                <a:latin typeface="-apple-system"/>
              </a:rPr>
              <a:t>网络应用服务器集中于中心机房，距离终端远，中间需要经过多个传输节点</a:t>
            </a:r>
            <a:r>
              <a:rPr lang="zh-CN" altLang="en-US" b="1" smtClean="0">
                <a:solidFill>
                  <a:srgbClr val="121212"/>
                </a:solidFill>
                <a:latin typeface="-apple-system"/>
              </a:rPr>
              <a:t>。</a:t>
            </a:r>
            <a:endParaRPr lang="en-US" altLang="zh-CN" smtClean="0"/>
          </a:p>
        </p:txBody>
      </p:sp>
      <p:sp>
        <p:nvSpPr>
          <p:cNvPr id="307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E695C8-4750-4EB9-A26C-BD6610393A8A}" type="slidenum">
              <a:rPr lang="zh-CN" altLang="en-US" smtClean="0">
                <a:latin typeface="Calibri" panose="020F0502020204030204" pitchFamily="34" charset="0"/>
              </a:rPr>
              <a:pPr/>
              <a:t>18</a:t>
            </a:fld>
            <a:endParaRPr lang="zh-CN" altLang="en-US" smtClean="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368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99D105-3654-426B-86CE-98EB5ACB0880}" type="slidenum">
              <a:rPr lang="zh-CN" altLang="en-US" smtClean="0">
                <a:latin typeface="Calibri" panose="020F0502020204030204" pitchFamily="34" charset="0"/>
              </a:rPr>
              <a:pPr/>
              <a:t>23</a:t>
            </a:fld>
            <a:endParaRPr lang="zh-CN" altLang="en-US" smtClean="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WBMA</a:t>
            </a:r>
            <a:r>
              <a:rPr lang="zh-CN" altLang="en-US" smtClean="0"/>
              <a:t>：流动无线宽频存取（</a:t>
            </a:r>
            <a:r>
              <a:rPr lang="en-US" altLang="zh-CN" smtClean="0">
                <a:solidFill>
                  <a:srgbClr val="202122"/>
                </a:solidFill>
                <a:latin typeface="Arial" panose="020B0604020202020204" pitchFamily="34" charset="0"/>
              </a:rPr>
              <a:t>Mobile Broadband Wireless Access</a:t>
            </a:r>
            <a:r>
              <a:rPr lang="zh-CN" altLang="en-US" smtClean="0"/>
              <a:t>），是一种移动设备上使用无线宽频的技术。</a:t>
            </a:r>
            <a:r>
              <a:rPr lang="zh-CN" altLang="en-US" smtClean="0">
                <a:solidFill>
                  <a:srgbClr val="202122"/>
                </a:solidFill>
                <a:latin typeface="Arial" panose="020B0604020202020204" pitchFamily="34" charset="0"/>
              </a:rPr>
              <a:t>在广大区域中提供高速</a:t>
            </a:r>
            <a:r>
              <a:rPr lang="zh-CN" altLang="en-US" smtClean="0">
                <a:solidFill>
                  <a:srgbClr val="202122"/>
                </a:solidFill>
                <a:latin typeface="Arial" panose="020B0604020202020204" pitchFamily="34" charset="0"/>
                <a:hlinkClick r:id="rId3" tooltip="无线上网"/>
              </a:rPr>
              <a:t>无线上网</a:t>
            </a:r>
            <a:r>
              <a:rPr lang="zh-CN" altLang="en-US" smtClean="0">
                <a:solidFill>
                  <a:srgbClr val="202122"/>
                </a:solidFill>
                <a:latin typeface="Arial" panose="020B0604020202020204" pitchFamily="34" charset="0"/>
              </a:rPr>
              <a:t>或是电脑</a:t>
            </a:r>
            <a:r>
              <a:rPr lang="zh-CN" altLang="en-US" smtClean="0">
                <a:solidFill>
                  <a:srgbClr val="202122"/>
                </a:solidFill>
                <a:latin typeface="Arial" panose="020B0604020202020204" pitchFamily="34" charset="0"/>
                <a:hlinkClick r:id="rId4"/>
              </a:rPr>
              <a:t>网络存取</a:t>
            </a:r>
            <a:r>
              <a:rPr lang="zh-CN" altLang="en-US" smtClean="0">
                <a:solidFill>
                  <a:srgbClr val="202122"/>
                </a:solidFill>
                <a:latin typeface="Arial" panose="020B0604020202020204" pitchFamily="34" charset="0"/>
              </a:rPr>
              <a:t>。</a:t>
            </a:r>
          </a:p>
        </p:txBody>
      </p:sp>
      <p:sp>
        <p:nvSpPr>
          <p:cNvPr id="4813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5AB517-1B6F-40DF-8825-5F2654D6F942}" type="slidenum">
              <a:rPr lang="zh-CN" altLang="en-US" smtClean="0">
                <a:latin typeface="Calibri" panose="020F0502020204030204" pitchFamily="34" charset="0"/>
              </a:rPr>
              <a:pPr/>
              <a:t>33</a:t>
            </a:fld>
            <a:endParaRPr lang="zh-CN"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1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2FAE2A-893F-444F-8F0A-E6C9076BA701}" type="slidenum">
              <a:rPr lang="zh-CN" altLang="en-US" smtClean="0">
                <a:latin typeface="Calibri" panose="020F0502020204030204" pitchFamily="34" charset="0"/>
              </a:rPr>
              <a:pPr/>
              <a:t>35</a:t>
            </a:fld>
            <a:endParaRPr lang="zh-CN"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58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6009C4F-840D-438A-959B-298BC6E3C5FE}" type="slidenum">
              <a:rPr lang="zh-CN" altLang="en-US" smtClean="0">
                <a:latin typeface="Calibri" panose="020F0502020204030204" pitchFamily="34" charset="0"/>
              </a:rPr>
              <a:pPr/>
              <a:t>41</a:t>
            </a:fld>
            <a:endParaRPr lang="zh-CN"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60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307FE3-FD3A-4F81-BB02-BD0482A1DE11}" type="slidenum">
              <a:rPr lang="zh-CN" altLang="en-US" smtClean="0">
                <a:latin typeface="Calibri" panose="020F0502020204030204" pitchFamily="34" charset="0"/>
              </a:rPr>
              <a:pPr/>
              <a:t>42</a:t>
            </a:fld>
            <a:endParaRPr lang="zh-CN"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Franklin Gothic Medium" panose="020B0603020102020204" pitchFamily="34" charset="0"/>
                <a:ea typeface="微软雅黑" panose="020B0503020204020204" pitchFamily="34" charset="-122"/>
              </a:defRPr>
            </a:lvl1pPr>
          </a:lstStyle>
          <a:p>
            <a:pPr>
              <a:defRPr/>
            </a:pPr>
            <a:fld id="{83A40BCC-68B2-48FF-9DA7-9C90C6220D53}" type="slidenum">
              <a:rPr lang="zh-CN" altLang="en-US"/>
              <a:pPr>
                <a:defRPr/>
              </a:pPr>
              <a:t>‹#›</a:t>
            </a:fld>
            <a:endParaRPr lang="zh-CN" altLang="en-US"/>
          </a:p>
        </p:txBody>
      </p:sp>
    </p:spTree>
    <p:extLst>
      <p:ext uri="{BB962C8B-B14F-4D97-AF65-F5344CB8AC3E}">
        <p14:creationId xmlns:p14="http://schemas.microsoft.com/office/powerpoint/2010/main" val="2070846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474891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Franklin Gothic Medium" panose="020B0603020102020204" pitchFamily="34" charset="0"/>
                <a:ea typeface="微软雅黑" panose="020B0503020204020204" pitchFamily="34" charset="-122"/>
              </a:defRPr>
            </a:lvl1pPr>
          </a:lstStyle>
          <a:p>
            <a:pPr>
              <a:defRPr/>
            </a:pPr>
            <a:fld id="{7249A61C-1CE3-4FDC-A4A4-3C24EFC521ED}" type="slidenum">
              <a:rPr lang="zh-CN" altLang="en-US"/>
              <a:pPr>
                <a:defRPr/>
              </a:pPr>
              <a:t>‹#›</a:t>
            </a:fld>
            <a:endParaRPr lang="zh-CN" altLang="en-US"/>
          </a:p>
        </p:txBody>
      </p:sp>
    </p:spTree>
    <p:extLst>
      <p:ext uri="{BB962C8B-B14F-4D97-AF65-F5344CB8AC3E}">
        <p14:creationId xmlns:p14="http://schemas.microsoft.com/office/powerpoint/2010/main" val="3024510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Franklin Gothic Medium" panose="020B0603020102020204" pitchFamily="34" charset="0"/>
                <a:ea typeface="微软雅黑" panose="020B0503020204020204" pitchFamily="34" charset="-122"/>
              </a:defRPr>
            </a:lvl1pPr>
          </a:lstStyle>
          <a:p>
            <a:pPr>
              <a:defRPr/>
            </a:pPr>
            <a:fld id="{D8DA3208-5223-4A97-8BB1-5120F1101068}" type="slidenum">
              <a:rPr lang="zh-CN" altLang="en-US"/>
              <a:pPr>
                <a:defRPr/>
              </a:pPr>
              <a:t>‹#›</a:t>
            </a:fld>
            <a:endParaRPr lang="zh-CN" altLang="en-US"/>
          </a:p>
        </p:txBody>
      </p:sp>
    </p:spTree>
    <p:extLst>
      <p:ext uri="{BB962C8B-B14F-4D97-AF65-F5344CB8AC3E}">
        <p14:creationId xmlns:p14="http://schemas.microsoft.com/office/powerpoint/2010/main" val="2982563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Franklin Gothic Medium" panose="020B0603020102020204" pitchFamily="34" charset="0"/>
                <a:ea typeface="微软雅黑" panose="020B0503020204020204" pitchFamily="34" charset="-122"/>
              </a:defRPr>
            </a:lvl1pPr>
          </a:lstStyle>
          <a:p>
            <a:pPr>
              <a:defRPr/>
            </a:pPr>
            <a:fld id="{913EBDE0-B230-4B08-B056-17C067FB65BE}" type="slidenum">
              <a:rPr lang="zh-CN" altLang="en-US"/>
              <a:pPr>
                <a:defRPr/>
              </a:pPr>
              <a:t>‹#›</a:t>
            </a:fld>
            <a:endParaRPr lang="zh-CN" altLang="en-US"/>
          </a:p>
        </p:txBody>
      </p:sp>
    </p:spTree>
    <p:extLst>
      <p:ext uri="{BB962C8B-B14F-4D97-AF65-F5344CB8AC3E}">
        <p14:creationId xmlns:p14="http://schemas.microsoft.com/office/powerpoint/2010/main" val="3266847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830795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buFontTx/>
              <a:buNone/>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atin typeface="Franklin Gothic Medium" panose="020B0603020102020204" pitchFamily="34" charset="0"/>
                <a:ea typeface="微软雅黑" panose="020B0503020204020204" pitchFamily="34" charset="-122"/>
              </a:defRPr>
            </a:lvl1pPr>
          </a:lstStyle>
          <a:p>
            <a:pPr>
              <a:defRPr/>
            </a:pPr>
            <a:fld id="{ED4E5C74-CAF3-4BFC-9CFE-A4DCA8B9CBD3}" type="slidenum">
              <a:rPr lang="zh-CN" altLang="en-US"/>
              <a:pPr>
                <a:defRPr/>
              </a:pPr>
              <a:t>‹#›</a:t>
            </a:fld>
            <a:endParaRPr lang="zh-CN" altLang="en-US"/>
          </a:p>
        </p:txBody>
      </p:sp>
    </p:spTree>
    <p:extLst>
      <p:ext uri="{BB962C8B-B14F-4D97-AF65-F5344CB8AC3E}">
        <p14:creationId xmlns:p14="http://schemas.microsoft.com/office/powerpoint/2010/main" val="2422993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0"/>
            <a:ext cx="9144000" cy="692150"/>
          </a:xfrm>
          <a:prstGeom prst="rect">
            <a:avLst/>
          </a:prstGeom>
          <a:solidFill>
            <a:srgbClr val="0070C0"/>
          </a:solidFill>
        </p:spPr>
        <p:style>
          <a:lnRef idx="1">
            <a:schemeClr val="accent1"/>
          </a:lnRef>
          <a:fillRef idx="2">
            <a:schemeClr val="accent1"/>
          </a:fillRef>
          <a:effectRef idx="1">
            <a:schemeClr val="accent1"/>
          </a:effectRef>
          <a:fontRef idx="none"/>
        </p:style>
        <p:txBody>
          <a:bodyPr vert="horz" lIns="91440" tIns="45720" rIns="91440" bIns="45720" rtlCol="0" anchor="ctr">
            <a:noAutofit/>
          </a:bodyPr>
          <a:lstStyle/>
          <a:p>
            <a:r>
              <a:rPr lang="zh-CN" altLang="en-US" noProof="1"/>
              <a:t>单击此处编辑母版标题样式</a:t>
            </a:r>
          </a:p>
        </p:txBody>
      </p:sp>
      <p:sp>
        <p:nvSpPr>
          <p:cNvPr id="1027" name="文本占位符 2"/>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矩形​​ 6"/>
          <p:cNvSpPr/>
          <p:nvPr/>
        </p:nvSpPr>
        <p:spPr>
          <a:xfrm>
            <a:off x="0" y="692150"/>
            <a:ext cx="9144000" cy="730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4066" r:id="rId1"/>
    <p:sldLayoutId id="2147484064" r:id="rId2"/>
    <p:sldLayoutId id="2147484067" r:id="rId3"/>
    <p:sldLayoutId id="2147484068" r:id="rId4"/>
    <p:sldLayoutId id="2147484069" r:id="rId5"/>
    <p:sldLayoutId id="2147484065" r:id="rId6"/>
    <p:sldLayoutId id="2147484070" r:id="rId7"/>
  </p:sldLayoutIdLst>
  <p:txStyles>
    <p:title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e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6.emf"/><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484313"/>
            <a:ext cx="9144000" cy="1470025"/>
          </a:xfrm>
        </p:spPr>
        <p:txBody>
          <a:bodyPr/>
          <a:lstStyle/>
          <a:p>
            <a:pPr eaLnBrk="1" fontAlgn="auto" hangingPunct="1">
              <a:spcAft>
                <a:spcPts val="0"/>
              </a:spcAft>
              <a:defRPr/>
            </a:pPr>
            <a:r>
              <a:rPr lang="zh-CN" altLang="en-US" sz="40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无线网络安全</a:t>
            </a:r>
          </a:p>
        </p:txBody>
      </p:sp>
      <p:sp>
        <p:nvSpPr>
          <p:cNvPr id="3" name="副标题 2"/>
          <p:cNvSpPr>
            <a:spLocks noGrp="1"/>
          </p:cNvSpPr>
          <p:nvPr>
            <p:ph type="subTitle" idx="1"/>
          </p:nvPr>
        </p:nvSpPr>
        <p:spPr>
          <a:xfrm>
            <a:off x="15875" y="3429000"/>
            <a:ext cx="9109075" cy="2520950"/>
          </a:xfrm>
        </p:spPr>
        <p:txBody>
          <a:bodyPr rtlCol="0">
            <a:noAutofit/>
          </a:bodyPr>
          <a:lstStyle/>
          <a:p>
            <a:pPr eaLnBrk="1" fontAlgn="auto" hangingPunct="1">
              <a:spcBef>
                <a:spcPts val="0"/>
              </a:spcBef>
              <a:spcAft>
                <a:spcPts val="0"/>
              </a:spcAft>
              <a:defRPr/>
            </a:pPr>
            <a:r>
              <a:rPr lang="zh-CN" altLang="en-US" sz="2800" b="1" dirty="0">
                <a:solidFill>
                  <a:schemeClr val="tx1"/>
                </a:solidFill>
                <a:effectLst>
                  <a:outerShdw blurRad="38100" dist="38100" dir="2700000" algn="tl">
                    <a:srgbClr val="000000">
                      <a:alpha val="43137"/>
                    </a:srgbClr>
                  </a:outerShdw>
                </a:effectLst>
              </a:rPr>
              <a:t>张  磊</a:t>
            </a:r>
            <a:r>
              <a:rPr lang="zh-CN" altLang="en-US" sz="2800" dirty="0">
                <a:solidFill>
                  <a:schemeClr val="tx1"/>
                </a:solidFill>
                <a:effectLst>
                  <a:outerShdw blurRad="38100" dist="38100" dir="2700000" algn="tl">
                    <a:srgbClr val="000000">
                      <a:alpha val="43137"/>
                    </a:srgbClr>
                  </a:outerShdw>
                </a:effectLst>
              </a:rPr>
              <a:t> </a:t>
            </a:r>
            <a:endParaRPr lang="en-US" altLang="zh-CN" sz="2400" dirty="0">
              <a:solidFill>
                <a:schemeClr val="tx1"/>
              </a:solidFill>
              <a:effectLst>
                <a:outerShdw blurRad="38100" dist="38100" dir="2700000" algn="tl">
                  <a:srgbClr val="000000">
                    <a:alpha val="43137"/>
                  </a:srgbClr>
                </a:outerShdw>
              </a:effectLst>
            </a:endParaRPr>
          </a:p>
          <a:p>
            <a:pPr eaLnBrk="1" fontAlgn="auto" hangingPunct="1">
              <a:spcBef>
                <a:spcPts val="2400"/>
              </a:spcBef>
              <a:spcAft>
                <a:spcPts val="0"/>
              </a:spcAft>
              <a:defRPr/>
            </a:pPr>
            <a:r>
              <a:rPr lang="zh-CN" altLang="en-US"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密码与网络安全系</a:t>
            </a:r>
            <a:endParaRPr lang="en-US" altLang="zh-CN"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eaLnBrk="1" fontAlgn="auto" hangingPunct="1">
              <a:spcBef>
                <a:spcPts val="0"/>
              </a:spcBef>
              <a:spcAft>
                <a:spcPts val="0"/>
              </a:spcAft>
              <a:defRPr/>
            </a:pPr>
            <a:r>
              <a:rPr lang="zh-CN" altLang="en-US"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软件工程学院</a:t>
            </a:r>
            <a:endParaRPr lang="en-US" altLang="zh-CN" sz="10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eaLnBrk="1" fontAlgn="auto" hangingPunct="1">
              <a:spcBef>
                <a:spcPts val="1200"/>
              </a:spcBef>
              <a:spcAft>
                <a:spcPts val="0"/>
              </a:spcAft>
              <a:defRPr/>
            </a:pPr>
            <a:r>
              <a:rPr lang="zh-CN" altLang="en-US"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华东师范大学 </a:t>
            </a:r>
            <a:endParaRPr lang="en-US" altLang="zh-CN"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eaLnBrk="1" fontAlgn="auto" hangingPunct="1">
              <a:spcBef>
                <a:spcPts val="1200"/>
              </a:spcBef>
              <a:spcAft>
                <a:spcPts val="0"/>
              </a:spcAft>
              <a:defRPr/>
            </a:pPr>
            <a:endParaRPr lang="zh-CN" altLang="en-US" sz="2400" dirty="0">
              <a:solidFill>
                <a:schemeClr val="tx1"/>
              </a:solidFill>
              <a:effectLst>
                <a:outerShdw blurRad="38100" dist="38100" dir="2700000" algn="tl">
                  <a:srgbClr val="000000">
                    <a:alpha val="43137"/>
                  </a:srgbClr>
                </a:outerShdw>
              </a:effectLst>
            </a:endParaRPr>
          </a:p>
        </p:txBody>
      </p:sp>
    </p:spTree>
  </p:cSld>
  <p:clrMapOvr>
    <a:masterClrMapping/>
  </p:clrMapOvr>
  <p:transition advTm="695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noChangeArrowheads="1"/>
          </p:cNvSpPr>
          <p:nvPr>
            <p:ph idx="1"/>
          </p:nvPr>
        </p:nvSpPr>
        <p:spPr>
          <a:xfrm>
            <a:off x="250825" y="1781175"/>
            <a:ext cx="8580438" cy="4527550"/>
          </a:xfrm>
        </p:spPr>
        <p:txBody>
          <a:bodyPr/>
          <a:lstStyle/>
          <a:p>
            <a:pPr algn="just">
              <a:buFont typeface="Wingdings" panose="05000000000000000000" pitchFamily="2" charset="2"/>
              <a:buChar char="u"/>
            </a:pPr>
            <a:r>
              <a:rPr lang="zh-CN" altLang="en-US" sz="2400" smtClean="0">
                <a:solidFill>
                  <a:srgbClr val="000000"/>
                </a:solidFill>
                <a:latin typeface="宋体" panose="02010600030101010101" pitchFamily="2" charset="-122"/>
                <a:ea typeface="宋体" panose="02010600030101010101" pitchFamily="2" charset="-122"/>
              </a:rPr>
              <a:t>第一代移动通信系统</a:t>
            </a:r>
            <a:r>
              <a:rPr lang="en-US" altLang="zh-CN" sz="2400" smtClean="0">
                <a:solidFill>
                  <a:srgbClr val="000000"/>
                </a:solidFill>
                <a:latin typeface="宋体" panose="02010600030101010101" pitchFamily="2" charset="-122"/>
                <a:ea typeface="宋体" panose="02010600030101010101" pitchFamily="2" charset="-122"/>
              </a:rPr>
              <a:t>(1G)</a:t>
            </a:r>
            <a:r>
              <a:rPr lang="zh-CN" altLang="en-US" sz="2400" smtClean="0">
                <a:solidFill>
                  <a:srgbClr val="000000"/>
                </a:solidFill>
                <a:latin typeface="宋体" panose="02010600030101010101" pitchFamily="2" charset="-122"/>
                <a:ea typeface="宋体" panose="02010600030101010101" pitchFamily="2" charset="-122"/>
              </a:rPr>
              <a:t>诞生于</a:t>
            </a:r>
            <a:r>
              <a:rPr lang="en-US" altLang="zh-CN" sz="2400" smtClean="0">
                <a:solidFill>
                  <a:srgbClr val="000000"/>
                </a:solidFill>
                <a:latin typeface="宋体" panose="02010600030101010101" pitchFamily="2" charset="-122"/>
                <a:ea typeface="宋体" panose="02010600030101010101" pitchFamily="2" charset="-122"/>
              </a:rPr>
              <a:t>20</a:t>
            </a:r>
            <a:r>
              <a:rPr lang="zh-CN" altLang="en-US" sz="2400" smtClean="0">
                <a:solidFill>
                  <a:srgbClr val="000000"/>
                </a:solidFill>
                <a:latin typeface="宋体" panose="02010600030101010101" pitchFamily="2" charset="-122"/>
                <a:ea typeface="宋体" panose="02010600030101010101" pitchFamily="2" charset="-122"/>
              </a:rPr>
              <a:t>世纪</a:t>
            </a:r>
            <a:r>
              <a:rPr lang="en-US" altLang="zh-CN" sz="2400" smtClean="0">
                <a:solidFill>
                  <a:srgbClr val="000000"/>
                </a:solidFill>
                <a:latin typeface="宋体" panose="02010600030101010101" pitchFamily="2" charset="-122"/>
                <a:ea typeface="宋体" panose="02010600030101010101" pitchFamily="2" charset="-122"/>
              </a:rPr>
              <a:t>70</a:t>
            </a:r>
            <a:r>
              <a:rPr lang="zh-CN" altLang="en-US" sz="2400" smtClean="0">
                <a:solidFill>
                  <a:srgbClr val="000000"/>
                </a:solidFill>
                <a:latin typeface="宋体" panose="02010600030101010101" pitchFamily="2" charset="-122"/>
                <a:ea typeface="宋体" panose="02010600030101010101" pitchFamily="2" charset="-122"/>
              </a:rPr>
              <a:t>年代至</a:t>
            </a:r>
            <a:r>
              <a:rPr lang="en-US" altLang="zh-CN" sz="2400" smtClean="0">
                <a:solidFill>
                  <a:srgbClr val="000000"/>
                </a:solidFill>
                <a:latin typeface="宋体" panose="02010600030101010101" pitchFamily="2" charset="-122"/>
                <a:ea typeface="宋体" panose="02010600030101010101" pitchFamily="2" charset="-122"/>
              </a:rPr>
              <a:t>80</a:t>
            </a:r>
            <a:r>
              <a:rPr lang="zh-CN" altLang="en-US" sz="2400" smtClean="0">
                <a:solidFill>
                  <a:srgbClr val="000000"/>
                </a:solidFill>
                <a:latin typeface="宋体" panose="02010600030101010101" pitchFamily="2" charset="-122"/>
                <a:ea typeface="宋体" panose="02010600030101010101" pitchFamily="2" charset="-122"/>
              </a:rPr>
              <a:t>年代，当时集成电路技术、微型计算机和微处理器技术快速发展，美国贝尔实验室推出了</a:t>
            </a:r>
            <a:r>
              <a:rPr lang="zh-CN" altLang="en-US" sz="2400" smtClean="0">
                <a:latin typeface="宋体" panose="02010600030101010101" pitchFamily="2" charset="-122"/>
                <a:ea typeface="宋体" panose="02010600030101010101" pitchFamily="2" charset="-122"/>
              </a:rPr>
              <a:t>蜂窝式</a:t>
            </a:r>
            <a:r>
              <a:rPr lang="zh-CN" altLang="en-US" sz="2400" smtClean="0">
                <a:solidFill>
                  <a:srgbClr val="000000"/>
                </a:solidFill>
                <a:latin typeface="宋体" panose="02010600030101010101" pitchFamily="2" charset="-122"/>
                <a:ea typeface="宋体" panose="02010600030101010101" pitchFamily="2" charset="-122"/>
              </a:rPr>
              <a:t>模拟移动通信系统，使得移动通信真正进入了个人领域。</a:t>
            </a:r>
            <a:endParaRPr lang="zh-CN" altLang="en-US" sz="2400" smtClean="0">
              <a:latin typeface="宋体" panose="02010600030101010101" pitchFamily="2" charset="-122"/>
              <a:ea typeface="宋体" panose="02010600030101010101" pitchFamily="2" charset="-122"/>
            </a:endParaRPr>
          </a:p>
          <a:p>
            <a:pPr algn="just">
              <a:buFont typeface="Wingdings" panose="05000000000000000000" pitchFamily="2" charset="2"/>
              <a:buChar char="u"/>
            </a:pPr>
            <a:r>
              <a:rPr lang="zh-CN" altLang="en-US" sz="2400" smtClean="0">
                <a:solidFill>
                  <a:srgbClr val="000000"/>
                </a:solidFill>
                <a:latin typeface="宋体" panose="02010600030101010101" pitchFamily="2" charset="-122"/>
                <a:ea typeface="宋体" panose="02010600030101010101" pitchFamily="2" charset="-122"/>
              </a:rPr>
              <a:t>第一代移动通信主要采用</a:t>
            </a:r>
            <a:r>
              <a:rPr lang="zh-CN" altLang="en-US" sz="2400" smtClean="0">
                <a:latin typeface="宋体" panose="02010600030101010101" pitchFamily="2" charset="-122"/>
                <a:ea typeface="宋体" panose="02010600030101010101" pitchFamily="2" charset="-122"/>
              </a:rPr>
              <a:t>模拟语音调制技术</a:t>
            </a:r>
            <a:r>
              <a:rPr lang="zh-CN" altLang="en-US" sz="2400" smtClean="0">
                <a:solidFill>
                  <a:srgbClr val="000000"/>
                </a:solidFill>
                <a:latin typeface="宋体" panose="02010600030101010101" pitchFamily="2" charset="-122"/>
                <a:ea typeface="宋体" panose="02010600030101010101" pitchFamily="2" charset="-122"/>
              </a:rPr>
              <a:t>和</a:t>
            </a:r>
            <a:r>
              <a:rPr lang="zh-CN" altLang="en-US" sz="2400" smtClean="0">
                <a:latin typeface="宋体" panose="02010600030101010101" pitchFamily="2" charset="-122"/>
                <a:ea typeface="宋体" panose="02010600030101010101" pitchFamily="2" charset="-122"/>
              </a:rPr>
              <a:t>频分多址</a:t>
            </a:r>
            <a:r>
              <a:rPr lang="en-US" altLang="zh-CN" sz="2400" smtClean="0">
                <a:latin typeface="宋体" panose="02010600030101010101" pitchFamily="2" charset="-122"/>
                <a:ea typeface="宋体" panose="02010600030101010101" pitchFamily="2" charset="-122"/>
              </a:rPr>
              <a:t>(FDMA)</a:t>
            </a:r>
            <a:r>
              <a:rPr lang="zh-CN" altLang="en-US" sz="2400" smtClean="0">
                <a:latin typeface="宋体" panose="02010600030101010101" pitchFamily="2" charset="-122"/>
                <a:ea typeface="宋体" panose="02010600030101010101" pitchFamily="2" charset="-122"/>
              </a:rPr>
              <a:t>技术</a:t>
            </a:r>
            <a:r>
              <a:rPr lang="zh-CN" altLang="en-US" sz="2400" smtClean="0">
                <a:solidFill>
                  <a:srgbClr val="000000"/>
                </a:solidFill>
                <a:latin typeface="宋体" panose="02010600030101010101" pitchFamily="2" charset="-122"/>
                <a:ea typeface="宋体" panose="02010600030101010101" pitchFamily="2" charset="-122"/>
              </a:rPr>
              <a:t>，</a:t>
            </a:r>
            <a:r>
              <a:rPr lang="zh-CN" altLang="en-US" sz="2400" b="1" smtClean="0">
                <a:solidFill>
                  <a:srgbClr val="FF0000"/>
                </a:solidFill>
                <a:latin typeface="宋体" panose="02010600030101010101" pitchFamily="2" charset="-122"/>
                <a:ea typeface="宋体" panose="02010600030101010101" pitchFamily="2" charset="-122"/>
              </a:rPr>
              <a:t>传输速率约</a:t>
            </a:r>
            <a:r>
              <a:rPr lang="en-US" altLang="zh-CN" sz="2400" b="1" smtClean="0">
                <a:solidFill>
                  <a:srgbClr val="FF0000"/>
                </a:solidFill>
                <a:latin typeface="宋体" panose="02010600030101010101" pitchFamily="2" charset="-122"/>
                <a:ea typeface="宋体" panose="02010600030101010101" pitchFamily="2" charset="-122"/>
              </a:rPr>
              <a:t>2.4kb/s</a:t>
            </a:r>
            <a:r>
              <a:rPr lang="zh-CN" altLang="en-US" sz="2400" smtClean="0">
                <a:solidFill>
                  <a:srgbClr val="000000"/>
                </a:solidFill>
                <a:latin typeface="宋体" panose="02010600030101010101" pitchFamily="2" charset="-122"/>
                <a:ea typeface="宋体" panose="02010600030101010101" pitchFamily="2" charset="-122"/>
              </a:rPr>
              <a:t>，由于受到带宽限制，</a:t>
            </a:r>
            <a:r>
              <a:rPr lang="zh-CN" altLang="en-US" sz="2400" b="1" smtClean="0">
                <a:solidFill>
                  <a:srgbClr val="FF0000"/>
                </a:solidFill>
                <a:latin typeface="宋体" panose="02010600030101010101" pitchFamily="2" charset="-122"/>
                <a:ea typeface="宋体" panose="02010600030101010101" pitchFamily="2" charset="-122"/>
              </a:rPr>
              <a:t>不能进行移动通信的长途漫游</a:t>
            </a:r>
            <a:r>
              <a:rPr lang="zh-CN" altLang="en-US" sz="2400" smtClean="0">
                <a:solidFill>
                  <a:srgbClr val="000000"/>
                </a:solidFill>
                <a:latin typeface="宋体" panose="02010600030101010101" pitchFamily="2" charset="-122"/>
                <a:ea typeface="宋体" panose="02010600030101010101" pitchFamily="2" charset="-122"/>
              </a:rPr>
              <a:t>，只能实现区域性的移动通信。</a:t>
            </a:r>
          </a:p>
        </p:txBody>
      </p:sp>
      <p:pic>
        <p:nvPicPr>
          <p:cNvPr id="20483" name="图片 2"/>
          <p:cNvPicPr>
            <a:picLocks noChangeAspect="1"/>
          </p:cNvPicPr>
          <p:nvPr/>
        </p:nvPicPr>
        <p:blipFill>
          <a:blip r:embed="rId2">
            <a:extLst>
              <a:ext uri="{28A0092B-C50C-407E-A947-70E740481C1C}">
                <a14:useLocalDpi xmlns:a14="http://schemas.microsoft.com/office/drawing/2010/main" val="0"/>
              </a:ext>
            </a:extLst>
          </a:blip>
          <a:srcRect b="23053"/>
          <a:stretch>
            <a:fillRect/>
          </a:stretch>
        </p:blipFill>
        <p:spPr bwMode="auto">
          <a:xfrm>
            <a:off x="5003800" y="4665663"/>
            <a:ext cx="3455988"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20485"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 </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20486"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4CAD6565-DA2B-472B-853C-9DCC11C48A89}" type="slidenum">
              <a:rPr lang="zh-CN" altLang="en-US" sz="1800">
                <a:latin typeface="Calibri" panose="020F0502020204030204" pitchFamily="34" charset="0"/>
                <a:ea typeface="宋体" panose="02010600030101010101" pitchFamily="2" charset="-122"/>
              </a:rPr>
              <a:pPr>
                <a:spcBef>
                  <a:spcPct val="0"/>
                </a:spcBef>
                <a:buFontTx/>
                <a:buNone/>
              </a:pPr>
              <a:t>10</a:t>
            </a:fld>
            <a:endParaRPr lang="zh-CN" altLang="en-US" sz="1800">
              <a:latin typeface="Calibri" panose="020F0502020204030204" pitchFamily="34" charset="0"/>
              <a:ea typeface="宋体" panose="02010600030101010101" pitchFamily="2" charset="-122"/>
            </a:endParaRPr>
          </a:p>
        </p:txBody>
      </p:sp>
      <p:pic>
        <p:nvPicPr>
          <p:cNvPr id="20487" name="Picture 9" descr="https://gimg2.baidu.com/image_search/src=http%3A%2F%2Fwww.ydhacker.com%2Fuploads%2Fallimg%2F191206%2F155440IJ-5.jpg&amp;refer=http%3A%2F%2Fwww.ydhacker.com&amp;app=2002&amp;size=f9999,10000&amp;q=a80&amp;n=0&amp;g=0n&amp;fmt=jpeg?sec=1633572323&amp;t=0c10260b4b2dba6ab5faac457363a22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4687888"/>
            <a:ext cx="2274887" cy="190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noChangeArrowheads="1"/>
          </p:cNvSpPr>
          <p:nvPr>
            <p:ph idx="1"/>
          </p:nvPr>
        </p:nvSpPr>
        <p:spPr>
          <a:xfrm>
            <a:off x="2123728" y="1874838"/>
            <a:ext cx="4608512" cy="4525962"/>
          </a:xfrm>
          <a:extLst/>
        </p:spPr>
        <p:txBody>
          <a:bodyPr/>
          <a:lstStyle/>
          <a:p>
            <a:pPr>
              <a:buFont typeface="Wingdings" panose="05000000000000000000" pitchFamily="2" charset="2"/>
              <a:buChar char="u"/>
              <a:defRPr/>
            </a:pPr>
            <a:r>
              <a:rPr lang="zh-CN" altLang="en-US" sz="2400" b="1" dirty="0">
                <a:latin typeface="宋体" panose="02010600030101010101" pitchFamily="2" charset="-122"/>
                <a:ea typeface="宋体" panose="02010600030101010101" pitchFamily="2" charset="-122"/>
              </a:rPr>
              <a:t>第一代移动通信的缺点</a:t>
            </a:r>
          </a:p>
          <a:p>
            <a:pPr lvl="1">
              <a:buFont typeface="Wingdings" panose="05000000000000000000" pitchFamily="2" charset="2"/>
              <a:buChar char="l"/>
              <a:defRPr/>
            </a:pPr>
            <a:r>
              <a:rPr lang="zh-CN" altLang="en-US" sz="2400" dirty="0">
                <a:latin typeface="宋体" panose="02010600030101010101" pitchFamily="2" charset="-122"/>
                <a:ea typeface="宋体" panose="02010600030101010101" pitchFamily="2" charset="-122"/>
              </a:rPr>
              <a:t>容量有限</a:t>
            </a:r>
          </a:p>
          <a:p>
            <a:pPr lvl="1">
              <a:buFont typeface="Wingdings" panose="05000000000000000000" pitchFamily="2" charset="2"/>
              <a:buChar char="l"/>
              <a:defRPr/>
            </a:pPr>
            <a:r>
              <a:rPr lang="zh-CN" altLang="en-US" sz="2400" dirty="0">
                <a:latin typeface="宋体" panose="02010600030101010101" pitchFamily="2" charset="-122"/>
                <a:ea typeface="宋体" panose="02010600030101010101" pitchFamily="2" charset="-122"/>
              </a:rPr>
              <a:t>制式太多</a:t>
            </a:r>
            <a:r>
              <a:rPr lang="zh-CN" altLang="en-US" sz="2400" dirty="0">
                <a:highlight>
                  <a:srgbClr val="FFFFFF"/>
                </a:highlight>
                <a:latin typeface="宋体" panose="02010600030101010101" pitchFamily="2" charset="-122"/>
                <a:ea typeface="宋体" panose="02010600030101010101" pitchFamily="2" charset="-122"/>
              </a:rPr>
              <a:t>（</a:t>
            </a:r>
            <a:r>
              <a:rPr lang="en-US" altLang="zh-CN" sz="2400" dirty="0">
                <a:highlight>
                  <a:srgbClr val="FFFFFF"/>
                </a:highlight>
                <a:latin typeface="宋体" panose="02010600030101010101" pitchFamily="2" charset="-122"/>
                <a:ea typeface="宋体" panose="02010600030101010101" pitchFamily="2" charset="-122"/>
              </a:rPr>
              <a:t>NMT</a:t>
            </a:r>
            <a:r>
              <a:rPr lang="zh-CN" altLang="en-US" sz="2400" dirty="0">
                <a:highlight>
                  <a:srgbClr val="FFFFFF"/>
                </a:highlight>
                <a:latin typeface="宋体" panose="02010600030101010101" pitchFamily="2" charset="-122"/>
                <a:ea typeface="宋体" panose="02010600030101010101" pitchFamily="2" charset="-122"/>
              </a:rPr>
              <a:t>，</a:t>
            </a:r>
            <a:r>
              <a:rPr lang="en-US" altLang="zh-CN" sz="2400" dirty="0">
                <a:highlight>
                  <a:srgbClr val="FFFFFF"/>
                </a:highlight>
                <a:latin typeface="宋体" panose="02010600030101010101" pitchFamily="2" charset="-122"/>
                <a:ea typeface="宋体" panose="02010600030101010101" pitchFamily="2" charset="-122"/>
              </a:rPr>
              <a:t>AMPS</a:t>
            </a:r>
            <a:r>
              <a:rPr lang="zh-CN" altLang="en-US" sz="2400" dirty="0">
                <a:highlight>
                  <a:srgbClr val="FFFFFF"/>
                </a:highlight>
                <a:latin typeface="宋体" panose="02010600030101010101" pitchFamily="2" charset="-122"/>
                <a:ea typeface="宋体" panose="02010600030101010101" pitchFamily="2" charset="-122"/>
              </a:rPr>
              <a:t>，</a:t>
            </a:r>
            <a:r>
              <a:rPr lang="en-US" altLang="zh-CN" sz="2400" dirty="0">
                <a:highlight>
                  <a:srgbClr val="FFFFFF"/>
                </a:highlight>
                <a:latin typeface="宋体" panose="02010600030101010101" pitchFamily="2" charset="-122"/>
                <a:ea typeface="宋体" panose="02010600030101010101" pitchFamily="2" charset="-122"/>
              </a:rPr>
              <a:t>TACS</a:t>
            </a:r>
            <a:r>
              <a:rPr lang="zh-CN" altLang="en-US" sz="2400" dirty="0">
                <a:highlight>
                  <a:srgbClr val="FFFFFF"/>
                </a:highlight>
                <a:latin typeface="宋体" panose="02010600030101010101" pitchFamily="2" charset="-122"/>
                <a:ea typeface="宋体" panose="02010600030101010101" pitchFamily="2" charset="-122"/>
              </a:rPr>
              <a:t>，</a:t>
            </a:r>
            <a:r>
              <a:rPr lang="en-US" altLang="zh-CN" sz="2400" dirty="0">
                <a:highlight>
                  <a:srgbClr val="FFFFFF"/>
                </a:highlight>
                <a:latin typeface="宋体" panose="02010600030101010101" pitchFamily="2" charset="-122"/>
                <a:ea typeface="宋体" panose="02010600030101010101" pitchFamily="2" charset="-122"/>
              </a:rPr>
              <a:t>RTMI</a:t>
            </a:r>
            <a:r>
              <a:rPr lang="zh-CN" altLang="en-US" sz="2400" dirty="0">
                <a:highlight>
                  <a:srgbClr val="FFFFFF"/>
                </a:highlight>
                <a:latin typeface="宋体" panose="02010600030101010101" pitchFamily="2" charset="-122"/>
                <a:ea typeface="宋体" panose="02010600030101010101" pitchFamily="2" charset="-122"/>
              </a:rPr>
              <a:t>，</a:t>
            </a:r>
            <a:r>
              <a:rPr lang="en-US" altLang="zh-CN" sz="2400" dirty="0">
                <a:highlight>
                  <a:srgbClr val="FFFFFF"/>
                </a:highlight>
                <a:latin typeface="宋体" panose="02010600030101010101" pitchFamily="2" charset="-122"/>
                <a:ea typeface="宋体" panose="02010600030101010101" pitchFamily="2" charset="-122"/>
              </a:rPr>
              <a:t>JTACS……</a:t>
            </a:r>
            <a:r>
              <a:rPr lang="zh-CN" altLang="en-US" sz="2400" dirty="0">
                <a:highlight>
                  <a:srgbClr val="FFFFFF"/>
                </a:highlight>
                <a:latin typeface="宋体" panose="02010600030101010101" pitchFamily="2" charset="-122"/>
                <a:ea typeface="宋体" panose="02010600030101010101" pitchFamily="2" charset="-122"/>
              </a:rPr>
              <a:t>）</a:t>
            </a:r>
          </a:p>
          <a:p>
            <a:pPr lvl="1">
              <a:buFont typeface="Wingdings" panose="05000000000000000000" pitchFamily="2" charset="2"/>
              <a:buChar char="l"/>
              <a:defRPr/>
            </a:pPr>
            <a:r>
              <a:rPr lang="zh-CN" altLang="en-US" sz="2400" dirty="0">
                <a:latin typeface="宋体" panose="02010600030101010101" pitchFamily="2" charset="-122"/>
                <a:ea typeface="宋体" panose="02010600030101010101" pitchFamily="2" charset="-122"/>
              </a:rPr>
              <a:t>互不兼容</a:t>
            </a:r>
          </a:p>
          <a:p>
            <a:pPr lvl="1">
              <a:buFont typeface="Wingdings" panose="05000000000000000000" pitchFamily="2" charset="2"/>
              <a:buChar char="l"/>
              <a:defRPr/>
            </a:pPr>
            <a:r>
              <a:rPr lang="zh-CN" altLang="en-US" sz="2400" dirty="0">
                <a:latin typeface="宋体" panose="02010600030101010101" pitchFamily="2" charset="-122"/>
                <a:ea typeface="宋体" panose="02010600030101010101" pitchFamily="2" charset="-122"/>
              </a:rPr>
              <a:t>保密性差</a:t>
            </a:r>
          </a:p>
          <a:p>
            <a:pPr lvl="1">
              <a:buFont typeface="Wingdings" panose="05000000000000000000" pitchFamily="2" charset="2"/>
              <a:buChar char="l"/>
              <a:defRPr/>
            </a:pPr>
            <a:r>
              <a:rPr lang="zh-CN" altLang="en-US" sz="2400" dirty="0">
                <a:latin typeface="宋体" panose="02010600030101010101" pitchFamily="2" charset="-122"/>
                <a:ea typeface="宋体" panose="02010600030101010101" pitchFamily="2" charset="-122"/>
              </a:rPr>
              <a:t>通话质量不高</a:t>
            </a:r>
          </a:p>
          <a:p>
            <a:pPr lvl="1">
              <a:buFont typeface="Wingdings" panose="05000000000000000000" pitchFamily="2" charset="2"/>
              <a:buChar char="l"/>
              <a:defRPr/>
            </a:pPr>
            <a:r>
              <a:rPr lang="zh-CN" altLang="en-US" sz="2400" dirty="0">
                <a:latin typeface="宋体" panose="02010600030101010101" pitchFamily="2" charset="-122"/>
                <a:ea typeface="宋体" panose="02010600030101010101" pitchFamily="2" charset="-122"/>
              </a:rPr>
              <a:t>不能提供数据业务</a:t>
            </a:r>
          </a:p>
          <a:p>
            <a:pPr lvl="1">
              <a:buFont typeface="Wingdings" panose="05000000000000000000" pitchFamily="2" charset="2"/>
              <a:buChar char="l"/>
              <a:defRPr/>
            </a:pPr>
            <a:r>
              <a:rPr lang="zh-CN" altLang="en-US" sz="2400" dirty="0">
                <a:latin typeface="宋体" panose="02010600030101010101" pitchFamily="2" charset="-122"/>
                <a:ea typeface="宋体" panose="02010600030101010101" pitchFamily="2" charset="-122"/>
              </a:rPr>
              <a:t>不能提供自动漫游等</a:t>
            </a:r>
          </a:p>
          <a:p>
            <a:pPr>
              <a:defRPr/>
            </a:pPr>
            <a:endParaRPr lang="zh-CN" altLang="en-US" sz="2400" dirty="0">
              <a:latin typeface="宋体" panose="02010600030101010101" pitchFamily="2" charset="-122"/>
              <a:ea typeface="宋体" panose="02010600030101010101" pitchFamily="2" charset="-122"/>
            </a:endParaRPr>
          </a:p>
        </p:txBody>
      </p:sp>
      <p:sp>
        <p:nvSpPr>
          <p:cNvPr id="6"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21508"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 </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21509"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3906C96A-1E22-46FA-B452-489319C73B79}" type="slidenum">
              <a:rPr lang="zh-CN" altLang="en-US" sz="1800">
                <a:latin typeface="Calibri" panose="020F0502020204030204" pitchFamily="34" charset="0"/>
                <a:ea typeface="宋体" panose="02010600030101010101" pitchFamily="2" charset="-122"/>
              </a:rPr>
              <a:pPr>
                <a:spcBef>
                  <a:spcPct val="0"/>
                </a:spcBef>
                <a:buFontTx/>
                <a:buNone/>
              </a:pPr>
              <a:t>11</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noChangeArrowheads="1"/>
          </p:cNvSpPr>
          <p:nvPr>
            <p:ph idx="1"/>
          </p:nvPr>
        </p:nvSpPr>
        <p:spPr>
          <a:xfrm>
            <a:off x="539750" y="1978025"/>
            <a:ext cx="7777163" cy="4525963"/>
          </a:xfrm>
        </p:spPr>
        <p:txBody>
          <a:bodyPr/>
          <a:lstStyle/>
          <a:p>
            <a:pPr algn="just">
              <a:buFont typeface="Wingdings" panose="05000000000000000000" pitchFamily="2" charset="2"/>
              <a:buChar char="u"/>
            </a:pPr>
            <a:r>
              <a:rPr lang="en-US" altLang="zh-CN" sz="2400" smtClean="0">
                <a:latin typeface="宋体" panose="02010600030101010101" pitchFamily="2" charset="-122"/>
                <a:ea typeface="宋体" panose="02010600030101010101" pitchFamily="2" charset="-122"/>
              </a:rPr>
              <a:t>2G</a:t>
            </a:r>
            <a:r>
              <a:rPr lang="zh-CN" altLang="en-US" sz="2400" smtClean="0">
                <a:latin typeface="宋体" panose="02010600030101010101" pitchFamily="2" charset="-122"/>
                <a:ea typeface="宋体" panose="02010600030101010101" pitchFamily="2" charset="-122"/>
              </a:rPr>
              <a:t>表示第二代移动通讯技术，以</a:t>
            </a:r>
            <a:r>
              <a:rPr lang="zh-CN" altLang="en-US" sz="2400" b="1" smtClean="0">
                <a:solidFill>
                  <a:srgbClr val="FF0000"/>
                </a:solidFill>
                <a:latin typeface="宋体" panose="02010600030101010101" pitchFamily="2" charset="-122"/>
                <a:ea typeface="宋体" panose="02010600030101010101" pitchFamily="2" charset="-122"/>
              </a:rPr>
              <a:t>数字语音传输技术</a:t>
            </a:r>
            <a:r>
              <a:rPr lang="zh-CN" altLang="en-US" sz="2400" smtClean="0">
                <a:latin typeface="宋体" panose="02010600030101010101" pitchFamily="2" charset="-122"/>
                <a:ea typeface="宋体" panose="02010600030101010101" pitchFamily="2" charset="-122"/>
              </a:rPr>
              <a:t>为核心。代表技术是全球移动通讯系统</a:t>
            </a:r>
            <a:r>
              <a:rPr lang="en-US" altLang="zh-CN" sz="2400" smtClean="0">
                <a:latin typeface="宋体" panose="02010600030101010101" pitchFamily="2" charset="-122"/>
                <a:ea typeface="宋体" panose="02010600030101010101" pitchFamily="2" charset="-122"/>
              </a:rPr>
              <a:t>GSM</a:t>
            </a:r>
            <a:r>
              <a:rPr lang="zh-CN" altLang="en-US" sz="2400" smtClean="0">
                <a:latin typeface="宋体" panose="02010600030101010101" pitchFamily="2" charset="-122"/>
                <a:ea typeface="宋体" panose="02010600030101010101" pitchFamily="2" charset="-122"/>
              </a:rPr>
              <a:t>，俗称</a:t>
            </a:r>
            <a:r>
              <a:rPr lang="en-US" altLang="zh-CN" sz="2400" smtClean="0">
                <a:latin typeface="宋体" panose="02010600030101010101" pitchFamily="2" charset="-122"/>
                <a:ea typeface="宋体" panose="02010600030101010101" pitchFamily="2" charset="-122"/>
              </a:rPr>
              <a:t>“</a:t>
            </a:r>
            <a:r>
              <a:rPr lang="zh-CN" altLang="en-US" sz="2400" smtClean="0">
                <a:latin typeface="宋体" panose="02010600030101010101" pitchFamily="2" charset="-122"/>
                <a:ea typeface="宋体" panose="02010600030101010101" pitchFamily="2" charset="-122"/>
              </a:rPr>
              <a:t>全球通</a:t>
            </a:r>
            <a:r>
              <a:rPr lang="en-US" altLang="zh-CN" sz="2400" smtClean="0">
                <a:latin typeface="宋体" panose="02010600030101010101" pitchFamily="2" charset="-122"/>
                <a:ea typeface="宋体" panose="02010600030101010101" pitchFamily="2" charset="-122"/>
              </a:rPr>
              <a:t>”</a:t>
            </a:r>
            <a:r>
              <a:rPr lang="zh-CN" altLang="en-US" sz="2400" smtClean="0">
                <a:latin typeface="宋体" panose="02010600030101010101" pitchFamily="2" charset="-122"/>
                <a:ea typeface="宋体" panose="02010600030101010101" pitchFamily="2" charset="-122"/>
              </a:rPr>
              <a:t>。</a:t>
            </a:r>
            <a:r>
              <a:rPr lang="en-US" altLang="zh-CN" sz="2400" smtClean="0">
                <a:latin typeface="宋体" panose="02010600030101010101" pitchFamily="2" charset="-122"/>
                <a:ea typeface="宋体" panose="02010600030101010101" pitchFamily="2" charset="-122"/>
              </a:rPr>
              <a:t>2G</a:t>
            </a:r>
            <a:r>
              <a:rPr lang="zh-CN" altLang="en-US" sz="2400" smtClean="0">
                <a:latin typeface="宋体" panose="02010600030101010101" pitchFamily="2" charset="-122"/>
                <a:ea typeface="宋体" panose="02010600030101010101" pitchFamily="2" charset="-122"/>
              </a:rPr>
              <a:t>技术基本可被切为两种，一种是基于时分多址（</a:t>
            </a:r>
            <a:r>
              <a:rPr lang="en-US" altLang="zh-CN" sz="2400" smtClean="0">
                <a:latin typeface="宋体" panose="02010600030101010101" pitchFamily="2" charset="-122"/>
                <a:ea typeface="宋体" panose="02010600030101010101" pitchFamily="2" charset="-122"/>
              </a:rPr>
              <a:t>TDMA</a:t>
            </a:r>
            <a:r>
              <a:rPr lang="zh-CN" altLang="en-US" sz="2400" smtClean="0">
                <a:latin typeface="宋体" panose="02010600030101010101" pitchFamily="2" charset="-122"/>
                <a:ea typeface="宋体" panose="02010600030101010101" pitchFamily="2" charset="-122"/>
              </a:rPr>
              <a:t>）所发展出来的以</a:t>
            </a:r>
            <a:r>
              <a:rPr lang="en-US" altLang="zh-CN" sz="2400" smtClean="0">
                <a:latin typeface="宋体" panose="02010600030101010101" pitchFamily="2" charset="-122"/>
                <a:ea typeface="宋体" panose="02010600030101010101" pitchFamily="2" charset="-122"/>
              </a:rPr>
              <a:t>GSM</a:t>
            </a:r>
            <a:r>
              <a:rPr lang="zh-CN" altLang="en-US" sz="2400" smtClean="0">
                <a:latin typeface="宋体" panose="02010600030101010101" pitchFamily="2" charset="-122"/>
                <a:ea typeface="宋体" panose="02010600030101010101" pitchFamily="2" charset="-122"/>
              </a:rPr>
              <a:t>为代表，另一种则是</a:t>
            </a:r>
            <a:r>
              <a:rPr lang="en-US" altLang="zh-CN" sz="2400" smtClean="0">
                <a:latin typeface="宋体" panose="02010600030101010101" pitchFamily="2" charset="-122"/>
                <a:ea typeface="宋体" panose="02010600030101010101" pitchFamily="2" charset="-122"/>
              </a:rPr>
              <a:t>CDMA</a:t>
            </a:r>
            <a:r>
              <a:rPr lang="zh-CN" altLang="en-US" sz="2400" smtClean="0">
                <a:latin typeface="宋体" panose="02010600030101010101" pitchFamily="2" charset="-122"/>
                <a:ea typeface="宋体" panose="02010600030101010101" pitchFamily="2" charset="-122"/>
              </a:rPr>
              <a:t>规格。</a:t>
            </a:r>
          </a:p>
        </p:txBody>
      </p:sp>
      <p:pic>
        <p:nvPicPr>
          <p:cNvPr id="2355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3933825"/>
            <a:ext cx="443547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23557"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 </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23558"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23D24971-05A6-429A-BFCE-EC1DFE1021B0}" type="slidenum">
              <a:rPr lang="zh-CN" altLang="en-US" sz="1800">
                <a:latin typeface="Calibri" panose="020F0502020204030204" pitchFamily="34" charset="0"/>
                <a:ea typeface="宋体" panose="02010600030101010101" pitchFamily="2" charset="-122"/>
              </a:rPr>
              <a:pPr>
                <a:spcBef>
                  <a:spcPct val="0"/>
                </a:spcBef>
                <a:buFontTx/>
                <a:buNone/>
              </a:pPr>
              <a:t>12</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noChangeArrowheads="1"/>
          </p:cNvSpPr>
          <p:nvPr>
            <p:ph idx="1"/>
          </p:nvPr>
        </p:nvSpPr>
        <p:spPr>
          <a:xfrm>
            <a:off x="390525" y="1801813"/>
            <a:ext cx="8362950" cy="4506912"/>
          </a:xfrm>
        </p:spPr>
        <p:txBody>
          <a:bodyPr/>
          <a:lstStyle/>
          <a:p>
            <a:pPr>
              <a:buFont typeface="Wingdings" panose="05000000000000000000" pitchFamily="2" charset="2"/>
              <a:buChar char="u"/>
            </a:pPr>
            <a:r>
              <a:rPr lang="zh-CN" altLang="en-US" sz="2400" b="1" dirty="0" smtClean="0">
                <a:latin typeface="宋体" panose="02010600030101010101" pitchFamily="2" charset="-122"/>
                <a:ea typeface="宋体" panose="02010600030101010101" pitchFamily="2" charset="-122"/>
              </a:rPr>
              <a:t>第二代移动通信的优点</a:t>
            </a:r>
            <a:endParaRPr lang="en-US" altLang="zh-CN" sz="2400" b="1" dirty="0" smtClean="0">
              <a:latin typeface="宋体" panose="02010600030101010101" pitchFamily="2" charset="-122"/>
              <a:ea typeface="宋体" panose="02010600030101010101" pitchFamily="2" charset="-122"/>
            </a:endParaRPr>
          </a:p>
          <a:p>
            <a:pPr lvl="1" algn="just">
              <a:buFont typeface="Wingdings" panose="05000000000000000000" pitchFamily="2" charset="2"/>
              <a:buChar char="l"/>
            </a:pPr>
            <a:r>
              <a:rPr lang="zh-CN" altLang="en-US" sz="2400" dirty="0" smtClean="0">
                <a:latin typeface="宋体" panose="02010600030101010101" pitchFamily="2" charset="-122"/>
                <a:ea typeface="宋体" panose="02010600030101010101" pitchFamily="2" charset="-122"/>
              </a:rPr>
              <a:t>克服了</a:t>
            </a:r>
            <a:r>
              <a:rPr lang="en-US" altLang="zh-CN" sz="2400" dirty="0" smtClean="0">
                <a:latin typeface="宋体" panose="02010600030101010101" pitchFamily="2" charset="-122"/>
                <a:ea typeface="宋体" panose="02010600030101010101" pitchFamily="2" charset="-122"/>
              </a:rPr>
              <a:t>1G</a:t>
            </a:r>
            <a:r>
              <a:rPr lang="zh-CN" altLang="en-US" sz="2400" dirty="0" smtClean="0">
                <a:latin typeface="宋体" panose="02010600030101010101" pitchFamily="2" charset="-122"/>
                <a:ea typeface="宋体" panose="02010600030101010101" pitchFamily="2" charset="-122"/>
              </a:rPr>
              <a:t>网络的弱点，话音质量、保密性得到了很大提高，并可进行省内、省际自动漫游。</a:t>
            </a:r>
          </a:p>
          <a:p>
            <a:pPr algn="just">
              <a:buFont typeface="Wingdings" panose="05000000000000000000" pitchFamily="2" charset="2"/>
              <a:buChar char="u"/>
            </a:pPr>
            <a:r>
              <a:rPr lang="zh-CN" altLang="en-US" sz="2400" b="1" dirty="0" smtClean="0">
                <a:latin typeface="宋体" panose="02010600030101010101" pitchFamily="2" charset="-122"/>
                <a:ea typeface="宋体" panose="02010600030101010101" pitchFamily="2" charset="-122"/>
              </a:rPr>
              <a:t>第二代移动通信的缺点</a:t>
            </a:r>
            <a:endParaRPr lang="en-US" altLang="zh-CN" sz="2400" b="1" dirty="0" smtClean="0">
              <a:latin typeface="宋体" panose="02010600030101010101" pitchFamily="2" charset="-122"/>
              <a:ea typeface="宋体" panose="02010600030101010101" pitchFamily="2" charset="-122"/>
            </a:endParaRPr>
          </a:p>
          <a:p>
            <a:pPr lvl="1" algn="just">
              <a:buFont typeface="Wingdings" panose="05000000000000000000" pitchFamily="2" charset="2"/>
              <a:buChar char="l"/>
            </a:pPr>
            <a:r>
              <a:rPr lang="en-US" altLang="zh-CN" sz="2400" dirty="0" smtClean="0">
                <a:latin typeface="宋体" panose="02010600030101010101" pitchFamily="2" charset="-122"/>
                <a:ea typeface="宋体" panose="02010600030101010101" pitchFamily="2" charset="-122"/>
              </a:rPr>
              <a:t>2G</a:t>
            </a:r>
            <a:r>
              <a:rPr lang="zh-CN" altLang="en-US" sz="2400" dirty="0" smtClean="0">
                <a:latin typeface="宋体" panose="02010600030101010101" pitchFamily="2" charset="-122"/>
                <a:ea typeface="宋体" panose="02010600030101010101" pitchFamily="2" charset="-122"/>
              </a:rPr>
              <a:t>网络带宽有限，</a:t>
            </a:r>
            <a:r>
              <a:rPr lang="zh-CN" altLang="en-US" sz="2400" b="1" dirty="0" smtClean="0">
                <a:solidFill>
                  <a:srgbClr val="FF0000"/>
                </a:solidFill>
                <a:latin typeface="宋体" panose="02010600030101010101" pitchFamily="2" charset="-122"/>
                <a:ea typeface="宋体" panose="02010600030101010101" pitchFamily="2" charset="-122"/>
              </a:rPr>
              <a:t>限制了数据业务的应用，也无法实现移动的多媒体业务</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lvl="1" algn="just">
              <a:buFont typeface="Wingdings" panose="05000000000000000000" pitchFamily="2" charset="2"/>
              <a:buChar char="l"/>
            </a:pPr>
            <a:r>
              <a:rPr lang="zh-CN" altLang="en-US" sz="2400" smtClean="0">
                <a:latin typeface="宋体" panose="02010600030101010101" pitchFamily="2" charset="-122"/>
                <a:ea typeface="宋体" panose="02010600030101010101" pitchFamily="2" charset="-122"/>
              </a:rPr>
              <a:t>各国第二代数字移动通信系统标准不统一</a:t>
            </a:r>
            <a:r>
              <a:rPr lang="zh-CN" altLang="en-US" sz="2400" smtClean="0">
                <a:latin typeface="宋体" panose="02010600030101010101" pitchFamily="2" charset="-122"/>
                <a:ea typeface="宋体" panose="02010600030101010101" pitchFamily="2" charset="-122"/>
              </a:rPr>
              <a:t>，全球漫游受限。</a:t>
            </a:r>
            <a:r>
              <a:rPr lang="zh-CN" altLang="en-US" sz="2400" smtClean="0">
                <a:latin typeface="宋体" panose="02010600030101010101" pitchFamily="2" charset="-122"/>
                <a:ea typeface="宋体" panose="02010600030101010101" pitchFamily="2" charset="-122"/>
              </a:rPr>
              <a:t>比如，采用日本的</a:t>
            </a:r>
            <a:r>
              <a:rPr lang="en-US" altLang="zh-CN" sz="2400" dirty="0" smtClean="0">
                <a:latin typeface="宋体" panose="02010600030101010101" pitchFamily="2" charset="-122"/>
                <a:ea typeface="宋体" panose="02010600030101010101" pitchFamily="2" charset="-122"/>
              </a:rPr>
              <a:t>PHS</a:t>
            </a:r>
            <a:r>
              <a:rPr lang="zh-CN" altLang="en-US" sz="2400" dirty="0" smtClean="0">
                <a:latin typeface="宋体" panose="02010600030101010101" pitchFamily="2" charset="-122"/>
                <a:ea typeface="宋体" panose="02010600030101010101" pitchFamily="2" charset="-122"/>
              </a:rPr>
              <a:t>系统的手机用户，只有在日本国内使用，而中国中</a:t>
            </a:r>
            <a:r>
              <a:rPr lang="en-US" altLang="zh-CN" sz="2400" dirty="0" smtClean="0">
                <a:latin typeface="宋体" panose="02010600030101010101" pitchFamily="2" charset="-122"/>
                <a:ea typeface="宋体" panose="02010600030101010101" pitchFamily="2" charset="-122"/>
              </a:rPr>
              <a:t>GSM</a:t>
            </a:r>
            <a:r>
              <a:rPr lang="zh-CN" altLang="en-US" sz="2400" dirty="0" smtClean="0">
                <a:latin typeface="宋体" panose="02010600030101010101" pitchFamily="2" charset="-122"/>
                <a:ea typeface="宋体" panose="02010600030101010101" pitchFamily="2" charset="-122"/>
              </a:rPr>
              <a:t>手机用户到美国旅行时，手机就无法使用了。 </a:t>
            </a:r>
            <a:endParaRPr lang="en-US" altLang="zh-CN" sz="2400" dirty="0" smtClean="0">
              <a:latin typeface="宋体" panose="02010600030101010101" pitchFamily="2" charset="-122"/>
              <a:ea typeface="宋体" panose="02010600030101010101" pitchFamily="2" charset="-122"/>
            </a:endParaRPr>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24580"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 </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24581"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56833ED7-4CD0-47D2-A527-5C226C0B7D9E}" type="slidenum">
              <a:rPr lang="zh-CN" altLang="en-US" sz="1800">
                <a:latin typeface="Calibri" panose="020F0502020204030204" pitchFamily="34" charset="0"/>
                <a:ea typeface="宋体" panose="02010600030101010101" pitchFamily="2" charset="-122"/>
              </a:rPr>
              <a:pPr>
                <a:spcBef>
                  <a:spcPct val="0"/>
                </a:spcBef>
                <a:buFontTx/>
                <a:buNone/>
              </a:pPr>
              <a:t>13</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noChangeArrowheads="1"/>
          </p:cNvSpPr>
          <p:nvPr>
            <p:ph idx="1"/>
          </p:nvPr>
        </p:nvSpPr>
        <p:spPr>
          <a:xfrm>
            <a:off x="457200" y="1700213"/>
            <a:ext cx="8229600" cy="4525962"/>
          </a:xfrm>
        </p:spPr>
        <p:txBody>
          <a:bodyPr/>
          <a:lstStyle/>
          <a:p>
            <a:pPr algn="just">
              <a:buFont typeface="Wingdings" panose="05000000000000000000" pitchFamily="2" charset="2"/>
              <a:buChar char="u"/>
            </a:pPr>
            <a:r>
              <a:rPr lang="en-US" altLang="zh-CN" sz="2400" smtClean="0">
                <a:latin typeface="宋体" panose="02010600030101010101" pitchFamily="2" charset="-122"/>
                <a:ea typeface="宋体" panose="02010600030101010101" pitchFamily="2" charset="-122"/>
              </a:rPr>
              <a:t>3G</a:t>
            </a:r>
            <a:r>
              <a:rPr lang="zh-CN" altLang="en-US" sz="2400" smtClean="0">
                <a:latin typeface="宋体" panose="02010600030101010101" pitchFamily="2" charset="-122"/>
                <a:ea typeface="宋体" panose="02010600030101010101" pitchFamily="2" charset="-122"/>
              </a:rPr>
              <a:t>是第三代移动通信技术，是指支持高速数据传输的蜂窝移动通讯技术。</a:t>
            </a:r>
            <a:r>
              <a:rPr lang="en-US" altLang="zh-CN" sz="2400" smtClean="0">
                <a:latin typeface="宋体" panose="02010600030101010101" pitchFamily="2" charset="-122"/>
                <a:ea typeface="宋体" panose="02010600030101010101" pitchFamily="2" charset="-122"/>
              </a:rPr>
              <a:t>3G</a:t>
            </a:r>
            <a:r>
              <a:rPr lang="zh-CN" altLang="en-US" sz="2400" smtClean="0">
                <a:latin typeface="宋体" panose="02010600030101010101" pitchFamily="2" charset="-122"/>
                <a:ea typeface="宋体" panose="02010600030101010101" pitchFamily="2" charset="-122"/>
              </a:rPr>
              <a:t>服务</a:t>
            </a:r>
            <a:r>
              <a:rPr lang="zh-CN" altLang="en-US" sz="2400" b="1" smtClean="0">
                <a:solidFill>
                  <a:srgbClr val="FF0000"/>
                </a:solidFill>
                <a:latin typeface="宋体" panose="02010600030101010101" pitchFamily="2" charset="-122"/>
                <a:ea typeface="宋体" panose="02010600030101010101" pitchFamily="2" charset="-122"/>
              </a:rPr>
              <a:t>能够同时传送声音及数据信息</a:t>
            </a:r>
            <a:r>
              <a:rPr lang="zh-CN" altLang="en-US" sz="2400" smtClean="0">
                <a:latin typeface="宋体" panose="02010600030101010101" pitchFamily="2" charset="-122"/>
                <a:ea typeface="宋体" panose="02010600030101010101" pitchFamily="2" charset="-122"/>
              </a:rPr>
              <a:t>，速率一般在几百</a:t>
            </a:r>
            <a:r>
              <a:rPr lang="en-US" altLang="zh-CN" sz="2400" smtClean="0">
                <a:latin typeface="宋体" panose="02010600030101010101" pitchFamily="2" charset="-122"/>
                <a:ea typeface="宋体" panose="02010600030101010101" pitchFamily="2" charset="-122"/>
              </a:rPr>
              <a:t>kbps</a:t>
            </a:r>
            <a:r>
              <a:rPr lang="zh-CN" altLang="en-US" sz="2400" smtClean="0">
                <a:latin typeface="宋体" panose="02010600030101010101" pitchFamily="2" charset="-122"/>
                <a:ea typeface="宋体" panose="02010600030101010101" pitchFamily="2" charset="-122"/>
              </a:rPr>
              <a:t>以上。</a:t>
            </a:r>
            <a:r>
              <a:rPr lang="en-US" altLang="zh-CN" sz="2400" smtClean="0">
                <a:latin typeface="宋体" panose="02010600030101010101" pitchFamily="2" charset="-122"/>
                <a:ea typeface="宋体" panose="02010600030101010101" pitchFamily="2" charset="-122"/>
              </a:rPr>
              <a:t>3G</a:t>
            </a:r>
            <a:r>
              <a:rPr lang="zh-CN" altLang="en-US" sz="2400" smtClean="0">
                <a:latin typeface="宋体" panose="02010600030101010101" pitchFamily="2" charset="-122"/>
                <a:ea typeface="宋体" panose="02010600030101010101" pitchFamily="2" charset="-122"/>
              </a:rPr>
              <a:t>是指将无线通信与国际互联网等多媒体通信结合的新一代移动通信系统，目前</a:t>
            </a:r>
            <a:r>
              <a:rPr lang="en-US" altLang="zh-CN" sz="2400" smtClean="0">
                <a:latin typeface="宋体" panose="02010600030101010101" pitchFamily="2" charset="-122"/>
                <a:ea typeface="宋体" panose="02010600030101010101" pitchFamily="2" charset="-122"/>
              </a:rPr>
              <a:t>3G</a:t>
            </a:r>
            <a:r>
              <a:rPr lang="zh-CN" altLang="en-US" sz="2400" smtClean="0">
                <a:latin typeface="宋体" panose="02010600030101010101" pitchFamily="2" charset="-122"/>
                <a:ea typeface="宋体" panose="02010600030101010101" pitchFamily="2" charset="-122"/>
              </a:rPr>
              <a:t>存在</a:t>
            </a:r>
            <a:r>
              <a:rPr lang="en-US" altLang="zh-CN" sz="2400" smtClean="0">
                <a:latin typeface="宋体" panose="02010600030101010101" pitchFamily="2" charset="-122"/>
                <a:ea typeface="宋体" panose="02010600030101010101" pitchFamily="2" charset="-122"/>
              </a:rPr>
              <a:t>3</a:t>
            </a:r>
            <a:r>
              <a:rPr lang="zh-CN" altLang="en-US" sz="2400" smtClean="0">
                <a:latin typeface="宋体" panose="02010600030101010101" pitchFamily="2" charset="-122"/>
                <a:ea typeface="宋体" panose="02010600030101010101" pitchFamily="2" charset="-122"/>
              </a:rPr>
              <a:t>种标准：</a:t>
            </a:r>
            <a:r>
              <a:rPr lang="en-US" altLang="zh-CN" sz="2400" smtClean="0">
                <a:latin typeface="宋体" panose="02010600030101010101" pitchFamily="2" charset="-122"/>
                <a:ea typeface="宋体" panose="02010600030101010101" pitchFamily="2" charset="-122"/>
              </a:rPr>
              <a:t>CDMA2000</a:t>
            </a:r>
            <a:r>
              <a:rPr lang="zh-CN" altLang="en-US" sz="2400" smtClean="0">
                <a:latin typeface="宋体" panose="02010600030101010101" pitchFamily="2" charset="-122"/>
                <a:ea typeface="宋体" panose="02010600030101010101" pitchFamily="2" charset="-122"/>
              </a:rPr>
              <a:t>、</a:t>
            </a:r>
            <a:r>
              <a:rPr lang="en-US" altLang="zh-CN" sz="2400" smtClean="0">
                <a:latin typeface="宋体" panose="02010600030101010101" pitchFamily="2" charset="-122"/>
                <a:ea typeface="宋体" panose="02010600030101010101" pitchFamily="2" charset="-122"/>
              </a:rPr>
              <a:t>WCDMA</a:t>
            </a:r>
            <a:r>
              <a:rPr lang="zh-CN" altLang="en-US" sz="2400" smtClean="0">
                <a:latin typeface="宋体" panose="02010600030101010101" pitchFamily="2" charset="-122"/>
                <a:ea typeface="宋体" panose="02010600030101010101" pitchFamily="2" charset="-122"/>
              </a:rPr>
              <a:t>、</a:t>
            </a:r>
            <a:r>
              <a:rPr lang="en-US" altLang="zh-CN" sz="2400" smtClean="0">
                <a:latin typeface="宋体" panose="02010600030101010101" pitchFamily="2" charset="-122"/>
                <a:ea typeface="宋体" panose="02010600030101010101" pitchFamily="2" charset="-122"/>
              </a:rPr>
              <a:t>TD-SCDMA</a:t>
            </a:r>
            <a:r>
              <a:rPr lang="zh-CN" altLang="en-US" sz="2400" smtClean="0">
                <a:latin typeface="宋体" panose="02010600030101010101" pitchFamily="2" charset="-122"/>
                <a:ea typeface="宋体" panose="02010600030101010101" pitchFamily="2" charset="-122"/>
              </a:rPr>
              <a:t>。</a:t>
            </a:r>
            <a:endParaRPr lang="en-US" altLang="zh-CN" sz="2400" smtClean="0">
              <a:latin typeface="宋体" panose="02010600030101010101" pitchFamily="2" charset="-122"/>
              <a:ea typeface="宋体" panose="02010600030101010101" pitchFamily="2" charset="-122"/>
            </a:endParaRPr>
          </a:p>
          <a:p>
            <a:pPr algn="just">
              <a:buFont typeface="Wingdings" panose="05000000000000000000" pitchFamily="2" charset="2"/>
              <a:buChar char="u"/>
            </a:pPr>
            <a:r>
              <a:rPr lang="en-US" altLang="zh-CN" sz="2400" smtClean="0">
                <a:latin typeface="宋体" panose="02010600030101010101" pitchFamily="2" charset="-122"/>
                <a:ea typeface="宋体" panose="02010600030101010101" pitchFamily="2" charset="-122"/>
              </a:rPr>
              <a:t>3G</a:t>
            </a:r>
            <a:r>
              <a:rPr lang="zh-CN" altLang="en-US" sz="2400" smtClean="0">
                <a:latin typeface="宋体" panose="02010600030101010101" pitchFamily="2" charset="-122"/>
                <a:ea typeface="宋体" panose="02010600030101010101" pitchFamily="2" charset="-122"/>
              </a:rPr>
              <a:t>系统致力于</a:t>
            </a:r>
            <a:r>
              <a:rPr lang="zh-CN" altLang="en-US" sz="2400" b="1" smtClean="0">
                <a:solidFill>
                  <a:srgbClr val="FF0000"/>
                </a:solidFill>
                <a:latin typeface="宋体" panose="02010600030101010101" pitchFamily="2" charset="-122"/>
                <a:ea typeface="宋体" panose="02010600030101010101" pitchFamily="2" charset="-122"/>
              </a:rPr>
              <a:t>为用户提供更好的语音、文本和数据服务</a:t>
            </a:r>
            <a:r>
              <a:rPr lang="zh-CN" altLang="en-US" sz="2400" smtClean="0">
                <a:latin typeface="宋体" panose="02010600030101010101" pitchFamily="2" charset="-122"/>
                <a:ea typeface="宋体" panose="02010600030101010101" pitchFamily="2" charset="-122"/>
              </a:rPr>
              <a:t>。与原有的技术相比较而言，</a:t>
            </a:r>
            <a:r>
              <a:rPr lang="en-US" altLang="zh-CN" sz="2400" smtClean="0">
                <a:latin typeface="宋体" panose="02010600030101010101" pitchFamily="2" charset="-122"/>
                <a:ea typeface="宋体" panose="02010600030101010101" pitchFamily="2" charset="-122"/>
              </a:rPr>
              <a:t>3G</a:t>
            </a:r>
            <a:r>
              <a:rPr lang="zh-CN" altLang="en-US" sz="2400" smtClean="0">
                <a:latin typeface="宋体" panose="02010600030101010101" pitchFamily="2" charset="-122"/>
                <a:ea typeface="宋体" panose="02010600030101010101" pitchFamily="2" charset="-122"/>
              </a:rPr>
              <a:t>技术的</a:t>
            </a:r>
            <a:r>
              <a:rPr lang="zh-CN" altLang="en-US" sz="2400" b="1" smtClean="0">
                <a:solidFill>
                  <a:srgbClr val="FF0000"/>
                </a:solidFill>
                <a:latin typeface="宋体" panose="02010600030101010101" pitchFamily="2" charset="-122"/>
                <a:ea typeface="宋体" panose="02010600030101010101" pitchFamily="2" charset="-122"/>
              </a:rPr>
              <a:t>主要优点是能极大地增加系统容量、提高通信质量和数据传输速率</a:t>
            </a:r>
            <a:r>
              <a:rPr lang="zh-CN" altLang="en-US" sz="2400" smtClean="0">
                <a:latin typeface="宋体" panose="02010600030101010101" pitchFamily="2" charset="-122"/>
                <a:ea typeface="宋体" panose="02010600030101010101" pitchFamily="2" charset="-122"/>
              </a:rPr>
              <a:t>。此外利用在不同网络间的无缝漫游技术，可将无线通信系统和</a:t>
            </a:r>
            <a:r>
              <a:rPr lang="en-US" altLang="zh-CN" sz="2400" smtClean="0">
                <a:latin typeface="宋体" panose="02010600030101010101" pitchFamily="2" charset="-122"/>
                <a:ea typeface="宋体" panose="02010600030101010101" pitchFamily="2" charset="-122"/>
              </a:rPr>
              <a:t>Internet</a:t>
            </a:r>
            <a:r>
              <a:rPr lang="zh-CN" altLang="en-US" sz="2400" smtClean="0">
                <a:latin typeface="宋体" panose="02010600030101010101" pitchFamily="2" charset="-122"/>
                <a:ea typeface="宋体" panose="02010600030101010101" pitchFamily="2" charset="-122"/>
              </a:rPr>
              <a:t>连接起来，从而可对移动终端用户提供更多更高级的服务。</a:t>
            </a:r>
            <a:endParaRPr lang="en-US" altLang="zh-CN" sz="2400" smtClean="0">
              <a:latin typeface="宋体" panose="02010600030101010101" pitchFamily="2" charset="-122"/>
              <a:ea typeface="宋体" panose="02010600030101010101" pitchFamily="2" charset="-122"/>
            </a:endParaRPr>
          </a:p>
        </p:txBody>
      </p:sp>
      <p:sp>
        <p:nvSpPr>
          <p:cNvPr id="5"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25604"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 </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25605"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FB96697F-36FD-433A-983D-74FDA1CED76A}" type="slidenum">
              <a:rPr lang="zh-CN" altLang="en-US" sz="1800">
                <a:latin typeface="Calibri" panose="020F0502020204030204" pitchFamily="34" charset="0"/>
                <a:ea typeface="宋体" panose="02010600030101010101" pitchFamily="2" charset="-122"/>
              </a:rPr>
              <a:pPr>
                <a:spcBef>
                  <a:spcPct val="0"/>
                </a:spcBef>
                <a:buFontTx/>
                <a:buNone/>
              </a:pPr>
              <a:t>14</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4"/>
          <p:cNvSpPr>
            <a:spLocks noGrp="1" noChangeArrowheads="1"/>
          </p:cNvSpPr>
          <p:nvPr>
            <p:ph idx="1"/>
          </p:nvPr>
        </p:nvSpPr>
        <p:spPr>
          <a:xfrm>
            <a:off x="457200" y="1628775"/>
            <a:ext cx="8229600" cy="4525963"/>
          </a:xfrm>
        </p:spPr>
        <p:txBody>
          <a:bodyPr/>
          <a:lstStyle/>
          <a:p>
            <a:pPr>
              <a:buFont typeface="Wingdings" panose="05000000000000000000" pitchFamily="2" charset="2"/>
              <a:buChar char="u"/>
            </a:pPr>
            <a:r>
              <a:rPr lang="en-US" altLang="zh-CN" sz="2400" smtClean="0">
                <a:latin typeface="宋体" panose="02010600030101010101" pitchFamily="2" charset="-122"/>
                <a:ea typeface="宋体" panose="02010600030101010101" pitchFamily="2" charset="-122"/>
              </a:rPr>
              <a:t>3G</a:t>
            </a:r>
            <a:r>
              <a:rPr lang="zh-CN" altLang="en-US" sz="2400" smtClean="0">
                <a:latin typeface="宋体" panose="02010600030101010101" pitchFamily="2" charset="-122"/>
                <a:ea typeface="宋体" panose="02010600030101010101" pitchFamily="2" charset="-122"/>
              </a:rPr>
              <a:t>网络和</a:t>
            </a:r>
            <a:r>
              <a:rPr lang="en-US" altLang="zh-CN" sz="2400" smtClean="0">
                <a:latin typeface="宋体" panose="02010600030101010101" pitchFamily="2" charset="-122"/>
                <a:ea typeface="宋体" panose="02010600030101010101" pitchFamily="2" charset="-122"/>
              </a:rPr>
              <a:t>1G</a:t>
            </a:r>
            <a:r>
              <a:rPr lang="zh-CN" altLang="en-US" sz="2400" smtClean="0">
                <a:latin typeface="宋体" panose="02010600030101010101" pitchFamily="2" charset="-122"/>
                <a:ea typeface="宋体" panose="02010600030101010101" pitchFamily="2" charset="-122"/>
              </a:rPr>
              <a:t>、</a:t>
            </a:r>
            <a:r>
              <a:rPr lang="en-US" altLang="zh-CN" sz="2400" smtClean="0">
                <a:latin typeface="宋体" panose="02010600030101010101" pitchFamily="2" charset="-122"/>
                <a:ea typeface="宋体" panose="02010600030101010101" pitchFamily="2" charset="-122"/>
              </a:rPr>
              <a:t>2G</a:t>
            </a:r>
            <a:r>
              <a:rPr lang="zh-CN" altLang="en-US" sz="2400" smtClean="0">
                <a:latin typeface="宋体" panose="02010600030101010101" pitchFamily="2" charset="-122"/>
                <a:ea typeface="宋体" panose="02010600030101010101" pitchFamily="2" charset="-122"/>
              </a:rPr>
              <a:t>网络相比，</a:t>
            </a:r>
            <a:r>
              <a:rPr lang="en-US" altLang="zh-CN" sz="2400" smtClean="0">
                <a:latin typeface="宋体" panose="02010600030101010101" pitchFamily="2" charset="-122"/>
                <a:ea typeface="宋体" panose="02010600030101010101" pitchFamily="2" charset="-122"/>
              </a:rPr>
              <a:t> 3G</a:t>
            </a:r>
            <a:r>
              <a:rPr lang="zh-CN" altLang="en-US" sz="2400" smtClean="0">
                <a:latin typeface="宋体" panose="02010600030101010101" pitchFamily="2" charset="-122"/>
                <a:ea typeface="宋体" panose="02010600030101010101" pitchFamily="2" charset="-122"/>
              </a:rPr>
              <a:t>网络是覆盖全球的多媒体移动通信。</a:t>
            </a:r>
            <a:endParaRPr lang="en-US" altLang="zh-CN" sz="2400" smtClean="0">
              <a:latin typeface="宋体" panose="02010600030101010101" pitchFamily="2" charset="-122"/>
              <a:ea typeface="宋体" panose="02010600030101010101" pitchFamily="2" charset="-122"/>
            </a:endParaRPr>
          </a:p>
          <a:p>
            <a:pPr>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rPr>
              <a:t>特点是</a:t>
            </a:r>
            <a:r>
              <a:rPr lang="zh-CN" altLang="en-US" sz="2400" b="1" smtClean="0">
                <a:solidFill>
                  <a:srgbClr val="FF0000"/>
                </a:solidFill>
                <a:latin typeface="宋体" panose="02010600030101010101" pitchFamily="2" charset="-122"/>
                <a:ea typeface="宋体" panose="02010600030101010101" pitchFamily="2" charset="-122"/>
              </a:rPr>
              <a:t>可实现全球漫游</a:t>
            </a:r>
            <a:r>
              <a:rPr lang="zh-CN" altLang="en-US" sz="2400" smtClean="0">
                <a:latin typeface="宋体" panose="02010600030101010101" pitchFamily="2" charset="-122"/>
                <a:ea typeface="宋体" panose="02010600030101010101" pitchFamily="2" charset="-122"/>
              </a:rPr>
              <a:t>，使任意时间、任意地点、任意人之间的交流成为可能。也就是说，每个用户都有一个个人通信号码，带着手机，走到世界任何一个国家，人们都可以找到你，而反过来，你走到世界任何一个地方，都可以很方便地与国内用户或他国用户通信，与在国内通信时毫无分别。</a:t>
            </a:r>
            <a:endParaRPr lang="en-US" altLang="zh-CN" sz="2400" smtClean="0">
              <a:latin typeface="宋体" panose="02010600030101010101" pitchFamily="2" charset="-122"/>
              <a:ea typeface="宋体" panose="02010600030101010101" pitchFamily="2" charset="-122"/>
            </a:endParaRPr>
          </a:p>
          <a:p>
            <a:pPr>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rPr>
              <a:t>能够</a:t>
            </a:r>
            <a:r>
              <a:rPr lang="zh-CN" altLang="en-US" sz="2400" b="1" smtClean="0">
                <a:solidFill>
                  <a:srgbClr val="FF0000"/>
                </a:solidFill>
                <a:latin typeface="宋体" panose="02010600030101010101" pitchFamily="2" charset="-122"/>
                <a:ea typeface="宋体" panose="02010600030101010101" pitchFamily="2" charset="-122"/>
              </a:rPr>
              <a:t>实现高速数据传输和宽带多媒体服务</a:t>
            </a:r>
            <a:r>
              <a:rPr lang="zh-CN" altLang="en-US" sz="2400" smtClean="0">
                <a:latin typeface="宋体" panose="02010600030101010101" pitchFamily="2" charset="-122"/>
                <a:ea typeface="宋体" panose="02010600030101010101" pitchFamily="2" charset="-122"/>
              </a:rPr>
              <a:t>是</a:t>
            </a:r>
            <a:r>
              <a:rPr lang="en-US" altLang="zh-CN" sz="2400" smtClean="0">
                <a:latin typeface="宋体" panose="02010600030101010101" pitchFamily="2" charset="-122"/>
                <a:ea typeface="宋体" panose="02010600030101010101" pitchFamily="2" charset="-122"/>
              </a:rPr>
              <a:t>3G</a:t>
            </a:r>
            <a:r>
              <a:rPr lang="zh-CN" altLang="en-US" sz="2400" smtClean="0">
                <a:latin typeface="宋体" panose="02010600030101010101" pitchFamily="2" charset="-122"/>
                <a:ea typeface="宋体" panose="02010600030101010101" pitchFamily="2" charset="-122"/>
              </a:rPr>
              <a:t>网络的另一个主要特点。这就是说，用第三代手机除了可以进行普通的寻呼和通话外，还可以上网读报纸，查信息、下载文件和图片；由于带宽的提高，</a:t>
            </a:r>
            <a:r>
              <a:rPr lang="en-US" altLang="zh-CN" sz="2400" smtClean="0">
                <a:latin typeface="宋体" panose="02010600030101010101" pitchFamily="2" charset="-122"/>
                <a:ea typeface="宋体" panose="02010600030101010101" pitchFamily="2" charset="-122"/>
              </a:rPr>
              <a:t>3G</a:t>
            </a:r>
            <a:r>
              <a:rPr lang="zh-CN" altLang="en-US" sz="2400" smtClean="0">
                <a:latin typeface="宋体" panose="02010600030101010101" pitchFamily="2" charset="-122"/>
                <a:ea typeface="宋体" panose="02010600030101010101" pitchFamily="2" charset="-122"/>
              </a:rPr>
              <a:t>网络还可以传输图象，提供可视电话业务。</a:t>
            </a:r>
          </a:p>
        </p:txBody>
      </p:sp>
      <p:sp>
        <p:nvSpPr>
          <p:cNvPr id="5"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26628"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 </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26629"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FF2F405-DB40-480C-880C-CDF610375B5E}" type="slidenum">
              <a:rPr lang="zh-CN" altLang="en-US" sz="1800">
                <a:latin typeface="Calibri" panose="020F0502020204030204" pitchFamily="34" charset="0"/>
                <a:ea typeface="宋体" panose="02010600030101010101" pitchFamily="2" charset="-122"/>
              </a:rPr>
              <a:pPr>
                <a:spcBef>
                  <a:spcPct val="0"/>
                </a:spcBef>
                <a:buFontTx/>
                <a:buNone/>
              </a:pPr>
              <a:t>15</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noChangeArrowheads="1"/>
          </p:cNvSpPr>
          <p:nvPr>
            <p:ph idx="1"/>
          </p:nvPr>
        </p:nvSpPr>
        <p:spPr>
          <a:xfrm>
            <a:off x="457200" y="1951038"/>
            <a:ext cx="8229600" cy="4525962"/>
          </a:xfrm>
        </p:spPr>
        <p:txBody>
          <a:bodyPr/>
          <a:lstStyle/>
          <a:p>
            <a:pPr algn="just">
              <a:buFont typeface="Wingdings" panose="05000000000000000000" pitchFamily="2" charset="2"/>
              <a:buChar char="u"/>
            </a:pPr>
            <a:r>
              <a:rPr lang="en-US" altLang="zh-CN" sz="2400" smtClean="0">
                <a:latin typeface="宋体" panose="02010600030101010101" pitchFamily="2" charset="-122"/>
                <a:ea typeface="宋体" panose="02010600030101010101" pitchFamily="2" charset="-122"/>
              </a:rPr>
              <a:t>4G</a:t>
            </a:r>
            <a:r>
              <a:rPr lang="zh-CN" altLang="en-US" sz="2400" smtClean="0">
                <a:latin typeface="宋体" panose="02010600030101010101" pitchFamily="2" charset="-122"/>
                <a:ea typeface="宋体" panose="02010600030101010101" pitchFamily="2" charset="-122"/>
              </a:rPr>
              <a:t>是第四代移动通信技术。该技术包括</a:t>
            </a:r>
            <a:r>
              <a:rPr lang="en-US" altLang="zh-CN" sz="2400" smtClean="0">
                <a:latin typeface="宋体" panose="02010600030101010101" pitchFamily="2" charset="-122"/>
                <a:ea typeface="宋体" panose="02010600030101010101" pitchFamily="2" charset="-122"/>
              </a:rPr>
              <a:t>TD-LTE</a:t>
            </a:r>
            <a:r>
              <a:rPr lang="zh-CN" altLang="en-US" sz="2400" smtClean="0">
                <a:latin typeface="宋体" panose="02010600030101010101" pitchFamily="2" charset="-122"/>
                <a:ea typeface="宋体" panose="02010600030101010101" pitchFamily="2" charset="-122"/>
              </a:rPr>
              <a:t>和</a:t>
            </a:r>
            <a:r>
              <a:rPr lang="en-US" altLang="zh-CN" sz="2400" smtClean="0">
                <a:latin typeface="宋体" panose="02010600030101010101" pitchFamily="2" charset="-122"/>
                <a:ea typeface="宋体" panose="02010600030101010101" pitchFamily="2" charset="-122"/>
              </a:rPr>
              <a:t>FDD-LTE</a:t>
            </a:r>
            <a:r>
              <a:rPr lang="zh-CN" altLang="en-US" sz="2400" smtClean="0">
                <a:latin typeface="宋体" panose="02010600030101010101" pitchFamily="2" charset="-122"/>
                <a:ea typeface="宋体" panose="02010600030101010101" pitchFamily="2" charset="-122"/>
              </a:rPr>
              <a:t>两种制式。</a:t>
            </a:r>
            <a:r>
              <a:rPr lang="en-US" altLang="zh-CN" sz="2400" smtClean="0">
                <a:latin typeface="宋体" panose="02010600030101010101" pitchFamily="2" charset="-122"/>
                <a:ea typeface="宋体" panose="02010600030101010101" pitchFamily="2" charset="-122"/>
              </a:rPr>
              <a:t>4G</a:t>
            </a:r>
            <a:r>
              <a:rPr lang="zh-CN" altLang="en-US" sz="2400" smtClean="0">
                <a:latin typeface="宋体" panose="02010600030101010101" pitchFamily="2" charset="-122"/>
                <a:ea typeface="宋体" panose="02010600030101010101" pitchFamily="2" charset="-122"/>
              </a:rPr>
              <a:t>能够以</a:t>
            </a:r>
            <a:r>
              <a:rPr lang="en-US" altLang="zh-CN" sz="2400" smtClean="0">
                <a:latin typeface="宋体" panose="02010600030101010101" pitchFamily="2" charset="-122"/>
                <a:ea typeface="宋体" panose="02010600030101010101" pitchFamily="2" charset="-122"/>
              </a:rPr>
              <a:t>100Mbps</a:t>
            </a:r>
            <a:r>
              <a:rPr lang="zh-CN" altLang="en-US" sz="2400" smtClean="0">
                <a:latin typeface="宋体" panose="02010600030101010101" pitchFamily="2" charset="-122"/>
                <a:ea typeface="宋体" panose="02010600030101010101" pitchFamily="2" charset="-122"/>
              </a:rPr>
              <a:t>以上的速度下载，比家用宽带</a:t>
            </a:r>
            <a:r>
              <a:rPr lang="en-US" altLang="zh-CN" sz="2400" smtClean="0">
                <a:latin typeface="宋体" panose="02010600030101010101" pitchFamily="2" charset="-122"/>
                <a:ea typeface="宋体" panose="02010600030101010101" pitchFamily="2" charset="-122"/>
              </a:rPr>
              <a:t>ADSL</a:t>
            </a:r>
            <a:r>
              <a:rPr lang="zh-CN" altLang="en-US" sz="2400" smtClean="0">
                <a:latin typeface="宋体" panose="02010600030101010101" pitchFamily="2" charset="-122"/>
                <a:ea typeface="宋体" panose="02010600030101010101" pitchFamily="2" charset="-122"/>
              </a:rPr>
              <a:t>（</a:t>
            </a:r>
            <a:r>
              <a:rPr lang="en-US" altLang="zh-CN" sz="2400" smtClean="0">
                <a:latin typeface="宋体" panose="02010600030101010101" pitchFamily="2" charset="-122"/>
                <a:ea typeface="宋体" panose="02010600030101010101" pitchFamily="2" charset="-122"/>
              </a:rPr>
              <a:t>4</a:t>
            </a:r>
            <a:r>
              <a:rPr lang="zh-CN" altLang="en-US" sz="2400" smtClean="0">
                <a:latin typeface="宋体" panose="02010600030101010101" pitchFamily="2" charset="-122"/>
                <a:ea typeface="宋体" panose="02010600030101010101" pitchFamily="2" charset="-122"/>
              </a:rPr>
              <a:t>兆）快</a:t>
            </a:r>
            <a:r>
              <a:rPr lang="en-US" altLang="zh-CN" sz="2400" smtClean="0">
                <a:latin typeface="宋体" panose="02010600030101010101" pitchFamily="2" charset="-122"/>
                <a:ea typeface="宋体" panose="02010600030101010101" pitchFamily="2" charset="-122"/>
              </a:rPr>
              <a:t>25</a:t>
            </a:r>
            <a:r>
              <a:rPr lang="zh-CN" altLang="en-US" sz="2400" smtClean="0">
                <a:latin typeface="宋体" panose="02010600030101010101" pitchFamily="2" charset="-122"/>
                <a:ea typeface="宋体" panose="02010600030101010101" pitchFamily="2" charset="-122"/>
              </a:rPr>
              <a:t>倍，并能够满足几乎所有用户对于无线服务的要求。</a:t>
            </a:r>
          </a:p>
        </p:txBody>
      </p:sp>
      <p:pic>
        <p:nvPicPr>
          <p:cNvPr id="27651"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3860800"/>
            <a:ext cx="2952750" cy="220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图片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6013" y="3948113"/>
            <a:ext cx="320040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27654"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27655"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AF114250-41BC-4F5F-8DBB-4A454C42DB09}" type="slidenum">
              <a:rPr lang="zh-CN" altLang="en-US" sz="1800">
                <a:latin typeface="Calibri" panose="020F0502020204030204" pitchFamily="34" charset="0"/>
                <a:ea typeface="宋体" panose="02010600030101010101" pitchFamily="2" charset="-122"/>
              </a:rPr>
              <a:pPr>
                <a:spcBef>
                  <a:spcPct val="0"/>
                </a:spcBef>
                <a:buFontTx/>
                <a:buNone/>
              </a:pPr>
              <a:t>16</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noChangeArrowheads="1"/>
          </p:cNvSpPr>
          <p:nvPr>
            <p:ph idx="1"/>
          </p:nvPr>
        </p:nvSpPr>
        <p:spPr>
          <a:xfrm>
            <a:off x="2390775" y="2060575"/>
            <a:ext cx="4310063" cy="3024188"/>
          </a:xfrm>
        </p:spPr>
        <p:txBody>
          <a:bodyPr/>
          <a:lstStyle/>
          <a:p>
            <a:pPr>
              <a:buFont typeface="Wingdings" panose="05000000000000000000" pitchFamily="2" charset="2"/>
              <a:buChar char="u"/>
            </a:pPr>
            <a:r>
              <a:rPr lang="zh-CN" altLang="en-US" sz="2400" b="1" smtClean="0">
                <a:latin typeface="宋体" panose="02010600030101010101" pitchFamily="2" charset="-122"/>
                <a:ea typeface="宋体" panose="02010600030101010101" pitchFamily="2" charset="-122"/>
              </a:rPr>
              <a:t>第四代移动通信的优点</a:t>
            </a:r>
            <a:endParaRPr lang="en-US" altLang="zh-CN" sz="2400" smtClean="0">
              <a:latin typeface="宋体" panose="02010600030101010101" pitchFamily="2" charset="-122"/>
              <a:ea typeface="宋体" panose="02010600030101010101" pitchFamily="2" charset="-122"/>
            </a:endParaRPr>
          </a:p>
          <a:p>
            <a:pPr lvl="1">
              <a:buFont typeface="Wingdings" panose="05000000000000000000" pitchFamily="2" charset="2"/>
              <a:buChar char="l"/>
            </a:pPr>
            <a:r>
              <a:rPr lang="zh-CN" altLang="en-US" sz="2400" smtClean="0">
                <a:latin typeface="宋体" panose="02010600030101010101" pitchFamily="2" charset="-122"/>
                <a:ea typeface="宋体" panose="02010600030101010101" pitchFamily="2" charset="-122"/>
              </a:rPr>
              <a:t>通信速度快</a:t>
            </a:r>
            <a:endParaRPr lang="en-US" altLang="zh-CN" sz="2400" smtClean="0">
              <a:latin typeface="宋体" panose="02010600030101010101" pitchFamily="2" charset="-122"/>
              <a:ea typeface="宋体" panose="02010600030101010101" pitchFamily="2" charset="-122"/>
            </a:endParaRPr>
          </a:p>
          <a:p>
            <a:pPr lvl="1">
              <a:buFont typeface="Wingdings" panose="05000000000000000000" pitchFamily="2" charset="2"/>
              <a:buChar char="l"/>
            </a:pPr>
            <a:r>
              <a:rPr lang="zh-CN" altLang="en-US" sz="2400" smtClean="0">
                <a:latin typeface="宋体" panose="02010600030101010101" pitchFamily="2" charset="-122"/>
                <a:ea typeface="宋体" panose="02010600030101010101" pitchFamily="2" charset="-122"/>
              </a:rPr>
              <a:t>网络频谱宽</a:t>
            </a:r>
            <a:endParaRPr lang="en-US" altLang="zh-CN" sz="2400" smtClean="0">
              <a:latin typeface="宋体" panose="02010600030101010101" pitchFamily="2" charset="-122"/>
              <a:ea typeface="宋体" panose="02010600030101010101" pitchFamily="2" charset="-122"/>
            </a:endParaRPr>
          </a:p>
          <a:p>
            <a:pPr lvl="1">
              <a:buFont typeface="Wingdings" panose="05000000000000000000" pitchFamily="2" charset="2"/>
              <a:buChar char="l"/>
            </a:pPr>
            <a:r>
              <a:rPr lang="zh-CN" altLang="en-US" sz="2400" smtClean="0">
                <a:latin typeface="宋体" panose="02010600030101010101" pitchFamily="2" charset="-122"/>
                <a:ea typeface="宋体" panose="02010600030101010101" pitchFamily="2" charset="-122"/>
              </a:rPr>
              <a:t>提供增值服务</a:t>
            </a:r>
            <a:endParaRPr lang="en-US" altLang="zh-CN" sz="2400" smtClean="0">
              <a:latin typeface="宋体" panose="02010600030101010101" pitchFamily="2" charset="-122"/>
              <a:ea typeface="宋体" panose="02010600030101010101" pitchFamily="2" charset="-122"/>
            </a:endParaRPr>
          </a:p>
          <a:p>
            <a:pPr lvl="1">
              <a:buFont typeface="Wingdings" panose="05000000000000000000" pitchFamily="2" charset="2"/>
              <a:buChar char="l"/>
            </a:pPr>
            <a:r>
              <a:rPr lang="zh-CN" altLang="en-US" sz="2400" smtClean="0">
                <a:latin typeface="宋体" panose="02010600030101010101" pitchFamily="2" charset="-122"/>
                <a:ea typeface="宋体" panose="02010600030101010101" pitchFamily="2" charset="-122"/>
              </a:rPr>
              <a:t>高质量通信</a:t>
            </a:r>
            <a:endParaRPr lang="en-US" altLang="zh-CN" sz="2400" smtClean="0">
              <a:latin typeface="宋体" panose="02010600030101010101" pitchFamily="2" charset="-122"/>
              <a:ea typeface="宋体" panose="02010600030101010101" pitchFamily="2" charset="-122"/>
            </a:endParaRPr>
          </a:p>
        </p:txBody>
      </p:sp>
      <p:sp>
        <p:nvSpPr>
          <p:cNvPr id="5"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28676"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 </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28677"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2042C6A0-CCEE-48D4-BF0F-04A8FD1E5EFE}" type="slidenum">
              <a:rPr lang="zh-CN" altLang="en-US" sz="1800">
                <a:latin typeface="Calibri" panose="020F0502020204030204" pitchFamily="34" charset="0"/>
                <a:ea typeface="宋体" panose="02010600030101010101" pitchFamily="2" charset="-122"/>
              </a:rPr>
              <a:pPr>
                <a:spcBef>
                  <a:spcPct val="0"/>
                </a:spcBef>
                <a:buFontTx/>
                <a:buNone/>
              </a:pPr>
              <a:t>17</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noChangeArrowheads="1"/>
          </p:cNvSpPr>
          <p:nvPr>
            <p:ph idx="1"/>
          </p:nvPr>
        </p:nvSpPr>
        <p:spPr>
          <a:xfrm>
            <a:off x="2700337" y="2343150"/>
            <a:ext cx="3743325" cy="4525963"/>
          </a:xfrm>
          <a:extLst/>
        </p:spPr>
        <p:txBody>
          <a:bodyPr/>
          <a:lstStyle/>
          <a:p>
            <a:pPr>
              <a:buFont typeface="Wingdings" panose="05000000000000000000" pitchFamily="2" charset="2"/>
              <a:buChar char="u"/>
              <a:defRPr/>
            </a:pPr>
            <a:r>
              <a:rPr lang="zh-CN" altLang="en-US" sz="2400" b="1" dirty="0">
                <a:highlight>
                  <a:srgbClr val="FFFFFF"/>
                </a:highlight>
                <a:latin typeface="宋体" panose="02010600030101010101" pitchFamily="2" charset="-122"/>
                <a:ea typeface="宋体" panose="02010600030101010101" pitchFamily="2" charset="-122"/>
              </a:rPr>
              <a:t>第四代移动通信的缺点</a:t>
            </a:r>
            <a:endParaRPr lang="en-US" altLang="zh-CN" sz="2400" b="1" dirty="0">
              <a:highlight>
                <a:srgbClr val="FFFFFF"/>
              </a:highlight>
              <a:latin typeface="宋体" panose="02010600030101010101" pitchFamily="2" charset="-122"/>
              <a:ea typeface="宋体" panose="02010600030101010101" pitchFamily="2" charset="-122"/>
            </a:endParaRPr>
          </a:p>
          <a:p>
            <a:pPr lvl="1">
              <a:buFont typeface="Wingdings" panose="05000000000000000000" pitchFamily="2" charset="2"/>
              <a:buChar char="l"/>
              <a:defRPr/>
            </a:pPr>
            <a:r>
              <a:rPr lang="zh-CN" altLang="en-US" sz="2400" dirty="0">
                <a:highlight>
                  <a:srgbClr val="FFFFFF"/>
                </a:highlight>
                <a:latin typeface="宋体" panose="02010600030101010101" pitchFamily="2" charset="-122"/>
                <a:ea typeface="宋体" panose="02010600030101010101" pitchFamily="2" charset="-122"/>
              </a:rPr>
              <a:t>拥窄现象</a:t>
            </a:r>
            <a:endParaRPr lang="en-US" altLang="zh-CN" sz="2400" dirty="0">
              <a:highlight>
                <a:srgbClr val="FFFFFF"/>
              </a:highlight>
              <a:latin typeface="宋体" panose="02010600030101010101" pitchFamily="2" charset="-122"/>
              <a:ea typeface="宋体" panose="02010600030101010101" pitchFamily="2" charset="-122"/>
            </a:endParaRPr>
          </a:p>
          <a:p>
            <a:pPr lvl="1">
              <a:buFont typeface="Wingdings" panose="05000000000000000000" pitchFamily="2" charset="2"/>
              <a:buChar char="l"/>
              <a:defRPr/>
            </a:pPr>
            <a:r>
              <a:rPr lang="zh-CN" altLang="en-US" sz="2400" dirty="0">
                <a:highlight>
                  <a:srgbClr val="FFFFFF"/>
                </a:highlight>
                <a:latin typeface="宋体" panose="02010600030101010101" pitchFamily="2" charset="-122"/>
                <a:ea typeface="宋体" panose="02010600030101010101" pitchFamily="2" charset="-122"/>
              </a:rPr>
              <a:t>容量受限</a:t>
            </a:r>
            <a:endParaRPr lang="en-US" altLang="zh-CN" sz="2400" dirty="0">
              <a:highlight>
                <a:srgbClr val="FFFFFF"/>
              </a:highlight>
              <a:latin typeface="宋体" panose="02010600030101010101" pitchFamily="2" charset="-122"/>
              <a:ea typeface="宋体" panose="02010600030101010101" pitchFamily="2" charset="-122"/>
            </a:endParaRPr>
          </a:p>
          <a:p>
            <a:pPr lvl="1">
              <a:buFont typeface="Wingdings" panose="05000000000000000000" pitchFamily="2" charset="2"/>
              <a:buChar char="l"/>
              <a:defRPr/>
            </a:pPr>
            <a:r>
              <a:rPr lang="zh-CN" altLang="en-US" sz="2400" dirty="0">
                <a:highlight>
                  <a:srgbClr val="FFFFFF"/>
                </a:highlight>
                <a:latin typeface="宋体" panose="02010600030101010101" pitchFamily="2" charset="-122"/>
                <a:ea typeface="宋体" panose="02010600030101010101" pitchFamily="2" charset="-122"/>
              </a:rPr>
              <a:t>延时较高</a:t>
            </a:r>
            <a:endParaRPr lang="en-US" altLang="zh-CN" sz="2400" dirty="0">
              <a:highlight>
                <a:srgbClr val="FFFFFF"/>
              </a:highlight>
              <a:latin typeface="宋体" panose="02010600030101010101" pitchFamily="2" charset="-122"/>
              <a:ea typeface="宋体" panose="02010600030101010101" pitchFamily="2" charset="-122"/>
            </a:endParaRPr>
          </a:p>
        </p:txBody>
      </p:sp>
      <p:sp>
        <p:nvSpPr>
          <p:cNvPr id="5"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29700"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 </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29701"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451DF2D2-A94E-4A31-9395-E9667FF511E4}" type="slidenum">
              <a:rPr lang="zh-CN" altLang="en-US" sz="1800">
                <a:latin typeface="Calibri" panose="020F0502020204030204" pitchFamily="34" charset="0"/>
                <a:ea typeface="宋体" panose="02010600030101010101" pitchFamily="2" charset="-122"/>
              </a:rPr>
              <a:pPr>
                <a:spcBef>
                  <a:spcPct val="0"/>
                </a:spcBef>
                <a:buFontTx/>
                <a:buNone/>
              </a:pPr>
              <a:t>18</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noChangeArrowheads="1"/>
          </p:cNvSpPr>
          <p:nvPr>
            <p:ph idx="1"/>
          </p:nvPr>
        </p:nvSpPr>
        <p:spPr/>
        <p:txBody>
          <a:bodyPr/>
          <a:lstStyle/>
          <a:p>
            <a:pPr algn="just">
              <a:buFont typeface="Wingdings" panose="05000000000000000000" pitchFamily="2" charset="2"/>
              <a:buChar char="u"/>
            </a:pPr>
            <a:r>
              <a:rPr lang="en-US" altLang="zh-CN" sz="2400" b="1" smtClean="0">
                <a:latin typeface="宋体" panose="02010600030101010101" pitchFamily="2" charset="-122"/>
                <a:ea typeface="宋体" panose="02010600030101010101" pitchFamily="2" charset="-122"/>
              </a:rPr>
              <a:t>5G</a:t>
            </a:r>
            <a:r>
              <a:rPr lang="zh-CN" altLang="en-US" sz="2400" smtClean="0">
                <a:latin typeface="宋体" panose="02010600030101010101" pitchFamily="2" charset="-122"/>
                <a:ea typeface="宋体" panose="02010600030101010101" pitchFamily="2" charset="-122"/>
              </a:rPr>
              <a:t>是第五代移动通信技术，其性能目标是高数据速率、减少延迟、节省能源、降低成本、提高系统容量和大规模设备连接。</a:t>
            </a:r>
            <a:endParaRPr lang="en-US" altLang="zh-CN" sz="2400" smtClean="0">
              <a:latin typeface="宋体" panose="02010600030101010101" pitchFamily="2" charset="-122"/>
              <a:ea typeface="宋体" panose="02010600030101010101" pitchFamily="2" charset="-122"/>
            </a:endParaRPr>
          </a:p>
          <a:p>
            <a:pPr algn="just">
              <a:buFont typeface="Wingdings" panose="05000000000000000000" pitchFamily="2" charset="2"/>
              <a:buChar char="u"/>
            </a:pPr>
            <a:endParaRPr lang="zh-CN" altLang="en-US" sz="2400" smtClean="0">
              <a:latin typeface="宋体" panose="02010600030101010101" pitchFamily="2" charset="-122"/>
              <a:ea typeface="宋体" panose="02010600030101010101" pitchFamily="2" charset="-122"/>
            </a:endParaRPr>
          </a:p>
        </p:txBody>
      </p:sp>
      <p:sp>
        <p:nvSpPr>
          <p:cNvPr id="7"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pic>
        <p:nvPicPr>
          <p:cNvPr id="31748"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2997200"/>
            <a:ext cx="651510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 </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31750"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D3349551-B009-4504-8677-CC6BBF9B6180}" type="slidenum">
              <a:rPr lang="zh-CN" altLang="en-US" sz="1800">
                <a:latin typeface="Calibri" panose="020F0502020204030204" pitchFamily="34" charset="0"/>
                <a:ea typeface="宋体" panose="02010600030101010101" pitchFamily="2" charset="-122"/>
              </a:rPr>
              <a:pPr>
                <a:spcBef>
                  <a:spcPct val="0"/>
                </a:spcBef>
                <a:buFontTx/>
                <a:buNone/>
              </a:pPr>
              <a:t>19</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1"/>
          <p:cNvGrpSpPr>
            <a:grpSpLocks/>
          </p:cNvGrpSpPr>
          <p:nvPr/>
        </p:nvGrpSpPr>
        <p:grpSpPr bwMode="auto">
          <a:xfrm>
            <a:off x="1709738" y="1344613"/>
            <a:ext cx="5800725" cy="1146175"/>
            <a:chOff x="2286000" y="2889056"/>
            <a:chExt cx="4724400" cy="1044000"/>
          </a:xfrm>
        </p:grpSpPr>
        <p:sp>
          <p:nvSpPr>
            <p:cNvPr id="17"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8"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9" name="Text Box 68"/>
            <p:cNvSpPr txBox="1">
              <a:spLocks noChangeArrowheads="1"/>
            </p:cNvSpPr>
            <p:nvPr/>
          </p:nvSpPr>
          <p:spPr bwMode="gray">
            <a:xfrm>
              <a:off x="3102205" y="3122446"/>
              <a:ext cx="3658709" cy="532134"/>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无线网概述</a:t>
              </a:r>
            </a:p>
          </p:txBody>
        </p:sp>
        <p:sp>
          <p:nvSpPr>
            <p:cNvPr id="20" name="Text Box 69"/>
            <p:cNvSpPr txBox="1">
              <a:spLocks noChangeArrowheads="1"/>
            </p:cNvSpPr>
            <p:nvPr/>
          </p:nvSpPr>
          <p:spPr bwMode="gray">
            <a:xfrm>
              <a:off x="2561324" y="3178974"/>
              <a:ext cx="498987" cy="420510"/>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1.1</a:t>
              </a:r>
            </a:p>
          </p:txBody>
        </p:sp>
      </p:grpSp>
      <p:grpSp>
        <p:nvGrpSpPr>
          <p:cNvPr id="11267" name="组合 1"/>
          <p:cNvGrpSpPr>
            <a:grpSpLocks/>
          </p:cNvGrpSpPr>
          <p:nvPr/>
        </p:nvGrpSpPr>
        <p:grpSpPr bwMode="auto">
          <a:xfrm>
            <a:off x="1709738" y="2676525"/>
            <a:ext cx="5799137" cy="1146175"/>
            <a:chOff x="2286000" y="2889056"/>
            <a:chExt cx="4724400" cy="1044000"/>
          </a:xfrm>
        </p:grpSpPr>
        <p:sp>
          <p:nvSpPr>
            <p:cNvPr id="22"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3"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4" name="Text Box 68"/>
            <p:cNvSpPr txBox="1">
              <a:spLocks noChangeArrowheads="1"/>
            </p:cNvSpPr>
            <p:nvPr/>
          </p:nvSpPr>
          <p:spPr bwMode="gray">
            <a:xfrm>
              <a:off x="3008225" y="3109946"/>
              <a:ext cx="3896815" cy="532134"/>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 无线网发展历史</a:t>
              </a:r>
            </a:p>
          </p:txBody>
        </p:sp>
        <p:sp>
          <p:nvSpPr>
            <p:cNvPr id="25" name="Text Box 69"/>
            <p:cNvSpPr txBox="1">
              <a:spLocks noChangeArrowheads="1"/>
            </p:cNvSpPr>
            <p:nvPr/>
          </p:nvSpPr>
          <p:spPr bwMode="gray">
            <a:xfrm>
              <a:off x="2561291" y="3178974"/>
              <a:ext cx="499057" cy="420510"/>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1.2</a:t>
              </a:r>
            </a:p>
          </p:txBody>
        </p:sp>
      </p:grpSp>
      <p:grpSp>
        <p:nvGrpSpPr>
          <p:cNvPr id="11268" name="组合 25"/>
          <p:cNvGrpSpPr>
            <a:grpSpLocks/>
          </p:cNvGrpSpPr>
          <p:nvPr/>
        </p:nvGrpSpPr>
        <p:grpSpPr bwMode="auto">
          <a:xfrm>
            <a:off x="1724025" y="3973513"/>
            <a:ext cx="5800725" cy="1147762"/>
            <a:chOff x="2286000" y="2889056"/>
            <a:chExt cx="4724400" cy="1044000"/>
          </a:xfrm>
        </p:grpSpPr>
        <p:sp>
          <p:nvSpPr>
            <p:cNvPr id="27"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8"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9" name="Text Box 68"/>
            <p:cNvSpPr txBox="1">
              <a:spLocks noChangeArrowheads="1"/>
            </p:cNvSpPr>
            <p:nvPr/>
          </p:nvSpPr>
          <p:spPr bwMode="gray">
            <a:xfrm>
              <a:off x="3022066" y="3122447"/>
              <a:ext cx="3556294" cy="532135"/>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    无线网安全事件</a:t>
              </a:r>
            </a:p>
          </p:txBody>
        </p:sp>
        <p:sp>
          <p:nvSpPr>
            <p:cNvPr id="30" name="Text Box 69"/>
            <p:cNvSpPr txBox="1">
              <a:spLocks noChangeArrowheads="1"/>
            </p:cNvSpPr>
            <p:nvPr/>
          </p:nvSpPr>
          <p:spPr bwMode="gray">
            <a:xfrm>
              <a:off x="2561324" y="3178974"/>
              <a:ext cx="498987" cy="419929"/>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1.3</a:t>
              </a:r>
            </a:p>
          </p:txBody>
        </p:sp>
      </p:grpSp>
      <p:grpSp>
        <p:nvGrpSpPr>
          <p:cNvPr id="11269" name="组合 1"/>
          <p:cNvGrpSpPr>
            <a:grpSpLocks/>
          </p:cNvGrpSpPr>
          <p:nvPr/>
        </p:nvGrpSpPr>
        <p:grpSpPr bwMode="auto">
          <a:xfrm>
            <a:off x="1724025" y="5305425"/>
            <a:ext cx="5800725" cy="1147763"/>
            <a:chOff x="2286000" y="2889056"/>
            <a:chExt cx="4724400" cy="1044000"/>
          </a:xfrm>
        </p:grpSpPr>
        <p:sp>
          <p:nvSpPr>
            <p:cNvPr id="32"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33"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34" name="Text Box 68"/>
            <p:cNvSpPr txBox="1">
              <a:spLocks noChangeArrowheads="1"/>
            </p:cNvSpPr>
            <p:nvPr/>
          </p:nvSpPr>
          <p:spPr bwMode="gray">
            <a:xfrm>
              <a:off x="3022066" y="3108250"/>
              <a:ext cx="3556294" cy="532135"/>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    课程安排</a:t>
              </a:r>
            </a:p>
          </p:txBody>
        </p:sp>
        <p:sp>
          <p:nvSpPr>
            <p:cNvPr id="35" name="Text Box 69"/>
            <p:cNvSpPr txBox="1">
              <a:spLocks noChangeArrowheads="1"/>
            </p:cNvSpPr>
            <p:nvPr/>
          </p:nvSpPr>
          <p:spPr bwMode="gray">
            <a:xfrm>
              <a:off x="2561324" y="3178974"/>
              <a:ext cx="498987" cy="419928"/>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1.4</a:t>
              </a:r>
            </a:p>
          </p:txBody>
        </p:sp>
      </p:grpSp>
      <p:sp>
        <p:nvSpPr>
          <p:cNvPr id="31" name="Rectangle 2"/>
          <p:cNvSpPr>
            <a:spLocks noGrp="1" noChangeArrowheads="1"/>
          </p:cNvSpPr>
          <p:nvPr>
            <p:ph type="title"/>
          </p:nvPr>
        </p:nvSpPr>
        <p:spPr/>
        <p:txBody>
          <a:bodyPr/>
          <a:lstStyle/>
          <a:p>
            <a:pPr>
              <a:defRPr/>
            </a:pPr>
            <a:r>
              <a:rPr lang="zh-CN" altLang="en-US" sz="4000" b="1" dirty="0">
                <a:latin typeface="黑体" panose="02010609060101010101" pitchFamily="49" charset="-122"/>
                <a:ea typeface="黑体" panose="02010609060101010101" pitchFamily="49" charset="-122"/>
              </a:rPr>
              <a:t>第一章  无线网络安全简介</a:t>
            </a:r>
            <a:endParaRPr lang="zh-CN" altLang="en-US" sz="4000" dirty="0">
              <a:latin typeface="黑体" panose="02010609060101010101" pitchFamily="49" charset="-122"/>
              <a:ea typeface="黑体" panose="02010609060101010101" pitchFamily="49" charset="-122"/>
            </a:endParaRPr>
          </a:p>
        </p:txBody>
      </p:sp>
      <p:sp>
        <p:nvSpPr>
          <p:cNvPr id="11271"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F6E2E503-92D4-4EEB-AB76-E8A83114D73D}" type="slidenum">
              <a:rPr lang="zh-CN" altLang="en-US" sz="1800">
                <a:latin typeface="Calibri" panose="020F0502020204030204" pitchFamily="34" charset="0"/>
                <a:ea typeface="宋体" panose="02010600030101010101" pitchFamily="2" charset="-122"/>
              </a:rPr>
              <a:pPr>
                <a:spcBef>
                  <a:spcPct val="0"/>
                </a:spcBef>
                <a:buFontTx/>
                <a:buNone/>
              </a:pPr>
              <a:t>2</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noChangeArrowheads="1"/>
          </p:cNvSpPr>
          <p:nvPr>
            <p:ph idx="1"/>
          </p:nvPr>
        </p:nvSpPr>
        <p:spPr/>
        <p:txBody>
          <a:bodyPr/>
          <a:lstStyle/>
          <a:p>
            <a:pPr algn="just">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rPr>
              <a:t>下一代移动网络联盟（</a:t>
            </a:r>
            <a:r>
              <a:rPr lang="en-US" altLang="zh-CN" sz="2400" smtClean="0">
                <a:latin typeface="宋体" panose="02010600030101010101" pitchFamily="2" charset="-122"/>
                <a:ea typeface="宋体" panose="02010600030101010101" pitchFamily="2" charset="-122"/>
              </a:rPr>
              <a:t>Next Generation Mobile Networks Alliance</a:t>
            </a:r>
            <a:r>
              <a:rPr lang="zh-CN" altLang="en-US" sz="2400" smtClean="0">
                <a:latin typeface="宋体" panose="02010600030101010101" pitchFamily="2" charset="-122"/>
                <a:ea typeface="宋体" panose="02010600030101010101" pitchFamily="2" charset="-122"/>
              </a:rPr>
              <a:t>）定义了</a:t>
            </a:r>
            <a:r>
              <a:rPr lang="en-US" altLang="zh-CN" sz="2400" smtClean="0">
                <a:latin typeface="宋体" panose="02010600030101010101" pitchFamily="2" charset="-122"/>
                <a:ea typeface="宋体" panose="02010600030101010101" pitchFamily="2" charset="-122"/>
              </a:rPr>
              <a:t>5G</a:t>
            </a:r>
            <a:r>
              <a:rPr lang="zh-CN" altLang="en-US" sz="2400" smtClean="0">
                <a:latin typeface="宋体" panose="02010600030101010101" pitchFamily="2" charset="-122"/>
                <a:ea typeface="宋体" panose="02010600030101010101" pitchFamily="2" charset="-122"/>
              </a:rPr>
              <a:t>网络的以下要求：</a:t>
            </a:r>
          </a:p>
          <a:p>
            <a:pPr lvl="1" algn="just">
              <a:buFont typeface="Wingdings" panose="05000000000000000000" pitchFamily="2" charset="2"/>
              <a:buChar char="l"/>
            </a:pPr>
            <a:r>
              <a:rPr lang="zh-CN" altLang="en-US" sz="2400" smtClean="0">
                <a:latin typeface="宋体" panose="02010600030101010101" pitchFamily="2" charset="-122"/>
                <a:ea typeface="宋体" panose="02010600030101010101" pitchFamily="2" charset="-122"/>
              </a:rPr>
              <a:t>以</a:t>
            </a:r>
            <a:r>
              <a:rPr lang="en-US" altLang="zh-CN" sz="2400" smtClean="0">
                <a:latin typeface="宋体" panose="02010600030101010101" pitchFamily="2" charset="-122"/>
                <a:ea typeface="宋体" panose="02010600030101010101" pitchFamily="2" charset="-122"/>
              </a:rPr>
              <a:t>10Gbps</a:t>
            </a:r>
            <a:r>
              <a:rPr lang="zh-CN" altLang="en-US" sz="2400" smtClean="0">
                <a:latin typeface="宋体" panose="02010600030101010101" pitchFamily="2" charset="-122"/>
                <a:ea typeface="宋体" panose="02010600030101010101" pitchFamily="2" charset="-122"/>
              </a:rPr>
              <a:t>的数据传输速率支持数万用户；</a:t>
            </a:r>
          </a:p>
          <a:p>
            <a:pPr lvl="1" algn="just">
              <a:buFont typeface="Wingdings" panose="05000000000000000000" pitchFamily="2" charset="2"/>
              <a:buChar char="l"/>
            </a:pPr>
            <a:r>
              <a:rPr lang="zh-CN" altLang="en-US" sz="2400" smtClean="0">
                <a:latin typeface="宋体" panose="02010600030101010101" pitchFamily="2" charset="-122"/>
                <a:ea typeface="宋体" panose="02010600030101010101" pitchFamily="2" charset="-122"/>
              </a:rPr>
              <a:t>以</a:t>
            </a:r>
            <a:r>
              <a:rPr lang="en-US" altLang="zh-CN" sz="2400" smtClean="0">
                <a:latin typeface="宋体" panose="02010600030101010101" pitchFamily="2" charset="-122"/>
                <a:ea typeface="宋体" panose="02010600030101010101" pitchFamily="2" charset="-122"/>
              </a:rPr>
              <a:t>1Gbps</a:t>
            </a:r>
            <a:r>
              <a:rPr lang="zh-CN" altLang="en-US" sz="2400" smtClean="0">
                <a:latin typeface="宋体" panose="02010600030101010101" pitchFamily="2" charset="-122"/>
                <a:ea typeface="宋体" panose="02010600030101010101" pitchFamily="2" charset="-122"/>
              </a:rPr>
              <a:t>的数据传输速率同时提供给在同一楼办公的许多人员；</a:t>
            </a:r>
          </a:p>
          <a:p>
            <a:pPr lvl="1" algn="just">
              <a:buFont typeface="Wingdings" panose="05000000000000000000" pitchFamily="2" charset="2"/>
              <a:buChar char="l"/>
            </a:pPr>
            <a:r>
              <a:rPr lang="zh-CN" altLang="en-US" sz="2400" smtClean="0">
                <a:latin typeface="宋体" panose="02010600030101010101" pitchFamily="2" charset="-122"/>
                <a:ea typeface="宋体" panose="02010600030101010101" pitchFamily="2" charset="-122"/>
              </a:rPr>
              <a:t>支持数十万的并发连接以用于支持大规模传感器网络的部署；</a:t>
            </a:r>
          </a:p>
          <a:p>
            <a:pPr lvl="1" algn="just">
              <a:buFont typeface="Wingdings" panose="05000000000000000000" pitchFamily="2" charset="2"/>
              <a:buChar char="l"/>
            </a:pPr>
            <a:r>
              <a:rPr lang="zh-CN" altLang="en-US" sz="2400" smtClean="0">
                <a:latin typeface="宋体" panose="02010600030101010101" pitchFamily="2" charset="-122"/>
                <a:ea typeface="宋体" panose="02010600030101010101" pitchFamily="2" charset="-122"/>
              </a:rPr>
              <a:t>覆盖率比</a:t>
            </a:r>
            <a:r>
              <a:rPr lang="en-US" altLang="zh-CN" sz="2400" smtClean="0">
                <a:latin typeface="宋体" panose="02010600030101010101" pitchFamily="2" charset="-122"/>
                <a:ea typeface="宋体" panose="02010600030101010101" pitchFamily="2" charset="-122"/>
              </a:rPr>
              <a:t>4G</a:t>
            </a:r>
            <a:r>
              <a:rPr lang="zh-CN" altLang="en-US" sz="2400" smtClean="0">
                <a:latin typeface="宋体" panose="02010600030101010101" pitchFamily="2" charset="-122"/>
                <a:ea typeface="宋体" panose="02010600030101010101" pitchFamily="2" charset="-122"/>
              </a:rPr>
              <a:t>有所提高；</a:t>
            </a:r>
          </a:p>
          <a:p>
            <a:pPr lvl="1" algn="just">
              <a:buFont typeface="Wingdings" panose="05000000000000000000" pitchFamily="2" charset="2"/>
              <a:buChar char="l"/>
            </a:pPr>
            <a:r>
              <a:rPr lang="zh-CN" altLang="en-US" sz="2400" smtClean="0">
                <a:latin typeface="宋体" panose="02010600030101010101" pitchFamily="2" charset="-122"/>
                <a:ea typeface="宋体" panose="02010600030101010101" pitchFamily="2" charset="-122"/>
              </a:rPr>
              <a:t>延迟应显著低于</a:t>
            </a:r>
            <a:r>
              <a:rPr lang="en-US" altLang="zh-CN" sz="2400" smtClean="0">
                <a:latin typeface="宋体" panose="02010600030101010101" pitchFamily="2" charset="-122"/>
                <a:ea typeface="宋体" panose="02010600030101010101" pitchFamily="2" charset="-122"/>
              </a:rPr>
              <a:t>4G</a:t>
            </a:r>
            <a:r>
              <a:rPr lang="zh-CN" altLang="en-US" sz="2400" smtClean="0">
                <a:latin typeface="宋体" panose="02010600030101010101" pitchFamily="2" charset="-122"/>
                <a:ea typeface="宋体" panose="02010600030101010101" pitchFamily="2" charset="-122"/>
              </a:rPr>
              <a:t>。</a:t>
            </a:r>
          </a:p>
        </p:txBody>
      </p:sp>
      <p:sp>
        <p:nvSpPr>
          <p:cNvPr id="7"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32772"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 </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32773"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DEE0F358-EE0C-4F4B-BA6D-2AC138D4F4E1}" type="slidenum">
              <a:rPr lang="zh-CN" altLang="en-US" sz="1800">
                <a:latin typeface="Calibri" panose="020F0502020204030204" pitchFamily="34" charset="0"/>
                <a:ea typeface="宋体" panose="02010600030101010101" pitchFamily="2" charset="-122"/>
              </a:rPr>
              <a:pPr>
                <a:spcBef>
                  <a:spcPct val="0"/>
                </a:spcBef>
                <a:buFontTx/>
                <a:buNone/>
              </a:pPr>
              <a:t>20</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noChangeArrowheads="1"/>
          </p:cNvSpPr>
          <p:nvPr>
            <p:ph idx="1"/>
          </p:nvPr>
        </p:nvSpPr>
        <p:spPr>
          <a:xfrm>
            <a:off x="292100" y="1874838"/>
            <a:ext cx="8670925" cy="4525962"/>
          </a:xfrm>
        </p:spPr>
        <p:txBody>
          <a:bodyPr/>
          <a:lstStyle/>
          <a:p>
            <a:pPr>
              <a:buFont typeface="Wingdings" panose="05000000000000000000" pitchFamily="2" charset="2"/>
              <a:buChar char="u"/>
              <a:defRPr/>
            </a:pPr>
            <a:r>
              <a:rPr lang="en-US" altLang="zh-CN" sz="2400" dirty="0">
                <a:latin typeface="宋体" panose="02010600030101010101" pitchFamily="2" charset="-122"/>
                <a:ea typeface="宋体" panose="02010600030101010101" pitchFamily="2" charset="-122"/>
              </a:rPr>
              <a:t>5G</a:t>
            </a:r>
            <a:r>
              <a:rPr lang="zh-CN" altLang="en-US" sz="2400" dirty="0">
                <a:latin typeface="宋体" panose="02010600030101010101" pitchFamily="2" charset="-122"/>
                <a:ea typeface="宋体" panose="02010600030101010101" pitchFamily="2" charset="-122"/>
              </a:rPr>
              <a:t>与</a:t>
            </a:r>
            <a:r>
              <a:rPr lang="en-US" altLang="zh-CN" sz="2400" dirty="0">
                <a:latin typeface="宋体" panose="02010600030101010101" pitchFamily="2" charset="-122"/>
                <a:ea typeface="宋体" panose="02010600030101010101" pitchFamily="2" charset="-122"/>
              </a:rPr>
              <a:t>4G</a:t>
            </a:r>
            <a:r>
              <a:rPr lang="zh-CN" altLang="en-US" sz="2400" dirty="0">
                <a:latin typeface="宋体" panose="02010600030101010101" pitchFamily="2" charset="-122"/>
                <a:ea typeface="宋体" panose="02010600030101010101" pitchFamily="2" charset="-122"/>
              </a:rPr>
              <a:t>相比的技术创新：</a:t>
            </a:r>
            <a:endParaRPr lang="en-US" altLang="zh-CN" sz="2400" dirty="0">
              <a:latin typeface="宋体" panose="02010600030101010101" pitchFamily="2" charset="-122"/>
              <a:ea typeface="宋体" panose="02010600030101010101" pitchFamily="2" charset="-122"/>
            </a:endParaRPr>
          </a:p>
          <a:p>
            <a:pPr lvl="1">
              <a:buFont typeface="Wingdings" panose="05000000000000000000" pitchFamily="2" charset="2"/>
              <a:buChar char="l"/>
              <a:defRPr/>
            </a:pPr>
            <a:r>
              <a:rPr lang="en-US" altLang="zh-CN" sz="2400" dirty="0">
                <a:latin typeface="宋体" panose="02010600030101010101" pitchFamily="2" charset="-122"/>
                <a:ea typeface="宋体" panose="02010600030101010101" pitchFamily="2" charset="-122"/>
              </a:rPr>
              <a:t>5G</a:t>
            </a:r>
            <a:r>
              <a:rPr lang="zh-CN" altLang="en-US" sz="2400" dirty="0">
                <a:latin typeface="宋体" panose="02010600030101010101" pitchFamily="2" charset="-122"/>
                <a:ea typeface="宋体" panose="02010600030101010101" pitchFamily="2" charset="-122"/>
              </a:rPr>
              <a:t>采用厘米波通信，频率在</a:t>
            </a:r>
            <a:r>
              <a:rPr lang="en-US" altLang="zh-CN" sz="2400" dirty="0">
                <a:latin typeface="宋体" panose="02010600030101010101" pitchFamily="2" charset="-122"/>
                <a:ea typeface="宋体" panose="02010600030101010101" pitchFamily="2" charset="-122"/>
              </a:rPr>
              <a:t>450-6000Mhz</a:t>
            </a:r>
            <a:r>
              <a:rPr lang="zh-CN" altLang="en-US" sz="2400" dirty="0">
                <a:latin typeface="宋体" panose="02010600030101010101" pitchFamily="2" charset="-122"/>
                <a:ea typeface="宋体" panose="02010600030101010101" pitchFamily="2" charset="-122"/>
              </a:rPr>
              <a:t>，运营商部署</a:t>
            </a:r>
            <a:r>
              <a:rPr lang="en-US" altLang="zh-CN" sz="2400" dirty="0">
                <a:latin typeface="宋体" panose="02010600030101010101" pitchFamily="2" charset="-122"/>
                <a:ea typeface="宋体" panose="02010600030101010101" pitchFamily="2" charset="-122"/>
              </a:rPr>
              <a:t>5G</a:t>
            </a:r>
            <a:r>
              <a:rPr lang="zh-CN" altLang="en-US" sz="2400" dirty="0">
                <a:latin typeface="宋体" panose="02010600030101010101" pitchFamily="2" charset="-122"/>
                <a:ea typeface="宋体" panose="02010600030101010101" pitchFamily="2" charset="-122"/>
              </a:rPr>
              <a:t>使用最多的频段是</a:t>
            </a:r>
            <a:r>
              <a:rPr lang="en-US" altLang="zh-CN" sz="2400" dirty="0">
                <a:latin typeface="宋体" panose="02010600030101010101" pitchFamily="2" charset="-122"/>
                <a:ea typeface="宋体" panose="02010600030101010101" pitchFamily="2" charset="-122"/>
              </a:rPr>
              <a:t>3.5Ghz</a:t>
            </a:r>
            <a:r>
              <a:rPr lang="zh-CN" altLang="en-US" sz="2400" dirty="0">
                <a:latin typeface="宋体" panose="02010600030101010101" pitchFamily="2" charset="-122"/>
                <a:ea typeface="宋体" panose="02010600030101010101" pitchFamily="2" charset="-122"/>
              </a:rPr>
              <a:t>附近的频率</a:t>
            </a:r>
            <a:endParaRPr lang="en-US" altLang="zh-CN" sz="2400" dirty="0">
              <a:latin typeface="宋体" panose="02010600030101010101" pitchFamily="2" charset="-122"/>
              <a:ea typeface="宋体" panose="02010600030101010101" pitchFamily="2" charset="-122"/>
            </a:endParaRPr>
          </a:p>
          <a:p>
            <a:pPr lvl="1">
              <a:buFont typeface="Wingdings" panose="05000000000000000000" pitchFamily="2" charset="2"/>
              <a:buChar char="l"/>
              <a:defRPr/>
            </a:pPr>
            <a:r>
              <a:rPr lang="zh-CN" altLang="en-US" sz="2400" dirty="0">
                <a:latin typeface="宋体" panose="02010600030101010101" pitchFamily="2" charset="-122"/>
                <a:ea typeface="宋体" panose="02010600030101010101" pitchFamily="2" charset="-122"/>
              </a:rPr>
              <a:t>为了适应工业物联网、无人驾驶汽车、商用无人机等新技术的应用，网络延迟时间将降低到</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毫秒以下。</a:t>
            </a:r>
            <a:endParaRPr lang="en-US" altLang="zh-CN" sz="2400" dirty="0">
              <a:latin typeface="宋体" panose="02010600030101010101" pitchFamily="2" charset="-122"/>
              <a:ea typeface="宋体" panose="02010600030101010101" pitchFamily="2" charset="-122"/>
            </a:endParaRPr>
          </a:p>
          <a:p>
            <a:pPr marL="0" indent="0">
              <a:buFont typeface="Arial" panose="020B0604020202020204" pitchFamily="34" charset="0"/>
              <a:buNone/>
              <a:defRPr/>
            </a:pPr>
            <a:endParaRPr lang="zh-CN" altLang="en-US" sz="2400" dirty="0">
              <a:latin typeface="宋体" panose="02010600030101010101" pitchFamily="2" charset="-122"/>
              <a:ea typeface="宋体" panose="02010600030101010101" pitchFamily="2" charset="-122"/>
            </a:endParaRPr>
          </a:p>
        </p:txBody>
      </p:sp>
      <p:sp>
        <p:nvSpPr>
          <p:cNvPr id="7"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33796"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 </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33797"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2BEAA0B2-1105-46C0-B6D3-539DA6BDBD4E}" type="slidenum">
              <a:rPr lang="zh-CN" altLang="en-US" sz="1800">
                <a:latin typeface="Calibri" panose="020F0502020204030204" pitchFamily="34" charset="0"/>
                <a:ea typeface="宋体" panose="02010600030101010101" pitchFamily="2" charset="-122"/>
              </a:rPr>
              <a:pPr>
                <a:spcBef>
                  <a:spcPct val="0"/>
                </a:spcBef>
                <a:buFontTx/>
                <a:buNone/>
              </a:pPr>
              <a:t>21</a:t>
            </a:fld>
            <a:endParaRPr lang="zh-CN" altLang="en-US" sz="1800">
              <a:latin typeface="Calibri" panose="020F0502020204030204" pitchFamily="34" charset="0"/>
              <a:ea typeface="宋体" panose="02010600030101010101" pitchFamily="2" charset="-122"/>
            </a:endParaRPr>
          </a:p>
        </p:txBody>
      </p:sp>
      <p:pic>
        <p:nvPicPr>
          <p:cNvPr id="33798"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263" y="4005263"/>
            <a:ext cx="51435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34819"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 </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3" name="卷形: 水平 2"/>
          <p:cNvSpPr/>
          <p:nvPr/>
        </p:nvSpPr>
        <p:spPr>
          <a:xfrm>
            <a:off x="468313" y="1628775"/>
            <a:ext cx="8351837" cy="4854575"/>
          </a:xfrm>
          <a:prstGeom prst="horizontalScroll">
            <a:avLst/>
          </a:prstGeom>
          <a:solidFill>
            <a:schemeClr val="tx2">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zh-CN" altLang="en-US" dirty="0"/>
          </a:p>
        </p:txBody>
      </p:sp>
      <p:sp>
        <p:nvSpPr>
          <p:cNvPr id="4" name="文本框 3"/>
          <p:cNvSpPr txBox="1"/>
          <p:nvPr/>
        </p:nvSpPr>
        <p:spPr>
          <a:xfrm>
            <a:off x="1187450" y="2378075"/>
            <a:ext cx="7632700" cy="3416300"/>
          </a:xfrm>
          <a:prstGeom prst="rect">
            <a:avLst/>
          </a:prstGeom>
          <a:noFill/>
        </p:spPr>
        <p:txBody>
          <a:bodyPr>
            <a:spAutoFit/>
          </a:bodyPr>
          <a:lstStyle/>
          <a:p>
            <a:pPr>
              <a:defRPr/>
            </a:pPr>
            <a:r>
              <a:rPr lang="zh-CN" altLang="en-US" sz="2400" dirty="0">
                <a:latin typeface="宋体" panose="02010600030101010101" pitchFamily="2" charset="-122"/>
              </a:rPr>
              <a:t>毫米波与厘米波之争：</a:t>
            </a:r>
            <a:endParaRPr lang="en-US" altLang="zh-CN" sz="2400" dirty="0">
              <a:latin typeface="宋体" panose="02010600030101010101" pitchFamily="2" charset="-122"/>
            </a:endParaRPr>
          </a:p>
          <a:p>
            <a:pPr marL="342900" indent="-342900">
              <a:buFont typeface="Wingdings" panose="05000000000000000000" pitchFamily="2" charset="2"/>
              <a:buChar char="u"/>
              <a:defRPr/>
            </a:pPr>
            <a:r>
              <a:rPr lang="zh-CN" altLang="en-US" sz="2400" dirty="0">
                <a:latin typeface="宋体" panose="02010600030101010101" pitchFamily="2" charset="-122"/>
              </a:rPr>
              <a:t>华为采用</a:t>
            </a:r>
            <a:r>
              <a:rPr lang="en-US" altLang="zh-CN" sz="2400" dirty="0">
                <a:latin typeface="宋体" panose="02010600030101010101" pitchFamily="2" charset="-122"/>
              </a:rPr>
              <a:t>5G</a:t>
            </a:r>
            <a:r>
              <a:rPr lang="zh-CN" altLang="en-US" sz="2400" dirty="0">
                <a:latin typeface="宋体" panose="02010600030101010101" pitchFamily="2" charset="-122"/>
              </a:rPr>
              <a:t>厘米波，其覆盖范围更大，网络建设成本更低，技术更加成熟</a:t>
            </a:r>
            <a:endParaRPr lang="en-US" altLang="zh-CN" sz="2400" dirty="0">
              <a:latin typeface="宋体" panose="02010600030101010101" pitchFamily="2" charset="-122"/>
            </a:endParaRPr>
          </a:p>
          <a:p>
            <a:pPr marL="342900" indent="-342900">
              <a:buFont typeface="Wingdings" panose="05000000000000000000" pitchFamily="2" charset="2"/>
              <a:buChar char="u"/>
              <a:defRPr/>
            </a:pPr>
            <a:r>
              <a:rPr lang="zh-CN" altLang="en-US" sz="2400" dirty="0">
                <a:latin typeface="宋体" panose="02010600030101010101" pitchFamily="2" charset="-122"/>
              </a:rPr>
              <a:t>美国高通选择</a:t>
            </a:r>
            <a:r>
              <a:rPr lang="en-US" altLang="zh-CN" sz="2400" dirty="0">
                <a:latin typeface="宋体" panose="02010600030101010101" pitchFamily="2" charset="-122"/>
              </a:rPr>
              <a:t>5G</a:t>
            </a:r>
            <a:r>
              <a:rPr lang="zh-CN" altLang="en-US" sz="2400" dirty="0">
                <a:latin typeface="宋体" panose="02010600030101010101" pitchFamily="2" charset="-122"/>
              </a:rPr>
              <a:t>毫米波，希望获得更大的专利权。需要投入天量的资金。</a:t>
            </a:r>
            <a:endParaRPr lang="en-US" altLang="zh-CN" sz="2400" dirty="0">
              <a:latin typeface="宋体" panose="02010600030101010101" pitchFamily="2" charset="-122"/>
            </a:endParaRPr>
          </a:p>
          <a:p>
            <a:pPr marL="342900" indent="-342900">
              <a:buFont typeface="Wingdings" panose="05000000000000000000" pitchFamily="2" charset="2"/>
              <a:buChar char="u"/>
              <a:defRPr/>
            </a:pPr>
            <a:r>
              <a:rPr lang="en-US" altLang="zh-CN" sz="2400" dirty="0">
                <a:latin typeface="宋体" panose="02010600030101010101" pitchFamily="2" charset="-122"/>
              </a:rPr>
              <a:t>2020</a:t>
            </a:r>
            <a:r>
              <a:rPr lang="zh-CN" altLang="en-US" sz="2400" dirty="0">
                <a:latin typeface="宋体" panose="02010600030101010101" pitchFamily="2" charset="-122"/>
              </a:rPr>
              <a:t>年</a:t>
            </a:r>
            <a:r>
              <a:rPr lang="en-US" altLang="zh-CN" sz="2400" dirty="0">
                <a:latin typeface="宋体" panose="02010600030101010101" pitchFamily="2" charset="-122"/>
              </a:rPr>
              <a:t>03</a:t>
            </a:r>
            <a:r>
              <a:rPr lang="zh-CN" altLang="en-US" sz="2400" dirty="0">
                <a:latin typeface="宋体" panose="02010600030101010101" pitchFamily="2" charset="-122"/>
              </a:rPr>
              <a:t>月</a:t>
            </a:r>
            <a:r>
              <a:rPr lang="en-US" altLang="zh-CN" sz="2400" dirty="0">
                <a:latin typeface="宋体" panose="02010600030101010101" pitchFamily="2" charset="-122"/>
              </a:rPr>
              <a:t>16</a:t>
            </a:r>
            <a:r>
              <a:rPr lang="zh-CN" altLang="en-US" sz="2400" dirty="0">
                <a:latin typeface="宋体" panose="02010600030101010101" pitchFamily="2" charset="-122"/>
              </a:rPr>
              <a:t>日，美国联邦通信委员会</a:t>
            </a:r>
            <a:r>
              <a:rPr lang="en-US" altLang="zh-CN" sz="2400" dirty="0">
                <a:latin typeface="宋体" panose="02010600030101010101" pitchFamily="2" charset="-122"/>
              </a:rPr>
              <a:t>FCC</a:t>
            </a:r>
            <a:r>
              <a:rPr lang="zh-CN" altLang="en-US" sz="2400" dirty="0">
                <a:latin typeface="宋体" panose="02010600030101010101" pitchFamily="2" charset="-122"/>
              </a:rPr>
              <a:t>计划以约</a:t>
            </a:r>
            <a:r>
              <a:rPr lang="en-US" altLang="zh-CN" sz="2400" dirty="0">
                <a:latin typeface="宋体" panose="02010600030101010101" pitchFamily="2" charset="-122"/>
              </a:rPr>
              <a:t>149</a:t>
            </a:r>
            <a:r>
              <a:rPr lang="zh-CN" altLang="en-US" sz="2400" dirty="0">
                <a:latin typeface="宋体" panose="02010600030101010101" pitchFamily="2" charset="-122"/>
              </a:rPr>
              <a:t>亿美元的代价从卫星通信企业回收</a:t>
            </a:r>
            <a:r>
              <a:rPr lang="en-US" altLang="zh-CN" sz="2400" dirty="0">
                <a:latin typeface="宋体" panose="02010600030101010101" pitchFamily="2" charset="-122"/>
              </a:rPr>
              <a:t>3</a:t>
            </a:r>
            <a:r>
              <a:rPr lang="zh-CN" altLang="en-US" sz="2400" dirty="0">
                <a:latin typeface="宋体" panose="02010600030101010101" pitchFamily="2" charset="-122"/>
              </a:rPr>
              <a:t>．</a:t>
            </a:r>
            <a:r>
              <a:rPr lang="en-US" altLang="zh-CN" sz="2400" dirty="0">
                <a:latin typeface="宋体" panose="02010600030101010101" pitchFamily="2" charset="-122"/>
              </a:rPr>
              <a:t>7GHz</a:t>
            </a:r>
            <a:r>
              <a:rPr lang="zh-CN" altLang="en-US" sz="2400" dirty="0">
                <a:latin typeface="宋体" panose="02010600030101010101" pitchFamily="2" charset="-122"/>
              </a:rPr>
              <a:t>～</a:t>
            </a:r>
            <a:r>
              <a:rPr lang="en-US" altLang="zh-CN" sz="2400" dirty="0">
                <a:latin typeface="宋体" panose="02010600030101010101" pitchFamily="2" charset="-122"/>
              </a:rPr>
              <a:t>4</a:t>
            </a:r>
            <a:r>
              <a:rPr lang="zh-CN" altLang="en-US" sz="2400" dirty="0">
                <a:latin typeface="宋体" panose="02010600030101010101" pitchFamily="2" charset="-122"/>
              </a:rPr>
              <a:t>．</a:t>
            </a:r>
            <a:r>
              <a:rPr lang="en-US" altLang="zh-CN" sz="2400" dirty="0">
                <a:latin typeface="宋体" panose="02010600030101010101" pitchFamily="2" charset="-122"/>
              </a:rPr>
              <a:t>2GHz</a:t>
            </a:r>
            <a:r>
              <a:rPr lang="zh-CN" altLang="en-US" sz="2400" dirty="0">
                <a:latin typeface="宋体" panose="02010600030101010101" pitchFamily="2" charset="-122"/>
              </a:rPr>
              <a:t>频段用于</a:t>
            </a:r>
            <a:r>
              <a:rPr lang="en-US" altLang="zh-CN" sz="2400" dirty="0">
                <a:latin typeface="宋体" panose="02010600030101010101" pitchFamily="2" charset="-122"/>
              </a:rPr>
              <a:t>5G</a:t>
            </a:r>
            <a:r>
              <a:rPr lang="zh-CN" altLang="en-US" sz="2400" dirty="0">
                <a:latin typeface="宋体" panose="02010600030101010101" pitchFamily="2" charset="-122"/>
              </a:rPr>
              <a:t>网络建设。美国终于认识到</a:t>
            </a:r>
            <a:r>
              <a:rPr lang="en-US" altLang="zh-CN" sz="2400" dirty="0">
                <a:latin typeface="宋体" panose="02010600030101010101" pitchFamily="2" charset="-122"/>
              </a:rPr>
              <a:t>5G</a:t>
            </a:r>
            <a:r>
              <a:rPr lang="zh-CN" altLang="en-US" sz="2400" dirty="0">
                <a:latin typeface="宋体" panose="02010600030101010101" pitchFamily="2" charset="-122"/>
              </a:rPr>
              <a:t>毫米波技术的缺陷，将引入</a:t>
            </a:r>
            <a:r>
              <a:rPr lang="en-US" altLang="zh-CN" sz="2400" dirty="0">
                <a:latin typeface="宋体" panose="02010600030101010101" pitchFamily="2" charset="-122"/>
              </a:rPr>
              <a:t>5G</a:t>
            </a:r>
            <a:r>
              <a:rPr lang="zh-CN" altLang="en-US" sz="2400" dirty="0">
                <a:latin typeface="宋体" panose="02010600030101010101" pitchFamily="2" charset="-122"/>
              </a:rPr>
              <a:t>厘米波技术建设</a:t>
            </a:r>
            <a:r>
              <a:rPr lang="en-US" altLang="zh-CN" sz="2400" dirty="0">
                <a:latin typeface="宋体" panose="02010600030101010101" pitchFamily="2" charset="-122"/>
              </a:rPr>
              <a:t>5G</a:t>
            </a:r>
            <a:r>
              <a:rPr lang="zh-CN" altLang="en-US" sz="2400" dirty="0">
                <a:latin typeface="宋体" panose="02010600030101010101" pitchFamily="2" charset="-122"/>
              </a:rPr>
              <a:t>网络。</a:t>
            </a:r>
            <a:endParaRPr lang="en-US" altLang="zh-CN" sz="2400" dirty="0">
              <a:latin typeface="宋体" panose="02010600030101010101" pitchFamily="2" charset="-122"/>
            </a:endParaRPr>
          </a:p>
        </p:txBody>
      </p:sp>
      <p:sp>
        <p:nvSpPr>
          <p:cNvPr id="34822"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73970C60-9DE5-40A2-B4B3-DB6D43CB1795}" type="slidenum">
              <a:rPr lang="zh-CN" altLang="en-US" sz="1800">
                <a:latin typeface="Calibri" panose="020F0502020204030204" pitchFamily="34" charset="0"/>
                <a:ea typeface="宋体" panose="02010600030101010101" pitchFamily="2" charset="-122"/>
              </a:rPr>
              <a:pPr>
                <a:spcBef>
                  <a:spcPct val="0"/>
                </a:spcBef>
                <a:buFontTx/>
                <a:buNone/>
              </a:pPr>
              <a:t>22</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noChangeArrowheads="1"/>
          </p:cNvSpPr>
          <p:nvPr>
            <p:ph idx="1"/>
          </p:nvPr>
        </p:nvSpPr>
        <p:spPr>
          <a:xfrm>
            <a:off x="539750" y="1492250"/>
            <a:ext cx="8285163" cy="4525963"/>
          </a:xfrm>
        </p:spPr>
        <p:txBody>
          <a:bodyPr/>
          <a:lstStyle/>
          <a:p>
            <a:pPr marL="0" indent="0">
              <a:buFont typeface="Arial" panose="020B0604020202020204" pitchFamily="34" charset="0"/>
              <a:buNone/>
              <a:defRPr/>
            </a:pPr>
            <a:r>
              <a:rPr lang="en-US" altLang="zh-CN" sz="2400" b="1" dirty="0">
                <a:latin typeface="宋体" panose="02010600030101010101" pitchFamily="2" charset="-122"/>
                <a:ea typeface="宋体" panose="02010600030101010101" pitchFamily="2" charset="-122"/>
              </a:rPr>
              <a:t>5G</a:t>
            </a:r>
            <a:r>
              <a:rPr lang="zh-CN" altLang="en-US" sz="2400" b="1" dirty="0">
                <a:latin typeface="宋体" panose="02010600030101010101" pitchFamily="2" charset="-122"/>
                <a:ea typeface="宋体" panose="02010600030101010101" pitchFamily="2" charset="-122"/>
              </a:rPr>
              <a:t>应用：</a:t>
            </a:r>
            <a:endParaRPr lang="en-US" altLang="zh-CN" sz="2400" b="1" dirty="0">
              <a:latin typeface="宋体" panose="02010600030101010101" pitchFamily="2" charset="-122"/>
              <a:ea typeface="宋体" panose="02010600030101010101" pitchFamily="2" charset="-122"/>
            </a:endParaRPr>
          </a:p>
          <a:p>
            <a:pPr>
              <a:buFont typeface="Wingdings" panose="05000000000000000000" pitchFamily="2" charset="2"/>
              <a:buChar char="u"/>
              <a:defRPr/>
            </a:pPr>
            <a:r>
              <a:rPr lang="zh-CN" altLang="en-US" sz="2400" b="1" dirty="0">
                <a:latin typeface="宋体" panose="02010600030101010101" pitchFamily="2" charset="-122"/>
                <a:ea typeface="宋体" panose="02010600030101010101" pitchFamily="2" charset="-122"/>
              </a:rPr>
              <a:t>网速是</a:t>
            </a:r>
            <a:r>
              <a:rPr lang="en-US" altLang="zh-CN" sz="2400" b="1" dirty="0">
                <a:latin typeface="宋体" panose="02010600030101010101" pitchFamily="2" charset="-122"/>
                <a:ea typeface="宋体" panose="02010600030101010101" pitchFamily="2" charset="-122"/>
              </a:rPr>
              <a:t>5G</a:t>
            </a:r>
            <a:r>
              <a:rPr lang="zh-CN" altLang="en-US" sz="2400" b="1" dirty="0">
                <a:latin typeface="宋体" panose="02010600030101010101" pitchFamily="2" charset="-122"/>
                <a:ea typeface="宋体" panose="02010600030101010101" pitchFamily="2" charset="-122"/>
              </a:rPr>
              <a:t>最无聊的应用方式？</a:t>
            </a:r>
            <a:endParaRPr lang="en-US" altLang="zh-CN" sz="2400" b="1" dirty="0">
              <a:latin typeface="宋体" panose="02010600030101010101" pitchFamily="2" charset="-122"/>
              <a:ea typeface="宋体" panose="02010600030101010101" pitchFamily="2" charset="-122"/>
            </a:endParaRPr>
          </a:p>
          <a:p>
            <a:pPr lvl="1">
              <a:buFont typeface="Wingdings" panose="05000000000000000000" pitchFamily="2" charset="2"/>
              <a:buChar char="l"/>
              <a:defRPr/>
            </a:pPr>
            <a:r>
              <a:rPr lang="en-US" altLang="zh-CN" sz="2400" dirty="0">
                <a:latin typeface="宋体" panose="02010600030101010101" pitchFamily="2" charset="-122"/>
                <a:ea typeface="宋体" panose="02010600030101010101" pitchFamily="2" charset="-122"/>
              </a:rPr>
              <a:t>2019</a:t>
            </a:r>
            <a:r>
              <a:rPr lang="zh-CN" altLang="en-US" sz="2400" dirty="0">
                <a:latin typeface="宋体" panose="02010600030101010101" pitchFamily="2" charset="-122"/>
                <a:ea typeface="宋体" panose="02010600030101010101" pitchFamily="2" charset="-122"/>
              </a:rPr>
              <a:t>年，“我叫何同学” 的</a:t>
            </a:r>
            <a:r>
              <a:rPr lang="en-US" altLang="zh-CN" sz="2400" dirty="0">
                <a:latin typeface="宋体" panose="02010600030101010101" pitchFamily="2" charset="-122"/>
                <a:ea typeface="宋体" panose="02010600030101010101" pitchFamily="2" charset="-122"/>
              </a:rPr>
              <a:t>5G</a:t>
            </a:r>
            <a:r>
              <a:rPr lang="zh-CN" altLang="en-US" sz="2400" dirty="0">
                <a:latin typeface="宋体" panose="02010600030101010101" pitchFamily="2" charset="-122"/>
                <a:ea typeface="宋体" panose="02010600030101010101" pitchFamily="2" charset="-122"/>
              </a:rPr>
              <a:t>测速视频火了，上了央视，下面我们来看一下</a:t>
            </a:r>
            <a:endParaRPr lang="en-US" altLang="zh-CN" sz="2400" dirty="0">
              <a:latin typeface="宋体" panose="02010600030101010101" pitchFamily="2" charset="-122"/>
              <a:ea typeface="宋体" panose="02010600030101010101" pitchFamily="2" charset="-122"/>
            </a:endParaRPr>
          </a:p>
          <a:p>
            <a:pPr marL="0" indent="0">
              <a:buFont typeface="Arial" panose="020B0604020202020204" pitchFamily="34" charset="0"/>
              <a:buNone/>
              <a:defRPr/>
            </a:pPr>
            <a:endParaRPr lang="en-US" altLang="zh-CN" sz="2400" b="1" dirty="0">
              <a:latin typeface="宋体" panose="02010600030101010101" pitchFamily="2" charset="-122"/>
              <a:ea typeface="宋体" panose="02010600030101010101" pitchFamily="2" charset="-122"/>
            </a:endParaRPr>
          </a:p>
          <a:p>
            <a:pPr marL="0" indent="0">
              <a:buFont typeface="Arial" panose="020B0604020202020204" pitchFamily="34" charset="0"/>
              <a:buNone/>
              <a:defRPr/>
            </a:pPr>
            <a:endParaRPr lang="en-US" altLang="zh-CN" sz="2400" b="1" dirty="0">
              <a:latin typeface="宋体" panose="02010600030101010101" pitchFamily="2" charset="-122"/>
              <a:ea typeface="宋体" panose="02010600030101010101" pitchFamily="2" charset="-122"/>
            </a:endParaRPr>
          </a:p>
        </p:txBody>
      </p:sp>
      <p:sp>
        <p:nvSpPr>
          <p:cNvPr id="7"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pic>
        <p:nvPicPr>
          <p:cNvPr id="35844"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3141663"/>
            <a:ext cx="5162550" cy="36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 </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35846"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25454AE7-1074-402A-826C-721F46E57BCF}" type="slidenum">
              <a:rPr lang="zh-CN" altLang="en-US" sz="1800">
                <a:latin typeface="Calibri" panose="020F0502020204030204" pitchFamily="34" charset="0"/>
                <a:ea typeface="宋体" panose="02010600030101010101" pitchFamily="2" charset="-122"/>
              </a:rPr>
              <a:pPr>
                <a:spcBef>
                  <a:spcPct val="0"/>
                </a:spcBef>
                <a:buFontTx/>
                <a:buNone/>
              </a:pPr>
              <a:t>23</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noChangeArrowheads="1"/>
          </p:cNvSpPr>
          <p:nvPr>
            <p:ph idx="1"/>
          </p:nvPr>
        </p:nvSpPr>
        <p:spPr>
          <a:xfrm>
            <a:off x="319088" y="1700213"/>
            <a:ext cx="8505825" cy="4525962"/>
          </a:xfrm>
        </p:spPr>
        <p:txBody>
          <a:bodyPr/>
          <a:lstStyle/>
          <a:p>
            <a:pPr marL="0" indent="0">
              <a:buFont typeface="Arial" panose="020B0604020202020204" pitchFamily="34" charset="0"/>
              <a:buNone/>
              <a:defRPr/>
            </a:pPr>
            <a:r>
              <a:rPr lang="en-US" altLang="zh-CN" sz="2400" b="1" dirty="0">
                <a:latin typeface="宋体" panose="02010600030101010101" pitchFamily="2" charset="-122"/>
                <a:ea typeface="宋体" panose="02010600030101010101" pitchFamily="2" charset="-122"/>
              </a:rPr>
              <a:t>5G</a:t>
            </a:r>
            <a:r>
              <a:rPr lang="zh-CN" altLang="en-US" sz="2400" b="1" dirty="0">
                <a:latin typeface="宋体" panose="02010600030101010101" pitchFamily="2" charset="-122"/>
                <a:ea typeface="宋体" panose="02010600030101010101" pitchFamily="2" charset="-122"/>
              </a:rPr>
              <a:t>应用</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a:buFont typeface="Wingdings" panose="05000000000000000000" pitchFamily="2" charset="2"/>
              <a:buChar char="u"/>
              <a:defRPr/>
            </a:pPr>
            <a:r>
              <a:rPr lang="zh-CN" altLang="en-US" sz="2400" b="1" dirty="0">
                <a:latin typeface="宋体" panose="02010600030101010101" pitchFamily="2" charset="-122"/>
                <a:ea typeface="宋体" panose="02010600030101010101" pitchFamily="2" charset="-122"/>
              </a:rPr>
              <a:t>增强型移动宽带 </a:t>
            </a:r>
            <a:r>
              <a:rPr lang="en-US" altLang="zh-CN" sz="2400" b="1" dirty="0">
                <a:latin typeface="宋体" panose="02010600030101010101" pitchFamily="2" charset="-122"/>
                <a:ea typeface="宋体" panose="02010600030101010101" pitchFamily="2" charset="-122"/>
              </a:rPr>
              <a:t>(</a:t>
            </a:r>
            <a:r>
              <a:rPr lang="en-US" altLang="zh-CN" sz="2400" b="1" dirty="0" err="1">
                <a:latin typeface="宋体" panose="02010600030101010101" pitchFamily="2" charset="-122"/>
                <a:ea typeface="宋体" panose="02010600030101010101" pitchFamily="2" charset="-122"/>
              </a:rPr>
              <a:t>eMBB</a:t>
            </a:r>
            <a:r>
              <a:rPr lang="en-US" altLang="zh-CN" sz="2400" b="1"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：人的通信是移动通信需要优先满足的基础需求。未来</a:t>
            </a:r>
            <a:r>
              <a:rPr lang="en-US" altLang="zh-CN" sz="2400" dirty="0" err="1">
                <a:latin typeface="宋体" panose="02010600030101010101" pitchFamily="2" charset="-122"/>
                <a:ea typeface="宋体" panose="02010600030101010101" pitchFamily="2" charset="-122"/>
              </a:rPr>
              <a:t>eMBB</a:t>
            </a:r>
            <a:r>
              <a:rPr lang="zh-CN" altLang="en-US" sz="2400" dirty="0">
                <a:latin typeface="宋体" panose="02010600030101010101" pitchFamily="2" charset="-122"/>
                <a:ea typeface="宋体" panose="02010600030101010101" pitchFamily="2" charset="-122"/>
              </a:rPr>
              <a:t>将通过更高的带宽和更短的时延继续提升人类的视觉体验；</a:t>
            </a:r>
            <a:endParaRPr lang="en-US" altLang="zh-CN" sz="2400" dirty="0">
              <a:latin typeface="宋体" panose="02010600030101010101" pitchFamily="2" charset="-122"/>
              <a:ea typeface="宋体" panose="02010600030101010101" pitchFamily="2" charset="-122"/>
            </a:endParaRPr>
          </a:p>
          <a:p>
            <a:pPr>
              <a:buFont typeface="Wingdings" panose="05000000000000000000" pitchFamily="2" charset="2"/>
              <a:buChar char="u"/>
              <a:defRPr/>
            </a:pPr>
            <a:r>
              <a:rPr lang="zh-CN" altLang="en-US" sz="2400" b="1" dirty="0">
                <a:latin typeface="宋体" panose="02010600030101010101" pitchFamily="2" charset="-122"/>
                <a:ea typeface="宋体" panose="02010600030101010101" pitchFamily="2" charset="-122"/>
              </a:rPr>
              <a:t>大规模机器类通信</a:t>
            </a:r>
            <a:r>
              <a:rPr lang="en-US" altLang="zh-CN" sz="2400" b="1" dirty="0">
                <a:latin typeface="宋体" panose="02010600030101010101" pitchFamily="2" charset="-122"/>
                <a:ea typeface="宋体" panose="02010600030101010101" pitchFamily="2" charset="-122"/>
              </a:rPr>
              <a:t>(</a:t>
            </a:r>
            <a:r>
              <a:rPr lang="en-US" altLang="zh-CN" sz="2400" b="1" dirty="0" err="1">
                <a:latin typeface="宋体" panose="02010600030101010101" pitchFamily="2" charset="-122"/>
                <a:ea typeface="宋体" panose="02010600030101010101" pitchFamily="2" charset="-122"/>
              </a:rPr>
              <a:t>mMTC</a:t>
            </a:r>
            <a:r>
              <a:rPr lang="en-US" altLang="zh-CN" sz="2400" b="1"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：针对万物互联的垂直行业，</a:t>
            </a:r>
            <a:r>
              <a:rPr lang="en-US" altLang="zh-CN" sz="2400" dirty="0">
                <a:latin typeface="宋体" panose="02010600030101010101" pitchFamily="2" charset="-122"/>
                <a:ea typeface="宋体" panose="02010600030101010101" pitchFamily="2" charset="-122"/>
              </a:rPr>
              <a:t>IoT</a:t>
            </a:r>
            <a:r>
              <a:rPr lang="zh-CN" altLang="en-US" sz="2400" dirty="0">
                <a:latin typeface="宋体" panose="02010600030101010101" pitchFamily="2" charset="-122"/>
                <a:ea typeface="宋体" panose="02010600030101010101" pitchFamily="2" charset="-122"/>
              </a:rPr>
              <a:t>产业发展迅速，未来将出现大量的移动通信传感器网络，对接入数量和能效有很高要求；</a:t>
            </a:r>
            <a:endParaRPr lang="en-US" altLang="zh-CN" sz="2400" dirty="0">
              <a:latin typeface="宋体" panose="02010600030101010101" pitchFamily="2" charset="-122"/>
              <a:ea typeface="宋体" panose="02010600030101010101" pitchFamily="2" charset="-122"/>
            </a:endParaRPr>
          </a:p>
          <a:p>
            <a:pPr>
              <a:buFont typeface="Wingdings" panose="05000000000000000000" pitchFamily="2" charset="2"/>
              <a:buChar char="u"/>
              <a:defRPr/>
            </a:pPr>
            <a:r>
              <a:rPr lang="zh-CN" altLang="en-US" sz="2400" b="1" dirty="0">
                <a:latin typeface="宋体" panose="02010600030101010101" pitchFamily="2" charset="-122"/>
                <a:ea typeface="宋体" panose="02010600030101010101" pitchFamily="2" charset="-122"/>
              </a:rPr>
              <a:t>高可靠低时延通信</a:t>
            </a:r>
            <a:r>
              <a:rPr lang="en-US" altLang="zh-CN" sz="2400" b="1" dirty="0">
                <a:latin typeface="宋体" panose="02010600030101010101" pitchFamily="2" charset="-122"/>
                <a:ea typeface="宋体" panose="02010600030101010101" pitchFamily="2" charset="-122"/>
              </a:rPr>
              <a:t>(</a:t>
            </a:r>
            <a:r>
              <a:rPr lang="en-US" altLang="zh-CN" sz="2400" b="1" dirty="0" err="1">
                <a:latin typeface="宋体" panose="02010600030101010101" pitchFamily="2" charset="-122"/>
                <a:ea typeface="宋体" panose="02010600030101010101" pitchFamily="2" charset="-122"/>
              </a:rPr>
              <a:t>uRLLC</a:t>
            </a:r>
            <a:r>
              <a:rPr lang="en-US" altLang="zh-CN" sz="2400" b="1"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：针对特殊垂直行业，例如工业自动化、远程医疗、智能电网等需要高可靠性</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低时延的业务需求。</a:t>
            </a:r>
            <a:endParaRPr lang="en-US" altLang="zh-CN" sz="2400" dirty="0">
              <a:latin typeface="宋体" panose="02010600030101010101" pitchFamily="2" charset="-122"/>
              <a:ea typeface="宋体" panose="02010600030101010101" pitchFamily="2" charset="-122"/>
            </a:endParaRPr>
          </a:p>
          <a:p>
            <a:pPr marL="0" indent="0">
              <a:buFont typeface="Arial" panose="020B0604020202020204" pitchFamily="34" charset="0"/>
              <a:buNone/>
              <a:defRPr/>
            </a:pPr>
            <a:endParaRPr lang="zh-CN" altLang="en-US" sz="2400" dirty="0">
              <a:latin typeface="宋体" panose="02010600030101010101" pitchFamily="2" charset="-122"/>
              <a:ea typeface="宋体" panose="02010600030101010101" pitchFamily="2" charset="-122"/>
            </a:endParaRPr>
          </a:p>
        </p:txBody>
      </p:sp>
      <p:sp>
        <p:nvSpPr>
          <p:cNvPr id="7"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37892"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 </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37893"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7CC46D08-04B1-4666-AA83-23B713DE7A8C}" type="slidenum">
              <a:rPr lang="zh-CN" altLang="en-US" sz="1800">
                <a:latin typeface="Calibri" panose="020F0502020204030204" pitchFamily="34" charset="0"/>
                <a:ea typeface="宋体" panose="02010600030101010101" pitchFamily="2" charset="-122"/>
              </a:rPr>
              <a:pPr>
                <a:spcBef>
                  <a:spcPct val="0"/>
                </a:spcBef>
                <a:buFontTx/>
                <a:buNone/>
              </a:pPr>
              <a:t>24</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latin typeface="黑体" panose="02010609060101010101" pitchFamily="49" charset="-122"/>
                <a:ea typeface="黑体" panose="02010609060101010101" pitchFamily="49" charset="-122"/>
              </a:rPr>
              <a:t>1.1 </a:t>
            </a:r>
            <a:r>
              <a:rPr lang="zh-CN" altLang="en-US" dirty="0">
                <a:latin typeface="黑体" panose="02010609060101010101" pitchFamily="49" charset="-122"/>
                <a:ea typeface="黑体" panose="02010609060101010101" pitchFamily="49" charset="-122"/>
              </a:rPr>
              <a:t>无线网概述</a:t>
            </a:r>
            <a:endParaRPr lang="zh-CN" altLang="en-US" dirty="0"/>
          </a:p>
        </p:txBody>
      </p:sp>
      <p:sp>
        <p:nvSpPr>
          <p:cNvPr id="36867" name="内容占位符 2"/>
          <p:cNvSpPr>
            <a:spLocks noGrp="1" noChangeArrowheads="1"/>
          </p:cNvSpPr>
          <p:nvPr>
            <p:ph idx="1"/>
          </p:nvPr>
        </p:nvSpPr>
        <p:spPr>
          <a:xfrm>
            <a:off x="457200" y="1514475"/>
            <a:ext cx="8229600" cy="4525963"/>
          </a:xfrm>
        </p:spPr>
        <p:txBody>
          <a:bodyPr/>
          <a:lstStyle/>
          <a:p>
            <a:pPr marL="0" indent="0">
              <a:buFont typeface="Arial" panose="020B0604020202020204" pitchFamily="34" charset="0"/>
              <a:buNone/>
              <a:defRPr/>
            </a:pPr>
            <a:r>
              <a:rPr lang="en-US" altLang="zh-CN" sz="2400" b="1" dirty="0">
                <a:latin typeface="宋体" panose="02010600030101010101" pitchFamily="2" charset="-122"/>
                <a:ea typeface="宋体" panose="02010600030101010101" pitchFamily="2" charset="-122"/>
              </a:rPr>
              <a:t>5G</a:t>
            </a:r>
            <a:r>
              <a:rPr lang="zh-CN" altLang="en-US" sz="2400" b="1" dirty="0">
                <a:latin typeface="宋体" panose="02010600030101010101" pitchFamily="2" charset="-122"/>
                <a:ea typeface="宋体" panose="02010600030101010101" pitchFamily="2" charset="-122"/>
              </a:rPr>
              <a:t>的中国核心：</a:t>
            </a:r>
            <a:endParaRPr lang="en-US" altLang="zh-CN" sz="2400" b="1" dirty="0">
              <a:latin typeface="宋体" panose="02010600030101010101" pitchFamily="2" charset="-122"/>
              <a:ea typeface="宋体" panose="02010600030101010101" pitchFamily="2" charset="-122"/>
            </a:endParaRPr>
          </a:p>
          <a:p>
            <a:pPr>
              <a:buFont typeface="Wingdings" panose="05000000000000000000" pitchFamily="2" charset="2"/>
              <a:buChar char="u"/>
              <a:defRPr/>
            </a:pPr>
            <a:r>
              <a:rPr lang="zh-CN" altLang="en-US" sz="2400" dirty="0">
                <a:latin typeface="宋体" panose="02010600030101010101" pitchFamily="2" charset="-122"/>
                <a:ea typeface="宋体" panose="02010600030101010101" pitchFamily="2" charset="-122"/>
              </a:rPr>
              <a:t>截至</a:t>
            </a:r>
            <a:r>
              <a:rPr lang="en-US" altLang="zh-CN" sz="2400" dirty="0">
                <a:latin typeface="宋体" panose="02010600030101010101" pitchFamily="2" charset="-122"/>
                <a:ea typeface="宋体" panose="02010600030101010101" pitchFamily="2" charset="-122"/>
              </a:rPr>
              <a:t>2020</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日，全球专利共有</a:t>
            </a:r>
            <a:r>
              <a:rPr lang="en-US" altLang="zh-CN" sz="2400" dirty="0">
                <a:latin typeface="宋体" panose="02010600030101010101" pitchFamily="2" charset="-122"/>
                <a:ea typeface="宋体" panose="02010600030101010101" pitchFamily="2" charset="-122"/>
              </a:rPr>
              <a:t>21571</a:t>
            </a:r>
            <a:r>
              <a:rPr lang="zh-CN" altLang="en-US" sz="2400" dirty="0">
                <a:latin typeface="宋体" panose="02010600030101010101" pitchFamily="2" charset="-122"/>
                <a:ea typeface="宋体" panose="02010600030101010101" pitchFamily="2" charset="-122"/>
              </a:rPr>
              <a:t>个</a:t>
            </a:r>
            <a:r>
              <a:rPr lang="en-US" altLang="zh-CN" sz="2400" dirty="0">
                <a:latin typeface="宋体" panose="02010600030101010101" pitchFamily="2" charset="-122"/>
                <a:ea typeface="宋体" panose="02010600030101010101" pitchFamily="2" charset="-122"/>
              </a:rPr>
              <a:t>5G</a:t>
            </a:r>
            <a:r>
              <a:rPr lang="zh-CN" altLang="en-US" sz="2400" dirty="0">
                <a:latin typeface="宋体" panose="02010600030101010101" pitchFamily="2" charset="-122"/>
                <a:ea typeface="宋体" panose="02010600030101010101" pitchFamily="2" charset="-122"/>
              </a:rPr>
              <a:t>标准专利项声明，华为以</a:t>
            </a:r>
            <a:r>
              <a:rPr lang="en-US" altLang="zh-CN" sz="2400" dirty="0">
                <a:latin typeface="宋体" panose="02010600030101010101" pitchFamily="2" charset="-122"/>
                <a:ea typeface="宋体" panose="02010600030101010101" pitchFamily="2" charset="-122"/>
              </a:rPr>
              <a:t>3147</a:t>
            </a:r>
            <a:r>
              <a:rPr lang="zh-CN" altLang="en-US" sz="2400" dirty="0">
                <a:latin typeface="宋体" panose="02010600030101010101" pitchFamily="2" charset="-122"/>
                <a:ea typeface="宋体" panose="02010600030101010101" pitchFamily="2" charset="-122"/>
              </a:rPr>
              <a:t>件排名第一。华为掌握自主创新的</a:t>
            </a:r>
            <a:r>
              <a:rPr lang="en-US" altLang="zh-CN" sz="2400" dirty="0">
                <a:latin typeface="宋体" panose="02010600030101010101" pitchFamily="2" charset="-122"/>
                <a:ea typeface="宋体" panose="02010600030101010101" pitchFamily="2" charset="-122"/>
              </a:rPr>
              <a:t>5G</a:t>
            </a:r>
            <a:r>
              <a:rPr lang="zh-CN" altLang="en-US" sz="2400" dirty="0">
                <a:latin typeface="宋体" panose="02010600030101010101" pitchFamily="2" charset="-122"/>
                <a:ea typeface="宋体" panose="02010600030101010101" pitchFamily="2" charset="-122"/>
              </a:rPr>
              <a:t>核心技术与专利。</a:t>
            </a:r>
            <a:endParaRPr lang="en-US" altLang="zh-CN" sz="2400" dirty="0">
              <a:latin typeface="宋体" panose="02010600030101010101" pitchFamily="2" charset="-122"/>
              <a:ea typeface="宋体" panose="02010600030101010101" pitchFamily="2" charset="-122"/>
            </a:endParaRPr>
          </a:p>
          <a:p>
            <a:pPr>
              <a:buFont typeface="Wingdings" panose="05000000000000000000" pitchFamily="2" charset="2"/>
              <a:buChar char="u"/>
              <a:defRPr/>
            </a:pPr>
            <a:r>
              <a:rPr lang="zh-CN" altLang="en-US" sz="2400" dirty="0">
                <a:latin typeface="宋体" panose="02010600030101010101" pitchFamily="2" charset="-122"/>
                <a:ea typeface="宋体" panose="02010600030101010101" pitchFamily="2" charset="-122"/>
              </a:rPr>
              <a:t>在通信标准组织</a:t>
            </a:r>
            <a:r>
              <a:rPr lang="en-US" altLang="zh-CN" sz="2400" dirty="0">
                <a:latin typeface="宋体" panose="02010600030101010101" pitchFamily="2" charset="-122"/>
                <a:ea typeface="宋体" panose="02010600030101010101" pitchFamily="2" charset="-122"/>
              </a:rPr>
              <a:t>3GPP</a:t>
            </a:r>
            <a:r>
              <a:rPr lang="zh-CN" altLang="en-US" sz="2400" dirty="0">
                <a:latin typeface="宋体" panose="02010600030101010101" pitchFamily="2" charset="-122"/>
                <a:ea typeface="宋体" panose="02010600030101010101" pitchFamily="2" charset="-122"/>
              </a:rPr>
              <a:t>里，华为的活跃度、贡献度和话语权也与日俱增。</a:t>
            </a:r>
            <a:r>
              <a:rPr lang="en-US" altLang="zh-CN" sz="2400" dirty="0">
                <a:latin typeface="宋体" panose="02010600030101010101" pitchFamily="2" charset="-122"/>
                <a:ea typeface="宋体" panose="02010600030101010101" pitchFamily="2" charset="-122"/>
              </a:rPr>
              <a:t>3GPP</a:t>
            </a:r>
            <a:r>
              <a:rPr lang="zh-CN" altLang="en-US" sz="2400" dirty="0">
                <a:latin typeface="宋体" panose="02010600030101010101" pitchFamily="2" charset="-122"/>
                <a:ea typeface="宋体" panose="02010600030101010101" pitchFamily="2" charset="-122"/>
              </a:rPr>
              <a:t>的决策小组拥有近</a:t>
            </a:r>
            <a:r>
              <a:rPr lang="en-US" altLang="zh-CN" sz="2400" dirty="0">
                <a:latin typeface="宋体" panose="02010600030101010101" pitchFamily="2" charset="-122"/>
                <a:ea typeface="宋体" panose="02010600030101010101" pitchFamily="2" charset="-122"/>
              </a:rPr>
              <a:t>60</a:t>
            </a:r>
            <a:r>
              <a:rPr lang="zh-CN" altLang="en-US" sz="2400" dirty="0">
                <a:latin typeface="宋体" panose="02010600030101010101" pitchFamily="2" charset="-122"/>
                <a:ea typeface="宋体" panose="02010600030101010101" pitchFamily="2" charset="-122"/>
              </a:rPr>
              <a:t>名主席和副主席，中国公司代表占据了约</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名左右，华为亦有多名员工在</a:t>
            </a:r>
            <a:r>
              <a:rPr lang="en-US" altLang="zh-CN" sz="2400" dirty="0">
                <a:latin typeface="宋体" panose="02010600030101010101" pitchFamily="2" charset="-122"/>
                <a:ea typeface="宋体" panose="02010600030101010101" pitchFamily="2" charset="-122"/>
              </a:rPr>
              <a:t>3GPP</a:t>
            </a:r>
            <a:r>
              <a:rPr lang="zh-CN" altLang="en-US" sz="2400" dirty="0">
                <a:latin typeface="宋体" panose="02010600030101010101" pitchFamily="2" charset="-122"/>
                <a:ea typeface="宋体" panose="02010600030101010101" pitchFamily="2" charset="-122"/>
              </a:rPr>
              <a:t>的关键岗位担任关键职务。</a:t>
            </a:r>
            <a:endParaRPr lang="en-US" altLang="zh-CN" sz="2400" dirty="0">
              <a:latin typeface="宋体" panose="02010600030101010101" pitchFamily="2" charset="-122"/>
              <a:ea typeface="宋体" panose="02010600030101010101" pitchFamily="2" charset="-122"/>
            </a:endParaRPr>
          </a:p>
          <a:p>
            <a:pPr marL="0" indent="0">
              <a:buFont typeface="Arial" panose="020B0604020202020204" pitchFamily="34" charset="0"/>
              <a:buNone/>
              <a:defRPr/>
            </a:pPr>
            <a:endParaRPr lang="en-US" altLang="zh-CN" sz="2400" b="1" dirty="0">
              <a:latin typeface="宋体" panose="02010600030101010101" pitchFamily="2" charset="-122"/>
              <a:ea typeface="宋体" panose="02010600030101010101" pitchFamily="2" charset="-122"/>
            </a:endParaRPr>
          </a:p>
          <a:p>
            <a:pPr marL="0" indent="0">
              <a:buFont typeface="Arial" panose="020B0604020202020204" pitchFamily="34" charset="0"/>
              <a:buNone/>
              <a:defRPr/>
            </a:pPr>
            <a:endParaRPr lang="zh-CN" altLang="en-US" sz="2400" b="1" dirty="0">
              <a:latin typeface="宋体" panose="02010600030101010101" pitchFamily="2" charset="-122"/>
              <a:ea typeface="宋体" panose="02010600030101010101" pitchFamily="2" charset="-122"/>
            </a:endParaRPr>
          </a:p>
        </p:txBody>
      </p:sp>
      <p:pic>
        <p:nvPicPr>
          <p:cNvPr id="38916"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4344988"/>
            <a:ext cx="2992437"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 </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38918"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482898C2-6A6D-4921-98D1-D49BC6CD08D7}" type="slidenum">
              <a:rPr lang="zh-CN" altLang="en-US" sz="1800">
                <a:latin typeface="Calibri" panose="020F0502020204030204" pitchFamily="34" charset="0"/>
                <a:ea typeface="宋体" panose="02010600030101010101" pitchFamily="2" charset="-122"/>
              </a:rPr>
              <a:pPr>
                <a:spcBef>
                  <a:spcPct val="0"/>
                </a:spcBef>
                <a:buFontTx/>
                <a:buNone/>
              </a:pPr>
              <a:t>25</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latin typeface="黑体" panose="02010609060101010101" pitchFamily="49" charset="-122"/>
                <a:ea typeface="黑体" panose="02010609060101010101" pitchFamily="49" charset="-122"/>
              </a:rPr>
              <a:t>1.1 </a:t>
            </a:r>
            <a:r>
              <a:rPr lang="zh-CN" altLang="en-US" dirty="0">
                <a:latin typeface="黑体" panose="02010609060101010101" pitchFamily="49" charset="-122"/>
                <a:ea typeface="黑体" panose="02010609060101010101" pitchFamily="49" charset="-122"/>
              </a:rPr>
              <a:t>无线网概述</a:t>
            </a:r>
            <a:endParaRPr lang="zh-CN" altLang="en-US" dirty="0"/>
          </a:p>
        </p:txBody>
      </p:sp>
      <p:sp>
        <p:nvSpPr>
          <p:cNvPr id="3" name="内容占位符 2"/>
          <p:cNvSpPr>
            <a:spLocks noGrp="1"/>
          </p:cNvSpPr>
          <p:nvPr>
            <p:ph idx="1"/>
          </p:nvPr>
        </p:nvSpPr>
        <p:spPr>
          <a:xfrm>
            <a:off x="457200" y="1947863"/>
            <a:ext cx="8229600" cy="4525962"/>
          </a:xfrm>
        </p:spPr>
        <p:txBody>
          <a:bodyPr/>
          <a:lstStyle/>
          <a:p>
            <a:pPr marL="0" indent="0">
              <a:buFont typeface="Arial" panose="020B0604020202020204" pitchFamily="34" charset="0"/>
              <a:buNone/>
              <a:defRPr/>
            </a:pPr>
            <a:r>
              <a:rPr lang="en-US" altLang="zh-CN" sz="2400" b="1" dirty="0">
                <a:latin typeface="宋体" panose="02010600030101010101" pitchFamily="2" charset="-122"/>
                <a:ea typeface="宋体" panose="02010600030101010101" pitchFamily="2" charset="-122"/>
              </a:rPr>
              <a:t>5G</a:t>
            </a:r>
            <a:r>
              <a:rPr lang="zh-CN" altLang="en-US" sz="2400" b="1" dirty="0">
                <a:latin typeface="宋体" panose="02010600030101010101" pitchFamily="2" charset="-122"/>
                <a:ea typeface="宋体" panose="02010600030101010101" pitchFamily="2" charset="-122"/>
              </a:rPr>
              <a:t>的大国博弈： </a:t>
            </a:r>
            <a:endParaRPr lang="en-US" altLang="zh-CN" sz="2400" b="1" dirty="0">
              <a:latin typeface="宋体" panose="02010600030101010101" pitchFamily="2" charset="-122"/>
              <a:ea typeface="宋体" panose="02010600030101010101" pitchFamily="2" charset="-122"/>
            </a:endParaRPr>
          </a:p>
          <a:p>
            <a:pPr>
              <a:buFont typeface="Wingdings" panose="05000000000000000000" pitchFamily="2" charset="2"/>
              <a:buChar char="u"/>
              <a:defRPr/>
            </a:pPr>
            <a:r>
              <a:rPr lang="zh-CN" altLang="en-US" sz="2400" dirty="0">
                <a:latin typeface="宋体" panose="02010600030101010101" pitchFamily="2" charset="-122"/>
                <a:ea typeface="宋体" panose="02010600030101010101" pitchFamily="2" charset="-122"/>
              </a:rPr>
              <a:t>美国声称海外间谍可能利用中国的设备而从事间谍活动，力求其盟国禁止使用由中方所提供的</a:t>
            </a:r>
            <a:r>
              <a:rPr lang="en-US" altLang="zh-CN" sz="2400" dirty="0">
                <a:latin typeface="宋体" panose="02010600030101010101" pitchFamily="2" charset="-122"/>
                <a:ea typeface="宋体" panose="02010600030101010101" pitchFamily="2" charset="-122"/>
              </a:rPr>
              <a:t>5G</a:t>
            </a:r>
            <a:r>
              <a:rPr lang="zh-CN" altLang="en-US" sz="2400" dirty="0">
                <a:latin typeface="宋体" panose="02010600030101010101" pitchFamily="2" charset="-122"/>
                <a:ea typeface="宋体" panose="02010600030101010101" pitchFamily="2" charset="-122"/>
              </a:rPr>
              <a:t>设备。这个原因说服部分国家停止采购，澳大利亚、日本、台湾等国家及地区已禁止其运营商在</a:t>
            </a:r>
            <a:r>
              <a:rPr lang="en-US" altLang="zh-CN" sz="2400" dirty="0">
                <a:latin typeface="宋体" panose="02010600030101010101" pitchFamily="2" charset="-122"/>
                <a:ea typeface="宋体" panose="02010600030101010101" pitchFamily="2" charset="-122"/>
              </a:rPr>
              <a:t>5G</a:t>
            </a:r>
            <a:r>
              <a:rPr lang="zh-CN" altLang="en-US" sz="2400" dirty="0">
                <a:latin typeface="宋体" panose="02010600030101010101" pitchFamily="2" charset="-122"/>
                <a:ea typeface="宋体" panose="02010600030101010101" pitchFamily="2" charset="-122"/>
              </a:rPr>
              <a:t>网络建设中采购中方设备</a:t>
            </a:r>
            <a:endParaRPr lang="en-US" altLang="zh-CN" sz="2400" dirty="0">
              <a:latin typeface="宋体" panose="02010600030101010101" pitchFamily="2" charset="-122"/>
              <a:ea typeface="宋体" panose="02010600030101010101" pitchFamily="2" charset="-122"/>
            </a:endParaRPr>
          </a:p>
          <a:p>
            <a:pPr>
              <a:buFont typeface="Wingdings" panose="05000000000000000000" pitchFamily="2" charset="2"/>
              <a:buChar char="u"/>
              <a:defRPr/>
            </a:pPr>
            <a:r>
              <a:rPr lang="en-US" altLang="zh-CN" sz="2400" dirty="0">
                <a:latin typeface="宋体" panose="02010600030101010101" pitchFamily="2" charset="-122"/>
                <a:ea typeface="宋体" panose="02010600030101010101" pitchFamily="2" charset="-122"/>
              </a:rPr>
              <a:t>7</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14</a:t>
            </a:r>
            <a:r>
              <a:rPr lang="zh-CN" altLang="en-US" sz="2400" dirty="0">
                <a:latin typeface="宋体" panose="02010600030101010101" pitchFamily="2" charset="-122"/>
                <a:ea typeface="宋体" panose="02010600030101010101" pitchFamily="2" charset="-122"/>
              </a:rPr>
              <a:t>日，英国政府正式宣布，自</a:t>
            </a:r>
            <a:r>
              <a:rPr lang="en-US" altLang="zh-CN" sz="2400" dirty="0">
                <a:latin typeface="宋体" panose="02010600030101010101" pitchFamily="2" charset="-122"/>
                <a:ea typeface="宋体" panose="02010600030101010101" pitchFamily="2" charset="-122"/>
              </a:rPr>
              <a:t>2020</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12</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31</a:t>
            </a:r>
            <a:r>
              <a:rPr lang="zh-CN" altLang="en-US" sz="2400" dirty="0">
                <a:latin typeface="宋体" panose="02010600030101010101" pitchFamily="2" charset="-122"/>
                <a:ea typeface="宋体" panose="02010600030101010101" pitchFamily="2" charset="-122"/>
              </a:rPr>
              <a:t>日以后，英国将禁止购买任何全新的华为</a:t>
            </a:r>
            <a:r>
              <a:rPr lang="en-US" altLang="zh-CN" sz="2400" dirty="0">
                <a:latin typeface="宋体" panose="02010600030101010101" pitchFamily="2" charset="-122"/>
                <a:ea typeface="宋体" panose="02010600030101010101" pitchFamily="2" charset="-122"/>
              </a:rPr>
              <a:t>5G</a:t>
            </a:r>
            <a:r>
              <a:rPr lang="zh-CN" altLang="en-US" sz="2400" dirty="0">
                <a:latin typeface="宋体" panose="02010600030101010101" pitchFamily="2" charset="-122"/>
                <a:ea typeface="宋体" panose="02010600030101010101" pitchFamily="2" charset="-122"/>
              </a:rPr>
              <a:t>设备。不仅如此，华为还将被彻底从英国的</a:t>
            </a:r>
            <a:r>
              <a:rPr lang="en-US" altLang="zh-CN" sz="2400" dirty="0">
                <a:latin typeface="宋体" panose="02010600030101010101" pitchFamily="2" charset="-122"/>
                <a:ea typeface="宋体" panose="02010600030101010101" pitchFamily="2" charset="-122"/>
              </a:rPr>
              <a:t>5G</a:t>
            </a:r>
            <a:r>
              <a:rPr lang="zh-CN" altLang="en-US" sz="2400" dirty="0">
                <a:latin typeface="宋体" panose="02010600030101010101" pitchFamily="2" charset="-122"/>
                <a:ea typeface="宋体" panose="02010600030101010101" pitchFamily="2" charset="-122"/>
              </a:rPr>
              <a:t>网络中移除，最终时间是在</a:t>
            </a:r>
            <a:r>
              <a:rPr lang="en-US" altLang="zh-CN" sz="2400" dirty="0">
                <a:latin typeface="宋体" panose="02010600030101010101" pitchFamily="2" charset="-122"/>
                <a:ea typeface="宋体" panose="02010600030101010101" pitchFamily="2" charset="-122"/>
              </a:rPr>
              <a:t>2027</a:t>
            </a:r>
            <a:r>
              <a:rPr lang="zh-CN" altLang="en-US" sz="2400" dirty="0">
                <a:latin typeface="宋体" panose="02010600030101010101" pitchFamily="2" charset="-122"/>
                <a:ea typeface="宋体" panose="02010600030101010101" pitchFamily="2" charset="-122"/>
              </a:rPr>
              <a:t>年年底。</a:t>
            </a:r>
            <a:endParaRPr lang="en-US" altLang="zh-CN" sz="2400" dirty="0">
              <a:latin typeface="宋体" panose="02010600030101010101" pitchFamily="2" charset="-122"/>
              <a:ea typeface="宋体" panose="02010600030101010101" pitchFamily="2" charset="-122"/>
            </a:endParaRPr>
          </a:p>
          <a:p>
            <a:pPr marL="0" indent="0">
              <a:buFont typeface="Arial" panose="020B0604020202020204" pitchFamily="34" charset="0"/>
              <a:buNone/>
              <a:defRPr/>
            </a:pPr>
            <a:r>
              <a:rPr lang="en-US" altLang="zh-CN" sz="2400" dirty="0">
                <a:latin typeface="宋体" panose="02010600030101010101" pitchFamily="2" charset="-122"/>
                <a:ea typeface="宋体" panose="02010600030101010101" pitchFamily="2" charset="-122"/>
              </a:rPr>
              <a:t>    </a:t>
            </a:r>
            <a:endParaRPr lang="en-US" altLang="zh-CN" sz="2400" b="1" dirty="0">
              <a:latin typeface="宋体" panose="02010600030101010101" pitchFamily="2" charset="-122"/>
              <a:ea typeface="宋体" panose="02010600030101010101" pitchFamily="2" charset="-122"/>
            </a:endParaRPr>
          </a:p>
          <a:p>
            <a:pPr marL="0" indent="0">
              <a:buFont typeface="Arial" panose="020B0604020202020204" pitchFamily="34" charset="0"/>
              <a:buNone/>
              <a:defRPr/>
            </a:pPr>
            <a:endParaRPr lang="zh-CN" altLang="en-US" sz="2400" b="1" dirty="0">
              <a:latin typeface="宋体" panose="02010600030101010101" pitchFamily="2" charset="-122"/>
              <a:ea typeface="宋体" panose="02010600030101010101" pitchFamily="2" charset="-122"/>
            </a:endParaRPr>
          </a:p>
        </p:txBody>
      </p:sp>
      <p:sp>
        <p:nvSpPr>
          <p:cNvPr id="39940"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 </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39941"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6BCF4E53-CCDA-4922-8750-DF3391D80453}" type="slidenum">
              <a:rPr lang="zh-CN" altLang="en-US" sz="1800">
                <a:latin typeface="Calibri" panose="020F0502020204030204" pitchFamily="34" charset="0"/>
                <a:ea typeface="宋体" panose="02010600030101010101" pitchFamily="2" charset="-122"/>
              </a:rPr>
              <a:pPr>
                <a:spcBef>
                  <a:spcPct val="0"/>
                </a:spcBef>
                <a:buFontTx/>
                <a:buNone/>
              </a:pPr>
              <a:t>26</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latin typeface="黑体" panose="02010609060101010101" pitchFamily="49" charset="-122"/>
                <a:ea typeface="黑体" panose="02010609060101010101" pitchFamily="49" charset="-122"/>
              </a:rPr>
              <a:t>1.1 </a:t>
            </a:r>
            <a:r>
              <a:rPr lang="zh-CN" altLang="en-US" dirty="0">
                <a:latin typeface="黑体" panose="02010609060101010101" pitchFamily="49" charset="-122"/>
                <a:ea typeface="黑体" panose="02010609060101010101" pitchFamily="49" charset="-122"/>
              </a:rPr>
              <a:t>无线网概述</a:t>
            </a:r>
            <a:endParaRPr lang="zh-CN" altLang="en-US" dirty="0"/>
          </a:p>
        </p:txBody>
      </p:sp>
      <p:sp>
        <p:nvSpPr>
          <p:cNvPr id="3" name="内容占位符 2"/>
          <p:cNvSpPr>
            <a:spLocks noGrp="1"/>
          </p:cNvSpPr>
          <p:nvPr>
            <p:ph idx="1"/>
          </p:nvPr>
        </p:nvSpPr>
        <p:spPr>
          <a:xfrm>
            <a:off x="468313" y="1990725"/>
            <a:ext cx="8362950" cy="4525963"/>
          </a:xfrm>
        </p:spPr>
        <p:txBody>
          <a:bodyPr/>
          <a:lstStyle/>
          <a:p>
            <a:pPr marL="0" indent="0">
              <a:buFont typeface="Arial" panose="020B0604020202020204" pitchFamily="34" charset="0"/>
              <a:buNone/>
              <a:defRPr/>
            </a:pPr>
            <a:r>
              <a:rPr lang="en-US" altLang="zh-CN" sz="2400" b="1" dirty="0">
                <a:latin typeface="宋体" panose="02010600030101010101" pitchFamily="2" charset="-122"/>
                <a:ea typeface="宋体" panose="02010600030101010101" pitchFamily="2" charset="-122"/>
              </a:rPr>
              <a:t>5G</a:t>
            </a:r>
            <a:r>
              <a:rPr lang="zh-CN" altLang="en-US" sz="2400" b="1" dirty="0">
                <a:latin typeface="宋体" panose="02010600030101010101" pitchFamily="2" charset="-122"/>
                <a:ea typeface="宋体" panose="02010600030101010101" pitchFamily="2" charset="-122"/>
              </a:rPr>
              <a:t>的大国博弈：</a:t>
            </a:r>
            <a:endParaRPr lang="en-US" altLang="zh-CN" sz="2400" b="1" dirty="0">
              <a:latin typeface="宋体" panose="02010600030101010101" pitchFamily="2" charset="-122"/>
              <a:ea typeface="宋体" panose="02010600030101010101" pitchFamily="2" charset="-122"/>
            </a:endParaRPr>
          </a:p>
          <a:p>
            <a:pPr>
              <a:buFont typeface="Wingdings" panose="05000000000000000000" pitchFamily="2" charset="2"/>
              <a:buChar char="u"/>
              <a:defRPr/>
            </a:pPr>
            <a:r>
              <a:rPr lang="zh-CN" altLang="en-US" sz="2400" dirty="0">
                <a:latin typeface="宋体" panose="02010600030101010101" pitchFamily="2" charset="-122"/>
                <a:ea typeface="宋体" panose="02010600030101010101" pitchFamily="2" charset="-122"/>
              </a:rPr>
              <a:t>美国情报组织自冷战时期至</a:t>
            </a:r>
            <a:r>
              <a:rPr lang="en-US" altLang="zh-CN" sz="2400" dirty="0">
                <a:latin typeface="宋体" panose="02010600030101010101" pitchFamily="2" charset="-122"/>
                <a:ea typeface="宋体" panose="02010600030101010101" pitchFamily="2" charset="-122"/>
              </a:rPr>
              <a:t>2018</a:t>
            </a:r>
            <a:r>
              <a:rPr lang="zh-CN" altLang="en-US" sz="2400" dirty="0">
                <a:latin typeface="宋体" panose="02010600030101010101" pitchFamily="2" charset="-122"/>
                <a:ea typeface="宋体" panose="02010600030101010101" pitchFamily="2" charset="-122"/>
              </a:rPr>
              <a:t>，一直秘密地控制瑞士公司克里普托（</a:t>
            </a:r>
            <a:r>
              <a:rPr lang="en-US" altLang="zh-CN" sz="2400" dirty="0">
                <a:latin typeface="宋体" panose="02010600030101010101" pitchFamily="2" charset="-122"/>
                <a:ea typeface="宋体" panose="02010600030101010101" pitchFamily="2" charset="-122"/>
              </a:rPr>
              <a:t>Crypto AG</a:t>
            </a:r>
            <a:r>
              <a:rPr lang="zh-CN" altLang="en-US" sz="2400" dirty="0">
                <a:latin typeface="宋体" panose="02010600030101010101" pitchFamily="2" charset="-122"/>
                <a:ea typeface="宋体" panose="02010600030101010101" pitchFamily="2" charset="-122"/>
              </a:rPr>
              <a:t>），向外国政府和企业出售加密机器，收集重要情报。美国有方法替这些机器快速解码，获取情报。</a:t>
            </a:r>
            <a:endParaRPr lang="en-US" altLang="zh-CN" sz="2400" dirty="0">
              <a:latin typeface="宋体" panose="02010600030101010101" pitchFamily="2" charset="-122"/>
              <a:ea typeface="宋体" panose="02010600030101010101" pitchFamily="2" charset="-122"/>
            </a:endParaRPr>
          </a:p>
          <a:p>
            <a:pPr>
              <a:buFont typeface="Wingdings" panose="05000000000000000000" pitchFamily="2" charset="2"/>
              <a:buChar char="u"/>
              <a:defRPr/>
            </a:pPr>
            <a:r>
              <a:rPr lang="zh-CN" altLang="en-US" sz="2400" dirty="0">
                <a:latin typeface="宋体" panose="02010600030101010101" pitchFamily="2" charset="-122"/>
                <a:ea typeface="宋体" panose="02010600030101010101" pitchFamily="2" charset="-122"/>
              </a:rPr>
              <a:t>通过克里普托</a:t>
            </a:r>
            <a:r>
              <a:rPr lang="en-US" altLang="zh-CN" sz="2400" dirty="0">
                <a:latin typeface="宋体" panose="02010600030101010101" pitchFamily="2" charset="-122"/>
                <a:ea typeface="宋体" panose="02010600030101010101" pitchFamily="2" charset="-122"/>
              </a:rPr>
              <a:t>AG</a:t>
            </a:r>
            <a:r>
              <a:rPr lang="zh-CN" altLang="en-US" sz="2400" dirty="0">
                <a:latin typeface="宋体" panose="02010600030101010101" pitchFamily="2" charset="-122"/>
                <a:ea typeface="宋体" panose="02010600030101010101" pitchFamily="2" charset="-122"/>
              </a:rPr>
              <a:t>公司的设备，美国与西德情报人员曾在</a:t>
            </a:r>
            <a:r>
              <a:rPr lang="en-US" altLang="zh-CN" sz="2400" dirty="0">
                <a:latin typeface="宋体" panose="02010600030101010101" pitchFamily="2" charset="-122"/>
                <a:ea typeface="宋体" panose="02010600030101010101" pitchFamily="2" charset="-122"/>
              </a:rPr>
              <a:t>1979</a:t>
            </a:r>
            <a:r>
              <a:rPr lang="zh-CN" altLang="en-US" sz="2400" dirty="0">
                <a:latin typeface="宋体" panose="02010600030101010101" pitchFamily="2" charset="-122"/>
                <a:ea typeface="宋体" panose="02010600030101010101" pitchFamily="2" charset="-122"/>
              </a:rPr>
              <a:t>年美国驻伊朗大使馆人质危机期间监视伊朗宗教领袖的言行，在</a:t>
            </a:r>
            <a:r>
              <a:rPr lang="en-US" altLang="zh-CN" sz="2400" dirty="0">
                <a:latin typeface="宋体" panose="02010600030101010101" pitchFamily="2" charset="-122"/>
                <a:ea typeface="宋体" panose="02010600030101010101" pitchFamily="2" charset="-122"/>
              </a:rPr>
              <a:t>1982</a:t>
            </a:r>
            <a:r>
              <a:rPr lang="zh-CN" altLang="en-US" sz="2400" dirty="0">
                <a:latin typeface="宋体" panose="02010600030101010101" pitchFamily="2" charset="-122"/>
                <a:ea typeface="宋体" panose="02010600030101010101" pitchFamily="2" charset="-122"/>
              </a:rPr>
              <a:t>年马岛战争中向英国提供阿根廷军方的情报，在</a:t>
            </a:r>
            <a:r>
              <a:rPr lang="en-US" altLang="zh-CN" sz="2400" dirty="0">
                <a:latin typeface="宋体" panose="02010600030101010101" pitchFamily="2" charset="-122"/>
                <a:ea typeface="宋体" panose="02010600030101010101" pitchFamily="2" charset="-122"/>
              </a:rPr>
              <a:t>1986</a:t>
            </a:r>
            <a:r>
              <a:rPr lang="zh-CN" altLang="en-US" sz="2400" dirty="0">
                <a:latin typeface="宋体" panose="02010600030101010101" pitchFamily="2" charset="-122"/>
                <a:ea typeface="宋体" panose="02010600030101010101" pitchFamily="2" charset="-122"/>
              </a:rPr>
              <a:t>年柏林舞厅爆炸案后掌握利比亚领导人的相关情报</a:t>
            </a:r>
            <a:endParaRPr lang="en-US" altLang="zh-CN" sz="2400" dirty="0">
              <a:latin typeface="宋体" panose="02010600030101010101" pitchFamily="2" charset="-122"/>
              <a:ea typeface="宋体" panose="02010600030101010101" pitchFamily="2" charset="-122"/>
            </a:endParaRPr>
          </a:p>
          <a:p>
            <a:pPr>
              <a:buFont typeface="Wingdings" panose="05000000000000000000" pitchFamily="2" charset="2"/>
              <a:buChar char="u"/>
              <a:defRPr/>
            </a:pPr>
            <a:endParaRPr lang="zh-CN" altLang="en-US" sz="2400" dirty="0">
              <a:latin typeface="宋体" panose="02010600030101010101" pitchFamily="2" charset="-122"/>
              <a:ea typeface="宋体" panose="02010600030101010101" pitchFamily="2" charset="-122"/>
            </a:endParaRPr>
          </a:p>
          <a:p>
            <a:pPr marL="0" indent="0">
              <a:buFont typeface="Arial" panose="020B0604020202020204" pitchFamily="34" charset="0"/>
              <a:buNone/>
              <a:defRPr/>
            </a:pPr>
            <a:endParaRPr lang="en-US" altLang="zh-CN" sz="2400" dirty="0">
              <a:latin typeface="宋体" panose="02010600030101010101" pitchFamily="2" charset="-122"/>
            </a:endParaRPr>
          </a:p>
          <a:p>
            <a:pPr marL="0" indent="0">
              <a:buFont typeface="Arial" panose="020B0604020202020204" pitchFamily="34" charset="0"/>
              <a:buNone/>
              <a:defRPr/>
            </a:pPr>
            <a:endParaRPr lang="en-US" altLang="zh-CN" sz="2400" b="1" dirty="0">
              <a:latin typeface="宋体" panose="02010600030101010101" pitchFamily="2" charset="-122"/>
              <a:ea typeface="宋体" panose="02010600030101010101" pitchFamily="2" charset="-122"/>
            </a:endParaRPr>
          </a:p>
          <a:p>
            <a:pPr marL="0" indent="0">
              <a:buFont typeface="Arial" panose="020B0604020202020204" pitchFamily="34" charset="0"/>
              <a:buNone/>
              <a:defRPr/>
            </a:pPr>
            <a:r>
              <a:rPr lang="en-US" altLang="zh-CN" sz="2400" dirty="0">
                <a:latin typeface="宋体" panose="02010600030101010101" pitchFamily="2" charset="-122"/>
                <a:ea typeface="宋体" panose="02010600030101010101" pitchFamily="2" charset="-122"/>
              </a:rPr>
              <a:t>    </a:t>
            </a:r>
            <a:endParaRPr lang="zh-CN" altLang="en-US" sz="2400" b="1" dirty="0">
              <a:latin typeface="宋体" panose="02010600030101010101" pitchFamily="2" charset="-122"/>
              <a:ea typeface="宋体" panose="02010600030101010101" pitchFamily="2" charset="-122"/>
            </a:endParaRPr>
          </a:p>
        </p:txBody>
      </p:sp>
      <p:sp>
        <p:nvSpPr>
          <p:cNvPr id="40964"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 </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40965"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041DCBC-F973-4D93-8A40-9353C14FF967}" type="slidenum">
              <a:rPr lang="zh-CN" altLang="en-US" sz="1800">
                <a:latin typeface="Calibri" panose="020F0502020204030204" pitchFamily="34" charset="0"/>
                <a:ea typeface="宋体" panose="02010600030101010101" pitchFamily="2" charset="-122"/>
              </a:rPr>
              <a:pPr>
                <a:spcBef>
                  <a:spcPct val="0"/>
                </a:spcBef>
                <a:buFontTx/>
                <a:buNone/>
              </a:pPr>
              <a:t>27</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2413" y="1874838"/>
            <a:ext cx="8639175" cy="4525962"/>
          </a:xfrm>
        </p:spPr>
        <p:txBody>
          <a:bodyPr/>
          <a:lstStyle/>
          <a:p>
            <a:pPr algn="just">
              <a:buFont typeface="Wingdings" panose="05000000000000000000" pitchFamily="2" charset="2"/>
              <a:buChar char="u"/>
              <a:defRPr/>
            </a:pPr>
            <a:r>
              <a:rPr lang="zh-CN" altLang="en-US" sz="2400" kern="0" dirty="0">
                <a:latin typeface="宋体" panose="02010600030101010101" pitchFamily="2" charset="-122"/>
                <a:ea typeface="宋体" panose="02010600030101010101" pitchFamily="2" charset="-122"/>
              </a:rPr>
              <a:t>无线城域网</a:t>
            </a:r>
            <a:r>
              <a:rPr lang="en-US" altLang="zh-CN" sz="2400" dirty="0">
                <a:latin typeface="宋体" panose="02010600030101010101" pitchFamily="2" charset="-122"/>
                <a:ea typeface="宋体" panose="02010600030101010101" pitchFamily="2" charset="-122"/>
              </a:rPr>
              <a:t>WMAN</a:t>
            </a:r>
            <a:endParaRPr lang="en-US" altLang="zh-CN" dirty="0">
              <a:latin typeface="宋体" panose="02010600030101010101" pitchFamily="2" charset="-122"/>
              <a:ea typeface="宋体" panose="02010600030101010101" pitchFamily="2" charset="-122"/>
            </a:endParaRPr>
          </a:p>
          <a:p>
            <a:pPr marL="800100" lvl="3" indent="-342900" algn="just">
              <a:buFont typeface="Wingdings" panose="05000000000000000000" pitchFamily="2" charset="2"/>
              <a:buChar char="l"/>
              <a:defRPr/>
            </a:pPr>
            <a:r>
              <a:rPr lang="en-US" altLang="zh-CN" sz="2400" kern="0" dirty="0">
                <a:latin typeface="宋体" panose="02010600030101010101" pitchFamily="2" charset="-122"/>
                <a:ea typeface="宋体" panose="02010600030101010101" pitchFamily="2" charset="-122"/>
              </a:rPr>
              <a:t>WMAN</a:t>
            </a:r>
            <a:r>
              <a:rPr lang="zh-CN" altLang="en-US" sz="2400" kern="0" dirty="0">
                <a:latin typeface="宋体" panose="02010600030101010101" pitchFamily="2" charset="-122"/>
                <a:ea typeface="宋体" panose="02010600030101010101" pitchFamily="2" charset="-122"/>
              </a:rPr>
              <a:t>是指在地域上覆盖城市及其郊区范围的分布节点之间传输信息的</a:t>
            </a:r>
            <a:r>
              <a:rPr lang="zh-CN" altLang="en-US" sz="2400" b="1" kern="0" dirty="0">
                <a:latin typeface="宋体" panose="02010600030101010101" pitchFamily="2" charset="-122"/>
                <a:ea typeface="宋体" panose="02010600030101010101" pitchFamily="2" charset="-122"/>
              </a:rPr>
              <a:t>本地分配无线网络</a:t>
            </a:r>
            <a:r>
              <a:rPr lang="zh-CN" altLang="en-US" sz="2400" kern="0" dirty="0">
                <a:latin typeface="宋体" panose="02010600030101010101" pitchFamily="2" charset="-122"/>
                <a:ea typeface="宋体" panose="02010600030101010101" pitchFamily="2" charset="-122"/>
              </a:rPr>
              <a:t>。</a:t>
            </a:r>
            <a:endParaRPr lang="en-US" altLang="zh-CN" sz="2400" kern="0" dirty="0">
              <a:latin typeface="宋体" panose="02010600030101010101" pitchFamily="2" charset="-122"/>
              <a:ea typeface="宋体" panose="02010600030101010101" pitchFamily="2" charset="-122"/>
            </a:endParaRPr>
          </a:p>
          <a:p>
            <a:pPr marL="800100" lvl="3" indent="-342900" algn="just">
              <a:buFont typeface="Wingdings" panose="05000000000000000000" pitchFamily="2" charset="2"/>
              <a:buChar char="l"/>
              <a:defRPr/>
            </a:pPr>
            <a:r>
              <a:rPr lang="zh-CN" altLang="en-US" sz="2400" kern="0" dirty="0">
                <a:latin typeface="宋体" panose="02010600030101010101" pitchFamily="2" charset="-122"/>
                <a:ea typeface="宋体" panose="02010600030101010101" pitchFamily="2" charset="-122"/>
              </a:rPr>
              <a:t>能实现语音、数据、图像、多媒体等多业务的接入服务。</a:t>
            </a:r>
            <a:endParaRPr lang="en-US" altLang="zh-CN" sz="2400" kern="0" dirty="0">
              <a:latin typeface="宋体" panose="02010600030101010101" pitchFamily="2" charset="-122"/>
              <a:ea typeface="宋体" panose="02010600030101010101" pitchFamily="2" charset="-122"/>
            </a:endParaRPr>
          </a:p>
          <a:p>
            <a:pPr marL="800100" lvl="3" indent="-342900" algn="just">
              <a:buFont typeface="Wingdings" panose="05000000000000000000" pitchFamily="2" charset="2"/>
              <a:buChar char="l"/>
              <a:defRPr/>
            </a:pPr>
            <a:r>
              <a:rPr lang="zh-CN" altLang="en-US" sz="2400" kern="0" dirty="0">
                <a:latin typeface="宋体" panose="02010600030101010101" pitchFamily="2" charset="-122"/>
                <a:ea typeface="宋体" panose="02010600030101010101" pitchFamily="2" charset="-122"/>
              </a:rPr>
              <a:t>其</a:t>
            </a:r>
            <a:r>
              <a:rPr lang="zh-CN" altLang="en-US" sz="2400" b="1" kern="0" dirty="0">
                <a:solidFill>
                  <a:srgbClr val="FF0000"/>
                </a:solidFill>
                <a:latin typeface="宋体" panose="02010600030101010101" pitchFamily="2" charset="-122"/>
                <a:ea typeface="宋体" panose="02010600030101010101" pitchFamily="2" charset="-122"/>
              </a:rPr>
              <a:t>覆盖范围的典型值为</a:t>
            </a:r>
            <a:r>
              <a:rPr lang="en-US" altLang="zh-CN" sz="2400" b="1" kern="0" dirty="0">
                <a:solidFill>
                  <a:srgbClr val="FF0000"/>
                </a:solidFill>
                <a:latin typeface="宋体" panose="02010600030101010101" pitchFamily="2" charset="-122"/>
                <a:ea typeface="宋体" panose="02010600030101010101" pitchFamily="2" charset="-122"/>
              </a:rPr>
              <a:t>3~5km</a:t>
            </a:r>
            <a:r>
              <a:rPr lang="zh-CN" altLang="en-US" sz="2400" kern="0" dirty="0">
                <a:latin typeface="宋体" panose="02010600030101010101" pitchFamily="2" charset="-122"/>
                <a:ea typeface="宋体" panose="02010600030101010101" pitchFamily="2" charset="-122"/>
              </a:rPr>
              <a:t>，点到点链路的覆盖可以高达几十千米，具有一定范围移动性的共享接入能力。</a:t>
            </a:r>
            <a:endParaRPr lang="en-US" altLang="zh-CN" kern="0" dirty="0">
              <a:latin typeface="宋体" panose="02010600030101010101" pitchFamily="2" charset="-122"/>
              <a:ea typeface="宋体" panose="02010600030101010101" pitchFamily="2" charset="-122"/>
            </a:endParaRPr>
          </a:p>
          <a:p>
            <a:pPr marL="800100" lvl="3" indent="-342900" algn="just">
              <a:buFont typeface="Wingdings" panose="05000000000000000000" pitchFamily="2" charset="2"/>
              <a:buChar char="l"/>
              <a:defRPr/>
            </a:pPr>
            <a:r>
              <a:rPr lang="en-US" altLang="zh-CN" sz="2400" kern="0" dirty="0">
                <a:latin typeface="宋体" panose="02010600030101010101" pitchFamily="2" charset="-122"/>
                <a:ea typeface="宋体" panose="02010600030101010101" pitchFamily="2" charset="-122"/>
              </a:rPr>
              <a:t>MMDS(</a:t>
            </a:r>
            <a:r>
              <a:rPr lang="zh-CN" altLang="en-US" sz="2400" kern="0" dirty="0">
                <a:latin typeface="宋体" panose="02010600030101010101" pitchFamily="2" charset="-122"/>
                <a:ea typeface="宋体" panose="02010600030101010101" pitchFamily="2" charset="-122"/>
              </a:rPr>
              <a:t>通过无线微波传送有线电视信号的一种新型无线接入技术</a:t>
            </a:r>
            <a:r>
              <a:rPr lang="en-US" altLang="zh-CN" sz="2400" kern="0" dirty="0">
                <a:latin typeface="宋体" panose="02010600030101010101" pitchFamily="2" charset="-122"/>
                <a:ea typeface="宋体" panose="02010600030101010101" pitchFamily="2" charset="-122"/>
              </a:rPr>
              <a:t>)</a:t>
            </a:r>
            <a:r>
              <a:rPr lang="zh-CN" altLang="en-US" sz="2400" kern="0" dirty="0">
                <a:latin typeface="宋体" panose="02010600030101010101" pitchFamily="2" charset="-122"/>
                <a:ea typeface="宋体" panose="02010600030101010101" pitchFamily="2" charset="-122"/>
              </a:rPr>
              <a:t>、</a:t>
            </a:r>
            <a:r>
              <a:rPr lang="en-US" altLang="zh-CN" sz="2400" kern="0" dirty="0">
                <a:latin typeface="宋体" panose="02010600030101010101" pitchFamily="2" charset="-122"/>
                <a:ea typeface="宋体" panose="02010600030101010101" pitchFamily="2" charset="-122"/>
              </a:rPr>
              <a:t>LMDS(</a:t>
            </a:r>
            <a:r>
              <a:rPr lang="zh-CN" altLang="en-US" sz="2400" kern="0" dirty="0">
                <a:latin typeface="宋体" panose="02010600030101010101" pitchFamily="2" charset="-122"/>
                <a:ea typeface="宋体" panose="02010600030101010101" pitchFamily="2" charset="-122"/>
              </a:rPr>
              <a:t>点到多点的宽带固定无线接入技术</a:t>
            </a:r>
            <a:r>
              <a:rPr lang="en-US" altLang="zh-CN" sz="2400" kern="0" dirty="0">
                <a:latin typeface="宋体" panose="02010600030101010101" pitchFamily="2" charset="-122"/>
                <a:ea typeface="宋体" panose="02010600030101010101" pitchFamily="2" charset="-122"/>
              </a:rPr>
              <a:t>)</a:t>
            </a:r>
            <a:r>
              <a:rPr lang="zh-CN" altLang="en-US" sz="2400" kern="0" dirty="0">
                <a:latin typeface="宋体" panose="02010600030101010101" pitchFamily="2" charset="-122"/>
                <a:ea typeface="宋体" panose="02010600030101010101" pitchFamily="2" charset="-122"/>
              </a:rPr>
              <a:t>和</a:t>
            </a:r>
            <a:r>
              <a:rPr lang="en-US" altLang="zh-CN" sz="2400" kern="0" dirty="0">
                <a:latin typeface="宋体" panose="02010600030101010101" pitchFamily="2" charset="-122"/>
                <a:ea typeface="宋体" panose="02010600030101010101" pitchFamily="2" charset="-122"/>
              </a:rPr>
              <a:t>WiMAX(</a:t>
            </a:r>
            <a:r>
              <a:rPr lang="zh-CN" altLang="en-US" sz="2400" kern="0" dirty="0">
                <a:latin typeface="宋体" panose="02010600030101010101" pitchFamily="2" charset="-122"/>
                <a:ea typeface="宋体" panose="02010600030101010101" pitchFamily="2" charset="-122"/>
              </a:rPr>
              <a:t>无线宽带接入城域网的技术标准</a:t>
            </a:r>
            <a:r>
              <a:rPr lang="en-US" altLang="zh-CN" sz="2400" kern="0" dirty="0">
                <a:latin typeface="宋体" panose="02010600030101010101" pitchFamily="2" charset="-122"/>
                <a:ea typeface="宋体" panose="02010600030101010101" pitchFamily="2" charset="-122"/>
              </a:rPr>
              <a:t>)</a:t>
            </a:r>
            <a:r>
              <a:rPr lang="zh-CN" altLang="en-US" sz="2400" kern="0" dirty="0">
                <a:latin typeface="宋体" panose="02010600030101010101" pitchFamily="2" charset="-122"/>
                <a:ea typeface="宋体" panose="02010600030101010101" pitchFamily="2" charset="-122"/>
              </a:rPr>
              <a:t>等技术属于城域网范畴。</a:t>
            </a:r>
            <a:endParaRPr lang="en-US" altLang="zh-CN" sz="2400" kern="0" dirty="0">
              <a:latin typeface="宋体" panose="02010600030101010101" pitchFamily="2" charset="-122"/>
              <a:ea typeface="宋体" panose="02010600030101010101" pitchFamily="2" charset="-122"/>
            </a:endParaRPr>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41988"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1.1.5 </a:t>
            </a:r>
            <a:r>
              <a:rPr lang="zh-CN" altLang="en-US" sz="2400" b="1">
                <a:latin typeface="黑体" panose="02010609060101010101" pitchFamily="49" charset="-122"/>
                <a:ea typeface="黑体" panose="02010609060101010101" pitchFamily="49" charset="-122"/>
              </a:rPr>
              <a:t>无线城域网</a:t>
            </a:r>
            <a:endParaRPr lang="en-US" altLang="zh-CN" sz="2400" b="1">
              <a:latin typeface="黑体" panose="02010609060101010101" pitchFamily="49" charset="-122"/>
              <a:ea typeface="黑体" panose="02010609060101010101" pitchFamily="49" charset="-122"/>
            </a:endParaRPr>
          </a:p>
        </p:txBody>
      </p:sp>
      <p:sp>
        <p:nvSpPr>
          <p:cNvPr id="41989"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F17C4F27-51C2-44A4-B2E6-7A4DDFA53E3E}" type="slidenum">
              <a:rPr lang="zh-CN" altLang="en-US" sz="1800">
                <a:latin typeface="Calibri" panose="020F0502020204030204" pitchFamily="34" charset="0"/>
                <a:ea typeface="宋体" panose="02010600030101010101" pitchFamily="2" charset="-122"/>
              </a:rPr>
              <a:pPr>
                <a:spcBef>
                  <a:spcPct val="0"/>
                </a:spcBef>
                <a:buFontTx/>
                <a:buNone/>
              </a:pPr>
              <a:t>28</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4325" y="1773238"/>
            <a:ext cx="8074025" cy="4525962"/>
          </a:xfrm>
        </p:spPr>
        <p:txBody>
          <a:bodyPr/>
          <a:lstStyle/>
          <a:p>
            <a:pPr marL="342900" lvl="2" indent="-342900" algn="just">
              <a:buFont typeface="Wingdings" panose="05000000000000000000" pitchFamily="2" charset="2"/>
              <a:buChar char="u"/>
              <a:defRPr/>
            </a:pPr>
            <a:r>
              <a:rPr lang="en-US" altLang="zh-CN" dirty="0">
                <a:latin typeface="宋体" panose="02010600030101010101" pitchFamily="2" charset="-122"/>
                <a:ea typeface="宋体" panose="02010600030101010101" pitchFamily="2" charset="-122"/>
              </a:rPr>
              <a:t>WMAN</a:t>
            </a:r>
            <a:r>
              <a:rPr lang="zh-CN" altLang="en-US" kern="0" dirty="0">
                <a:latin typeface="宋体" panose="02010600030101010101" pitchFamily="2" charset="-122"/>
                <a:ea typeface="宋体" panose="02010600030101010101" pitchFamily="2" charset="-122"/>
              </a:rPr>
              <a:t>主要通过移动电话或车载装置进行移动数据通信，可覆盖城市中的大部分地区。代表技术是</a:t>
            </a:r>
            <a:r>
              <a:rPr lang="en-US" altLang="zh-CN" kern="0" dirty="0">
                <a:latin typeface="宋体" panose="02010600030101010101" pitchFamily="2" charset="-122"/>
                <a:ea typeface="宋体" panose="02010600030101010101" pitchFamily="2" charset="-122"/>
              </a:rPr>
              <a:t>IEEE802.16</a:t>
            </a:r>
            <a:r>
              <a:rPr lang="zh-CN" altLang="en-US" kern="0" dirty="0" smtClean="0">
                <a:latin typeface="宋体" panose="02010600030101010101" pitchFamily="2" charset="-122"/>
                <a:ea typeface="宋体" panose="02010600030101010101" pitchFamily="2" charset="-122"/>
              </a:rPr>
              <a:t>标准（</a:t>
            </a:r>
            <a:r>
              <a:rPr lang="en-US" altLang="zh-CN" kern="0" dirty="0" smtClean="0">
                <a:latin typeface="宋体" panose="02010600030101010101" pitchFamily="2" charset="-122"/>
                <a:ea typeface="宋体" panose="02010600030101010101" pitchFamily="2" charset="-122"/>
              </a:rPr>
              <a:t>WiMAX</a:t>
            </a:r>
            <a:r>
              <a:rPr lang="zh-CN" altLang="en-US" kern="0" dirty="0" smtClean="0">
                <a:latin typeface="宋体" panose="02010600030101010101" pitchFamily="2" charset="-122"/>
                <a:ea typeface="宋体" panose="02010600030101010101" pitchFamily="2" charset="-122"/>
              </a:rPr>
              <a:t>），</a:t>
            </a:r>
            <a:r>
              <a:rPr lang="zh-CN" altLang="en-US" kern="0" dirty="0">
                <a:latin typeface="宋体" panose="02010600030101010101" pitchFamily="2" charset="-122"/>
                <a:ea typeface="宋体" panose="02010600030101010101" pitchFamily="2" charset="-122"/>
              </a:rPr>
              <a:t>目的是为用户站点和核心网络（如：公共电话网和 </a:t>
            </a:r>
            <a:r>
              <a:rPr lang="en-US" altLang="zh-CN" kern="0" dirty="0">
                <a:latin typeface="宋体" panose="02010600030101010101" pitchFamily="2" charset="-122"/>
                <a:ea typeface="宋体" panose="02010600030101010101" pitchFamily="2" charset="-122"/>
              </a:rPr>
              <a:t>Internet</a:t>
            </a:r>
            <a:r>
              <a:rPr lang="zh-CN" altLang="en-US" kern="0" dirty="0">
                <a:latin typeface="宋体" panose="02010600030101010101" pitchFamily="2" charset="-122"/>
                <a:ea typeface="宋体" panose="02010600030101010101" pitchFamily="2" charset="-122"/>
              </a:rPr>
              <a:t>）间提供通信路径而定义的无线服务</a:t>
            </a:r>
            <a:endParaRPr lang="en-US" altLang="zh-CN" kern="0" dirty="0">
              <a:latin typeface="宋体" panose="02010600030101010101" pitchFamily="2" charset="-122"/>
              <a:ea typeface="宋体" panose="02010600030101010101" pitchFamily="2" charset="-122"/>
            </a:endParaRPr>
          </a:p>
          <a:p>
            <a:pPr>
              <a:defRPr/>
            </a:pPr>
            <a:endParaRPr lang="zh-CN" altLang="en-US" dirty="0">
              <a:latin typeface="宋体" panose="02010600030101010101" pitchFamily="2" charset="-122"/>
              <a:ea typeface="宋体" panose="02010600030101010101" pitchFamily="2" charset="-122"/>
            </a:endParaRPr>
          </a:p>
          <a:p>
            <a:pPr>
              <a:defRPr/>
            </a:pPr>
            <a:endParaRPr lang="zh-CN" altLang="en-US" dirty="0"/>
          </a:p>
        </p:txBody>
      </p:sp>
      <p:sp>
        <p:nvSpPr>
          <p:cNvPr id="6"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43012"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1.1.5 </a:t>
            </a:r>
            <a:r>
              <a:rPr lang="zh-CN" altLang="en-US" sz="2400" b="1">
                <a:latin typeface="黑体" panose="02010609060101010101" pitchFamily="49" charset="-122"/>
                <a:ea typeface="黑体" panose="02010609060101010101" pitchFamily="49" charset="-122"/>
              </a:rPr>
              <a:t>无线城域网</a:t>
            </a:r>
            <a:endParaRPr lang="en-US" altLang="zh-CN" sz="2400" b="1">
              <a:latin typeface="黑体" panose="02010609060101010101" pitchFamily="49" charset="-122"/>
              <a:ea typeface="黑体" panose="02010609060101010101" pitchFamily="49" charset="-122"/>
            </a:endParaRPr>
          </a:p>
        </p:txBody>
      </p:sp>
      <p:sp>
        <p:nvSpPr>
          <p:cNvPr id="43013"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391BA38B-DF5C-4255-9A78-7081F314F73F}" type="slidenum">
              <a:rPr lang="zh-CN" altLang="en-US" sz="1800">
                <a:latin typeface="Calibri" panose="020F0502020204030204" pitchFamily="34" charset="0"/>
                <a:ea typeface="宋体" panose="02010600030101010101" pitchFamily="2" charset="-122"/>
              </a:rPr>
              <a:pPr>
                <a:spcBef>
                  <a:spcPct val="0"/>
                </a:spcBef>
                <a:buFontTx/>
                <a:buNone/>
              </a:pPr>
              <a:t>29</a:t>
            </a:fld>
            <a:endParaRPr lang="zh-CN" altLang="en-US" sz="1800">
              <a:latin typeface="Calibri" panose="020F0502020204030204" pitchFamily="34" charset="0"/>
              <a:ea typeface="宋体" panose="02010600030101010101" pitchFamily="2" charset="-122"/>
            </a:endParaRPr>
          </a:p>
        </p:txBody>
      </p:sp>
      <p:pic>
        <p:nvPicPr>
          <p:cNvPr id="43014" name="Picture 9" descr="https://gimg2.baidu.com/image_search/src=http%3A%2F%2Fgitee.com%2Fahuntsun%2FBlogImgs%2Fraw%2Fmaster%2F%25E8%25AE%25A1%25E7%25AE%2597%25E6%259C%25BA%25E7%25BD%2591%25E7%25BB%259C%2F9.3.%25E6%2597%25A0%25E7%25BA%25BF%25E5%259F%258E%25E5%259F%259F%25E7%25BD%2591WMAN%2F1.png&amp;refer=http%3A%2F%2Fgitee.com&amp;app=2002&amp;size=f9999,10000&amp;q=a80&amp;n=0&amp;g=0n&amp;fmt=jpeg?sec=1633507282&amp;t=6b2320fe67f4f77c731d10b748df97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644900"/>
            <a:ext cx="5616575"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a:defRPr/>
            </a:pPr>
            <a:r>
              <a:rPr lang="zh-CN" altLang="en-US" sz="4000" b="1" dirty="0">
                <a:latin typeface="黑体" panose="02010609060101010101" pitchFamily="49" charset="-122"/>
                <a:ea typeface="黑体" panose="02010609060101010101" pitchFamily="49" charset="-122"/>
              </a:rPr>
              <a:t>第一章  无线网络安全简介</a:t>
            </a:r>
            <a:endParaRPr lang="zh-CN" altLang="en-US" sz="4000" dirty="0">
              <a:latin typeface="黑体" panose="02010609060101010101" pitchFamily="49" charset="-122"/>
              <a:ea typeface="黑体" panose="02010609060101010101" pitchFamily="49" charset="-122"/>
            </a:endParaRPr>
          </a:p>
        </p:txBody>
      </p:sp>
      <p:grpSp>
        <p:nvGrpSpPr>
          <p:cNvPr id="12291" name="组合 1"/>
          <p:cNvGrpSpPr>
            <a:grpSpLocks/>
          </p:cNvGrpSpPr>
          <p:nvPr/>
        </p:nvGrpSpPr>
        <p:grpSpPr bwMode="auto">
          <a:xfrm>
            <a:off x="1709738" y="1344613"/>
            <a:ext cx="5800725" cy="1146175"/>
            <a:chOff x="2286000" y="2889056"/>
            <a:chExt cx="4724400" cy="1044000"/>
          </a:xfrm>
        </p:grpSpPr>
        <p:sp>
          <p:nvSpPr>
            <p:cNvPr id="17"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8"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9" name="Text Box 68"/>
            <p:cNvSpPr txBox="1">
              <a:spLocks noChangeArrowheads="1"/>
            </p:cNvSpPr>
            <p:nvPr/>
          </p:nvSpPr>
          <p:spPr bwMode="gray">
            <a:xfrm>
              <a:off x="3102205" y="3122446"/>
              <a:ext cx="3658709" cy="532134"/>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rgbClr val="FFFF00"/>
                  </a:solidFill>
                  <a:effectLst>
                    <a:outerShdw blurRad="38100" dist="38100" dir="2700000" algn="tl">
                      <a:srgbClr val="000000">
                        <a:alpha val="43137"/>
                      </a:srgbClr>
                    </a:outerShdw>
                  </a:effectLst>
                  <a:latin typeface="Arial" panose="020B0604020202020204" pitchFamily="34" charset="0"/>
                </a:rPr>
                <a:t>无线网概述</a:t>
              </a:r>
            </a:p>
          </p:txBody>
        </p:sp>
        <p:sp>
          <p:nvSpPr>
            <p:cNvPr id="20" name="Text Box 69"/>
            <p:cNvSpPr txBox="1">
              <a:spLocks noChangeArrowheads="1"/>
            </p:cNvSpPr>
            <p:nvPr/>
          </p:nvSpPr>
          <p:spPr bwMode="gray">
            <a:xfrm>
              <a:off x="2561325" y="3178974"/>
              <a:ext cx="498987" cy="420510"/>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rgbClr val="FFFF00"/>
                  </a:solidFill>
                  <a:latin typeface="Arial" panose="020B0604020202020204" pitchFamily="34" charset="0"/>
                </a:rPr>
                <a:t>1.1</a:t>
              </a:r>
            </a:p>
          </p:txBody>
        </p:sp>
      </p:grpSp>
      <p:grpSp>
        <p:nvGrpSpPr>
          <p:cNvPr id="12292" name="组合 1"/>
          <p:cNvGrpSpPr>
            <a:grpSpLocks/>
          </p:cNvGrpSpPr>
          <p:nvPr/>
        </p:nvGrpSpPr>
        <p:grpSpPr bwMode="auto">
          <a:xfrm>
            <a:off x="1709738" y="2676525"/>
            <a:ext cx="5799137" cy="1146175"/>
            <a:chOff x="2286000" y="2889056"/>
            <a:chExt cx="4724400" cy="1044000"/>
          </a:xfrm>
        </p:grpSpPr>
        <p:sp>
          <p:nvSpPr>
            <p:cNvPr id="22"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3"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4" name="Text Box 68"/>
            <p:cNvSpPr txBox="1">
              <a:spLocks noChangeArrowheads="1"/>
            </p:cNvSpPr>
            <p:nvPr/>
          </p:nvSpPr>
          <p:spPr bwMode="gray">
            <a:xfrm>
              <a:off x="3008225" y="3109946"/>
              <a:ext cx="3896815" cy="532134"/>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 无线网发展历史</a:t>
              </a:r>
            </a:p>
          </p:txBody>
        </p:sp>
        <p:sp>
          <p:nvSpPr>
            <p:cNvPr id="25" name="Text Box 69"/>
            <p:cNvSpPr txBox="1">
              <a:spLocks noChangeArrowheads="1"/>
            </p:cNvSpPr>
            <p:nvPr/>
          </p:nvSpPr>
          <p:spPr bwMode="gray">
            <a:xfrm>
              <a:off x="2561291" y="3178974"/>
              <a:ext cx="499056" cy="420510"/>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1.2</a:t>
              </a:r>
            </a:p>
          </p:txBody>
        </p:sp>
      </p:grpSp>
      <p:grpSp>
        <p:nvGrpSpPr>
          <p:cNvPr id="12293" name="组合 25"/>
          <p:cNvGrpSpPr>
            <a:grpSpLocks/>
          </p:cNvGrpSpPr>
          <p:nvPr/>
        </p:nvGrpSpPr>
        <p:grpSpPr bwMode="auto">
          <a:xfrm>
            <a:off x="1724025" y="3973513"/>
            <a:ext cx="5800725" cy="1147762"/>
            <a:chOff x="2286000" y="2889056"/>
            <a:chExt cx="4724400" cy="1044000"/>
          </a:xfrm>
        </p:grpSpPr>
        <p:sp>
          <p:nvSpPr>
            <p:cNvPr id="27"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8"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9" name="Text Box 68"/>
            <p:cNvSpPr txBox="1">
              <a:spLocks noChangeArrowheads="1"/>
            </p:cNvSpPr>
            <p:nvPr/>
          </p:nvSpPr>
          <p:spPr bwMode="gray">
            <a:xfrm>
              <a:off x="3022066" y="3122447"/>
              <a:ext cx="3556294" cy="532135"/>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    无线网安全事件</a:t>
              </a:r>
            </a:p>
          </p:txBody>
        </p:sp>
        <p:sp>
          <p:nvSpPr>
            <p:cNvPr id="30" name="Text Box 69"/>
            <p:cNvSpPr txBox="1">
              <a:spLocks noChangeArrowheads="1"/>
            </p:cNvSpPr>
            <p:nvPr/>
          </p:nvSpPr>
          <p:spPr bwMode="gray">
            <a:xfrm>
              <a:off x="2561324" y="3178974"/>
              <a:ext cx="498987" cy="419929"/>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1.3</a:t>
              </a:r>
            </a:p>
          </p:txBody>
        </p:sp>
      </p:grpSp>
      <p:grpSp>
        <p:nvGrpSpPr>
          <p:cNvPr id="12294" name="组合 1"/>
          <p:cNvGrpSpPr>
            <a:grpSpLocks/>
          </p:cNvGrpSpPr>
          <p:nvPr/>
        </p:nvGrpSpPr>
        <p:grpSpPr bwMode="auto">
          <a:xfrm>
            <a:off x="1724025" y="5305425"/>
            <a:ext cx="5800725" cy="1147763"/>
            <a:chOff x="2286000" y="2889056"/>
            <a:chExt cx="4724400" cy="1044000"/>
          </a:xfrm>
        </p:grpSpPr>
        <p:sp>
          <p:nvSpPr>
            <p:cNvPr id="32"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33"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34" name="Text Box 68"/>
            <p:cNvSpPr txBox="1">
              <a:spLocks noChangeArrowheads="1"/>
            </p:cNvSpPr>
            <p:nvPr/>
          </p:nvSpPr>
          <p:spPr bwMode="gray">
            <a:xfrm>
              <a:off x="3022066" y="3108250"/>
              <a:ext cx="3556294" cy="532135"/>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    课程安排</a:t>
              </a:r>
            </a:p>
          </p:txBody>
        </p:sp>
        <p:sp>
          <p:nvSpPr>
            <p:cNvPr id="35" name="Text Box 69"/>
            <p:cNvSpPr txBox="1">
              <a:spLocks noChangeArrowheads="1"/>
            </p:cNvSpPr>
            <p:nvPr/>
          </p:nvSpPr>
          <p:spPr bwMode="gray">
            <a:xfrm>
              <a:off x="2561324" y="3178974"/>
              <a:ext cx="498987" cy="419928"/>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1.4</a:t>
              </a:r>
            </a:p>
          </p:txBody>
        </p:sp>
      </p:grpSp>
      <p:sp>
        <p:nvSpPr>
          <p:cNvPr id="12295"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2B4338A2-7E4E-4490-A802-0C4313EF2AF7}" type="slidenum">
              <a:rPr lang="zh-CN" altLang="en-US" sz="1800">
                <a:latin typeface="Calibri" panose="020F0502020204030204" pitchFamily="34" charset="0"/>
                <a:ea typeface="宋体" panose="02010600030101010101" pitchFamily="2" charset="-122"/>
              </a:rPr>
              <a:pPr>
                <a:spcBef>
                  <a:spcPct val="0"/>
                </a:spcBef>
                <a:buFontTx/>
                <a:buNone/>
              </a:pPr>
              <a:t>3</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2738" y="1701800"/>
            <a:ext cx="8347075" cy="2087563"/>
          </a:xfrm>
        </p:spPr>
        <p:txBody>
          <a:bodyPr/>
          <a:lstStyle/>
          <a:p>
            <a:pPr>
              <a:buFont typeface="Wingdings" panose="05000000000000000000" pitchFamily="2" charset="2"/>
              <a:buChar char="u"/>
              <a:defRPr/>
            </a:pPr>
            <a:r>
              <a:rPr lang="zh-CN" altLang="en-US" sz="2400" dirty="0">
                <a:latin typeface="宋体" panose="02010600030101010101" pitchFamily="2" charset="-122"/>
                <a:ea typeface="宋体" panose="02010600030101010101" pitchFamily="2" charset="-122"/>
              </a:rPr>
              <a:t>无线局域网</a:t>
            </a:r>
            <a:endParaRPr lang="en-US" altLang="zh-CN" sz="2400" dirty="0">
              <a:latin typeface="宋体" panose="02010600030101010101" pitchFamily="2" charset="-122"/>
              <a:ea typeface="宋体" panose="02010600030101010101" pitchFamily="2" charset="-122"/>
            </a:endParaRPr>
          </a:p>
          <a:p>
            <a:pPr marL="800100" lvl="3" indent="-342900" algn="just">
              <a:buFont typeface="Wingdings" panose="05000000000000000000" pitchFamily="2" charset="2"/>
              <a:buChar char="l"/>
              <a:defRPr/>
            </a:pPr>
            <a:r>
              <a:rPr lang="zh-CN" altLang="en-US" sz="2400" dirty="0" smtClean="0">
                <a:latin typeface="宋体" panose="02010600030101010101" pitchFamily="2" charset="-122"/>
                <a:ea typeface="宋体" panose="02010600030101010101" pitchFamily="2" charset="-122"/>
              </a:rPr>
              <a:t>代表</a:t>
            </a:r>
            <a:r>
              <a:rPr lang="zh-CN" altLang="en-US" sz="2400" dirty="0">
                <a:latin typeface="宋体" panose="02010600030101010101" pitchFamily="2" charset="-122"/>
                <a:ea typeface="宋体" panose="02010600030101010101" pitchFamily="2" charset="-122"/>
              </a:rPr>
              <a:t>技术是</a:t>
            </a:r>
            <a:r>
              <a:rPr lang="en-US" altLang="zh-CN" sz="2400" dirty="0">
                <a:latin typeface="宋体" panose="02010600030101010101" pitchFamily="2" charset="-122"/>
                <a:ea typeface="宋体" panose="02010600030101010101" pitchFamily="2" charset="-122"/>
              </a:rPr>
              <a:t>IEEE 802.11 </a:t>
            </a:r>
            <a:r>
              <a:rPr lang="zh-CN" altLang="en-US" sz="2400" dirty="0">
                <a:latin typeface="宋体" panose="02010600030101010101" pitchFamily="2" charset="-122"/>
                <a:ea typeface="宋体" panose="02010600030101010101" pitchFamily="2" charset="-122"/>
              </a:rPr>
              <a:t>标准，主要针对移动宽带无线接入。</a:t>
            </a:r>
            <a:r>
              <a:rPr lang="zh-CN" altLang="zh-CN" sz="2400" dirty="0">
                <a:latin typeface="宋体" panose="02010600030101010101" pitchFamily="2" charset="-122"/>
                <a:ea typeface="宋体" panose="02010600030101010101" pitchFamily="2" charset="-122"/>
              </a:rPr>
              <a:t>数据传输速率一般在</a:t>
            </a:r>
            <a:r>
              <a:rPr lang="en-US" altLang="zh-CN" sz="2400" dirty="0">
                <a:latin typeface="宋体" panose="02010600030101010101" pitchFamily="2" charset="-122"/>
                <a:ea typeface="宋体" panose="02010600030101010101" pitchFamily="2" charset="-122"/>
              </a:rPr>
              <a:t>11-300Mbps</a:t>
            </a:r>
            <a:r>
              <a:rPr lang="zh-CN" altLang="zh-CN" sz="2400" dirty="0">
                <a:latin typeface="宋体" panose="02010600030101010101" pitchFamily="2" charset="-122"/>
                <a:ea typeface="宋体" panose="02010600030101010101" pitchFamily="2" charset="-122"/>
              </a:rPr>
              <a:t>以上。</a:t>
            </a:r>
            <a:endParaRPr lang="en-US" altLang="zh-CN" sz="2400" dirty="0">
              <a:latin typeface="宋体" panose="02010600030101010101" pitchFamily="2" charset="-122"/>
              <a:ea typeface="宋体" panose="02010600030101010101" pitchFamily="2" charset="-122"/>
            </a:endParaRPr>
          </a:p>
          <a:p>
            <a:pPr marL="800100" lvl="3" indent="-342900" algn="just">
              <a:buFont typeface="Wingdings" panose="05000000000000000000" pitchFamily="2" charset="2"/>
              <a:buChar char="l"/>
              <a:defRPr/>
            </a:pPr>
            <a:r>
              <a:rPr lang="en-US" altLang="zh-CN" sz="2400" dirty="0">
                <a:latin typeface="宋体" panose="02010600030101010101" pitchFamily="2" charset="-122"/>
                <a:ea typeface="宋体" panose="02010600030101010101" pitchFamily="2" charset="-122"/>
              </a:rPr>
              <a:t>Wi-Fi6</a:t>
            </a:r>
            <a:r>
              <a:rPr lang="zh-CN" altLang="en-US" sz="2400" dirty="0">
                <a:latin typeface="宋体" panose="02010600030101010101" pitchFamily="2" charset="-122"/>
                <a:ea typeface="宋体" panose="02010600030101010101" pitchFamily="2" charset="-122"/>
              </a:rPr>
              <a:t>，又称高效率无线局域网，支持从</a:t>
            </a:r>
            <a:r>
              <a:rPr lang="en-US" altLang="zh-CN" sz="2400" dirty="0">
                <a:latin typeface="宋体" panose="02010600030101010101" pitchFamily="2" charset="-122"/>
                <a:ea typeface="宋体" panose="02010600030101010101" pitchFamily="2" charset="-122"/>
              </a:rPr>
              <a:t>1GHz</a:t>
            </a:r>
            <a:r>
              <a:rPr lang="zh-CN" altLang="en-US" sz="2400" dirty="0">
                <a:latin typeface="宋体" panose="02010600030101010101" pitchFamily="2" charset="-122"/>
                <a:ea typeface="宋体" panose="02010600030101010101" pitchFamily="2" charset="-122"/>
              </a:rPr>
              <a:t>至</a:t>
            </a:r>
            <a:r>
              <a:rPr lang="en-US" altLang="zh-CN" sz="2400" dirty="0">
                <a:latin typeface="宋体" panose="02010600030101010101" pitchFamily="2" charset="-122"/>
                <a:ea typeface="宋体" panose="02010600030101010101" pitchFamily="2" charset="-122"/>
              </a:rPr>
              <a:t>6GHz</a:t>
            </a:r>
            <a:r>
              <a:rPr lang="zh-CN" altLang="en-US" sz="2400" dirty="0">
                <a:latin typeface="宋体" panose="02010600030101010101" pitchFamily="2" charset="-122"/>
                <a:ea typeface="宋体" panose="02010600030101010101" pitchFamily="2" charset="-122"/>
              </a:rPr>
              <a:t>的所有频段，目标是支持室内室外场景、提高频谱效率。</a:t>
            </a:r>
            <a:endParaRPr lang="en-US" altLang="zh-CN" sz="2400" dirty="0">
              <a:latin typeface="宋体" panose="02010600030101010101" pitchFamily="2" charset="-122"/>
              <a:ea typeface="宋体" panose="02010600030101010101" pitchFamily="2" charset="-122"/>
            </a:endParaRPr>
          </a:p>
          <a:p>
            <a:pPr marL="457200" lvl="3" indent="0" algn="just">
              <a:buFont typeface="Arial" panose="020B0604020202020204" pitchFamily="34" charset="0"/>
              <a:buNone/>
              <a:defRPr/>
            </a:pPr>
            <a:r>
              <a:rPr lang="en-US" altLang="zh-CN" dirty="0"/>
              <a:t/>
            </a:r>
            <a:br>
              <a:rPr lang="en-US" altLang="zh-CN" dirty="0"/>
            </a:br>
            <a:endParaRPr lang="zh-CN" altLang="en-US" dirty="0"/>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2" name="矩形 1"/>
          <p:cNvSpPr/>
          <p:nvPr/>
        </p:nvSpPr>
        <p:spPr>
          <a:xfrm>
            <a:off x="312738" y="4365625"/>
            <a:ext cx="8347075" cy="2012950"/>
          </a:xfrm>
          <a:prstGeom prst="rect">
            <a:avLst/>
          </a:prstGeom>
        </p:spPr>
        <p:txBody>
          <a:bodyPr>
            <a:spAutoFit/>
          </a:bodyPr>
          <a:lstStyle/>
          <a:p>
            <a:pPr marL="342900" lvl="2" indent="-342900" algn="just">
              <a:spcBef>
                <a:spcPct val="20000"/>
              </a:spcBef>
              <a:buFont typeface="Wingdings" panose="05000000000000000000" pitchFamily="2" charset="2"/>
              <a:buChar char="u"/>
              <a:defRPr/>
            </a:pPr>
            <a:r>
              <a:rPr lang="zh-CN" altLang="en-US" sz="2400" kern="0" dirty="0">
                <a:solidFill>
                  <a:prstClr val="black"/>
                </a:solidFill>
                <a:latin typeface="宋体" panose="02010600030101010101" pitchFamily="2" charset="-122"/>
              </a:rPr>
              <a:t>无线个域网</a:t>
            </a:r>
            <a:endParaRPr lang="en-US" altLang="zh-CN" sz="2400" kern="0" dirty="0">
              <a:solidFill>
                <a:prstClr val="black"/>
              </a:solidFill>
              <a:latin typeface="宋体" panose="02010600030101010101" pitchFamily="2" charset="-122"/>
            </a:endParaRPr>
          </a:p>
          <a:p>
            <a:pPr marL="800100" lvl="3" indent="-342900" algn="just">
              <a:spcBef>
                <a:spcPct val="20000"/>
              </a:spcBef>
              <a:buFont typeface="Wingdings" panose="05000000000000000000" pitchFamily="2" charset="2"/>
              <a:buChar char="l"/>
              <a:defRPr/>
            </a:pPr>
            <a:r>
              <a:rPr lang="zh-CN" altLang="en-US" sz="2400" kern="0" dirty="0">
                <a:solidFill>
                  <a:prstClr val="black"/>
                </a:solidFill>
                <a:latin typeface="宋体" panose="02010600030101010101" pitchFamily="2" charset="-122"/>
              </a:rPr>
              <a:t>通常指个人计算（</a:t>
            </a:r>
            <a:r>
              <a:rPr lang="en-US" altLang="zh-CN" sz="2400" kern="0" dirty="0">
                <a:solidFill>
                  <a:prstClr val="black"/>
                </a:solidFill>
                <a:latin typeface="宋体" panose="02010600030101010101" pitchFamily="2" charset="-122"/>
              </a:rPr>
              <a:t>Personal Computing</a:t>
            </a:r>
            <a:r>
              <a:rPr lang="zh-CN" altLang="en-US" sz="2400" kern="0" dirty="0">
                <a:solidFill>
                  <a:prstClr val="black"/>
                </a:solidFill>
                <a:latin typeface="宋体" panose="02010600030101010101" pitchFamily="2" charset="-122"/>
              </a:rPr>
              <a:t>）中无线设备间的网络。无线传输距离一般在</a:t>
            </a:r>
            <a:r>
              <a:rPr lang="en-US" altLang="zh-CN" sz="2400" kern="0" dirty="0">
                <a:solidFill>
                  <a:prstClr val="black"/>
                </a:solidFill>
                <a:latin typeface="宋体" panose="02010600030101010101" pitchFamily="2" charset="-122"/>
              </a:rPr>
              <a:t>10m</a:t>
            </a:r>
            <a:r>
              <a:rPr lang="zh-CN" altLang="en-US" sz="2400" kern="0" dirty="0">
                <a:solidFill>
                  <a:prstClr val="black"/>
                </a:solidFill>
                <a:latin typeface="宋体" panose="02010600030101010101" pitchFamily="2" charset="-122"/>
              </a:rPr>
              <a:t>左右，代表技术是</a:t>
            </a:r>
            <a:r>
              <a:rPr lang="en-US" altLang="zh-CN" sz="2400" kern="0" dirty="0">
                <a:solidFill>
                  <a:prstClr val="black"/>
                </a:solidFill>
                <a:latin typeface="宋体" panose="02010600030101010101" pitchFamily="2" charset="-122"/>
              </a:rPr>
              <a:t>IEEE 802.15</a:t>
            </a:r>
            <a:r>
              <a:rPr lang="zh-CN" altLang="en-US" sz="2400" kern="0" dirty="0">
                <a:solidFill>
                  <a:prstClr val="black"/>
                </a:solidFill>
                <a:latin typeface="宋体" panose="02010600030101010101" pitchFamily="2" charset="-122"/>
              </a:rPr>
              <a:t>、</a:t>
            </a:r>
            <a:r>
              <a:rPr lang="en-US" altLang="zh-CN" sz="2400" kern="0" dirty="0">
                <a:solidFill>
                  <a:prstClr val="black"/>
                </a:solidFill>
                <a:latin typeface="宋体" panose="02010600030101010101" pitchFamily="2" charset="-122"/>
              </a:rPr>
              <a:t>Bluetooth</a:t>
            </a:r>
            <a:r>
              <a:rPr lang="zh-CN" altLang="en-US" sz="2400" kern="0" dirty="0">
                <a:solidFill>
                  <a:prstClr val="black"/>
                </a:solidFill>
                <a:latin typeface="宋体" panose="02010600030101010101" pitchFamily="2" charset="-122"/>
              </a:rPr>
              <a:t>、</a:t>
            </a:r>
            <a:r>
              <a:rPr lang="en-US" altLang="zh-CN" sz="2400" kern="0" dirty="0">
                <a:solidFill>
                  <a:prstClr val="black"/>
                </a:solidFill>
                <a:latin typeface="宋体" panose="02010600030101010101" pitchFamily="2" charset="-122"/>
              </a:rPr>
              <a:t>ZigBee</a:t>
            </a:r>
            <a:r>
              <a:rPr lang="zh-CN" altLang="en-US" sz="2400" kern="0" dirty="0">
                <a:solidFill>
                  <a:prstClr val="black"/>
                </a:solidFill>
                <a:latin typeface="宋体" panose="02010600030101010101" pitchFamily="2" charset="-122"/>
              </a:rPr>
              <a:t>技术，数据传输速率在</a:t>
            </a:r>
            <a:r>
              <a:rPr lang="en-US" altLang="zh-CN" sz="2400" kern="0" dirty="0">
                <a:solidFill>
                  <a:prstClr val="black"/>
                </a:solidFill>
                <a:latin typeface="宋体" panose="02010600030101010101" pitchFamily="2" charset="-122"/>
              </a:rPr>
              <a:t>10Mb/s</a:t>
            </a:r>
            <a:r>
              <a:rPr lang="zh-CN" altLang="en-US" sz="2400" kern="0" dirty="0">
                <a:solidFill>
                  <a:prstClr val="black"/>
                </a:solidFill>
                <a:latin typeface="宋体" panose="02010600030101010101" pitchFamily="2" charset="-122"/>
              </a:rPr>
              <a:t>以上。</a:t>
            </a:r>
            <a:endParaRPr lang="en-US" altLang="zh-CN" sz="2400" kern="0" dirty="0">
              <a:solidFill>
                <a:prstClr val="black"/>
              </a:solidFill>
              <a:latin typeface="宋体" panose="02010600030101010101" pitchFamily="2" charset="-122"/>
            </a:endParaRPr>
          </a:p>
        </p:txBody>
      </p:sp>
      <p:sp>
        <p:nvSpPr>
          <p:cNvPr id="44037"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1.1.6 </a:t>
            </a:r>
            <a:r>
              <a:rPr lang="zh-CN" altLang="en-US" sz="2400" b="1">
                <a:latin typeface="黑体" panose="02010609060101010101" pitchFamily="49" charset="-122"/>
                <a:ea typeface="黑体" panose="02010609060101010101" pitchFamily="49" charset="-122"/>
              </a:rPr>
              <a:t>其他无线网络</a:t>
            </a:r>
            <a:endParaRPr lang="en-US" altLang="zh-CN" sz="2400" b="1">
              <a:latin typeface="黑体" panose="02010609060101010101" pitchFamily="49" charset="-122"/>
              <a:ea typeface="黑体" panose="02010609060101010101" pitchFamily="49" charset="-122"/>
            </a:endParaRPr>
          </a:p>
        </p:txBody>
      </p:sp>
      <p:sp>
        <p:nvSpPr>
          <p:cNvPr id="44038"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299E0817-8C0A-441A-92A3-D0902CA89AF1}" type="slidenum">
              <a:rPr lang="zh-CN" altLang="en-US" sz="1800">
                <a:latin typeface="Calibri" panose="020F0502020204030204" pitchFamily="34" charset="0"/>
                <a:ea typeface="宋体" panose="02010600030101010101" pitchFamily="2" charset="-122"/>
              </a:rPr>
              <a:pPr>
                <a:spcBef>
                  <a:spcPct val="0"/>
                </a:spcBef>
                <a:buFontTx/>
                <a:buNone/>
              </a:pPr>
              <a:t>30</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noChangeArrowheads="1"/>
          </p:cNvSpPr>
          <p:nvPr>
            <p:ph idx="1"/>
          </p:nvPr>
        </p:nvSpPr>
        <p:spPr>
          <a:xfrm>
            <a:off x="457200" y="1628775"/>
            <a:ext cx="8362950" cy="2376488"/>
          </a:xfrm>
        </p:spPr>
        <p:txBody>
          <a:bodyPr/>
          <a:lstStyle/>
          <a:p>
            <a:pPr>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rPr>
              <a:t>无线体域网</a:t>
            </a:r>
            <a:endParaRPr lang="en-US" altLang="zh-CN" sz="2400" smtClean="0">
              <a:latin typeface="宋体" panose="02010600030101010101" pitchFamily="2" charset="-122"/>
              <a:ea typeface="宋体" panose="02010600030101010101" pitchFamily="2" charset="-122"/>
            </a:endParaRPr>
          </a:p>
          <a:p>
            <a:pPr marL="800100" lvl="3" indent="-342900">
              <a:buFont typeface="Wingdings" panose="05000000000000000000" pitchFamily="2" charset="2"/>
              <a:buChar char="l"/>
            </a:pPr>
            <a:r>
              <a:rPr lang="zh-CN" altLang="en-US" sz="2400" smtClean="0">
                <a:latin typeface="宋体" panose="02010600030101010101" pitchFamily="2" charset="-122"/>
                <a:ea typeface="宋体" panose="02010600030101010101" pitchFamily="2" charset="-122"/>
              </a:rPr>
              <a:t>以无线医疗监控和娱乐、军事应用为代表，主要指附着在人体体表或植入人体内的传感器之间的无线通信。 </a:t>
            </a:r>
          </a:p>
          <a:p>
            <a:endParaRPr lang="zh-CN" altLang="en-US" smtClean="0"/>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pic>
        <p:nvPicPr>
          <p:cNvPr id="4506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357563"/>
            <a:ext cx="3676650" cy="298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1.1.6 </a:t>
            </a:r>
            <a:r>
              <a:rPr lang="zh-CN" altLang="en-US" sz="2400" b="1">
                <a:latin typeface="黑体" panose="02010609060101010101" pitchFamily="49" charset="-122"/>
                <a:ea typeface="黑体" panose="02010609060101010101" pitchFamily="49" charset="-122"/>
              </a:rPr>
              <a:t>其他无线网络</a:t>
            </a:r>
            <a:endParaRPr lang="en-US" altLang="zh-CN" sz="2400" b="1">
              <a:latin typeface="黑体" panose="02010609060101010101" pitchFamily="49" charset="-122"/>
              <a:ea typeface="黑体" panose="02010609060101010101" pitchFamily="49" charset="-122"/>
            </a:endParaRPr>
          </a:p>
        </p:txBody>
      </p:sp>
      <p:sp>
        <p:nvSpPr>
          <p:cNvPr id="45062"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0F4D4347-C32A-4298-8DB1-241F078205E5}" type="slidenum">
              <a:rPr lang="zh-CN" altLang="en-US" sz="1800">
                <a:latin typeface="Calibri" panose="020F0502020204030204" pitchFamily="34" charset="0"/>
                <a:ea typeface="宋体" panose="02010600030101010101" pitchFamily="2" charset="-122"/>
              </a:rPr>
              <a:pPr>
                <a:spcBef>
                  <a:spcPct val="0"/>
                </a:spcBef>
                <a:buFontTx/>
                <a:buNone/>
              </a:pPr>
              <a:t>31</a:t>
            </a:fld>
            <a:endParaRPr lang="zh-CN" altLang="en-US" sz="1800">
              <a:latin typeface="Calibri" panose="020F0502020204030204" pitchFamily="34" charset="0"/>
              <a:ea typeface="宋体" panose="02010600030101010101" pitchFamily="2" charset="-122"/>
            </a:endParaRPr>
          </a:p>
        </p:txBody>
      </p:sp>
      <p:pic>
        <p:nvPicPr>
          <p:cNvPr id="45063" name="Picture 8" descr="https://gimg2.baidu.com/image_search/src=http%3A%2F%2Fimg-blog.csdnimg.cn%2F20210209141728847.png%3Fx-oss-process%3Dimage%2Fwatermark%2Ctype_ZmFuZ3poZW5naGVpdGk%2Cshadow_10%2Ctext_aHR0cHM6Ly9ibG9nLmNzZG4ubmV0L1RJUUNtYXRsYWI%3D%2Csize_16%2Ccolor_FFFFFF%2Ct_70&amp;refer=http%3A%2F%2Fimg-blog.csdnimg.cn&amp;app=2002&amp;size=f9999,10000&amp;q=a80&amp;n=0&amp;g=0n&amp;fmt=jpeg?sec=1633507645&amp;t=910f0dc0f90fcb29e42a1c107dc70fd0"/>
          <p:cNvPicPr>
            <a:picLocks noChangeAspect="1" noChangeArrowheads="1"/>
          </p:cNvPicPr>
          <p:nvPr/>
        </p:nvPicPr>
        <p:blipFill>
          <a:blip r:embed="rId3">
            <a:extLst>
              <a:ext uri="{28A0092B-C50C-407E-A947-70E740481C1C}">
                <a14:useLocalDpi xmlns:a14="http://schemas.microsoft.com/office/drawing/2010/main" val="0"/>
              </a:ext>
            </a:extLst>
          </a:blip>
          <a:srcRect b="7790"/>
          <a:stretch>
            <a:fillRect/>
          </a:stretch>
        </p:blipFill>
        <p:spPr bwMode="auto">
          <a:xfrm>
            <a:off x="4786313" y="3429000"/>
            <a:ext cx="3817937"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graphicFrame>
        <p:nvGraphicFramePr>
          <p:cNvPr id="8" name="内容占位符 6"/>
          <p:cNvGraphicFramePr/>
          <p:nvPr/>
        </p:nvGraphicFramePr>
        <p:xfrm>
          <a:off x="468313" y="1836738"/>
          <a:ext cx="8334375" cy="4329112"/>
        </p:xfrm>
        <a:graphic>
          <a:graphicData uri="http://schemas.openxmlformats.org/drawingml/2006/table">
            <a:tbl>
              <a:tblPr firstRow="1" bandRow="1"/>
              <a:tblGrid>
                <a:gridCol w="2855296">
                  <a:extLst>
                    <a:ext uri="{9D8B030D-6E8A-4147-A177-3AD203B41FA5}">
                      <a16:colId xmlns:a16="http://schemas.microsoft.com/office/drawing/2014/main" val="20000"/>
                    </a:ext>
                  </a:extLst>
                </a:gridCol>
                <a:gridCol w="5479079">
                  <a:extLst>
                    <a:ext uri="{9D8B030D-6E8A-4147-A177-3AD203B41FA5}">
                      <a16:colId xmlns:a16="http://schemas.microsoft.com/office/drawing/2014/main" val="20001"/>
                    </a:ext>
                  </a:extLst>
                </a:gridCol>
              </a:tblGrid>
              <a:tr h="393556">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en-US" altLang="zh-CN" sz="1800" dirty="0"/>
                        <a:t>IEEE</a:t>
                      </a:r>
                      <a:r>
                        <a:rPr lang="zh-CN" altLang="en-US" sz="1800" dirty="0"/>
                        <a:t>标准</a:t>
                      </a:r>
                    </a:p>
                  </a:txBody>
                  <a:tcPr marL="91437" marR="91437" marT="45731" marB="45731"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dirty="0"/>
                        <a:t>定义</a:t>
                      </a:r>
                    </a:p>
                  </a:txBody>
                  <a:tcPr marL="91437" marR="91437" marT="45731" marB="45731"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3935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dirty="0">
                          <a:solidFill>
                            <a:srgbClr val="FF0000"/>
                          </a:solidFill>
                        </a:rPr>
                        <a:t>802.11</a:t>
                      </a:r>
                      <a:endParaRPr lang="zh-CN" altLang="en-US" sz="1800" dirty="0">
                        <a:solidFill>
                          <a:srgbClr val="FF0000"/>
                        </a:solidFill>
                      </a:endParaRPr>
                    </a:p>
                  </a:txBody>
                  <a:tcPr marL="91437" marR="91437" marT="45731" marB="45731"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2D2D8A">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dirty="0"/>
                        <a:t>无线局域网标准</a:t>
                      </a:r>
                    </a:p>
                  </a:txBody>
                  <a:tcPr marL="91437" marR="91437" marT="45731" marB="45731"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2D2D8A">
                        <a:tint val="40000"/>
                      </a:srgbClr>
                    </a:solidFill>
                  </a:tcPr>
                </a:tc>
                <a:extLst>
                  <a:ext uri="{0D108BD9-81ED-4DB2-BD59-A6C34878D82A}">
                    <a16:rowId xmlns:a16="http://schemas.microsoft.com/office/drawing/2014/main" val="10001"/>
                  </a:ext>
                </a:extLst>
              </a:tr>
              <a:tr h="3935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solidFill>
                            <a:srgbClr val="FF0000"/>
                          </a:solidFill>
                        </a:rPr>
                        <a:t> 802.11a</a:t>
                      </a:r>
                      <a:endParaRPr lang="zh-CN" altLang="en-US" sz="1800" dirty="0">
                        <a:solidFill>
                          <a:srgbClr val="FF0000"/>
                        </a:solidFill>
                      </a:endParaRPr>
                    </a:p>
                  </a:txBody>
                  <a:tcPr marL="91437" marR="91437" marT="45731" marB="4573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8A">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en-US" altLang="zh-CN" sz="1800"/>
                        <a:t>Wi-Fi 2</a:t>
                      </a:r>
                      <a:endParaRPr lang="zh-CN" altLang="en-US" sz="1800" dirty="0"/>
                    </a:p>
                  </a:txBody>
                  <a:tcPr marL="91437" marR="91437" marT="45731" marB="4573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8A">
                        <a:tint val="20000"/>
                      </a:srgbClr>
                    </a:solidFill>
                  </a:tcPr>
                </a:tc>
                <a:extLst>
                  <a:ext uri="{0D108BD9-81ED-4DB2-BD59-A6C34878D82A}">
                    <a16:rowId xmlns:a16="http://schemas.microsoft.com/office/drawing/2014/main" val="10002"/>
                  </a:ext>
                </a:extLst>
              </a:tr>
              <a:tr h="3935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solidFill>
                            <a:srgbClr val="FF0000"/>
                          </a:solidFill>
                        </a:rPr>
                        <a:t> 802.11b</a:t>
                      </a:r>
                      <a:endParaRPr lang="zh-CN" altLang="en-US" sz="1800" dirty="0">
                        <a:solidFill>
                          <a:srgbClr val="FF0000"/>
                        </a:solidFill>
                      </a:endParaRPr>
                    </a:p>
                  </a:txBody>
                  <a:tcPr marL="91437" marR="91437" marT="45731" marB="4573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8A">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t>Wi-Fi 1</a:t>
                      </a:r>
                      <a:endParaRPr lang="zh-CN" altLang="en-US" sz="1800" dirty="0"/>
                    </a:p>
                  </a:txBody>
                  <a:tcPr marL="91437" marR="91437" marT="45731" marB="4573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8A">
                        <a:tint val="40000"/>
                      </a:srgbClr>
                    </a:solidFill>
                  </a:tcPr>
                </a:tc>
                <a:extLst>
                  <a:ext uri="{0D108BD9-81ED-4DB2-BD59-A6C34878D82A}">
                    <a16:rowId xmlns:a16="http://schemas.microsoft.com/office/drawing/2014/main" val="10003"/>
                  </a:ext>
                </a:extLst>
              </a:tr>
              <a:tr h="3935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solidFill>
                            <a:srgbClr val="FF0000"/>
                          </a:solidFill>
                        </a:rPr>
                        <a:t> 802.11g</a:t>
                      </a:r>
                      <a:endParaRPr lang="zh-CN" altLang="en-US" sz="1800" dirty="0">
                        <a:solidFill>
                          <a:srgbClr val="FF0000"/>
                        </a:solidFill>
                      </a:endParaRPr>
                    </a:p>
                  </a:txBody>
                  <a:tcPr marL="91437" marR="91437" marT="45731" marB="4573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8A">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t>Wi-Fi 3</a:t>
                      </a:r>
                      <a:endParaRPr lang="zh-CN" altLang="en-US" sz="1800" dirty="0"/>
                    </a:p>
                  </a:txBody>
                  <a:tcPr marL="91437" marR="91437" marT="45731" marB="4573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8A">
                        <a:tint val="20000"/>
                      </a:srgbClr>
                    </a:solidFill>
                  </a:tcPr>
                </a:tc>
                <a:extLst>
                  <a:ext uri="{0D108BD9-81ED-4DB2-BD59-A6C34878D82A}">
                    <a16:rowId xmlns:a16="http://schemas.microsoft.com/office/drawing/2014/main" val="10004"/>
                  </a:ext>
                </a:extLst>
              </a:tr>
              <a:tr h="3935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solidFill>
                            <a:srgbClr val="FF0000"/>
                          </a:solidFill>
                        </a:rPr>
                        <a:t> 802.11n</a:t>
                      </a:r>
                    </a:p>
                  </a:txBody>
                  <a:tcPr marL="91437" marR="91437" marT="45731" marB="45731"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8A">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t>Wi-Fi 4</a:t>
                      </a:r>
                    </a:p>
                  </a:txBody>
                  <a:tcPr marL="91437" marR="91437" marT="45731" marB="45731"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8A">
                        <a:tint val="40000"/>
                      </a:srgbClr>
                    </a:solidFill>
                  </a:tcPr>
                </a:tc>
                <a:extLst>
                  <a:ext uri="{0D108BD9-81ED-4DB2-BD59-A6C34878D82A}">
                    <a16:rowId xmlns:a16="http://schemas.microsoft.com/office/drawing/2014/main" val="10005"/>
                  </a:ext>
                </a:extLst>
              </a:tr>
              <a:tr h="39355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rgbClr val="FF0000"/>
                          </a:solidFill>
                          <a:latin typeface="Times New Roman"/>
                          <a:ea typeface="宋体"/>
                          <a:cs typeface="+mn-cs"/>
                        </a:rPr>
                        <a:t>  802.11ac</a:t>
                      </a:r>
                      <a:endParaRPr lang="zh-CN" altLang="en-US" sz="1800" kern="1200" dirty="0">
                        <a:solidFill>
                          <a:srgbClr val="FF0000"/>
                        </a:solidFill>
                        <a:latin typeface="Times New Roman"/>
                        <a:ea typeface="宋体"/>
                        <a:cs typeface="+mn-cs"/>
                      </a:endParaRPr>
                    </a:p>
                  </a:txBody>
                  <a:tcPr marL="91437" marR="91437" marT="45731" marB="45731"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2D2D8A">
                        <a:tint val="40000"/>
                      </a:srgbClr>
                    </a:solidFill>
                  </a:tcPr>
                </a:tc>
                <a:tc>
                  <a:txBody>
                    <a:bodyPr/>
                    <a:lstStyle/>
                    <a:p>
                      <a:pPr algn="ctr"/>
                      <a:r>
                        <a:rPr lang="en-US" altLang="zh-CN" sz="1800" kern="1200" dirty="0">
                          <a:solidFill>
                            <a:schemeClr val="dk1"/>
                          </a:solidFill>
                          <a:latin typeface="Times New Roman"/>
                          <a:ea typeface="宋体"/>
                          <a:cs typeface="+mn-cs"/>
                        </a:rPr>
                        <a:t>Wi-Fi 5 </a:t>
                      </a:r>
                      <a:endParaRPr lang="zh-CN" altLang="en-US" sz="1800" kern="1200" dirty="0">
                        <a:solidFill>
                          <a:schemeClr val="dk1"/>
                        </a:solidFill>
                        <a:latin typeface="Times New Roman"/>
                        <a:ea typeface="宋体"/>
                        <a:cs typeface="+mn-cs"/>
                      </a:endParaRPr>
                    </a:p>
                  </a:txBody>
                  <a:tcPr marL="91437" marR="91437" marT="45731" marB="45731"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2D2D8A">
                        <a:tint val="40000"/>
                      </a:srgbClr>
                    </a:solidFill>
                  </a:tcPr>
                </a:tc>
                <a:extLst>
                  <a:ext uri="{0D108BD9-81ED-4DB2-BD59-A6C34878D82A}">
                    <a16:rowId xmlns:a16="http://schemas.microsoft.com/office/drawing/2014/main" val="10006"/>
                  </a:ext>
                </a:extLst>
              </a:tr>
              <a:tr h="393556">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rgbClr val="FF0000"/>
                          </a:solidFill>
                          <a:latin typeface="Times New Roman"/>
                          <a:ea typeface="宋体"/>
                          <a:cs typeface="+mn-cs"/>
                        </a:rPr>
                        <a:t>  802.11ax</a:t>
                      </a:r>
                      <a:endParaRPr lang="zh-CN" altLang="en-US" sz="1800" kern="1200" dirty="0">
                        <a:solidFill>
                          <a:srgbClr val="FF0000"/>
                        </a:solidFill>
                        <a:latin typeface="Times New Roman"/>
                        <a:ea typeface="宋体"/>
                        <a:cs typeface="+mn-cs"/>
                      </a:endParaRPr>
                    </a:p>
                  </a:txBody>
                  <a:tcPr marL="91437" marR="91437" marT="45731" marB="45731"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2D2D8A">
                        <a:tint val="40000"/>
                      </a:srgbClr>
                    </a:solidFill>
                  </a:tcPr>
                </a:tc>
                <a:tc>
                  <a:txBody>
                    <a:bodyPr/>
                    <a:lstStyle/>
                    <a:p>
                      <a:pPr algn="ctr"/>
                      <a:r>
                        <a:rPr lang="en-US" altLang="zh-CN" sz="1800" kern="1200" dirty="0">
                          <a:solidFill>
                            <a:schemeClr val="dk1"/>
                          </a:solidFill>
                          <a:latin typeface="Times New Roman"/>
                          <a:ea typeface="宋体"/>
                          <a:cs typeface="+mn-cs"/>
                        </a:rPr>
                        <a:t>Wi-Fi 6</a:t>
                      </a:r>
                      <a:endParaRPr lang="zh-CN" altLang="en-US" sz="1800" kern="1200" dirty="0">
                        <a:solidFill>
                          <a:schemeClr val="dk1"/>
                        </a:solidFill>
                        <a:latin typeface="Times New Roman"/>
                        <a:ea typeface="宋体"/>
                        <a:cs typeface="+mn-cs"/>
                      </a:endParaRPr>
                    </a:p>
                  </a:txBody>
                  <a:tcPr marL="91437" marR="91437" marT="45731" marB="45731"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2D2D8A">
                        <a:tint val="40000"/>
                      </a:srgbClr>
                    </a:solidFill>
                  </a:tcPr>
                </a:tc>
                <a:extLst>
                  <a:ext uri="{0D108BD9-81ED-4DB2-BD59-A6C34878D82A}">
                    <a16:rowId xmlns:a16="http://schemas.microsoft.com/office/drawing/2014/main" val="10007"/>
                  </a:ext>
                </a:extLst>
              </a:tr>
              <a:tr h="3935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kern="1200" dirty="0">
                          <a:solidFill>
                            <a:srgbClr val="FF0000"/>
                          </a:solidFill>
                          <a:latin typeface="Times New Roman"/>
                          <a:ea typeface="宋体"/>
                          <a:cs typeface="+mn-cs"/>
                        </a:rPr>
                        <a:t>802.11r</a:t>
                      </a:r>
                      <a:endParaRPr lang="zh-CN" altLang="en-US" sz="1800" kern="1200" dirty="0">
                        <a:solidFill>
                          <a:srgbClr val="FF0000"/>
                        </a:solidFill>
                        <a:latin typeface="Times New Roman"/>
                        <a:ea typeface="宋体"/>
                        <a:cs typeface="+mn-cs"/>
                      </a:endParaRPr>
                    </a:p>
                  </a:txBody>
                  <a:tcPr marL="91437" marR="91437" marT="45731" marB="45731"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2D2D8A">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dirty="0"/>
                        <a:t>红外无线联网</a:t>
                      </a:r>
                    </a:p>
                  </a:txBody>
                  <a:tcPr marL="91437" marR="91437" marT="45731" marB="45731"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2D2D8A">
                        <a:tint val="20000"/>
                      </a:srgbClr>
                    </a:solidFill>
                  </a:tcPr>
                </a:tc>
                <a:extLst>
                  <a:ext uri="{0D108BD9-81ED-4DB2-BD59-A6C34878D82A}">
                    <a16:rowId xmlns:a16="http://schemas.microsoft.com/office/drawing/2014/main" val="10008"/>
                  </a:ext>
                </a:extLst>
              </a:tr>
              <a:tr h="3935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t>802.15</a:t>
                      </a:r>
                      <a:endParaRPr lang="zh-CN" altLang="en-US" sz="1800" dirty="0"/>
                    </a:p>
                  </a:txBody>
                  <a:tcPr marL="91437" marR="91437" marT="45731" marB="45731"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2D2D8A">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dirty="0"/>
                        <a:t>无线个域网（</a:t>
                      </a:r>
                      <a:r>
                        <a:rPr lang="en-US" altLang="zh-CN" sz="1800" dirty="0"/>
                        <a:t>PAN</a:t>
                      </a:r>
                      <a:r>
                        <a:rPr lang="zh-CN" altLang="en-US" sz="1800" dirty="0"/>
                        <a:t>）</a:t>
                      </a:r>
                    </a:p>
                  </a:txBody>
                  <a:tcPr marL="91437" marR="91437" marT="45731" marB="45731"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2D2D8A">
                        <a:tint val="40000"/>
                      </a:srgbClr>
                    </a:solidFill>
                  </a:tcPr>
                </a:tc>
                <a:extLst>
                  <a:ext uri="{0D108BD9-81ED-4DB2-BD59-A6C34878D82A}">
                    <a16:rowId xmlns:a16="http://schemas.microsoft.com/office/drawing/2014/main" val="10009"/>
                  </a:ext>
                </a:extLst>
              </a:tr>
              <a:tr h="393556">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dirty="0"/>
                        <a:t>802.16</a:t>
                      </a:r>
                      <a:endParaRPr lang="zh-CN" altLang="en-US" sz="1800" dirty="0"/>
                    </a:p>
                  </a:txBody>
                  <a:tcPr marL="91437" marR="91437" marT="45731" marB="4573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8A">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r>
                        <a:rPr lang="zh-CN" altLang="en-US" sz="1800" dirty="0"/>
                        <a:t>无线城域网（</a:t>
                      </a:r>
                      <a:r>
                        <a:rPr lang="en-US" altLang="zh-CN" sz="1800" dirty="0"/>
                        <a:t>WMAN</a:t>
                      </a:r>
                      <a:r>
                        <a:rPr lang="zh-CN" altLang="en-US" sz="1800" dirty="0"/>
                        <a:t>）</a:t>
                      </a:r>
                    </a:p>
                  </a:txBody>
                  <a:tcPr marL="91437" marR="91437" marT="45731" marB="4573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8A">
                        <a:tint val="20000"/>
                      </a:srgbClr>
                    </a:solidFill>
                  </a:tcPr>
                </a:tc>
                <a:extLst>
                  <a:ext uri="{0D108BD9-81ED-4DB2-BD59-A6C34878D82A}">
                    <a16:rowId xmlns:a16="http://schemas.microsoft.com/office/drawing/2014/main" val="10010"/>
                  </a:ext>
                </a:extLst>
              </a:tr>
            </a:tbl>
          </a:graphicData>
        </a:graphic>
      </p:graphicFrame>
      <p:sp>
        <p:nvSpPr>
          <p:cNvPr id="46125" name="文本框 8"/>
          <p:cNvSpPr txBox="1">
            <a:spLocks noChangeArrowheads="1"/>
          </p:cNvSpPr>
          <p:nvPr/>
        </p:nvSpPr>
        <p:spPr bwMode="auto">
          <a:xfrm>
            <a:off x="4140200" y="6197600"/>
            <a:ext cx="16557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zh-CN" altLang="en-US" sz="2000" b="1">
                <a:latin typeface="Arial" panose="020B0604020202020204" pitchFamily="34" charset="0"/>
                <a:ea typeface="宋体" panose="02010600030101010101" pitchFamily="2" charset="-122"/>
              </a:rPr>
              <a:t>无线网标准</a:t>
            </a:r>
          </a:p>
        </p:txBody>
      </p:sp>
      <p:sp>
        <p:nvSpPr>
          <p:cNvPr id="46126"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1.1.7 </a:t>
            </a:r>
            <a:r>
              <a:rPr lang="zh-CN" altLang="en-US" sz="2400" b="1">
                <a:latin typeface="黑体" panose="02010609060101010101" pitchFamily="49" charset="-122"/>
                <a:ea typeface="黑体" panose="02010609060101010101" pitchFamily="49" charset="-122"/>
              </a:rPr>
              <a:t>无线网络</a:t>
            </a:r>
            <a:r>
              <a:rPr lang="en-US" altLang="zh-CN" sz="2400" b="1">
                <a:latin typeface="黑体" panose="02010609060101010101" pitchFamily="49" charset="-122"/>
                <a:ea typeface="黑体" panose="02010609060101010101" pitchFamily="49" charset="-122"/>
              </a:rPr>
              <a:t>IEEE</a:t>
            </a:r>
            <a:r>
              <a:rPr lang="zh-CN" altLang="en-US" sz="2400" b="1">
                <a:latin typeface="黑体" panose="02010609060101010101" pitchFamily="49" charset="-122"/>
                <a:ea typeface="黑体" panose="02010609060101010101" pitchFamily="49" charset="-122"/>
              </a:rPr>
              <a:t>标准</a:t>
            </a:r>
            <a:endParaRPr lang="en-US" altLang="zh-CN" sz="2400" b="1">
              <a:latin typeface="黑体" panose="02010609060101010101" pitchFamily="49" charset="-122"/>
              <a:ea typeface="黑体" panose="02010609060101010101" pitchFamily="49" charset="-122"/>
            </a:endParaRPr>
          </a:p>
        </p:txBody>
      </p:sp>
      <p:sp>
        <p:nvSpPr>
          <p:cNvPr id="46127"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56D83341-A6D8-4610-8DCE-310840F760AE}" type="slidenum">
              <a:rPr lang="zh-CN" altLang="en-US" sz="1800">
                <a:latin typeface="Calibri" panose="020F0502020204030204" pitchFamily="34" charset="0"/>
                <a:ea typeface="宋体" panose="02010600030101010101" pitchFamily="2" charset="-122"/>
              </a:rPr>
              <a:pPr>
                <a:spcBef>
                  <a:spcPct val="0"/>
                </a:spcBef>
                <a:buFontTx/>
                <a:buNone/>
              </a:pPr>
              <a:t>32</a:t>
            </a:fld>
            <a:endParaRPr lang="zh-CN" altLang="en-US" sz="1800">
              <a:latin typeface="Calibri" panose="020F050202020403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graphicFrame>
        <p:nvGraphicFramePr>
          <p:cNvPr id="47107" name="Object 6"/>
          <p:cNvGraphicFramePr>
            <a:graphicFrameLocks noChangeAspect="1"/>
          </p:cNvGraphicFramePr>
          <p:nvPr/>
        </p:nvGraphicFramePr>
        <p:xfrm>
          <a:off x="0" y="2060575"/>
          <a:ext cx="9144000" cy="3192463"/>
        </p:xfrm>
        <a:graphic>
          <a:graphicData uri="http://schemas.openxmlformats.org/presentationml/2006/ole">
            <mc:AlternateContent xmlns:mc="http://schemas.openxmlformats.org/markup-compatibility/2006">
              <mc:Choice xmlns:v="urn:schemas-microsoft-com:vml" Requires="v">
                <p:oleObj spid="_x0000_s47113" r:id="rId4" imgW="6967984" imgH="1764826" progId="Visio.Drawing.11">
                  <p:embed/>
                </p:oleObj>
              </mc:Choice>
              <mc:Fallback>
                <p:oleObj r:id="rId4" imgW="6967984" imgH="1764826"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060575"/>
                        <a:ext cx="9144000" cy="319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8"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1.1.7 </a:t>
            </a:r>
            <a:r>
              <a:rPr lang="zh-CN" altLang="en-US" sz="2400" b="1">
                <a:latin typeface="黑体" panose="02010609060101010101" pitchFamily="49" charset="-122"/>
                <a:ea typeface="黑体" panose="02010609060101010101" pitchFamily="49" charset="-122"/>
              </a:rPr>
              <a:t>无线网络覆盖范围</a:t>
            </a:r>
            <a:endParaRPr lang="en-US" altLang="zh-CN" sz="2400" b="1">
              <a:latin typeface="黑体" panose="02010609060101010101" pitchFamily="49" charset="-122"/>
              <a:ea typeface="黑体" panose="02010609060101010101" pitchFamily="49" charset="-122"/>
            </a:endParaRPr>
          </a:p>
        </p:txBody>
      </p:sp>
      <p:sp>
        <p:nvSpPr>
          <p:cNvPr id="47109"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5F0D2232-A538-4C2E-BF45-6A7E895F9C00}" type="slidenum">
              <a:rPr lang="zh-CN" altLang="en-US" sz="1800">
                <a:latin typeface="Calibri" panose="020F0502020204030204" pitchFamily="34" charset="0"/>
                <a:ea typeface="宋体" panose="02010600030101010101" pitchFamily="2" charset="-122"/>
              </a:rPr>
              <a:pPr>
                <a:spcBef>
                  <a:spcPct val="0"/>
                </a:spcBef>
                <a:buFontTx/>
                <a:buNone/>
              </a:pPr>
              <a:t>33</a:t>
            </a:fld>
            <a:endParaRPr lang="zh-CN" altLang="en-US" sz="1800">
              <a:latin typeface="Calibri" panose="020F0502020204030204" pitchFamily="34" charset="0"/>
              <a:ea typeface="宋体" panose="02010600030101010101" pitchFamily="2" charset="-122"/>
            </a:endParaRPr>
          </a:p>
        </p:txBody>
      </p:sp>
      <p:sp>
        <p:nvSpPr>
          <p:cNvPr id="47110" name="文本框 1"/>
          <p:cNvSpPr txBox="1">
            <a:spLocks noChangeArrowheads="1"/>
          </p:cNvSpPr>
          <p:nvPr/>
        </p:nvSpPr>
        <p:spPr bwMode="auto">
          <a:xfrm>
            <a:off x="8459788" y="3749675"/>
            <a:ext cx="576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2000" b="1">
                <a:latin typeface="Arial" panose="020B0604020202020204" pitchFamily="34" charset="0"/>
                <a:ea typeface="宋体" panose="02010600030101010101" pitchFamily="2" charset="-122"/>
              </a:rPr>
              <a:t>5G</a:t>
            </a:r>
            <a:endParaRPr lang="zh-CN" altLang="en-US" sz="2000" b="1">
              <a:latin typeface="Arial" panose="020B06040202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143125"/>
            <a:ext cx="8362950" cy="4525963"/>
          </a:xfrm>
        </p:spPr>
        <p:txBody>
          <a:bodyPr/>
          <a:lstStyle/>
          <a:p>
            <a:pPr>
              <a:buFont typeface="Wingdings" panose="05000000000000000000" pitchFamily="2" charset="2"/>
              <a:buChar char="u"/>
              <a:defRPr/>
            </a:pPr>
            <a:r>
              <a:rPr lang="zh-CN" altLang="en-US" sz="2400" dirty="0">
                <a:latin typeface="宋体" panose="02010600030101010101" pitchFamily="2" charset="-122"/>
                <a:ea typeface="宋体" panose="02010600030101010101" pitchFamily="2" charset="-122"/>
              </a:rPr>
              <a:t>有中心网络</a:t>
            </a:r>
            <a:endParaRPr lang="en-US" altLang="zh-CN" sz="2400" dirty="0">
              <a:latin typeface="宋体" panose="02010600030101010101" pitchFamily="2" charset="-122"/>
              <a:ea typeface="宋体" panose="02010600030101010101" pitchFamily="2" charset="-122"/>
            </a:endParaRPr>
          </a:p>
          <a:p>
            <a:pPr marL="800100" lvl="3" indent="-342900" algn="just">
              <a:buFont typeface="Wingdings" panose="05000000000000000000" pitchFamily="2" charset="2"/>
              <a:buChar char="l"/>
              <a:defRPr/>
            </a:pPr>
            <a:r>
              <a:rPr lang="zh-CN" altLang="en-US" sz="2400" dirty="0">
                <a:latin typeface="宋体" panose="02010600030101010101" pitchFamily="2" charset="-122"/>
                <a:ea typeface="宋体" panose="02010600030101010101" pitchFamily="2" charset="-122"/>
              </a:rPr>
              <a:t>以蜂窝移动通信为代表，基站作为一个中央基础设施，网络中所有的终端要通信时，都要通过中央基础设施进行转发。</a:t>
            </a:r>
          </a:p>
          <a:p>
            <a:pPr marL="0" indent="0">
              <a:buFont typeface="Arial" panose="020B0604020202020204" pitchFamily="34" charset="0"/>
              <a:buNone/>
              <a:defRPr/>
            </a:pPr>
            <a:endParaRPr lang="en-US" altLang="zh-CN" sz="2400" dirty="0">
              <a:latin typeface="宋体" panose="02010600030101010101" pitchFamily="2" charset="-122"/>
              <a:ea typeface="宋体" panose="02010600030101010101" pitchFamily="2" charset="-122"/>
            </a:endParaRPr>
          </a:p>
          <a:p>
            <a:pPr>
              <a:buFont typeface="Wingdings" panose="05000000000000000000" pitchFamily="2" charset="2"/>
              <a:buChar char="u"/>
              <a:defRPr/>
            </a:pPr>
            <a:r>
              <a:rPr lang="zh-CN" altLang="en-US" sz="2400" dirty="0">
                <a:latin typeface="宋体" panose="02010600030101010101" pitchFamily="2" charset="-122"/>
                <a:ea typeface="宋体" panose="02010600030101010101" pitchFamily="2" charset="-122"/>
              </a:rPr>
              <a:t>无中心、自组织网络</a:t>
            </a:r>
            <a:endParaRPr lang="en-US" altLang="zh-CN" sz="2400" dirty="0">
              <a:latin typeface="宋体" panose="02010600030101010101" pitchFamily="2" charset="-122"/>
              <a:ea typeface="宋体" panose="02010600030101010101" pitchFamily="2" charset="-122"/>
            </a:endParaRPr>
          </a:p>
          <a:p>
            <a:pPr marL="800100" lvl="3" indent="-342900">
              <a:buFont typeface="Wingdings" panose="05000000000000000000" pitchFamily="2" charset="2"/>
              <a:buChar char="l"/>
              <a:defRPr/>
            </a:pPr>
            <a:r>
              <a:rPr lang="zh-CN" altLang="en-US" sz="2400" dirty="0">
                <a:latin typeface="宋体" panose="02010600030101010101" pitchFamily="2" charset="-122"/>
                <a:ea typeface="宋体" panose="02010600030101010101" pitchFamily="2" charset="-122"/>
              </a:rPr>
              <a:t>以移动自组织网络、无线传感器网络、移动车载自组织网络为代表，采用分布式、自组织的思想形成网络，网络中每个节点都兼具路由功能，可以随时为其他节点的数据传输提供路由和中继服务，而不仅仅依赖单独的中心节点。 </a:t>
            </a:r>
            <a:endParaRPr lang="en-US" altLang="zh-CN" sz="2400" dirty="0">
              <a:latin typeface="宋体" panose="02010600030101010101" pitchFamily="2" charset="-122"/>
              <a:ea typeface="宋体" panose="02010600030101010101" pitchFamily="2" charset="-122"/>
            </a:endParaRPr>
          </a:p>
          <a:p>
            <a:pPr marL="0" indent="0">
              <a:buFont typeface="Arial" panose="020B0604020202020204" pitchFamily="34" charset="0"/>
              <a:buNone/>
              <a:defRPr/>
            </a:pPr>
            <a:endParaRPr lang="en-US" altLang="zh-CN" sz="2400" dirty="0">
              <a:latin typeface="宋体" panose="02010600030101010101" pitchFamily="2" charset="-122"/>
              <a:ea typeface="宋体" panose="02010600030101010101" pitchFamily="2" charset="-122"/>
            </a:endParaRPr>
          </a:p>
          <a:p>
            <a:pPr marL="0" indent="0">
              <a:buFont typeface="Arial" panose="020B0604020202020204" pitchFamily="34" charset="0"/>
              <a:buNone/>
              <a:defRPr/>
            </a:pPr>
            <a:endParaRPr lang="en-US" altLang="zh-CN" sz="2400" dirty="0">
              <a:latin typeface="宋体" panose="02010600030101010101" pitchFamily="2" charset="-122"/>
              <a:ea typeface="宋体" panose="02010600030101010101" pitchFamily="2" charset="-122"/>
            </a:endParaRPr>
          </a:p>
          <a:p>
            <a:pPr marL="0" indent="0">
              <a:buFont typeface="Arial" panose="020B0604020202020204" pitchFamily="34" charset="0"/>
              <a:buNone/>
              <a:defRPr/>
            </a:pPr>
            <a:endParaRPr lang="en-US" altLang="zh-CN" sz="2400" dirty="0">
              <a:latin typeface="宋体" panose="02010600030101010101" pitchFamily="2" charset="-122"/>
              <a:ea typeface="宋体" panose="02010600030101010101" pitchFamily="2" charset="-122"/>
            </a:endParaRPr>
          </a:p>
          <a:p>
            <a:pPr marL="0" indent="0">
              <a:buFont typeface="Arial" panose="020B0604020202020204" pitchFamily="34" charset="0"/>
              <a:buNone/>
              <a:defRPr/>
            </a:pPr>
            <a:endParaRPr lang="zh-CN" altLang="en-US" sz="2400" dirty="0">
              <a:latin typeface="宋体" panose="02010600030101010101" pitchFamily="2" charset="-122"/>
              <a:ea typeface="宋体" panose="02010600030101010101" pitchFamily="2" charset="-122"/>
            </a:endParaRPr>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49156"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1.1.8 </a:t>
            </a:r>
            <a:r>
              <a:rPr lang="zh-CN" altLang="en-US" sz="2400" b="1">
                <a:latin typeface="黑体" panose="02010609060101010101" pitchFamily="49" charset="-122"/>
                <a:ea typeface="黑体" panose="02010609060101010101" pitchFamily="49" charset="-122"/>
              </a:rPr>
              <a:t>无线网分类（根据网络拓扑结构划分）</a:t>
            </a:r>
          </a:p>
        </p:txBody>
      </p:sp>
      <p:sp>
        <p:nvSpPr>
          <p:cNvPr id="49157"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7BD27ECA-9E2C-4862-8EB5-35722F98D435}" type="slidenum">
              <a:rPr lang="zh-CN" altLang="en-US" sz="1800">
                <a:latin typeface="Calibri" panose="020F0502020204030204" pitchFamily="34" charset="0"/>
                <a:ea typeface="宋体" panose="02010600030101010101" pitchFamily="2" charset="-122"/>
              </a:rPr>
              <a:pPr>
                <a:spcBef>
                  <a:spcPct val="0"/>
                </a:spcBef>
                <a:buFontTx/>
                <a:buNone/>
              </a:pPr>
              <a:t>34</a:t>
            </a:fld>
            <a:endParaRPr lang="zh-CN" altLang="en-US" sz="1800">
              <a:latin typeface="Calibri" panose="020F050202020403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graphicFrame>
        <p:nvGraphicFramePr>
          <p:cNvPr id="50179" name="Object 5"/>
          <p:cNvGraphicFramePr>
            <a:graphicFrameLocks noChangeAspect="1"/>
          </p:cNvGraphicFramePr>
          <p:nvPr/>
        </p:nvGraphicFramePr>
        <p:xfrm>
          <a:off x="395288" y="1839913"/>
          <a:ext cx="7748587" cy="4394200"/>
        </p:xfrm>
        <a:graphic>
          <a:graphicData uri="http://schemas.openxmlformats.org/presentationml/2006/ole">
            <mc:AlternateContent xmlns:mc="http://schemas.openxmlformats.org/markup-compatibility/2006">
              <mc:Choice xmlns:v="urn:schemas-microsoft-com:vml" Requires="v">
                <p:oleObj spid="_x0000_s50186" r:id="rId4" imgW="7463021" imgH="3196883" progId="Visio.Drawing.11">
                  <p:embed/>
                </p:oleObj>
              </mc:Choice>
              <mc:Fallback>
                <p:oleObj r:id="rId4" imgW="7463021" imgH="3196883"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839913"/>
                        <a:ext cx="7748587"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0" name="Rectangle 7"/>
          <p:cNvSpPr>
            <a:spLocks noChangeArrowheads="1"/>
          </p:cNvSpPr>
          <p:nvPr/>
        </p:nvSpPr>
        <p:spPr bwMode="auto">
          <a:xfrm>
            <a:off x="2754313" y="6375400"/>
            <a:ext cx="36353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defTabSz="0">
              <a:spcBef>
                <a:spcPct val="20000"/>
              </a:spcBef>
              <a:buFont typeface="Arial" panose="020B0604020202020204" pitchFamily="34" charset="0"/>
              <a:buChar char="•"/>
              <a:tabLst>
                <a:tab pos="1828800" algn="l"/>
              </a:tabLst>
              <a:defRPr sz="3200">
                <a:solidFill>
                  <a:schemeClr val="tx1"/>
                </a:solidFill>
                <a:latin typeface="微软雅黑" panose="020B0503020204020204" pitchFamily="34" charset="-122"/>
                <a:ea typeface="微软雅黑" panose="020B0503020204020204" pitchFamily="34" charset="-122"/>
              </a:defRPr>
            </a:lvl1pPr>
            <a:lvl2pPr marL="742950" indent="-285750" defTabSz="0">
              <a:spcBef>
                <a:spcPct val="20000"/>
              </a:spcBef>
              <a:buFont typeface="Arial" panose="020B0604020202020204" pitchFamily="34" charset="0"/>
              <a:buChar char="–"/>
              <a:tabLst>
                <a:tab pos="1828800" algn="l"/>
              </a:tabLst>
              <a:defRPr sz="2800">
                <a:solidFill>
                  <a:schemeClr val="tx1"/>
                </a:solidFill>
                <a:latin typeface="微软雅黑" panose="020B0503020204020204" pitchFamily="34" charset="-122"/>
                <a:ea typeface="微软雅黑" panose="020B0503020204020204" pitchFamily="34" charset="-122"/>
              </a:defRPr>
            </a:lvl2pPr>
            <a:lvl3pPr marL="1143000" indent="-228600" defTabSz="0">
              <a:spcBef>
                <a:spcPct val="20000"/>
              </a:spcBef>
              <a:buFont typeface="Arial" panose="020B0604020202020204" pitchFamily="34" charset="0"/>
              <a:buChar char="•"/>
              <a:tabLst>
                <a:tab pos="1828800" algn="l"/>
              </a:tabLst>
              <a:defRPr sz="2400">
                <a:solidFill>
                  <a:schemeClr val="tx1"/>
                </a:solidFill>
                <a:latin typeface="微软雅黑" panose="020B0503020204020204" pitchFamily="34" charset="-122"/>
                <a:ea typeface="微软雅黑" panose="020B0503020204020204" pitchFamily="34" charset="-122"/>
              </a:defRPr>
            </a:lvl3pPr>
            <a:lvl4pPr marL="1600200" indent="-228600" defTabSz="0">
              <a:spcBef>
                <a:spcPct val="20000"/>
              </a:spcBef>
              <a:buFont typeface="Arial" panose="020B0604020202020204" pitchFamily="34" charset="0"/>
              <a:buChar char="–"/>
              <a:tabLst>
                <a:tab pos="1828800" algn="l"/>
              </a:tabLst>
              <a:defRPr sz="2000">
                <a:solidFill>
                  <a:schemeClr val="tx1"/>
                </a:solidFill>
                <a:latin typeface="微软雅黑" panose="020B0503020204020204" pitchFamily="34" charset="-122"/>
                <a:ea typeface="微软雅黑" panose="020B0503020204020204" pitchFamily="34" charset="-122"/>
              </a:defRPr>
            </a:lvl4pPr>
            <a:lvl5pPr marL="2057400" indent="-228600" defTabSz="0">
              <a:spcBef>
                <a:spcPct val="20000"/>
              </a:spcBef>
              <a:buFont typeface="Arial" panose="020B0604020202020204" pitchFamily="34" charset="0"/>
              <a:buChar char="»"/>
              <a:tabLst>
                <a:tab pos="1828800" algn="l"/>
              </a:tabLst>
              <a:defRPr sz="2000">
                <a:solidFill>
                  <a:schemeClr val="tx1"/>
                </a:solidFill>
                <a:latin typeface="微软雅黑" panose="020B0503020204020204" pitchFamily="34" charset="-122"/>
                <a:ea typeface="微软雅黑" panose="020B0503020204020204" pitchFamily="34" charset="-122"/>
              </a:defRPr>
            </a:lvl5pPr>
            <a:lvl6pPr marL="2514600" indent="-228600" defTabSz="0" eaLnBrk="0" fontAlgn="base" hangingPunct="0">
              <a:spcBef>
                <a:spcPct val="20000"/>
              </a:spcBef>
              <a:spcAft>
                <a:spcPct val="0"/>
              </a:spcAft>
              <a:buFont typeface="Arial" panose="020B0604020202020204" pitchFamily="34" charset="0"/>
              <a:buChar char="»"/>
              <a:tabLst>
                <a:tab pos="1828800" algn="l"/>
              </a:tabLst>
              <a:defRPr sz="2000">
                <a:solidFill>
                  <a:schemeClr val="tx1"/>
                </a:solidFill>
                <a:latin typeface="微软雅黑" panose="020B0503020204020204" pitchFamily="34" charset="-122"/>
                <a:ea typeface="微软雅黑" panose="020B0503020204020204" pitchFamily="34" charset="-122"/>
              </a:defRPr>
            </a:lvl6pPr>
            <a:lvl7pPr marL="2971800" indent="-228600" defTabSz="0" eaLnBrk="0" fontAlgn="base" hangingPunct="0">
              <a:spcBef>
                <a:spcPct val="20000"/>
              </a:spcBef>
              <a:spcAft>
                <a:spcPct val="0"/>
              </a:spcAft>
              <a:buFont typeface="Arial" panose="020B0604020202020204" pitchFamily="34" charset="0"/>
              <a:buChar char="»"/>
              <a:tabLst>
                <a:tab pos="1828800" algn="l"/>
              </a:tabLst>
              <a:defRPr sz="2000">
                <a:solidFill>
                  <a:schemeClr val="tx1"/>
                </a:solidFill>
                <a:latin typeface="微软雅黑" panose="020B0503020204020204" pitchFamily="34" charset="-122"/>
                <a:ea typeface="微软雅黑" panose="020B0503020204020204" pitchFamily="34" charset="-122"/>
              </a:defRPr>
            </a:lvl7pPr>
            <a:lvl8pPr marL="3429000" indent="-228600" defTabSz="0" eaLnBrk="0" fontAlgn="base" hangingPunct="0">
              <a:spcBef>
                <a:spcPct val="20000"/>
              </a:spcBef>
              <a:spcAft>
                <a:spcPct val="0"/>
              </a:spcAft>
              <a:buFont typeface="Arial" panose="020B0604020202020204" pitchFamily="34" charset="0"/>
              <a:buChar char="»"/>
              <a:tabLst>
                <a:tab pos="1828800" algn="l"/>
              </a:tabLst>
              <a:defRPr sz="2000">
                <a:solidFill>
                  <a:schemeClr val="tx1"/>
                </a:solidFill>
                <a:latin typeface="微软雅黑" panose="020B0503020204020204" pitchFamily="34" charset="-122"/>
                <a:ea typeface="微软雅黑" panose="020B0503020204020204" pitchFamily="34" charset="-122"/>
              </a:defRPr>
            </a:lvl8pPr>
            <a:lvl9pPr marL="3886200" indent="-228600" defTabSz="0" eaLnBrk="0" fontAlgn="base" hangingPunct="0">
              <a:spcBef>
                <a:spcPct val="20000"/>
              </a:spcBef>
              <a:spcAft>
                <a:spcPct val="0"/>
              </a:spcAft>
              <a:buFont typeface="Arial" panose="020B0604020202020204" pitchFamily="34" charset="0"/>
              <a:buChar char="»"/>
              <a:tabLst>
                <a:tab pos="1828800" algn="l"/>
              </a:tabLst>
              <a:defRPr sz="20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Tx/>
              <a:buNone/>
            </a:pPr>
            <a:r>
              <a:rPr lang="zh-CN" altLang="en-US" sz="1800" b="1">
                <a:solidFill>
                  <a:srgbClr val="000000"/>
                </a:solidFill>
                <a:latin typeface="Times New Roman" panose="02020603050405020304" pitchFamily="18" charset="0"/>
                <a:ea typeface="方正书宋简体"/>
                <a:cs typeface="方正书宋简体"/>
              </a:rPr>
              <a:t>基于网络拓扑结构的无线网络分类</a:t>
            </a:r>
            <a:endParaRPr lang="zh-CN" altLang="en-US" sz="1800" b="1">
              <a:solidFill>
                <a:srgbClr val="000000"/>
              </a:solidFill>
              <a:latin typeface="Arial" panose="020B0604020202020204" pitchFamily="34" charset="0"/>
              <a:ea typeface="方正书宋简体"/>
              <a:cs typeface="方正书宋简体"/>
            </a:endParaRPr>
          </a:p>
        </p:txBody>
      </p:sp>
      <p:sp>
        <p:nvSpPr>
          <p:cNvPr id="50181" name="TextBox 49"/>
          <p:cNvSpPr txBox="1">
            <a:spLocks noChangeArrowheads="1"/>
          </p:cNvSpPr>
          <p:nvPr/>
        </p:nvSpPr>
        <p:spPr bwMode="auto">
          <a:xfrm>
            <a:off x="107950" y="1052513"/>
            <a:ext cx="8834438"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1.1.8 </a:t>
            </a:r>
            <a:r>
              <a:rPr lang="zh-CN" altLang="en-US" sz="2400" b="1">
                <a:latin typeface="黑体" panose="02010609060101010101" pitchFamily="49" charset="-122"/>
                <a:ea typeface="黑体" panose="02010609060101010101" pitchFamily="49" charset="-122"/>
              </a:rPr>
              <a:t>无线网分类（根据网络拓扑结构划分）</a:t>
            </a:r>
          </a:p>
        </p:txBody>
      </p:sp>
      <p:sp>
        <p:nvSpPr>
          <p:cNvPr id="50182"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F8D783D8-9E91-4920-A04F-F36F1DC0222E}" type="slidenum">
              <a:rPr lang="zh-CN" altLang="en-US" sz="1800">
                <a:latin typeface="Calibri" panose="020F0502020204030204" pitchFamily="34" charset="0"/>
                <a:ea typeface="宋体" panose="02010600030101010101" pitchFamily="2" charset="-122"/>
              </a:rPr>
              <a:pPr>
                <a:spcBef>
                  <a:spcPct val="0"/>
                </a:spcBef>
                <a:buFontTx/>
                <a:buNone/>
              </a:pPr>
              <a:t>35</a:t>
            </a:fld>
            <a:endParaRPr lang="zh-CN" altLang="en-US" sz="1800">
              <a:latin typeface="Calibri" panose="020F0502020204030204" pitchFamily="34" charset="0"/>
              <a:ea typeface="宋体" panose="02010600030101010101" pitchFamily="2" charset="-122"/>
            </a:endParaRPr>
          </a:p>
        </p:txBody>
      </p:sp>
      <p:sp>
        <p:nvSpPr>
          <p:cNvPr id="50183" name="文本框 2"/>
          <p:cNvSpPr txBox="1">
            <a:spLocks noChangeArrowheads="1"/>
          </p:cNvSpPr>
          <p:nvPr/>
        </p:nvSpPr>
        <p:spPr bwMode="auto">
          <a:xfrm>
            <a:off x="5435600" y="3860800"/>
            <a:ext cx="1025525" cy="277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1200">
                <a:latin typeface="Arial" panose="020B0604020202020204" pitchFamily="34" charset="0"/>
                <a:ea typeface="宋体" panose="02010600030101010101" pitchFamily="2" charset="-122"/>
              </a:rPr>
              <a:t>2g/3g/4g/5g</a:t>
            </a:r>
            <a:endParaRPr lang="zh-CN" altLang="en-US" sz="1200">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916113"/>
            <a:ext cx="8388350" cy="4525962"/>
          </a:xfrm>
        </p:spPr>
        <p:txBody>
          <a:bodyPr/>
          <a:lstStyle/>
          <a:p>
            <a:pPr marL="342900" lvl="1" indent="-342900">
              <a:buFont typeface="Wingdings" panose="05000000000000000000" pitchFamily="2" charset="2"/>
              <a:buChar char="u"/>
              <a:defRPr/>
            </a:pPr>
            <a:r>
              <a:rPr lang="zh-CN" altLang="en-US" sz="2400" kern="0" dirty="0">
                <a:latin typeface="宋体" panose="02010600030101010101" pitchFamily="2" charset="-122"/>
                <a:ea typeface="宋体" panose="02010600030101010101" pitchFamily="2" charset="-122"/>
              </a:rPr>
              <a:t>无线网络的开放性使得网络更易受到恶意攻击</a:t>
            </a:r>
          </a:p>
          <a:p>
            <a:pPr marL="857250" lvl="2" indent="-457200">
              <a:buFont typeface="Wingdings" panose="05000000000000000000" pitchFamily="2" charset="2"/>
              <a:buChar char="l"/>
              <a:defRPr/>
            </a:pPr>
            <a:r>
              <a:rPr lang="zh-CN" altLang="en-US" kern="0" dirty="0">
                <a:latin typeface="宋体" panose="02010600030101010101" pitchFamily="2" charset="-122"/>
                <a:ea typeface="宋体" panose="02010600030101010101" pitchFamily="2" charset="-122"/>
              </a:rPr>
              <a:t>无线链路使得网络更容易受到被动窃听或主动干扰等各种攻击。</a:t>
            </a:r>
          </a:p>
          <a:p>
            <a:pPr marL="857250" lvl="2" indent="-457200">
              <a:buFont typeface="Wingdings" panose="05000000000000000000" pitchFamily="2" charset="2"/>
              <a:buChar char="l"/>
              <a:defRPr/>
            </a:pPr>
            <a:r>
              <a:rPr lang="zh-CN" altLang="en-US" b="1" kern="0" dirty="0">
                <a:solidFill>
                  <a:srgbClr val="FF0000"/>
                </a:solidFill>
                <a:latin typeface="宋体" panose="02010600030101010101" pitchFamily="2" charset="-122"/>
                <a:ea typeface="宋体" panose="02010600030101010101" pitchFamily="2" charset="-122"/>
              </a:rPr>
              <a:t>有线网络</a:t>
            </a:r>
            <a:r>
              <a:rPr lang="zh-CN" altLang="en-US" kern="0" dirty="0">
                <a:latin typeface="宋体" panose="02010600030101010101" pitchFamily="2" charset="-122"/>
                <a:ea typeface="宋体" panose="02010600030101010101" pitchFamily="2" charset="-122"/>
              </a:rPr>
              <a:t>的网络连接是相对固定的，</a:t>
            </a:r>
            <a:r>
              <a:rPr lang="zh-CN" altLang="en-US" b="1" kern="0" dirty="0">
                <a:solidFill>
                  <a:srgbClr val="FF0000"/>
                </a:solidFill>
                <a:latin typeface="宋体" panose="02010600030101010101" pitchFamily="2" charset="-122"/>
                <a:ea typeface="宋体" panose="02010600030101010101" pitchFamily="2" charset="-122"/>
              </a:rPr>
              <a:t>具有确定的边界</a:t>
            </a:r>
            <a:r>
              <a:rPr lang="zh-CN" altLang="en-US" kern="0" dirty="0">
                <a:latin typeface="宋体" panose="02010600030101010101" pitchFamily="2" charset="-122"/>
                <a:ea typeface="宋体" panose="02010600030101010101" pitchFamily="2" charset="-122"/>
              </a:rPr>
              <a:t>，攻击者必须物理地接入网络或经过物理边界，如防火墙和网关，才能进入到有线网络。</a:t>
            </a:r>
          </a:p>
          <a:p>
            <a:pPr marL="857250" lvl="2" indent="-457200">
              <a:buFont typeface="Wingdings" panose="05000000000000000000" pitchFamily="2" charset="2"/>
              <a:buChar char="l"/>
              <a:defRPr/>
            </a:pPr>
            <a:r>
              <a:rPr lang="zh-CN" altLang="en-US" b="1" kern="0" dirty="0">
                <a:solidFill>
                  <a:srgbClr val="FF0000"/>
                </a:solidFill>
                <a:latin typeface="宋体" panose="02010600030101010101" pitchFamily="2" charset="-122"/>
                <a:ea typeface="宋体" panose="02010600030101010101" pitchFamily="2" charset="-122"/>
              </a:rPr>
              <a:t>无线网络</a:t>
            </a:r>
            <a:r>
              <a:rPr lang="zh-CN" altLang="en-US" kern="0" dirty="0">
                <a:latin typeface="宋体" panose="02010600030101010101" pitchFamily="2" charset="-122"/>
                <a:ea typeface="宋体" panose="02010600030101010101" pitchFamily="2" charset="-122"/>
              </a:rPr>
              <a:t>则</a:t>
            </a:r>
            <a:r>
              <a:rPr lang="zh-CN" altLang="en-US" b="1" kern="0" dirty="0">
                <a:solidFill>
                  <a:srgbClr val="FF0000"/>
                </a:solidFill>
                <a:latin typeface="宋体" panose="02010600030101010101" pitchFamily="2" charset="-122"/>
                <a:ea typeface="宋体" panose="02010600030101010101" pitchFamily="2" charset="-122"/>
              </a:rPr>
              <a:t>没有一个明确的防御边界</a:t>
            </a:r>
            <a:r>
              <a:rPr lang="zh-CN" altLang="en-US" kern="0" dirty="0">
                <a:latin typeface="宋体" panose="02010600030101010101" pitchFamily="2" charset="-122"/>
                <a:ea typeface="宋体" panose="02010600030101010101" pitchFamily="2" charset="-122"/>
              </a:rPr>
              <a:t>，攻击者可能来自四面八方和任意节点，每个节点必须面对攻击者直接或间接的攻击。无线网络的这种开放性带来了信息截取、未授权使用服务、恶意注入信息等一系列信息安全问题。 </a:t>
            </a:r>
          </a:p>
          <a:p>
            <a:pPr>
              <a:defRPr/>
            </a:pPr>
            <a:endParaRPr lang="zh-CN" altLang="en-US" sz="2400" kern="0" dirty="0">
              <a:latin typeface="宋体" panose="02010600030101010101" pitchFamily="2" charset="-122"/>
              <a:ea typeface="宋体" panose="02010600030101010101" pitchFamily="2" charset="-122"/>
            </a:endParaRPr>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52228" name="TextBox 49"/>
          <p:cNvSpPr txBox="1">
            <a:spLocks noChangeArrowheads="1"/>
          </p:cNvSpPr>
          <p:nvPr/>
        </p:nvSpPr>
        <p:spPr bwMode="auto">
          <a:xfrm>
            <a:off x="107950" y="1052513"/>
            <a:ext cx="8834438"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1.1.9 </a:t>
            </a:r>
            <a:r>
              <a:rPr lang="zh-CN" altLang="en-US" sz="2400" b="1">
                <a:latin typeface="黑体" panose="02010609060101010101" pitchFamily="49" charset="-122"/>
                <a:ea typeface="黑体" panose="02010609060101010101" pitchFamily="49" charset="-122"/>
              </a:rPr>
              <a:t>无线网安全与有线网安全的区别</a:t>
            </a:r>
          </a:p>
        </p:txBody>
      </p:sp>
      <p:sp>
        <p:nvSpPr>
          <p:cNvPr id="52229"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3E9DC842-4792-4D0F-B201-EBEF3BC3D0AE}" type="slidenum">
              <a:rPr lang="zh-CN" altLang="en-US" sz="1800">
                <a:latin typeface="Calibri" panose="020F0502020204030204" pitchFamily="34" charset="0"/>
                <a:ea typeface="宋体" panose="02010600030101010101" pitchFamily="2" charset="-122"/>
              </a:rPr>
              <a:pPr>
                <a:spcBef>
                  <a:spcPct val="0"/>
                </a:spcBef>
                <a:buFontTx/>
                <a:buNone/>
              </a:pPr>
              <a:t>36</a:t>
            </a:fld>
            <a:endParaRPr lang="zh-CN" altLang="en-US" sz="1800">
              <a:latin typeface="Calibri" panose="020F050202020403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916113"/>
            <a:ext cx="8388350" cy="4525962"/>
          </a:xfrm>
        </p:spPr>
        <p:txBody>
          <a:bodyPr/>
          <a:lstStyle/>
          <a:p>
            <a:pPr marL="342900" lvl="1" indent="-342900">
              <a:buFont typeface="Wingdings" panose="05000000000000000000" pitchFamily="2" charset="2"/>
              <a:buChar char="u"/>
              <a:defRPr/>
            </a:pPr>
            <a:r>
              <a:rPr lang="zh-CN" altLang="en-US" sz="2400" kern="0" dirty="0">
                <a:latin typeface="宋体" panose="02010600030101010101" pitchFamily="2" charset="-122"/>
                <a:ea typeface="宋体" panose="02010600030101010101" pitchFamily="2" charset="-122"/>
              </a:rPr>
              <a:t>无线网络的移动性使得安全管理难度更大</a:t>
            </a:r>
          </a:p>
          <a:p>
            <a:pPr marL="857250" lvl="2" indent="-457200">
              <a:buFont typeface="Wingdings" panose="05000000000000000000" pitchFamily="2" charset="2"/>
              <a:buChar char="l"/>
              <a:defRPr/>
            </a:pPr>
            <a:r>
              <a:rPr lang="zh-CN" altLang="en-US" kern="0" dirty="0">
                <a:latin typeface="宋体" panose="02010600030101010101" pitchFamily="2" charset="-122"/>
                <a:ea typeface="宋体" panose="02010600030101010101" pitchFamily="2" charset="-122"/>
              </a:rPr>
              <a:t>有线网络的用户终端与接入设备之间通过线缆连接，终端不能在大范围内移动，对用户的管理比较容易。</a:t>
            </a:r>
          </a:p>
          <a:p>
            <a:pPr marL="857250" lvl="2" indent="-457200">
              <a:buFont typeface="Wingdings" panose="05000000000000000000" pitchFamily="2" charset="2"/>
              <a:buChar char="l"/>
              <a:defRPr/>
            </a:pPr>
            <a:r>
              <a:rPr lang="zh-CN" altLang="en-US" kern="0" dirty="0">
                <a:latin typeface="宋体" panose="02010600030101010101" pitchFamily="2" charset="-122"/>
                <a:ea typeface="宋体" panose="02010600030101010101" pitchFamily="2" charset="-122"/>
              </a:rPr>
              <a:t>而无线网络终端不仅可以在较大范围内移动，而且还可以跨区域漫游，这增大了对接入节点的认证难度，且移动节点没有足够的物理防护，从而易被窃听、破坏和劫持。</a:t>
            </a:r>
          </a:p>
          <a:p>
            <a:pPr marL="857250" lvl="2" indent="-457200">
              <a:buFont typeface="Wingdings" panose="05000000000000000000" pitchFamily="2" charset="2"/>
              <a:buChar char="l"/>
              <a:defRPr/>
            </a:pPr>
            <a:r>
              <a:rPr lang="zh-CN" altLang="en-US" kern="0" dirty="0">
                <a:latin typeface="宋体" panose="02010600030101010101" pitchFamily="2" charset="-122"/>
                <a:ea typeface="宋体" panose="02010600030101010101" pitchFamily="2" charset="-122"/>
              </a:rPr>
              <a:t>通过网络内部已经被入侵的节点实施内部攻击造成的破坏更大，更难以检测，且要求密码安全算法能抗密钥泄露，抗节点妥协。 </a:t>
            </a:r>
          </a:p>
          <a:p>
            <a:pPr>
              <a:defRPr/>
            </a:pPr>
            <a:endParaRPr lang="zh-CN" altLang="en-US" sz="2400" kern="0" dirty="0">
              <a:latin typeface="宋体" panose="02010600030101010101" pitchFamily="2" charset="-122"/>
              <a:ea typeface="宋体" panose="02010600030101010101" pitchFamily="2" charset="-122"/>
            </a:endParaRPr>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53252" name="TextBox 49"/>
          <p:cNvSpPr txBox="1">
            <a:spLocks noChangeArrowheads="1"/>
          </p:cNvSpPr>
          <p:nvPr/>
        </p:nvSpPr>
        <p:spPr bwMode="auto">
          <a:xfrm>
            <a:off x="107950" y="1052513"/>
            <a:ext cx="8834438"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1.1.9 </a:t>
            </a:r>
            <a:r>
              <a:rPr lang="zh-CN" altLang="en-US" sz="2400" b="1">
                <a:latin typeface="黑体" panose="02010609060101010101" pitchFamily="49" charset="-122"/>
                <a:ea typeface="黑体" panose="02010609060101010101" pitchFamily="49" charset="-122"/>
              </a:rPr>
              <a:t>无线网安全与有线网安全的区别</a:t>
            </a:r>
          </a:p>
        </p:txBody>
      </p:sp>
      <p:sp>
        <p:nvSpPr>
          <p:cNvPr id="53253"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0BA36709-E3B8-44CF-B4E8-12EE2D2D2C93}" type="slidenum">
              <a:rPr lang="zh-CN" altLang="en-US" sz="1800">
                <a:latin typeface="Calibri" panose="020F0502020204030204" pitchFamily="34" charset="0"/>
                <a:ea typeface="宋体" panose="02010600030101010101" pitchFamily="2" charset="-122"/>
              </a:rPr>
              <a:pPr>
                <a:spcBef>
                  <a:spcPct val="0"/>
                </a:spcBef>
                <a:buFontTx/>
                <a:buNone/>
              </a:pPr>
              <a:t>37</a:t>
            </a:fld>
            <a:endParaRPr lang="zh-CN" altLang="en-US" sz="1800">
              <a:latin typeface="Calibri" panose="020F050202020403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7825" y="1874838"/>
            <a:ext cx="8388350" cy="4525962"/>
          </a:xfrm>
        </p:spPr>
        <p:txBody>
          <a:bodyPr/>
          <a:lstStyle/>
          <a:p>
            <a:pPr marL="342900" lvl="1" indent="-342900">
              <a:buFont typeface="Wingdings" panose="05000000000000000000" pitchFamily="2" charset="2"/>
              <a:buChar char="u"/>
              <a:defRPr/>
            </a:pPr>
            <a:r>
              <a:rPr lang="zh-CN" altLang="en-US" sz="2400" kern="0" dirty="0">
                <a:latin typeface="宋体" panose="02010600030101010101" pitchFamily="2" charset="-122"/>
                <a:ea typeface="宋体" panose="02010600030101010101" pitchFamily="2" charset="-122"/>
              </a:rPr>
              <a:t>无线网络动态变化的拓扑结构使得安全方案的实施难度更大</a:t>
            </a:r>
            <a:endParaRPr lang="en-US" altLang="zh-CN" sz="2400" kern="0" dirty="0">
              <a:latin typeface="宋体" panose="02010600030101010101" pitchFamily="2" charset="-122"/>
              <a:ea typeface="宋体" panose="02010600030101010101" pitchFamily="2" charset="-122"/>
            </a:endParaRPr>
          </a:p>
          <a:p>
            <a:pPr marL="857250" lvl="2" indent="-457200">
              <a:buFont typeface="Wingdings" panose="05000000000000000000" pitchFamily="2" charset="2"/>
              <a:buChar char="l"/>
              <a:defRPr/>
            </a:pPr>
            <a:r>
              <a:rPr lang="zh-CN" altLang="en-US" kern="0" dirty="0">
                <a:latin typeface="宋体" panose="02010600030101010101" pitchFamily="2" charset="-122"/>
                <a:ea typeface="宋体" panose="02010600030101010101" pitchFamily="2" charset="-122"/>
              </a:rPr>
              <a:t>有线网络具有固定的拓扑结构，安全技术和方案容易部署。</a:t>
            </a:r>
            <a:endParaRPr lang="en-US" altLang="zh-CN" kern="0" dirty="0">
              <a:latin typeface="宋体" panose="02010600030101010101" pitchFamily="2" charset="-122"/>
              <a:ea typeface="宋体" panose="02010600030101010101" pitchFamily="2" charset="-122"/>
            </a:endParaRPr>
          </a:p>
          <a:p>
            <a:pPr marL="857250" lvl="2" indent="-457200">
              <a:buFont typeface="Wingdings" panose="05000000000000000000" pitchFamily="2" charset="2"/>
              <a:buChar char="l"/>
              <a:defRPr/>
            </a:pPr>
            <a:r>
              <a:rPr lang="zh-CN" altLang="en-US" kern="0" dirty="0">
                <a:latin typeface="宋体" panose="02010600030101010101" pitchFamily="2" charset="-122"/>
                <a:ea typeface="宋体" panose="02010600030101010101" pitchFamily="2" charset="-122"/>
              </a:rPr>
              <a:t>而在无线网络环境中，动态的、变化的拓扑结构缺乏集中管理机制，使得安全技术更加复杂。</a:t>
            </a:r>
            <a:endParaRPr lang="en-US" altLang="zh-CN" kern="0" dirty="0">
              <a:latin typeface="宋体" panose="02010600030101010101" pitchFamily="2" charset="-122"/>
              <a:ea typeface="宋体" panose="02010600030101010101" pitchFamily="2" charset="-122"/>
            </a:endParaRPr>
          </a:p>
          <a:p>
            <a:pPr marL="857250" lvl="2" indent="-457200">
              <a:buFont typeface="Wingdings" panose="05000000000000000000" pitchFamily="2" charset="2"/>
              <a:buChar char="l"/>
              <a:defRPr/>
            </a:pPr>
            <a:r>
              <a:rPr lang="zh-CN" altLang="en-US" kern="0" dirty="0">
                <a:latin typeface="宋体" panose="02010600030101010101" pitchFamily="2" charset="-122"/>
                <a:ea typeface="宋体" panose="02010600030101010101" pitchFamily="2" charset="-122"/>
              </a:rPr>
              <a:t>另一方面，无线网络环境中做出的许多决策是分散的，许多网络算法必须依赖大量节点的共同参与和协作来完成。攻击者可能实施新的攻击破坏来破坏协作机制。 </a:t>
            </a:r>
            <a:endParaRPr lang="en-US" altLang="zh-CN" kern="0" dirty="0">
              <a:latin typeface="宋体" panose="02010600030101010101" pitchFamily="2" charset="-122"/>
              <a:ea typeface="宋体" panose="02010600030101010101" pitchFamily="2" charset="-122"/>
            </a:endParaRPr>
          </a:p>
          <a:p>
            <a:pPr>
              <a:defRPr/>
            </a:pPr>
            <a:endParaRPr lang="zh-CN" altLang="en-US" sz="2400" kern="0" dirty="0">
              <a:latin typeface="宋体" panose="02010600030101010101" pitchFamily="2" charset="-122"/>
              <a:ea typeface="宋体" panose="02010600030101010101" pitchFamily="2" charset="-122"/>
            </a:endParaRPr>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54276" name="TextBox 49"/>
          <p:cNvSpPr txBox="1">
            <a:spLocks noChangeArrowheads="1"/>
          </p:cNvSpPr>
          <p:nvPr/>
        </p:nvSpPr>
        <p:spPr bwMode="auto">
          <a:xfrm>
            <a:off x="107950" y="1052513"/>
            <a:ext cx="8834438"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1.1.9 </a:t>
            </a:r>
            <a:r>
              <a:rPr lang="zh-CN" altLang="en-US" sz="2400" b="1">
                <a:latin typeface="黑体" panose="02010609060101010101" pitchFamily="49" charset="-122"/>
                <a:ea typeface="黑体" panose="02010609060101010101" pitchFamily="49" charset="-122"/>
              </a:rPr>
              <a:t>无线网安全与有线网安全的区别</a:t>
            </a:r>
          </a:p>
        </p:txBody>
      </p:sp>
      <p:sp>
        <p:nvSpPr>
          <p:cNvPr id="54277"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A59C5CA0-D822-43C0-8376-1F53E71B6B5C}" type="slidenum">
              <a:rPr lang="zh-CN" altLang="en-US" sz="1800">
                <a:latin typeface="Calibri" panose="020F0502020204030204" pitchFamily="34" charset="0"/>
                <a:ea typeface="宋体" panose="02010600030101010101" pitchFamily="2" charset="-122"/>
              </a:rPr>
              <a:pPr>
                <a:spcBef>
                  <a:spcPct val="0"/>
                </a:spcBef>
                <a:buFontTx/>
                <a:buNone/>
              </a:pPr>
              <a:t>38</a:t>
            </a:fld>
            <a:endParaRPr lang="zh-CN" altLang="en-US" sz="1800">
              <a:latin typeface="Calibri" panose="020F050202020403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965325"/>
            <a:ext cx="8362950" cy="4525963"/>
          </a:xfrm>
        </p:spPr>
        <p:txBody>
          <a:bodyPr/>
          <a:lstStyle/>
          <a:p>
            <a:pPr lvl="1" algn="just" eaLnBrk="1" hangingPunct="1">
              <a:buSzPct val="100000"/>
              <a:buFont typeface="Wingdings" panose="05000000000000000000" pitchFamily="2" charset="2"/>
              <a:buChar char="u"/>
              <a:defRPr/>
            </a:pPr>
            <a:r>
              <a:rPr lang="zh-CN" altLang="en-US" sz="2400" kern="0" dirty="0">
                <a:latin typeface="宋体" panose="02010600030101010101" pitchFamily="2" charset="-122"/>
                <a:ea typeface="宋体" panose="02010600030101010101" pitchFamily="2" charset="-122"/>
              </a:rPr>
              <a:t>无线网络传输信号的不稳定性带来无线通信网络及其安全机制的鲁棒性问题</a:t>
            </a:r>
          </a:p>
          <a:p>
            <a:pPr lvl="2" algn="just" eaLnBrk="1" hangingPunct="1">
              <a:buSzPct val="100000"/>
              <a:buFont typeface="Wingdings" panose="05000000000000000000" pitchFamily="2" charset="2"/>
              <a:buChar char="l"/>
              <a:defRPr/>
            </a:pPr>
            <a:r>
              <a:rPr lang="zh-CN" altLang="en-US" kern="0" dirty="0">
                <a:latin typeface="宋体" panose="02010600030101010101" pitchFamily="2" charset="-122"/>
                <a:ea typeface="宋体" panose="02010600030101010101" pitchFamily="2" charset="-122"/>
              </a:rPr>
              <a:t>有线网络的传输环境是确定的，信号质量</a:t>
            </a:r>
            <a:r>
              <a:rPr lang="zh-CN" altLang="en-US" kern="0" dirty="0" smtClean="0">
                <a:latin typeface="宋体" panose="02010600030101010101" pitchFamily="2" charset="-122"/>
                <a:ea typeface="宋体" panose="02010600030101010101" pitchFamily="2" charset="-122"/>
              </a:rPr>
              <a:t>稳定</a:t>
            </a:r>
            <a:endParaRPr lang="en-US" altLang="zh-CN" kern="0" dirty="0" smtClean="0">
              <a:latin typeface="宋体" panose="02010600030101010101" pitchFamily="2" charset="-122"/>
              <a:ea typeface="宋体" panose="02010600030101010101" pitchFamily="2" charset="-122"/>
            </a:endParaRPr>
          </a:p>
          <a:p>
            <a:pPr lvl="2" algn="just" eaLnBrk="1" hangingPunct="1">
              <a:buSzPct val="100000"/>
              <a:buFont typeface="Wingdings" panose="05000000000000000000" pitchFamily="2" charset="2"/>
              <a:buChar char="l"/>
              <a:defRPr/>
            </a:pPr>
            <a:r>
              <a:rPr lang="zh-CN" altLang="en-US" kern="0" dirty="0" smtClean="0">
                <a:latin typeface="宋体" panose="02010600030101010101" pitchFamily="2" charset="-122"/>
                <a:ea typeface="宋体" panose="02010600030101010101" pitchFamily="2" charset="-122"/>
              </a:rPr>
              <a:t>无线</a:t>
            </a:r>
            <a:r>
              <a:rPr lang="zh-CN" altLang="en-US" kern="0" dirty="0">
                <a:latin typeface="宋体" panose="02010600030101010101" pitchFamily="2" charset="-122"/>
                <a:ea typeface="宋体" panose="02010600030101010101" pitchFamily="2" charset="-122"/>
              </a:rPr>
              <a:t>网络随着用户的移动其信道特性是变化的，会受到干扰、衰落、多径等多方面的影响，造成信号质量波动较大，甚至无法进行通信</a:t>
            </a:r>
            <a:r>
              <a:rPr lang="zh-CN" altLang="en-US" kern="0" dirty="0" smtClean="0">
                <a:latin typeface="宋体" panose="02010600030101010101" pitchFamily="2" charset="-122"/>
                <a:ea typeface="宋体" panose="02010600030101010101" pitchFamily="2" charset="-122"/>
              </a:rPr>
              <a:t>。</a:t>
            </a:r>
            <a:endParaRPr lang="en-US" altLang="zh-CN" kern="0" dirty="0" smtClean="0">
              <a:latin typeface="宋体" panose="02010600030101010101" pitchFamily="2" charset="-122"/>
              <a:ea typeface="宋体" panose="02010600030101010101" pitchFamily="2" charset="-122"/>
            </a:endParaRPr>
          </a:p>
          <a:p>
            <a:pPr lvl="2" algn="just" eaLnBrk="1" hangingPunct="1">
              <a:buSzPct val="100000"/>
              <a:buFont typeface="Wingdings" panose="05000000000000000000" pitchFamily="2" charset="2"/>
              <a:buChar char="l"/>
              <a:defRPr/>
            </a:pPr>
            <a:r>
              <a:rPr lang="zh-CN" altLang="en-US" kern="0" dirty="0" smtClean="0">
                <a:latin typeface="宋体" panose="02010600030101010101" pitchFamily="2" charset="-122"/>
                <a:ea typeface="宋体" panose="02010600030101010101" pitchFamily="2" charset="-122"/>
              </a:rPr>
              <a:t>无线</a:t>
            </a:r>
            <a:r>
              <a:rPr lang="zh-CN" altLang="en-US" kern="0" dirty="0">
                <a:latin typeface="宋体" panose="02010600030101010101" pitchFamily="2" charset="-122"/>
                <a:ea typeface="宋体" panose="02010600030101010101" pitchFamily="2" charset="-122"/>
              </a:rPr>
              <a:t>信道的竞争共享访问机制也可能导致数据丢失。 </a:t>
            </a:r>
            <a:endParaRPr lang="en-US" altLang="zh-CN" kern="0" dirty="0">
              <a:latin typeface="宋体" panose="02010600030101010101" pitchFamily="2" charset="-122"/>
              <a:ea typeface="宋体" panose="02010600030101010101" pitchFamily="2" charset="-122"/>
            </a:endParaRPr>
          </a:p>
          <a:p>
            <a:pPr lvl="2" algn="just" eaLnBrk="1" hangingPunct="1">
              <a:buSzPct val="100000"/>
              <a:buFont typeface="Wingdings" panose="05000000000000000000" pitchFamily="2" charset="2"/>
              <a:buChar char="l"/>
              <a:defRPr/>
            </a:pPr>
            <a:r>
              <a:rPr lang="zh-CN" altLang="en-US" kern="0" dirty="0">
                <a:latin typeface="宋体" panose="02010600030101010101" pitchFamily="2" charset="-122"/>
                <a:ea typeface="宋体" panose="02010600030101010101" pitchFamily="2" charset="-122"/>
              </a:rPr>
              <a:t>因此，这对无线通信网络安全机制的鲁棒性提出了更高的要求。</a:t>
            </a:r>
            <a:endParaRPr lang="en-US" altLang="zh-CN" kern="0" dirty="0">
              <a:latin typeface="宋体" panose="02010600030101010101" pitchFamily="2" charset="-122"/>
              <a:ea typeface="宋体" panose="02010600030101010101" pitchFamily="2" charset="-122"/>
            </a:endParaRPr>
          </a:p>
          <a:p>
            <a:pPr>
              <a:defRPr/>
            </a:pPr>
            <a:endParaRPr lang="zh-CN" altLang="en-US" dirty="0"/>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55300" name="TextBox 49"/>
          <p:cNvSpPr txBox="1">
            <a:spLocks noChangeArrowheads="1"/>
          </p:cNvSpPr>
          <p:nvPr/>
        </p:nvSpPr>
        <p:spPr bwMode="auto">
          <a:xfrm>
            <a:off x="107950" y="1052513"/>
            <a:ext cx="8834438"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1.1.9 </a:t>
            </a:r>
            <a:r>
              <a:rPr lang="zh-CN" altLang="en-US" sz="2400" b="1">
                <a:latin typeface="黑体" panose="02010609060101010101" pitchFamily="49" charset="-122"/>
                <a:ea typeface="黑体" panose="02010609060101010101" pitchFamily="49" charset="-122"/>
              </a:rPr>
              <a:t>无线网安全与有线网安全的区别</a:t>
            </a:r>
          </a:p>
        </p:txBody>
      </p:sp>
      <p:sp>
        <p:nvSpPr>
          <p:cNvPr id="55301"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29462AA1-A269-476F-AA16-1EC918F06BB3}" type="slidenum">
              <a:rPr lang="zh-CN" altLang="en-US" sz="1800">
                <a:latin typeface="Calibri" panose="020F0502020204030204" pitchFamily="34" charset="0"/>
                <a:ea typeface="宋体" panose="02010600030101010101" pitchFamily="2" charset="-122"/>
              </a:rPr>
              <a:pPr>
                <a:spcBef>
                  <a:spcPct val="0"/>
                </a:spcBef>
                <a:buFontTx/>
                <a:buNone/>
              </a:pPr>
              <a:t>39</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6150" y="2565400"/>
            <a:ext cx="7197725" cy="2951163"/>
          </a:xfrm>
        </p:spPr>
        <p:txBody>
          <a:bodyPr/>
          <a:lstStyle/>
          <a:p>
            <a:pPr marL="342900" lvl="1" indent="-342900">
              <a:buFont typeface="Wingdings" panose="05000000000000000000" pitchFamily="2" charset="2"/>
              <a:buChar char="u"/>
              <a:defRPr/>
            </a:pPr>
            <a:r>
              <a:rPr lang="zh-CN" altLang="en-US" sz="2400" kern="0" dirty="0">
                <a:latin typeface="宋体" panose="02010600030101010101" pitchFamily="2" charset="-122"/>
                <a:ea typeface="宋体" panose="02010600030101010101" pitchFamily="2" charset="-122"/>
              </a:rPr>
              <a:t>既包括允许用户建立远距离无线连接的全球语音和数据网络</a:t>
            </a:r>
            <a:endParaRPr lang="en-US" altLang="zh-CN" sz="2400" kern="0" dirty="0">
              <a:latin typeface="宋体" panose="02010600030101010101" pitchFamily="2" charset="-122"/>
              <a:ea typeface="宋体" panose="02010600030101010101" pitchFamily="2" charset="-122"/>
            </a:endParaRPr>
          </a:p>
          <a:p>
            <a:pPr>
              <a:buFont typeface="Wingdings" panose="05000000000000000000" pitchFamily="2" charset="2"/>
              <a:buChar char="u"/>
              <a:defRPr/>
            </a:pPr>
            <a:r>
              <a:rPr lang="zh-CN" altLang="en-US" sz="2400" kern="0" dirty="0">
                <a:latin typeface="宋体" panose="02010600030101010101" pitchFamily="2" charset="-122"/>
                <a:ea typeface="宋体" panose="02010600030101010101" pitchFamily="2" charset="-122"/>
              </a:rPr>
              <a:t>也包括为近距离无线连接进行优化的红外线技术及射频技术</a:t>
            </a:r>
            <a:endParaRPr lang="en-US" altLang="zh-CN" sz="2400" kern="0" dirty="0">
              <a:latin typeface="宋体" panose="02010600030101010101" pitchFamily="2" charset="-122"/>
              <a:ea typeface="宋体" panose="02010600030101010101" pitchFamily="2" charset="-122"/>
            </a:endParaRPr>
          </a:p>
          <a:p>
            <a:pPr>
              <a:buFont typeface="Wingdings" panose="05000000000000000000" pitchFamily="2" charset="2"/>
              <a:buChar char="u"/>
              <a:defRPr/>
            </a:pPr>
            <a:r>
              <a:rPr lang="zh-CN" altLang="en-US" sz="2400" kern="0" dirty="0">
                <a:latin typeface="宋体" panose="02010600030101010101" pitchFamily="2" charset="-122"/>
                <a:ea typeface="宋体" panose="02010600030101010101" pitchFamily="2" charset="-122"/>
                <a:cs typeface="微软雅黑" panose="020B0503020204020204" pitchFamily="34" charset="-122"/>
              </a:rPr>
              <a:t>与有线网络的用途十分类似，最大的不同在于传输媒介的不同，利用无线电技术取代网线，可以和有线网络互为</a:t>
            </a:r>
            <a:r>
              <a:rPr lang="zh-CN" altLang="en-US" sz="2400" kern="0" dirty="0" smtClean="0">
                <a:latin typeface="宋体" panose="02010600030101010101" pitchFamily="2" charset="-122"/>
                <a:ea typeface="宋体" panose="02010600030101010101" pitchFamily="2" charset="-122"/>
                <a:cs typeface="微软雅黑" panose="020B0503020204020204" pitchFamily="34" charset="-122"/>
              </a:rPr>
              <a:t>备份</a:t>
            </a:r>
            <a:endParaRPr lang="en-US" altLang="zh-CN" sz="2400" kern="0"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13316"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1.1.1 </a:t>
            </a:r>
            <a:r>
              <a:rPr lang="zh-CN" altLang="en-US" sz="2400" b="1">
                <a:latin typeface="黑体" panose="02010609060101010101" pitchFamily="49" charset="-122"/>
                <a:ea typeface="黑体" panose="02010609060101010101" pitchFamily="49" charset="-122"/>
              </a:rPr>
              <a:t>无线网定义</a:t>
            </a:r>
          </a:p>
        </p:txBody>
      </p:sp>
      <p:sp>
        <p:nvSpPr>
          <p:cNvPr id="13317"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3275F511-B14B-49F9-83DA-BAB354C53730}" type="slidenum">
              <a:rPr lang="zh-CN" altLang="en-US" sz="1800">
                <a:latin typeface="Calibri" panose="020F0502020204030204" pitchFamily="34" charset="0"/>
                <a:ea typeface="宋体" panose="02010600030101010101" pitchFamily="2" charset="-122"/>
              </a:rPr>
              <a:pPr>
                <a:spcBef>
                  <a:spcPct val="0"/>
                </a:spcBef>
                <a:buFontTx/>
                <a:buNone/>
              </a:pPr>
              <a:t>4</a:t>
            </a:fld>
            <a:endParaRPr lang="zh-CN" altLang="en-US" sz="1800">
              <a:latin typeface="Calibri" panose="020F0502020204030204" pitchFamily="34" charset="0"/>
              <a:ea typeface="宋体" panose="02010600030101010101" pitchFamily="2" charset="-122"/>
            </a:endParaRPr>
          </a:p>
        </p:txBody>
      </p:sp>
      <p:sp>
        <p:nvSpPr>
          <p:cNvPr id="13318" name="矩形 1"/>
          <p:cNvSpPr>
            <a:spLocks noChangeArrowheads="1"/>
          </p:cNvSpPr>
          <p:nvPr/>
        </p:nvSpPr>
        <p:spPr bwMode="auto">
          <a:xfrm>
            <a:off x="687388" y="2060575"/>
            <a:ext cx="82788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solidFill>
                  <a:srgbClr val="333333"/>
                </a:solidFill>
                <a:latin typeface="Helvetica Neue"/>
              </a:rPr>
              <a:t>无线网络是指无需布线就能实现各种通信设备互联的网络</a:t>
            </a:r>
            <a:endParaRPr lang="zh-CN" altLang="en-US"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组合 1"/>
          <p:cNvGrpSpPr>
            <a:grpSpLocks/>
          </p:cNvGrpSpPr>
          <p:nvPr/>
        </p:nvGrpSpPr>
        <p:grpSpPr bwMode="auto">
          <a:xfrm>
            <a:off x="1709738" y="1344613"/>
            <a:ext cx="5800725" cy="1146175"/>
            <a:chOff x="2286000" y="2889056"/>
            <a:chExt cx="4724400" cy="1044000"/>
          </a:xfrm>
        </p:grpSpPr>
        <p:sp>
          <p:nvSpPr>
            <p:cNvPr id="17"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8"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9" name="Text Box 68"/>
            <p:cNvSpPr txBox="1">
              <a:spLocks noChangeArrowheads="1"/>
            </p:cNvSpPr>
            <p:nvPr/>
          </p:nvSpPr>
          <p:spPr bwMode="gray">
            <a:xfrm>
              <a:off x="3102205" y="3122446"/>
              <a:ext cx="3658709" cy="532134"/>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无线网概述</a:t>
              </a:r>
            </a:p>
          </p:txBody>
        </p:sp>
        <p:sp>
          <p:nvSpPr>
            <p:cNvPr id="20" name="Text Box 69"/>
            <p:cNvSpPr txBox="1">
              <a:spLocks noChangeArrowheads="1"/>
            </p:cNvSpPr>
            <p:nvPr/>
          </p:nvSpPr>
          <p:spPr bwMode="gray">
            <a:xfrm>
              <a:off x="2561324" y="3178974"/>
              <a:ext cx="498987" cy="420510"/>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1.1</a:t>
              </a:r>
            </a:p>
          </p:txBody>
        </p:sp>
      </p:grpSp>
      <p:grpSp>
        <p:nvGrpSpPr>
          <p:cNvPr id="56323" name="组合 1"/>
          <p:cNvGrpSpPr>
            <a:grpSpLocks/>
          </p:cNvGrpSpPr>
          <p:nvPr/>
        </p:nvGrpSpPr>
        <p:grpSpPr bwMode="auto">
          <a:xfrm>
            <a:off x="1709738" y="2676525"/>
            <a:ext cx="5799137" cy="1146175"/>
            <a:chOff x="2286000" y="2889056"/>
            <a:chExt cx="4724400" cy="1044000"/>
          </a:xfrm>
        </p:grpSpPr>
        <p:sp>
          <p:nvSpPr>
            <p:cNvPr id="22"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3"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4" name="Text Box 68"/>
            <p:cNvSpPr txBox="1">
              <a:spLocks noChangeArrowheads="1"/>
            </p:cNvSpPr>
            <p:nvPr/>
          </p:nvSpPr>
          <p:spPr bwMode="gray">
            <a:xfrm>
              <a:off x="3008225" y="3109946"/>
              <a:ext cx="3896815" cy="532134"/>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 </a:t>
              </a:r>
              <a:r>
                <a:rPr lang="zh-CN" altLang="en-US" b="1" dirty="0">
                  <a:solidFill>
                    <a:srgbClr val="FFFF00"/>
                  </a:solidFill>
                  <a:effectLst>
                    <a:outerShdw blurRad="38100" dist="38100" dir="2700000" algn="tl">
                      <a:srgbClr val="000000">
                        <a:alpha val="43137"/>
                      </a:srgbClr>
                    </a:outerShdw>
                  </a:effectLst>
                  <a:latin typeface="Arial" panose="020B0604020202020204" pitchFamily="34" charset="0"/>
                </a:rPr>
                <a:t>无线网发展历史</a:t>
              </a:r>
            </a:p>
          </p:txBody>
        </p:sp>
        <p:sp>
          <p:nvSpPr>
            <p:cNvPr id="25" name="Text Box 69"/>
            <p:cNvSpPr txBox="1">
              <a:spLocks noChangeArrowheads="1"/>
            </p:cNvSpPr>
            <p:nvPr/>
          </p:nvSpPr>
          <p:spPr bwMode="gray">
            <a:xfrm>
              <a:off x="2561291" y="3178974"/>
              <a:ext cx="499057" cy="420510"/>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rgbClr val="FFFF00"/>
                  </a:solidFill>
                  <a:latin typeface="Arial" panose="020B0604020202020204" pitchFamily="34" charset="0"/>
                </a:rPr>
                <a:t>1.2</a:t>
              </a:r>
            </a:p>
          </p:txBody>
        </p:sp>
      </p:grpSp>
      <p:grpSp>
        <p:nvGrpSpPr>
          <p:cNvPr id="56324" name="组合 25"/>
          <p:cNvGrpSpPr>
            <a:grpSpLocks/>
          </p:cNvGrpSpPr>
          <p:nvPr/>
        </p:nvGrpSpPr>
        <p:grpSpPr bwMode="auto">
          <a:xfrm>
            <a:off x="1724025" y="3973513"/>
            <a:ext cx="5800725" cy="1147762"/>
            <a:chOff x="2286000" y="2889056"/>
            <a:chExt cx="4724400" cy="1044000"/>
          </a:xfrm>
        </p:grpSpPr>
        <p:sp>
          <p:nvSpPr>
            <p:cNvPr id="27"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8"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9" name="Text Box 68"/>
            <p:cNvSpPr txBox="1">
              <a:spLocks noChangeArrowheads="1"/>
            </p:cNvSpPr>
            <p:nvPr/>
          </p:nvSpPr>
          <p:spPr bwMode="gray">
            <a:xfrm>
              <a:off x="3022066" y="3122447"/>
              <a:ext cx="3556294" cy="532135"/>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    无线网安全事件</a:t>
              </a:r>
            </a:p>
          </p:txBody>
        </p:sp>
        <p:sp>
          <p:nvSpPr>
            <p:cNvPr id="30" name="Text Box 69"/>
            <p:cNvSpPr txBox="1">
              <a:spLocks noChangeArrowheads="1"/>
            </p:cNvSpPr>
            <p:nvPr/>
          </p:nvSpPr>
          <p:spPr bwMode="gray">
            <a:xfrm>
              <a:off x="2561324" y="3178974"/>
              <a:ext cx="498987" cy="419929"/>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1.3</a:t>
              </a:r>
            </a:p>
          </p:txBody>
        </p:sp>
      </p:grpSp>
      <p:grpSp>
        <p:nvGrpSpPr>
          <p:cNvPr id="56325" name="组合 1"/>
          <p:cNvGrpSpPr>
            <a:grpSpLocks/>
          </p:cNvGrpSpPr>
          <p:nvPr/>
        </p:nvGrpSpPr>
        <p:grpSpPr bwMode="auto">
          <a:xfrm>
            <a:off x="1724025" y="5305425"/>
            <a:ext cx="5800725" cy="1147763"/>
            <a:chOff x="2286000" y="2889056"/>
            <a:chExt cx="4724400" cy="1044000"/>
          </a:xfrm>
        </p:grpSpPr>
        <p:sp>
          <p:nvSpPr>
            <p:cNvPr id="32"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33"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34" name="Text Box 68"/>
            <p:cNvSpPr txBox="1">
              <a:spLocks noChangeArrowheads="1"/>
            </p:cNvSpPr>
            <p:nvPr/>
          </p:nvSpPr>
          <p:spPr bwMode="gray">
            <a:xfrm>
              <a:off x="3022066" y="3108250"/>
              <a:ext cx="3556294" cy="532135"/>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    课程安排</a:t>
              </a:r>
            </a:p>
          </p:txBody>
        </p:sp>
        <p:sp>
          <p:nvSpPr>
            <p:cNvPr id="35" name="Text Box 69"/>
            <p:cNvSpPr txBox="1">
              <a:spLocks noChangeArrowheads="1"/>
            </p:cNvSpPr>
            <p:nvPr/>
          </p:nvSpPr>
          <p:spPr bwMode="gray">
            <a:xfrm>
              <a:off x="2561324" y="3178974"/>
              <a:ext cx="498987" cy="419928"/>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1.4</a:t>
              </a:r>
            </a:p>
          </p:txBody>
        </p:sp>
      </p:grpSp>
      <p:sp>
        <p:nvSpPr>
          <p:cNvPr id="2" name="标题 1"/>
          <p:cNvSpPr>
            <a:spLocks noGrp="1"/>
          </p:cNvSpPr>
          <p:nvPr>
            <p:ph type="title"/>
          </p:nvPr>
        </p:nvSpPr>
        <p:spPr/>
        <p:txBody>
          <a:bodyPr/>
          <a:lstStyle/>
          <a:p>
            <a:pPr>
              <a:defRPr/>
            </a:pPr>
            <a:endParaRPr lang="zh-CN" altLang="en-US" dirty="0"/>
          </a:p>
        </p:txBody>
      </p:sp>
      <p:sp>
        <p:nvSpPr>
          <p:cNvPr id="26" name="Rectangle 2"/>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anchor="ct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a:defRPr/>
            </a:pPr>
            <a:r>
              <a:rPr lang="zh-CN" altLang="en-US" sz="4000" b="1" dirty="0">
                <a:latin typeface="黑体" panose="02010609060101010101" pitchFamily="49" charset="-122"/>
                <a:ea typeface="黑体" panose="02010609060101010101" pitchFamily="49" charset="-122"/>
              </a:rPr>
              <a:t>第一章  无线网络安全简介</a:t>
            </a:r>
            <a:endParaRPr lang="zh-CN" altLang="en-US" sz="4000" dirty="0">
              <a:latin typeface="黑体" panose="02010609060101010101" pitchFamily="49" charset="-122"/>
              <a:ea typeface="黑体" panose="02010609060101010101" pitchFamily="49" charset="-122"/>
            </a:endParaRPr>
          </a:p>
        </p:txBody>
      </p:sp>
      <p:sp>
        <p:nvSpPr>
          <p:cNvPr id="56328"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98C7D89A-EA26-40BB-9DDE-6F20E354D9F7}" type="slidenum">
              <a:rPr lang="zh-CN" altLang="en-US" sz="1800">
                <a:latin typeface="Calibri" panose="020F0502020204030204" pitchFamily="34" charset="0"/>
                <a:ea typeface="宋体" panose="02010600030101010101" pitchFamily="2" charset="-122"/>
              </a:rPr>
              <a:pPr>
                <a:spcBef>
                  <a:spcPct val="0"/>
                </a:spcBef>
                <a:buFontTx/>
                <a:buNone/>
              </a:pPr>
              <a:t>40</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1.2 </a:t>
            </a:r>
            <a:r>
              <a:rPr lang="zh-CN" altLang="en-US" sz="3600" dirty="0">
                <a:latin typeface="黑体" panose="02010609060101010101" pitchFamily="49" charset="-122"/>
                <a:ea typeface="黑体" panose="02010609060101010101" pitchFamily="49" charset="-122"/>
              </a:rPr>
              <a:t>无线网发展历史</a:t>
            </a:r>
          </a:p>
        </p:txBody>
      </p:sp>
      <p:graphicFrame>
        <p:nvGraphicFramePr>
          <p:cNvPr id="5" name="内容占位符 6"/>
          <p:cNvGraphicFramePr/>
          <p:nvPr/>
        </p:nvGraphicFramePr>
        <p:xfrm>
          <a:off x="611188" y="1733550"/>
          <a:ext cx="7961312" cy="4968875"/>
        </p:xfrm>
        <a:graphic>
          <a:graphicData uri="http://schemas.openxmlformats.org/drawingml/2006/table">
            <a:tbl>
              <a:tblPr firstRow="1" bandRow="1"/>
              <a:tblGrid>
                <a:gridCol w="3888456">
                  <a:extLst>
                    <a:ext uri="{9D8B030D-6E8A-4147-A177-3AD203B41FA5}">
                      <a16:colId xmlns:a16="http://schemas.microsoft.com/office/drawing/2014/main" val="20000"/>
                    </a:ext>
                  </a:extLst>
                </a:gridCol>
                <a:gridCol w="4072856">
                  <a:extLst>
                    <a:ext uri="{9D8B030D-6E8A-4147-A177-3AD203B41FA5}">
                      <a16:colId xmlns:a16="http://schemas.microsoft.com/office/drawing/2014/main" val="20001"/>
                    </a:ext>
                  </a:extLst>
                </a:gridCol>
              </a:tblGrid>
              <a:tr h="393522">
                <a:tc>
                  <a:txBody>
                    <a:bodyPr/>
                    <a:lstStyle/>
                    <a:p>
                      <a:pPr algn="ctr"/>
                      <a:r>
                        <a:rPr lang="zh-CN" altLang="en-US" sz="1800" b="1" dirty="0">
                          <a:solidFill>
                            <a:schemeClr val="bg1"/>
                          </a:solidFill>
                          <a:latin typeface="宋体" panose="02010600030101010101" pitchFamily="2" charset="-122"/>
                          <a:ea typeface="宋体" panose="02010600030101010101" pitchFamily="2" charset="-122"/>
                        </a:rPr>
                        <a:t>物理发现</a:t>
                      </a:r>
                    </a:p>
                  </a:txBody>
                  <a:tcPr marL="91438" marR="91438" marT="45727" marB="45727"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r>
                        <a:rPr lang="zh-CN" altLang="en-US" sz="1800" dirty="0"/>
                        <a:t>技术发展</a:t>
                      </a:r>
                    </a:p>
                  </a:txBody>
                  <a:tcPr marL="91438" marR="91438" marT="45727" marB="45727"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39352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kern="1200" dirty="0">
                          <a:solidFill>
                            <a:schemeClr val="dk1"/>
                          </a:solidFill>
                          <a:latin typeface="Times New Roman"/>
                          <a:ea typeface="宋体"/>
                          <a:cs typeface="+mn-cs"/>
                        </a:rPr>
                        <a:t>1831年法拉第电磁感应</a:t>
                      </a:r>
                      <a:endParaRPr lang="zh-CN" altLang="en-US" sz="1800" kern="1200" dirty="0">
                        <a:solidFill>
                          <a:schemeClr val="dk1"/>
                        </a:solidFill>
                        <a:latin typeface="Times New Roman"/>
                        <a:ea typeface="宋体"/>
                        <a:cs typeface="+mn-cs"/>
                      </a:endParaRPr>
                    </a:p>
                  </a:txBody>
                  <a:tcPr marL="91438" marR="91438" marT="45727" marB="45727"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8A">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kern="1200" dirty="0">
                          <a:solidFill>
                            <a:schemeClr val="dk1"/>
                          </a:solidFill>
                          <a:latin typeface="Times New Roman"/>
                          <a:ea typeface="宋体"/>
                          <a:cs typeface="+mn-cs"/>
                        </a:rPr>
                        <a:t>1837年莫尔斯发明电报</a:t>
                      </a:r>
                    </a:p>
                  </a:txBody>
                  <a:tcPr marL="91438" marR="91438" marT="45727" marB="45727"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2D2D8A">
                        <a:tint val="40000"/>
                      </a:srgbClr>
                    </a:solidFill>
                  </a:tcPr>
                </a:tc>
                <a:extLst>
                  <a:ext uri="{0D108BD9-81ED-4DB2-BD59-A6C34878D82A}">
                    <a16:rowId xmlns:a16="http://schemas.microsoft.com/office/drawing/2014/main" val="10001"/>
                  </a:ext>
                </a:extLst>
              </a:tr>
              <a:tr h="39352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kern="1200" dirty="0">
                          <a:solidFill>
                            <a:schemeClr val="dk1"/>
                          </a:solidFill>
                          <a:latin typeface="Times New Roman"/>
                          <a:ea typeface="宋体"/>
                          <a:cs typeface="+mn-cs"/>
                        </a:rPr>
                        <a:t>1873年马克斯韦尔的电</a:t>
                      </a:r>
                      <a:r>
                        <a:rPr lang="zh-CN" altLang="en-US" sz="1800" kern="1200" dirty="0">
                          <a:solidFill>
                            <a:schemeClr val="dk1"/>
                          </a:solidFill>
                          <a:latin typeface="Times New Roman"/>
                          <a:ea typeface="宋体"/>
                          <a:cs typeface="+mn-cs"/>
                        </a:rPr>
                        <a:t>磁场理论</a:t>
                      </a:r>
                    </a:p>
                  </a:txBody>
                  <a:tcPr marL="91438" marR="91438" marT="45727" marB="45727"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8A">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kern="1200" dirty="0">
                          <a:solidFill>
                            <a:schemeClr val="dk1"/>
                          </a:solidFill>
                          <a:latin typeface="Times New Roman"/>
                          <a:ea typeface="宋体"/>
                          <a:cs typeface="+mn-cs"/>
                        </a:rPr>
                        <a:t>1876年贝尔发明电话</a:t>
                      </a:r>
                    </a:p>
                  </a:txBody>
                  <a:tcPr marL="91438" marR="91438" marT="45727" marB="45727"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8A">
                        <a:tint val="20000"/>
                      </a:srgbClr>
                    </a:solidFill>
                  </a:tcPr>
                </a:tc>
                <a:extLst>
                  <a:ext uri="{0D108BD9-81ED-4DB2-BD59-A6C34878D82A}">
                    <a16:rowId xmlns:a16="http://schemas.microsoft.com/office/drawing/2014/main" val="10002"/>
                  </a:ext>
                </a:extLst>
              </a:tr>
              <a:tr h="393522">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kern="1200" dirty="0">
                          <a:solidFill>
                            <a:schemeClr val="dk1"/>
                          </a:solidFill>
                          <a:latin typeface="Times New Roman"/>
                          <a:ea typeface="宋体"/>
                          <a:cs typeface="+mn-cs"/>
                        </a:rPr>
                        <a:t>1895年马可尼发明无线电</a:t>
                      </a:r>
                      <a:endParaRPr lang="zh-CN" altLang="en-US" sz="1800" kern="1200" dirty="0">
                        <a:solidFill>
                          <a:schemeClr val="dk1"/>
                        </a:solidFill>
                        <a:latin typeface="Times New Roman"/>
                        <a:ea typeface="宋体"/>
                        <a:cs typeface="+mn-cs"/>
                      </a:endParaRPr>
                    </a:p>
                  </a:txBody>
                  <a:tcPr marL="91438" marR="91438" marT="45727" marB="45727"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8A">
                        <a:tint val="40000"/>
                      </a:srgbClr>
                    </a:solidFill>
                  </a:tcPr>
                </a:tc>
                <a:tc hMerge="1">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defRPr/>
                      </a:pPr>
                      <a:endParaRPr lang="zh-CN" altLang="en-US" sz="1800" dirty="0"/>
                    </a:p>
                  </a:txBody>
                  <a:tcPr marL="91437" marR="91437" marT="45729" marB="45729"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8A">
                        <a:tint val="40000"/>
                      </a:srgbClr>
                    </a:solidFill>
                  </a:tcPr>
                </a:tc>
                <a:extLst>
                  <a:ext uri="{0D108BD9-81ED-4DB2-BD59-A6C34878D82A}">
                    <a16:rowId xmlns:a16="http://schemas.microsoft.com/office/drawing/2014/main" val="10003"/>
                  </a:ext>
                </a:extLst>
              </a:tr>
              <a:tr h="39352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kern="1200" dirty="0">
                          <a:solidFill>
                            <a:schemeClr val="dk1"/>
                          </a:solidFill>
                          <a:latin typeface="Times New Roman"/>
                          <a:ea typeface="宋体"/>
                          <a:cs typeface="+mn-cs"/>
                        </a:rPr>
                        <a:t>1906年发明电子管</a:t>
                      </a:r>
                    </a:p>
                  </a:txBody>
                  <a:tcPr marL="91438" marR="91438" marT="45727" marB="45727"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8A">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kern="1200" dirty="0">
                          <a:solidFill>
                            <a:schemeClr val="dk1"/>
                          </a:solidFill>
                          <a:latin typeface="Times New Roman"/>
                          <a:ea typeface="宋体"/>
                          <a:cs typeface="+mn-cs"/>
                        </a:rPr>
                        <a:t>模拟通信</a:t>
                      </a:r>
                    </a:p>
                  </a:txBody>
                  <a:tcPr marL="91438" marR="91438" marT="45727" marB="45727"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8A">
                        <a:tint val="20000"/>
                      </a:srgbClr>
                    </a:solidFill>
                  </a:tcPr>
                </a:tc>
                <a:extLst>
                  <a:ext uri="{0D108BD9-81ED-4DB2-BD59-A6C34878D82A}">
                    <a16:rowId xmlns:a16="http://schemas.microsoft.com/office/drawing/2014/main" val="10004"/>
                  </a:ext>
                </a:extLst>
              </a:tr>
              <a:tr h="39352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kern="1200" dirty="0">
                          <a:solidFill>
                            <a:schemeClr val="dk1"/>
                          </a:solidFill>
                          <a:latin typeface="Times New Roman"/>
                          <a:ea typeface="宋体"/>
                          <a:cs typeface="+mn-cs"/>
                        </a:rPr>
                        <a:t>20世纪50年代发明半导体</a:t>
                      </a:r>
                      <a:endParaRPr lang="en-US" altLang="zh-CN" sz="1800" kern="1200" dirty="0">
                        <a:solidFill>
                          <a:schemeClr val="dk1"/>
                        </a:solidFill>
                        <a:latin typeface="Times New Roman"/>
                        <a:ea typeface="宋体"/>
                        <a:cs typeface="+mn-cs"/>
                      </a:endParaRPr>
                    </a:p>
                  </a:txBody>
                  <a:tcPr marL="91438" marR="91438" marT="45727" marB="45727"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8A">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spcBef>
                          <a:spcPct val="40000"/>
                        </a:spcBef>
                        <a:buFont typeface="Wingdings" panose="05000000000000000000" pitchFamily="2" charset="2"/>
                        <a:buNone/>
                      </a:pPr>
                      <a:r>
                        <a:rPr lang="zh-CN" altLang="zh-CN" sz="1800" kern="1200" dirty="0">
                          <a:solidFill>
                            <a:schemeClr val="dk1"/>
                          </a:solidFill>
                          <a:latin typeface="Times New Roman"/>
                          <a:ea typeface="宋体"/>
                          <a:cs typeface="+mn-cs"/>
                        </a:rPr>
                        <a:t>数字通信</a:t>
                      </a:r>
                      <a:endParaRPr lang="zh-CN" altLang="en-US" sz="1800" kern="1200" dirty="0">
                        <a:solidFill>
                          <a:schemeClr val="dk1"/>
                        </a:solidFill>
                        <a:latin typeface="Times New Roman"/>
                        <a:ea typeface="宋体"/>
                        <a:cs typeface="+mn-cs"/>
                      </a:endParaRPr>
                    </a:p>
                  </a:txBody>
                  <a:tcPr marL="91438" marR="91438" marT="45727" marB="45727" anchor="ct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2D2D8A">
                        <a:tint val="40000"/>
                      </a:srgbClr>
                    </a:solidFill>
                  </a:tcPr>
                </a:tc>
                <a:extLst>
                  <a:ext uri="{0D108BD9-81ED-4DB2-BD59-A6C34878D82A}">
                    <a16:rowId xmlns:a16="http://schemas.microsoft.com/office/drawing/2014/main" val="10005"/>
                  </a:ext>
                </a:extLst>
              </a:tr>
              <a:tr h="39352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800" kern="1200" dirty="0">
                          <a:solidFill>
                            <a:schemeClr val="dk1"/>
                          </a:solidFill>
                          <a:latin typeface="Times New Roman"/>
                          <a:ea typeface="宋体"/>
                          <a:cs typeface="+mn-cs"/>
                        </a:rPr>
                        <a:t>20世纪60年代发明集成电路 </a:t>
                      </a:r>
                      <a:endParaRPr lang="zh-CN" altLang="en-US" sz="1800" kern="1200" dirty="0">
                        <a:solidFill>
                          <a:schemeClr val="dk1"/>
                        </a:solidFill>
                        <a:latin typeface="Times New Roman"/>
                        <a:ea typeface="宋体"/>
                        <a:cs typeface="+mn-cs"/>
                      </a:endParaRPr>
                    </a:p>
                  </a:txBody>
                  <a:tcPr marL="91438" marR="91438" marT="45727" marB="45727"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8A">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spcBef>
                          <a:spcPct val="40000"/>
                        </a:spcBef>
                        <a:buFont typeface="Wingdings" panose="05000000000000000000" pitchFamily="2" charset="2"/>
                        <a:buNone/>
                      </a:pPr>
                      <a:r>
                        <a:rPr lang="zh-CN" altLang="zh-CN" sz="1800" kern="1200" dirty="0">
                          <a:solidFill>
                            <a:schemeClr val="dk1"/>
                          </a:solidFill>
                          <a:latin typeface="Times New Roman"/>
                          <a:ea typeface="宋体"/>
                          <a:cs typeface="+mn-cs"/>
                        </a:rPr>
                        <a:t>数字通信</a:t>
                      </a:r>
                      <a:endParaRPr lang="zh-CN" altLang="en-US" sz="1800" kern="1200" dirty="0">
                        <a:solidFill>
                          <a:schemeClr val="dk1"/>
                        </a:solidFill>
                        <a:latin typeface="Times New Roman"/>
                        <a:ea typeface="宋体"/>
                        <a:cs typeface="+mn-cs"/>
                      </a:endParaRPr>
                    </a:p>
                  </a:txBody>
                  <a:tcPr marL="91438" marR="91438" marT="45727" marB="45727"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8A">
                        <a:tint val="20000"/>
                      </a:srgbClr>
                    </a:solidFill>
                  </a:tcPr>
                </a:tc>
                <a:extLst>
                  <a:ext uri="{0D108BD9-81ED-4DB2-BD59-A6C34878D82A}">
                    <a16:rowId xmlns:a16="http://schemas.microsoft.com/office/drawing/2014/main" val="10006"/>
                  </a:ext>
                </a:extLst>
              </a:tr>
              <a:tr h="64013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dk1"/>
                          </a:solidFill>
                          <a:latin typeface="Times New Roman"/>
                          <a:ea typeface="宋体"/>
                          <a:cs typeface="+mn-cs"/>
                        </a:rPr>
                        <a:t>模拟语音调制技术</a:t>
                      </a:r>
                    </a:p>
                  </a:txBody>
                  <a:tcPr marL="91438" marR="91438" marT="45727" marB="45727"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8A">
                        <a:tint val="4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Times New Roman"/>
                          <a:ea typeface="宋体"/>
                          <a:cs typeface="+mn-cs"/>
                        </a:rPr>
                        <a:t>20</a:t>
                      </a:r>
                      <a:r>
                        <a:rPr lang="zh-CN" altLang="en-US" sz="1800" kern="1200" dirty="0">
                          <a:solidFill>
                            <a:schemeClr val="dk1"/>
                          </a:solidFill>
                          <a:latin typeface="Times New Roman"/>
                          <a:ea typeface="宋体"/>
                          <a:cs typeface="+mn-cs"/>
                        </a:rPr>
                        <a:t>世纪</a:t>
                      </a:r>
                      <a:r>
                        <a:rPr lang="en-US" altLang="zh-CN" sz="1800" kern="1200" dirty="0">
                          <a:solidFill>
                            <a:schemeClr val="dk1"/>
                          </a:solidFill>
                          <a:latin typeface="Times New Roman"/>
                          <a:ea typeface="宋体"/>
                          <a:cs typeface="+mn-cs"/>
                        </a:rPr>
                        <a:t>70</a:t>
                      </a:r>
                      <a:r>
                        <a:rPr lang="zh-CN" altLang="en-US" sz="1800" kern="1200" dirty="0">
                          <a:solidFill>
                            <a:schemeClr val="dk1"/>
                          </a:solidFill>
                          <a:latin typeface="Times New Roman"/>
                          <a:ea typeface="宋体"/>
                          <a:cs typeface="+mn-cs"/>
                        </a:rPr>
                        <a:t>年代至</a:t>
                      </a:r>
                      <a:r>
                        <a:rPr lang="en-US" altLang="zh-CN" sz="1800" kern="1200" dirty="0">
                          <a:solidFill>
                            <a:schemeClr val="dk1"/>
                          </a:solidFill>
                          <a:latin typeface="Times New Roman"/>
                          <a:ea typeface="宋体"/>
                          <a:cs typeface="+mn-cs"/>
                        </a:rPr>
                        <a:t>80</a:t>
                      </a:r>
                      <a:r>
                        <a:rPr lang="zh-CN" altLang="en-US" sz="1800" kern="1200" dirty="0">
                          <a:solidFill>
                            <a:schemeClr val="dk1"/>
                          </a:solidFill>
                          <a:latin typeface="Times New Roman"/>
                          <a:ea typeface="宋体"/>
                          <a:cs typeface="+mn-cs"/>
                        </a:rPr>
                        <a:t>年代第一代移动通信系统</a:t>
                      </a:r>
                      <a:r>
                        <a:rPr lang="en-US" altLang="zh-CN" sz="1800" kern="1200" dirty="0">
                          <a:solidFill>
                            <a:schemeClr val="dk1"/>
                          </a:solidFill>
                          <a:latin typeface="Times New Roman"/>
                          <a:ea typeface="宋体"/>
                          <a:cs typeface="+mn-cs"/>
                        </a:rPr>
                        <a:t>(1G) </a:t>
                      </a:r>
                      <a:endParaRPr lang="zh-CN" altLang="en-US" sz="1800" kern="1200" dirty="0">
                        <a:solidFill>
                          <a:schemeClr val="dk1"/>
                        </a:solidFill>
                        <a:latin typeface="Times New Roman"/>
                        <a:ea typeface="宋体"/>
                        <a:cs typeface="+mn-cs"/>
                      </a:endParaRPr>
                    </a:p>
                  </a:txBody>
                  <a:tcPr marL="91438" marR="91438" marT="45727" marB="45727"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8A">
                        <a:tint val="40000"/>
                      </a:srgbClr>
                    </a:solidFill>
                  </a:tcPr>
                </a:tc>
                <a:extLst>
                  <a:ext uri="{0D108BD9-81ED-4DB2-BD59-A6C34878D82A}">
                    <a16:rowId xmlns:a16="http://schemas.microsoft.com/office/drawing/2014/main" val="10007"/>
                  </a:ext>
                </a:extLst>
              </a:tr>
              <a:tr h="39352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kern="1200" dirty="0">
                          <a:solidFill>
                            <a:schemeClr val="dk1"/>
                          </a:solidFill>
                          <a:latin typeface="Times New Roman"/>
                          <a:ea typeface="宋体"/>
                          <a:cs typeface="+mn-cs"/>
                        </a:rPr>
                        <a:t>数字语音传输技术</a:t>
                      </a:r>
                      <a:endParaRPr lang="zh-CN" altLang="en-US" sz="1800" dirty="0"/>
                    </a:p>
                  </a:txBody>
                  <a:tcPr marL="91438" marR="91438" marT="45727" marB="45727"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8A">
                        <a:tint val="20000"/>
                      </a:srgbClr>
                    </a:solidFill>
                  </a:tcPr>
                </a:tc>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Times New Roman"/>
                          <a:ea typeface="宋体"/>
                          <a:cs typeface="+mn-cs"/>
                        </a:rPr>
                        <a:t>20</a:t>
                      </a:r>
                      <a:r>
                        <a:rPr lang="zh-CN" altLang="en-US" sz="1800" kern="1200" dirty="0">
                          <a:solidFill>
                            <a:schemeClr val="dk1"/>
                          </a:solidFill>
                          <a:latin typeface="Times New Roman"/>
                          <a:ea typeface="宋体"/>
                          <a:cs typeface="+mn-cs"/>
                        </a:rPr>
                        <a:t>世纪</a:t>
                      </a:r>
                      <a:r>
                        <a:rPr lang="en-US" altLang="zh-CN" sz="1800" kern="1200" dirty="0">
                          <a:solidFill>
                            <a:schemeClr val="dk1"/>
                          </a:solidFill>
                          <a:latin typeface="Times New Roman"/>
                          <a:ea typeface="宋体"/>
                          <a:cs typeface="+mn-cs"/>
                        </a:rPr>
                        <a:t>90</a:t>
                      </a:r>
                      <a:r>
                        <a:rPr lang="zh-CN" altLang="en-US" sz="1800" kern="1200" dirty="0">
                          <a:solidFill>
                            <a:schemeClr val="dk1"/>
                          </a:solidFill>
                          <a:latin typeface="Times New Roman"/>
                          <a:ea typeface="宋体"/>
                          <a:cs typeface="+mn-cs"/>
                        </a:rPr>
                        <a:t>年代第二代移动通信系统</a:t>
                      </a:r>
                      <a:r>
                        <a:rPr lang="en-US" altLang="zh-CN" sz="1800" kern="1200" dirty="0">
                          <a:solidFill>
                            <a:schemeClr val="dk1"/>
                          </a:solidFill>
                          <a:latin typeface="Times New Roman"/>
                          <a:ea typeface="宋体"/>
                          <a:cs typeface="+mn-cs"/>
                        </a:rPr>
                        <a:t>(2G) </a:t>
                      </a:r>
                      <a:endParaRPr lang="zh-CN" altLang="en-US" sz="1800" kern="1200" dirty="0">
                        <a:solidFill>
                          <a:schemeClr val="dk1"/>
                        </a:solidFill>
                        <a:latin typeface="Times New Roman"/>
                        <a:ea typeface="宋体"/>
                        <a:cs typeface="+mn-cs"/>
                      </a:endParaRPr>
                    </a:p>
                  </a:txBody>
                  <a:tcPr marL="91438" marR="91438" marT="45727" marB="45727"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8A">
                        <a:tint val="20000"/>
                      </a:srgbClr>
                    </a:solidFill>
                  </a:tcPr>
                </a:tc>
                <a:extLst>
                  <a:ext uri="{0D108BD9-81ED-4DB2-BD59-A6C34878D82A}">
                    <a16:rowId xmlns:a16="http://schemas.microsoft.com/office/drawing/2014/main" val="10008"/>
                  </a:ext>
                </a:extLst>
              </a:tr>
              <a:tr h="393522">
                <a:tc gridSpan="2">
                  <a:txBody>
                    <a:bodyPr/>
                    <a:lstStyle/>
                    <a:p>
                      <a:pPr algn="ctr"/>
                      <a:r>
                        <a:rPr lang="en-US" altLang="zh-CN" sz="1800" kern="1200" dirty="0">
                          <a:solidFill>
                            <a:schemeClr val="dk1"/>
                          </a:solidFill>
                          <a:latin typeface="Times New Roman"/>
                          <a:ea typeface="宋体"/>
                          <a:cs typeface="+mn-cs"/>
                        </a:rPr>
                        <a:t>2007</a:t>
                      </a:r>
                      <a:r>
                        <a:rPr lang="zh-CN" altLang="en-US" sz="1800" kern="1200" dirty="0">
                          <a:solidFill>
                            <a:schemeClr val="dk1"/>
                          </a:solidFill>
                          <a:latin typeface="Times New Roman"/>
                          <a:ea typeface="宋体"/>
                          <a:cs typeface="+mn-cs"/>
                        </a:rPr>
                        <a:t>年第三代移动通信系统</a:t>
                      </a:r>
                      <a:r>
                        <a:rPr lang="en-US" altLang="zh-CN" sz="1800" kern="1200" dirty="0">
                          <a:solidFill>
                            <a:schemeClr val="dk1"/>
                          </a:solidFill>
                          <a:latin typeface="Times New Roman"/>
                          <a:ea typeface="宋体"/>
                          <a:cs typeface="+mn-cs"/>
                        </a:rPr>
                        <a:t>(3G) </a:t>
                      </a:r>
                      <a:endParaRPr lang="zh-CN" altLang="en-US" sz="1800" dirty="0"/>
                    </a:p>
                  </a:txBody>
                  <a:tcPr marL="91438" marR="91438" marT="45727" marB="45727"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8A">
                        <a:tint val="40000"/>
                      </a:srgbClr>
                    </a:solidFill>
                  </a:tcPr>
                </a:tc>
                <a:tc hMerge="1">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ctr"/>
                      <a:endParaRPr lang="zh-CN" altLang="en-US" sz="1800" dirty="0"/>
                    </a:p>
                  </a:txBody>
                  <a:tcPr marL="91438" marR="91438" marT="45724" marB="45724" anchor="ct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8A">
                        <a:tint val="40000"/>
                      </a:srgbClr>
                    </a:solidFill>
                  </a:tcPr>
                </a:tc>
                <a:extLst>
                  <a:ext uri="{0D108BD9-81ED-4DB2-BD59-A6C34878D82A}">
                    <a16:rowId xmlns:a16="http://schemas.microsoft.com/office/drawing/2014/main" val="10009"/>
                  </a:ext>
                </a:extLst>
              </a:tr>
              <a:tr h="393522">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Times New Roman"/>
                          <a:ea typeface="宋体"/>
                          <a:cs typeface="+mn-cs"/>
                        </a:rPr>
                        <a:t>2013</a:t>
                      </a:r>
                      <a:r>
                        <a:rPr lang="zh-CN" altLang="en-US" sz="1800" kern="1200" dirty="0">
                          <a:solidFill>
                            <a:schemeClr val="dk1"/>
                          </a:solidFill>
                          <a:latin typeface="Times New Roman"/>
                          <a:ea typeface="宋体"/>
                          <a:cs typeface="+mn-cs"/>
                        </a:rPr>
                        <a:t>年第四代移动通信系统</a:t>
                      </a:r>
                      <a:r>
                        <a:rPr lang="en-US" altLang="zh-CN" sz="1800" kern="1200" dirty="0">
                          <a:solidFill>
                            <a:schemeClr val="dk1"/>
                          </a:solidFill>
                          <a:latin typeface="Times New Roman"/>
                          <a:ea typeface="宋体"/>
                          <a:cs typeface="+mn-cs"/>
                        </a:rPr>
                        <a:t>(4G)</a:t>
                      </a:r>
                      <a:endParaRPr lang="zh-CN" altLang="en-US" sz="1800" dirty="0"/>
                    </a:p>
                  </a:txBody>
                  <a:tcPr marL="91438" marR="91438" marT="45727" marB="45727"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8A">
                        <a:tint val="40000"/>
                      </a:srgbClr>
                    </a:solidFill>
                  </a:tcP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1800" dirty="0"/>
                    </a:p>
                  </a:txBody>
                  <a:tcPr marL="91438" marR="91438" marT="45724" marB="45724" anchor="ct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2D2D8A">
                        <a:tint val="40000"/>
                      </a:srgbClr>
                    </a:solidFill>
                  </a:tcPr>
                </a:tc>
                <a:extLst>
                  <a:ext uri="{0D108BD9-81ED-4DB2-BD59-A6C34878D82A}">
                    <a16:rowId xmlns:a16="http://schemas.microsoft.com/office/drawing/2014/main" val="10010"/>
                  </a:ext>
                </a:extLst>
              </a:tr>
              <a:tr h="393522">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Times New Roman"/>
                          <a:ea typeface="宋体"/>
                          <a:cs typeface="+mn-cs"/>
                        </a:rPr>
                        <a:t>2015</a:t>
                      </a:r>
                      <a:r>
                        <a:rPr lang="zh-CN" altLang="en-US" sz="1800" kern="1200" dirty="0">
                          <a:solidFill>
                            <a:schemeClr val="dk1"/>
                          </a:solidFill>
                          <a:latin typeface="Times New Roman"/>
                          <a:ea typeface="宋体"/>
                          <a:cs typeface="+mn-cs"/>
                        </a:rPr>
                        <a:t>年第五代移动通信系统</a:t>
                      </a:r>
                      <a:r>
                        <a:rPr lang="en-US" altLang="zh-CN" sz="1800" kern="1200" dirty="0">
                          <a:solidFill>
                            <a:schemeClr val="dk1"/>
                          </a:solidFill>
                          <a:latin typeface="Times New Roman"/>
                          <a:ea typeface="宋体"/>
                          <a:cs typeface="+mn-cs"/>
                        </a:rPr>
                        <a:t>(5G)</a:t>
                      </a:r>
                      <a:endParaRPr lang="zh-CN" altLang="en-US" sz="1800" kern="1200" dirty="0">
                        <a:solidFill>
                          <a:schemeClr val="dk1"/>
                        </a:solidFill>
                        <a:latin typeface="Times New Roman"/>
                        <a:ea typeface="宋体"/>
                        <a:cs typeface="+mn-cs"/>
                      </a:endParaRPr>
                    </a:p>
                  </a:txBody>
                  <a:tcPr marL="91438" marR="91438" marT="45727" marB="45727"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8A">
                        <a:tint val="40000"/>
                      </a:srgbClr>
                    </a:solidFill>
                  </a:tcPr>
                </a:tc>
                <a:tc hMerge="1">
                  <a:txBody>
                    <a:bodyPr/>
                    <a:lstStyle/>
                    <a:p>
                      <a:endParaRPr lang="zh-CN" altLang="en-US"/>
                    </a:p>
                  </a:txBody>
                  <a:tcPr/>
                </a:tc>
                <a:extLst>
                  <a:ext uri="{0D108BD9-81ED-4DB2-BD59-A6C34878D82A}">
                    <a16:rowId xmlns:a16="http://schemas.microsoft.com/office/drawing/2014/main" val="10011"/>
                  </a:ext>
                </a:extLst>
              </a:tr>
            </a:tbl>
          </a:graphicData>
        </a:graphic>
      </p:graphicFrame>
      <p:sp>
        <p:nvSpPr>
          <p:cNvPr id="57397" name="TextBox 49"/>
          <p:cNvSpPr txBox="1">
            <a:spLocks noChangeArrowheads="1"/>
          </p:cNvSpPr>
          <p:nvPr/>
        </p:nvSpPr>
        <p:spPr bwMode="auto">
          <a:xfrm>
            <a:off x="107950" y="1052513"/>
            <a:ext cx="8834438"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1.2.1 </a:t>
            </a:r>
            <a:r>
              <a:rPr lang="zh-CN" altLang="en-US" sz="2400" b="1">
                <a:latin typeface="黑体" panose="02010609060101010101" pitchFamily="49" charset="-122"/>
                <a:ea typeface="黑体" panose="02010609060101010101" pitchFamily="49" charset="-122"/>
              </a:rPr>
              <a:t>无线网发展历史</a:t>
            </a:r>
          </a:p>
        </p:txBody>
      </p:sp>
      <p:sp>
        <p:nvSpPr>
          <p:cNvPr id="57398"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F4202FD8-5C58-4DF2-89F7-77225E4C4D25}" type="slidenum">
              <a:rPr lang="zh-CN" altLang="en-US" sz="1800">
                <a:latin typeface="Calibri" panose="020F0502020204030204" pitchFamily="34" charset="0"/>
                <a:ea typeface="宋体" panose="02010600030101010101" pitchFamily="2" charset="-122"/>
              </a:rPr>
              <a:pPr>
                <a:spcBef>
                  <a:spcPct val="0"/>
                </a:spcBef>
                <a:buFontTx/>
                <a:buNone/>
              </a:pPr>
              <a:t>41</a:t>
            </a:fld>
            <a:endParaRPr lang="zh-CN" altLang="en-US" sz="1800">
              <a:latin typeface="Calibri" panose="020F050202020403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1.2 </a:t>
            </a:r>
            <a:r>
              <a:rPr lang="zh-CN" altLang="en-US" sz="3600" dirty="0">
                <a:latin typeface="黑体" panose="02010609060101010101" pitchFamily="49" charset="-122"/>
                <a:ea typeface="黑体" panose="02010609060101010101" pitchFamily="49" charset="-122"/>
              </a:rPr>
              <a:t>无线网发展历史</a:t>
            </a:r>
          </a:p>
        </p:txBody>
      </p:sp>
      <p:graphicFrame>
        <p:nvGraphicFramePr>
          <p:cNvPr id="5" name="内容占位符 6"/>
          <p:cNvGraphicFramePr/>
          <p:nvPr/>
        </p:nvGraphicFramePr>
        <p:xfrm>
          <a:off x="592138" y="2319338"/>
          <a:ext cx="7959725" cy="1689100"/>
        </p:xfrm>
        <a:graphic>
          <a:graphicData uri="http://schemas.openxmlformats.org/drawingml/2006/table">
            <a:tbl>
              <a:tblPr firstRow="1" bandRow="1"/>
              <a:tblGrid>
                <a:gridCol w="7959725">
                  <a:extLst>
                    <a:ext uri="{9D8B030D-6E8A-4147-A177-3AD203B41FA5}">
                      <a16:colId xmlns:a16="http://schemas.microsoft.com/office/drawing/2014/main" val="20000"/>
                    </a:ext>
                  </a:extLst>
                </a:gridCol>
              </a:tblGrid>
              <a:tr h="393210">
                <a:tc>
                  <a:txBody>
                    <a:bodyPr/>
                    <a:lstStyle/>
                    <a:p>
                      <a:pPr algn="ctr"/>
                      <a:r>
                        <a:rPr lang="en-US" altLang="zh-CN" sz="1800" kern="1200" dirty="0">
                          <a:solidFill>
                            <a:schemeClr val="dk1"/>
                          </a:solidFill>
                          <a:latin typeface="Times New Roman"/>
                          <a:ea typeface="宋体"/>
                          <a:cs typeface="+mn-cs"/>
                        </a:rPr>
                        <a:t>2015</a:t>
                      </a:r>
                      <a:r>
                        <a:rPr lang="zh-CN" altLang="en-US" sz="1800" kern="1200" dirty="0">
                          <a:solidFill>
                            <a:schemeClr val="dk1"/>
                          </a:solidFill>
                          <a:latin typeface="Times New Roman"/>
                          <a:ea typeface="宋体"/>
                          <a:cs typeface="+mn-cs"/>
                        </a:rPr>
                        <a:t>年</a:t>
                      </a:r>
                      <a:r>
                        <a:rPr lang="en-US" altLang="zh-CN" sz="1800" kern="1200" dirty="0">
                          <a:solidFill>
                            <a:schemeClr val="dk1"/>
                          </a:solidFill>
                          <a:latin typeface="Times New Roman"/>
                          <a:ea typeface="宋体"/>
                          <a:cs typeface="+mn-cs"/>
                        </a:rPr>
                        <a:t>6</a:t>
                      </a:r>
                      <a:r>
                        <a:rPr lang="zh-CN" altLang="en-US" sz="1800" kern="1200" dirty="0">
                          <a:solidFill>
                            <a:schemeClr val="dk1"/>
                          </a:solidFill>
                          <a:latin typeface="Times New Roman"/>
                          <a:ea typeface="宋体"/>
                          <a:cs typeface="+mn-cs"/>
                        </a:rPr>
                        <a:t>月</a:t>
                      </a:r>
                      <a:r>
                        <a:rPr lang="en-US" altLang="zh-CN" sz="1800" kern="1200" dirty="0">
                          <a:solidFill>
                            <a:schemeClr val="dk1"/>
                          </a:solidFill>
                          <a:latin typeface="Times New Roman"/>
                          <a:ea typeface="宋体"/>
                          <a:cs typeface="+mn-cs"/>
                        </a:rPr>
                        <a:t>ITU</a:t>
                      </a:r>
                      <a:r>
                        <a:rPr lang="zh-CN" altLang="en-US" sz="1800" kern="1200" dirty="0">
                          <a:solidFill>
                            <a:schemeClr val="dk1"/>
                          </a:solidFill>
                          <a:latin typeface="Times New Roman"/>
                          <a:ea typeface="宋体"/>
                          <a:cs typeface="+mn-cs"/>
                        </a:rPr>
                        <a:t>定义的</a:t>
                      </a:r>
                      <a:r>
                        <a:rPr lang="en-US" altLang="zh-CN" sz="1800" kern="1200" dirty="0">
                          <a:solidFill>
                            <a:schemeClr val="dk1"/>
                          </a:solidFill>
                          <a:latin typeface="Times New Roman"/>
                          <a:ea typeface="宋体"/>
                          <a:cs typeface="+mn-cs"/>
                        </a:rPr>
                        <a:t>5G</a:t>
                      </a:r>
                      <a:endParaRPr lang="zh-CN" altLang="en-US" sz="1800" dirty="0"/>
                    </a:p>
                  </a:txBody>
                  <a:tcPr marL="91420" marR="91420" marT="45690" marB="4569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8A">
                        <a:tint val="40000"/>
                      </a:srgbClr>
                    </a:solidFill>
                  </a:tcPr>
                </a:tc>
                <a:extLst>
                  <a:ext uri="{0D108BD9-81ED-4DB2-BD59-A6C34878D82A}">
                    <a16:rowId xmlns:a16="http://schemas.microsoft.com/office/drawing/2014/main" val="10000"/>
                  </a:ext>
                </a:extLst>
              </a:tr>
              <a:tr h="50947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Times New Roman"/>
                          <a:ea typeface="宋体"/>
                          <a:cs typeface="+mn-cs"/>
                        </a:rPr>
                        <a:t>2016</a:t>
                      </a:r>
                      <a:r>
                        <a:rPr lang="zh-CN" altLang="en-US" sz="1800" kern="1200" dirty="0">
                          <a:solidFill>
                            <a:schemeClr val="dk1"/>
                          </a:solidFill>
                          <a:latin typeface="Times New Roman"/>
                          <a:ea typeface="宋体"/>
                          <a:cs typeface="+mn-cs"/>
                        </a:rPr>
                        <a:t>年我国</a:t>
                      </a:r>
                      <a:r>
                        <a:rPr lang="en-US" altLang="zh-CN" sz="1800" kern="1200" dirty="0">
                          <a:solidFill>
                            <a:schemeClr val="dk1"/>
                          </a:solidFill>
                          <a:latin typeface="Times New Roman"/>
                          <a:ea typeface="宋体"/>
                          <a:cs typeface="+mn-cs"/>
                        </a:rPr>
                        <a:t>5G</a:t>
                      </a:r>
                      <a:r>
                        <a:rPr lang="zh-CN" altLang="en-US" sz="1800" kern="1200" dirty="0">
                          <a:solidFill>
                            <a:schemeClr val="dk1"/>
                          </a:solidFill>
                          <a:latin typeface="Times New Roman"/>
                          <a:ea typeface="宋体"/>
                          <a:cs typeface="+mn-cs"/>
                        </a:rPr>
                        <a:t>试验正式启动</a:t>
                      </a:r>
                      <a:endParaRPr lang="zh-CN" altLang="en-US" sz="1800" dirty="0"/>
                    </a:p>
                  </a:txBody>
                  <a:tcPr marL="91420" marR="91420" marT="45690" marB="4569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8A">
                        <a:tint val="40000"/>
                      </a:srgbClr>
                    </a:solidFill>
                  </a:tcPr>
                </a:tc>
                <a:extLst>
                  <a:ext uri="{0D108BD9-81ED-4DB2-BD59-A6C34878D82A}">
                    <a16:rowId xmlns:a16="http://schemas.microsoft.com/office/drawing/2014/main" val="10001"/>
                  </a:ext>
                </a:extLst>
              </a:tr>
              <a:tr h="3932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Times New Roman"/>
                          <a:ea typeface="宋体"/>
                          <a:cs typeface="+mn-cs"/>
                        </a:rPr>
                        <a:t>2018</a:t>
                      </a:r>
                      <a:r>
                        <a:rPr lang="zh-CN" altLang="en-US" sz="1800" kern="1200" dirty="0">
                          <a:solidFill>
                            <a:schemeClr val="dk1"/>
                          </a:solidFill>
                          <a:latin typeface="Times New Roman"/>
                          <a:ea typeface="宋体"/>
                          <a:cs typeface="+mn-cs"/>
                        </a:rPr>
                        <a:t>年</a:t>
                      </a:r>
                      <a:r>
                        <a:rPr lang="en-US" altLang="zh-CN" sz="1800" kern="1200" dirty="0">
                          <a:solidFill>
                            <a:schemeClr val="dk1"/>
                          </a:solidFill>
                          <a:latin typeface="Times New Roman"/>
                          <a:ea typeface="宋体"/>
                          <a:cs typeface="+mn-cs"/>
                        </a:rPr>
                        <a:t>9</a:t>
                      </a:r>
                      <a:r>
                        <a:rPr lang="zh-CN" altLang="en-US" sz="1800" kern="1200" dirty="0">
                          <a:solidFill>
                            <a:schemeClr val="dk1"/>
                          </a:solidFill>
                          <a:latin typeface="Times New Roman"/>
                          <a:ea typeface="宋体"/>
                          <a:cs typeface="+mn-cs"/>
                        </a:rPr>
                        <a:t>月华为完成</a:t>
                      </a:r>
                      <a:r>
                        <a:rPr lang="en-US" altLang="zh-CN" sz="1800" kern="1200" dirty="0">
                          <a:solidFill>
                            <a:schemeClr val="dk1"/>
                          </a:solidFill>
                          <a:latin typeface="Times New Roman"/>
                          <a:ea typeface="宋体"/>
                          <a:cs typeface="+mn-cs"/>
                        </a:rPr>
                        <a:t>5G</a:t>
                      </a:r>
                      <a:r>
                        <a:rPr lang="zh-CN" altLang="en-US" sz="1800" kern="1200" dirty="0">
                          <a:solidFill>
                            <a:schemeClr val="dk1"/>
                          </a:solidFill>
                          <a:latin typeface="Times New Roman"/>
                          <a:ea typeface="宋体"/>
                          <a:cs typeface="+mn-cs"/>
                        </a:rPr>
                        <a:t>技术研发实验的三阶段</a:t>
                      </a:r>
                    </a:p>
                  </a:txBody>
                  <a:tcPr marL="91420" marR="91420" marT="45690" marB="4569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8A">
                        <a:tint val="40000"/>
                      </a:srgbClr>
                    </a:solidFill>
                  </a:tcPr>
                </a:tc>
                <a:extLst>
                  <a:ext uri="{0D108BD9-81ED-4DB2-BD59-A6C34878D82A}">
                    <a16:rowId xmlns:a16="http://schemas.microsoft.com/office/drawing/2014/main" val="10002"/>
                  </a:ext>
                </a:extLst>
              </a:tr>
              <a:tr h="39321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Times New Roman"/>
                          <a:ea typeface="宋体"/>
                          <a:cs typeface="+mn-cs"/>
                        </a:rPr>
                        <a:t>2019</a:t>
                      </a:r>
                      <a:r>
                        <a:rPr lang="zh-CN" altLang="en-US" sz="1800" kern="1200" dirty="0">
                          <a:solidFill>
                            <a:schemeClr val="dk1"/>
                          </a:solidFill>
                          <a:latin typeface="Times New Roman"/>
                          <a:ea typeface="宋体"/>
                          <a:cs typeface="+mn-cs"/>
                        </a:rPr>
                        <a:t>年</a:t>
                      </a:r>
                      <a:r>
                        <a:rPr lang="en-US" altLang="zh-CN" sz="1800" kern="1200" dirty="0">
                          <a:solidFill>
                            <a:schemeClr val="dk1"/>
                          </a:solidFill>
                          <a:latin typeface="Times New Roman"/>
                          <a:ea typeface="宋体"/>
                          <a:cs typeface="+mn-cs"/>
                        </a:rPr>
                        <a:t>6</a:t>
                      </a:r>
                      <a:r>
                        <a:rPr lang="zh-CN" altLang="en-US" sz="1800" kern="1200" dirty="0">
                          <a:solidFill>
                            <a:schemeClr val="dk1"/>
                          </a:solidFill>
                          <a:latin typeface="Times New Roman"/>
                          <a:ea typeface="宋体"/>
                          <a:cs typeface="+mn-cs"/>
                        </a:rPr>
                        <a:t>月</a:t>
                      </a:r>
                      <a:r>
                        <a:rPr lang="en-US" altLang="zh-CN" sz="1800" kern="1200" dirty="0">
                          <a:solidFill>
                            <a:schemeClr val="dk1"/>
                          </a:solidFill>
                          <a:latin typeface="Times New Roman"/>
                          <a:ea typeface="宋体"/>
                          <a:cs typeface="+mn-cs"/>
                        </a:rPr>
                        <a:t>6</a:t>
                      </a:r>
                      <a:r>
                        <a:rPr lang="zh-CN" altLang="en-US" sz="1800" kern="1200" dirty="0">
                          <a:solidFill>
                            <a:schemeClr val="dk1"/>
                          </a:solidFill>
                          <a:latin typeface="Times New Roman"/>
                          <a:ea typeface="宋体"/>
                          <a:cs typeface="+mn-cs"/>
                        </a:rPr>
                        <a:t>日，中国正式进入</a:t>
                      </a:r>
                      <a:r>
                        <a:rPr lang="en-US" altLang="zh-CN" sz="1800" kern="1200" dirty="0">
                          <a:solidFill>
                            <a:schemeClr val="dk1"/>
                          </a:solidFill>
                          <a:latin typeface="Times New Roman"/>
                          <a:ea typeface="宋体"/>
                          <a:cs typeface="+mn-cs"/>
                        </a:rPr>
                        <a:t>5G</a:t>
                      </a:r>
                      <a:r>
                        <a:rPr lang="zh-CN" altLang="en-US" sz="1800" kern="1200" dirty="0">
                          <a:solidFill>
                            <a:schemeClr val="dk1"/>
                          </a:solidFill>
                          <a:latin typeface="Times New Roman"/>
                          <a:ea typeface="宋体"/>
                          <a:cs typeface="+mn-cs"/>
                        </a:rPr>
                        <a:t>商用元年</a:t>
                      </a:r>
                    </a:p>
                  </a:txBody>
                  <a:tcPr marL="91420" marR="91420" marT="45690" marB="4569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2D2D8A">
                        <a:tint val="40000"/>
                      </a:srgbClr>
                    </a:solidFill>
                  </a:tcPr>
                </a:tc>
                <a:extLst>
                  <a:ext uri="{0D108BD9-81ED-4DB2-BD59-A6C34878D82A}">
                    <a16:rowId xmlns:a16="http://schemas.microsoft.com/office/drawing/2014/main" val="10003"/>
                  </a:ext>
                </a:extLst>
              </a:tr>
            </a:tbl>
          </a:graphicData>
        </a:graphic>
      </p:graphicFrame>
      <p:sp>
        <p:nvSpPr>
          <p:cNvPr id="6" name="文本框 5"/>
          <p:cNvSpPr txBox="1"/>
          <p:nvPr/>
        </p:nvSpPr>
        <p:spPr>
          <a:xfrm>
            <a:off x="2411413" y="4437063"/>
            <a:ext cx="5113337" cy="1570037"/>
          </a:xfrm>
          <a:prstGeom prst="rect">
            <a:avLst/>
          </a:prstGeom>
          <a:noFill/>
        </p:spPr>
        <p:txBody>
          <a:bodyPr>
            <a:spAutoFit/>
          </a:bodyPr>
          <a:lstStyle/>
          <a:p>
            <a:pPr>
              <a:defRPr/>
            </a:pPr>
            <a:r>
              <a:rPr lang="en-US" altLang="zh-CN" sz="2400" kern="0" dirty="0">
                <a:latin typeface="宋体" panose="02010600030101010101" pitchFamily="2" charset="-122"/>
              </a:rPr>
              <a:t>1G</a:t>
            </a:r>
            <a:r>
              <a:rPr lang="zh-CN" altLang="zh-CN" sz="2400" kern="0" dirty="0">
                <a:latin typeface="宋体" panose="02010600030101010101" pitchFamily="2" charset="-122"/>
              </a:rPr>
              <a:t>、</a:t>
            </a:r>
            <a:r>
              <a:rPr lang="en-US" altLang="zh-CN" sz="2400" kern="0" dirty="0">
                <a:latin typeface="宋体" panose="02010600030101010101" pitchFamily="2" charset="-122"/>
              </a:rPr>
              <a:t>2G</a:t>
            </a:r>
            <a:r>
              <a:rPr lang="zh-CN" altLang="en-US" sz="2400" kern="0" dirty="0">
                <a:latin typeface="宋体" panose="02010600030101010101" pitchFamily="2" charset="-122"/>
              </a:rPr>
              <a:t>中国</a:t>
            </a:r>
            <a:r>
              <a:rPr lang="zh-CN" altLang="zh-CN" sz="2400" kern="0" dirty="0">
                <a:latin typeface="宋体" panose="02010600030101010101" pitchFamily="2" charset="-122"/>
              </a:rPr>
              <a:t>发展较慢；</a:t>
            </a:r>
            <a:endParaRPr lang="en-US" altLang="zh-CN" sz="2400" kern="0" dirty="0">
              <a:latin typeface="宋体" panose="02010600030101010101" pitchFamily="2" charset="-122"/>
            </a:endParaRPr>
          </a:p>
          <a:p>
            <a:pPr>
              <a:defRPr/>
            </a:pPr>
            <a:r>
              <a:rPr lang="en-US" altLang="zh-CN" sz="2400" kern="0" dirty="0">
                <a:latin typeface="宋体" panose="02010600030101010101" pitchFamily="2" charset="-122"/>
              </a:rPr>
              <a:t>3G</a:t>
            </a:r>
            <a:r>
              <a:rPr lang="zh-CN" altLang="zh-CN" sz="2400" kern="0" dirty="0">
                <a:latin typeface="宋体" panose="02010600030101010101" pitchFamily="2" charset="-122"/>
              </a:rPr>
              <a:t>开始追赶；</a:t>
            </a:r>
            <a:endParaRPr lang="en-US" altLang="zh-CN" sz="2400" kern="0" dirty="0">
              <a:latin typeface="宋体" panose="02010600030101010101" pitchFamily="2" charset="-122"/>
            </a:endParaRPr>
          </a:p>
          <a:p>
            <a:pPr>
              <a:defRPr/>
            </a:pPr>
            <a:r>
              <a:rPr lang="en-US" altLang="zh-CN" sz="2400" kern="0" dirty="0">
                <a:latin typeface="宋体" panose="02010600030101010101" pitchFamily="2" charset="-122"/>
              </a:rPr>
              <a:t>4G</a:t>
            </a:r>
            <a:r>
              <a:rPr lang="zh-CN" altLang="zh-CN" sz="2400" kern="0" dirty="0">
                <a:latin typeface="宋体" panose="02010600030101010101" pitchFamily="2" charset="-122"/>
              </a:rPr>
              <a:t>达到世界前列；</a:t>
            </a:r>
            <a:endParaRPr lang="en-US" altLang="zh-CN" sz="2400" kern="0" dirty="0">
              <a:latin typeface="宋体" panose="02010600030101010101" pitchFamily="2" charset="-122"/>
            </a:endParaRPr>
          </a:p>
          <a:p>
            <a:pPr>
              <a:defRPr/>
            </a:pPr>
            <a:r>
              <a:rPr lang="en-US" altLang="zh-CN" sz="2400" kern="0" dirty="0">
                <a:latin typeface="宋体" panose="02010600030101010101" pitchFamily="2" charset="-122"/>
              </a:rPr>
              <a:t>5G</a:t>
            </a:r>
            <a:r>
              <a:rPr lang="zh-CN" altLang="en-US" sz="2400" kern="0" dirty="0">
                <a:latin typeface="宋体" panose="02010600030101010101" pitchFamily="2" charset="-122"/>
              </a:rPr>
              <a:t>中国掌握核心科技，领跑世界！</a:t>
            </a:r>
          </a:p>
        </p:txBody>
      </p:sp>
      <p:sp>
        <p:nvSpPr>
          <p:cNvPr id="59408"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1.2.2 </a:t>
            </a:r>
            <a:r>
              <a:rPr lang="zh-CN" altLang="en-US" sz="2400" b="1">
                <a:latin typeface="黑体" panose="02010609060101010101" pitchFamily="49" charset="-122"/>
                <a:ea typeface="黑体" panose="02010609060101010101" pitchFamily="49" charset="-122"/>
              </a:rPr>
              <a:t>中国</a:t>
            </a:r>
            <a:r>
              <a:rPr lang="en-US" altLang="zh-CN" sz="2400" b="1">
                <a:latin typeface="黑体" panose="02010609060101010101" pitchFamily="49" charset="-122"/>
                <a:ea typeface="黑体" panose="02010609060101010101" pitchFamily="49" charset="-122"/>
              </a:rPr>
              <a:t>5G</a:t>
            </a:r>
            <a:r>
              <a:rPr lang="zh-CN" altLang="en-US" sz="2400" b="1">
                <a:latin typeface="黑体" panose="02010609060101010101" pitchFamily="49" charset="-122"/>
                <a:ea typeface="黑体" panose="02010609060101010101" pitchFamily="49" charset="-122"/>
              </a:rPr>
              <a:t>发展历史</a:t>
            </a:r>
          </a:p>
        </p:txBody>
      </p:sp>
      <p:sp>
        <p:nvSpPr>
          <p:cNvPr id="59409"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ACCFEE26-B5BB-48B8-AD51-358DC54AC872}" type="slidenum">
              <a:rPr lang="zh-CN" altLang="en-US" sz="1800">
                <a:latin typeface="Calibri" panose="020F0502020204030204" pitchFamily="34" charset="0"/>
                <a:ea typeface="宋体" panose="02010600030101010101" pitchFamily="2" charset="-122"/>
              </a:rPr>
              <a:pPr>
                <a:spcBef>
                  <a:spcPct val="0"/>
                </a:spcBef>
                <a:buFontTx/>
                <a:buNone/>
              </a:pPr>
              <a:t>42</a:t>
            </a:fld>
            <a:endParaRPr lang="zh-CN" altLang="en-US" sz="1800">
              <a:latin typeface="Calibri" panose="020F050202020403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组合 1"/>
          <p:cNvGrpSpPr>
            <a:grpSpLocks/>
          </p:cNvGrpSpPr>
          <p:nvPr/>
        </p:nvGrpSpPr>
        <p:grpSpPr bwMode="auto">
          <a:xfrm>
            <a:off x="1709738" y="1344613"/>
            <a:ext cx="5800725" cy="1146175"/>
            <a:chOff x="2286000" y="2889056"/>
            <a:chExt cx="4724400" cy="1044000"/>
          </a:xfrm>
        </p:grpSpPr>
        <p:sp>
          <p:nvSpPr>
            <p:cNvPr id="17"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8"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9" name="Text Box 68"/>
            <p:cNvSpPr txBox="1">
              <a:spLocks noChangeArrowheads="1"/>
            </p:cNvSpPr>
            <p:nvPr/>
          </p:nvSpPr>
          <p:spPr bwMode="gray">
            <a:xfrm>
              <a:off x="3102205" y="3122446"/>
              <a:ext cx="3658709" cy="532134"/>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无线网概述</a:t>
              </a:r>
            </a:p>
          </p:txBody>
        </p:sp>
        <p:sp>
          <p:nvSpPr>
            <p:cNvPr id="20" name="Text Box 69"/>
            <p:cNvSpPr txBox="1">
              <a:spLocks noChangeArrowheads="1"/>
            </p:cNvSpPr>
            <p:nvPr/>
          </p:nvSpPr>
          <p:spPr bwMode="gray">
            <a:xfrm>
              <a:off x="2561324" y="3178974"/>
              <a:ext cx="498987" cy="420510"/>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1.1</a:t>
              </a:r>
            </a:p>
          </p:txBody>
        </p:sp>
      </p:grpSp>
      <p:grpSp>
        <p:nvGrpSpPr>
          <p:cNvPr id="61443" name="组合 1"/>
          <p:cNvGrpSpPr>
            <a:grpSpLocks/>
          </p:cNvGrpSpPr>
          <p:nvPr/>
        </p:nvGrpSpPr>
        <p:grpSpPr bwMode="auto">
          <a:xfrm>
            <a:off x="1709738" y="2676525"/>
            <a:ext cx="5799137" cy="1146175"/>
            <a:chOff x="2286000" y="2889056"/>
            <a:chExt cx="4724400" cy="1044000"/>
          </a:xfrm>
        </p:grpSpPr>
        <p:sp>
          <p:nvSpPr>
            <p:cNvPr id="22"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3"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4" name="Text Box 68"/>
            <p:cNvSpPr txBox="1">
              <a:spLocks noChangeArrowheads="1"/>
            </p:cNvSpPr>
            <p:nvPr/>
          </p:nvSpPr>
          <p:spPr bwMode="gray">
            <a:xfrm>
              <a:off x="3008225" y="3109946"/>
              <a:ext cx="3896815" cy="532134"/>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 无线网发展历史</a:t>
              </a:r>
            </a:p>
          </p:txBody>
        </p:sp>
        <p:sp>
          <p:nvSpPr>
            <p:cNvPr id="25" name="Text Box 69"/>
            <p:cNvSpPr txBox="1">
              <a:spLocks noChangeArrowheads="1"/>
            </p:cNvSpPr>
            <p:nvPr/>
          </p:nvSpPr>
          <p:spPr bwMode="gray">
            <a:xfrm>
              <a:off x="2561291" y="3178974"/>
              <a:ext cx="499057" cy="420510"/>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1.2</a:t>
              </a:r>
            </a:p>
          </p:txBody>
        </p:sp>
      </p:grpSp>
      <p:grpSp>
        <p:nvGrpSpPr>
          <p:cNvPr id="61444" name="组合 25"/>
          <p:cNvGrpSpPr>
            <a:grpSpLocks/>
          </p:cNvGrpSpPr>
          <p:nvPr/>
        </p:nvGrpSpPr>
        <p:grpSpPr bwMode="auto">
          <a:xfrm>
            <a:off x="1724025" y="3973513"/>
            <a:ext cx="5800725" cy="1147762"/>
            <a:chOff x="2286000" y="2889056"/>
            <a:chExt cx="4724400" cy="1044000"/>
          </a:xfrm>
        </p:grpSpPr>
        <p:sp>
          <p:nvSpPr>
            <p:cNvPr id="27"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8"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9" name="Text Box 68"/>
            <p:cNvSpPr txBox="1">
              <a:spLocks noChangeArrowheads="1"/>
            </p:cNvSpPr>
            <p:nvPr/>
          </p:nvSpPr>
          <p:spPr bwMode="gray">
            <a:xfrm>
              <a:off x="3022066" y="3122447"/>
              <a:ext cx="3556294" cy="532135"/>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    </a:t>
              </a:r>
              <a:r>
                <a:rPr lang="zh-CN" altLang="en-US" b="1" dirty="0">
                  <a:solidFill>
                    <a:srgbClr val="FFFF00"/>
                  </a:solidFill>
                  <a:effectLst>
                    <a:outerShdw blurRad="38100" dist="38100" dir="2700000" algn="tl">
                      <a:srgbClr val="000000">
                        <a:alpha val="43137"/>
                      </a:srgbClr>
                    </a:outerShdw>
                  </a:effectLst>
                  <a:latin typeface="Arial" panose="020B0604020202020204" pitchFamily="34" charset="0"/>
                </a:rPr>
                <a:t>无线网安全事件</a:t>
              </a:r>
            </a:p>
          </p:txBody>
        </p:sp>
        <p:sp>
          <p:nvSpPr>
            <p:cNvPr id="30" name="Text Box 69"/>
            <p:cNvSpPr txBox="1">
              <a:spLocks noChangeArrowheads="1"/>
            </p:cNvSpPr>
            <p:nvPr/>
          </p:nvSpPr>
          <p:spPr bwMode="gray">
            <a:xfrm>
              <a:off x="2561324" y="3178974"/>
              <a:ext cx="498987" cy="419929"/>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1.3</a:t>
              </a:r>
            </a:p>
          </p:txBody>
        </p:sp>
      </p:grpSp>
      <p:grpSp>
        <p:nvGrpSpPr>
          <p:cNvPr id="61445" name="组合 1"/>
          <p:cNvGrpSpPr>
            <a:grpSpLocks/>
          </p:cNvGrpSpPr>
          <p:nvPr/>
        </p:nvGrpSpPr>
        <p:grpSpPr bwMode="auto">
          <a:xfrm>
            <a:off x="1724025" y="5305425"/>
            <a:ext cx="5800725" cy="1147763"/>
            <a:chOff x="2286000" y="2889056"/>
            <a:chExt cx="4724400" cy="1044000"/>
          </a:xfrm>
        </p:grpSpPr>
        <p:sp>
          <p:nvSpPr>
            <p:cNvPr id="32"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33"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34" name="Text Box 68"/>
            <p:cNvSpPr txBox="1">
              <a:spLocks noChangeArrowheads="1"/>
            </p:cNvSpPr>
            <p:nvPr/>
          </p:nvSpPr>
          <p:spPr bwMode="gray">
            <a:xfrm>
              <a:off x="3022066" y="3108250"/>
              <a:ext cx="3556294" cy="532135"/>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    课程安排</a:t>
              </a:r>
            </a:p>
          </p:txBody>
        </p:sp>
        <p:sp>
          <p:nvSpPr>
            <p:cNvPr id="35" name="Text Box 69"/>
            <p:cNvSpPr txBox="1">
              <a:spLocks noChangeArrowheads="1"/>
            </p:cNvSpPr>
            <p:nvPr/>
          </p:nvSpPr>
          <p:spPr bwMode="gray">
            <a:xfrm>
              <a:off x="2561324" y="3178974"/>
              <a:ext cx="498987" cy="419928"/>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1.4</a:t>
              </a:r>
            </a:p>
          </p:txBody>
        </p:sp>
      </p:grpSp>
      <p:sp>
        <p:nvSpPr>
          <p:cNvPr id="2" name="标题 1"/>
          <p:cNvSpPr>
            <a:spLocks noGrp="1"/>
          </p:cNvSpPr>
          <p:nvPr>
            <p:ph type="title"/>
          </p:nvPr>
        </p:nvSpPr>
        <p:spPr/>
        <p:txBody>
          <a:bodyPr/>
          <a:lstStyle/>
          <a:p>
            <a:pPr>
              <a:defRPr/>
            </a:pPr>
            <a:endParaRPr lang="zh-CN" altLang="en-US" dirty="0"/>
          </a:p>
        </p:txBody>
      </p:sp>
      <p:sp>
        <p:nvSpPr>
          <p:cNvPr id="26" name="Rectangle 2"/>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anchor="ct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a:defRPr/>
            </a:pPr>
            <a:r>
              <a:rPr lang="zh-CN" altLang="en-US" sz="4000" b="1" dirty="0">
                <a:latin typeface="黑体" panose="02010609060101010101" pitchFamily="49" charset="-122"/>
                <a:ea typeface="黑体" panose="02010609060101010101" pitchFamily="49" charset="-122"/>
              </a:rPr>
              <a:t>第一章  无线网络安全简介</a:t>
            </a:r>
            <a:endParaRPr lang="zh-CN" altLang="en-US" sz="4000" dirty="0">
              <a:latin typeface="黑体" panose="02010609060101010101" pitchFamily="49" charset="-122"/>
              <a:ea typeface="黑体" panose="02010609060101010101" pitchFamily="49" charset="-122"/>
            </a:endParaRPr>
          </a:p>
        </p:txBody>
      </p:sp>
      <p:sp>
        <p:nvSpPr>
          <p:cNvPr id="61448"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85C4153F-E76B-4C71-A37F-CB5D0FB70DDC}" type="slidenum">
              <a:rPr lang="zh-CN" altLang="en-US" sz="1800">
                <a:latin typeface="Calibri" panose="020F0502020204030204" pitchFamily="34" charset="0"/>
                <a:ea typeface="宋体" panose="02010600030101010101" pitchFamily="2" charset="-122"/>
              </a:rPr>
              <a:pPr>
                <a:spcBef>
                  <a:spcPct val="0"/>
                </a:spcBef>
                <a:buFontTx/>
                <a:buNone/>
              </a:pPr>
              <a:t>43</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3075" y="2343150"/>
            <a:ext cx="8229600" cy="4525963"/>
          </a:xfrm>
        </p:spPr>
        <p:txBody>
          <a:bodyPr/>
          <a:lstStyle/>
          <a:p>
            <a:pPr>
              <a:buFont typeface="Wingdings" panose="05000000000000000000" pitchFamily="2" charset="2"/>
              <a:buChar char="u"/>
              <a:defRPr/>
            </a:pPr>
            <a:r>
              <a:rPr lang="en-US" altLang="zh-CN" sz="2400" dirty="0">
                <a:latin typeface="宋体" panose="02010600030101010101" pitchFamily="2" charset="-122"/>
                <a:ea typeface="宋体" panose="02010600030101010101" pitchFamily="2" charset="-122"/>
              </a:rPr>
              <a:t>2000</a:t>
            </a:r>
            <a:r>
              <a:rPr lang="zh-CN" altLang="zh-CN"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3</a:t>
            </a:r>
            <a:r>
              <a:rPr lang="zh-CN" altLang="zh-CN" sz="2400" dirty="0">
                <a:latin typeface="宋体" panose="02010600030101010101" pitchFamily="2" charset="-122"/>
                <a:ea typeface="宋体" panose="02010600030101010101" pitchFamily="2" charset="-122"/>
              </a:rPr>
              <a:t>月，澳大利亚昆士兰新建的马卢奇污水处理厂出现故障，无线连接信号丢失，污水泵工作异常，报警器也没有报警</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lvl="1">
              <a:buFont typeface="Wingdings" panose="05000000000000000000" pitchFamily="2" charset="2"/>
              <a:buChar char="l"/>
              <a:defRPr/>
            </a:pPr>
            <a:r>
              <a:rPr lang="zh-CN" altLang="zh-CN" sz="2400" dirty="0" smtClean="0">
                <a:latin typeface="宋体" panose="02010600030101010101" pitchFamily="2" charset="-122"/>
                <a:ea typeface="宋体" panose="02010600030101010101" pitchFamily="2" charset="-122"/>
              </a:rPr>
              <a:t>本</a:t>
            </a:r>
            <a:r>
              <a:rPr lang="zh-CN" altLang="zh-CN" sz="2400" dirty="0">
                <a:latin typeface="宋体" panose="02010600030101010101" pitchFamily="2" charset="-122"/>
                <a:ea typeface="宋体" panose="02010600030101010101" pitchFamily="2" charset="-122"/>
              </a:rPr>
              <a:t>以为是新系统的磨合问题，后来发现是该厂前工程师</a:t>
            </a:r>
            <a:r>
              <a:rPr lang="en-US" altLang="zh-CN" sz="2400" dirty="0" err="1">
                <a:latin typeface="宋体" panose="02010600030101010101" pitchFamily="2" charset="-122"/>
                <a:ea typeface="宋体" panose="02010600030101010101" pitchFamily="2" charset="-122"/>
              </a:rPr>
              <a:t>Vitek</a:t>
            </a:r>
            <a:r>
              <a:rPr lang="en-US" altLang="zh-CN" sz="2400" dirty="0">
                <a:latin typeface="宋体" panose="02010600030101010101" pitchFamily="2" charset="-122"/>
                <a:ea typeface="宋体" panose="02010600030101010101" pitchFamily="2" charset="-122"/>
              </a:rPr>
              <a:t> Boden</a:t>
            </a:r>
            <a:r>
              <a:rPr lang="zh-CN" altLang="zh-CN" sz="2400" dirty="0">
                <a:latin typeface="宋体" panose="02010600030101010101" pitchFamily="2" charset="-122"/>
                <a:ea typeface="宋体" panose="02010600030101010101" pitchFamily="2" charset="-122"/>
              </a:rPr>
              <a:t>因不满工作续约被拒而蓄意报复所为</a:t>
            </a:r>
            <a:r>
              <a:rPr lang="zh-CN"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lvl="1">
              <a:buFont typeface="Wingdings" panose="05000000000000000000" pitchFamily="2" charset="2"/>
              <a:buChar char="l"/>
              <a:defRPr/>
            </a:pPr>
            <a:r>
              <a:rPr lang="zh-CN" altLang="zh-CN" sz="2400" dirty="0" smtClean="0">
                <a:latin typeface="宋体" panose="02010600030101010101" pitchFamily="2" charset="-122"/>
                <a:ea typeface="宋体" panose="02010600030101010101" pitchFamily="2" charset="-122"/>
              </a:rPr>
              <a:t>这</a:t>
            </a:r>
            <a:r>
              <a:rPr lang="zh-CN" altLang="zh-CN" sz="2400" dirty="0">
                <a:latin typeface="宋体" panose="02010600030101010101" pitchFamily="2" charset="-122"/>
                <a:ea typeface="宋体" panose="02010600030101010101" pitchFamily="2" charset="-122"/>
              </a:rPr>
              <a:t>位前工程师通过一台手提电脑和一个无线发射器控制了</a:t>
            </a:r>
            <a:r>
              <a:rPr lang="en-US" altLang="zh-CN" sz="2400" dirty="0">
                <a:latin typeface="宋体" panose="02010600030101010101" pitchFamily="2" charset="-122"/>
                <a:ea typeface="宋体" panose="02010600030101010101" pitchFamily="2" charset="-122"/>
              </a:rPr>
              <a:t>150</a:t>
            </a:r>
            <a:r>
              <a:rPr lang="zh-CN" altLang="zh-CN" sz="2400" dirty="0">
                <a:latin typeface="宋体" panose="02010600030101010101" pitchFamily="2" charset="-122"/>
                <a:ea typeface="宋体" panose="02010600030101010101" pitchFamily="2" charset="-122"/>
              </a:rPr>
              <a:t>个污水泵站；前后三个多月，总计有</a:t>
            </a:r>
            <a:r>
              <a:rPr lang="en-US" altLang="zh-CN" sz="2400" dirty="0">
                <a:latin typeface="宋体" panose="02010600030101010101" pitchFamily="2" charset="-122"/>
                <a:ea typeface="宋体" panose="02010600030101010101" pitchFamily="2" charset="-122"/>
              </a:rPr>
              <a:t>100</a:t>
            </a:r>
            <a:r>
              <a:rPr lang="zh-CN" altLang="zh-CN" sz="2400" dirty="0">
                <a:latin typeface="宋体" panose="02010600030101010101" pitchFamily="2" charset="-122"/>
                <a:ea typeface="宋体" panose="02010600030101010101" pitchFamily="2" charset="-122"/>
              </a:rPr>
              <a:t>万公升的污水未经处理直接经雨水渠排入自然水系，导致当地环境受到严重破坏。</a:t>
            </a:r>
          </a:p>
          <a:p>
            <a:pPr marL="0" indent="0">
              <a:buFont typeface="Arial" panose="020B0604020202020204" pitchFamily="34" charset="0"/>
              <a:buNone/>
              <a:defRPr/>
            </a:pPr>
            <a:endParaRPr lang="zh-CN" altLang="en-US" sz="2400" dirty="0">
              <a:latin typeface="宋体" panose="02010600030101010101" pitchFamily="2" charset="-122"/>
              <a:ea typeface="宋体" panose="02010600030101010101" pitchFamily="2" charset="-122"/>
            </a:endParaRPr>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1.3 </a:t>
            </a:r>
            <a:r>
              <a:rPr lang="zh-CN" altLang="en-US" sz="3600" dirty="0">
                <a:latin typeface="黑体" panose="02010609060101010101" pitchFamily="49" charset="-122"/>
                <a:ea typeface="黑体" panose="02010609060101010101" pitchFamily="49" charset="-122"/>
              </a:rPr>
              <a:t>无线网安全事件</a:t>
            </a:r>
          </a:p>
        </p:txBody>
      </p:sp>
      <p:sp>
        <p:nvSpPr>
          <p:cNvPr id="62468"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1.3.1 </a:t>
            </a:r>
            <a:r>
              <a:rPr lang="zh-CN" altLang="zh-CN" sz="2400" b="1">
                <a:latin typeface="黑体" panose="02010609060101010101" pitchFamily="49" charset="-122"/>
                <a:ea typeface="黑体" panose="02010609060101010101" pitchFamily="49" charset="-122"/>
              </a:rPr>
              <a:t>澳大利亚马卢奇污水处理厂非法入侵事件</a:t>
            </a:r>
            <a:endParaRPr lang="en-US" altLang="zh-CN" sz="2400" b="1">
              <a:latin typeface="黑体" panose="02010609060101010101" pitchFamily="49" charset="-122"/>
              <a:ea typeface="黑体" panose="02010609060101010101" pitchFamily="49" charset="-122"/>
            </a:endParaRPr>
          </a:p>
        </p:txBody>
      </p:sp>
      <p:sp>
        <p:nvSpPr>
          <p:cNvPr id="62469"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0EAEA5E7-B3FF-49B6-9FD7-9AA5FCD666CE}" type="slidenum">
              <a:rPr lang="zh-CN" altLang="en-US" sz="1800">
                <a:latin typeface="Calibri" panose="020F0502020204030204" pitchFamily="34" charset="0"/>
                <a:ea typeface="宋体" panose="02010600030101010101" pitchFamily="2" charset="-122"/>
              </a:rPr>
              <a:pPr>
                <a:spcBef>
                  <a:spcPct val="0"/>
                </a:spcBef>
                <a:buFontTx/>
                <a:buNone/>
              </a:pPr>
              <a:t>44</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noChangeArrowheads="1"/>
          </p:cNvSpPr>
          <p:nvPr>
            <p:ph idx="1"/>
          </p:nvPr>
        </p:nvSpPr>
        <p:spPr>
          <a:xfrm>
            <a:off x="323850" y="1782763"/>
            <a:ext cx="8532813" cy="4525962"/>
          </a:xfrm>
        </p:spPr>
        <p:txBody>
          <a:bodyPr/>
          <a:lstStyle/>
          <a:p>
            <a:pPr algn="just">
              <a:buFont typeface="Wingdings" panose="05000000000000000000" pitchFamily="2" charset="2"/>
              <a:buChar char="u"/>
            </a:pPr>
            <a:r>
              <a:rPr lang="zh-CN" altLang="en-US" sz="2400" b="1" smtClean="0">
                <a:latin typeface="宋体" panose="02010600030101010101" pitchFamily="2" charset="-122"/>
                <a:ea typeface="宋体" panose="02010600030101010101" pitchFamily="2" charset="-122"/>
              </a:rPr>
              <a:t>棱镜计划</a:t>
            </a:r>
            <a:r>
              <a:rPr lang="zh-CN" altLang="en-US" sz="2400" smtClean="0">
                <a:latin typeface="宋体" panose="02010600030101010101" pitchFamily="2" charset="-122"/>
                <a:ea typeface="宋体" panose="02010600030101010101" pitchFamily="2" charset="-122"/>
              </a:rPr>
              <a:t>（英语：</a:t>
            </a:r>
            <a:r>
              <a:rPr lang="en-US" altLang="zh-CN" sz="2400" smtClean="0">
                <a:latin typeface="宋体" panose="02010600030101010101" pitchFamily="2" charset="-122"/>
                <a:ea typeface="宋体" panose="02010600030101010101" pitchFamily="2" charset="-122"/>
              </a:rPr>
              <a:t>PRISM</a:t>
            </a:r>
            <a:r>
              <a:rPr lang="zh-CN" altLang="en-US" sz="2400" smtClean="0">
                <a:latin typeface="宋体" panose="02010600030101010101" pitchFamily="2" charset="-122"/>
                <a:ea typeface="宋体" panose="02010600030101010101" pitchFamily="2" charset="-122"/>
              </a:rPr>
              <a:t>）是一项由美国国家安全局自</a:t>
            </a:r>
            <a:r>
              <a:rPr lang="en-US" altLang="zh-CN" sz="2400" smtClean="0">
                <a:latin typeface="宋体" panose="02010600030101010101" pitchFamily="2" charset="-122"/>
                <a:ea typeface="宋体" panose="02010600030101010101" pitchFamily="2" charset="-122"/>
              </a:rPr>
              <a:t>2007</a:t>
            </a:r>
            <a:r>
              <a:rPr lang="zh-CN" altLang="en-US" sz="2400" smtClean="0">
                <a:latin typeface="宋体" panose="02010600030101010101" pitchFamily="2" charset="-122"/>
                <a:ea typeface="宋体" panose="02010600030101010101" pitchFamily="2" charset="-122"/>
              </a:rPr>
              <a:t>年开始实施的绝密级网络监控计划，其能够对即时通信和既存资料进行深度的监听，如从无线网络获取电子邮件、视频和音语交谈、视频、照片、</a:t>
            </a:r>
            <a:r>
              <a:rPr lang="en-US" altLang="zh-CN" sz="2400" smtClean="0">
                <a:latin typeface="宋体" panose="02010600030101010101" pitchFamily="2" charset="-122"/>
                <a:ea typeface="宋体" panose="02010600030101010101" pitchFamily="2" charset="-122"/>
              </a:rPr>
              <a:t>VoIP</a:t>
            </a:r>
            <a:r>
              <a:rPr lang="zh-CN" altLang="en-US" sz="2400" smtClean="0">
                <a:latin typeface="宋体" panose="02010600030101010101" pitchFamily="2" charset="-122"/>
                <a:ea typeface="宋体" panose="02010600030101010101" pitchFamily="2" charset="-122"/>
              </a:rPr>
              <a:t>交谈内容、文件传输、登录通知，以及社交网络细节，并透过无线网络以及智能设备，如智能手机，智能手表对特定对象进行攻击。</a:t>
            </a:r>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1.3 </a:t>
            </a:r>
            <a:r>
              <a:rPr lang="zh-CN" altLang="en-US" sz="3600" dirty="0">
                <a:latin typeface="黑体" panose="02010609060101010101" pitchFamily="49" charset="-122"/>
                <a:ea typeface="黑体" panose="02010609060101010101" pitchFamily="49" charset="-122"/>
              </a:rPr>
              <a:t>无线网安全事件</a:t>
            </a:r>
          </a:p>
        </p:txBody>
      </p:sp>
      <p:sp>
        <p:nvSpPr>
          <p:cNvPr id="63492"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1.3.2 </a:t>
            </a:r>
            <a:r>
              <a:rPr lang="zh-CN" altLang="en-US" sz="2400" b="1">
                <a:latin typeface="黑体" panose="02010609060101010101" pitchFamily="49" charset="-122"/>
                <a:ea typeface="黑体" panose="02010609060101010101" pitchFamily="49" charset="-122"/>
              </a:rPr>
              <a:t>棱镜门</a:t>
            </a:r>
            <a:endParaRPr lang="en-US" altLang="zh-CN" sz="2400" b="1">
              <a:latin typeface="黑体" panose="02010609060101010101" pitchFamily="49" charset="-122"/>
              <a:ea typeface="黑体" panose="02010609060101010101" pitchFamily="49" charset="-122"/>
            </a:endParaRPr>
          </a:p>
        </p:txBody>
      </p:sp>
      <p:pic>
        <p:nvPicPr>
          <p:cNvPr id="63493"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0" y="4138613"/>
            <a:ext cx="5588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文本框 5"/>
          <p:cNvSpPr txBox="1">
            <a:spLocks noChangeArrowheads="1"/>
          </p:cNvSpPr>
          <p:nvPr/>
        </p:nvSpPr>
        <p:spPr bwMode="auto">
          <a:xfrm>
            <a:off x="3492500" y="6489700"/>
            <a:ext cx="2879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zh-CN" altLang="en-US" sz="1800">
                <a:latin typeface="宋体" panose="02010600030101010101" pitchFamily="2" charset="-122"/>
                <a:ea typeface="宋体" panose="02010600030101010101" pitchFamily="2" charset="-122"/>
              </a:rPr>
              <a:t>美国国家安全局监控范围</a:t>
            </a:r>
            <a:endParaRPr lang="zh-CN" altLang="en-US" sz="1800">
              <a:latin typeface="Arial" panose="020B0604020202020204" pitchFamily="34" charset="0"/>
              <a:ea typeface="宋体" panose="02010600030101010101" pitchFamily="2" charset="-122"/>
            </a:endParaRPr>
          </a:p>
        </p:txBody>
      </p:sp>
      <p:sp>
        <p:nvSpPr>
          <p:cNvPr id="63495"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6E4340E-BF83-4E10-8793-C9D9CA8AB79B}" type="slidenum">
              <a:rPr lang="zh-CN" altLang="en-US" sz="1800">
                <a:latin typeface="Calibri" panose="020F0502020204030204" pitchFamily="34" charset="0"/>
                <a:ea typeface="宋体" panose="02010600030101010101" pitchFamily="2" charset="-122"/>
              </a:rPr>
              <a:pPr>
                <a:spcBef>
                  <a:spcPct val="0"/>
                </a:spcBef>
                <a:buFontTx/>
                <a:buNone/>
              </a:pPr>
              <a:t>45</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p:cNvSpPr>
            <a:spLocks noGrp="1" noChangeArrowheads="1"/>
          </p:cNvSpPr>
          <p:nvPr>
            <p:ph idx="1"/>
          </p:nvPr>
        </p:nvSpPr>
        <p:spPr>
          <a:xfrm>
            <a:off x="457200" y="1844675"/>
            <a:ext cx="8229600" cy="4281488"/>
          </a:xfrm>
        </p:spPr>
        <p:txBody>
          <a:bodyPr/>
          <a:lstStyle/>
          <a:p>
            <a:pPr>
              <a:buFont typeface="Wingdings" panose="05000000000000000000" pitchFamily="2" charset="2"/>
              <a:buChar char="u"/>
            </a:pPr>
            <a:r>
              <a:rPr lang="en-US" altLang="zh-CN" sz="2400" smtClean="0">
                <a:latin typeface="宋体" panose="02010600030101010101" pitchFamily="2" charset="-122"/>
                <a:ea typeface="宋体" panose="02010600030101010101" pitchFamily="2" charset="-122"/>
              </a:rPr>
              <a:t>2014</a:t>
            </a:r>
            <a:r>
              <a:rPr lang="zh-CN" altLang="en-US" sz="2400" smtClean="0">
                <a:latin typeface="宋体" panose="02010600030101010101" pitchFamily="2" charset="-122"/>
                <a:ea typeface="宋体" panose="02010600030101010101" pitchFamily="2" charset="-122"/>
              </a:rPr>
              <a:t>年</a:t>
            </a:r>
            <a:r>
              <a:rPr lang="en-US" altLang="zh-CN" sz="2400" smtClean="0">
                <a:latin typeface="宋体" panose="02010600030101010101" pitchFamily="2" charset="-122"/>
                <a:ea typeface="宋体" panose="02010600030101010101" pitchFamily="2" charset="-122"/>
              </a:rPr>
              <a:t>6</a:t>
            </a:r>
            <a:r>
              <a:rPr lang="zh-CN" altLang="en-US" sz="2400" smtClean="0">
                <a:latin typeface="宋体" panose="02010600030101010101" pitchFamily="2" charset="-122"/>
                <a:ea typeface="宋体" panose="02010600030101010101" pitchFamily="2" charset="-122"/>
              </a:rPr>
              <a:t>月</a:t>
            </a:r>
            <a:r>
              <a:rPr lang="en-US" altLang="zh-CN" sz="2400" smtClean="0">
                <a:latin typeface="宋体" panose="02010600030101010101" pitchFamily="2" charset="-122"/>
                <a:ea typeface="宋体" panose="02010600030101010101" pitchFamily="2" charset="-122"/>
              </a:rPr>
              <a:t>10</a:t>
            </a:r>
            <a:r>
              <a:rPr lang="zh-CN" altLang="en-US" sz="2400" smtClean="0">
                <a:latin typeface="宋体" panose="02010600030101010101" pitchFamily="2" charset="-122"/>
                <a:ea typeface="宋体" panose="02010600030101010101" pitchFamily="2" charset="-122"/>
              </a:rPr>
              <a:t>日，有媒体报道一位女子在麦当劳门前举牌抗议，使用公开WiFi上网被骗2000元，“连WiFi虽易，丢钱更易，且连且小心。”专家分析认为，该女子网购被盗的原因就很可能与WiFi钓鱼有关。</a:t>
            </a:r>
          </a:p>
          <a:p>
            <a:endParaRPr lang="zh-CN" altLang="en-US" sz="2400" smtClean="0">
              <a:latin typeface="宋体" panose="02010600030101010101" pitchFamily="2" charset="-122"/>
              <a:ea typeface="宋体" panose="02010600030101010101" pitchFamily="2" charset="-122"/>
            </a:endParaRPr>
          </a:p>
        </p:txBody>
      </p:sp>
      <p:pic>
        <p:nvPicPr>
          <p:cNvPr id="64515" name="图片 6" descr="201406170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79975" y="3789363"/>
            <a:ext cx="365283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1.3 </a:t>
            </a:r>
            <a:r>
              <a:rPr lang="zh-CN" altLang="en-US" sz="3600" dirty="0">
                <a:latin typeface="黑体" panose="02010609060101010101" pitchFamily="49" charset="-122"/>
                <a:ea typeface="黑体" panose="02010609060101010101" pitchFamily="49" charset="-122"/>
              </a:rPr>
              <a:t>无线网安全事件</a:t>
            </a:r>
          </a:p>
        </p:txBody>
      </p:sp>
      <p:pic>
        <p:nvPicPr>
          <p:cNvPr id="64517"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9925" y="3789363"/>
            <a:ext cx="368617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1.3.3 </a:t>
            </a:r>
            <a:r>
              <a:rPr lang="zh-CN" altLang="en-US" sz="2400" b="1">
                <a:latin typeface="黑体" panose="02010609060101010101" pitchFamily="49" charset="-122"/>
                <a:ea typeface="黑体" panose="02010609060101010101" pitchFamily="49" charset="-122"/>
              </a:rPr>
              <a:t>公开WiFi上网被骗</a:t>
            </a:r>
            <a:endParaRPr lang="en-US" altLang="zh-CN" sz="2400" b="1">
              <a:latin typeface="黑体" panose="02010609060101010101" pitchFamily="49" charset="-122"/>
              <a:ea typeface="黑体" panose="02010609060101010101" pitchFamily="49" charset="-122"/>
            </a:endParaRPr>
          </a:p>
        </p:txBody>
      </p:sp>
      <p:sp>
        <p:nvSpPr>
          <p:cNvPr id="64519"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FAD106D-33D4-4DF2-A3E8-B83AA14DC91B}" type="slidenum">
              <a:rPr lang="zh-CN" altLang="en-US" sz="1800">
                <a:latin typeface="Calibri" panose="020F0502020204030204" pitchFamily="34" charset="0"/>
                <a:ea typeface="宋体" panose="02010600030101010101" pitchFamily="2" charset="-122"/>
              </a:rPr>
              <a:pPr>
                <a:spcBef>
                  <a:spcPct val="0"/>
                </a:spcBef>
                <a:buFontTx/>
                <a:buNone/>
              </a:pPr>
              <a:t>46</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3988" y="1665288"/>
            <a:ext cx="8569325" cy="5400675"/>
          </a:xfrm>
        </p:spPr>
        <p:txBody>
          <a:bodyPr/>
          <a:lstStyle/>
          <a:p>
            <a:pPr algn="just">
              <a:buFont typeface="Wingdings" panose="05000000000000000000" pitchFamily="2" charset="2"/>
              <a:buChar char="u"/>
              <a:defRPr/>
            </a:pPr>
            <a:r>
              <a:rPr lang="zh-CN" altLang="en-US" sz="2400" kern="0" dirty="0">
                <a:latin typeface="宋体" panose="02010600030101010101" pitchFamily="2" charset="-122"/>
                <a:ea typeface="宋体" panose="02010600030101010101" pitchFamily="2" charset="-122"/>
              </a:rPr>
              <a:t>2014年6月17日晚间消息，央视《消费主张》以“危险的WiFi”为题，报道了人们日常使用的无线网络存在巨大的安全隐患。节目测验显示，火车站、咖啡馆等公共场所的一些免费WiFi热点有可能就是钓鱼陷阱，而家里的路由器也可能被恶意攻击者轻松攻破。网民在毫不知情的情况下，就可能面临个人敏感信息遭盗取，访问钓鱼网站，甚至造成直接的经济损失。</a:t>
            </a:r>
            <a:endParaRPr lang="en-US" altLang="zh-CN" sz="2400" kern="0" dirty="0">
              <a:latin typeface="宋体" panose="02010600030101010101" pitchFamily="2" charset="-122"/>
              <a:ea typeface="宋体" panose="02010600030101010101" pitchFamily="2" charset="-122"/>
            </a:endParaRPr>
          </a:p>
          <a:p>
            <a:pPr marL="0" indent="0" algn="just">
              <a:buFont typeface="Arial" panose="020B0604020202020204" pitchFamily="34" charset="0"/>
              <a:buNone/>
              <a:defRPr/>
            </a:pPr>
            <a:endParaRPr lang="zh-CN" altLang="en-US" sz="2400" dirty="0">
              <a:latin typeface="宋体" panose="02010600030101010101" pitchFamily="2" charset="-122"/>
              <a:ea typeface="宋体" panose="02010600030101010101" pitchFamily="2" charset="-122"/>
            </a:endParaRPr>
          </a:p>
        </p:txBody>
      </p:sp>
      <p:pic>
        <p:nvPicPr>
          <p:cNvPr id="65539"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6163" y="4298950"/>
            <a:ext cx="3897312"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1.3 </a:t>
            </a:r>
            <a:r>
              <a:rPr lang="zh-CN" altLang="en-US" sz="3600" dirty="0">
                <a:latin typeface="黑体" panose="02010609060101010101" pitchFamily="49" charset="-122"/>
                <a:ea typeface="黑体" panose="02010609060101010101" pitchFamily="49" charset="-122"/>
              </a:rPr>
              <a:t>无线网安全事件</a:t>
            </a:r>
          </a:p>
        </p:txBody>
      </p:sp>
      <p:pic>
        <p:nvPicPr>
          <p:cNvPr id="65541"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0688" y="4329113"/>
            <a:ext cx="3468687"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1.3.4 </a:t>
            </a:r>
            <a:r>
              <a:rPr lang="zh-CN" altLang="en-US" sz="2400" b="1">
                <a:latin typeface="黑体" panose="02010609060101010101" pitchFamily="49" charset="-122"/>
                <a:ea typeface="黑体" panose="02010609060101010101" pitchFamily="49" charset="-122"/>
              </a:rPr>
              <a:t>危险的</a:t>
            </a:r>
            <a:r>
              <a:rPr lang="en-US" altLang="zh-CN" sz="2400" b="1">
                <a:latin typeface="黑体" panose="02010609060101010101" pitchFamily="49" charset="-122"/>
                <a:ea typeface="黑体" panose="02010609060101010101" pitchFamily="49" charset="-122"/>
              </a:rPr>
              <a:t>WiFi</a:t>
            </a:r>
            <a:endParaRPr lang="en-US" altLang="zh-CN" sz="2400">
              <a:latin typeface="宋体" panose="02010600030101010101" pitchFamily="2" charset="-122"/>
              <a:ea typeface="宋体" panose="02010600030101010101" pitchFamily="2" charset="-122"/>
            </a:endParaRPr>
          </a:p>
        </p:txBody>
      </p:sp>
      <p:sp>
        <p:nvSpPr>
          <p:cNvPr id="65543"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C175D90-0234-4627-9DE4-239105BF88F8}" type="slidenum">
              <a:rPr lang="zh-CN" altLang="en-US" sz="1800">
                <a:latin typeface="Calibri" panose="020F0502020204030204" pitchFamily="34" charset="0"/>
                <a:ea typeface="宋体" panose="02010600030101010101" pitchFamily="2" charset="-122"/>
              </a:rPr>
              <a:pPr>
                <a:spcBef>
                  <a:spcPct val="0"/>
                </a:spcBef>
                <a:buFontTx/>
                <a:buNone/>
              </a:pPr>
              <a:t>47</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内容占位符 3" descr="201406170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700213"/>
            <a:ext cx="3384550" cy="485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1.3 </a:t>
            </a:r>
            <a:r>
              <a:rPr lang="zh-CN" altLang="en-US" sz="3600" dirty="0">
                <a:latin typeface="黑体" panose="02010609060101010101" pitchFamily="49" charset="-122"/>
                <a:ea typeface="黑体" panose="02010609060101010101" pitchFamily="49" charset="-122"/>
              </a:rPr>
              <a:t>无线网安全事件</a:t>
            </a:r>
          </a:p>
        </p:txBody>
      </p:sp>
      <p:sp>
        <p:nvSpPr>
          <p:cNvPr id="66564"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1.3.4 </a:t>
            </a:r>
            <a:r>
              <a:rPr lang="zh-CN" altLang="en-US" sz="2400" b="1">
                <a:latin typeface="黑体" panose="02010609060101010101" pitchFamily="49" charset="-122"/>
                <a:ea typeface="黑体" panose="02010609060101010101" pitchFamily="49" charset="-122"/>
              </a:rPr>
              <a:t>危险的</a:t>
            </a:r>
            <a:r>
              <a:rPr lang="en-US" altLang="zh-CN" sz="2400" b="1">
                <a:latin typeface="黑体" panose="02010609060101010101" pitchFamily="49" charset="-122"/>
                <a:ea typeface="黑体" panose="02010609060101010101" pitchFamily="49" charset="-122"/>
              </a:rPr>
              <a:t>WiFi</a:t>
            </a:r>
            <a:endParaRPr lang="en-US" altLang="zh-CN" sz="2400">
              <a:latin typeface="宋体" panose="02010600030101010101" pitchFamily="2" charset="-122"/>
              <a:ea typeface="宋体" panose="02010600030101010101" pitchFamily="2" charset="-122"/>
            </a:endParaRPr>
          </a:p>
        </p:txBody>
      </p:sp>
      <p:sp>
        <p:nvSpPr>
          <p:cNvPr id="66565"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628FB416-B297-40C7-A238-3AC75B0E5FE0}" type="slidenum">
              <a:rPr lang="zh-CN" altLang="en-US" sz="1800">
                <a:latin typeface="Calibri" panose="020F0502020204030204" pitchFamily="34" charset="0"/>
                <a:ea typeface="宋体" panose="02010600030101010101" pitchFamily="2" charset="-122"/>
              </a:rPr>
              <a:pPr>
                <a:spcBef>
                  <a:spcPct val="0"/>
                </a:spcBef>
                <a:buFontTx/>
                <a:buNone/>
              </a:pPr>
              <a:t>48</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noChangeArrowheads="1"/>
          </p:cNvSpPr>
          <p:nvPr>
            <p:ph idx="1"/>
          </p:nvPr>
        </p:nvSpPr>
        <p:spPr/>
        <p:txBody>
          <a:bodyPr/>
          <a:lstStyle/>
          <a:p>
            <a:pPr algn="just">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rPr>
              <a:t>2016年央视315晚会现场，主持人通过实验证明，公共WIFI可提取登录用户手机中包括手机号码、家庭住址、身份证号甚至银行卡号等个人隐私信息。现场随机抽取了观众验证了这些信息的准确性;无论是订餐APP、定电影票、打衣食住行的生活习惯甚至个人隐私，都可能被不法分子一点一点摸透。</a:t>
            </a:r>
          </a:p>
          <a:p>
            <a:endParaRPr lang="zh-CN" altLang="en-US" sz="2400" smtClean="0">
              <a:latin typeface="宋体" panose="02010600030101010101" pitchFamily="2" charset="-122"/>
              <a:ea typeface="宋体" panose="02010600030101010101" pitchFamily="2" charset="-122"/>
            </a:endParaRPr>
          </a:p>
        </p:txBody>
      </p:sp>
      <p:sp>
        <p:nvSpPr>
          <p:cNvPr id="8"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1.3 </a:t>
            </a:r>
            <a:r>
              <a:rPr lang="zh-CN" altLang="en-US" sz="3600" dirty="0">
                <a:latin typeface="黑体" panose="02010609060101010101" pitchFamily="49" charset="-122"/>
                <a:ea typeface="黑体" panose="02010609060101010101" pitchFamily="49" charset="-122"/>
              </a:rPr>
              <a:t>无线网安全事件</a:t>
            </a:r>
          </a:p>
        </p:txBody>
      </p:sp>
      <p:pic>
        <p:nvPicPr>
          <p:cNvPr id="67588" name="图片 8" descr="微信图片_2018080717562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4278313"/>
            <a:ext cx="390525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7838" y="4278313"/>
            <a:ext cx="3733800"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0"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1.3.5 </a:t>
            </a:r>
            <a:r>
              <a:rPr lang="zh-CN" altLang="en-US" sz="2400" b="1">
                <a:latin typeface="黑体" panose="02010609060101010101" pitchFamily="49" charset="-122"/>
                <a:ea typeface="黑体" panose="02010609060101010101" pitchFamily="49" charset="-122"/>
              </a:rPr>
              <a:t>央视</a:t>
            </a:r>
            <a:r>
              <a:rPr lang="en-US" altLang="zh-CN" sz="2400" b="1">
                <a:latin typeface="黑体" panose="02010609060101010101" pitchFamily="49" charset="-122"/>
                <a:ea typeface="黑体" panose="02010609060101010101" pitchFamily="49" charset="-122"/>
              </a:rPr>
              <a:t>315</a:t>
            </a:r>
            <a:r>
              <a:rPr lang="zh-CN" altLang="en-US" sz="2400" b="1">
                <a:latin typeface="黑体" panose="02010609060101010101" pitchFamily="49" charset="-122"/>
                <a:ea typeface="黑体" panose="02010609060101010101" pitchFamily="49" charset="-122"/>
              </a:rPr>
              <a:t>曝光</a:t>
            </a:r>
            <a:endParaRPr lang="en-US" altLang="zh-CN" sz="2400">
              <a:latin typeface="宋体" panose="02010600030101010101" pitchFamily="2" charset="-122"/>
              <a:ea typeface="宋体" panose="02010600030101010101" pitchFamily="2" charset="-122"/>
            </a:endParaRPr>
          </a:p>
        </p:txBody>
      </p:sp>
      <p:sp>
        <p:nvSpPr>
          <p:cNvPr id="67591"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322A08A3-9128-4EF8-BF8B-7E02635B5F89}" type="slidenum">
              <a:rPr lang="zh-CN" altLang="en-US" sz="1800">
                <a:latin typeface="Calibri" panose="020F0502020204030204" pitchFamily="34" charset="0"/>
                <a:ea typeface="宋体" panose="02010600030101010101" pitchFamily="2" charset="-122"/>
              </a:rPr>
              <a:pPr>
                <a:spcBef>
                  <a:spcPct val="0"/>
                </a:spcBef>
                <a:buFontTx/>
                <a:buNone/>
              </a:pPr>
              <a:t>49</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9125"/>
            <a:ext cx="8229600" cy="4708525"/>
          </a:xfrm>
        </p:spPr>
        <p:txBody>
          <a:bodyPr/>
          <a:lstStyle/>
          <a:p>
            <a:pPr marL="342900" lvl="1" indent="-342900">
              <a:buFont typeface="Wingdings" panose="05000000000000000000" pitchFamily="2" charset="2"/>
              <a:buChar char="u"/>
              <a:defRPr/>
            </a:pPr>
            <a:r>
              <a:rPr lang="zh-CN" altLang="en-US" sz="2400" kern="0" dirty="0">
                <a:latin typeface="宋体" panose="02010600030101010101" pitchFamily="2" charset="-122"/>
                <a:ea typeface="宋体" panose="02010600030101010101" pitchFamily="2" charset="-122"/>
                <a:cs typeface="微软雅黑" panose="020B0503020204020204" pitchFamily="34" charset="-122"/>
              </a:rPr>
              <a:t>无线网络终端设备</a:t>
            </a:r>
            <a:endParaRPr lang="en-US" altLang="zh-CN" sz="2400" kern="0" dirty="0">
              <a:latin typeface="宋体" panose="02010600030101010101" pitchFamily="2" charset="-122"/>
              <a:ea typeface="宋体" panose="02010600030101010101" pitchFamily="2" charset="-122"/>
              <a:cs typeface="微软雅黑" panose="020B0503020204020204" pitchFamily="34" charset="-122"/>
            </a:endParaRPr>
          </a:p>
          <a:p>
            <a:pPr marL="742950" lvl="2" indent="-342900">
              <a:buFont typeface="Wingdings" panose="05000000000000000000" pitchFamily="2" charset="2"/>
              <a:buChar char="l"/>
              <a:defRPr/>
            </a:pPr>
            <a:r>
              <a:rPr lang="zh-CN" altLang="en-US" kern="0" dirty="0">
                <a:latin typeface="宋体" panose="02010600030101010101" pitchFamily="2" charset="-122"/>
                <a:ea typeface="宋体" panose="02010600030101010101" pitchFamily="2" charset="-122"/>
              </a:rPr>
              <a:t>智能手机、平板电脑（笔记本电脑）、具有通信能力的传感器节点、</a:t>
            </a:r>
            <a:r>
              <a:rPr lang="en-US" altLang="zh-CN" kern="0" dirty="0">
                <a:latin typeface="宋体" panose="02010600030101010101" pitchFamily="2" charset="-122"/>
                <a:ea typeface="宋体" panose="02010600030101010101" pitchFamily="2" charset="-122"/>
              </a:rPr>
              <a:t>RFID</a:t>
            </a:r>
            <a:r>
              <a:rPr lang="zh-CN" altLang="en-US" kern="0" dirty="0">
                <a:latin typeface="宋体" panose="02010600030101010101" pitchFamily="2" charset="-122"/>
                <a:ea typeface="宋体" panose="02010600030101010101" pitchFamily="2" charset="-122"/>
              </a:rPr>
              <a:t>标签和读卡器、可穿戴设备。</a:t>
            </a:r>
            <a:endParaRPr lang="en-US" altLang="zh-CN" kern="0" dirty="0">
              <a:latin typeface="宋体" panose="02010600030101010101" pitchFamily="2" charset="-122"/>
              <a:ea typeface="宋体" panose="02010600030101010101" pitchFamily="2" charset="-122"/>
            </a:endParaRPr>
          </a:p>
          <a:p>
            <a:pPr marL="0" lvl="1" indent="0">
              <a:buFont typeface="Arial" panose="020B0604020202020204" pitchFamily="34" charset="0"/>
              <a:buNone/>
              <a:defRPr/>
            </a:pPr>
            <a:endParaRPr lang="en-US" altLang="zh-CN" sz="2400" kern="0" dirty="0">
              <a:latin typeface="宋体" panose="02010600030101010101" pitchFamily="2" charset="-122"/>
              <a:ea typeface="宋体" panose="02010600030101010101" pitchFamily="2" charset="-122"/>
            </a:endParaRPr>
          </a:p>
          <a:p>
            <a:pPr>
              <a:buFont typeface="Wingdings" panose="05000000000000000000" pitchFamily="2" charset="2"/>
              <a:buChar char="u"/>
              <a:defRPr/>
            </a:pPr>
            <a:r>
              <a:rPr lang="zh-CN" altLang="en-US" sz="2400" kern="0" dirty="0">
                <a:latin typeface="宋体" panose="02010600030101010101" pitchFamily="2" charset="-122"/>
                <a:ea typeface="宋体" panose="02010600030101010101" pitchFamily="2" charset="-122"/>
              </a:rPr>
              <a:t>无线网络节点设备的特点</a:t>
            </a:r>
            <a:endParaRPr lang="en-US" altLang="zh-CN" sz="2400" kern="0" dirty="0">
              <a:latin typeface="宋体" panose="02010600030101010101" pitchFamily="2" charset="-122"/>
              <a:ea typeface="宋体" panose="02010600030101010101" pitchFamily="2" charset="-122"/>
            </a:endParaRPr>
          </a:p>
          <a:p>
            <a:pPr lvl="1">
              <a:buFont typeface="Wingdings" panose="05000000000000000000" pitchFamily="2" charset="2"/>
              <a:buChar char="l"/>
              <a:defRPr/>
            </a:pPr>
            <a:r>
              <a:rPr lang="zh-CN" altLang="en-US" sz="2400" kern="0" dirty="0">
                <a:latin typeface="宋体" panose="02010600030101010101" pitchFamily="2" charset="-122"/>
                <a:ea typeface="宋体" panose="02010600030101010101" pitchFamily="2" charset="-122"/>
              </a:rPr>
              <a:t>网络终端设备的计算能力通常较弱</a:t>
            </a:r>
            <a:r>
              <a:rPr lang="zh-CN" altLang="en-US" sz="2400" kern="0" dirty="0" smtClean="0">
                <a:latin typeface="宋体" panose="02010600030101010101" pitchFamily="2" charset="-122"/>
                <a:ea typeface="宋体" panose="02010600030101010101" pitchFamily="2" charset="-122"/>
              </a:rPr>
              <a:t>（可能跟</a:t>
            </a:r>
            <a:r>
              <a:rPr lang="zh-CN" altLang="en-US" sz="2400" kern="0" dirty="0">
                <a:latin typeface="宋体" panose="02010600030101010101" pitchFamily="2" charset="-122"/>
                <a:ea typeface="宋体" panose="02010600030101010101" pitchFamily="2" charset="-122"/>
              </a:rPr>
              <a:t>设备价格相关）。</a:t>
            </a:r>
            <a:endParaRPr lang="en-US" altLang="zh-CN" sz="2400" kern="0" dirty="0">
              <a:latin typeface="宋体" panose="02010600030101010101" pitchFamily="2" charset="-122"/>
              <a:ea typeface="宋体" panose="02010600030101010101" pitchFamily="2" charset="-122"/>
            </a:endParaRPr>
          </a:p>
          <a:p>
            <a:pPr lvl="1">
              <a:buFont typeface="Wingdings" panose="05000000000000000000" pitchFamily="2" charset="2"/>
              <a:buChar char="l"/>
              <a:defRPr/>
            </a:pPr>
            <a:r>
              <a:rPr lang="zh-CN" altLang="en-US" sz="2400" kern="0" dirty="0">
                <a:latin typeface="宋体" panose="02010600030101010101" pitchFamily="2" charset="-122"/>
                <a:ea typeface="宋体" panose="02010600030101010101" pitchFamily="2" charset="-122"/>
              </a:rPr>
              <a:t>网络终端设备的存储空间可能是有限的。</a:t>
            </a:r>
            <a:endParaRPr lang="en-US" altLang="zh-CN" sz="2400" kern="0" dirty="0">
              <a:latin typeface="宋体" panose="02010600030101010101" pitchFamily="2" charset="-122"/>
              <a:ea typeface="宋体" panose="02010600030101010101" pitchFamily="2" charset="-122"/>
            </a:endParaRPr>
          </a:p>
          <a:p>
            <a:pPr lvl="1">
              <a:buFont typeface="Wingdings" panose="05000000000000000000" pitchFamily="2" charset="2"/>
              <a:buChar char="l"/>
              <a:defRPr/>
            </a:pPr>
            <a:r>
              <a:rPr lang="zh-CN" altLang="en-US" sz="2400" kern="0" dirty="0">
                <a:latin typeface="宋体" panose="02010600030101010101" pitchFamily="2" charset="-122"/>
                <a:ea typeface="宋体" panose="02010600030101010101" pitchFamily="2" charset="-122"/>
              </a:rPr>
              <a:t>网络终端设备的能源是由电池提供的，持续时间短。</a:t>
            </a:r>
            <a:endParaRPr lang="en-US" altLang="zh-CN" sz="2400" kern="0" dirty="0">
              <a:latin typeface="宋体" panose="02010600030101010101" pitchFamily="2" charset="-122"/>
              <a:ea typeface="宋体" panose="02010600030101010101" pitchFamily="2" charset="-122"/>
            </a:endParaRPr>
          </a:p>
          <a:p>
            <a:pPr lvl="1">
              <a:buFont typeface="Wingdings" panose="05000000000000000000" pitchFamily="2" charset="2"/>
              <a:buChar char="l"/>
              <a:defRPr/>
            </a:pPr>
            <a:r>
              <a:rPr lang="zh-CN" altLang="en-US" sz="2400" kern="0" dirty="0">
                <a:latin typeface="宋体" panose="02010600030101010101" pitchFamily="2" charset="-122"/>
                <a:ea typeface="宋体" panose="02010600030101010101" pitchFamily="2" charset="-122"/>
              </a:rPr>
              <a:t>无线网络终端设备与有线网络设备相比更容易被窃、丢失、损坏等。</a:t>
            </a:r>
            <a:endParaRPr lang="en-US" altLang="zh-CN" sz="2400" kern="0" dirty="0">
              <a:latin typeface="宋体" panose="02010600030101010101" pitchFamily="2" charset="-122"/>
              <a:ea typeface="宋体" panose="02010600030101010101" pitchFamily="2" charset="-122"/>
            </a:endParaRPr>
          </a:p>
          <a:p>
            <a:pPr marL="0" indent="0">
              <a:buFont typeface="Arial" panose="020B0604020202020204" pitchFamily="34" charset="0"/>
              <a:buNone/>
              <a:defRPr/>
            </a:pPr>
            <a:endParaRPr lang="zh-CN" altLang="en-US" sz="2400" kern="0" dirty="0">
              <a:latin typeface="宋体" panose="02010600030101010101" pitchFamily="2" charset="-122"/>
              <a:ea typeface="宋体" panose="02010600030101010101" pitchFamily="2" charset="-122"/>
              <a:cs typeface="微软雅黑" panose="020B0503020204020204" pitchFamily="34" charset="-122"/>
            </a:endParaRPr>
          </a:p>
        </p:txBody>
      </p:sp>
      <p:sp>
        <p:nvSpPr>
          <p:cNvPr id="4" name="Rectangle 2"/>
          <p:cNvSpPr>
            <a:spLocks noGrp="1" noChangeArrowheads="1"/>
          </p:cNvSpPr>
          <p:nvPr>
            <p:ph type="title"/>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14340"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1.1.1 </a:t>
            </a:r>
            <a:r>
              <a:rPr lang="zh-CN" altLang="en-US" sz="2400" b="1">
                <a:latin typeface="黑体" panose="02010609060101010101" pitchFamily="49" charset="-122"/>
                <a:ea typeface="黑体" panose="02010609060101010101" pitchFamily="49" charset="-122"/>
              </a:rPr>
              <a:t>无线网定义</a:t>
            </a:r>
          </a:p>
        </p:txBody>
      </p:sp>
      <p:sp>
        <p:nvSpPr>
          <p:cNvPr id="14341"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5A3DB0C-FFCB-4F61-9044-10B6529C3A9A}" type="slidenum">
              <a:rPr lang="zh-CN" altLang="en-US" sz="1800">
                <a:latin typeface="Calibri" panose="020F0502020204030204" pitchFamily="34" charset="0"/>
                <a:ea typeface="宋体" panose="02010600030101010101" pitchFamily="2" charset="-122"/>
              </a:rPr>
              <a:pPr>
                <a:spcBef>
                  <a:spcPct val="0"/>
                </a:spcBef>
                <a:buFontTx/>
                <a:buNone/>
              </a:pPr>
              <a:t>5</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内容占位符 2"/>
          <p:cNvSpPr>
            <a:spLocks noGrp="1" noChangeArrowheads="1"/>
          </p:cNvSpPr>
          <p:nvPr>
            <p:ph idx="1"/>
          </p:nvPr>
        </p:nvSpPr>
        <p:spPr>
          <a:xfrm>
            <a:off x="457200" y="1844675"/>
            <a:ext cx="8229600" cy="4525963"/>
          </a:xfrm>
        </p:spPr>
        <p:txBody>
          <a:bodyPr/>
          <a:lstStyle/>
          <a:p>
            <a:pPr>
              <a:buFont typeface="Wingdings" panose="05000000000000000000" pitchFamily="2" charset="2"/>
              <a:buChar char="u"/>
            </a:pPr>
            <a:r>
              <a:rPr lang="en-US" altLang="zh-CN" sz="2400" smtClean="0">
                <a:latin typeface="宋体" panose="02010600030101010101" pitchFamily="2" charset="-122"/>
                <a:ea typeface="宋体" panose="02010600030101010101" pitchFamily="2" charset="-122"/>
              </a:rPr>
              <a:t>2016</a:t>
            </a:r>
            <a:r>
              <a:rPr lang="zh-CN" altLang="en-US" sz="2400" smtClean="0">
                <a:latin typeface="宋体" panose="02010600030101010101" pitchFamily="2" charset="-122"/>
                <a:ea typeface="宋体" panose="02010600030101010101" pitchFamily="2" charset="-122"/>
              </a:rPr>
              <a:t>年</a:t>
            </a:r>
            <a:r>
              <a:rPr lang="en-US" altLang="zh-CN" sz="2400" smtClean="0">
                <a:latin typeface="宋体" panose="02010600030101010101" pitchFamily="2" charset="-122"/>
                <a:ea typeface="宋体" panose="02010600030101010101" pitchFamily="2" charset="-122"/>
              </a:rPr>
              <a:t>4</a:t>
            </a:r>
            <a:r>
              <a:rPr lang="zh-CN" altLang="en-US" sz="2400" smtClean="0">
                <a:latin typeface="宋体" panose="02010600030101010101" pitchFamily="2" charset="-122"/>
                <a:ea typeface="宋体" panose="02010600030101010101" pitchFamily="2" charset="-122"/>
              </a:rPr>
              <a:t>月，</a:t>
            </a:r>
            <a:r>
              <a:rPr lang="en-US" altLang="zh-CN" sz="2400" smtClean="0">
                <a:latin typeface="宋体" panose="02010600030101010101" pitchFamily="2" charset="-122"/>
                <a:ea typeface="宋体" panose="02010600030101010101" pitchFamily="2" charset="-122"/>
              </a:rPr>
              <a:t>CCTV</a:t>
            </a:r>
            <a:r>
              <a:rPr lang="zh-CN" altLang="en-US" sz="2400" smtClean="0">
                <a:latin typeface="宋体" panose="02010600030101010101" pitchFamily="2" charset="-122"/>
                <a:ea typeface="宋体" panose="02010600030101010101" pitchFamily="2" charset="-122"/>
              </a:rPr>
              <a:t>爆出</a:t>
            </a:r>
            <a:r>
              <a:rPr lang="en-US" altLang="zh-CN" sz="2400" smtClean="0">
                <a:latin typeface="宋体" panose="02010600030101010101" pitchFamily="2" charset="-122"/>
                <a:ea typeface="宋体" panose="02010600030101010101" pitchFamily="2" charset="-122"/>
              </a:rPr>
              <a:t>“</a:t>
            </a:r>
            <a:r>
              <a:rPr lang="zh-CN" altLang="en-US" sz="2400" smtClean="0">
                <a:latin typeface="宋体" panose="02010600030101010101" pitchFamily="2" charset="-122"/>
                <a:ea typeface="宋体" panose="02010600030101010101" pitchFamily="2" charset="-122"/>
              </a:rPr>
              <a:t>前员工入侵富士康网络：疯狂洗白iPhone获利300万</a:t>
            </a:r>
            <a:r>
              <a:rPr lang="en-US" altLang="zh-CN" sz="2400" smtClean="0">
                <a:latin typeface="宋体" panose="02010600030101010101" pitchFamily="2" charset="-122"/>
                <a:ea typeface="宋体" panose="02010600030101010101" pitchFamily="2" charset="-122"/>
              </a:rPr>
              <a:t>”</a:t>
            </a:r>
            <a:r>
              <a:rPr lang="zh-CN" altLang="en-US" sz="2400" smtClean="0">
                <a:latin typeface="宋体" panose="02010600030101010101" pitchFamily="2" charset="-122"/>
                <a:ea typeface="宋体" panose="02010600030101010101" pitchFamily="2" charset="-122"/>
              </a:rPr>
              <a:t>的新闻。员工通过在富士康内部秘密安装无线路由器的方式侵入了苹果公司的网络，通过为他人“改机、解锁”手机共9000余部，五个月违法所得共计300余万元。</a:t>
            </a:r>
          </a:p>
          <a:p>
            <a:endParaRPr lang="zh-CN" altLang="en-US" smtClean="0"/>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1.3 </a:t>
            </a:r>
            <a:r>
              <a:rPr lang="zh-CN" altLang="en-US" sz="3600" dirty="0">
                <a:latin typeface="黑体" panose="02010609060101010101" pitchFamily="49" charset="-122"/>
                <a:ea typeface="黑体" panose="02010609060101010101" pitchFamily="49" charset="-122"/>
              </a:rPr>
              <a:t>无线网安全事件</a:t>
            </a:r>
          </a:p>
        </p:txBody>
      </p:sp>
      <p:pic>
        <p:nvPicPr>
          <p:cNvPr id="68612" name="图片 5" descr="86730137_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3933825"/>
            <a:ext cx="3925887"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1.3.6 </a:t>
            </a:r>
            <a:r>
              <a:rPr lang="zh-CN" altLang="en-US" sz="2400" b="1">
                <a:latin typeface="黑体" panose="02010609060101010101" pitchFamily="49" charset="-122"/>
                <a:ea typeface="黑体" panose="02010609060101010101" pitchFamily="49" charset="-122"/>
              </a:rPr>
              <a:t>富士康</a:t>
            </a:r>
            <a:r>
              <a:rPr lang="en-US" altLang="zh-CN" sz="2400" b="1">
                <a:latin typeface="黑体" panose="02010609060101010101" pitchFamily="49" charset="-122"/>
                <a:ea typeface="黑体" panose="02010609060101010101" pitchFamily="49" charset="-122"/>
              </a:rPr>
              <a:t>iPhone</a:t>
            </a:r>
            <a:r>
              <a:rPr lang="zh-CN" altLang="en-US" sz="2400" b="1">
                <a:latin typeface="黑体" panose="02010609060101010101" pitchFamily="49" charset="-122"/>
                <a:ea typeface="黑体" panose="02010609060101010101" pitchFamily="49" charset="-122"/>
              </a:rPr>
              <a:t>事件</a:t>
            </a:r>
            <a:endParaRPr lang="en-US" altLang="zh-CN" sz="2400">
              <a:latin typeface="宋体" panose="02010600030101010101" pitchFamily="2" charset="-122"/>
              <a:ea typeface="宋体" panose="02010600030101010101" pitchFamily="2" charset="-122"/>
            </a:endParaRPr>
          </a:p>
        </p:txBody>
      </p:sp>
      <p:sp>
        <p:nvSpPr>
          <p:cNvPr id="68614"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A4345758-D131-4804-8725-1649D6ECDBC0}" type="slidenum">
              <a:rPr lang="zh-CN" altLang="en-US" sz="1800">
                <a:latin typeface="Calibri" panose="020F0502020204030204" pitchFamily="34" charset="0"/>
                <a:ea typeface="宋体" panose="02010600030101010101" pitchFamily="2" charset="-122"/>
              </a:rPr>
              <a:pPr>
                <a:spcBef>
                  <a:spcPct val="0"/>
                </a:spcBef>
                <a:buFontTx/>
                <a:buNone/>
              </a:pPr>
              <a:t>50</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noChangeArrowheads="1"/>
          </p:cNvSpPr>
          <p:nvPr>
            <p:ph idx="1"/>
          </p:nvPr>
        </p:nvSpPr>
        <p:spPr>
          <a:xfrm>
            <a:off x="457200" y="1844675"/>
            <a:ext cx="8229600" cy="4525963"/>
          </a:xfrm>
        </p:spPr>
        <p:txBody>
          <a:bodyPr/>
          <a:lstStyle/>
          <a:p>
            <a:pPr>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rPr>
              <a:t>攻击过程</a:t>
            </a:r>
          </a:p>
          <a:p>
            <a:pPr lvl="1">
              <a:buFont typeface="Wingdings" panose="05000000000000000000" pitchFamily="2" charset="2"/>
              <a:buChar char="l"/>
            </a:pPr>
            <a:r>
              <a:rPr lang="zh-CN" altLang="en-US" sz="2400" smtClean="0">
                <a:latin typeface="宋体" panose="02010600030101010101" pitchFamily="2" charset="-122"/>
                <a:ea typeface="宋体" panose="02010600030101010101" pitchFamily="2" charset="-122"/>
              </a:rPr>
              <a:t>攻击者通过贿赂、收买手段，让企业内部员工在厂区内安装无线路由器，并利用无线网桥，将无线信号桥接到厂区外民房内的路由器；</a:t>
            </a:r>
          </a:p>
          <a:p>
            <a:pPr lvl="1">
              <a:buFont typeface="Wingdings" panose="05000000000000000000" pitchFamily="2" charset="2"/>
              <a:buChar char="l"/>
            </a:pPr>
            <a:r>
              <a:rPr lang="zh-CN" altLang="en-US" sz="2400" smtClean="0">
                <a:latin typeface="宋体" panose="02010600030101010101" pitchFamily="2" charset="-122"/>
                <a:ea typeface="宋体" panose="02010600030101010101" pitchFamily="2" charset="-122"/>
              </a:rPr>
              <a:t>攻击者利用桥接出来的无线信号便可直接连入企业内网，侵入内网中的各种信息系统；</a:t>
            </a:r>
          </a:p>
          <a:p>
            <a:pPr lvl="1">
              <a:buFont typeface="Wingdings" panose="05000000000000000000" pitchFamily="2" charset="2"/>
              <a:buChar char="l"/>
            </a:pPr>
            <a:r>
              <a:rPr lang="zh-CN" altLang="en-US" sz="2400" smtClean="0">
                <a:latin typeface="宋体" panose="02010600030101010101" pitchFamily="2" charset="-122"/>
                <a:ea typeface="宋体" panose="02010600030101010101" pitchFamily="2" charset="-122"/>
              </a:rPr>
              <a:t>最后从苹果公司网络下载各种应用程序，通过修改代码等方式，实现“刷机”。</a:t>
            </a:r>
          </a:p>
          <a:p>
            <a:endParaRPr lang="zh-CN" altLang="en-US" smtClean="0"/>
          </a:p>
        </p:txBody>
      </p:sp>
      <p:sp>
        <p:nvSpPr>
          <p:cNvPr id="8"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1.3 </a:t>
            </a:r>
            <a:r>
              <a:rPr lang="zh-CN" altLang="en-US" sz="3600" dirty="0">
                <a:latin typeface="黑体" panose="02010609060101010101" pitchFamily="49" charset="-122"/>
                <a:ea typeface="黑体" panose="02010609060101010101" pitchFamily="49" charset="-122"/>
              </a:rPr>
              <a:t>无线网安全事件</a:t>
            </a:r>
          </a:p>
        </p:txBody>
      </p:sp>
      <p:sp>
        <p:nvSpPr>
          <p:cNvPr id="69636"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1.3.6 </a:t>
            </a:r>
            <a:r>
              <a:rPr lang="zh-CN" altLang="en-US" sz="2400" b="1">
                <a:latin typeface="黑体" panose="02010609060101010101" pitchFamily="49" charset="-122"/>
                <a:ea typeface="黑体" panose="02010609060101010101" pitchFamily="49" charset="-122"/>
              </a:rPr>
              <a:t>富士康</a:t>
            </a:r>
            <a:r>
              <a:rPr lang="en-US" altLang="zh-CN" sz="2400" b="1">
                <a:latin typeface="黑体" panose="02010609060101010101" pitchFamily="49" charset="-122"/>
                <a:ea typeface="黑体" panose="02010609060101010101" pitchFamily="49" charset="-122"/>
              </a:rPr>
              <a:t>iPhone</a:t>
            </a:r>
            <a:r>
              <a:rPr lang="zh-CN" altLang="en-US" sz="2400" b="1">
                <a:latin typeface="黑体" panose="02010609060101010101" pitchFamily="49" charset="-122"/>
                <a:ea typeface="黑体" panose="02010609060101010101" pitchFamily="49" charset="-122"/>
              </a:rPr>
              <a:t>事件</a:t>
            </a:r>
            <a:endParaRPr lang="en-US" altLang="zh-CN" sz="2400">
              <a:latin typeface="宋体" panose="02010600030101010101" pitchFamily="2" charset="-122"/>
              <a:ea typeface="宋体" panose="02010600030101010101" pitchFamily="2" charset="-122"/>
            </a:endParaRPr>
          </a:p>
        </p:txBody>
      </p:sp>
      <p:sp>
        <p:nvSpPr>
          <p:cNvPr id="69637"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2F7788CE-1756-477A-B0F7-CDFA05E5E843}" type="slidenum">
              <a:rPr lang="zh-CN" altLang="en-US" sz="1800">
                <a:latin typeface="Calibri" panose="020F0502020204030204" pitchFamily="34" charset="0"/>
                <a:ea typeface="宋体" panose="02010600030101010101" pitchFamily="2" charset="-122"/>
              </a:rPr>
              <a:pPr>
                <a:spcBef>
                  <a:spcPct val="0"/>
                </a:spcBef>
                <a:buFontTx/>
                <a:buNone/>
              </a:pPr>
              <a:t>51</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noChangeArrowheads="1"/>
          </p:cNvSpPr>
          <p:nvPr>
            <p:ph idx="1"/>
          </p:nvPr>
        </p:nvSpPr>
        <p:spPr/>
        <p:txBody>
          <a:bodyPr/>
          <a:lstStyle/>
          <a:p>
            <a:pPr algn="just">
              <a:buFont typeface="Wingdings" panose="05000000000000000000" pitchFamily="2" charset="2"/>
              <a:buChar char="u"/>
            </a:pPr>
            <a:r>
              <a:rPr lang="en-US" altLang="zh-CN" sz="2400" smtClean="0">
                <a:latin typeface="宋体" panose="02010600030101010101" pitchFamily="2" charset="-122"/>
                <a:ea typeface="宋体" panose="02010600030101010101" pitchFamily="2" charset="-122"/>
              </a:rPr>
              <a:t>2016</a:t>
            </a:r>
            <a:r>
              <a:rPr lang="zh-CN" altLang="en-US" sz="2400" smtClean="0">
                <a:latin typeface="宋体" panose="02010600030101010101" pitchFamily="2" charset="-122"/>
                <a:ea typeface="宋体" panose="02010600030101010101" pitchFamily="2" charset="-122"/>
              </a:rPr>
              <a:t>年</a:t>
            </a:r>
            <a:r>
              <a:rPr lang="en-US" altLang="zh-CN" sz="2400" smtClean="0">
                <a:latin typeface="宋体" panose="02010600030101010101" pitchFamily="2" charset="-122"/>
                <a:ea typeface="宋体" panose="02010600030101010101" pitchFamily="2" charset="-122"/>
              </a:rPr>
              <a:t>8</a:t>
            </a:r>
            <a:r>
              <a:rPr lang="zh-CN" altLang="en-US" sz="2400" smtClean="0">
                <a:latin typeface="宋体" panose="02010600030101010101" pitchFamily="2" charset="-122"/>
                <a:ea typeface="宋体" panose="02010600030101010101" pitchFamily="2" charset="-122"/>
              </a:rPr>
              <a:t>月</a:t>
            </a:r>
            <a:r>
              <a:rPr lang="en-US" altLang="zh-CN" sz="2400" smtClean="0">
                <a:latin typeface="宋体" panose="02010600030101010101" pitchFamily="2" charset="-122"/>
                <a:ea typeface="宋体" panose="02010600030101010101" pitchFamily="2" charset="-122"/>
              </a:rPr>
              <a:t>19</a:t>
            </a:r>
            <a:r>
              <a:rPr lang="zh-CN" altLang="en-US" sz="2400" smtClean="0">
                <a:latin typeface="宋体" panose="02010600030101010101" pitchFamily="2" charset="-122"/>
                <a:ea typeface="宋体" panose="02010600030101010101" pitchFamily="2" charset="-122"/>
              </a:rPr>
              <a:t>日，山东临沂</a:t>
            </a:r>
            <a:r>
              <a:rPr lang="en-US" altLang="zh-CN" sz="2400" smtClean="0">
                <a:latin typeface="宋体" panose="02010600030101010101" pitchFamily="2" charset="-122"/>
                <a:ea typeface="宋体" panose="02010600030101010101" pitchFamily="2" charset="-122"/>
              </a:rPr>
              <a:t>18</a:t>
            </a:r>
            <a:r>
              <a:rPr lang="zh-CN" altLang="en-US" sz="2400" smtClean="0">
                <a:latin typeface="宋体" panose="02010600030101010101" pitchFamily="2" charset="-122"/>
                <a:ea typeface="宋体" panose="02010600030101010101" pitchFamily="2" charset="-122"/>
              </a:rPr>
              <a:t>岁的“准大学生”徐玉玉被</a:t>
            </a:r>
            <a:r>
              <a:rPr lang="en-US" altLang="zh-CN" sz="2400" smtClean="0">
                <a:latin typeface="宋体" panose="02010600030101010101" pitchFamily="2" charset="-122"/>
                <a:ea typeface="宋体" panose="02010600030101010101" pitchFamily="2" charset="-122"/>
              </a:rPr>
              <a:t>6</a:t>
            </a:r>
            <a:r>
              <a:rPr lang="zh-CN" altLang="en-US" sz="2400" smtClean="0">
                <a:latin typeface="宋体" panose="02010600030101010101" pitchFamily="2" charset="-122"/>
                <a:ea typeface="宋体" panose="02010600030101010101" pitchFamily="2" charset="-122"/>
              </a:rPr>
              <a:t>名电信诈骗分子以发放助学金为由骗取学费</a:t>
            </a:r>
            <a:r>
              <a:rPr lang="en-US" altLang="zh-CN" sz="2400" smtClean="0">
                <a:latin typeface="宋体" panose="02010600030101010101" pitchFamily="2" charset="-122"/>
                <a:ea typeface="宋体" panose="02010600030101010101" pitchFamily="2" charset="-122"/>
              </a:rPr>
              <a:t>9900</a:t>
            </a:r>
            <a:r>
              <a:rPr lang="zh-CN" altLang="en-US" sz="2400" smtClean="0">
                <a:latin typeface="宋体" panose="02010600030101010101" pitchFamily="2" charset="-122"/>
                <a:ea typeface="宋体" panose="02010600030101010101" pitchFamily="2" charset="-122"/>
              </a:rPr>
              <a:t>元，在报案回家的路上，徐玉玉因心脏骤停抢救无效离世。</a:t>
            </a:r>
            <a:endParaRPr lang="en-US" altLang="zh-CN" sz="2400" smtClean="0">
              <a:latin typeface="宋体" panose="02010600030101010101" pitchFamily="2" charset="-122"/>
              <a:ea typeface="宋体" panose="02010600030101010101" pitchFamily="2" charset="-122"/>
            </a:endParaRPr>
          </a:p>
          <a:p>
            <a:pPr algn="just">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rPr>
              <a:t>随后，又传出临沂女大学生小芹同日也遭遇电信诈骗的消息，骗子冒充警方称小芹涉嫌非法洗钱并要求彻查资金，情急之下的小芹把</a:t>
            </a:r>
            <a:r>
              <a:rPr lang="en-US" altLang="zh-CN" sz="2400" smtClean="0">
                <a:latin typeface="宋体" panose="02010600030101010101" pitchFamily="2" charset="-122"/>
                <a:ea typeface="宋体" panose="02010600030101010101" pitchFamily="2" charset="-122"/>
              </a:rPr>
              <a:t>6800</a:t>
            </a:r>
            <a:r>
              <a:rPr lang="zh-CN" altLang="en-US" sz="2400" smtClean="0">
                <a:latin typeface="宋体" panose="02010600030101010101" pitchFamily="2" charset="-122"/>
                <a:ea typeface="宋体" panose="02010600030101010101" pitchFamily="2" charset="-122"/>
              </a:rPr>
              <a:t>元学费全部转出，事后才意识到受骗。</a:t>
            </a:r>
            <a:endParaRPr lang="en-US" altLang="zh-CN" sz="2400" smtClean="0">
              <a:latin typeface="宋体" panose="02010600030101010101" pitchFamily="2" charset="-122"/>
              <a:ea typeface="宋体" panose="02010600030101010101" pitchFamily="2" charset="-122"/>
            </a:endParaRPr>
          </a:p>
          <a:p>
            <a:pPr algn="just">
              <a:buFont typeface="Wingdings" panose="05000000000000000000" pitchFamily="2" charset="2"/>
              <a:buChar char="u"/>
            </a:pPr>
            <a:r>
              <a:rPr lang="en-US" altLang="zh-CN" sz="2400" smtClean="0">
                <a:latin typeface="宋体" panose="02010600030101010101" pitchFamily="2" charset="-122"/>
                <a:ea typeface="宋体" panose="02010600030101010101" pitchFamily="2" charset="-122"/>
              </a:rPr>
              <a:t>8</a:t>
            </a:r>
            <a:r>
              <a:rPr lang="zh-CN" altLang="en-US" sz="2400" smtClean="0">
                <a:latin typeface="宋体" panose="02010600030101010101" pitchFamily="2" charset="-122"/>
                <a:ea typeface="宋体" panose="02010600030101010101" pitchFamily="2" charset="-122"/>
              </a:rPr>
              <a:t>月</a:t>
            </a:r>
            <a:r>
              <a:rPr lang="en-US" altLang="zh-CN" sz="2400" smtClean="0">
                <a:latin typeface="宋体" panose="02010600030101010101" pitchFamily="2" charset="-122"/>
                <a:ea typeface="宋体" panose="02010600030101010101" pitchFamily="2" charset="-122"/>
              </a:rPr>
              <a:t>24</a:t>
            </a:r>
            <a:r>
              <a:rPr lang="zh-CN" altLang="en-US" sz="2400" smtClean="0">
                <a:latin typeface="宋体" panose="02010600030101010101" pitchFamily="2" charset="-122"/>
                <a:ea typeface="宋体" panose="02010600030101010101" pitchFamily="2" charset="-122"/>
              </a:rPr>
              <a:t>日，华东师范大学大二学生小文</a:t>
            </a:r>
            <a:r>
              <a:rPr lang="en-US" altLang="zh-CN" sz="2400" smtClean="0">
                <a:latin typeface="宋体" panose="02010600030101010101" pitchFamily="2" charset="-122"/>
                <a:ea typeface="宋体" panose="02010600030101010101" pitchFamily="2" charset="-122"/>
              </a:rPr>
              <a:t>(</a:t>
            </a:r>
            <a:r>
              <a:rPr lang="zh-CN" altLang="en-US" sz="2400" smtClean="0">
                <a:latin typeface="宋体" panose="02010600030101010101" pitchFamily="2" charset="-122"/>
                <a:ea typeface="宋体" panose="02010600030101010101" pitchFamily="2" charset="-122"/>
              </a:rPr>
              <a:t>化名</a:t>
            </a:r>
            <a:r>
              <a:rPr lang="en-US" altLang="zh-CN" sz="2400" smtClean="0">
                <a:latin typeface="宋体" panose="02010600030101010101" pitchFamily="2" charset="-122"/>
                <a:ea typeface="宋体" panose="02010600030101010101" pitchFamily="2" charset="-122"/>
              </a:rPr>
              <a:t>)</a:t>
            </a:r>
            <a:r>
              <a:rPr lang="zh-CN" altLang="en-US" sz="2400" smtClean="0">
                <a:latin typeface="宋体" panose="02010600030101010101" pitchFamily="2" charset="-122"/>
                <a:ea typeface="宋体" panose="02010600030101010101" pitchFamily="2" charset="-122"/>
              </a:rPr>
              <a:t>订机票后收到诈骗短信，对方自称航空公司客服，以小文的航班被取消，在</a:t>
            </a:r>
            <a:r>
              <a:rPr lang="en-US" altLang="zh-CN" sz="2400" smtClean="0">
                <a:latin typeface="宋体" panose="02010600030101010101" pitchFamily="2" charset="-122"/>
                <a:ea typeface="宋体" panose="02010600030101010101" pitchFamily="2" charset="-122"/>
              </a:rPr>
              <a:t>ATM</a:t>
            </a:r>
            <a:r>
              <a:rPr lang="zh-CN" altLang="en-US" sz="2400" smtClean="0">
                <a:latin typeface="宋体" panose="02010600030101010101" pitchFamily="2" charset="-122"/>
                <a:ea typeface="宋体" panose="02010600030101010101" pitchFamily="2" charset="-122"/>
              </a:rPr>
              <a:t>机上办改签可获得补偿为由，诱导小文按照提示操作。结果，小文全年学杂费</a:t>
            </a:r>
            <a:r>
              <a:rPr lang="en-US" altLang="zh-CN" sz="2400" smtClean="0">
                <a:latin typeface="宋体" panose="02010600030101010101" pitchFamily="2" charset="-122"/>
                <a:ea typeface="宋体" panose="02010600030101010101" pitchFamily="2" charset="-122"/>
              </a:rPr>
              <a:t>6100</a:t>
            </a:r>
            <a:r>
              <a:rPr lang="zh-CN" altLang="en-US" sz="2400" smtClean="0">
                <a:latin typeface="宋体" panose="02010600030101010101" pitchFamily="2" charset="-122"/>
                <a:ea typeface="宋体" panose="02010600030101010101" pitchFamily="2" charset="-122"/>
              </a:rPr>
              <a:t>元被转走。</a:t>
            </a:r>
            <a:endParaRPr lang="en-US" altLang="zh-CN" sz="2400" smtClean="0">
              <a:latin typeface="宋体" panose="02010600030101010101" pitchFamily="2" charset="-122"/>
              <a:ea typeface="宋体" panose="02010600030101010101" pitchFamily="2" charset="-122"/>
            </a:endParaRPr>
          </a:p>
          <a:p>
            <a:pPr algn="just">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rPr>
              <a:t>近几年来，利用伪基站实施电信诈骗的手段翻新、案件频发。</a:t>
            </a:r>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1.3 </a:t>
            </a:r>
            <a:r>
              <a:rPr lang="zh-CN" altLang="en-US" sz="3600" dirty="0">
                <a:latin typeface="黑体" panose="02010609060101010101" pitchFamily="49" charset="-122"/>
                <a:ea typeface="黑体" panose="02010609060101010101" pitchFamily="49" charset="-122"/>
              </a:rPr>
              <a:t>无线网安全事件</a:t>
            </a:r>
          </a:p>
        </p:txBody>
      </p:sp>
      <p:sp>
        <p:nvSpPr>
          <p:cNvPr id="70660"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1.3.7 </a:t>
            </a:r>
            <a:r>
              <a:rPr lang="zh-CN" altLang="en-US" sz="2400" b="1">
                <a:latin typeface="黑体" panose="02010609060101010101" pitchFamily="49" charset="-122"/>
                <a:ea typeface="黑体" panose="02010609060101010101" pitchFamily="49" charset="-122"/>
              </a:rPr>
              <a:t>利用伪基站实施电信诈骗</a:t>
            </a:r>
            <a:endParaRPr lang="en-US" altLang="zh-CN" sz="2400">
              <a:latin typeface="宋体" panose="02010600030101010101" pitchFamily="2" charset="-122"/>
              <a:ea typeface="宋体" panose="02010600030101010101" pitchFamily="2" charset="-122"/>
            </a:endParaRPr>
          </a:p>
        </p:txBody>
      </p:sp>
      <p:sp>
        <p:nvSpPr>
          <p:cNvPr id="70661"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63A0C2D1-B446-42BD-A413-081207B7ED9C}" type="slidenum">
              <a:rPr lang="zh-CN" altLang="en-US" sz="1800">
                <a:latin typeface="Calibri" panose="020F0502020204030204" pitchFamily="34" charset="0"/>
                <a:ea typeface="宋体" panose="02010600030101010101" pitchFamily="2" charset="-122"/>
              </a:rPr>
              <a:pPr>
                <a:spcBef>
                  <a:spcPct val="0"/>
                </a:spcBef>
                <a:buFontTx/>
                <a:buNone/>
              </a:pPr>
              <a:t>52</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p:cNvSpPr>
            <a:spLocks noGrp="1" noChangeArrowheads="1"/>
          </p:cNvSpPr>
          <p:nvPr>
            <p:ph idx="1"/>
          </p:nvPr>
        </p:nvSpPr>
        <p:spPr>
          <a:xfrm>
            <a:off x="457200" y="1844675"/>
            <a:ext cx="8229600" cy="4525963"/>
          </a:xfrm>
        </p:spPr>
        <p:txBody>
          <a:bodyPr/>
          <a:lstStyle/>
          <a:p>
            <a:pPr>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rPr>
              <a:t>“伪基站”工作原理主要是利用了移动通信</a:t>
            </a:r>
            <a:r>
              <a:rPr lang="en-US" altLang="zh-CN" sz="2400" smtClean="0">
                <a:latin typeface="宋体" panose="02010600030101010101" pitchFamily="2" charset="-122"/>
                <a:ea typeface="宋体" panose="02010600030101010101" pitchFamily="2" charset="-122"/>
              </a:rPr>
              <a:t>GSM</a:t>
            </a:r>
            <a:r>
              <a:rPr lang="zh-CN" altLang="en-US" sz="2400" smtClean="0">
                <a:latin typeface="宋体" panose="02010600030101010101" pitchFamily="2" charset="-122"/>
                <a:ea typeface="宋体" panose="02010600030101010101" pitchFamily="2" charset="-122"/>
              </a:rPr>
              <a:t>系统设计上手机和基站之间连接的单向认证机制的缺陷，而</a:t>
            </a:r>
            <a:r>
              <a:rPr lang="en-US" altLang="zh-CN" sz="2400" smtClean="0">
                <a:latin typeface="宋体" panose="02010600030101010101" pitchFamily="2" charset="-122"/>
                <a:ea typeface="宋体" panose="02010600030101010101" pitchFamily="2" charset="-122"/>
              </a:rPr>
              <a:t>2G</a:t>
            </a:r>
            <a:r>
              <a:rPr lang="zh-CN" altLang="en-US" sz="2400" smtClean="0">
                <a:latin typeface="宋体" panose="02010600030101010101" pitchFamily="2" charset="-122"/>
                <a:ea typeface="宋体" panose="02010600030101010101" pitchFamily="2" charset="-122"/>
              </a:rPr>
              <a:t>网络就是基于</a:t>
            </a:r>
            <a:r>
              <a:rPr lang="en-US" altLang="zh-CN" sz="2400" smtClean="0">
                <a:latin typeface="宋体" panose="02010600030101010101" pitchFamily="2" charset="-122"/>
                <a:ea typeface="宋体" panose="02010600030101010101" pitchFamily="2" charset="-122"/>
              </a:rPr>
              <a:t>GMS</a:t>
            </a:r>
            <a:r>
              <a:rPr lang="zh-CN" altLang="en-US" sz="2400" smtClean="0">
                <a:latin typeface="宋体" panose="02010600030101010101" pitchFamily="2" charset="-122"/>
                <a:ea typeface="宋体" panose="02010600030101010101" pitchFamily="2" charset="-122"/>
              </a:rPr>
              <a:t>系统的。在</a:t>
            </a:r>
            <a:r>
              <a:rPr lang="en-US" altLang="zh-CN" sz="2400" smtClean="0">
                <a:latin typeface="宋体" panose="02010600030101010101" pitchFamily="2" charset="-122"/>
                <a:ea typeface="宋体" panose="02010600030101010101" pitchFamily="2" charset="-122"/>
              </a:rPr>
              <a:t>GSM</a:t>
            </a:r>
            <a:r>
              <a:rPr lang="zh-CN" altLang="en-US" sz="2400" smtClean="0">
                <a:latin typeface="宋体" panose="02010600030101010101" pitchFamily="2" charset="-122"/>
                <a:ea typeface="宋体" panose="02010600030101010101" pitchFamily="2" charset="-122"/>
              </a:rPr>
              <a:t>系统中手机与基站通信时，基站可以对手机的身份进行认证，而手机却不能对基站的身份进行认证，因此“伪基站”系统可以发送与正规基站相同的广播控制信号，如果手机所处位置“伪基站”的信号更强，就会被“骗过”，并与之通信。</a:t>
            </a:r>
            <a:endParaRPr lang="en-US" altLang="zh-CN" sz="2400" smtClean="0">
              <a:latin typeface="宋体" panose="02010600030101010101" pitchFamily="2" charset="-122"/>
              <a:ea typeface="宋体" panose="02010600030101010101" pitchFamily="2" charset="-122"/>
            </a:endParaRPr>
          </a:p>
          <a:p>
            <a:pPr>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rPr>
              <a:t>“伪基站”控制与其连接的手机后，可以向其发送垃圾短信、诈骗信息等，被某些人用于非法目的。</a:t>
            </a:r>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1.3 </a:t>
            </a:r>
            <a:r>
              <a:rPr lang="zh-CN" altLang="en-US" sz="3600" dirty="0">
                <a:latin typeface="黑体" panose="02010609060101010101" pitchFamily="49" charset="-122"/>
                <a:ea typeface="黑体" panose="02010609060101010101" pitchFamily="49" charset="-122"/>
              </a:rPr>
              <a:t>无线网安全事件</a:t>
            </a:r>
          </a:p>
        </p:txBody>
      </p:sp>
      <p:sp>
        <p:nvSpPr>
          <p:cNvPr id="71684"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1.3.7 </a:t>
            </a:r>
            <a:r>
              <a:rPr lang="zh-CN" altLang="en-US" sz="2400" b="1">
                <a:latin typeface="黑体" panose="02010609060101010101" pitchFamily="49" charset="-122"/>
                <a:ea typeface="黑体" panose="02010609060101010101" pitchFamily="49" charset="-122"/>
              </a:rPr>
              <a:t>利用伪基站实施电信诈骗</a:t>
            </a:r>
            <a:endParaRPr lang="en-US" altLang="zh-CN" sz="2400">
              <a:latin typeface="宋体" panose="02010600030101010101" pitchFamily="2" charset="-122"/>
              <a:ea typeface="宋体" panose="02010600030101010101" pitchFamily="2" charset="-122"/>
            </a:endParaRPr>
          </a:p>
        </p:txBody>
      </p:sp>
      <p:sp>
        <p:nvSpPr>
          <p:cNvPr id="71685"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5FB9470A-C852-4EF6-B05E-A3209A24F79F}" type="slidenum">
              <a:rPr lang="zh-CN" altLang="en-US" sz="1800">
                <a:latin typeface="Calibri" panose="020F0502020204030204" pitchFamily="34" charset="0"/>
                <a:ea typeface="宋体" panose="02010600030101010101" pitchFamily="2" charset="-122"/>
              </a:rPr>
              <a:pPr>
                <a:spcBef>
                  <a:spcPct val="0"/>
                </a:spcBef>
                <a:buFontTx/>
                <a:buNone/>
              </a:pPr>
              <a:t>53</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noChangeArrowheads="1"/>
          </p:cNvSpPr>
          <p:nvPr>
            <p:ph idx="1"/>
          </p:nvPr>
        </p:nvSpPr>
        <p:spPr>
          <a:xfrm>
            <a:off x="457200" y="1844675"/>
            <a:ext cx="8229600" cy="4525963"/>
          </a:xfrm>
        </p:spPr>
        <p:txBody>
          <a:bodyPr/>
          <a:lstStyle/>
          <a:p>
            <a:pPr algn="just">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rPr>
              <a:t>一些电脑黑客利用无线网络,进入个人电脑或手机后,窃取个人的账户信息,悄悄将账户内的资金转走。</a:t>
            </a:r>
            <a:r>
              <a:rPr lang="en-US" altLang="zh-CN" sz="2400" smtClean="0">
                <a:latin typeface="宋体" panose="02010600030101010101" pitchFamily="2" charset="-122"/>
                <a:ea typeface="宋体" panose="02010600030101010101" pitchFamily="2" charset="-122"/>
              </a:rPr>
              <a:t>2017</a:t>
            </a:r>
            <a:r>
              <a:rPr lang="zh-CN" altLang="en-US" sz="2400" smtClean="0">
                <a:latin typeface="宋体" panose="02010600030101010101" pitchFamily="2" charset="-122"/>
                <a:ea typeface="宋体" panose="02010600030101010101" pitchFamily="2" charset="-122"/>
              </a:rPr>
              <a:t>年7月15日到17日,聊城有几位大学生遭遇了此类无形转账。</a:t>
            </a:r>
            <a:endParaRPr lang="en-US" altLang="zh-CN" sz="2400" smtClean="0">
              <a:latin typeface="宋体" panose="02010600030101010101" pitchFamily="2" charset="-122"/>
              <a:ea typeface="宋体" panose="02010600030101010101" pitchFamily="2" charset="-122"/>
            </a:endParaRPr>
          </a:p>
          <a:p>
            <a:pPr algn="just">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rPr>
              <a:t>聊城某高校大三学生小李的同学陆续发生网银被盗事件</a:t>
            </a:r>
            <a:r>
              <a:rPr lang="en-US" altLang="zh-CN" sz="2400" smtClean="0">
                <a:latin typeface="宋体" panose="02010600030101010101" pitchFamily="2" charset="-122"/>
                <a:ea typeface="宋体" panose="02010600030101010101" pitchFamily="2" charset="-122"/>
              </a:rPr>
              <a:t>,</a:t>
            </a:r>
            <a:r>
              <a:rPr lang="zh-CN" altLang="en-US" sz="2400" smtClean="0">
                <a:latin typeface="宋体" panose="02010600030101010101" pitchFamily="2" charset="-122"/>
                <a:ea typeface="宋体" panose="02010600030101010101" pitchFamily="2" charset="-122"/>
              </a:rPr>
              <a:t>而且都是通过网银转账转走的</a:t>
            </a:r>
            <a:r>
              <a:rPr lang="en-US" altLang="zh-CN" sz="2400" smtClean="0">
                <a:latin typeface="宋体" panose="02010600030101010101" pitchFamily="2" charset="-122"/>
                <a:ea typeface="宋体" panose="02010600030101010101" pitchFamily="2" charset="-122"/>
              </a:rPr>
              <a:t>,</a:t>
            </a:r>
            <a:r>
              <a:rPr lang="zh-CN" altLang="en-US" sz="2400" smtClean="0">
                <a:latin typeface="宋体" panose="02010600030101010101" pitchFamily="2" charset="-122"/>
                <a:ea typeface="宋体" panose="02010600030101010101" pitchFamily="2" charset="-122"/>
              </a:rPr>
              <a:t>丢失的钱数额不多</a:t>
            </a:r>
            <a:r>
              <a:rPr lang="en-US" altLang="zh-CN" sz="2400" smtClean="0">
                <a:latin typeface="宋体" panose="02010600030101010101" pitchFamily="2" charset="-122"/>
                <a:ea typeface="宋体" panose="02010600030101010101" pitchFamily="2" charset="-122"/>
              </a:rPr>
              <a:t>,</a:t>
            </a:r>
            <a:r>
              <a:rPr lang="zh-CN" altLang="en-US" sz="2400" smtClean="0">
                <a:latin typeface="宋体" panose="02010600030101010101" pitchFamily="2" charset="-122"/>
                <a:ea typeface="宋体" panose="02010600030101010101" pitchFamily="2" charset="-122"/>
              </a:rPr>
              <a:t>都是在几百元之间</a:t>
            </a:r>
            <a:r>
              <a:rPr lang="en-US" altLang="zh-CN" sz="2400" smtClean="0">
                <a:latin typeface="宋体" panose="02010600030101010101" pitchFamily="2" charset="-122"/>
                <a:ea typeface="宋体" panose="02010600030101010101" pitchFamily="2" charset="-122"/>
              </a:rPr>
              <a:t>,</a:t>
            </a:r>
            <a:r>
              <a:rPr lang="zh-CN" altLang="en-US" sz="2400" smtClean="0">
                <a:latin typeface="宋体" panose="02010600030101010101" pitchFamily="2" charset="-122"/>
                <a:ea typeface="宋体" panose="02010600030101010101" pitchFamily="2" charset="-122"/>
              </a:rPr>
              <a:t>但都有一个共同的特点</a:t>
            </a:r>
            <a:r>
              <a:rPr lang="en-US" altLang="zh-CN" sz="2400" smtClean="0">
                <a:latin typeface="宋体" panose="02010600030101010101" pitchFamily="2" charset="-122"/>
                <a:ea typeface="宋体" panose="02010600030101010101" pitchFamily="2" charset="-122"/>
              </a:rPr>
              <a:t>,</a:t>
            </a:r>
            <a:r>
              <a:rPr lang="zh-CN" altLang="en-US" sz="2400" smtClean="0">
                <a:latin typeface="宋体" panose="02010600030101010101" pitchFamily="2" charset="-122"/>
                <a:ea typeface="宋体" panose="02010600030101010101" pitchFamily="2" charset="-122"/>
              </a:rPr>
              <a:t>都是在公共服务娱乐场所用</a:t>
            </a:r>
            <a:r>
              <a:rPr lang="en-US" altLang="zh-CN" sz="2400" smtClean="0">
                <a:latin typeface="宋体" panose="02010600030101010101" pitchFamily="2" charset="-122"/>
                <a:ea typeface="宋体" panose="02010600030101010101" pitchFamily="2" charset="-122"/>
              </a:rPr>
              <a:t>WiFi</a:t>
            </a:r>
            <a:r>
              <a:rPr lang="zh-CN" altLang="en-US" sz="2400" smtClean="0">
                <a:latin typeface="宋体" panose="02010600030101010101" pitchFamily="2" charset="-122"/>
                <a:ea typeface="宋体" panose="02010600030101010101" pitchFamily="2" charset="-122"/>
              </a:rPr>
              <a:t>上网后数个小时之内丢失的。</a:t>
            </a:r>
          </a:p>
          <a:p>
            <a:endParaRPr lang="zh-CN" altLang="en-US" sz="2400" smtClean="0">
              <a:latin typeface="宋体" panose="02010600030101010101" pitchFamily="2" charset="-122"/>
              <a:ea typeface="宋体" panose="02010600030101010101" pitchFamily="2" charset="-122"/>
            </a:endParaRPr>
          </a:p>
        </p:txBody>
      </p:sp>
      <p:sp>
        <p:nvSpPr>
          <p:cNvPr id="5"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1.3 </a:t>
            </a:r>
            <a:r>
              <a:rPr lang="zh-CN" altLang="en-US" sz="3600" dirty="0">
                <a:latin typeface="黑体" panose="02010609060101010101" pitchFamily="49" charset="-122"/>
                <a:ea typeface="黑体" panose="02010609060101010101" pitchFamily="49" charset="-122"/>
              </a:rPr>
              <a:t>无线网安全事件</a:t>
            </a:r>
          </a:p>
        </p:txBody>
      </p:sp>
      <p:sp>
        <p:nvSpPr>
          <p:cNvPr id="72708"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1.3.8 </a:t>
            </a:r>
            <a:r>
              <a:rPr lang="zh-CN" altLang="en-US" sz="2400" b="1">
                <a:latin typeface="黑体" panose="02010609060101010101" pitchFamily="49" charset="-122"/>
                <a:ea typeface="黑体" panose="02010609060101010101" pitchFamily="49" charset="-122"/>
              </a:rPr>
              <a:t>公共</a:t>
            </a:r>
            <a:r>
              <a:rPr lang="en-US" altLang="zh-CN" sz="2400" b="1">
                <a:latin typeface="黑体" panose="02010609060101010101" pitchFamily="49" charset="-122"/>
                <a:ea typeface="黑体" panose="02010609060101010101" pitchFamily="49" charset="-122"/>
              </a:rPr>
              <a:t>WiFi</a:t>
            </a:r>
            <a:r>
              <a:rPr lang="zh-CN" altLang="en-US" sz="2400" b="1">
                <a:latin typeface="黑体" panose="02010609060101010101" pitchFamily="49" charset="-122"/>
                <a:ea typeface="黑体" panose="02010609060101010101" pitchFamily="49" charset="-122"/>
              </a:rPr>
              <a:t>无线入侵</a:t>
            </a:r>
            <a:endParaRPr lang="en-US" altLang="zh-CN" sz="2400">
              <a:latin typeface="宋体" panose="02010600030101010101" pitchFamily="2" charset="-122"/>
              <a:ea typeface="宋体" panose="02010600030101010101" pitchFamily="2" charset="-122"/>
            </a:endParaRPr>
          </a:p>
        </p:txBody>
      </p:sp>
      <p:sp>
        <p:nvSpPr>
          <p:cNvPr id="72709"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8108F8B4-691D-4891-9C5B-1B344187AF62}" type="slidenum">
              <a:rPr lang="zh-CN" altLang="en-US" sz="1800">
                <a:latin typeface="Calibri" panose="020F0502020204030204" pitchFamily="34" charset="0"/>
                <a:ea typeface="宋体" panose="02010600030101010101" pitchFamily="2" charset="-122"/>
              </a:rPr>
              <a:pPr>
                <a:spcBef>
                  <a:spcPct val="0"/>
                </a:spcBef>
                <a:buFontTx/>
                <a:buNone/>
              </a:pPr>
              <a:t>54</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noChangeArrowheads="1"/>
          </p:cNvSpPr>
          <p:nvPr>
            <p:ph idx="1"/>
          </p:nvPr>
        </p:nvSpPr>
        <p:spPr>
          <a:xfrm>
            <a:off x="296863" y="1766888"/>
            <a:ext cx="8235950" cy="4525962"/>
          </a:xfrm>
        </p:spPr>
        <p:txBody>
          <a:bodyPr/>
          <a:lstStyle/>
          <a:p>
            <a:pPr algn="just">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rPr>
              <a:t>2017年10月16日，外媒Ars Technica首次爆出，有研究人员发现了Wi－Fi安全漏洞，并包含WPA2安全协议中的几个关键管理漏洞。</a:t>
            </a:r>
            <a:endParaRPr lang="en-US" altLang="zh-CN" sz="2400" smtClean="0">
              <a:latin typeface="宋体" panose="02010600030101010101" pitchFamily="2" charset="-122"/>
              <a:ea typeface="宋体" panose="02010600030101010101" pitchFamily="2" charset="-122"/>
            </a:endParaRPr>
          </a:p>
          <a:p>
            <a:pPr algn="just">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rPr>
              <a:t>WPA2是目前常用的Wi－Fi安全协议，用于保护无线路由器和联网设备的连接安全，此漏洞的影响包括解密、数据包重播、TCP 连接劫持、HTTP内容注入等，该漏洞名为“密钥重装攻击” KRACK</a:t>
            </a:r>
            <a:r>
              <a:rPr lang="en-US" altLang="zh-CN" sz="2400" smtClean="0">
                <a:latin typeface="宋体" panose="02010600030101010101" pitchFamily="2" charset="-122"/>
                <a:ea typeface="宋体" panose="02010600030101010101" pitchFamily="2" charset="-122"/>
              </a:rPr>
              <a:t>(</a:t>
            </a:r>
            <a:r>
              <a:rPr lang="zh-CN" altLang="en-US" sz="2400" smtClean="0">
                <a:latin typeface="宋体" panose="02010600030101010101" pitchFamily="2" charset="-122"/>
                <a:ea typeface="宋体" panose="02010600030101010101" pitchFamily="2" charset="-122"/>
              </a:rPr>
              <a:t>Key Reinstallation Attacks</a:t>
            </a:r>
            <a:r>
              <a:rPr lang="en-US" altLang="zh-CN" sz="2400" smtClean="0">
                <a:latin typeface="宋体" panose="02010600030101010101" pitchFamily="2" charset="-122"/>
                <a:ea typeface="宋体" panose="02010600030101010101" pitchFamily="2" charset="-122"/>
              </a:rPr>
              <a:t>)</a:t>
            </a:r>
            <a:r>
              <a:rPr lang="zh-CN" altLang="en-US" sz="2400" smtClean="0">
                <a:latin typeface="宋体" panose="02010600030101010101" pitchFamily="2" charset="-122"/>
                <a:ea typeface="宋体" panose="02010600030101010101" pitchFamily="2" charset="-122"/>
              </a:rPr>
              <a:t>。</a:t>
            </a:r>
          </a:p>
          <a:p>
            <a:endParaRPr lang="zh-CN" altLang="en-US" sz="2400" smtClean="0">
              <a:latin typeface="宋体" panose="02010600030101010101" pitchFamily="2" charset="-122"/>
              <a:ea typeface="宋体" panose="02010600030101010101" pitchFamily="2" charset="-122"/>
            </a:endParaRPr>
          </a:p>
        </p:txBody>
      </p:sp>
      <p:sp>
        <p:nvSpPr>
          <p:cNvPr id="8"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1.3 </a:t>
            </a:r>
            <a:r>
              <a:rPr lang="zh-CN" altLang="en-US" sz="3600" dirty="0">
                <a:latin typeface="黑体" panose="02010609060101010101" pitchFamily="49" charset="-122"/>
                <a:ea typeface="黑体" panose="02010609060101010101" pitchFamily="49" charset="-122"/>
              </a:rPr>
              <a:t>无线网安全事件</a:t>
            </a:r>
          </a:p>
        </p:txBody>
      </p:sp>
      <p:pic>
        <p:nvPicPr>
          <p:cNvPr id="73732" name="图片 8" descr="ChMkJ1pDb8qIcHXGAABLS2A7YG4AAjiXgJL_fIAAEtj74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10088" y="4624388"/>
            <a:ext cx="3238500"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1.3.9 </a:t>
            </a:r>
            <a:r>
              <a:rPr lang="zh-CN" altLang="en-US" sz="2400" b="1">
                <a:latin typeface="黑体" panose="02010609060101010101" pitchFamily="49" charset="-122"/>
                <a:ea typeface="黑体" panose="02010609060101010101" pitchFamily="49" charset="-122"/>
              </a:rPr>
              <a:t>WPA2安全漏洞</a:t>
            </a:r>
            <a:endParaRPr lang="en-US" altLang="zh-CN" sz="2400" b="1">
              <a:latin typeface="黑体" panose="02010609060101010101" pitchFamily="49" charset="-122"/>
              <a:ea typeface="黑体" panose="02010609060101010101" pitchFamily="49" charset="-122"/>
            </a:endParaRPr>
          </a:p>
        </p:txBody>
      </p:sp>
      <p:sp>
        <p:nvSpPr>
          <p:cNvPr id="73734"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FDF1CBA1-58C5-460F-B5CA-F1455356ED08}" type="slidenum">
              <a:rPr lang="zh-CN" altLang="en-US" sz="1800">
                <a:latin typeface="Calibri" panose="020F0502020204030204" pitchFamily="34" charset="0"/>
                <a:ea typeface="宋体" panose="02010600030101010101" pitchFamily="2" charset="-122"/>
              </a:rPr>
              <a:pPr>
                <a:spcBef>
                  <a:spcPct val="0"/>
                </a:spcBef>
                <a:buFontTx/>
                <a:buNone/>
              </a:pPr>
              <a:t>55</a:t>
            </a:fld>
            <a:endParaRPr lang="zh-CN" altLang="en-US" sz="1800">
              <a:latin typeface="Calibri" panose="020F050202020403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noChangeArrowheads="1"/>
          </p:cNvSpPr>
          <p:nvPr>
            <p:ph idx="1"/>
          </p:nvPr>
        </p:nvSpPr>
        <p:spPr>
          <a:xfrm>
            <a:off x="322263" y="1689100"/>
            <a:ext cx="8229600" cy="4525963"/>
          </a:xfrm>
        </p:spPr>
        <p:txBody>
          <a:bodyPr/>
          <a:lstStyle/>
          <a:p>
            <a:pPr algn="just">
              <a:buFont typeface="Wingdings" panose="05000000000000000000" pitchFamily="2" charset="2"/>
              <a:buChar char="u"/>
            </a:pPr>
            <a:r>
              <a:rPr lang="en-US" altLang="zh-CN" sz="2400" smtClean="0">
                <a:latin typeface="宋体" panose="02010600030101010101" pitchFamily="2" charset="-122"/>
                <a:ea typeface="宋体" panose="02010600030101010101" pitchFamily="2" charset="-122"/>
              </a:rPr>
              <a:t>2017</a:t>
            </a:r>
            <a:r>
              <a:rPr lang="zh-CN" altLang="en-US" sz="2400" smtClean="0">
                <a:latin typeface="宋体" panose="02010600030101010101" pitchFamily="2" charset="-122"/>
                <a:ea typeface="宋体" panose="02010600030101010101" pitchFamily="2" charset="-122"/>
              </a:rPr>
              <a:t>年12月12日，一个名为“菲言菲语”的微信公众号发表了一篇名为《一位92年女生致周鸿祎：别再盯着我们看了》。作者陈菲菲在文中爆出：360水滴直播平台侵犯公众隐私。作者陈菲菲表示，她在餐厅、网吧、健身房等公共场所做调查时，发现有些店主安装</a:t>
            </a:r>
            <a:r>
              <a:rPr lang="en-US" altLang="zh-CN" sz="2400" smtClean="0">
                <a:latin typeface="宋体" panose="02010600030101010101" pitchFamily="2" charset="-122"/>
                <a:ea typeface="宋体" panose="02010600030101010101" pitchFamily="2" charset="-122"/>
              </a:rPr>
              <a:t>360</a:t>
            </a:r>
            <a:r>
              <a:rPr lang="zh-CN" altLang="en-US" sz="2400" smtClean="0">
                <a:latin typeface="宋体" panose="02010600030101010101" pitchFamily="2" charset="-122"/>
                <a:ea typeface="宋体" panose="02010600030101010101" pitchFamily="2" charset="-122"/>
              </a:rPr>
              <a:t>智能摄像机进行直播宣传，却没有对店内消费者尽到足够的提示义务，人们的一举一动被公布在网上让人围观，直播视频被直接放在水滴直播平台上。</a:t>
            </a:r>
          </a:p>
          <a:p>
            <a:endParaRPr lang="zh-CN" altLang="en-US" sz="2400" smtClean="0">
              <a:latin typeface="宋体" panose="02010600030101010101" pitchFamily="2" charset="-122"/>
              <a:ea typeface="宋体" panose="02010600030101010101" pitchFamily="2" charset="-122"/>
            </a:endParaRPr>
          </a:p>
          <a:p>
            <a:endParaRPr lang="zh-CN" altLang="en-US" sz="2400" smtClean="0">
              <a:latin typeface="宋体" panose="02010600030101010101" pitchFamily="2" charset="-122"/>
              <a:ea typeface="宋体" panose="02010600030101010101" pitchFamily="2" charset="-122"/>
            </a:endParaRPr>
          </a:p>
          <a:p>
            <a:endParaRPr lang="zh-CN" altLang="en-US" sz="2400" smtClean="0">
              <a:latin typeface="宋体" panose="02010600030101010101" pitchFamily="2" charset="-122"/>
              <a:ea typeface="宋体" panose="02010600030101010101" pitchFamily="2" charset="-122"/>
            </a:endParaRPr>
          </a:p>
        </p:txBody>
      </p:sp>
      <p:sp>
        <p:nvSpPr>
          <p:cNvPr id="5"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1.3 </a:t>
            </a:r>
            <a:r>
              <a:rPr lang="zh-CN" altLang="en-US" sz="3600" dirty="0">
                <a:latin typeface="黑体" panose="02010609060101010101" pitchFamily="49" charset="-122"/>
                <a:ea typeface="黑体" panose="02010609060101010101" pitchFamily="49" charset="-122"/>
              </a:rPr>
              <a:t>无线网安全事件</a:t>
            </a:r>
          </a:p>
        </p:txBody>
      </p:sp>
      <p:sp>
        <p:nvSpPr>
          <p:cNvPr id="74756"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1.3.10 360</a:t>
            </a:r>
            <a:r>
              <a:rPr lang="zh-CN" altLang="en-US" sz="2400" b="1">
                <a:latin typeface="黑体" panose="02010609060101010101" pitchFamily="49" charset="-122"/>
                <a:ea typeface="黑体" panose="02010609060101010101" pitchFamily="49" charset="-122"/>
              </a:rPr>
              <a:t>水滴直播事件</a:t>
            </a:r>
            <a:endParaRPr lang="en-US" altLang="zh-CN" sz="2400" b="1">
              <a:latin typeface="黑体" panose="02010609060101010101" pitchFamily="49" charset="-122"/>
              <a:ea typeface="黑体" panose="02010609060101010101" pitchFamily="49" charset="-122"/>
            </a:endParaRPr>
          </a:p>
        </p:txBody>
      </p:sp>
      <p:pic>
        <p:nvPicPr>
          <p:cNvPr id="74757"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87750" y="4438650"/>
            <a:ext cx="4943475" cy="206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8"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59FE402-E15E-47AF-9932-C824480F875C}" type="slidenum">
              <a:rPr lang="zh-CN" altLang="en-US" sz="1800">
                <a:latin typeface="Calibri" panose="020F0502020204030204" pitchFamily="34" charset="0"/>
                <a:ea typeface="宋体" panose="02010600030101010101" pitchFamily="2" charset="-122"/>
              </a:rPr>
              <a:pPr>
                <a:spcBef>
                  <a:spcPct val="0"/>
                </a:spcBef>
                <a:buFontTx/>
                <a:buNone/>
              </a:pPr>
              <a:t>56</a:t>
            </a:fld>
            <a:endParaRPr lang="zh-CN" altLang="en-US" sz="1800">
              <a:latin typeface="Calibri" panose="020F050202020403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p:cNvSpPr>
            <a:spLocks noGrp="1" noChangeArrowheads="1"/>
          </p:cNvSpPr>
          <p:nvPr>
            <p:ph idx="1"/>
          </p:nvPr>
        </p:nvSpPr>
        <p:spPr>
          <a:xfrm>
            <a:off x="153988" y="1773238"/>
            <a:ext cx="8666162" cy="4525962"/>
          </a:xfrm>
        </p:spPr>
        <p:txBody>
          <a:bodyPr/>
          <a:lstStyle/>
          <a:p>
            <a:pPr algn="just">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sym typeface="+mn-ea"/>
              </a:rPr>
              <a:t>与普通的直播平台不同，水滴直播仅仅是为360公司销售智能摄像头而存在的。只有使用360智能摄像头拍摄的视频，才能在水滴直播平台上进行直播。</a:t>
            </a:r>
            <a:endParaRPr lang="en-US" altLang="zh-CN" sz="2400" smtClean="0">
              <a:latin typeface="宋体" panose="02010600030101010101" pitchFamily="2" charset="-122"/>
              <a:ea typeface="宋体" panose="02010600030101010101" pitchFamily="2" charset="-122"/>
              <a:sym typeface="+mn-ea"/>
            </a:endParaRPr>
          </a:p>
          <a:p>
            <a:pPr algn="just">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sym typeface="+mn-ea"/>
              </a:rPr>
              <a:t>360董事长周鸿祎指责该文章对360水滴直播蓄意抹黑，有多处不实，并表示这篇文章有“黑公关”之嫌。但就在12月20日，360发公告，宣布主动、永久关闭水滴直播平台。</a:t>
            </a:r>
            <a:endParaRPr lang="zh-CN" altLang="en-US" sz="2400" smtClean="0">
              <a:latin typeface="宋体" panose="02010600030101010101" pitchFamily="2" charset="-122"/>
              <a:ea typeface="宋体" panose="02010600030101010101" pitchFamily="2" charset="-122"/>
            </a:endParaRPr>
          </a:p>
          <a:p>
            <a:endParaRPr lang="zh-CN" altLang="en-US" sz="2400" smtClean="0">
              <a:latin typeface="宋体" panose="02010600030101010101" pitchFamily="2" charset="-122"/>
              <a:ea typeface="宋体" panose="02010600030101010101" pitchFamily="2" charset="-122"/>
            </a:endParaRPr>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1.3 </a:t>
            </a:r>
            <a:r>
              <a:rPr lang="zh-CN" altLang="en-US" sz="3600" dirty="0">
                <a:latin typeface="黑体" panose="02010609060101010101" pitchFamily="49" charset="-122"/>
                <a:ea typeface="黑体" panose="02010609060101010101" pitchFamily="49" charset="-122"/>
              </a:rPr>
              <a:t>无线网安全事件</a:t>
            </a:r>
          </a:p>
        </p:txBody>
      </p:sp>
      <p:pic>
        <p:nvPicPr>
          <p:cNvPr id="75780"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4225925"/>
            <a:ext cx="4030662"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1.3.10 360</a:t>
            </a:r>
            <a:r>
              <a:rPr lang="zh-CN" altLang="en-US" sz="2400" b="1">
                <a:latin typeface="黑体" panose="02010609060101010101" pitchFamily="49" charset="-122"/>
                <a:ea typeface="黑体" panose="02010609060101010101" pitchFamily="49" charset="-122"/>
              </a:rPr>
              <a:t>水滴直播事件</a:t>
            </a:r>
            <a:endParaRPr lang="en-US" altLang="zh-CN" sz="2400" b="1">
              <a:latin typeface="黑体" panose="02010609060101010101" pitchFamily="49" charset="-122"/>
              <a:ea typeface="黑体" panose="02010609060101010101" pitchFamily="49" charset="-122"/>
            </a:endParaRPr>
          </a:p>
        </p:txBody>
      </p:sp>
      <p:sp>
        <p:nvSpPr>
          <p:cNvPr id="75782"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7F5C4B27-6767-4764-8DE7-E2D416617E37}" type="slidenum">
              <a:rPr lang="zh-CN" altLang="en-US" sz="1800">
                <a:latin typeface="Calibri" panose="020F0502020204030204" pitchFamily="34" charset="0"/>
                <a:ea typeface="宋体" panose="02010600030101010101" pitchFamily="2" charset="-122"/>
              </a:rPr>
              <a:pPr>
                <a:spcBef>
                  <a:spcPct val="0"/>
                </a:spcBef>
                <a:buFontTx/>
                <a:buNone/>
              </a:pPr>
              <a:t>57</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noChangeArrowheads="1"/>
          </p:cNvSpPr>
          <p:nvPr>
            <p:ph idx="1"/>
          </p:nvPr>
        </p:nvSpPr>
        <p:spPr>
          <a:xfrm>
            <a:off x="457200" y="1773238"/>
            <a:ext cx="8229600" cy="4525962"/>
          </a:xfrm>
        </p:spPr>
        <p:txBody>
          <a:bodyPr/>
          <a:lstStyle/>
          <a:p>
            <a:pPr>
              <a:buFont typeface="Wingdings" panose="05000000000000000000" pitchFamily="2" charset="2"/>
              <a:buChar char="u"/>
            </a:pPr>
            <a:r>
              <a:rPr lang="en-US" altLang="zh-CN" sz="2400" smtClean="0">
                <a:latin typeface="宋体" panose="02010600030101010101" pitchFamily="2" charset="-122"/>
                <a:ea typeface="宋体" panose="02010600030101010101" pitchFamily="2" charset="-122"/>
                <a:sym typeface="+mn-ea"/>
              </a:rPr>
              <a:t>2019</a:t>
            </a:r>
            <a:r>
              <a:rPr lang="zh-CN" altLang="en-US" sz="2400" smtClean="0">
                <a:latin typeface="宋体" panose="02010600030101010101" pitchFamily="2" charset="-122"/>
                <a:ea typeface="宋体" panose="02010600030101010101" pitchFamily="2" charset="-122"/>
                <a:sym typeface="+mn-ea"/>
              </a:rPr>
              <a:t>年</a:t>
            </a:r>
            <a:r>
              <a:rPr lang="en-US" altLang="zh-CN" sz="2400" smtClean="0">
                <a:latin typeface="宋体" panose="02010600030101010101" pitchFamily="2" charset="-122"/>
                <a:ea typeface="宋体" panose="02010600030101010101" pitchFamily="2" charset="-122"/>
                <a:sym typeface="+mn-ea"/>
              </a:rPr>
              <a:t>3</a:t>
            </a:r>
            <a:r>
              <a:rPr lang="zh-CN" altLang="en-US" sz="2400" smtClean="0">
                <a:latin typeface="宋体" panose="02010600030101010101" pitchFamily="2" charset="-122"/>
                <a:ea typeface="宋体" panose="02010600030101010101" pitchFamily="2" charset="-122"/>
                <a:sym typeface="+mn-ea"/>
              </a:rPr>
              <a:t>月</a:t>
            </a:r>
            <a:r>
              <a:rPr lang="en-US" altLang="zh-CN" sz="2400" smtClean="0">
                <a:latin typeface="宋体" panose="02010600030101010101" pitchFamily="2" charset="-122"/>
                <a:ea typeface="宋体" panose="02010600030101010101" pitchFamily="2" charset="-122"/>
                <a:sym typeface="+mn-ea"/>
              </a:rPr>
              <a:t>21</a:t>
            </a:r>
            <a:r>
              <a:rPr lang="zh-CN" altLang="en-US" sz="2400" smtClean="0">
                <a:latin typeface="宋体" panose="02010600030101010101" pitchFamily="2" charset="-122"/>
                <a:ea typeface="宋体" panose="02010600030101010101" pitchFamily="2" charset="-122"/>
                <a:sym typeface="+mn-ea"/>
              </a:rPr>
              <a:t>日至</a:t>
            </a:r>
            <a:r>
              <a:rPr lang="en-US" altLang="zh-CN" sz="2400" smtClean="0">
                <a:latin typeface="宋体" panose="02010600030101010101" pitchFamily="2" charset="-122"/>
                <a:ea typeface="宋体" panose="02010600030101010101" pitchFamily="2" charset="-122"/>
                <a:sym typeface="+mn-ea"/>
              </a:rPr>
              <a:t>22</a:t>
            </a:r>
            <a:r>
              <a:rPr lang="zh-CN" altLang="en-US" sz="2400" smtClean="0">
                <a:latin typeface="宋体" panose="02010600030101010101" pitchFamily="2" charset="-122"/>
                <a:ea typeface="宋体" panose="02010600030101010101" pitchFamily="2" charset="-122"/>
                <a:sym typeface="+mn-ea"/>
              </a:rPr>
              <a:t>日，位于光谷总部国际的“微锋”</a:t>
            </a:r>
            <a:r>
              <a:rPr lang="en-US" altLang="zh-CN" sz="2400" smtClean="0">
                <a:latin typeface="宋体" panose="02010600030101010101" pitchFamily="2" charset="-122"/>
                <a:ea typeface="宋体" panose="02010600030101010101" pitchFamily="2" charset="-122"/>
                <a:sym typeface="+mn-ea"/>
              </a:rPr>
              <a:t>(</a:t>
            </a:r>
            <a:r>
              <a:rPr lang="zh-CN" altLang="en-US" sz="2400" smtClean="0">
                <a:latin typeface="宋体" panose="02010600030101010101" pitchFamily="2" charset="-122"/>
                <a:ea typeface="宋体" panose="02010600030101010101" pitchFamily="2" charset="-122"/>
                <a:sym typeface="+mn-ea"/>
              </a:rPr>
              <a:t>化名</a:t>
            </a:r>
            <a:r>
              <a:rPr lang="en-US" altLang="zh-CN" sz="2400" smtClean="0">
                <a:latin typeface="宋体" panose="02010600030101010101" pitchFamily="2" charset="-122"/>
                <a:ea typeface="宋体" panose="02010600030101010101" pitchFamily="2" charset="-122"/>
                <a:sym typeface="+mn-ea"/>
              </a:rPr>
              <a:t>)</a:t>
            </a:r>
            <a:r>
              <a:rPr lang="zh-CN" altLang="en-US" sz="2400" smtClean="0">
                <a:latin typeface="宋体" panose="02010600030101010101" pitchFamily="2" charset="-122"/>
                <a:ea typeface="宋体" panose="02010600030101010101" pitchFamily="2" charset="-122"/>
                <a:sym typeface="+mn-ea"/>
              </a:rPr>
              <a:t>科技有限公司的多台物联网终端设备出现故障：自助洗衣机、自助充电桩、自助吹风机、按摩椅、摇摇车、抓娃娃机等均脱网无法正常运行。</a:t>
            </a:r>
            <a:r>
              <a:rPr lang="zh-CN" altLang="en-US" sz="2400" smtClean="0">
                <a:latin typeface="宋体" panose="02010600030101010101" pitchFamily="2" charset="-122"/>
                <a:ea typeface="宋体" panose="02010600030101010101" pitchFamily="2" charset="-122"/>
              </a:rPr>
              <a:t>经统计，共</a:t>
            </a:r>
            <a:r>
              <a:rPr lang="en-US" altLang="zh-CN" sz="2400" smtClean="0">
                <a:latin typeface="宋体" panose="02010600030101010101" pitchFamily="2" charset="-122"/>
                <a:ea typeface="宋体" panose="02010600030101010101" pitchFamily="2" charset="-122"/>
              </a:rPr>
              <a:t>100</a:t>
            </a:r>
            <a:r>
              <a:rPr lang="zh-CN" altLang="en-US" sz="2400" smtClean="0">
                <a:latin typeface="宋体" panose="02010600030101010101" pitchFamily="2" charset="-122"/>
                <a:ea typeface="宋体" panose="02010600030101010101" pitchFamily="2" charset="-122"/>
              </a:rPr>
              <a:t>余台设备被恶意升级无法使用、</a:t>
            </a:r>
            <a:r>
              <a:rPr lang="en-US" altLang="zh-CN" sz="2400" smtClean="0">
                <a:latin typeface="宋体" panose="02010600030101010101" pitchFamily="2" charset="-122"/>
                <a:ea typeface="宋体" panose="02010600030101010101" pitchFamily="2" charset="-122"/>
              </a:rPr>
              <a:t>10</a:t>
            </a:r>
            <a:r>
              <a:rPr lang="zh-CN" altLang="en-US" sz="2400" smtClean="0">
                <a:latin typeface="宋体" panose="02010600030101010101" pitchFamily="2" charset="-122"/>
                <a:ea typeface="宋体" panose="02010600030101010101" pitchFamily="2" charset="-122"/>
              </a:rPr>
              <a:t>万台设备离线，造成了重大经济损失。</a:t>
            </a:r>
            <a:endParaRPr lang="en-US" altLang="zh-CN" sz="2400" smtClean="0">
              <a:latin typeface="宋体" panose="02010600030101010101" pitchFamily="2" charset="-122"/>
              <a:ea typeface="宋体" panose="02010600030101010101" pitchFamily="2" charset="-122"/>
              <a:sym typeface="+mn-ea"/>
            </a:endParaRPr>
          </a:p>
          <a:p>
            <a:pPr>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rPr>
              <a:t>原来是竞争对手破解其无线网的报文的内容，并伪造其离线报文，发送给公司服务器，造成</a:t>
            </a:r>
            <a:r>
              <a:rPr lang="en-US" altLang="zh-CN" sz="2400" smtClean="0">
                <a:latin typeface="宋体" panose="02010600030101010101" pitchFamily="2" charset="-122"/>
                <a:ea typeface="宋体" panose="02010600030101010101" pitchFamily="2" charset="-122"/>
              </a:rPr>
              <a:t>10</a:t>
            </a:r>
            <a:r>
              <a:rPr lang="zh-CN" altLang="en-US" sz="2400" smtClean="0">
                <a:latin typeface="宋体" panose="02010600030101010101" pitchFamily="2" charset="-122"/>
                <a:ea typeface="宋体" panose="02010600030101010101" pitchFamily="2" charset="-122"/>
              </a:rPr>
              <a:t>万设备离线</a:t>
            </a:r>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1.3 </a:t>
            </a:r>
            <a:r>
              <a:rPr lang="zh-CN" altLang="en-US" sz="3600" dirty="0">
                <a:latin typeface="黑体" panose="02010609060101010101" pitchFamily="49" charset="-122"/>
                <a:ea typeface="黑体" panose="02010609060101010101" pitchFamily="49" charset="-122"/>
              </a:rPr>
              <a:t>无线网安全事件</a:t>
            </a:r>
          </a:p>
        </p:txBody>
      </p:sp>
      <p:sp>
        <p:nvSpPr>
          <p:cNvPr id="76804"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1.3.11  </a:t>
            </a:r>
            <a:r>
              <a:rPr lang="zh-CN" altLang="en-US" sz="2400" b="1">
                <a:latin typeface="黑体" panose="02010609060101010101" pitchFamily="49" charset="-122"/>
                <a:ea typeface="黑体" panose="02010609060101010101" pitchFamily="49" charset="-122"/>
              </a:rPr>
              <a:t>物联网入侵事件</a:t>
            </a:r>
          </a:p>
        </p:txBody>
      </p:sp>
      <p:sp>
        <p:nvSpPr>
          <p:cNvPr id="76805"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843E186C-EB04-40AD-9B98-98DBEFDF27A0}" type="slidenum">
              <a:rPr lang="zh-CN" altLang="en-US" sz="1800">
                <a:latin typeface="Calibri" panose="020F0502020204030204" pitchFamily="34" charset="0"/>
                <a:ea typeface="宋体" panose="02010600030101010101" pitchFamily="2" charset="-122"/>
              </a:rPr>
              <a:pPr>
                <a:spcBef>
                  <a:spcPct val="0"/>
                </a:spcBef>
                <a:buFontTx/>
                <a:buNone/>
              </a:pPr>
              <a:t>58</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noChangeArrowheads="1"/>
          </p:cNvSpPr>
          <p:nvPr>
            <p:ph idx="1"/>
          </p:nvPr>
        </p:nvSpPr>
        <p:spPr>
          <a:xfrm>
            <a:off x="457200" y="1773238"/>
            <a:ext cx="8229600" cy="4525962"/>
          </a:xfrm>
        </p:spPr>
        <p:txBody>
          <a:bodyPr/>
          <a:lstStyle/>
          <a:p>
            <a:pPr>
              <a:buFont typeface="Wingdings" panose="05000000000000000000" pitchFamily="2" charset="2"/>
              <a:buChar char="u"/>
            </a:pPr>
            <a:r>
              <a:rPr lang="en-US" altLang="zh-CN" sz="2400" smtClean="0">
                <a:latin typeface="宋体" panose="02010600030101010101" pitchFamily="2" charset="-122"/>
                <a:ea typeface="宋体" panose="02010600030101010101" pitchFamily="2" charset="-122"/>
                <a:sym typeface="+mn-ea"/>
              </a:rPr>
              <a:t>2019 </a:t>
            </a:r>
            <a:r>
              <a:rPr lang="zh-CN" altLang="en-US" sz="2400" smtClean="0">
                <a:latin typeface="宋体" panose="02010600030101010101" pitchFamily="2" charset="-122"/>
                <a:ea typeface="宋体" panose="02010600030101010101" pitchFamily="2" charset="-122"/>
                <a:sym typeface="+mn-ea"/>
              </a:rPr>
              <a:t>年末，亚马逊旗下的 </a:t>
            </a:r>
            <a:r>
              <a:rPr lang="en-US" altLang="zh-CN" sz="2400" smtClean="0">
                <a:latin typeface="宋体" panose="02010600030101010101" pitchFamily="2" charset="-122"/>
                <a:ea typeface="宋体" panose="02010600030101010101" pitchFamily="2" charset="-122"/>
                <a:sym typeface="+mn-ea"/>
              </a:rPr>
              <a:t>Ring </a:t>
            </a:r>
            <a:r>
              <a:rPr lang="zh-CN" altLang="en-US" sz="2400" smtClean="0">
                <a:latin typeface="宋体" panose="02010600030101010101" pitchFamily="2" charset="-122"/>
                <a:ea typeface="宋体" panose="02010600030101010101" pitchFamily="2" charset="-122"/>
                <a:sym typeface="+mn-ea"/>
              </a:rPr>
              <a:t>的隐私问题和安全丑闻激增，并且仍在持续发酵中。</a:t>
            </a:r>
          </a:p>
          <a:p>
            <a:pPr>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sym typeface="+mn-ea"/>
              </a:rPr>
              <a:t>作为全球最火的家庭安防硬件产品之一</a:t>
            </a:r>
            <a:r>
              <a:rPr lang="en-US" altLang="zh-CN" sz="2400" smtClean="0">
                <a:latin typeface="宋体" panose="02010600030101010101" pitchFamily="2" charset="-122"/>
                <a:ea typeface="宋体" panose="02010600030101010101" pitchFamily="2" charset="-122"/>
                <a:sym typeface="+mn-ea"/>
              </a:rPr>
              <a:t>—— Ring </a:t>
            </a:r>
            <a:r>
              <a:rPr lang="zh-CN" altLang="en-US" sz="2400" smtClean="0">
                <a:latin typeface="宋体" panose="02010600030101010101" pitchFamily="2" charset="-122"/>
                <a:ea typeface="宋体" panose="02010600030101010101" pitchFamily="2" charset="-122"/>
                <a:sym typeface="+mn-ea"/>
              </a:rPr>
              <a:t>曝出安全漏洞，黑客可以监控用户家庭，而且 </a:t>
            </a:r>
            <a:r>
              <a:rPr lang="en-US" altLang="zh-CN" sz="2400" smtClean="0">
                <a:latin typeface="宋体" panose="02010600030101010101" pitchFamily="2" charset="-122"/>
                <a:ea typeface="宋体" panose="02010600030101010101" pitchFamily="2" charset="-122"/>
                <a:sym typeface="+mn-ea"/>
              </a:rPr>
              <a:t>Ring </a:t>
            </a:r>
            <a:r>
              <a:rPr lang="zh-CN" altLang="en-US" sz="2400" smtClean="0">
                <a:latin typeface="宋体" panose="02010600030101010101" pitchFamily="2" charset="-122"/>
                <a:ea typeface="宋体" panose="02010600030101010101" pitchFamily="2" charset="-122"/>
                <a:sym typeface="+mn-ea"/>
              </a:rPr>
              <a:t>还会暴露用户的 </a:t>
            </a:r>
            <a:r>
              <a:rPr lang="en-US" altLang="zh-CN" sz="2400" smtClean="0">
                <a:latin typeface="宋体" panose="02010600030101010101" pitchFamily="2" charset="-122"/>
                <a:ea typeface="宋体" panose="02010600030101010101" pitchFamily="2" charset="-122"/>
                <a:sym typeface="+mn-ea"/>
              </a:rPr>
              <a:t>WiFi </a:t>
            </a:r>
            <a:r>
              <a:rPr lang="zh-CN" altLang="en-US" sz="2400" smtClean="0">
                <a:latin typeface="宋体" panose="02010600030101010101" pitchFamily="2" charset="-122"/>
                <a:ea typeface="宋体" panose="02010600030101010101" pitchFamily="2" charset="-122"/>
                <a:sym typeface="+mn-ea"/>
              </a:rPr>
              <a:t>密码。大量用户投诉自己的私生活被黑客传到网上，甚至还有黑客通过 </a:t>
            </a:r>
            <a:r>
              <a:rPr lang="en-US" altLang="zh-CN" sz="2400" smtClean="0">
                <a:latin typeface="宋体" panose="02010600030101010101" pitchFamily="2" charset="-122"/>
                <a:ea typeface="宋体" panose="02010600030101010101" pitchFamily="2" charset="-122"/>
                <a:sym typeface="+mn-ea"/>
              </a:rPr>
              <a:t>Ring </a:t>
            </a:r>
            <a:r>
              <a:rPr lang="zh-CN" altLang="en-US" sz="2400" smtClean="0">
                <a:latin typeface="宋体" panose="02010600030101010101" pitchFamily="2" charset="-122"/>
                <a:ea typeface="宋体" panose="02010600030101010101" pitchFamily="2" charset="-122"/>
                <a:sym typeface="+mn-ea"/>
              </a:rPr>
              <a:t>摄像头跟摇篮里的婴儿打招呼。</a:t>
            </a:r>
          </a:p>
          <a:p>
            <a:pPr>
              <a:buFont typeface="Wingdings" panose="05000000000000000000" pitchFamily="2" charset="2"/>
              <a:buChar char="u"/>
            </a:pPr>
            <a:r>
              <a:rPr lang="zh-CN" altLang="en-US" sz="2400" smtClean="0">
                <a:latin typeface="宋体" panose="02010600030101010101" pitchFamily="2" charset="-122"/>
                <a:ea typeface="宋体" panose="02010600030101010101" pitchFamily="2" charset="-122"/>
                <a:sym typeface="+mn-ea"/>
              </a:rPr>
              <a:t>更糟糕的是，</a:t>
            </a:r>
            <a:r>
              <a:rPr lang="en-US" altLang="zh-CN" sz="2400" smtClean="0">
                <a:latin typeface="宋体" panose="02010600030101010101" pitchFamily="2" charset="-122"/>
                <a:ea typeface="宋体" panose="02010600030101010101" pitchFamily="2" charset="-122"/>
                <a:sym typeface="+mn-ea"/>
              </a:rPr>
              <a:t>Ring </a:t>
            </a:r>
            <a:r>
              <a:rPr lang="zh-CN" altLang="en-US" sz="2400" smtClean="0">
                <a:latin typeface="宋体" panose="02010600030101010101" pitchFamily="2" charset="-122"/>
                <a:ea typeface="宋体" panose="02010600030101010101" pitchFamily="2" charset="-122"/>
                <a:sym typeface="+mn-ea"/>
              </a:rPr>
              <a:t>承认与美国 </a:t>
            </a:r>
            <a:r>
              <a:rPr lang="en-US" altLang="zh-CN" sz="2400" smtClean="0">
                <a:latin typeface="宋体" panose="02010600030101010101" pitchFamily="2" charset="-122"/>
                <a:ea typeface="宋体" panose="02010600030101010101" pitchFamily="2" charset="-122"/>
                <a:sym typeface="+mn-ea"/>
              </a:rPr>
              <a:t>600 </a:t>
            </a:r>
            <a:r>
              <a:rPr lang="zh-CN" altLang="en-US" sz="2400" smtClean="0">
                <a:latin typeface="宋体" panose="02010600030101010101" pitchFamily="2" charset="-122"/>
                <a:ea typeface="宋体" panose="02010600030101010101" pitchFamily="2" charset="-122"/>
                <a:sym typeface="+mn-ea"/>
              </a:rPr>
              <a:t>多个警察部门合作，提供用户视频。</a:t>
            </a:r>
            <a:r>
              <a:rPr lang="en-US" altLang="zh-CN" sz="2400" smtClean="0">
                <a:latin typeface="宋体" panose="02010600030101010101" pitchFamily="2" charset="-122"/>
                <a:ea typeface="宋体" panose="02010600030101010101" pitchFamily="2" charset="-122"/>
                <a:sym typeface="+mn-ea"/>
              </a:rPr>
              <a:t>11 </a:t>
            </a:r>
            <a:r>
              <a:rPr lang="zh-CN" altLang="en-US" sz="2400" smtClean="0">
                <a:latin typeface="宋体" panose="02010600030101010101" pitchFamily="2" charset="-122"/>
                <a:ea typeface="宋体" panose="02010600030101010101" pitchFamily="2" charset="-122"/>
                <a:sym typeface="+mn-ea"/>
              </a:rPr>
              <a:t>月份一些美国参议员要求亚马逊披露如何确保 </a:t>
            </a:r>
            <a:r>
              <a:rPr lang="en-US" altLang="zh-CN" sz="2400" smtClean="0">
                <a:latin typeface="宋体" panose="02010600030101010101" pitchFamily="2" charset="-122"/>
                <a:ea typeface="宋体" panose="02010600030101010101" pitchFamily="2" charset="-122"/>
                <a:sym typeface="+mn-ea"/>
              </a:rPr>
              <a:t>Ring </a:t>
            </a:r>
            <a:r>
              <a:rPr lang="zh-CN" altLang="en-US" sz="2400" smtClean="0">
                <a:latin typeface="宋体" panose="02010600030101010101" pitchFamily="2" charset="-122"/>
                <a:ea typeface="宋体" panose="02010600030101010101" pitchFamily="2" charset="-122"/>
                <a:sym typeface="+mn-ea"/>
              </a:rPr>
              <a:t>家庭摄像头的安全性，以及都有谁可以访问这些录像。</a:t>
            </a:r>
            <a:endParaRPr lang="zh-CN" altLang="en-US" sz="2400" smtClean="0">
              <a:latin typeface="宋体" panose="02010600030101010101" pitchFamily="2" charset="-122"/>
              <a:ea typeface="宋体" panose="02010600030101010101" pitchFamily="2" charset="-122"/>
            </a:endParaRPr>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1.3 </a:t>
            </a:r>
            <a:r>
              <a:rPr lang="zh-CN" altLang="en-US" sz="3600" dirty="0">
                <a:latin typeface="黑体" panose="02010609060101010101" pitchFamily="49" charset="-122"/>
                <a:ea typeface="黑体" panose="02010609060101010101" pitchFamily="49" charset="-122"/>
              </a:rPr>
              <a:t>无线网安全事件</a:t>
            </a:r>
          </a:p>
        </p:txBody>
      </p:sp>
      <p:sp>
        <p:nvSpPr>
          <p:cNvPr id="77828"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1.3.12 </a:t>
            </a:r>
            <a:r>
              <a:rPr lang="zh-CN" altLang="en-US" sz="2400" b="1">
                <a:latin typeface="黑体" panose="02010609060101010101" pitchFamily="49" charset="-122"/>
                <a:ea typeface="黑体" panose="02010609060101010101" pitchFamily="49" charset="-122"/>
              </a:rPr>
              <a:t>震惊全美的</a:t>
            </a:r>
            <a:r>
              <a:rPr lang="en-US" altLang="zh-CN" sz="2400" b="1">
                <a:latin typeface="黑体" panose="02010609060101010101" pitchFamily="49" charset="-122"/>
                <a:ea typeface="黑体" panose="02010609060101010101" pitchFamily="49" charset="-122"/>
              </a:rPr>
              <a:t>Ring</a:t>
            </a:r>
            <a:r>
              <a:rPr lang="zh-CN" altLang="en-US" sz="2400" b="1">
                <a:latin typeface="黑体" panose="02010609060101010101" pitchFamily="49" charset="-122"/>
                <a:ea typeface="黑体" panose="02010609060101010101" pitchFamily="49" charset="-122"/>
              </a:rPr>
              <a:t>智能门铃和安防监控头丑闻</a:t>
            </a:r>
          </a:p>
        </p:txBody>
      </p:sp>
      <p:sp>
        <p:nvSpPr>
          <p:cNvPr id="77829"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773488F9-7520-422B-8DB7-E41502AD9510}" type="slidenum">
              <a:rPr lang="zh-CN" altLang="en-US" sz="1800">
                <a:latin typeface="Calibri" panose="020F0502020204030204" pitchFamily="34" charset="0"/>
                <a:ea typeface="宋体" panose="02010600030101010101" pitchFamily="2" charset="-122"/>
              </a:rPr>
              <a:pPr>
                <a:spcBef>
                  <a:spcPct val="0"/>
                </a:spcBef>
                <a:buFontTx/>
                <a:buNone/>
              </a:pPr>
              <a:t>59</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noChangeArrowheads="1"/>
          </p:cNvSpPr>
          <p:nvPr>
            <p:ph idx="1"/>
          </p:nvPr>
        </p:nvSpPr>
        <p:spPr>
          <a:xfrm>
            <a:off x="774700" y="1978025"/>
            <a:ext cx="7594600" cy="4525963"/>
          </a:xfrm>
        </p:spPr>
        <p:txBody>
          <a:bodyPr/>
          <a:lstStyle/>
          <a:p>
            <a:pPr algn="just">
              <a:buFont typeface="Wingdings" panose="05000000000000000000" pitchFamily="2" charset="2"/>
              <a:buChar char="u"/>
            </a:pPr>
            <a:r>
              <a:rPr lang="zh-CN" altLang="en-US" sz="2400" dirty="0" smtClean="0">
                <a:latin typeface="宋体" panose="02010600030101010101" pitchFamily="2" charset="-122"/>
                <a:ea typeface="宋体" panose="02010600030101010101" pitchFamily="2" charset="-122"/>
              </a:rPr>
              <a:t>构造无处不在的计算环境，真正实现</a:t>
            </a:r>
            <a:r>
              <a:rPr lang="en-US" altLang="zh-CN" sz="2400" dirty="0" smtClean="0">
                <a:latin typeface="宋体" panose="02010600030101010101" pitchFamily="2" charset="-122"/>
                <a:ea typeface="宋体" panose="02010600030101010101" pitchFamily="2" charset="-122"/>
              </a:rPr>
              <a:t>6A</a:t>
            </a:r>
            <a:r>
              <a:rPr lang="zh-CN" altLang="en-US" sz="2400" dirty="0" smtClean="0">
                <a:latin typeface="宋体" panose="02010600030101010101" pitchFamily="2" charset="-122"/>
                <a:ea typeface="宋体" panose="02010600030101010101" pitchFamily="2" charset="-122"/>
              </a:rPr>
              <a:t>：任何人</a:t>
            </a:r>
            <a:r>
              <a:rPr lang="en-US" altLang="zh-CN" sz="2400" dirty="0" smtClean="0">
                <a:latin typeface="宋体" panose="02010600030101010101" pitchFamily="2" charset="-122"/>
                <a:ea typeface="宋体" panose="02010600030101010101" pitchFamily="2" charset="-122"/>
              </a:rPr>
              <a:t>(anyone)</a:t>
            </a:r>
            <a:r>
              <a:rPr lang="zh-CN" altLang="en-US" sz="2400" dirty="0" smtClean="0">
                <a:latin typeface="宋体" panose="02010600030101010101" pitchFamily="2" charset="-122"/>
                <a:ea typeface="宋体" panose="02010600030101010101" pitchFamily="2" charset="-122"/>
              </a:rPr>
              <a:t>在任何时候</a:t>
            </a:r>
            <a:r>
              <a:rPr lang="en-US" altLang="zh-CN" sz="2400" dirty="0" smtClean="0">
                <a:latin typeface="宋体" panose="02010600030101010101" pitchFamily="2" charset="-122"/>
                <a:ea typeface="宋体" panose="02010600030101010101" pitchFamily="2" charset="-122"/>
              </a:rPr>
              <a:t>(anytime)</a:t>
            </a:r>
            <a:r>
              <a:rPr lang="zh-CN" altLang="en-US" sz="2400" dirty="0" smtClean="0">
                <a:latin typeface="宋体" panose="02010600030101010101" pitchFamily="2" charset="-122"/>
                <a:ea typeface="宋体" panose="02010600030101010101" pitchFamily="2" charset="-122"/>
              </a:rPr>
              <a:t>、任何地点</a:t>
            </a:r>
            <a:r>
              <a:rPr lang="en-US" altLang="zh-CN" sz="2400" dirty="0" smtClean="0">
                <a:latin typeface="宋体" panose="02010600030101010101" pitchFamily="2" charset="-122"/>
                <a:ea typeface="宋体" panose="02010600030101010101" pitchFamily="2" charset="-122"/>
              </a:rPr>
              <a:t>(anywhere)</a:t>
            </a:r>
            <a:r>
              <a:rPr lang="zh-CN" altLang="en-US" sz="2400" dirty="0" smtClean="0">
                <a:latin typeface="宋体" panose="02010600030101010101" pitchFamily="2" charset="-122"/>
                <a:ea typeface="宋体" panose="02010600030101010101" pitchFamily="2" charset="-122"/>
              </a:rPr>
              <a:t>可以采用任何方式</a:t>
            </a:r>
            <a:r>
              <a:rPr lang="en-US" altLang="zh-CN" sz="2400" dirty="0" smtClean="0">
                <a:latin typeface="宋体" panose="02010600030101010101" pitchFamily="2" charset="-122"/>
                <a:ea typeface="宋体" panose="02010600030101010101" pitchFamily="2" charset="-122"/>
              </a:rPr>
              <a:t>(any means)</a:t>
            </a:r>
            <a:r>
              <a:rPr lang="zh-CN" altLang="en-US" sz="2400" dirty="0" smtClean="0">
                <a:latin typeface="宋体" panose="02010600030101010101" pitchFamily="2" charset="-122"/>
                <a:ea typeface="宋体" panose="02010600030101010101" pitchFamily="2" charset="-122"/>
              </a:rPr>
              <a:t>与其他任何人</a:t>
            </a:r>
            <a:r>
              <a:rPr lang="en-US" altLang="zh-CN" sz="2400" dirty="0" smtClean="0">
                <a:latin typeface="宋体" panose="02010600030101010101" pitchFamily="2" charset="-122"/>
                <a:ea typeface="宋体" panose="02010600030101010101" pitchFamily="2" charset="-122"/>
              </a:rPr>
              <a:t>(any other)</a:t>
            </a:r>
            <a:r>
              <a:rPr lang="zh-CN" altLang="en-US" sz="2400" dirty="0" smtClean="0">
                <a:latin typeface="宋体" panose="02010600030101010101" pitchFamily="2" charset="-122"/>
                <a:ea typeface="宋体" panose="02010600030101010101" pitchFamily="2" charset="-122"/>
              </a:rPr>
              <a:t>进行任何通信</a:t>
            </a:r>
            <a:r>
              <a:rPr lang="en-US" altLang="zh-CN" sz="2400" dirty="0" smtClean="0">
                <a:latin typeface="宋体" panose="02010600030101010101" pitchFamily="2" charset="-122"/>
                <a:ea typeface="宋体" panose="02010600030101010101" pitchFamily="2" charset="-122"/>
              </a:rPr>
              <a:t>(anything)</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algn="just">
              <a:buFont typeface="Wingdings" panose="05000000000000000000" pitchFamily="2" charset="2"/>
              <a:buChar char="u"/>
            </a:pPr>
            <a:r>
              <a:rPr lang="zh-CN" altLang="en-US" sz="2400" dirty="0" smtClean="0">
                <a:latin typeface="宋体" panose="02010600030101010101" pitchFamily="2" charset="-122"/>
                <a:ea typeface="宋体" panose="02010600030101010101" pitchFamily="2" charset="-122"/>
              </a:rPr>
              <a:t>无线网络技术是实现</a:t>
            </a:r>
            <a:r>
              <a:rPr lang="en-US" altLang="zh-CN" sz="2400" dirty="0" smtClean="0">
                <a:latin typeface="宋体" panose="02010600030101010101" pitchFamily="2" charset="-122"/>
                <a:ea typeface="宋体" panose="02010600030101010101" pitchFamily="2" charset="-122"/>
              </a:rPr>
              <a:t>6A</a:t>
            </a:r>
            <a:r>
              <a:rPr lang="zh-CN" altLang="en-US" sz="2400" dirty="0" smtClean="0">
                <a:latin typeface="宋体" panose="02010600030101010101" pitchFamily="2" charset="-122"/>
                <a:ea typeface="宋体" panose="02010600030101010101" pitchFamily="2" charset="-122"/>
              </a:rPr>
              <a:t>梦想</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移动计算</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普适计算</a:t>
            </a:r>
            <a:r>
              <a:rPr lang="en-US" altLang="zh-CN" sz="2400" dirty="0" smtClean="0">
                <a:latin typeface="宋体" panose="02010600030101010101" pitchFamily="2" charset="-122"/>
                <a:ea typeface="宋体" panose="02010600030101010101" pitchFamily="2" charset="-122"/>
              </a:rPr>
              <a:t>(Ubiquitous Computing)</a:t>
            </a:r>
            <a:r>
              <a:rPr lang="zh-CN" altLang="en-US" sz="2400" dirty="0" smtClean="0">
                <a:latin typeface="宋体" panose="02010600030101010101" pitchFamily="2" charset="-122"/>
                <a:ea typeface="宋体" panose="02010600030101010101" pitchFamily="2" charset="-122"/>
              </a:rPr>
              <a:t>的核心技术。</a:t>
            </a:r>
          </a:p>
          <a:p>
            <a:pPr algn="just">
              <a:buFont typeface="Wingdings" panose="05000000000000000000" pitchFamily="2" charset="2"/>
              <a:buChar char="u"/>
            </a:pPr>
            <a:endParaRPr lang="en-US" altLang="zh-CN" sz="2400" dirty="0" smtClean="0">
              <a:latin typeface="宋体" panose="02010600030101010101" pitchFamily="2" charset="-122"/>
              <a:ea typeface="宋体" panose="02010600030101010101" pitchFamily="2" charset="-122"/>
            </a:endParaRPr>
          </a:p>
          <a:p>
            <a:pPr algn="just">
              <a:buFont typeface="Wingdings" panose="05000000000000000000" pitchFamily="2" charset="2"/>
              <a:buChar char="u"/>
            </a:pPr>
            <a:r>
              <a:rPr lang="zh-CN" altLang="en-US" sz="2400" dirty="0" smtClean="0">
                <a:latin typeface="宋体" panose="02010600030101010101" pitchFamily="2" charset="-122"/>
                <a:ea typeface="宋体" panose="02010600030101010101" pitchFamily="2" charset="-122"/>
              </a:rPr>
              <a:t>传输速率慢</a:t>
            </a:r>
            <a:endParaRPr lang="en-US" altLang="zh-CN" sz="2400" dirty="0" smtClean="0">
              <a:latin typeface="宋体" panose="02010600030101010101" pitchFamily="2" charset="-122"/>
              <a:ea typeface="宋体" panose="02010600030101010101" pitchFamily="2" charset="-122"/>
            </a:endParaRPr>
          </a:p>
          <a:p>
            <a:pPr algn="just">
              <a:buFont typeface="Wingdings" panose="05000000000000000000" pitchFamily="2" charset="2"/>
              <a:buChar char="u"/>
            </a:pPr>
            <a:r>
              <a:rPr lang="zh-CN" altLang="en-US" sz="2400" dirty="0" smtClean="0">
                <a:latin typeface="宋体" panose="02010600030101010101" pitchFamily="2" charset="-122"/>
                <a:ea typeface="宋体" panose="02010600030101010101" pitchFamily="2" charset="-122"/>
              </a:rPr>
              <a:t>信号易受干扰</a:t>
            </a:r>
            <a:endParaRPr lang="en-US" altLang="zh-CN" sz="2400" dirty="0" smtClean="0">
              <a:latin typeface="宋体" panose="02010600030101010101" pitchFamily="2" charset="-122"/>
              <a:ea typeface="宋体" panose="02010600030101010101" pitchFamily="2" charset="-122"/>
            </a:endParaRPr>
          </a:p>
          <a:p>
            <a:pPr algn="just">
              <a:buFont typeface="Wingdings" panose="05000000000000000000" pitchFamily="2" charset="2"/>
              <a:buChar char="u"/>
            </a:pPr>
            <a:r>
              <a:rPr lang="zh-CN" altLang="en-US" sz="2400" dirty="0" smtClean="0">
                <a:latin typeface="宋体" panose="02010600030101010101" pitchFamily="2" charset="-122"/>
                <a:ea typeface="宋体" panose="02010600030101010101" pitchFamily="2" charset="-122"/>
              </a:rPr>
              <a:t>安全隐患多</a:t>
            </a:r>
            <a:endParaRPr lang="en-US" altLang="zh-CN" sz="2400" dirty="0" smtClean="0">
              <a:latin typeface="宋体" panose="02010600030101010101" pitchFamily="2" charset="-122"/>
              <a:ea typeface="宋体" panose="02010600030101010101" pitchFamily="2" charset="-122"/>
            </a:endParaRPr>
          </a:p>
          <a:p>
            <a:pPr algn="just">
              <a:buFont typeface="Wingdings" panose="05000000000000000000" pitchFamily="2" charset="2"/>
              <a:buChar char="u"/>
            </a:pPr>
            <a:r>
              <a:rPr lang="zh-CN" altLang="en-US" sz="2400" dirty="0" smtClean="0">
                <a:latin typeface="宋体" panose="02010600030101010101" pitchFamily="2" charset="-122"/>
                <a:ea typeface="宋体" panose="02010600030101010101" pitchFamily="2" charset="-122"/>
              </a:rPr>
              <a:t>等</a:t>
            </a:r>
            <a:r>
              <a:rPr lang="zh-CN" altLang="en-US" sz="2400" dirty="0" smtClean="0">
                <a:latin typeface="宋体" panose="02010600030101010101" pitchFamily="2" charset="-122"/>
                <a:ea typeface="宋体" panose="02010600030101010101" pitchFamily="2" charset="-122"/>
              </a:rPr>
              <a:t>固有的局限性</a:t>
            </a:r>
          </a:p>
          <a:p>
            <a:endParaRPr lang="zh-CN" altLang="en-US" sz="2400" dirty="0" smtClean="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p:txBody>
          <a:body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15364"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1.1.2 </a:t>
            </a:r>
            <a:r>
              <a:rPr lang="zh-CN" altLang="en-US" sz="2400" b="1">
                <a:latin typeface="黑体" panose="02010609060101010101" pitchFamily="49" charset="-122"/>
                <a:ea typeface="黑体" panose="02010609060101010101" pitchFamily="49" charset="-122"/>
              </a:rPr>
              <a:t>无线网络的特点</a:t>
            </a:r>
          </a:p>
        </p:txBody>
      </p:sp>
      <p:sp>
        <p:nvSpPr>
          <p:cNvPr id="15365"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0EEBF081-A431-49DE-A3FA-EFC4495A1C39}" type="slidenum">
              <a:rPr lang="zh-CN" altLang="en-US" sz="1800">
                <a:latin typeface="Calibri" panose="020F0502020204030204" pitchFamily="34" charset="0"/>
                <a:ea typeface="宋体" panose="02010600030101010101" pitchFamily="2" charset="-122"/>
              </a:rPr>
              <a:pPr>
                <a:spcBef>
                  <a:spcPct val="0"/>
                </a:spcBef>
                <a:buFontTx/>
                <a:buNone/>
              </a:pPr>
              <a:t>6</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1.3 </a:t>
            </a:r>
            <a:r>
              <a:rPr lang="zh-CN" altLang="en-US" sz="3600" dirty="0">
                <a:latin typeface="黑体" panose="02010609060101010101" pitchFamily="49" charset="-122"/>
                <a:ea typeface="黑体" panose="02010609060101010101" pitchFamily="49" charset="-122"/>
              </a:rPr>
              <a:t>无线网安全事件</a:t>
            </a:r>
          </a:p>
        </p:txBody>
      </p:sp>
      <p:sp>
        <p:nvSpPr>
          <p:cNvPr id="78851"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1.3.13 Kr00k</a:t>
            </a:r>
            <a:r>
              <a:rPr lang="zh-CN" altLang="en-US" sz="2400" b="1">
                <a:latin typeface="黑体" panose="02010609060101010101" pitchFamily="49" charset="-122"/>
                <a:ea typeface="黑体" panose="02010609060101010101" pitchFamily="49" charset="-122"/>
              </a:rPr>
              <a:t>的</a:t>
            </a:r>
            <a:r>
              <a:rPr lang="en-US" altLang="zh-CN" sz="2400" b="1">
                <a:latin typeface="黑体" panose="02010609060101010101" pitchFamily="49" charset="-122"/>
                <a:ea typeface="黑体" panose="02010609060101010101" pitchFamily="49" charset="-122"/>
              </a:rPr>
              <a:t>WiFi</a:t>
            </a:r>
            <a:r>
              <a:rPr lang="zh-CN" altLang="en-US" sz="2400" b="1">
                <a:latin typeface="黑体" panose="02010609060101010101" pitchFamily="49" charset="-122"/>
                <a:ea typeface="黑体" panose="02010609060101010101" pitchFamily="49" charset="-122"/>
              </a:rPr>
              <a:t>漏洞曝光</a:t>
            </a:r>
          </a:p>
        </p:txBody>
      </p:sp>
      <p:sp>
        <p:nvSpPr>
          <p:cNvPr id="78852"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753594FF-C067-465F-BEF2-1F9749F7CFAD}" type="slidenum">
              <a:rPr lang="zh-CN" altLang="en-US" sz="1800">
                <a:latin typeface="Calibri" panose="020F0502020204030204" pitchFamily="34" charset="0"/>
                <a:ea typeface="宋体" panose="02010600030101010101" pitchFamily="2" charset="-122"/>
              </a:rPr>
              <a:pPr>
                <a:spcBef>
                  <a:spcPct val="0"/>
                </a:spcBef>
                <a:buFontTx/>
                <a:buNone/>
              </a:pPr>
              <a:t>60</a:t>
            </a:fld>
            <a:endParaRPr lang="zh-CN" altLang="en-US" sz="1800">
              <a:latin typeface="Calibri" panose="020F0502020204030204" pitchFamily="34" charset="0"/>
              <a:ea typeface="宋体" panose="02010600030101010101" pitchFamily="2" charset="-122"/>
            </a:endParaRPr>
          </a:p>
        </p:txBody>
      </p:sp>
      <p:sp>
        <p:nvSpPr>
          <p:cNvPr id="78853" name="矩形 2"/>
          <p:cNvSpPr>
            <a:spLocks noChangeArrowheads="1"/>
          </p:cNvSpPr>
          <p:nvPr/>
        </p:nvSpPr>
        <p:spPr bwMode="auto">
          <a:xfrm>
            <a:off x="173038" y="1701800"/>
            <a:ext cx="8620125"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lgn="just">
              <a:lnSpc>
                <a:spcPct val="120000"/>
              </a:lnSpc>
              <a:spcBef>
                <a:spcPct val="0"/>
              </a:spcBef>
              <a:buFont typeface="Wingdings" panose="05000000000000000000" pitchFamily="2" charset="2"/>
              <a:buChar char="u"/>
            </a:pPr>
            <a:r>
              <a:rPr lang="en-US" altLang="zh-CN" sz="2400">
                <a:solidFill>
                  <a:srgbClr val="333333"/>
                </a:solidFill>
                <a:latin typeface="宋体" panose="02010600030101010101" pitchFamily="2" charset="-122"/>
                <a:ea typeface="宋体" panose="02010600030101010101" pitchFamily="2" charset="-122"/>
              </a:rPr>
              <a:t>2020</a:t>
            </a:r>
            <a:r>
              <a:rPr lang="zh-CN" altLang="en-US" sz="2400">
                <a:solidFill>
                  <a:srgbClr val="333333"/>
                </a:solidFill>
                <a:latin typeface="宋体" panose="02010600030101010101" pitchFamily="2" charset="-122"/>
                <a:ea typeface="宋体" panose="02010600030101010101" pitchFamily="2" charset="-122"/>
              </a:rPr>
              <a:t>年</a:t>
            </a:r>
            <a:r>
              <a:rPr lang="en-US" altLang="zh-CN" sz="2400">
                <a:solidFill>
                  <a:srgbClr val="333333"/>
                </a:solidFill>
                <a:latin typeface="宋体" panose="02010600030101010101" pitchFamily="2" charset="-122"/>
                <a:ea typeface="宋体" panose="02010600030101010101" pitchFamily="2" charset="-122"/>
              </a:rPr>
              <a:t>2</a:t>
            </a:r>
            <a:r>
              <a:rPr lang="zh-CN" altLang="en-US" sz="2400">
                <a:solidFill>
                  <a:srgbClr val="333333"/>
                </a:solidFill>
                <a:latin typeface="宋体" panose="02010600030101010101" pitchFamily="2" charset="-122"/>
                <a:ea typeface="宋体" panose="02010600030101010101" pitchFamily="2" charset="-122"/>
              </a:rPr>
              <a:t>月，由赛普拉斯半导体</a:t>
            </a:r>
            <a:r>
              <a:rPr lang="en-US" altLang="zh-CN" sz="2400">
                <a:solidFill>
                  <a:srgbClr val="333333"/>
                </a:solidFill>
                <a:latin typeface="宋体" panose="02010600030101010101" pitchFamily="2" charset="-122"/>
                <a:ea typeface="宋体" panose="02010600030101010101" pitchFamily="2" charset="-122"/>
              </a:rPr>
              <a:t>Cypress Semiconductor</a:t>
            </a:r>
            <a:r>
              <a:rPr lang="zh-CN" altLang="en-US" sz="2400">
                <a:solidFill>
                  <a:srgbClr val="333333"/>
                </a:solidFill>
                <a:latin typeface="宋体" panose="02010600030101010101" pitchFamily="2" charset="-122"/>
                <a:ea typeface="宋体" panose="02010600030101010101" pitchFamily="2" charset="-122"/>
              </a:rPr>
              <a:t>和博通</a:t>
            </a:r>
            <a:r>
              <a:rPr lang="en-US" altLang="zh-CN" sz="2400">
                <a:solidFill>
                  <a:srgbClr val="333333"/>
                </a:solidFill>
                <a:latin typeface="宋体" panose="02010600030101010101" pitchFamily="2" charset="-122"/>
                <a:ea typeface="宋体" panose="02010600030101010101" pitchFamily="2" charset="-122"/>
              </a:rPr>
              <a:t>Broadcom</a:t>
            </a:r>
            <a:r>
              <a:rPr lang="zh-CN" altLang="en-US" sz="2400">
                <a:solidFill>
                  <a:srgbClr val="333333"/>
                </a:solidFill>
                <a:latin typeface="宋体" panose="02010600030101010101" pitchFamily="2" charset="-122"/>
                <a:ea typeface="宋体" panose="02010600030101010101" pitchFamily="2" charset="-122"/>
              </a:rPr>
              <a:t>制造的</a:t>
            </a:r>
            <a:r>
              <a:rPr lang="en-US" altLang="zh-CN" sz="2400">
                <a:solidFill>
                  <a:srgbClr val="333333"/>
                </a:solidFill>
                <a:latin typeface="宋体" panose="02010600030101010101" pitchFamily="2" charset="-122"/>
                <a:ea typeface="宋体" panose="02010600030101010101" pitchFamily="2" charset="-122"/>
              </a:rPr>
              <a:t>Wi-Fi</a:t>
            </a:r>
            <a:r>
              <a:rPr lang="zh-CN" altLang="en-US" sz="2400">
                <a:solidFill>
                  <a:srgbClr val="333333"/>
                </a:solidFill>
                <a:latin typeface="宋体" panose="02010600030101010101" pitchFamily="2" charset="-122"/>
                <a:ea typeface="宋体" panose="02010600030101010101" pitchFamily="2" charset="-122"/>
              </a:rPr>
              <a:t>芯片存在严重安全漏洞，而这是拥有全球市场份额较高的两大品牌，从笔记本电脑到智能手机、从</a:t>
            </a:r>
            <a:r>
              <a:rPr lang="en-US" altLang="zh-CN" sz="2400">
                <a:solidFill>
                  <a:srgbClr val="333333"/>
                </a:solidFill>
                <a:latin typeface="宋体" panose="02010600030101010101" pitchFamily="2" charset="-122"/>
                <a:ea typeface="宋体" panose="02010600030101010101" pitchFamily="2" charset="-122"/>
              </a:rPr>
              <a:t>AP</a:t>
            </a:r>
            <a:r>
              <a:rPr lang="zh-CN" altLang="en-US" sz="2400">
                <a:solidFill>
                  <a:srgbClr val="333333"/>
                </a:solidFill>
                <a:latin typeface="宋体" panose="02010600030101010101" pitchFamily="2" charset="-122"/>
                <a:ea typeface="宋体" panose="02010600030101010101" pitchFamily="2" charset="-122"/>
              </a:rPr>
              <a:t>到物联网设备中都有广泛使用。</a:t>
            </a:r>
            <a:endParaRPr lang="en-US" altLang="zh-CN" sz="2400">
              <a:solidFill>
                <a:srgbClr val="333333"/>
              </a:solidFill>
              <a:latin typeface="宋体" panose="02010600030101010101" pitchFamily="2" charset="-122"/>
              <a:ea typeface="宋体" panose="02010600030101010101" pitchFamily="2" charset="-122"/>
            </a:endParaRPr>
          </a:p>
          <a:p>
            <a:pPr algn="just">
              <a:lnSpc>
                <a:spcPct val="120000"/>
              </a:lnSpc>
              <a:spcBef>
                <a:spcPct val="0"/>
              </a:spcBef>
              <a:buFont typeface="Wingdings" panose="05000000000000000000" pitchFamily="2" charset="2"/>
              <a:buChar char="u"/>
            </a:pPr>
            <a:r>
              <a:rPr lang="zh-CN" altLang="en-US" sz="2400">
                <a:solidFill>
                  <a:srgbClr val="333333"/>
                </a:solidFill>
                <a:latin typeface="宋体" panose="02010600030101010101" pitchFamily="2" charset="-122"/>
                <a:ea typeface="宋体" panose="02010600030101010101" pitchFamily="2" charset="-122"/>
              </a:rPr>
              <a:t>其中亚马逊的</a:t>
            </a:r>
            <a:r>
              <a:rPr lang="en-US" altLang="zh-CN" sz="2400">
                <a:solidFill>
                  <a:srgbClr val="333333"/>
                </a:solidFill>
                <a:latin typeface="宋体" panose="02010600030101010101" pitchFamily="2" charset="-122"/>
                <a:ea typeface="宋体" panose="02010600030101010101" pitchFamily="2" charset="-122"/>
              </a:rPr>
              <a:t>Echo</a:t>
            </a:r>
            <a:r>
              <a:rPr lang="zh-CN" altLang="en-US" sz="2400">
                <a:solidFill>
                  <a:srgbClr val="333333"/>
                </a:solidFill>
                <a:latin typeface="宋体" panose="02010600030101010101" pitchFamily="2" charset="-122"/>
                <a:ea typeface="宋体" panose="02010600030101010101" pitchFamily="2" charset="-122"/>
              </a:rPr>
              <a:t>和</a:t>
            </a:r>
            <a:r>
              <a:rPr lang="en-US" altLang="zh-CN" sz="2400">
                <a:solidFill>
                  <a:srgbClr val="333333"/>
                </a:solidFill>
                <a:latin typeface="宋体" panose="02010600030101010101" pitchFamily="2" charset="-122"/>
                <a:ea typeface="宋体" panose="02010600030101010101" pitchFamily="2" charset="-122"/>
              </a:rPr>
              <a:t>Kindle</a:t>
            </a:r>
            <a:r>
              <a:rPr lang="zh-CN" altLang="en-US" sz="2400">
                <a:solidFill>
                  <a:srgbClr val="333333"/>
                </a:solidFill>
                <a:latin typeface="宋体" panose="02010600030101010101" pitchFamily="2" charset="-122"/>
                <a:ea typeface="宋体" panose="02010600030101010101" pitchFamily="2" charset="-122"/>
              </a:rPr>
              <a:t>、苹果的</a:t>
            </a:r>
            <a:r>
              <a:rPr lang="en-US" altLang="zh-CN" sz="2400">
                <a:solidFill>
                  <a:srgbClr val="333333"/>
                </a:solidFill>
                <a:latin typeface="宋体" panose="02010600030101010101" pitchFamily="2" charset="-122"/>
                <a:ea typeface="宋体" panose="02010600030101010101" pitchFamily="2" charset="-122"/>
              </a:rPr>
              <a:t>iPhone</a:t>
            </a:r>
            <a:r>
              <a:rPr lang="zh-CN" altLang="en-US" sz="2400">
                <a:solidFill>
                  <a:srgbClr val="333333"/>
                </a:solidFill>
                <a:latin typeface="宋体" panose="02010600030101010101" pitchFamily="2" charset="-122"/>
                <a:ea typeface="宋体" panose="02010600030101010101" pitchFamily="2" charset="-122"/>
              </a:rPr>
              <a:t>和</a:t>
            </a:r>
            <a:r>
              <a:rPr lang="en-US" altLang="zh-CN" sz="2400">
                <a:solidFill>
                  <a:srgbClr val="333333"/>
                </a:solidFill>
                <a:latin typeface="宋体" panose="02010600030101010101" pitchFamily="2" charset="-122"/>
                <a:ea typeface="宋体" panose="02010600030101010101" pitchFamily="2" charset="-122"/>
              </a:rPr>
              <a:t>iPad</a:t>
            </a:r>
            <a:r>
              <a:rPr lang="zh-CN" altLang="en-US" sz="2400">
                <a:solidFill>
                  <a:srgbClr val="333333"/>
                </a:solidFill>
                <a:latin typeface="宋体" panose="02010600030101010101" pitchFamily="2" charset="-122"/>
                <a:ea typeface="宋体" panose="02010600030101010101" pitchFamily="2" charset="-122"/>
              </a:rPr>
              <a:t>、谷歌的</a:t>
            </a:r>
            <a:r>
              <a:rPr lang="en-US" altLang="zh-CN" sz="2400">
                <a:solidFill>
                  <a:srgbClr val="333333"/>
                </a:solidFill>
                <a:latin typeface="宋体" panose="02010600030101010101" pitchFamily="2" charset="-122"/>
                <a:ea typeface="宋体" panose="02010600030101010101" pitchFamily="2" charset="-122"/>
              </a:rPr>
              <a:t>Pixel</a:t>
            </a:r>
            <a:r>
              <a:rPr lang="zh-CN" altLang="en-US" sz="2400">
                <a:solidFill>
                  <a:srgbClr val="333333"/>
                </a:solidFill>
                <a:latin typeface="宋体" panose="02010600030101010101" pitchFamily="2" charset="-122"/>
                <a:ea typeface="宋体" panose="02010600030101010101" pitchFamily="2" charset="-122"/>
              </a:rPr>
              <a:t>、三星的</a:t>
            </a:r>
            <a:r>
              <a:rPr lang="en-US" altLang="zh-CN" sz="2400">
                <a:solidFill>
                  <a:srgbClr val="333333"/>
                </a:solidFill>
                <a:latin typeface="宋体" panose="02010600030101010101" pitchFamily="2" charset="-122"/>
                <a:ea typeface="宋体" panose="02010600030101010101" pitchFamily="2" charset="-122"/>
              </a:rPr>
              <a:t>Galaxy</a:t>
            </a:r>
            <a:r>
              <a:rPr lang="zh-CN" altLang="en-US" sz="2400">
                <a:solidFill>
                  <a:srgbClr val="333333"/>
                </a:solidFill>
                <a:latin typeface="宋体" panose="02010600030101010101" pitchFamily="2" charset="-122"/>
                <a:ea typeface="宋体" panose="02010600030101010101" pitchFamily="2" charset="-122"/>
              </a:rPr>
              <a:t>系列、树莓派、小米、华硕、华为等品牌产品中都有使用。</a:t>
            </a:r>
            <a:endParaRPr lang="en-US" altLang="zh-CN" sz="2400">
              <a:solidFill>
                <a:srgbClr val="333333"/>
              </a:solidFill>
              <a:latin typeface="宋体" panose="02010600030101010101" pitchFamily="2" charset="-122"/>
              <a:ea typeface="宋体" panose="02010600030101010101" pitchFamily="2" charset="-122"/>
            </a:endParaRPr>
          </a:p>
          <a:p>
            <a:pPr algn="just">
              <a:lnSpc>
                <a:spcPct val="120000"/>
              </a:lnSpc>
              <a:spcBef>
                <a:spcPct val="0"/>
              </a:spcBef>
              <a:buFont typeface="Wingdings" panose="05000000000000000000" pitchFamily="2" charset="2"/>
              <a:buChar char="u"/>
            </a:pPr>
            <a:r>
              <a:rPr lang="zh-CN" altLang="en-US" sz="2400">
                <a:solidFill>
                  <a:srgbClr val="333333"/>
                </a:solidFill>
                <a:latin typeface="宋体" panose="02010600030101010101" pitchFamily="2" charset="-122"/>
                <a:ea typeface="宋体" panose="02010600030101010101" pitchFamily="2" charset="-122"/>
              </a:rPr>
              <a:t>保守估计全球有十亿台设备受到该漏洞影响。</a:t>
            </a:r>
            <a:endParaRPr lang="en-US" altLang="zh-CN" sz="2400">
              <a:solidFill>
                <a:srgbClr val="333333"/>
              </a:solidFill>
              <a:latin typeface="宋体" panose="02010600030101010101" pitchFamily="2" charset="-122"/>
              <a:ea typeface="宋体" panose="02010600030101010101" pitchFamily="2" charset="-122"/>
            </a:endParaRPr>
          </a:p>
          <a:p>
            <a:pPr algn="just">
              <a:lnSpc>
                <a:spcPct val="120000"/>
              </a:lnSpc>
              <a:spcBef>
                <a:spcPct val="0"/>
              </a:spcBef>
              <a:buFont typeface="Wingdings" panose="05000000000000000000" pitchFamily="2" charset="2"/>
              <a:buChar char="u"/>
            </a:pPr>
            <a:r>
              <a:rPr lang="zh-CN" altLang="en-US" sz="2400">
                <a:solidFill>
                  <a:srgbClr val="333333"/>
                </a:solidFill>
                <a:latin typeface="宋体" panose="02010600030101010101" pitchFamily="2" charset="-122"/>
                <a:ea typeface="宋体" panose="02010600030101010101" pitchFamily="2" charset="-122"/>
              </a:rPr>
              <a:t>黑客利用该漏洞成功入侵之后，能够截取和分析设备发送的无线网络数据包。能让攻击者解密他周围空中传输的敏感数据。</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 name="矩形 3"/>
          <p:cNvSpPr/>
          <p:nvPr/>
        </p:nvSpPr>
        <p:spPr>
          <a:xfrm>
            <a:off x="395288" y="1773238"/>
            <a:ext cx="8594725" cy="4400550"/>
          </a:xfrm>
          <a:prstGeom prst="rect">
            <a:avLst/>
          </a:prstGeom>
        </p:spPr>
        <p:txBody>
          <a:bodyPr>
            <a:spAutoFit/>
          </a:bodyPr>
          <a:lstStyle/>
          <a:p>
            <a:pPr algn="just">
              <a:lnSpc>
                <a:spcPct val="125000"/>
              </a:lnSpc>
              <a:defRPr/>
            </a:pPr>
            <a:r>
              <a:rPr lang="en-US" altLang="zh-CN" sz="2400" dirty="0">
                <a:solidFill>
                  <a:srgbClr val="222222"/>
                </a:solidFill>
                <a:latin typeface="arial" panose="020B0604020202020204" pitchFamily="34" charset="0"/>
              </a:rPr>
              <a:t>2021</a:t>
            </a:r>
            <a:r>
              <a:rPr lang="zh-CN" altLang="en-US" sz="2400" dirty="0">
                <a:solidFill>
                  <a:srgbClr val="222222"/>
                </a:solidFill>
                <a:latin typeface="arial" panose="020B0604020202020204" pitchFamily="34" charset="0"/>
              </a:rPr>
              <a:t>年</a:t>
            </a:r>
            <a:r>
              <a:rPr lang="en-US" altLang="zh-CN" sz="2400" dirty="0">
                <a:solidFill>
                  <a:srgbClr val="222222"/>
                </a:solidFill>
                <a:latin typeface="arial" panose="020B0604020202020204" pitchFamily="34" charset="0"/>
              </a:rPr>
              <a:t>5</a:t>
            </a:r>
            <a:r>
              <a:rPr lang="zh-CN" altLang="en-US" sz="2400" dirty="0">
                <a:solidFill>
                  <a:srgbClr val="222222"/>
                </a:solidFill>
                <a:latin typeface="arial" panose="020B0604020202020204" pitchFamily="34" charset="0"/>
              </a:rPr>
              <a:t>月，纽约大学阿布扎比分校安全研究员发现堪称“核弹级”的</a:t>
            </a:r>
            <a:r>
              <a:rPr lang="en-US" altLang="zh-CN" sz="2400" dirty="0">
                <a:solidFill>
                  <a:srgbClr val="222222"/>
                </a:solidFill>
                <a:latin typeface="arial" panose="020B0604020202020204" pitchFamily="34" charset="0"/>
              </a:rPr>
              <a:t>Wi-Fi</a:t>
            </a:r>
            <a:r>
              <a:rPr lang="zh-CN" altLang="en-US" sz="2400" dirty="0">
                <a:solidFill>
                  <a:srgbClr val="222222"/>
                </a:solidFill>
                <a:latin typeface="arial" panose="020B0604020202020204" pitchFamily="34" charset="0"/>
              </a:rPr>
              <a:t>安全漏洞</a:t>
            </a:r>
            <a:r>
              <a:rPr lang="en-US" altLang="zh-CN" sz="2400" dirty="0">
                <a:solidFill>
                  <a:srgbClr val="222222"/>
                </a:solidFill>
                <a:latin typeface="arial" panose="020B0604020202020204" pitchFamily="34" charset="0"/>
              </a:rPr>
              <a:t>——</a:t>
            </a:r>
            <a:r>
              <a:rPr lang="zh-CN" altLang="en-US" sz="2400" dirty="0">
                <a:solidFill>
                  <a:srgbClr val="222222"/>
                </a:solidFill>
                <a:latin typeface="arial" panose="020B0604020202020204" pitchFamily="34" charset="0"/>
              </a:rPr>
              <a:t>破片和聚合攻击（</a:t>
            </a:r>
            <a:r>
              <a:rPr lang="en-US" altLang="zh-CN" sz="2400" dirty="0" err="1">
                <a:solidFill>
                  <a:srgbClr val="222222"/>
                </a:solidFill>
                <a:latin typeface="arial" panose="020B0604020202020204" pitchFamily="34" charset="0"/>
              </a:rPr>
              <a:t>FragAttacks</a:t>
            </a:r>
            <a:r>
              <a:rPr lang="zh-CN" altLang="en-US" sz="2400" dirty="0">
                <a:solidFill>
                  <a:srgbClr val="222222"/>
                </a:solidFill>
                <a:latin typeface="arial" panose="020B0604020202020204" pitchFamily="34" charset="0"/>
              </a:rPr>
              <a:t>）</a:t>
            </a:r>
            <a:endParaRPr lang="en-US" altLang="zh-CN" sz="2400" dirty="0">
              <a:solidFill>
                <a:srgbClr val="222222"/>
              </a:solidFill>
              <a:latin typeface="arial" panose="020B0604020202020204" pitchFamily="34" charset="0"/>
            </a:endParaRPr>
          </a:p>
          <a:p>
            <a:pPr marL="285750" indent="-285750">
              <a:lnSpc>
                <a:spcPct val="125000"/>
              </a:lnSpc>
              <a:buFont typeface="Wingdings" panose="05000000000000000000" pitchFamily="2" charset="2"/>
              <a:buChar char="l"/>
              <a:defRPr/>
            </a:pPr>
            <a:r>
              <a:rPr lang="zh-CN" altLang="en-US" sz="2200" dirty="0">
                <a:solidFill>
                  <a:srgbClr val="222222"/>
                </a:solidFill>
                <a:latin typeface="arial" panose="020B0604020202020204" pitchFamily="34" charset="0"/>
              </a:rPr>
              <a:t>该漏洞存在于</a:t>
            </a:r>
            <a:r>
              <a:rPr lang="en-US" altLang="zh-CN" sz="2200" dirty="0">
                <a:solidFill>
                  <a:srgbClr val="222222"/>
                </a:solidFill>
                <a:latin typeface="arial" panose="020B0604020202020204" pitchFamily="34" charset="0"/>
              </a:rPr>
              <a:t>1997</a:t>
            </a:r>
            <a:r>
              <a:rPr lang="zh-CN" altLang="en-US" sz="2200" dirty="0">
                <a:solidFill>
                  <a:srgbClr val="222222"/>
                </a:solidFill>
                <a:latin typeface="arial" panose="020B0604020202020204" pitchFamily="34" charset="0"/>
              </a:rPr>
              <a:t>年</a:t>
            </a:r>
            <a:r>
              <a:rPr lang="en-US" altLang="zh-CN" sz="2200" dirty="0">
                <a:solidFill>
                  <a:srgbClr val="222222"/>
                </a:solidFill>
                <a:latin typeface="arial" panose="020B0604020202020204" pitchFamily="34" charset="0"/>
              </a:rPr>
              <a:t>Wi-Fi</a:t>
            </a:r>
            <a:r>
              <a:rPr lang="zh-CN" altLang="en-US" sz="2200" dirty="0">
                <a:solidFill>
                  <a:srgbClr val="222222"/>
                </a:solidFill>
                <a:latin typeface="arial" panose="020B0604020202020204" pitchFamily="34" charset="0"/>
              </a:rPr>
              <a:t>技术诞生以来的所有</a:t>
            </a:r>
            <a:r>
              <a:rPr lang="en-US" altLang="zh-CN" sz="2200" dirty="0">
                <a:solidFill>
                  <a:srgbClr val="222222"/>
                </a:solidFill>
                <a:latin typeface="arial" panose="020B0604020202020204" pitchFamily="34" charset="0"/>
              </a:rPr>
              <a:t>Wi-Fi</a:t>
            </a:r>
            <a:r>
              <a:rPr lang="zh-CN" altLang="en-US" sz="2200" dirty="0">
                <a:solidFill>
                  <a:srgbClr val="222222"/>
                </a:solidFill>
                <a:latin typeface="arial" panose="020B0604020202020204" pitchFamily="34" charset="0"/>
              </a:rPr>
              <a:t>设备（包括计算机、智能手机、园区网络、家庭路由器、智能家居设备、智能汽车、物联网等）。</a:t>
            </a:r>
          </a:p>
          <a:p>
            <a:pPr marL="285750" indent="-285750">
              <a:lnSpc>
                <a:spcPct val="125000"/>
              </a:lnSpc>
              <a:buFont typeface="Wingdings" panose="05000000000000000000" pitchFamily="2" charset="2"/>
              <a:buChar char="l"/>
              <a:defRPr/>
            </a:pPr>
            <a:r>
              <a:rPr lang="en-US" altLang="zh-CN" sz="2200" dirty="0" err="1">
                <a:solidFill>
                  <a:srgbClr val="222222"/>
                </a:solidFill>
                <a:latin typeface="arial" panose="020B0604020202020204" pitchFamily="34" charset="0"/>
              </a:rPr>
              <a:t>FragAttack</a:t>
            </a:r>
            <a:r>
              <a:rPr lang="zh-CN" altLang="en-US" sz="2200" dirty="0">
                <a:solidFill>
                  <a:srgbClr val="222222"/>
                </a:solidFill>
                <a:latin typeface="arial" panose="020B0604020202020204" pitchFamily="34" charset="0"/>
              </a:rPr>
              <a:t>是一组漏洞，其中三个影响大多数</a:t>
            </a:r>
            <a:r>
              <a:rPr lang="en-US" altLang="zh-CN" sz="2200" dirty="0" err="1">
                <a:solidFill>
                  <a:srgbClr val="222222"/>
                </a:solidFill>
                <a:latin typeface="arial" panose="020B0604020202020204" pitchFamily="34" charset="0"/>
              </a:rPr>
              <a:t>WiFi</a:t>
            </a:r>
            <a:r>
              <a:rPr lang="zh-CN" altLang="en-US" sz="2200" dirty="0">
                <a:solidFill>
                  <a:srgbClr val="222222"/>
                </a:solidFill>
                <a:latin typeface="arial" panose="020B0604020202020204" pitchFamily="34" charset="0"/>
              </a:rPr>
              <a:t>设备，属于</a:t>
            </a:r>
            <a:r>
              <a:rPr lang="en-US" altLang="zh-CN" sz="2200" dirty="0">
                <a:solidFill>
                  <a:srgbClr val="222222"/>
                </a:solidFill>
                <a:latin typeface="arial" panose="020B0604020202020204" pitchFamily="34" charset="0"/>
              </a:rPr>
              <a:t>Wi-Fi 802.11</a:t>
            </a:r>
            <a:r>
              <a:rPr lang="zh-CN" altLang="en-US" sz="2200" dirty="0">
                <a:solidFill>
                  <a:srgbClr val="222222"/>
                </a:solidFill>
                <a:latin typeface="arial" panose="020B0604020202020204" pitchFamily="34" charset="0"/>
              </a:rPr>
              <a:t>标准帧聚合和帧分段功能中的设计缺陷，而其他漏洞是</a:t>
            </a:r>
            <a:r>
              <a:rPr lang="en-US" altLang="zh-CN" sz="2200" dirty="0">
                <a:solidFill>
                  <a:srgbClr val="222222"/>
                </a:solidFill>
                <a:latin typeface="arial" panose="020B0604020202020204" pitchFamily="34" charset="0"/>
              </a:rPr>
              <a:t>Wi-Fi</a:t>
            </a:r>
            <a:r>
              <a:rPr lang="zh-CN" altLang="en-US" sz="2200" dirty="0">
                <a:solidFill>
                  <a:srgbClr val="222222"/>
                </a:solidFill>
                <a:latin typeface="arial" panose="020B0604020202020204" pitchFamily="34" charset="0"/>
              </a:rPr>
              <a:t>产品中的编程错误。</a:t>
            </a:r>
          </a:p>
          <a:p>
            <a:pPr marL="285750" indent="-285750">
              <a:lnSpc>
                <a:spcPct val="125000"/>
              </a:lnSpc>
              <a:buFont typeface="Wingdings" panose="05000000000000000000" pitchFamily="2" charset="2"/>
              <a:buChar char="l"/>
              <a:defRPr/>
            </a:pPr>
            <a:r>
              <a:rPr lang="zh-CN" altLang="en-US" sz="2200" dirty="0">
                <a:solidFill>
                  <a:srgbClr val="222222"/>
                </a:solidFill>
                <a:latin typeface="arial" panose="020B0604020202020204" pitchFamily="34" charset="0"/>
              </a:rPr>
              <a:t>黑客只要在目标设备的</a:t>
            </a:r>
            <a:r>
              <a:rPr lang="en-US" altLang="zh-CN" sz="2200" dirty="0">
                <a:solidFill>
                  <a:srgbClr val="222222"/>
                </a:solidFill>
                <a:latin typeface="arial" panose="020B0604020202020204" pitchFamily="34" charset="0"/>
              </a:rPr>
              <a:t>Wi-Fi</a:t>
            </a:r>
            <a:r>
              <a:rPr lang="zh-CN" altLang="en-US" sz="2200" dirty="0">
                <a:solidFill>
                  <a:srgbClr val="222222"/>
                </a:solidFill>
                <a:latin typeface="arial" panose="020B0604020202020204" pitchFamily="34" charset="0"/>
              </a:rPr>
              <a:t>范围内，就能利用</a:t>
            </a:r>
            <a:r>
              <a:rPr lang="en-US" altLang="zh-CN" sz="2200" dirty="0" err="1">
                <a:solidFill>
                  <a:srgbClr val="222222"/>
                </a:solidFill>
                <a:latin typeface="arial" panose="020B0604020202020204" pitchFamily="34" charset="0"/>
              </a:rPr>
              <a:t>FragAttacks</a:t>
            </a:r>
            <a:r>
              <a:rPr lang="zh-CN" altLang="en-US" sz="2200" dirty="0">
                <a:solidFill>
                  <a:srgbClr val="222222"/>
                </a:solidFill>
                <a:latin typeface="arial" panose="020B0604020202020204" pitchFamily="34" charset="0"/>
              </a:rPr>
              <a:t>漏洞窃取敏感用户数据并执行恶意代码，甚至可以接管整个设备。</a:t>
            </a:r>
          </a:p>
        </p:txBody>
      </p:sp>
      <p:sp>
        <p:nvSpPr>
          <p:cNvPr id="79876"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1.3.14 FragAttacks</a:t>
            </a:r>
            <a:r>
              <a:rPr lang="zh-CN" altLang="en-US" sz="2400" b="1">
                <a:latin typeface="黑体" panose="02010609060101010101" pitchFamily="49" charset="-122"/>
                <a:ea typeface="黑体" panose="02010609060101010101" pitchFamily="49" charset="-122"/>
              </a:rPr>
              <a:t>漏洞横扫全球所有</a:t>
            </a:r>
            <a:r>
              <a:rPr lang="en-US" altLang="zh-CN" sz="2400" b="1">
                <a:latin typeface="黑体" panose="02010609060101010101" pitchFamily="49" charset="-122"/>
                <a:ea typeface="黑体" panose="02010609060101010101" pitchFamily="49" charset="-122"/>
              </a:rPr>
              <a:t>WiFi</a:t>
            </a:r>
            <a:r>
              <a:rPr lang="zh-CN" altLang="en-US" sz="2400" b="1">
                <a:latin typeface="黑体" panose="02010609060101010101" pitchFamily="49" charset="-122"/>
                <a:ea typeface="黑体" panose="02010609060101010101" pitchFamily="49" charset="-122"/>
              </a:rPr>
              <a:t>设备</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1.3 </a:t>
            </a:r>
            <a:r>
              <a:rPr lang="zh-CN" altLang="en-US" sz="3600" dirty="0">
                <a:latin typeface="黑体" panose="02010609060101010101" pitchFamily="49" charset="-122"/>
                <a:ea typeface="黑体" panose="02010609060101010101" pitchFamily="49" charset="-122"/>
              </a:rPr>
              <a:t>无线网安全事件</a:t>
            </a:r>
          </a:p>
        </p:txBody>
      </p:sp>
      <p:sp>
        <p:nvSpPr>
          <p:cNvPr id="80899" name="TextBox 49"/>
          <p:cNvSpPr txBox="1">
            <a:spLocks noChangeArrowheads="1"/>
          </p:cNvSpPr>
          <p:nvPr/>
        </p:nvSpPr>
        <p:spPr bwMode="auto">
          <a:xfrm>
            <a:off x="153988" y="1052513"/>
            <a:ext cx="8836025"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1.3.13 </a:t>
            </a:r>
            <a:r>
              <a:rPr lang="zh-CN" altLang="en-US" sz="2400" b="1">
                <a:latin typeface="黑体" panose="02010609060101010101" pitchFamily="49" charset="-122"/>
                <a:ea typeface="黑体" panose="02010609060101010101" pitchFamily="49" charset="-122"/>
              </a:rPr>
              <a:t>思考</a:t>
            </a:r>
          </a:p>
        </p:txBody>
      </p:sp>
      <p:sp>
        <p:nvSpPr>
          <p:cNvPr id="80900"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587266F8-ADB2-4E63-88D6-F103B85E3F68}" type="slidenum">
              <a:rPr lang="zh-CN" altLang="en-US" sz="1800">
                <a:latin typeface="Calibri" panose="020F0502020204030204" pitchFamily="34" charset="0"/>
                <a:ea typeface="宋体" panose="02010600030101010101" pitchFamily="2" charset="-122"/>
              </a:rPr>
              <a:pPr>
                <a:spcBef>
                  <a:spcPct val="0"/>
                </a:spcBef>
                <a:buFontTx/>
                <a:buNone/>
              </a:pPr>
              <a:t>62</a:t>
            </a:fld>
            <a:endParaRPr lang="zh-CN" altLang="en-US" sz="1800">
              <a:latin typeface="Calibri" panose="020F0502020204030204" pitchFamily="34" charset="0"/>
              <a:ea typeface="宋体" panose="02010600030101010101" pitchFamily="2" charset="-122"/>
            </a:endParaRPr>
          </a:p>
        </p:txBody>
      </p:sp>
      <p:sp>
        <p:nvSpPr>
          <p:cNvPr id="80901" name="内容占位符 1"/>
          <p:cNvSpPr>
            <a:spLocks noGrp="1"/>
          </p:cNvSpPr>
          <p:nvPr>
            <p:ph idx="1"/>
          </p:nvPr>
        </p:nvSpPr>
        <p:spPr>
          <a:xfrm>
            <a:off x="457200" y="2276475"/>
            <a:ext cx="8229600" cy="1036638"/>
          </a:xfrm>
        </p:spPr>
        <p:txBody>
          <a:bodyPr/>
          <a:lstStyle/>
          <a:p>
            <a:r>
              <a:rPr lang="zh-CN" altLang="en-US" sz="2400" smtClean="0"/>
              <a:t>试举例还有哪些无线网络安全问题</a:t>
            </a:r>
            <a:endParaRPr lang="en-US" altLang="zh-CN" sz="2400" smtClean="0"/>
          </a:p>
        </p:txBody>
      </p:sp>
      <p:grpSp>
        <p:nvGrpSpPr>
          <p:cNvPr id="5" name="组合 4"/>
          <p:cNvGrpSpPr>
            <a:grpSpLocks/>
          </p:cNvGrpSpPr>
          <p:nvPr/>
        </p:nvGrpSpPr>
        <p:grpSpPr bwMode="auto">
          <a:xfrm>
            <a:off x="1547813" y="3094038"/>
            <a:ext cx="6396037" cy="2435225"/>
            <a:chOff x="1547664" y="3093781"/>
            <a:chExt cx="6395688" cy="2435250"/>
          </a:xfrm>
        </p:grpSpPr>
        <p:pic>
          <p:nvPicPr>
            <p:cNvPr id="80903" name="Picture 2" descr="https://gimg2.baidu.com/image_search/src=http%3A%2F%2Fimg.cn716.com%2Fbusiness%2Fpage%2F2018%2F9%2F26%2Fl%2F94544346331893.jpg&amp;refer=http%3A%2F%2Fimg.cn716.com&amp;app=2002&amp;size=f9999,10000&amp;q=a80&amp;n=0&amp;g=0n&amp;fmt=jpeg?sec=1633505103&amp;t=0ecbd14b5d26f788f1ddb8b9393023a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3093781"/>
              <a:ext cx="1929224" cy="24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4"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8103" y="3093781"/>
              <a:ext cx="2435249" cy="2435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2" name="组合 1"/>
          <p:cNvGrpSpPr>
            <a:grpSpLocks/>
          </p:cNvGrpSpPr>
          <p:nvPr/>
        </p:nvGrpSpPr>
        <p:grpSpPr bwMode="auto">
          <a:xfrm>
            <a:off x="1709738" y="1344613"/>
            <a:ext cx="5800725" cy="1146175"/>
            <a:chOff x="2286000" y="2889056"/>
            <a:chExt cx="4724400" cy="1044000"/>
          </a:xfrm>
        </p:grpSpPr>
        <p:sp>
          <p:nvSpPr>
            <p:cNvPr id="17"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8"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19" name="Text Box 68"/>
            <p:cNvSpPr txBox="1">
              <a:spLocks noChangeArrowheads="1"/>
            </p:cNvSpPr>
            <p:nvPr/>
          </p:nvSpPr>
          <p:spPr bwMode="gray">
            <a:xfrm>
              <a:off x="3102205" y="3122446"/>
              <a:ext cx="3658709" cy="532134"/>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无线网概述</a:t>
              </a:r>
            </a:p>
          </p:txBody>
        </p:sp>
        <p:sp>
          <p:nvSpPr>
            <p:cNvPr id="20" name="Text Box 69"/>
            <p:cNvSpPr txBox="1">
              <a:spLocks noChangeArrowheads="1"/>
            </p:cNvSpPr>
            <p:nvPr/>
          </p:nvSpPr>
          <p:spPr bwMode="gray">
            <a:xfrm>
              <a:off x="2561324" y="3178974"/>
              <a:ext cx="498987" cy="420510"/>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1.1</a:t>
              </a:r>
            </a:p>
          </p:txBody>
        </p:sp>
      </p:grpSp>
      <p:grpSp>
        <p:nvGrpSpPr>
          <p:cNvPr id="81923" name="组合 1"/>
          <p:cNvGrpSpPr>
            <a:grpSpLocks/>
          </p:cNvGrpSpPr>
          <p:nvPr/>
        </p:nvGrpSpPr>
        <p:grpSpPr bwMode="auto">
          <a:xfrm>
            <a:off x="1709738" y="2676525"/>
            <a:ext cx="5799137" cy="1146175"/>
            <a:chOff x="2286000" y="2889056"/>
            <a:chExt cx="4724400" cy="1044000"/>
          </a:xfrm>
        </p:grpSpPr>
        <p:sp>
          <p:nvSpPr>
            <p:cNvPr id="22"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3"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4" name="Text Box 68"/>
            <p:cNvSpPr txBox="1">
              <a:spLocks noChangeArrowheads="1"/>
            </p:cNvSpPr>
            <p:nvPr/>
          </p:nvSpPr>
          <p:spPr bwMode="gray">
            <a:xfrm>
              <a:off x="3008225" y="3109946"/>
              <a:ext cx="3896815" cy="532134"/>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 无线网发展历史</a:t>
              </a:r>
            </a:p>
          </p:txBody>
        </p:sp>
        <p:sp>
          <p:nvSpPr>
            <p:cNvPr id="25" name="Text Box 69"/>
            <p:cNvSpPr txBox="1">
              <a:spLocks noChangeArrowheads="1"/>
            </p:cNvSpPr>
            <p:nvPr/>
          </p:nvSpPr>
          <p:spPr bwMode="gray">
            <a:xfrm>
              <a:off x="2561291" y="3178974"/>
              <a:ext cx="499057" cy="420510"/>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1.2</a:t>
              </a:r>
            </a:p>
          </p:txBody>
        </p:sp>
      </p:grpSp>
      <p:grpSp>
        <p:nvGrpSpPr>
          <p:cNvPr id="81924" name="组合 25"/>
          <p:cNvGrpSpPr>
            <a:grpSpLocks/>
          </p:cNvGrpSpPr>
          <p:nvPr/>
        </p:nvGrpSpPr>
        <p:grpSpPr bwMode="auto">
          <a:xfrm>
            <a:off x="1724025" y="3973513"/>
            <a:ext cx="5800725" cy="1147762"/>
            <a:chOff x="2286000" y="2889056"/>
            <a:chExt cx="4724400" cy="1044000"/>
          </a:xfrm>
        </p:grpSpPr>
        <p:sp>
          <p:nvSpPr>
            <p:cNvPr id="27"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8"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29" name="Text Box 68"/>
            <p:cNvSpPr txBox="1">
              <a:spLocks noChangeArrowheads="1"/>
            </p:cNvSpPr>
            <p:nvPr/>
          </p:nvSpPr>
          <p:spPr bwMode="gray">
            <a:xfrm>
              <a:off x="3022066" y="3122447"/>
              <a:ext cx="3556294" cy="532135"/>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    无线网安全事件</a:t>
              </a:r>
            </a:p>
          </p:txBody>
        </p:sp>
        <p:sp>
          <p:nvSpPr>
            <p:cNvPr id="30" name="Text Box 69"/>
            <p:cNvSpPr txBox="1">
              <a:spLocks noChangeArrowheads="1"/>
            </p:cNvSpPr>
            <p:nvPr/>
          </p:nvSpPr>
          <p:spPr bwMode="gray">
            <a:xfrm>
              <a:off x="2561324" y="3178974"/>
              <a:ext cx="498987" cy="419929"/>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1.3</a:t>
              </a:r>
            </a:p>
          </p:txBody>
        </p:sp>
      </p:grpSp>
      <p:grpSp>
        <p:nvGrpSpPr>
          <p:cNvPr id="81925" name="组合 1"/>
          <p:cNvGrpSpPr>
            <a:grpSpLocks/>
          </p:cNvGrpSpPr>
          <p:nvPr/>
        </p:nvGrpSpPr>
        <p:grpSpPr bwMode="auto">
          <a:xfrm>
            <a:off x="1724025" y="5305425"/>
            <a:ext cx="5800725" cy="1147763"/>
            <a:chOff x="2286000" y="2889056"/>
            <a:chExt cx="4724400" cy="1044000"/>
          </a:xfrm>
        </p:grpSpPr>
        <p:sp>
          <p:nvSpPr>
            <p:cNvPr id="32" name="AutoShape 66"/>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33" name="AutoShape 67"/>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34" name="Text Box 68"/>
            <p:cNvSpPr txBox="1">
              <a:spLocks noChangeArrowheads="1"/>
            </p:cNvSpPr>
            <p:nvPr/>
          </p:nvSpPr>
          <p:spPr bwMode="gray">
            <a:xfrm>
              <a:off x="3022066" y="3108250"/>
              <a:ext cx="3556294" cy="532135"/>
            </a:xfrm>
            <a:prstGeom prst="rect">
              <a:avLst/>
            </a:prstGeom>
            <a:noFill/>
            <a:ln>
              <a:noFill/>
            </a:ln>
            <a:effectLst/>
            <a:scene3d>
              <a:camera prst="orthographicFront"/>
              <a:lightRig rig="threePt" dir="t"/>
            </a:scene3d>
            <a:sp3d>
              <a:bevelT/>
            </a:sp3d>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Wingdings" panose="05000000000000000000" pitchFamily="2" charset="2"/>
                <a:buNone/>
                <a:defRPr/>
              </a:pPr>
              <a:r>
                <a:rPr lang="zh-CN" altLang="en-US" b="1" dirty="0">
                  <a:solidFill>
                    <a:schemeClr val="bg1"/>
                  </a:solidFill>
                  <a:effectLst>
                    <a:outerShdw blurRad="38100" dist="38100" dir="2700000" algn="tl">
                      <a:srgbClr val="000000">
                        <a:alpha val="43137"/>
                      </a:srgbClr>
                    </a:outerShdw>
                  </a:effectLst>
                  <a:latin typeface="Arial" panose="020B0604020202020204" pitchFamily="34" charset="0"/>
                </a:rPr>
                <a:t>    </a:t>
              </a:r>
              <a:r>
                <a:rPr lang="zh-CN" altLang="en-US" b="1" dirty="0">
                  <a:solidFill>
                    <a:srgbClr val="FFFF00"/>
                  </a:solidFill>
                  <a:effectLst>
                    <a:outerShdw blurRad="38100" dist="38100" dir="2700000" algn="tl">
                      <a:srgbClr val="000000">
                        <a:alpha val="43137"/>
                      </a:srgbClr>
                    </a:outerShdw>
                  </a:effectLst>
                  <a:latin typeface="Arial" panose="020B0604020202020204" pitchFamily="34" charset="0"/>
                </a:rPr>
                <a:t>课程安排</a:t>
              </a:r>
            </a:p>
          </p:txBody>
        </p:sp>
        <p:sp>
          <p:nvSpPr>
            <p:cNvPr id="35" name="Text Box 69"/>
            <p:cNvSpPr txBox="1">
              <a:spLocks noChangeArrowheads="1"/>
            </p:cNvSpPr>
            <p:nvPr/>
          </p:nvSpPr>
          <p:spPr bwMode="gray">
            <a:xfrm>
              <a:off x="2561324" y="3178974"/>
              <a:ext cx="498987" cy="419928"/>
            </a:xfrm>
            <a:prstGeom prst="rect">
              <a:avLst/>
            </a:prstGeom>
            <a:noFill/>
            <a:ln>
              <a:noFill/>
            </a:ln>
            <a:effectLst/>
            <a:scene3d>
              <a:camera prst="orthographicFront"/>
              <a:lightRig rig="threePt" dir="t"/>
            </a:scene3d>
            <a:sp3d>
              <a:bevelT/>
            </a:sp3d>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1.4</a:t>
              </a:r>
            </a:p>
          </p:txBody>
        </p:sp>
      </p:grpSp>
      <p:sp>
        <p:nvSpPr>
          <p:cNvPr id="2" name="标题 1"/>
          <p:cNvSpPr>
            <a:spLocks noGrp="1"/>
          </p:cNvSpPr>
          <p:nvPr>
            <p:ph type="title"/>
          </p:nvPr>
        </p:nvSpPr>
        <p:spPr/>
        <p:txBody>
          <a:bodyPr/>
          <a:lstStyle/>
          <a:p>
            <a:pPr>
              <a:defRPr/>
            </a:pPr>
            <a:endParaRPr lang="zh-CN" altLang="en-US" dirty="0"/>
          </a:p>
        </p:txBody>
      </p:sp>
      <p:sp>
        <p:nvSpPr>
          <p:cNvPr id="26" name="Rectangle 2"/>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anchor="ct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a:defRPr/>
            </a:pPr>
            <a:r>
              <a:rPr lang="zh-CN" altLang="en-US" sz="4000" b="1" dirty="0">
                <a:latin typeface="黑体" panose="02010609060101010101" pitchFamily="49" charset="-122"/>
                <a:ea typeface="黑体" panose="02010609060101010101" pitchFamily="49" charset="-122"/>
              </a:rPr>
              <a:t>第一章  无线网络安全简介</a:t>
            </a:r>
            <a:endParaRPr lang="zh-CN" altLang="en-US" sz="4000" dirty="0">
              <a:latin typeface="黑体" panose="02010609060101010101" pitchFamily="49" charset="-122"/>
              <a:ea typeface="黑体" panose="02010609060101010101" pitchFamily="49" charset="-122"/>
            </a:endParaRPr>
          </a:p>
        </p:txBody>
      </p:sp>
      <p:sp>
        <p:nvSpPr>
          <p:cNvPr id="81928"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6FD5B7CA-9C23-46C9-9787-8785692B18AB}" type="slidenum">
              <a:rPr lang="zh-CN" altLang="en-US" sz="1800">
                <a:latin typeface="Calibri" panose="020F0502020204030204" pitchFamily="34" charset="0"/>
                <a:ea typeface="宋体" panose="02010600030101010101" pitchFamily="2" charset="-122"/>
              </a:rPr>
              <a:pPr>
                <a:spcBef>
                  <a:spcPct val="0"/>
                </a:spcBef>
                <a:buFontTx/>
                <a:buNone/>
              </a:pPr>
              <a:t>63</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2"/>
          <p:cNvSpPr>
            <a:spLocks noGrp="1" noChangeArrowheads="1"/>
          </p:cNvSpPr>
          <p:nvPr>
            <p:ph idx="1"/>
          </p:nvPr>
        </p:nvSpPr>
        <p:spPr>
          <a:xfrm>
            <a:off x="792163" y="1412875"/>
            <a:ext cx="7559675" cy="4525963"/>
          </a:xfrm>
        </p:spPr>
        <p:txBody>
          <a:bodyPr/>
          <a:lstStyle/>
          <a:p>
            <a:pPr marL="0" indent="0">
              <a:buFont typeface="Arial" panose="020B0604020202020204" pitchFamily="34" charset="0"/>
              <a:buNone/>
            </a:pPr>
            <a:r>
              <a:rPr lang="zh-CN" altLang="en-US" smtClean="0">
                <a:latin typeface="宋体" panose="02010600030101010101" pitchFamily="2" charset="-122"/>
                <a:ea typeface="宋体" panose="02010600030101010101" pitchFamily="2" charset="-122"/>
                <a:sym typeface="+mn-ea"/>
              </a:rPr>
              <a:t>第二章   无线局域网及其安全</a:t>
            </a:r>
            <a:endParaRPr lang="en-US" altLang="zh-CN" smtClean="0">
              <a:latin typeface="宋体" panose="02010600030101010101" pitchFamily="2" charset="-122"/>
              <a:ea typeface="宋体" panose="02010600030101010101" pitchFamily="2" charset="-122"/>
              <a:sym typeface="+mn-ea"/>
            </a:endParaRPr>
          </a:p>
          <a:p>
            <a:pPr marL="0" indent="0">
              <a:buFont typeface="Arial" panose="020B0604020202020204" pitchFamily="34" charset="0"/>
              <a:buNone/>
            </a:pPr>
            <a:endParaRPr lang="en-US" altLang="zh-CN" smtClean="0">
              <a:latin typeface="宋体" panose="02010600030101010101" pitchFamily="2" charset="-122"/>
              <a:ea typeface="宋体" panose="02010600030101010101" pitchFamily="2" charset="-122"/>
              <a:sym typeface="+mn-ea"/>
            </a:endParaRPr>
          </a:p>
          <a:p>
            <a:pPr marL="0" lvl="1" indent="0">
              <a:lnSpc>
                <a:spcPct val="150000"/>
              </a:lnSpc>
              <a:buFont typeface="Arial" panose="020B0604020202020204" pitchFamily="34" charset="0"/>
              <a:buNone/>
            </a:pPr>
            <a:r>
              <a:rPr lang="zh-CN" altLang="en-US" sz="2400" smtClean="0">
                <a:latin typeface="宋体" panose="02010600030101010101" pitchFamily="2" charset="-122"/>
                <a:ea typeface="宋体" panose="02010600030101010101" pitchFamily="2" charset="-122"/>
              </a:rPr>
              <a:t>    本章主要讲解 WLAN的体系结构，</a:t>
            </a:r>
            <a:r>
              <a:rPr lang="en-US" altLang="zh-CN" sz="2400" smtClean="0">
                <a:latin typeface="宋体" panose="02010600030101010101" pitchFamily="2" charset="-122"/>
                <a:ea typeface="宋体" panose="02010600030101010101" pitchFamily="2" charset="-122"/>
              </a:rPr>
              <a:t>IEEE </a:t>
            </a:r>
            <a:r>
              <a:rPr lang="zh-CN" altLang="en-US" sz="2400" smtClean="0">
                <a:latin typeface="宋体" panose="02010600030101010101" pitchFamily="2" charset="-122"/>
                <a:ea typeface="宋体" panose="02010600030101010101" pitchFamily="2" charset="-122"/>
              </a:rPr>
              <a:t>802．11协议簇，以及</a:t>
            </a:r>
            <a:r>
              <a:rPr lang="en-US" altLang="zh-CN" sz="2400" smtClean="0">
                <a:latin typeface="宋体" panose="02010600030101010101" pitchFamily="2" charset="-122"/>
                <a:ea typeface="宋体" panose="02010600030101010101" pitchFamily="2" charset="-122"/>
              </a:rPr>
              <a:t>WLAN</a:t>
            </a:r>
            <a:r>
              <a:rPr lang="zh-CN" altLang="en-US" sz="2400" smtClean="0">
                <a:latin typeface="宋体" panose="02010600030101010101" pitchFamily="2" charset="-122"/>
                <a:ea typeface="宋体" panose="02010600030101010101" pitchFamily="2" charset="-122"/>
              </a:rPr>
              <a:t>使用的安全通信协议，大致有三种，分别是</a:t>
            </a:r>
            <a:r>
              <a:rPr lang="en-US" altLang="zh-CN" sz="2400" smtClean="0">
                <a:latin typeface="宋体" panose="02010600030101010101" pitchFamily="2" charset="-122"/>
                <a:ea typeface="宋体" panose="02010600030101010101" pitchFamily="2" charset="-122"/>
              </a:rPr>
              <a:t>WEP</a:t>
            </a:r>
            <a:r>
              <a:rPr lang="zh-CN" altLang="en-US" sz="2400" smtClean="0">
                <a:latin typeface="宋体" panose="02010600030101010101" pitchFamily="2" charset="-122"/>
                <a:ea typeface="宋体" panose="02010600030101010101" pitchFamily="2" charset="-122"/>
              </a:rPr>
              <a:t>、</a:t>
            </a:r>
            <a:r>
              <a:rPr lang="en-US" altLang="zh-CN" sz="2400" smtClean="0">
                <a:latin typeface="宋体" panose="02010600030101010101" pitchFamily="2" charset="-122"/>
                <a:ea typeface="宋体" panose="02010600030101010101" pitchFamily="2" charset="-122"/>
              </a:rPr>
              <a:t>WPA</a:t>
            </a:r>
            <a:r>
              <a:rPr lang="zh-CN" altLang="en-US" sz="2400" smtClean="0">
                <a:latin typeface="宋体" panose="02010600030101010101" pitchFamily="2" charset="-122"/>
                <a:ea typeface="宋体" panose="02010600030101010101" pitchFamily="2" charset="-122"/>
              </a:rPr>
              <a:t>和</a:t>
            </a:r>
            <a:r>
              <a:rPr lang="en-US" altLang="zh-CN" sz="2400" smtClean="0">
                <a:latin typeface="宋体" panose="02010600030101010101" pitchFamily="2" charset="-122"/>
                <a:ea typeface="宋体" panose="02010600030101010101" pitchFamily="2" charset="-122"/>
              </a:rPr>
              <a:t>WAPI</a:t>
            </a:r>
            <a:r>
              <a:rPr lang="zh-CN" altLang="en-US" sz="2400" smtClean="0">
                <a:latin typeface="宋体" panose="02010600030101010101" pitchFamily="2" charset="-122"/>
                <a:ea typeface="宋体" panose="02010600030101010101" pitchFamily="2" charset="-122"/>
              </a:rPr>
              <a:t>。</a:t>
            </a:r>
            <a:endParaRPr lang="en-US" altLang="zh-CN" sz="2400" smtClean="0">
              <a:latin typeface="宋体" panose="02010600030101010101" pitchFamily="2" charset="-122"/>
              <a:ea typeface="宋体" panose="02010600030101010101" pitchFamily="2" charset="-122"/>
            </a:endParaRPr>
          </a:p>
        </p:txBody>
      </p:sp>
      <p:sp>
        <p:nvSpPr>
          <p:cNvPr id="5"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1.4 </a:t>
            </a:r>
            <a:r>
              <a:rPr lang="zh-CN" altLang="en-US" sz="3600" dirty="0">
                <a:latin typeface="黑体" panose="02010609060101010101" pitchFamily="49" charset="-122"/>
                <a:ea typeface="黑体" panose="02010609060101010101" pitchFamily="49" charset="-122"/>
              </a:rPr>
              <a:t>课程简介</a:t>
            </a:r>
          </a:p>
        </p:txBody>
      </p:sp>
      <p:sp>
        <p:nvSpPr>
          <p:cNvPr id="82948"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B01791E0-5658-4601-94E6-4FB14FC6979F}" type="slidenum">
              <a:rPr lang="zh-CN" altLang="en-US" sz="1800">
                <a:latin typeface="Calibri" panose="020F0502020204030204" pitchFamily="34" charset="0"/>
                <a:ea typeface="宋体" panose="02010600030101010101" pitchFamily="2" charset="-122"/>
              </a:rPr>
              <a:pPr>
                <a:spcBef>
                  <a:spcPct val="0"/>
                </a:spcBef>
                <a:buFontTx/>
                <a:buNone/>
              </a:pPr>
              <a:t>64</a:t>
            </a:fld>
            <a:endParaRPr lang="zh-CN" altLang="en-US" sz="1800">
              <a:latin typeface="Calibri" panose="020F0502020204030204" pitchFamily="34"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noChangeArrowheads="1"/>
          </p:cNvSpPr>
          <p:nvPr>
            <p:ph idx="1"/>
          </p:nvPr>
        </p:nvSpPr>
        <p:spPr>
          <a:xfrm>
            <a:off x="395288" y="1014413"/>
            <a:ext cx="8353425" cy="5672137"/>
          </a:xfrm>
        </p:spPr>
        <p:txBody>
          <a:bodyPr/>
          <a:lstStyle/>
          <a:p>
            <a:pPr marL="0" indent="0">
              <a:buFont typeface="Arial" panose="020B0604020202020204" pitchFamily="34" charset="0"/>
              <a:buNone/>
            </a:pPr>
            <a:r>
              <a:rPr lang="zh-CN" altLang="en-US" smtClean="0">
                <a:latin typeface="宋体" panose="02010600030101010101" pitchFamily="2" charset="-122"/>
                <a:ea typeface="宋体" panose="02010600030101010101" pitchFamily="2" charset="-122"/>
                <a:sym typeface="+mn-ea"/>
              </a:rPr>
              <a:t>第三章   无线网络的路由及其安全</a:t>
            </a:r>
            <a:endParaRPr lang="en-US" altLang="zh-CN" smtClean="0">
              <a:latin typeface="宋体" panose="02010600030101010101" pitchFamily="2" charset="-122"/>
              <a:ea typeface="宋体" panose="02010600030101010101" pitchFamily="2" charset="-122"/>
              <a:sym typeface="+mn-ea"/>
            </a:endParaRPr>
          </a:p>
          <a:p>
            <a:pPr marL="0" indent="0">
              <a:buFont typeface="Arial" panose="020B0604020202020204" pitchFamily="34" charset="0"/>
              <a:buNone/>
            </a:pPr>
            <a:endParaRPr lang="zh-CN" altLang="en-US" sz="2400" smtClean="0">
              <a:latin typeface="宋体" panose="02010600030101010101" pitchFamily="2" charset="-122"/>
              <a:ea typeface="宋体" panose="02010600030101010101" pitchFamily="2" charset="-122"/>
              <a:sym typeface="+mn-ea"/>
            </a:endParaRPr>
          </a:p>
          <a:p>
            <a:pPr marL="0" lvl="1" indent="0" algn="just">
              <a:lnSpc>
                <a:spcPct val="150000"/>
              </a:lnSpc>
              <a:buFont typeface="Arial" panose="020B0604020202020204" pitchFamily="34" charset="0"/>
              <a:buNone/>
            </a:pPr>
            <a:r>
              <a:rPr lang="zh-CN" altLang="en-US" sz="2400" smtClean="0">
                <a:latin typeface="宋体" panose="02010600030101010101" pitchFamily="2" charset="-122"/>
                <a:ea typeface="宋体" panose="02010600030101010101" pitchFamily="2" charset="-122"/>
              </a:rPr>
              <a:t>    本章讲述无线传感器网络各项技术及安全威胁分析并对无线传感器网络进行了整体的概述。分别下述三个方面进行阐述：</a:t>
            </a:r>
            <a:endParaRPr lang="en-US" altLang="zh-CN" sz="2400" smtClean="0">
              <a:latin typeface="宋体" panose="02010600030101010101" pitchFamily="2" charset="-122"/>
              <a:ea typeface="宋体" panose="02010600030101010101" pitchFamily="2" charset="-122"/>
            </a:endParaRPr>
          </a:p>
          <a:p>
            <a:pPr marL="742950" lvl="2" indent="-342900" algn="just">
              <a:lnSpc>
                <a:spcPct val="150000"/>
              </a:lnSpc>
              <a:buFont typeface="Wingdings" panose="05000000000000000000" pitchFamily="2" charset="2"/>
              <a:buChar char="l"/>
            </a:pPr>
            <a:r>
              <a:rPr lang="zh-CN" altLang="en-US" sz="2000" smtClean="0">
                <a:latin typeface="宋体" panose="02010600030101010101" pitchFamily="2" charset="-122"/>
                <a:ea typeface="宋体" panose="02010600030101010101" pitchFamily="2" charset="-122"/>
              </a:rPr>
              <a:t>路由技术（无线传感器路由协议和针对路由协议常见的攻击及应对方案）。</a:t>
            </a:r>
            <a:endParaRPr lang="en-US" altLang="zh-CN" sz="2000" smtClean="0">
              <a:latin typeface="宋体" panose="02010600030101010101" pitchFamily="2" charset="-122"/>
              <a:ea typeface="宋体" panose="02010600030101010101" pitchFamily="2" charset="-122"/>
            </a:endParaRPr>
          </a:p>
          <a:p>
            <a:pPr marL="742950" lvl="2" indent="-342900" algn="just">
              <a:lnSpc>
                <a:spcPct val="150000"/>
              </a:lnSpc>
              <a:buFont typeface="Wingdings" panose="05000000000000000000" pitchFamily="2" charset="2"/>
              <a:buChar char="l"/>
            </a:pPr>
            <a:r>
              <a:rPr lang="zh-CN" altLang="en-US" sz="2000" smtClean="0">
                <a:latin typeface="宋体" panose="02010600030101010101" pitchFamily="2" charset="-122"/>
                <a:ea typeface="宋体" panose="02010600030101010101" pitchFamily="2" charset="-122"/>
              </a:rPr>
              <a:t>数据聚合技术（数据聚合技术对无线传感网的重要性，目前已有的数据聚合技术以及针对数据聚合技术的安全分析）。</a:t>
            </a:r>
            <a:endParaRPr lang="en-US" altLang="zh-CN" sz="2000" smtClean="0">
              <a:latin typeface="宋体" panose="02010600030101010101" pitchFamily="2" charset="-122"/>
              <a:ea typeface="宋体" panose="02010600030101010101" pitchFamily="2" charset="-122"/>
            </a:endParaRPr>
          </a:p>
          <a:p>
            <a:pPr marL="742950" lvl="2" indent="-342900" algn="just">
              <a:lnSpc>
                <a:spcPct val="150000"/>
              </a:lnSpc>
              <a:buFont typeface="Wingdings" panose="05000000000000000000" pitchFamily="2" charset="2"/>
              <a:buChar char="l"/>
            </a:pPr>
            <a:r>
              <a:rPr lang="zh-CN" altLang="en-US" sz="2000" smtClean="0">
                <a:latin typeface="宋体" panose="02010600030101010101" pitchFamily="2" charset="-122"/>
                <a:ea typeface="宋体" panose="02010600030101010101" pitchFamily="2" charset="-122"/>
              </a:rPr>
              <a:t>定位技术（定位算法以及在定位过程中的安全研究）。</a:t>
            </a:r>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1.4 </a:t>
            </a:r>
            <a:r>
              <a:rPr lang="zh-CN" altLang="en-US" sz="3600" dirty="0">
                <a:latin typeface="黑体" panose="02010609060101010101" pitchFamily="49" charset="-122"/>
                <a:ea typeface="黑体" panose="02010609060101010101" pitchFamily="49" charset="-122"/>
              </a:rPr>
              <a:t>课程简介</a:t>
            </a:r>
          </a:p>
        </p:txBody>
      </p:sp>
      <p:sp>
        <p:nvSpPr>
          <p:cNvPr id="83972"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A0CF7A4C-558B-4443-9976-E341A6526618}" type="slidenum">
              <a:rPr lang="zh-CN" altLang="en-US" sz="1800">
                <a:latin typeface="Calibri" panose="020F0502020204030204" pitchFamily="34" charset="0"/>
                <a:ea typeface="宋体" panose="02010600030101010101" pitchFamily="2" charset="-122"/>
              </a:rPr>
              <a:pPr>
                <a:spcBef>
                  <a:spcPct val="0"/>
                </a:spcBef>
                <a:buFontTx/>
                <a:buNone/>
              </a:pPr>
              <a:t>65</a:t>
            </a:fld>
            <a:endParaRPr lang="zh-CN" altLang="en-US" sz="1800">
              <a:latin typeface="Calibri" panose="020F0502020204030204" pitchFamily="34"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内容占位符 2"/>
          <p:cNvSpPr>
            <a:spLocks noGrp="1"/>
          </p:cNvSpPr>
          <p:nvPr>
            <p:ph idx="1"/>
          </p:nvPr>
        </p:nvSpPr>
        <p:spPr>
          <a:xfrm>
            <a:off x="611188" y="1628775"/>
            <a:ext cx="8229600" cy="4525963"/>
          </a:xfrm>
        </p:spPr>
        <p:txBody>
          <a:bodyPr/>
          <a:lstStyle/>
          <a:p>
            <a:pPr marL="0" indent="0">
              <a:buFont typeface="Arial" panose="020B0604020202020204" pitchFamily="34" charset="0"/>
              <a:buNone/>
              <a:defRPr/>
            </a:pPr>
            <a:r>
              <a:rPr lang="zh-CN" altLang="en-US" dirty="0">
                <a:latin typeface="宋体" panose="02010600030101010101" pitchFamily="2" charset="-122"/>
                <a:ea typeface="宋体" panose="02010600030101010101" pitchFamily="2" charset="-122"/>
                <a:sym typeface="+mn-ea"/>
              </a:rPr>
              <a:t>第四章   博弈论与无线网安全</a:t>
            </a:r>
            <a:endParaRPr lang="en-US" altLang="zh-CN" dirty="0">
              <a:latin typeface="宋体" panose="02010600030101010101" pitchFamily="2" charset="-122"/>
              <a:ea typeface="宋体" panose="02010600030101010101" pitchFamily="2" charset="-122"/>
              <a:sym typeface="+mn-ea"/>
            </a:endParaRPr>
          </a:p>
          <a:p>
            <a:pPr marL="0" indent="0">
              <a:buFont typeface="Arial" panose="020B0604020202020204" pitchFamily="34" charset="0"/>
              <a:buNone/>
              <a:defRPr/>
            </a:pPr>
            <a:endParaRPr lang="en-US" altLang="zh-CN" sz="2400" dirty="0">
              <a:latin typeface="宋体" panose="02010600030101010101" pitchFamily="2" charset="-122"/>
              <a:ea typeface="宋体" panose="02010600030101010101" pitchFamily="2" charset="-122"/>
              <a:sym typeface="+mn-ea"/>
            </a:endParaRPr>
          </a:p>
          <a:p>
            <a:pPr marL="0" indent="0">
              <a:lnSpc>
                <a:spcPct val="150000"/>
              </a:lnSpc>
              <a:buFont typeface="Arial" panose="020B0604020202020204" pitchFamily="34" charset="0"/>
              <a:buNone/>
              <a:defRPr/>
            </a:pPr>
            <a:r>
              <a:rPr lang="zh-CN" altLang="en-US" sz="2400" dirty="0">
                <a:latin typeface="宋体" panose="02010600030101010101" pitchFamily="2" charset="-122"/>
                <a:ea typeface="宋体" panose="02010600030101010101" pitchFamily="2" charset="-122"/>
              </a:rPr>
              <a:t>    本章通过几个生活中的例子简单介绍博弈论基础，给出两个博弈论中基础且重要的理论：囚徒困境和智猪博弈。</a:t>
            </a:r>
            <a:endParaRPr lang="en-US" altLang="zh-CN" sz="2400" dirty="0">
              <a:latin typeface="宋体" panose="02010600030101010101" pitchFamily="2" charset="-122"/>
              <a:ea typeface="宋体" panose="02010600030101010101" pitchFamily="2" charset="-122"/>
            </a:endParaRPr>
          </a:p>
          <a:p>
            <a:pPr marL="0" indent="0">
              <a:lnSpc>
                <a:spcPct val="150000"/>
              </a:lnSpc>
              <a:buFont typeface="Arial" panose="020B0604020202020204" pitchFamily="34" charset="0"/>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本章同时也通过完整严谨的数学建模以及推导阐述博弈论在无线网安全中的应用，着重介绍关于网络主动防御机制，入侵检测中的应用和恶意节点防范等方面的应用。</a:t>
            </a:r>
          </a:p>
          <a:p>
            <a:pPr lvl="1">
              <a:buFont typeface="Arial" panose="020B0604020202020204" pitchFamily="34" charset="0"/>
              <a:buChar char="•"/>
              <a:defRPr/>
            </a:pP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defRPr/>
            </a:pPr>
            <a:endParaRPr lang="en-US" altLang="zh-CN" sz="2400" dirty="0">
              <a:latin typeface="宋体" panose="02010600030101010101" pitchFamily="2" charset="-122"/>
              <a:ea typeface="宋体" panose="02010600030101010101" pitchFamily="2" charset="-122"/>
            </a:endParaRPr>
          </a:p>
          <a:p>
            <a:pPr lvl="1">
              <a:buFont typeface="Arial" panose="020B0604020202020204" pitchFamily="34" charset="0"/>
              <a:buChar char="•"/>
              <a:defRPr/>
            </a:pPr>
            <a:endParaRPr lang="en-US" altLang="zh-CN" sz="2400" dirty="0">
              <a:latin typeface="宋体" panose="02010600030101010101" pitchFamily="2" charset="-122"/>
              <a:ea typeface="宋体" panose="02010600030101010101" pitchFamily="2" charset="-122"/>
            </a:endParaRPr>
          </a:p>
          <a:p>
            <a:pPr marL="457200" lvl="1" indent="0">
              <a:buFont typeface="Arial" panose="020B0604020202020204" pitchFamily="34" charset="0"/>
              <a:buNone/>
              <a:defRPr/>
            </a:pPr>
            <a:endParaRPr lang="en-US" altLang="zh-CN" sz="2400" dirty="0">
              <a:latin typeface="宋体" panose="02010600030101010101" pitchFamily="2" charset="-122"/>
              <a:ea typeface="宋体" panose="02010600030101010101" pitchFamily="2" charset="-122"/>
            </a:endParaRPr>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1.4 </a:t>
            </a:r>
            <a:r>
              <a:rPr lang="zh-CN" altLang="en-US" sz="3600" dirty="0">
                <a:latin typeface="黑体" panose="02010609060101010101" pitchFamily="49" charset="-122"/>
                <a:ea typeface="黑体" panose="02010609060101010101" pitchFamily="49" charset="-122"/>
              </a:rPr>
              <a:t>课程简介</a:t>
            </a:r>
          </a:p>
        </p:txBody>
      </p:sp>
      <p:sp>
        <p:nvSpPr>
          <p:cNvPr id="84996"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71664519-371A-4097-97BA-104D15FC781C}" type="slidenum">
              <a:rPr lang="zh-CN" altLang="en-US" sz="1800">
                <a:latin typeface="Calibri" panose="020F0502020204030204" pitchFamily="34" charset="0"/>
                <a:ea typeface="宋体" panose="02010600030101010101" pitchFamily="2" charset="-122"/>
              </a:rPr>
              <a:pPr>
                <a:spcBef>
                  <a:spcPct val="0"/>
                </a:spcBef>
                <a:buFontTx/>
                <a:buNone/>
              </a:pPr>
              <a:t>66</a:t>
            </a:fld>
            <a:endParaRPr lang="zh-CN" altLang="en-US" sz="1800">
              <a:latin typeface="Calibri" panose="020F0502020204030204" pitchFamily="34"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p:cNvSpPr>
            <a:spLocks noGrp="1" noChangeArrowheads="1"/>
          </p:cNvSpPr>
          <p:nvPr>
            <p:ph idx="1"/>
          </p:nvPr>
        </p:nvSpPr>
        <p:spPr>
          <a:xfrm>
            <a:off x="611188" y="1628775"/>
            <a:ext cx="8229600" cy="4525963"/>
          </a:xfrm>
        </p:spPr>
        <p:txBody>
          <a:bodyPr/>
          <a:lstStyle/>
          <a:p>
            <a:pPr marL="0" indent="0">
              <a:buFont typeface="Arial" panose="020B0604020202020204" pitchFamily="34" charset="0"/>
              <a:buNone/>
            </a:pPr>
            <a:r>
              <a:rPr lang="zh-CN" altLang="en-US" smtClean="0">
                <a:latin typeface="宋体" panose="02010600030101010101" pitchFamily="2" charset="-122"/>
                <a:ea typeface="宋体" panose="02010600030101010101" pitchFamily="2" charset="-122"/>
                <a:sym typeface="+mn-ea"/>
              </a:rPr>
              <a:t>第五章   差分隐私与无线网安全</a:t>
            </a:r>
            <a:endParaRPr lang="en-US" altLang="zh-CN" smtClean="0">
              <a:latin typeface="宋体" panose="02010600030101010101" pitchFamily="2" charset="-122"/>
              <a:ea typeface="宋体" panose="02010600030101010101" pitchFamily="2" charset="-122"/>
              <a:sym typeface="+mn-ea"/>
            </a:endParaRPr>
          </a:p>
          <a:p>
            <a:pPr marL="0" indent="0">
              <a:buFont typeface="Arial" panose="020B0604020202020204" pitchFamily="34" charset="0"/>
              <a:buNone/>
            </a:pPr>
            <a:endParaRPr lang="en-US" altLang="zh-CN" sz="2400" smtClean="0">
              <a:latin typeface="宋体" panose="02010600030101010101" pitchFamily="2" charset="-122"/>
              <a:ea typeface="宋体" panose="02010600030101010101" pitchFamily="2" charset="-122"/>
              <a:sym typeface="+mn-ea"/>
            </a:endParaRPr>
          </a:p>
          <a:p>
            <a:pPr marL="0" indent="0">
              <a:lnSpc>
                <a:spcPct val="150000"/>
              </a:lnSpc>
              <a:buFont typeface="Arial" panose="020B0604020202020204" pitchFamily="34" charset="0"/>
              <a:buNone/>
            </a:pPr>
            <a:r>
              <a:rPr lang="zh-CN" altLang="en-US" sz="2400" smtClean="0">
                <a:latin typeface="宋体" panose="02010600030101010101" pitchFamily="2" charset="-122"/>
                <a:ea typeface="宋体" panose="02010600030101010101" pitchFamily="2" charset="-122"/>
              </a:rPr>
              <a:t>    针对无线网中的数据和位置隐私安全，本章介绍一些传统的隐私保护技术，并列举一些应用实例来给出具体阐释。接着介绍了新兴的隐私保护技术</a:t>
            </a:r>
            <a:r>
              <a:rPr lang="en-US" altLang="zh-CN" sz="2400" smtClean="0">
                <a:latin typeface="宋体" panose="02010600030101010101" pitchFamily="2" charset="-122"/>
                <a:ea typeface="宋体" panose="02010600030101010101" pitchFamily="2" charset="-122"/>
              </a:rPr>
              <a:t>——</a:t>
            </a:r>
            <a:r>
              <a:rPr lang="zh-CN" altLang="en-US" sz="2400" smtClean="0">
                <a:latin typeface="宋体" panose="02010600030101010101" pitchFamily="2" charset="-122"/>
                <a:ea typeface="宋体" panose="02010600030101010101" pitchFamily="2" charset="-122"/>
              </a:rPr>
              <a:t>差分隐私，着重介绍了差分隐私的基本概念以及在无线网中（如智能电网、社交网络等）的具体应用。</a:t>
            </a:r>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1.4 </a:t>
            </a:r>
            <a:r>
              <a:rPr lang="zh-CN" altLang="en-US" sz="3600" dirty="0">
                <a:latin typeface="黑体" panose="02010609060101010101" pitchFamily="49" charset="-122"/>
                <a:ea typeface="黑体" panose="02010609060101010101" pitchFamily="49" charset="-122"/>
              </a:rPr>
              <a:t>课程简介</a:t>
            </a:r>
          </a:p>
        </p:txBody>
      </p:sp>
      <p:sp>
        <p:nvSpPr>
          <p:cNvPr id="86020"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D5715B1-4D9A-4FD4-B31B-D5BA3BFC57CF}" type="slidenum">
              <a:rPr lang="zh-CN" altLang="en-US" sz="1800">
                <a:latin typeface="Calibri" panose="020F0502020204030204" pitchFamily="34" charset="0"/>
                <a:ea typeface="宋体" panose="02010600030101010101" pitchFamily="2" charset="-122"/>
              </a:rPr>
              <a:pPr>
                <a:spcBef>
                  <a:spcPct val="0"/>
                </a:spcBef>
                <a:buFontTx/>
                <a:buNone/>
              </a:pPr>
              <a:t>67</a:t>
            </a:fld>
            <a:endParaRPr lang="zh-CN" altLang="en-US" sz="1800">
              <a:latin typeface="Calibri" panose="020F0502020204030204" pitchFamily="34" charset="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内容占位符 2"/>
          <p:cNvSpPr>
            <a:spLocks noGrp="1"/>
          </p:cNvSpPr>
          <p:nvPr>
            <p:ph idx="1"/>
          </p:nvPr>
        </p:nvSpPr>
        <p:spPr>
          <a:xfrm>
            <a:off x="468313" y="981075"/>
            <a:ext cx="8424862" cy="5543550"/>
          </a:xfrm>
        </p:spPr>
        <p:txBody>
          <a:bodyPr/>
          <a:lstStyle/>
          <a:p>
            <a:pPr marL="0" indent="0">
              <a:buFont typeface="Arial" panose="020B0604020202020204" pitchFamily="34" charset="0"/>
              <a:buNone/>
              <a:defRPr/>
            </a:pPr>
            <a:r>
              <a:rPr lang="zh-CN" altLang="en-US" dirty="0">
                <a:latin typeface="宋体" panose="02010600030101010101" pitchFamily="2" charset="-122"/>
                <a:ea typeface="宋体" panose="02010600030101010101" pitchFamily="2" charset="-122"/>
                <a:sym typeface="+mn-ea"/>
              </a:rPr>
              <a:t>第六章  车联网安全</a:t>
            </a:r>
            <a:endParaRPr lang="en-US" altLang="zh-CN" dirty="0">
              <a:latin typeface="宋体" panose="02010600030101010101" pitchFamily="2" charset="-122"/>
              <a:ea typeface="宋体" panose="02010600030101010101" pitchFamily="2" charset="-122"/>
              <a:sym typeface="+mn-ea"/>
            </a:endParaRPr>
          </a:p>
          <a:p>
            <a:pPr marL="0" indent="0">
              <a:buFont typeface="Arial" panose="020B0604020202020204" pitchFamily="34" charset="0"/>
              <a:buNone/>
              <a:defRPr/>
            </a:pPr>
            <a:endParaRPr lang="en-US" altLang="zh-CN" sz="2400" dirty="0">
              <a:latin typeface="宋体" panose="02010600030101010101" pitchFamily="2" charset="-122"/>
              <a:ea typeface="宋体" panose="02010600030101010101" pitchFamily="2" charset="-122"/>
              <a:sym typeface="+mn-ea"/>
            </a:endParaRPr>
          </a:p>
          <a:p>
            <a:pPr marL="0" indent="0">
              <a:lnSpc>
                <a:spcPct val="150000"/>
              </a:lnSpc>
              <a:buFont typeface="Arial" panose="020B0604020202020204" pitchFamily="34" charset="0"/>
              <a:buNone/>
              <a:defRPr/>
            </a:pPr>
            <a:r>
              <a:rPr lang="zh-CN" altLang="en-US" sz="2400" dirty="0">
                <a:latin typeface="宋体" panose="02010600030101010101" pitchFamily="2" charset="-122"/>
                <a:ea typeface="宋体" panose="02010600030101010101" pitchFamily="2" charset="-122"/>
              </a:rPr>
              <a:t>    车联网是自组织网络的重要部分，本章会介绍：</a:t>
            </a:r>
            <a:endParaRPr lang="en-US" altLang="zh-CN" sz="2400" dirty="0">
              <a:latin typeface="宋体" panose="02010600030101010101" pitchFamily="2" charset="-122"/>
              <a:ea typeface="宋体" panose="02010600030101010101" pitchFamily="2" charset="-122"/>
            </a:endParaRPr>
          </a:p>
          <a:p>
            <a:pPr lvl="1">
              <a:lnSpc>
                <a:spcPct val="150000"/>
              </a:lnSpc>
              <a:buFont typeface="Wingdings" panose="05000000000000000000" pitchFamily="2" charset="2"/>
              <a:buChar char="l"/>
              <a:defRPr/>
            </a:pPr>
            <a:r>
              <a:rPr lang="zh-CN" altLang="en-US" sz="2000" dirty="0">
                <a:latin typeface="宋体" panose="02010600030101010101" pitchFamily="2" charset="-122"/>
                <a:ea typeface="宋体" panose="02010600030101010101" pitchFamily="2" charset="-122"/>
              </a:rPr>
              <a:t>车联网的概念， DSRC 和 LTE-V。</a:t>
            </a:r>
            <a:endParaRPr lang="en-US" altLang="zh-CN" sz="2000" dirty="0">
              <a:latin typeface="宋体" panose="02010600030101010101" pitchFamily="2" charset="-122"/>
              <a:ea typeface="宋体" panose="02010600030101010101" pitchFamily="2" charset="-122"/>
            </a:endParaRPr>
          </a:p>
          <a:p>
            <a:pPr lvl="1">
              <a:lnSpc>
                <a:spcPct val="150000"/>
              </a:lnSpc>
              <a:buFont typeface="Wingdings" panose="05000000000000000000" pitchFamily="2" charset="2"/>
              <a:buChar char="l"/>
              <a:defRPr/>
            </a:pPr>
            <a:r>
              <a:rPr lang="en-US" altLang="zh-CN" sz="2000" dirty="0">
                <a:latin typeface="宋体" panose="02010600030101010101" pitchFamily="2" charset="-122"/>
                <a:ea typeface="宋体" panose="02010600030101010101" pitchFamily="2" charset="-122"/>
              </a:rPr>
              <a:t>V</a:t>
            </a:r>
            <a:r>
              <a:rPr lang="zh-CN" altLang="en-US" sz="2000" dirty="0">
                <a:latin typeface="宋体" panose="02010600030101010101" pitchFamily="2" charset="-122"/>
                <a:ea typeface="宋体" panose="02010600030101010101" pitchFamily="2" charset="-122"/>
              </a:rPr>
              <a:t>2V与V2R安全，通知消息安全，车联云安全。</a:t>
            </a:r>
            <a:endParaRPr lang="en-US" altLang="zh-CN" sz="2000" dirty="0">
              <a:latin typeface="宋体" panose="02010600030101010101" pitchFamily="2" charset="-122"/>
              <a:ea typeface="宋体" panose="02010600030101010101" pitchFamily="2" charset="-122"/>
            </a:endParaRPr>
          </a:p>
          <a:p>
            <a:pPr lvl="1">
              <a:lnSpc>
                <a:spcPct val="150000"/>
              </a:lnSpc>
              <a:buFont typeface="Wingdings" panose="05000000000000000000" pitchFamily="2" charset="2"/>
              <a:buChar char="l"/>
              <a:defRPr/>
            </a:pPr>
            <a:r>
              <a:rPr lang="zh-CN" altLang="en-US" sz="2000" dirty="0">
                <a:latin typeface="宋体" panose="02010600030101010101" pitchFamily="2" charset="-122"/>
                <a:ea typeface="宋体" panose="02010600030101010101" pitchFamily="2" charset="-122"/>
              </a:rPr>
              <a:t>介绍消息信道接入协议，消息广播方式，消息传送过程中的安全保障。</a:t>
            </a:r>
            <a:endParaRPr lang="en-US" altLang="zh-CN" sz="2000" dirty="0">
              <a:latin typeface="宋体" panose="02010600030101010101" pitchFamily="2" charset="-122"/>
              <a:ea typeface="宋体" panose="02010600030101010101" pitchFamily="2" charset="-122"/>
            </a:endParaRPr>
          </a:p>
          <a:p>
            <a:pPr lvl="1">
              <a:lnSpc>
                <a:spcPct val="150000"/>
              </a:lnSpc>
              <a:buFont typeface="Wingdings" panose="05000000000000000000" pitchFamily="2" charset="2"/>
              <a:buChar char="l"/>
              <a:defRPr/>
            </a:pPr>
            <a:r>
              <a:rPr lang="zh-CN" altLang="en-US" sz="2000" dirty="0">
                <a:latin typeface="宋体" panose="02010600030101010101" pitchFamily="2" charset="-122"/>
                <a:ea typeface="宋体" panose="02010600030101010101" pitchFamily="2" charset="-122"/>
              </a:rPr>
              <a:t>一些常见的安全攻击以及可用的应对方案。</a:t>
            </a:r>
            <a:endParaRPr lang="en-US" altLang="zh-CN" sz="2000" dirty="0">
              <a:latin typeface="宋体" panose="02010600030101010101" pitchFamily="2" charset="-122"/>
              <a:ea typeface="宋体" panose="02010600030101010101" pitchFamily="2" charset="-122"/>
            </a:endParaRPr>
          </a:p>
          <a:p>
            <a:pPr marL="457200" lvl="1" indent="0">
              <a:buFont typeface="Arial" panose="020B0604020202020204" pitchFamily="34" charset="0"/>
              <a:buNone/>
              <a:defRPr/>
            </a:pPr>
            <a:r>
              <a:rPr lang="zh-CN" altLang="en-US" sz="2400" dirty="0">
                <a:latin typeface="宋体" panose="02010600030101010101" pitchFamily="2" charset="-122"/>
                <a:ea typeface="宋体" panose="02010600030101010101" pitchFamily="2" charset="-122"/>
              </a:rPr>
              <a:t> </a:t>
            </a:r>
          </a:p>
          <a:p>
            <a:pPr lvl="1">
              <a:buFont typeface="Arial" panose="020B0604020202020204" pitchFamily="34" charset="0"/>
              <a:buChar char="•"/>
              <a:defRPr/>
            </a:pPr>
            <a:endParaRPr lang="zh-CN" altLang="en-US" sz="2400" dirty="0">
              <a:latin typeface="宋体" panose="02010600030101010101" pitchFamily="2" charset="-122"/>
              <a:ea typeface="宋体" panose="02010600030101010101" pitchFamily="2" charset="-122"/>
            </a:endParaRPr>
          </a:p>
          <a:p>
            <a:pPr>
              <a:defRPr/>
            </a:pPr>
            <a:endParaRPr lang="zh-CN" altLang="en-US" dirty="0"/>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1.4 </a:t>
            </a:r>
            <a:r>
              <a:rPr lang="zh-CN" altLang="en-US" sz="3600" dirty="0">
                <a:latin typeface="黑体" panose="02010609060101010101" pitchFamily="49" charset="-122"/>
                <a:ea typeface="黑体" panose="02010609060101010101" pitchFamily="49" charset="-122"/>
              </a:rPr>
              <a:t>课程简介</a:t>
            </a:r>
          </a:p>
        </p:txBody>
      </p:sp>
      <p:sp>
        <p:nvSpPr>
          <p:cNvPr id="87044"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747167C0-E756-41DC-81BD-9DCE489ACC95}" type="slidenum">
              <a:rPr lang="zh-CN" altLang="en-US" sz="1800">
                <a:latin typeface="Calibri" panose="020F0502020204030204" pitchFamily="34" charset="0"/>
                <a:ea typeface="宋体" panose="02010600030101010101" pitchFamily="2" charset="-122"/>
              </a:rPr>
              <a:pPr>
                <a:spcBef>
                  <a:spcPct val="0"/>
                </a:spcBef>
                <a:buFontTx/>
                <a:buNone/>
              </a:pPr>
              <a:t>68</a:t>
            </a:fld>
            <a:endParaRPr lang="zh-CN" altLang="en-US" sz="1800">
              <a:latin typeface="Calibri" panose="020F0502020204030204" pitchFamily="34" charset="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188" y="981075"/>
            <a:ext cx="8208962" cy="5400675"/>
          </a:xfrm>
        </p:spPr>
        <p:txBody>
          <a:bodyPr/>
          <a:lstStyle/>
          <a:p>
            <a:pPr marL="0" indent="0">
              <a:buFont typeface="Arial" panose="020B0604020202020204" pitchFamily="34" charset="0"/>
              <a:buNone/>
              <a:defRPr/>
            </a:pPr>
            <a:r>
              <a:rPr lang="zh-CN" altLang="en-US" dirty="0">
                <a:latin typeface="宋体" panose="02010600030101010101" pitchFamily="2" charset="-122"/>
                <a:ea typeface="宋体" panose="02010600030101010101" pitchFamily="2" charset="-122"/>
                <a:sym typeface="+mn-ea"/>
              </a:rPr>
              <a:t>第七章   区块链与无线网安全</a:t>
            </a:r>
            <a:endParaRPr lang="en-US" altLang="zh-CN" dirty="0">
              <a:latin typeface="宋体" panose="02010600030101010101" pitchFamily="2" charset="-122"/>
              <a:ea typeface="宋体" panose="02010600030101010101" pitchFamily="2" charset="-122"/>
              <a:sym typeface="+mn-ea"/>
            </a:endParaRPr>
          </a:p>
          <a:p>
            <a:pPr marL="0" indent="0">
              <a:buFont typeface="Arial" panose="020B0604020202020204" pitchFamily="34" charset="0"/>
              <a:buNone/>
              <a:defRPr/>
            </a:pPr>
            <a:endParaRPr lang="en-US" altLang="zh-CN" sz="2400" dirty="0">
              <a:latin typeface="宋体" panose="02010600030101010101" pitchFamily="2" charset="-122"/>
              <a:ea typeface="宋体" panose="02010600030101010101" pitchFamily="2" charset="-122"/>
              <a:sym typeface="+mn-ea"/>
            </a:endParaRPr>
          </a:p>
          <a:p>
            <a:pPr marL="0" indent="0" algn="just">
              <a:lnSpc>
                <a:spcPct val="150000"/>
              </a:lnSpc>
              <a:buFont typeface="Arial" panose="020B0604020202020204" pitchFamily="34" charset="0"/>
              <a:buNone/>
              <a:defRPr/>
            </a:pPr>
            <a:r>
              <a:rPr lang="zh-CN" altLang="en-US" sz="2400" dirty="0">
                <a:latin typeface="宋体" panose="02010600030101010101" pitchFamily="2" charset="-122"/>
                <a:ea typeface="宋体" panose="02010600030101010101" pitchFamily="2" charset="-122"/>
              </a:rPr>
              <a:t>    区块链是一种去中心化的分布式账本，在金融、企业、政府和跨行业场景中有重要应用。本章介绍：</a:t>
            </a:r>
            <a:endParaRPr lang="en-US" altLang="zh-CN" sz="2400" dirty="0">
              <a:latin typeface="宋体" panose="02010600030101010101" pitchFamily="2" charset="-122"/>
              <a:ea typeface="宋体" panose="02010600030101010101" pitchFamily="2" charset="-122"/>
            </a:endParaRPr>
          </a:p>
          <a:p>
            <a:pPr lvl="1" algn="just">
              <a:lnSpc>
                <a:spcPct val="150000"/>
              </a:lnSpc>
              <a:buFont typeface="Wingdings" panose="05000000000000000000" pitchFamily="2" charset="2"/>
              <a:buChar char="l"/>
              <a:defRPr/>
            </a:pPr>
            <a:r>
              <a:rPr lang="zh-CN" altLang="en-US" sz="2000" dirty="0">
                <a:latin typeface="宋体" panose="02010600030101010101" pitchFamily="2" charset="-122"/>
                <a:ea typeface="宋体" panose="02010600030101010101" pitchFamily="2" charset="-122"/>
              </a:rPr>
              <a:t>区块链的结构、特点、以及区块链共识。</a:t>
            </a:r>
            <a:endParaRPr lang="en-US" altLang="zh-CN" sz="2000" dirty="0">
              <a:latin typeface="宋体" panose="02010600030101010101" pitchFamily="2" charset="-122"/>
              <a:ea typeface="宋体" panose="02010600030101010101" pitchFamily="2" charset="-122"/>
            </a:endParaRPr>
          </a:p>
          <a:p>
            <a:pPr lvl="1" algn="just">
              <a:lnSpc>
                <a:spcPct val="150000"/>
              </a:lnSpc>
              <a:buFont typeface="Wingdings" panose="05000000000000000000" pitchFamily="2" charset="2"/>
              <a:buChar char="l"/>
              <a:defRPr/>
            </a:pPr>
            <a:r>
              <a:rPr lang="zh-CN" altLang="en-US" sz="2000" dirty="0">
                <a:latin typeface="宋体" panose="02010600030101010101" pitchFamily="2" charset="-122"/>
                <a:ea typeface="宋体" panose="02010600030101010101" pitchFamily="2" charset="-122"/>
              </a:rPr>
              <a:t>针对区块链的透明特点，介绍了区块链中数据的隐私保护方法。</a:t>
            </a:r>
            <a:endParaRPr lang="en-US" altLang="zh-CN" sz="2000" dirty="0">
              <a:latin typeface="宋体" panose="02010600030101010101" pitchFamily="2" charset="-122"/>
              <a:ea typeface="宋体" panose="02010600030101010101" pitchFamily="2" charset="-122"/>
            </a:endParaRPr>
          </a:p>
          <a:p>
            <a:pPr lvl="1" algn="just">
              <a:lnSpc>
                <a:spcPct val="150000"/>
              </a:lnSpc>
              <a:buFont typeface="Wingdings" panose="05000000000000000000" pitchFamily="2" charset="2"/>
              <a:buChar char="l"/>
              <a:defRPr/>
            </a:pPr>
            <a:r>
              <a:rPr lang="zh-CN" altLang="en-US" sz="2000" dirty="0">
                <a:latin typeface="宋体" panose="02010600030101010101" pitchFamily="2" charset="-122"/>
                <a:ea typeface="宋体" panose="02010600030101010101" pitchFamily="2" charset="-122"/>
              </a:rPr>
              <a:t>另外，本章还介绍了区块链在</a:t>
            </a:r>
            <a:r>
              <a:rPr lang="en-US" altLang="zh-CN" sz="2000" dirty="0" err="1">
                <a:latin typeface="宋体" panose="02010600030101010101" pitchFamily="2" charset="-122"/>
                <a:ea typeface="宋体" panose="02010600030101010101" pitchFamily="2" charset="-122"/>
              </a:rPr>
              <a:t>IoT</a:t>
            </a:r>
            <a:r>
              <a:rPr lang="zh-CN" altLang="en-US" sz="2000" dirty="0">
                <a:latin typeface="宋体" panose="02010600030101010101" pitchFamily="2" charset="-122"/>
                <a:ea typeface="宋体" panose="02010600030101010101" pitchFamily="2" charset="-122"/>
              </a:rPr>
              <a:t>安全中的应用</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改善目前物联网中的隐私保护、中心化维护成本高、易被攻击等问题。</a:t>
            </a:r>
          </a:p>
          <a:p>
            <a:pPr>
              <a:defRPr/>
            </a:pPr>
            <a:endParaRPr lang="zh-CN" altLang="en-US" sz="2400" dirty="0">
              <a:latin typeface="宋体" panose="02010600030101010101" pitchFamily="2" charset="-122"/>
              <a:ea typeface="宋体" panose="02010600030101010101" pitchFamily="2" charset="-122"/>
            </a:endParaRPr>
          </a:p>
        </p:txBody>
      </p:sp>
      <p:sp>
        <p:nvSpPr>
          <p:cNvPr id="5"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1.4 </a:t>
            </a:r>
            <a:r>
              <a:rPr lang="zh-CN" altLang="en-US" sz="3600" dirty="0">
                <a:latin typeface="黑体" panose="02010609060101010101" pitchFamily="49" charset="-122"/>
                <a:ea typeface="黑体" panose="02010609060101010101" pitchFamily="49" charset="-122"/>
              </a:rPr>
              <a:t>课程简介</a:t>
            </a:r>
          </a:p>
        </p:txBody>
      </p:sp>
      <p:sp>
        <p:nvSpPr>
          <p:cNvPr id="89092"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073854CF-DC14-4C7E-925E-CED6FE61D7C9}" type="slidenum">
              <a:rPr lang="zh-CN" altLang="en-US" sz="1800">
                <a:latin typeface="Calibri" panose="020F0502020204030204" pitchFamily="34" charset="0"/>
                <a:ea typeface="宋体" panose="02010600030101010101" pitchFamily="2" charset="-122"/>
              </a:rPr>
              <a:pPr>
                <a:spcBef>
                  <a:spcPct val="0"/>
                </a:spcBef>
                <a:buFontTx/>
                <a:buNone/>
              </a:pPr>
              <a:t>69</a:t>
            </a:fld>
            <a:endParaRPr lang="zh-CN" altLang="en-US" sz="1800">
              <a:latin typeface="Calibri" panose="020F050202020403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 name="Rectangle 2"/>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anchor="ct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graphicFrame>
        <p:nvGraphicFramePr>
          <p:cNvPr id="6" name="内容占位符 8"/>
          <p:cNvGraphicFramePr/>
          <p:nvPr/>
        </p:nvGraphicFramePr>
        <p:xfrm>
          <a:off x="323528" y="1916832"/>
          <a:ext cx="8532020"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389"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a:latin typeface="黑体" panose="02010609060101010101" pitchFamily="49" charset="-122"/>
                <a:ea typeface="黑体" panose="02010609060101010101" pitchFamily="49" charset="-122"/>
              </a:rPr>
              <a:t>1.1.3 </a:t>
            </a:r>
            <a:r>
              <a:rPr lang="zh-CN" altLang="en-US" sz="2400" b="1">
                <a:latin typeface="黑体" panose="02010609060101010101" pitchFamily="49" charset="-122"/>
                <a:ea typeface="黑体" panose="02010609060101010101" pitchFamily="49" charset="-122"/>
              </a:rPr>
              <a:t>无线网分类（根据网络覆盖范围划分）</a:t>
            </a:r>
          </a:p>
        </p:txBody>
      </p:sp>
      <p:sp>
        <p:nvSpPr>
          <p:cNvPr id="16390"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FF24203F-1D4C-4165-808A-86CC72A70769}" type="slidenum">
              <a:rPr lang="zh-CN" altLang="en-US" sz="1800">
                <a:latin typeface="Calibri" panose="020F0502020204030204" pitchFamily="34" charset="0"/>
                <a:ea typeface="宋体" panose="02010600030101010101" pitchFamily="2" charset="-122"/>
              </a:rPr>
              <a:pPr>
                <a:spcBef>
                  <a:spcPct val="0"/>
                </a:spcBef>
                <a:buFontTx/>
                <a:buNone/>
              </a:pPr>
              <a:t>7</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内容占位符 2"/>
          <p:cNvSpPr>
            <a:spLocks noGrp="1"/>
          </p:cNvSpPr>
          <p:nvPr>
            <p:ph idx="1"/>
          </p:nvPr>
        </p:nvSpPr>
        <p:spPr>
          <a:xfrm>
            <a:off x="468313" y="981075"/>
            <a:ext cx="8424862" cy="5543550"/>
          </a:xfrm>
        </p:spPr>
        <p:txBody>
          <a:bodyPr/>
          <a:lstStyle/>
          <a:p>
            <a:pPr marL="0" indent="0">
              <a:buFont typeface="Arial" panose="020B0604020202020204" pitchFamily="34" charset="0"/>
              <a:buNone/>
              <a:defRPr/>
            </a:pPr>
            <a:r>
              <a:rPr lang="zh-CN" altLang="en-US" dirty="0" smtClean="0">
                <a:latin typeface="宋体" panose="02010600030101010101" pitchFamily="2" charset="-122"/>
                <a:ea typeface="宋体" panose="02010600030101010101" pitchFamily="2" charset="-122"/>
                <a:sym typeface="+mn-ea"/>
              </a:rPr>
              <a:t>第八章  联邦</a:t>
            </a:r>
            <a:r>
              <a:rPr lang="zh-CN" altLang="en-US" dirty="0">
                <a:latin typeface="宋体" panose="02010600030101010101" pitchFamily="2" charset="-122"/>
                <a:ea typeface="宋体" panose="02010600030101010101" pitchFamily="2" charset="-122"/>
                <a:sym typeface="+mn-ea"/>
              </a:rPr>
              <a:t>学习与无线网络安全</a:t>
            </a:r>
            <a:endParaRPr lang="en-US" altLang="zh-CN" dirty="0">
              <a:latin typeface="宋体" panose="02010600030101010101" pitchFamily="2" charset="-122"/>
              <a:ea typeface="宋体" panose="02010600030101010101" pitchFamily="2" charset="-122"/>
              <a:sym typeface="+mn-ea"/>
            </a:endParaRPr>
          </a:p>
          <a:p>
            <a:pPr marL="0" indent="0">
              <a:buFont typeface="Arial" panose="020B0604020202020204" pitchFamily="34" charset="0"/>
              <a:buNone/>
              <a:defRPr/>
            </a:pPr>
            <a:endParaRPr lang="en-US" altLang="zh-CN" sz="2400" dirty="0">
              <a:latin typeface="宋体" panose="02010600030101010101" pitchFamily="2" charset="-122"/>
              <a:ea typeface="宋体" panose="02010600030101010101" pitchFamily="2" charset="-122"/>
              <a:sym typeface="+mn-ea"/>
            </a:endParaRPr>
          </a:p>
          <a:p>
            <a:pPr marL="0" indent="0">
              <a:lnSpc>
                <a:spcPct val="150000"/>
              </a:lnSpc>
              <a:buFont typeface="Arial" panose="020B0604020202020204" pitchFamily="34" charset="0"/>
              <a:buNone/>
              <a:defRPr/>
            </a:pPr>
            <a:r>
              <a:rPr lang="zh-CN" altLang="en-US" sz="2400" dirty="0">
                <a:latin typeface="宋体" panose="02010600030101010101" pitchFamily="2" charset="-122"/>
                <a:ea typeface="宋体" panose="02010600030101010101" pitchFamily="2" charset="-122"/>
              </a:rPr>
              <a:t>    联邦学习是一个机器学习框架，能有效帮助多个机构在满足用户隐私保护、数据安全和政府法规的要求下，进行数据使用和机器学习</a:t>
            </a:r>
            <a:r>
              <a:rPr lang="zh-CN" altLang="en-US" sz="2400" dirty="0" smtClean="0">
                <a:latin typeface="宋体" panose="02010600030101010101" pitchFamily="2" charset="-122"/>
                <a:ea typeface="宋体" panose="02010600030101010101" pitchFamily="2" charset="-122"/>
              </a:rPr>
              <a:t>建模。本章</a:t>
            </a:r>
            <a:r>
              <a:rPr lang="zh-CN" altLang="en-US" sz="2400" dirty="0">
                <a:latin typeface="宋体" panose="02010600030101010101" pitchFamily="2" charset="-122"/>
                <a:ea typeface="宋体" panose="02010600030101010101" pitchFamily="2" charset="-122"/>
              </a:rPr>
              <a:t>会介绍：</a:t>
            </a:r>
            <a:endParaRPr lang="en-US" altLang="zh-CN" sz="2400" dirty="0">
              <a:latin typeface="宋体" panose="02010600030101010101" pitchFamily="2" charset="-122"/>
              <a:ea typeface="宋体" panose="02010600030101010101" pitchFamily="2" charset="-122"/>
            </a:endParaRPr>
          </a:p>
          <a:p>
            <a:pPr lvl="1">
              <a:lnSpc>
                <a:spcPct val="150000"/>
              </a:lnSpc>
              <a:buFont typeface="Wingdings" panose="05000000000000000000" pitchFamily="2" charset="2"/>
              <a:buChar char="l"/>
              <a:defRPr/>
            </a:pPr>
            <a:r>
              <a:rPr lang="zh-CN" altLang="en-US" sz="2000" dirty="0" smtClean="0">
                <a:latin typeface="宋体" panose="02010600030101010101" pitchFamily="2" charset="-122"/>
                <a:ea typeface="宋体" panose="02010600030101010101" pitchFamily="2" charset="-122"/>
              </a:rPr>
              <a:t>联邦学习的概念。</a:t>
            </a:r>
            <a:endParaRPr lang="en-US" altLang="zh-CN" sz="2000" dirty="0">
              <a:latin typeface="宋体" panose="02010600030101010101" pitchFamily="2" charset="-122"/>
              <a:ea typeface="宋体" panose="02010600030101010101" pitchFamily="2" charset="-122"/>
            </a:endParaRPr>
          </a:p>
          <a:p>
            <a:pPr lvl="1">
              <a:lnSpc>
                <a:spcPct val="150000"/>
              </a:lnSpc>
              <a:buFont typeface="Wingdings" panose="05000000000000000000" pitchFamily="2" charset="2"/>
              <a:buChar char="l"/>
              <a:defRPr/>
            </a:pPr>
            <a:r>
              <a:rPr lang="zh-CN" altLang="en-US" sz="2000" dirty="0" smtClean="0">
                <a:latin typeface="宋体" panose="02010600030101010101" pitchFamily="2" charset="-122"/>
                <a:ea typeface="宋体" panose="02010600030101010101" pitchFamily="2" charset="-122"/>
              </a:rPr>
              <a:t>联邦学习中的安全与隐私问题。</a:t>
            </a:r>
            <a:endParaRPr lang="en-US" altLang="zh-CN" sz="2000" dirty="0">
              <a:latin typeface="宋体" panose="02010600030101010101" pitchFamily="2" charset="-122"/>
              <a:ea typeface="宋体" panose="02010600030101010101" pitchFamily="2" charset="-122"/>
            </a:endParaRPr>
          </a:p>
          <a:p>
            <a:pPr lvl="1">
              <a:lnSpc>
                <a:spcPct val="150000"/>
              </a:lnSpc>
              <a:buFont typeface="Wingdings" panose="05000000000000000000" pitchFamily="2" charset="2"/>
              <a:buChar char="l"/>
              <a:defRPr/>
            </a:pPr>
            <a:r>
              <a:rPr lang="zh-CN" altLang="en-US" sz="2000" dirty="0" smtClean="0">
                <a:latin typeface="宋体" panose="02010600030101010101" pitchFamily="2" charset="-122"/>
                <a:ea typeface="宋体" panose="02010600030101010101" pitchFamily="2" charset="-122"/>
              </a:rPr>
              <a:t>无线网络中一些可用</a:t>
            </a:r>
            <a:r>
              <a:rPr lang="zh-CN" altLang="en-US" sz="2000" dirty="0">
                <a:latin typeface="宋体" panose="02010600030101010101" pitchFamily="2" charset="-122"/>
                <a:ea typeface="宋体" panose="02010600030101010101" pitchFamily="2" charset="-122"/>
              </a:rPr>
              <a:t>的应对方案。</a:t>
            </a:r>
            <a:endParaRPr lang="en-US" altLang="zh-CN" sz="2000" dirty="0">
              <a:latin typeface="宋体" panose="02010600030101010101" pitchFamily="2" charset="-122"/>
              <a:ea typeface="宋体" panose="02010600030101010101" pitchFamily="2" charset="-122"/>
            </a:endParaRPr>
          </a:p>
          <a:p>
            <a:pPr marL="457200" lvl="1" indent="0">
              <a:buFont typeface="Arial" panose="020B0604020202020204" pitchFamily="34" charset="0"/>
              <a:buNone/>
              <a:defRPr/>
            </a:pPr>
            <a:r>
              <a:rPr lang="zh-CN" altLang="en-US" sz="2400" dirty="0">
                <a:latin typeface="宋体" panose="02010600030101010101" pitchFamily="2" charset="-122"/>
                <a:ea typeface="宋体" panose="02010600030101010101" pitchFamily="2" charset="-122"/>
              </a:rPr>
              <a:t> </a:t>
            </a:r>
          </a:p>
          <a:p>
            <a:pPr lvl="1">
              <a:buFont typeface="Arial" panose="020B0604020202020204" pitchFamily="34" charset="0"/>
              <a:buChar char="•"/>
              <a:defRPr/>
            </a:pPr>
            <a:endParaRPr lang="zh-CN" altLang="en-US" sz="2400" dirty="0">
              <a:latin typeface="宋体" panose="02010600030101010101" pitchFamily="2" charset="-122"/>
              <a:ea typeface="宋体" panose="02010600030101010101" pitchFamily="2" charset="-122"/>
            </a:endParaRPr>
          </a:p>
          <a:p>
            <a:pPr>
              <a:defRPr/>
            </a:pPr>
            <a:endParaRPr lang="zh-CN" altLang="en-US" dirty="0"/>
          </a:p>
        </p:txBody>
      </p:sp>
      <p:sp>
        <p:nvSpPr>
          <p:cNvPr id="4"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1.4 </a:t>
            </a:r>
            <a:r>
              <a:rPr lang="zh-CN" altLang="en-US" sz="3600" dirty="0">
                <a:latin typeface="黑体" panose="02010609060101010101" pitchFamily="49" charset="-122"/>
                <a:ea typeface="黑体" panose="02010609060101010101" pitchFamily="49" charset="-122"/>
              </a:rPr>
              <a:t>课程简介</a:t>
            </a:r>
          </a:p>
        </p:txBody>
      </p:sp>
      <p:sp>
        <p:nvSpPr>
          <p:cNvPr id="90116"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A05FC2B2-AA91-4B06-86D3-F78B3B3F7EB7}" type="slidenum">
              <a:rPr lang="zh-CN" altLang="en-US" sz="1800">
                <a:latin typeface="Calibri" panose="020F0502020204030204" pitchFamily="34" charset="0"/>
                <a:ea typeface="宋体" panose="02010600030101010101" pitchFamily="2" charset="-122"/>
              </a:rPr>
              <a:pPr>
                <a:spcBef>
                  <a:spcPct val="0"/>
                </a:spcBef>
                <a:buFontTx/>
                <a:buNone/>
              </a:pPr>
              <a:t>70</a:t>
            </a:fld>
            <a:endParaRPr lang="zh-CN" altLang="en-US" sz="1800">
              <a:latin typeface="Calibri" panose="020F0502020204030204" pitchFamily="3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2288" y="1196975"/>
            <a:ext cx="8255000" cy="5400675"/>
          </a:xfrm>
        </p:spPr>
        <p:txBody>
          <a:bodyPr/>
          <a:lstStyle/>
          <a:p>
            <a:pPr marL="0" indent="0">
              <a:buFont typeface="Arial" panose="020B0604020202020204" pitchFamily="34" charset="0"/>
              <a:buNone/>
              <a:defRPr/>
            </a:pPr>
            <a:r>
              <a:rPr lang="zh-CN" altLang="zh-CN" sz="2400" dirty="0">
                <a:latin typeface="宋体" panose="02010600030101010101" pitchFamily="2" charset="-122"/>
                <a:ea typeface="宋体" panose="02010600030101010101" pitchFamily="2" charset="-122"/>
              </a:rPr>
              <a:t>参考资料：</a:t>
            </a:r>
          </a:p>
          <a:p>
            <a:pPr>
              <a:defRPr/>
            </a:pPr>
            <a:r>
              <a:rPr lang="zh-CN" altLang="zh-CN" sz="2400" dirty="0">
                <a:latin typeface="宋体" panose="02010600030101010101" pitchFamily="2" charset="-122"/>
                <a:ea typeface="宋体" panose="02010600030101010101" pitchFamily="2" charset="-122"/>
              </a:rPr>
              <a:t>《无线网络中的博弈论</a:t>
            </a:r>
            <a:r>
              <a:rPr lang="en-US" altLang="zh-CN" sz="2400" dirty="0">
                <a:latin typeface="宋体" panose="02010600030101010101" pitchFamily="2" charset="-122"/>
                <a:ea typeface="宋体" panose="02010600030101010101" pitchFamily="2" charset="-122"/>
              </a:rPr>
              <a:t> [Game Theory for Wireless Networks]</a:t>
            </a:r>
            <a:r>
              <a:rPr lang="zh-CN" altLang="zh-CN" sz="2400" dirty="0">
                <a:latin typeface="宋体" panose="02010600030101010101" pitchFamily="2" charset="-122"/>
                <a:ea typeface="宋体" panose="02010600030101010101" pitchFamily="2" charset="-122"/>
              </a:rPr>
              <a:t>》，何世彪，吴乐华，胡中豫 著，国防工业出版社，</a:t>
            </a:r>
            <a:r>
              <a:rPr lang="en-US" altLang="zh-CN" sz="2400" dirty="0" smtClean="0">
                <a:latin typeface="宋体" panose="02010600030101010101" pitchFamily="2" charset="-122"/>
                <a:ea typeface="宋体" panose="02010600030101010101" pitchFamily="2" charset="-122"/>
              </a:rPr>
              <a:t>2016</a:t>
            </a:r>
          </a:p>
          <a:p>
            <a:pPr>
              <a:defRPr/>
            </a:pPr>
            <a:r>
              <a:rPr lang="zh-CN" altLang="zh-CN" sz="2400" dirty="0" smtClean="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无线网络安全技术</a:t>
            </a:r>
            <a:r>
              <a:rPr lang="en-US" altLang="zh-CN" sz="2400" dirty="0">
                <a:latin typeface="宋体" panose="02010600030101010101" pitchFamily="2" charset="-122"/>
                <a:ea typeface="宋体" panose="02010600030101010101" pitchFamily="2" charset="-122"/>
              </a:rPr>
              <a:t>(</a:t>
            </a:r>
            <a:r>
              <a:rPr lang="zh-CN" altLang="zh-CN" sz="2400" dirty="0" smtClean="0">
                <a:latin typeface="宋体" panose="02010600030101010101" pitchFamily="2" charset="-122"/>
                <a:ea typeface="宋体" panose="02010600030101010101" pitchFamily="2" charset="-122"/>
              </a:rPr>
              <a:t>第</a:t>
            </a:r>
            <a:r>
              <a:rPr lang="en-US" altLang="zh-CN" sz="2400" dirty="0" smtClean="0">
                <a:latin typeface="宋体" panose="02010600030101010101" pitchFamily="2" charset="-122"/>
                <a:ea typeface="宋体" panose="02010600030101010101" pitchFamily="2" charset="-122"/>
              </a:rPr>
              <a:t>3</a:t>
            </a:r>
            <a:r>
              <a:rPr lang="zh-CN" altLang="zh-CN" sz="2400" dirty="0" smtClean="0">
                <a:latin typeface="宋体" panose="02010600030101010101" pitchFamily="2" charset="-122"/>
                <a:ea typeface="宋体" panose="02010600030101010101" pitchFamily="2" charset="-122"/>
              </a:rPr>
              <a:t>版</a:t>
            </a:r>
            <a:r>
              <a:rPr lang="en-US" altLang="zh-CN"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》，姚琳、林驰、王雷 著，清华大学出版社</a:t>
            </a:r>
            <a:r>
              <a:rPr lang="zh-CN" altLang="zh-CN" sz="2400" dirty="0" smtClean="0">
                <a:latin typeface="宋体" panose="02010600030101010101" pitchFamily="2" charset="-122"/>
                <a:ea typeface="宋体" panose="02010600030101010101" pitchFamily="2" charset="-122"/>
              </a:rPr>
              <a:t>，</a:t>
            </a:r>
            <a:r>
              <a:rPr lang="en-US" altLang="zh-CN" sz="2400" dirty="0" smtClean="0">
                <a:latin typeface="宋体" panose="02010600030101010101" pitchFamily="2" charset="-122"/>
                <a:ea typeface="宋体" panose="02010600030101010101" pitchFamily="2" charset="-122"/>
              </a:rPr>
              <a:t>2022</a:t>
            </a:r>
            <a:endParaRPr lang="zh-CN" altLang="zh-CN" sz="2400" dirty="0">
              <a:latin typeface="宋体" panose="02010600030101010101" pitchFamily="2" charset="-122"/>
              <a:ea typeface="宋体" panose="02010600030101010101" pitchFamily="2" charset="-122"/>
            </a:endParaRPr>
          </a:p>
          <a:p>
            <a:pPr>
              <a:defRPr/>
            </a:pPr>
            <a:r>
              <a:rPr lang="zh-CN"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无线网络安全</a:t>
            </a:r>
            <a:r>
              <a:rPr lang="zh-CN"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杨东晓、张锋、冯涛、任晓贤 </a:t>
            </a:r>
            <a:r>
              <a:rPr lang="zh-CN" altLang="en-US" sz="2400" dirty="0">
                <a:latin typeface="宋体" panose="02010600030101010101" pitchFamily="2" charset="-122"/>
                <a:ea typeface="宋体" panose="02010600030101010101" pitchFamily="2" charset="-122"/>
              </a:rPr>
              <a:t>著</a:t>
            </a:r>
            <a:r>
              <a:rPr lang="zh-CN" altLang="zh-CN" sz="2400" dirty="0" smtClean="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清华大学出版社，</a:t>
            </a:r>
            <a:r>
              <a:rPr lang="en-US" altLang="zh-CN" sz="2400" dirty="0" smtClean="0">
                <a:latin typeface="宋体" panose="02010600030101010101" pitchFamily="2" charset="-122"/>
                <a:ea typeface="宋体" panose="02010600030101010101" pitchFamily="2" charset="-122"/>
              </a:rPr>
              <a:t>2021</a:t>
            </a:r>
          </a:p>
          <a:p>
            <a:pPr>
              <a:defRPr/>
            </a:pPr>
            <a:r>
              <a:rPr lang="en-US" altLang="zh-CN"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联邦学习</a:t>
            </a:r>
            <a:r>
              <a:rPr lang="en-US" altLang="zh-CN" sz="2400" dirty="0" smtClean="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杨强、刘洋、程勇、</a:t>
            </a:r>
            <a:r>
              <a:rPr lang="en-US" altLang="zh-CN" sz="2400" dirty="0" smtClean="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著，电子工业</a:t>
            </a:r>
            <a:r>
              <a:rPr lang="zh-CN" altLang="en-US" sz="2400" dirty="0" smtClean="0">
                <a:latin typeface="宋体" panose="02010600030101010101" pitchFamily="2" charset="-122"/>
                <a:ea typeface="宋体" panose="02010600030101010101" pitchFamily="2" charset="-122"/>
              </a:rPr>
              <a:t>出版社，</a:t>
            </a:r>
            <a:r>
              <a:rPr lang="en-US" altLang="zh-CN" sz="2400" dirty="0" smtClean="0">
                <a:latin typeface="宋体" panose="02010600030101010101" pitchFamily="2" charset="-122"/>
                <a:ea typeface="宋体" panose="02010600030101010101" pitchFamily="2" charset="-122"/>
              </a:rPr>
              <a:t>2020</a:t>
            </a:r>
            <a:endParaRPr lang="en-US" altLang="zh-CN" sz="2400" dirty="0">
              <a:latin typeface="宋体" panose="02010600030101010101" pitchFamily="2" charset="-122"/>
              <a:ea typeface="宋体" panose="02010600030101010101" pitchFamily="2" charset="-122"/>
            </a:endParaRPr>
          </a:p>
          <a:p>
            <a:pPr>
              <a:defRPr/>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车载</a:t>
            </a:r>
            <a:r>
              <a:rPr lang="en-US" altLang="zh-CN" sz="2400" dirty="0">
                <a:latin typeface="宋体" panose="02010600030101010101" pitchFamily="2" charset="-122"/>
                <a:ea typeface="宋体" panose="02010600030101010101" pitchFamily="2" charset="-122"/>
              </a:rPr>
              <a:t>ad hoc</a:t>
            </a:r>
            <a:r>
              <a:rPr lang="zh-CN" altLang="en-US" sz="2400" dirty="0">
                <a:latin typeface="宋体" panose="02010600030101010101" pitchFamily="2" charset="-122"/>
                <a:ea typeface="宋体" panose="02010600030101010101" pitchFamily="2" charset="-122"/>
              </a:rPr>
              <a:t>网络的安全性与隐私保护</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，徐晖，周巍 译，机械工业出版社，</a:t>
            </a:r>
            <a:r>
              <a:rPr lang="en-US" altLang="zh-CN" sz="2400" dirty="0">
                <a:latin typeface="宋体" panose="02010600030101010101" pitchFamily="2" charset="-122"/>
                <a:ea typeface="宋体" panose="02010600030101010101" pitchFamily="2" charset="-122"/>
              </a:rPr>
              <a:t>2016</a:t>
            </a:r>
            <a:endParaRPr lang="zh-CN" altLang="zh-CN" sz="2400" dirty="0">
              <a:latin typeface="宋体" panose="02010600030101010101" pitchFamily="2" charset="-122"/>
              <a:ea typeface="宋体" panose="02010600030101010101" pitchFamily="2" charset="-122"/>
            </a:endParaRPr>
          </a:p>
          <a:p>
            <a:pPr>
              <a:defRPr/>
            </a:pPr>
            <a:endParaRPr lang="zh-CN" altLang="en-US" sz="2400" dirty="0">
              <a:latin typeface="宋体" panose="02010600030101010101" pitchFamily="2" charset="-122"/>
              <a:ea typeface="宋体" panose="02010600030101010101" pitchFamily="2" charset="-122"/>
            </a:endParaRPr>
          </a:p>
        </p:txBody>
      </p:sp>
      <p:sp>
        <p:nvSpPr>
          <p:cNvPr id="5"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1.4 </a:t>
            </a:r>
            <a:r>
              <a:rPr lang="zh-CN" altLang="en-US" sz="3600" dirty="0">
                <a:latin typeface="黑体" panose="02010609060101010101" pitchFamily="49" charset="-122"/>
                <a:ea typeface="黑体" panose="02010609060101010101" pitchFamily="49" charset="-122"/>
              </a:rPr>
              <a:t>课程简介</a:t>
            </a:r>
          </a:p>
        </p:txBody>
      </p:sp>
      <p:sp>
        <p:nvSpPr>
          <p:cNvPr id="92164"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365C47B8-ADCF-4569-9175-EEC286D5C07A}" type="slidenum">
              <a:rPr lang="zh-CN" altLang="en-US" sz="1800">
                <a:latin typeface="Calibri" panose="020F0502020204030204" pitchFamily="34" charset="0"/>
                <a:ea typeface="宋体" panose="02010600030101010101" pitchFamily="2" charset="-122"/>
              </a:rPr>
              <a:pPr>
                <a:spcBef>
                  <a:spcPct val="0"/>
                </a:spcBef>
                <a:buFontTx/>
                <a:buNone/>
              </a:pPr>
              <a:t>71</a:t>
            </a:fld>
            <a:endParaRPr lang="zh-CN" altLang="en-US" sz="1800">
              <a:latin typeface="Calibri" panose="020F050202020403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1.4 </a:t>
            </a:r>
            <a:r>
              <a:rPr lang="zh-CN" altLang="en-US" dirty="0"/>
              <a:t>课程简介</a:t>
            </a:r>
          </a:p>
        </p:txBody>
      </p:sp>
      <p:sp>
        <p:nvSpPr>
          <p:cNvPr id="3" name="内容占位符 2"/>
          <p:cNvSpPr>
            <a:spLocks noGrp="1"/>
          </p:cNvSpPr>
          <p:nvPr>
            <p:ph idx="1"/>
          </p:nvPr>
        </p:nvSpPr>
        <p:spPr>
          <a:xfrm>
            <a:off x="457200" y="1600200"/>
            <a:ext cx="8435975" cy="4525963"/>
          </a:xfrm>
        </p:spPr>
        <p:txBody>
          <a:bodyPr/>
          <a:lstStyle/>
          <a:p>
            <a:pPr>
              <a:defRPr/>
            </a:pPr>
            <a:endParaRPr lang="zh-CN" altLang="zh-CN" dirty="0"/>
          </a:p>
          <a:p>
            <a:pPr marL="0" indent="0">
              <a:buFont typeface="Arial" panose="020B0604020202020204" pitchFamily="34" charset="0"/>
              <a:buNone/>
              <a:defRPr/>
            </a:pPr>
            <a:r>
              <a:rPr lang="zh-CN" altLang="zh-CN" sz="2400" dirty="0"/>
              <a:t>考核方式与评价结构比例：</a:t>
            </a:r>
          </a:p>
          <a:p>
            <a:pPr>
              <a:defRPr/>
            </a:pPr>
            <a:r>
              <a:rPr lang="en-US" altLang="zh-CN" sz="2400" dirty="0"/>
              <a:t>1. </a:t>
            </a:r>
            <a:r>
              <a:rPr lang="zh-CN" altLang="zh-CN" sz="2400" dirty="0"/>
              <a:t>平时</a:t>
            </a:r>
            <a:r>
              <a:rPr lang="zh-CN" altLang="zh-CN" sz="2400" dirty="0" smtClean="0"/>
              <a:t>成绩</a:t>
            </a:r>
            <a:endParaRPr lang="zh-CN" altLang="zh-CN" sz="2400" dirty="0"/>
          </a:p>
          <a:p>
            <a:pPr>
              <a:defRPr/>
            </a:pPr>
            <a:r>
              <a:rPr lang="en-US" altLang="zh-CN" sz="2400" dirty="0"/>
              <a:t>2. </a:t>
            </a:r>
            <a:r>
              <a:rPr lang="zh-CN" altLang="zh-CN" sz="2400" dirty="0"/>
              <a:t>期末</a:t>
            </a:r>
            <a:r>
              <a:rPr lang="zh-CN" altLang="zh-CN" sz="2400" dirty="0" smtClean="0"/>
              <a:t>考试</a:t>
            </a:r>
            <a:endParaRPr lang="zh-CN" altLang="zh-CN" sz="2400" dirty="0"/>
          </a:p>
          <a:p>
            <a:pPr>
              <a:defRPr/>
            </a:pPr>
            <a:endParaRPr lang="zh-CN" altLang="en-US" dirty="0"/>
          </a:p>
        </p:txBody>
      </p:sp>
      <p:sp>
        <p:nvSpPr>
          <p:cNvPr id="93188"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A4683965-520C-43C0-9357-5B971BD20C45}" type="slidenum">
              <a:rPr lang="zh-CN" altLang="en-US" sz="1800">
                <a:latin typeface="Calibri" panose="020F0502020204030204" pitchFamily="34" charset="0"/>
                <a:ea typeface="宋体" panose="02010600030101010101" pitchFamily="2" charset="-122"/>
              </a:rPr>
              <a:pPr>
                <a:spcBef>
                  <a:spcPct val="0"/>
                </a:spcBef>
                <a:buFontTx/>
                <a:buNone/>
              </a:pPr>
              <a:t>72</a:t>
            </a:fld>
            <a:endParaRPr lang="zh-CN" altLang="en-US" sz="1800">
              <a:latin typeface="Calibri" panose="020F0502020204030204" pitchFamily="34" charset="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algn="l" eaLnBrk="1" fontAlgn="auto" hangingPunct="1">
              <a:spcAft>
                <a:spcPts val="0"/>
              </a:spcAft>
              <a:defRPr/>
            </a:pPr>
            <a:r>
              <a:rPr lang="en-US" altLang="zh-CN" sz="4000" dirty="0"/>
              <a:t>    </a:t>
            </a:r>
            <a:endParaRPr lang="zh-CN" altLang="en-US" sz="4000" b="1" dirty="0"/>
          </a:p>
        </p:txBody>
      </p:sp>
      <p:sp>
        <p:nvSpPr>
          <p:cNvPr id="94211"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94212" name="Text Box 3"/>
          <p:cNvSpPr txBox="1">
            <a:spLocks noChangeArrowheads="1"/>
          </p:cNvSpPr>
          <p:nvPr/>
        </p:nvSpPr>
        <p:spPr bwMode="auto">
          <a:xfrm>
            <a:off x="1711325" y="37163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endParaRPr lang="zh-CN" altLang="en-US" sz="1800">
              <a:solidFill>
                <a:srgbClr val="000000"/>
              </a:solidFill>
            </a:endParaRPr>
          </a:p>
        </p:txBody>
      </p:sp>
      <p:sp>
        <p:nvSpPr>
          <p:cNvPr id="6" name="矩形 5"/>
          <p:cNvSpPr/>
          <p:nvPr/>
        </p:nvSpPr>
        <p:spPr>
          <a:xfrm>
            <a:off x="1331913" y="2636838"/>
            <a:ext cx="6913562" cy="1016000"/>
          </a:xfrm>
          <a:prstGeom prst="rect">
            <a:avLst/>
          </a:prstGeom>
        </p:spPr>
        <p:txBody>
          <a:bodyPr>
            <a:spAutoFit/>
          </a:bodyPr>
          <a:lstStyle/>
          <a:p>
            <a:pPr algn="ctr" eaLnBrk="1" fontAlgn="auto" hangingPunct="1">
              <a:spcBef>
                <a:spcPts val="600"/>
              </a:spcBef>
              <a:spcAft>
                <a:spcPts val="0"/>
              </a:spcAft>
              <a:defRPr/>
            </a:pPr>
            <a:r>
              <a:rPr lang="zh-CN" altLang="en-US" sz="6000" kern="100" dirty="0">
                <a:solidFill>
                  <a:srgbClr val="C00000"/>
                </a:solidFill>
                <a:latin typeface="+mn-ea"/>
                <a:ea typeface="+mn-ea"/>
                <a:cs typeface="Times New Roman" panose="02020603050405020304" pitchFamily="18" charset="0"/>
                <a:sym typeface="+mn-ea"/>
              </a:rPr>
              <a:t>谢谢</a:t>
            </a:r>
            <a:r>
              <a:rPr lang="en-US" altLang="zh-CN" sz="6000" kern="100" dirty="0">
                <a:solidFill>
                  <a:srgbClr val="C00000"/>
                </a:solidFill>
                <a:latin typeface="+mn-ea"/>
                <a:ea typeface="+mn-ea"/>
                <a:cs typeface="Times New Roman" panose="02020603050405020304" pitchFamily="18" charset="0"/>
                <a:sym typeface="+mn-ea"/>
              </a:rPr>
              <a:t>!</a:t>
            </a:r>
          </a:p>
        </p:txBody>
      </p:sp>
    </p:spTree>
  </p:cSld>
  <p:clrMapOvr>
    <a:masterClrMapping/>
  </p:clrMapOvr>
  <p:transition advTm="16782"/>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539750" y="2154238"/>
            <a:ext cx="7894638" cy="4525962"/>
          </a:xfrm>
        </p:spPr>
        <p:txBody>
          <a:bodyPr/>
          <a:lstStyle/>
          <a:p>
            <a:pPr>
              <a:buFont typeface="Wingdings" panose="05000000000000000000" pitchFamily="2" charset="2"/>
              <a:buChar char="u"/>
              <a:defRPr/>
            </a:pPr>
            <a:r>
              <a:rPr lang="zh-CN" altLang="en-US" sz="2400" dirty="0">
                <a:latin typeface="宋体" panose="02010600030101010101" pitchFamily="2" charset="-122"/>
                <a:ea typeface="宋体" panose="02010600030101010101" pitchFamily="2" charset="-122"/>
              </a:rPr>
              <a:t>无线广域网</a:t>
            </a:r>
            <a:r>
              <a:rPr lang="en-US" altLang="zh-CN" sz="2400" dirty="0">
                <a:latin typeface="宋体" panose="02010600030101010101" pitchFamily="2" charset="-122"/>
                <a:ea typeface="宋体" panose="02010600030101010101" pitchFamily="2" charset="-122"/>
              </a:rPr>
              <a:t>WWAN</a:t>
            </a:r>
          </a:p>
          <a:p>
            <a:pPr lvl="1">
              <a:buFont typeface="Wingdings" panose="05000000000000000000" pitchFamily="2" charset="2"/>
              <a:buChar char="l"/>
              <a:defRPr/>
            </a:pPr>
            <a:r>
              <a:rPr lang="en-US" altLang="zh-CN" sz="2400" dirty="0">
                <a:latin typeface="宋体" panose="02010600030101010101" pitchFamily="2" charset="-122"/>
                <a:ea typeface="宋体" panose="02010600030101010101" pitchFamily="2" charset="-122"/>
              </a:rPr>
              <a:t>WWAN</a:t>
            </a:r>
            <a:r>
              <a:rPr lang="zh-CN" altLang="en-US" sz="2400" dirty="0">
                <a:latin typeface="宋体" panose="02010600030101010101" pitchFamily="2" charset="-122"/>
                <a:ea typeface="宋体" panose="02010600030101010101" pitchFamily="2" charset="-122"/>
              </a:rPr>
              <a:t>是采用无线网络把物理距离极为分散的局域网连接起来的通信方式</a:t>
            </a:r>
            <a:r>
              <a:rPr lang="zh-CN" altLang="zh-CN" sz="2400" dirty="0">
                <a:latin typeface="宋体" panose="02010600030101010101" pitchFamily="2" charset="-122"/>
                <a:ea typeface="宋体" panose="02010600030101010101" pitchFamily="2" charset="-122"/>
              </a:rPr>
              <a:t>。代表技术是</a:t>
            </a:r>
            <a:r>
              <a:rPr lang="en-US" altLang="zh-CN" sz="2400" dirty="0">
                <a:latin typeface="宋体" panose="02010600030101010101" pitchFamily="2" charset="-122"/>
                <a:ea typeface="宋体" panose="02010600030101010101" pitchFamily="2" charset="-122"/>
              </a:rPr>
              <a:t>2G</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3G</a:t>
            </a:r>
            <a:r>
              <a:rPr lang="zh-CN" altLang="en-US" sz="2400" dirty="0">
                <a:latin typeface="宋体" panose="02010600030101010101" pitchFamily="2" charset="-122"/>
                <a:ea typeface="宋体" panose="02010600030101010101" pitchFamily="2" charset="-122"/>
              </a:rPr>
              <a:t>、</a:t>
            </a:r>
            <a:r>
              <a:rPr lang="zh-CN" altLang="zh-CN" sz="2400" dirty="0">
                <a:latin typeface="宋体" panose="02010600030101010101" pitchFamily="2" charset="-122"/>
                <a:ea typeface="宋体" panose="02010600030101010101" pitchFamily="2" charset="-122"/>
              </a:rPr>
              <a:t>4G</a:t>
            </a:r>
            <a:r>
              <a:rPr lang="zh-CN" altLang="en-US" sz="2400" dirty="0">
                <a:latin typeface="宋体" panose="02010600030101010101" pitchFamily="2" charset="-122"/>
                <a:ea typeface="宋体" panose="02010600030101010101" pitchFamily="2" charset="-122"/>
              </a:rPr>
              <a:t>以及现在最先进的</a:t>
            </a:r>
            <a:r>
              <a:rPr lang="en-US" altLang="zh-CN" sz="2400" dirty="0">
                <a:latin typeface="宋体" panose="02010600030101010101" pitchFamily="2" charset="-122"/>
                <a:ea typeface="宋体" panose="02010600030101010101" pitchFamily="2" charset="-122"/>
              </a:rPr>
              <a:t>5G</a:t>
            </a:r>
            <a:r>
              <a:rPr lang="zh-CN" altLang="zh-CN" sz="2400" dirty="0">
                <a:latin typeface="宋体" panose="02010600030101010101" pitchFamily="2" charset="-122"/>
                <a:ea typeface="宋体" panose="02010600030101010101" pitchFamily="2" charset="-122"/>
              </a:rPr>
              <a:t>等</a:t>
            </a:r>
            <a:r>
              <a:rPr lang="zh-CN" altLang="zh-CN" sz="2000" kern="0" dirty="0">
                <a:latin typeface="宋体" panose="02010600030101010101" pitchFamily="2" charset="-122"/>
                <a:ea typeface="宋体" panose="02010600030101010101" pitchFamily="2" charset="-122"/>
              </a:rPr>
              <a:t>。</a:t>
            </a:r>
            <a:endParaRPr lang="en-US" altLang="zh-CN" sz="2000" kern="0" dirty="0">
              <a:latin typeface="宋体" panose="02010600030101010101" pitchFamily="2" charset="-122"/>
              <a:ea typeface="宋体" panose="02010600030101010101" pitchFamily="2" charset="-122"/>
            </a:endParaRPr>
          </a:p>
          <a:p>
            <a:pPr lvl="1">
              <a:buFont typeface="Wingdings" panose="05000000000000000000" pitchFamily="2" charset="2"/>
              <a:buChar char="l"/>
              <a:defRPr/>
            </a:pPr>
            <a:r>
              <a:rPr lang="en-US" altLang="zh-CN" sz="2400" dirty="0">
                <a:latin typeface="宋体" panose="02010600030101010101" pitchFamily="2" charset="-122"/>
                <a:ea typeface="宋体" panose="02010600030101010101" pitchFamily="2" charset="-122"/>
              </a:rPr>
              <a:t>WWAN</a:t>
            </a:r>
            <a:r>
              <a:rPr lang="zh-CN" altLang="en-US" sz="2400" dirty="0">
                <a:latin typeface="宋体" panose="02010600030101010101" pitchFamily="2" charset="-122"/>
                <a:ea typeface="宋体" panose="02010600030101010101" pitchFamily="2" charset="-122"/>
              </a:rPr>
              <a:t>连接地理范围较大，常常是一个国家或是一个洲。其目的是为了让分布较远的各局域网互连，它的结构分为末端系统（两端的用户集合）和通信系统（中间链路）两部分。</a:t>
            </a:r>
          </a:p>
          <a:p>
            <a:pPr marL="0" indent="0">
              <a:buFont typeface="Arial" panose="020B0604020202020204" pitchFamily="34" charset="0"/>
              <a:buNone/>
              <a:defRPr/>
            </a:pPr>
            <a:r>
              <a:rPr lang="zh-CN" altLang="en-US" sz="2400" dirty="0">
                <a:latin typeface="宋体" panose="02010600030101010101" pitchFamily="2" charset="-122"/>
                <a:ea typeface="宋体" panose="02010600030101010101" pitchFamily="2" charset="-122"/>
              </a:rPr>
              <a:t>  </a:t>
            </a:r>
          </a:p>
        </p:txBody>
      </p:sp>
      <p:sp>
        <p:nvSpPr>
          <p:cNvPr id="8"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17412"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 </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17413"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4B5D8EFA-C3AA-4C24-891D-DEF4C4A07FAB}" type="slidenum">
              <a:rPr lang="zh-CN" altLang="en-US" sz="1800">
                <a:latin typeface="Calibri" panose="020F0502020204030204" pitchFamily="34" charset="0"/>
                <a:ea typeface="宋体" panose="02010600030101010101" pitchFamily="2" charset="-122"/>
              </a:rPr>
              <a:pPr>
                <a:spcBef>
                  <a:spcPct val="0"/>
                </a:spcBef>
                <a:buFontTx/>
                <a:buNone/>
              </a:pPr>
              <a:t>8</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44675"/>
            <a:ext cx="8229600" cy="1828800"/>
          </a:xfrm>
        </p:spPr>
        <p:txBody>
          <a:bodyPr/>
          <a:lstStyle/>
          <a:p>
            <a:pPr>
              <a:buFont typeface="Wingdings" panose="05000000000000000000" pitchFamily="2" charset="2"/>
              <a:buChar char="u"/>
              <a:defRPr/>
            </a:pPr>
            <a:r>
              <a:rPr lang="en-US" altLang="zh-CN" sz="2400" dirty="0">
                <a:latin typeface="宋体" panose="02010600030101010101" pitchFamily="2" charset="-122"/>
                <a:ea typeface="宋体" panose="02010600030101010101" pitchFamily="2" charset="-122"/>
              </a:rPr>
              <a:t>WWAN</a:t>
            </a:r>
            <a:r>
              <a:rPr lang="zh-CN" altLang="en-US" sz="2400" dirty="0">
                <a:latin typeface="宋体" panose="02010600030101010101" pitchFamily="2" charset="-122"/>
                <a:ea typeface="宋体" panose="02010600030101010101" pitchFamily="2" charset="-122"/>
              </a:rPr>
              <a:t>的</a:t>
            </a:r>
            <a:r>
              <a:rPr lang="zh-CN" altLang="en-US" sz="2400" dirty="0">
                <a:solidFill>
                  <a:prstClr val="black"/>
                </a:solidFill>
                <a:latin typeface="宋体" panose="02010600030101010101" pitchFamily="2" charset="-122"/>
                <a:ea typeface="宋体" panose="02010600030101010101" pitchFamily="2" charset="-122"/>
              </a:rPr>
              <a:t>典型应用：电力系统、医疗系统、税务系统、交通系统、银行系统、调度系统等领域。</a:t>
            </a:r>
          </a:p>
          <a:p>
            <a:pPr marL="0" indent="0">
              <a:buFont typeface="Arial" panose="020B0604020202020204" pitchFamily="34" charset="0"/>
              <a:buNone/>
              <a:defRPr/>
            </a:pPr>
            <a:endParaRPr lang="en-US" altLang="zh-CN" sz="2400" dirty="0">
              <a:solidFill>
                <a:prstClr val="black"/>
              </a:solidFill>
              <a:latin typeface="宋体" panose="02010600030101010101" pitchFamily="2" charset="-122"/>
              <a:ea typeface="宋体" panose="02010600030101010101" pitchFamily="2" charset="-122"/>
            </a:endParaRPr>
          </a:p>
          <a:p>
            <a:pPr>
              <a:defRPr/>
            </a:pPr>
            <a:endParaRPr lang="zh-CN" altLang="en-US" dirty="0"/>
          </a:p>
        </p:txBody>
      </p:sp>
      <p:pic>
        <p:nvPicPr>
          <p:cNvPr id="19459"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56188" y="2636838"/>
            <a:ext cx="3724275"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8175" y="3068638"/>
            <a:ext cx="4308475" cy="287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Grp="1" noChangeArrowheads="1"/>
          </p:cNvSpPr>
          <p:nvPr>
            <p:ph type="title"/>
          </p:nvPr>
        </p:nvSpPr>
        <p:spPr/>
        <p:txBody>
          <a:bodyPr/>
          <a:lstStyle>
            <a:lvl1pPr algn="ctr" rtl="0" eaLnBrk="0" fontAlgn="base" hangingPunct="0">
              <a:spcBef>
                <a:spcPct val="0"/>
              </a:spcBef>
              <a:spcAft>
                <a:spcPct val="0"/>
              </a:spcAft>
              <a:defRPr sz="2800" kern="1200">
                <a:solidFill>
                  <a:schemeClr val="bg1"/>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6pPr>
            <a:lvl7pPr marL="9144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7pPr>
            <a:lvl8pPr marL="13716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8pPr>
            <a:lvl9pPr marL="1828800" algn="ctr" rtl="0" fontAlgn="base">
              <a:spcBef>
                <a:spcPct val="0"/>
              </a:spcBef>
              <a:spcAft>
                <a:spcPct val="0"/>
              </a:spcAft>
              <a:defRPr sz="2800">
                <a:solidFill>
                  <a:schemeClr val="bg1"/>
                </a:solidFill>
                <a:latin typeface="微软雅黑" panose="020B0503020204020204" pitchFamily="34" charset="-122"/>
                <a:ea typeface="微软雅黑" panose="020B0503020204020204" pitchFamily="34" charset="-122"/>
              </a:defRPr>
            </a:lvl9pPr>
          </a:lstStyle>
          <a:p>
            <a:pPr eaLnBrk="1" fontAlgn="auto" hangingPunct="1">
              <a:spcAft>
                <a:spcPts val="0"/>
              </a:spcAft>
              <a:defRPr/>
            </a:pPr>
            <a:r>
              <a:rPr lang="zh-CN" altLang="en-US" sz="4000" dirty="0"/>
              <a:t>  </a:t>
            </a:r>
            <a:r>
              <a:rPr lang="en-US" altLang="zh-CN" sz="3600" dirty="0">
                <a:latin typeface="黑体" panose="02010609060101010101" pitchFamily="49" charset="-122"/>
                <a:ea typeface="黑体" panose="02010609060101010101" pitchFamily="49" charset="-122"/>
              </a:rPr>
              <a:t>1.1 </a:t>
            </a:r>
            <a:r>
              <a:rPr lang="zh-CN" altLang="en-US" sz="3600" dirty="0">
                <a:latin typeface="黑体" panose="02010609060101010101" pitchFamily="49" charset="-122"/>
                <a:ea typeface="黑体" panose="02010609060101010101" pitchFamily="49" charset="-122"/>
              </a:rPr>
              <a:t>无线网概述</a:t>
            </a:r>
          </a:p>
        </p:txBody>
      </p:sp>
      <p:sp>
        <p:nvSpPr>
          <p:cNvPr id="19462" name="TextBox 49"/>
          <p:cNvSpPr txBox="1">
            <a:spLocks noChangeArrowheads="1"/>
          </p:cNvSpPr>
          <p:nvPr/>
        </p:nvSpPr>
        <p:spPr bwMode="auto">
          <a:xfrm>
            <a:off x="128588" y="1052513"/>
            <a:ext cx="8834437" cy="461962"/>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buFont typeface="Arial" panose="020B0604020202020204" pitchFamily="34" charset="0"/>
              <a:buNone/>
            </a:pPr>
            <a:r>
              <a:rPr lang="en-US" altLang="zh-CN" sz="2400" b="1">
                <a:latin typeface="黑体" panose="02010609060101010101" pitchFamily="49" charset="-122"/>
                <a:ea typeface="黑体" panose="02010609060101010101" pitchFamily="49" charset="-122"/>
              </a:rPr>
              <a:t>1.1.4 </a:t>
            </a:r>
            <a:r>
              <a:rPr lang="zh-CN" altLang="en-US" sz="2400" b="1">
                <a:latin typeface="黑体" panose="02010609060101010101" pitchFamily="49" charset="-122"/>
                <a:ea typeface="黑体" panose="02010609060101010101" pitchFamily="49" charset="-122"/>
              </a:rPr>
              <a:t>无线广域网</a:t>
            </a:r>
            <a:endParaRPr lang="en-US" altLang="zh-CN" sz="2400" b="1">
              <a:latin typeface="黑体" panose="02010609060101010101" pitchFamily="49" charset="-122"/>
              <a:ea typeface="黑体" panose="02010609060101010101" pitchFamily="49" charset="-122"/>
            </a:endParaRPr>
          </a:p>
        </p:txBody>
      </p:sp>
      <p:sp>
        <p:nvSpPr>
          <p:cNvPr id="19463" name="灯片编号占位符 11"/>
          <p:cNvSpPr txBox="1">
            <a:spLocks/>
          </p:cNvSpPr>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ED06A3B8-4CE6-4E42-84A9-1F690E2834D8}" type="slidenum">
              <a:rPr lang="zh-CN" altLang="en-US" sz="1800">
                <a:latin typeface="Calibri" panose="020F0502020204030204" pitchFamily="34" charset="0"/>
                <a:ea typeface="宋体" panose="02010600030101010101" pitchFamily="2" charset="-122"/>
              </a:rPr>
              <a:pPr>
                <a:spcBef>
                  <a:spcPct val="0"/>
                </a:spcBef>
                <a:buFontTx/>
                <a:buNone/>
              </a:pPr>
              <a:t>9</a:t>
            </a:fld>
            <a:endParaRPr lang="zh-CN" altLang="en-US" sz="1800">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6314</Words>
  <Application>Microsoft Office PowerPoint</Application>
  <PresentationFormat>全屏显示(4:3)</PresentationFormat>
  <Paragraphs>541</Paragraphs>
  <Slides>73</Slides>
  <Notes>12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73</vt:i4>
      </vt:variant>
    </vt:vector>
  </HeadingPairs>
  <TitlesOfParts>
    <vt:vector size="88" baseType="lpstr">
      <vt:lpstr>-apple-system</vt:lpstr>
      <vt:lpstr>Helvetica Neue</vt:lpstr>
      <vt:lpstr>方正书宋简体</vt:lpstr>
      <vt:lpstr>黑体</vt:lpstr>
      <vt:lpstr>华文隶书</vt:lpstr>
      <vt:lpstr>宋体</vt:lpstr>
      <vt:lpstr>微软雅黑</vt:lpstr>
      <vt:lpstr>Arial</vt:lpstr>
      <vt:lpstr>Arial</vt:lpstr>
      <vt:lpstr>Calibri</vt:lpstr>
      <vt:lpstr>Franklin Gothic Medium</vt:lpstr>
      <vt:lpstr>Times New Roman</vt:lpstr>
      <vt:lpstr>Wingdings</vt:lpstr>
      <vt:lpstr>Office 主题</vt:lpstr>
      <vt:lpstr>Visio.Drawing.11</vt:lpstr>
      <vt:lpstr>无线网络安全</vt:lpstr>
      <vt:lpstr>第一章  无线网络安全简介</vt:lpstr>
      <vt:lpstr>第一章  无线网络安全简介</vt:lpstr>
      <vt:lpstr>  1.1 无线网概述</vt:lpstr>
      <vt:lpstr>  1.1 无线网概述</vt:lpstr>
      <vt:lpstr>  1.1 无线网概述</vt:lpstr>
      <vt:lpstr>PowerPoint 演示文稿</vt:lpstr>
      <vt:lpstr>  1.1 无线网概述</vt:lpstr>
      <vt:lpstr>  1.1 无线网概述</vt:lpstr>
      <vt:lpstr>  1.1 无线网概述</vt:lpstr>
      <vt:lpstr>  1.1 无线网概述</vt:lpstr>
      <vt:lpstr>  1.1 无线网概述</vt:lpstr>
      <vt:lpstr>  1.1 无线网概述</vt:lpstr>
      <vt:lpstr>  1.1 无线网概述</vt:lpstr>
      <vt:lpstr>  1.1 无线网概述</vt:lpstr>
      <vt:lpstr>  1.1 无线网概述</vt:lpstr>
      <vt:lpstr>  1.1 无线网概述</vt:lpstr>
      <vt:lpstr>  1.1 无线网概述</vt:lpstr>
      <vt:lpstr>  1.1 无线网概述</vt:lpstr>
      <vt:lpstr>  1.1 无线网概述</vt:lpstr>
      <vt:lpstr>  1.1 无线网概述</vt:lpstr>
      <vt:lpstr>  1.1 无线网概述</vt:lpstr>
      <vt:lpstr>  1.1 无线网概述</vt:lpstr>
      <vt:lpstr>  1.1 无线网概述</vt:lpstr>
      <vt:lpstr>1.1 无线网概述</vt:lpstr>
      <vt:lpstr>1.1 无线网概述</vt:lpstr>
      <vt:lpstr>1.1 无线网概述</vt:lpstr>
      <vt:lpstr>  1.1 无线网概述</vt:lpstr>
      <vt:lpstr>  1.1 无线网概述</vt:lpstr>
      <vt:lpstr>  1.1 无线网概述</vt:lpstr>
      <vt:lpstr>  1.1 无线网概述</vt:lpstr>
      <vt:lpstr>  1.1 无线网概述</vt:lpstr>
      <vt:lpstr>  1.1 无线网概述</vt:lpstr>
      <vt:lpstr>  1.1 无线网概述</vt:lpstr>
      <vt:lpstr>  1.1 无线网概述</vt:lpstr>
      <vt:lpstr>  1.1 无线网概述</vt:lpstr>
      <vt:lpstr>  1.1 无线网概述</vt:lpstr>
      <vt:lpstr>  1.1 无线网概述</vt:lpstr>
      <vt:lpstr>  1.1 无线网概述</vt:lpstr>
      <vt:lpstr>PowerPoint 演示文稿</vt:lpstr>
      <vt:lpstr>  1.2 无线网发展历史</vt:lpstr>
      <vt:lpstr>  1.2 无线网发展历史</vt:lpstr>
      <vt:lpstr>PowerPoint 演示文稿</vt:lpstr>
      <vt:lpstr>  1.3 无线网安全事件</vt:lpstr>
      <vt:lpstr>  1.3 无线网安全事件</vt:lpstr>
      <vt:lpstr>  1.3 无线网安全事件</vt:lpstr>
      <vt:lpstr>  1.3 无线网安全事件</vt:lpstr>
      <vt:lpstr>  1.3 无线网安全事件</vt:lpstr>
      <vt:lpstr>  1.3 无线网安全事件</vt:lpstr>
      <vt:lpstr>  1.3 无线网安全事件</vt:lpstr>
      <vt:lpstr>  1.3 无线网安全事件</vt:lpstr>
      <vt:lpstr>  1.3 无线网安全事件</vt:lpstr>
      <vt:lpstr>  1.3 无线网安全事件</vt:lpstr>
      <vt:lpstr>  1.3 无线网安全事件</vt:lpstr>
      <vt:lpstr>  1.3 无线网安全事件</vt:lpstr>
      <vt:lpstr>  1.3 无线网安全事件</vt:lpstr>
      <vt:lpstr>  1.3 无线网安全事件</vt:lpstr>
      <vt:lpstr>  1.3 无线网安全事件</vt:lpstr>
      <vt:lpstr>  1.3 无线网安全事件</vt:lpstr>
      <vt:lpstr>  1.3 无线网安全事件</vt:lpstr>
      <vt:lpstr>PowerPoint 演示文稿</vt:lpstr>
      <vt:lpstr>  1.3 无线网安全事件</vt:lpstr>
      <vt:lpstr>PowerPoint 演示文稿</vt:lpstr>
      <vt:lpstr>  1.4 课程简介</vt:lpstr>
      <vt:lpstr>  1.4 课程简介</vt:lpstr>
      <vt:lpstr>  1.4 课程简介</vt:lpstr>
      <vt:lpstr>  1.4 课程简介</vt:lpstr>
      <vt:lpstr>  1.4 课程简介</vt:lpstr>
      <vt:lpstr>  1.4 课程简介</vt:lpstr>
      <vt:lpstr>  1.4 课程简介</vt:lpstr>
      <vt:lpstr>  1.4 课程简介</vt:lpstr>
      <vt:lpstr>1.4 课程简介</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面向恶意代码的静态分析平台研究</dc:title>
  <dc:creator>宋富</dc:creator>
  <cp:lastModifiedBy>temp</cp:lastModifiedBy>
  <cp:revision>1564</cp:revision>
  <cp:lastPrinted>2013-12-05T08:03:06Z</cp:lastPrinted>
  <dcterms:created xsi:type="dcterms:W3CDTF">2010-05-09T08:31:32Z</dcterms:created>
  <dcterms:modified xsi:type="dcterms:W3CDTF">2023-10-10T04:34:50Z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